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279" r:id="rId2"/>
    <p:sldId id="322" r:id="rId3"/>
    <p:sldId id="439" r:id="rId4"/>
    <p:sldId id="282" r:id="rId5"/>
    <p:sldId id="288" r:id="rId6"/>
    <p:sldId id="289" r:id="rId7"/>
    <p:sldId id="283" r:id="rId8"/>
    <p:sldId id="290" r:id="rId9"/>
    <p:sldId id="291" r:id="rId10"/>
    <p:sldId id="284" r:id="rId11"/>
    <p:sldId id="285" r:id="rId12"/>
    <p:sldId id="286" r:id="rId13"/>
    <p:sldId id="287" r:id="rId14"/>
    <p:sldId id="292" r:id="rId15"/>
    <p:sldId id="293" r:id="rId16"/>
    <p:sldId id="294" r:id="rId17"/>
    <p:sldId id="295" r:id="rId18"/>
    <p:sldId id="296" r:id="rId19"/>
    <p:sldId id="297" r:id="rId20"/>
    <p:sldId id="300" r:id="rId21"/>
    <p:sldId id="301" r:id="rId22"/>
    <p:sldId id="302" r:id="rId23"/>
    <p:sldId id="303" r:id="rId24"/>
    <p:sldId id="304" r:id="rId25"/>
    <p:sldId id="305" r:id="rId26"/>
    <p:sldId id="306" r:id="rId27"/>
    <p:sldId id="307" r:id="rId28"/>
    <p:sldId id="308" r:id="rId29"/>
    <p:sldId id="309" r:id="rId30"/>
    <p:sldId id="310" r:id="rId31"/>
    <p:sldId id="341" r:id="rId32"/>
    <p:sldId id="342" r:id="rId33"/>
    <p:sldId id="343" r:id="rId34"/>
    <p:sldId id="324" r:id="rId35"/>
    <p:sldId id="311" r:id="rId36"/>
    <p:sldId id="312" r:id="rId37"/>
    <p:sldId id="313" r:id="rId38"/>
    <p:sldId id="314" r:id="rId39"/>
    <p:sldId id="315" r:id="rId40"/>
    <p:sldId id="265" r:id="rId41"/>
    <p:sldId id="273" r:id="rId42"/>
    <p:sldId id="316" r:id="rId43"/>
    <p:sldId id="317" r:id="rId44"/>
    <p:sldId id="318" r:id="rId45"/>
    <p:sldId id="272" r:id="rId46"/>
    <p:sldId id="276" r:id="rId47"/>
    <p:sldId id="319" r:id="rId48"/>
    <p:sldId id="274" r:id="rId49"/>
    <p:sldId id="275" r:id="rId50"/>
    <p:sldId id="277" r:id="rId51"/>
    <p:sldId id="278" r:id="rId52"/>
    <p:sldId id="266" r:id="rId53"/>
    <p:sldId id="321" r:id="rId54"/>
    <p:sldId id="268" r:id="rId55"/>
    <p:sldId id="267" r:id="rId56"/>
    <p:sldId id="396" r:id="rId57"/>
    <p:sldId id="397" r:id="rId58"/>
    <p:sldId id="398" r:id="rId59"/>
    <p:sldId id="399" r:id="rId60"/>
    <p:sldId id="400" r:id="rId61"/>
    <p:sldId id="401" r:id="rId62"/>
    <p:sldId id="402" r:id="rId63"/>
    <p:sldId id="403" r:id="rId64"/>
    <p:sldId id="404" r:id="rId65"/>
    <p:sldId id="405" r:id="rId66"/>
    <p:sldId id="406" r:id="rId67"/>
    <p:sldId id="415" r:id="rId68"/>
    <p:sldId id="407" r:id="rId69"/>
    <p:sldId id="408" r:id="rId70"/>
    <p:sldId id="409" r:id="rId71"/>
    <p:sldId id="410" r:id="rId72"/>
    <p:sldId id="412" r:id="rId73"/>
    <p:sldId id="413" r:id="rId74"/>
    <p:sldId id="411" r:id="rId75"/>
    <p:sldId id="414" r:id="rId76"/>
    <p:sldId id="416" r:id="rId77"/>
    <p:sldId id="325" r:id="rId78"/>
    <p:sldId id="337" r:id="rId79"/>
    <p:sldId id="338" r:id="rId80"/>
    <p:sldId id="339" r:id="rId81"/>
    <p:sldId id="350" r:id="rId82"/>
    <p:sldId id="340" r:id="rId83"/>
    <p:sldId id="344" r:id="rId84"/>
    <p:sldId id="349" r:id="rId85"/>
    <p:sldId id="363" r:id="rId86"/>
    <p:sldId id="364" r:id="rId87"/>
    <p:sldId id="365" r:id="rId88"/>
    <p:sldId id="362" r:id="rId89"/>
    <p:sldId id="345" r:id="rId90"/>
    <p:sldId id="346" r:id="rId91"/>
    <p:sldId id="347" r:id="rId92"/>
    <p:sldId id="351" r:id="rId93"/>
    <p:sldId id="348" r:id="rId94"/>
    <p:sldId id="352" r:id="rId95"/>
    <p:sldId id="353" r:id="rId96"/>
    <p:sldId id="354" r:id="rId97"/>
    <p:sldId id="355" r:id="rId98"/>
    <p:sldId id="356" r:id="rId99"/>
    <p:sldId id="357" r:id="rId100"/>
    <p:sldId id="334" r:id="rId101"/>
    <p:sldId id="335" r:id="rId102"/>
    <p:sldId id="358" r:id="rId103"/>
    <p:sldId id="359" r:id="rId104"/>
    <p:sldId id="368" r:id="rId105"/>
    <p:sldId id="369" r:id="rId106"/>
    <p:sldId id="360" r:id="rId107"/>
    <p:sldId id="371" r:id="rId108"/>
    <p:sldId id="372" r:id="rId109"/>
    <p:sldId id="375" r:id="rId110"/>
    <p:sldId id="376" r:id="rId111"/>
    <p:sldId id="383" r:id="rId112"/>
    <p:sldId id="384" r:id="rId113"/>
    <p:sldId id="385" r:id="rId114"/>
    <p:sldId id="386" r:id="rId115"/>
    <p:sldId id="387" r:id="rId116"/>
    <p:sldId id="361" r:id="rId117"/>
    <p:sldId id="378" r:id="rId118"/>
    <p:sldId id="367" r:id="rId119"/>
    <p:sldId id="373" r:id="rId120"/>
    <p:sldId id="377" r:id="rId121"/>
    <p:sldId id="393" r:id="rId122"/>
    <p:sldId id="419" r:id="rId123"/>
    <p:sldId id="420" r:id="rId124"/>
    <p:sldId id="394" r:id="rId125"/>
    <p:sldId id="395" r:id="rId126"/>
    <p:sldId id="417" r:id="rId127"/>
    <p:sldId id="418" r:id="rId128"/>
    <p:sldId id="421" r:id="rId129"/>
    <p:sldId id="422" r:id="rId130"/>
    <p:sldId id="423" r:id="rId131"/>
    <p:sldId id="388" r:id="rId132"/>
    <p:sldId id="389" r:id="rId133"/>
    <p:sldId id="390" r:id="rId134"/>
    <p:sldId id="391" r:id="rId135"/>
    <p:sldId id="392" r:id="rId136"/>
    <p:sldId id="424" r:id="rId137"/>
    <p:sldId id="425" r:id="rId138"/>
    <p:sldId id="426" r:id="rId139"/>
    <p:sldId id="427" r:id="rId140"/>
    <p:sldId id="428" r:id="rId141"/>
    <p:sldId id="429" r:id="rId142"/>
    <p:sldId id="430" r:id="rId143"/>
    <p:sldId id="431" r:id="rId144"/>
    <p:sldId id="432" r:id="rId145"/>
    <p:sldId id="441" r:id="rId146"/>
    <p:sldId id="440" r:id="rId147"/>
    <p:sldId id="326" r:id="rId148"/>
    <p:sldId id="327" r:id="rId149"/>
    <p:sldId id="437" r:id="rId150"/>
    <p:sldId id="330" r:id="rId151"/>
    <p:sldId id="380" r:id="rId152"/>
    <p:sldId id="381" r:id="rId153"/>
    <p:sldId id="382" r:id="rId154"/>
    <p:sldId id="331" r:id="rId155"/>
    <p:sldId id="333" r:id="rId156"/>
    <p:sldId id="435" r:id="rId157"/>
    <p:sldId id="436" r:id="rId158"/>
    <p:sldId id="256" r:id="rId159"/>
    <p:sldId id="257" r:id="rId160"/>
    <p:sldId id="259" r:id="rId161"/>
    <p:sldId id="328" r:id="rId162"/>
    <p:sldId id="260" r:id="rId163"/>
    <p:sldId id="329" r:id="rId164"/>
    <p:sldId id="438" r:id="rId165"/>
    <p:sldId id="433" r:id="rId166"/>
    <p:sldId id="434"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lo Quartullo" initials="DQ" lastIdx="4" clrIdx="0">
    <p:extLst>
      <p:ext uri="{19B8F6BF-5375-455C-9EA6-DF929625EA0E}">
        <p15:presenceInfo xmlns:p15="http://schemas.microsoft.com/office/powerpoint/2012/main" userId="Danilo Quartul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F00BF"/>
    <a:srgbClr val="008000"/>
    <a:srgbClr val="00AA00"/>
    <a:srgbClr val="007F00"/>
    <a:srgbClr val="318E52"/>
    <a:srgbClr val="2812EB"/>
    <a:srgbClr val="FF00FF"/>
    <a:srgbClr val="00BFBF"/>
    <a:srgbClr val="FF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63" autoAdjust="0"/>
    <p:restoredTop sz="95226" autoAdjust="0"/>
  </p:normalViewPr>
  <p:slideViewPr>
    <p:cSldViewPr snapToGrid="0">
      <p:cViewPr varScale="1">
        <p:scale>
          <a:sx n="85" d="100"/>
          <a:sy n="85" d="100"/>
        </p:scale>
        <p:origin x="192"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98254-BF5B-4F6C-8D5E-552235BC8CEB}" type="datetimeFigureOut">
              <a:rPr lang="en-GB" smtClean="0"/>
              <a:t>14/12/2020</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FA3AF-2E7C-433A-A657-FBCBE754C336}" type="slidenum">
              <a:rPr lang="en-GB" smtClean="0"/>
              <a:t>‹N›</a:t>
            </a:fld>
            <a:endParaRPr lang="en-GB"/>
          </a:p>
        </p:txBody>
      </p:sp>
    </p:spTree>
    <p:extLst>
      <p:ext uri="{BB962C8B-B14F-4D97-AF65-F5344CB8AC3E}">
        <p14:creationId xmlns:p14="http://schemas.microsoft.com/office/powerpoint/2010/main" val="170858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5A343-EA52-439F-9781-88EBF4A6C5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B8AB540-51E5-4ED3-8B5C-550A4EBB4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935AF380-AECA-40D9-ABC1-9D4F5B339031}"/>
              </a:ext>
            </a:extLst>
          </p:cNvPr>
          <p:cNvSpPr>
            <a:spLocks noGrp="1"/>
          </p:cNvSpPr>
          <p:nvPr>
            <p:ph type="dt" sz="half" idx="10"/>
          </p:nvPr>
        </p:nvSpPr>
        <p:spPr/>
        <p:txBody>
          <a:bodyPr/>
          <a:lstStyle/>
          <a:p>
            <a:fld id="{D75857B9-90CD-4DCB-B93A-584FFA321386}" type="datetime1">
              <a:rPr lang="en-GB" smtClean="0"/>
              <a:t>14/12/2020</a:t>
            </a:fld>
            <a:endParaRPr lang="en-GB"/>
          </a:p>
        </p:txBody>
      </p:sp>
      <p:sp>
        <p:nvSpPr>
          <p:cNvPr id="5" name="Segnaposto piè di pagina 4">
            <a:extLst>
              <a:ext uri="{FF2B5EF4-FFF2-40B4-BE49-F238E27FC236}">
                <a16:creationId xmlns:a16="http://schemas.microsoft.com/office/drawing/2014/main" id="{A3B2FCC6-1529-4F4B-9DDC-A8EC201E62E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6A5FEEB-1230-4DFE-983E-C9C7CB0D7EFD}"/>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198721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587C3A-3431-4D73-9474-A1C4B94A052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E7C132F8-4DA3-4CE5-91A2-62EE0A79256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BDD39D7E-3D57-4FE9-A10C-C002E801732E}"/>
              </a:ext>
            </a:extLst>
          </p:cNvPr>
          <p:cNvSpPr>
            <a:spLocks noGrp="1"/>
          </p:cNvSpPr>
          <p:nvPr>
            <p:ph type="dt" sz="half" idx="10"/>
          </p:nvPr>
        </p:nvSpPr>
        <p:spPr/>
        <p:txBody>
          <a:bodyPr/>
          <a:lstStyle/>
          <a:p>
            <a:fld id="{53A4F8E7-2866-4F94-AE91-EEEBC10A42DD}" type="datetime1">
              <a:rPr lang="en-GB" smtClean="0"/>
              <a:t>14/12/2020</a:t>
            </a:fld>
            <a:endParaRPr lang="en-GB"/>
          </a:p>
        </p:txBody>
      </p:sp>
      <p:sp>
        <p:nvSpPr>
          <p:cNvPr id="5" name="Segnaposto piè di pagina 4">
            <a:extLst>
              <a:ext uri="{FF2B5EF4-FFF2-40B4-BE49-F238E27FC236}">
                <a16:creationId xmlns:a16="http://schemas.microsoft.com/office/drawing/2014/main" id="{1B65EC8E-9DD7-4E9A-ADCE-4D298D636A0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9F17AA0-1B03-4D52-8F20-1E273AB8006E}"/>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389152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5B44A74-60F5-4FAA-83A1-922F8414531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3C7820C-7990-41D1-A9F4-772546F910F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A3D2DE1-DB36-4A3A-A5EB-32AA980EBE22}"/>
              </a:ext>
            </a:extLst>
          </p:cNvPr>
          <p:cNvSpPr>
            <a:spLocks noGrp="1"/>
          </p:cNvSpPr>
          <p:nvPr>
            <p:ph type="dt" sz="half" idx="10"/>
          </p:nvPr>
        </p:nvSpPr>
        <p:spPr/>
        <p:txBody>
          <a:bodyPr/>
          <a:lstStyle/>
          <a:p>
            <a:fld id="{CDB478A1-AE9E-439C-B1BF-CB18DB8D84E7}" type="datetime1">
              <a:rPr lang="en-GB" smtClean="0"/>
              <a:t>14/12/2020</a:t>
            </a:fld>
            <a:endParaRPr lang="en-GB"/>
          </a:p>
        </p:txBody>
      </p:sp>
      <p:sp>
        <p:nvSpPr>
          <p:cNvPr id="5" name="Segnaposto piè di pagina 4">
            <a:extLst>
              <a:ext uri="{FF2B5EF4-FFF2-40B4-BE49-F238E27FC236}">
                <a16:creationId xmlns:a16="http://schemas.microsoft.com/office/drawing/2014/main" id="{3A6EB507-78C1-43AB-954F-131169C0FC1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2756438-32F6-4D67-B6E6-B5444FF507E2}"/>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249412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35A2AA-B886-4A9C-B7D7-0FAC46A3DBF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A6F68EB-3ACC-4F2A-B0E4-0D67D9F36B6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E902566-5074-40AA-A67C-25566B4FEAAB}"/>
              </a:ext>
            </a:extLst>
          </p:cNvPr>
          <p:cNvSpPr>
            <a:spLocks noGrp="1"/>
          </p:cNvSpPr>
          <p:nvPr>
            <p:ph type="dt" sz="half" idx="10"/>
          </p:nvPr>
        </p:nvSpPr>
        <p:spPr/>
        <p:txBody>
          <a:bodyPr/>
          <a:lstStyle/>
          <a:p>
            <a:fld id="{ED1E5D0A-D716-43AB-8246-7EF7CBDE0D41}" type="datetime1">
              <a:rPr lang="en-GB" smtClean="0"/>
              <a:t>14/12/2020</a:t>
            </a:fld>
            <a:endParaRPr lang="en-GB"/>
          </a:p>
        </p:txBody>
      </p:sp>
      <p:sp>
        <p:nvSpPr>
          <p:cNvPr id="5" name="Segnaposto piè di pagina 4">
            <a:extLst>
              <a:ext uri="{FF2B5EF4-FFF2-40B4-BE49-F238E27FC236}">
                <a16:creationId xmlns:a16="http://schemas.microsoft.com/office/drawing/2014/main" id="{E4B120E2-D326-4D1D-AB4A-45D9142FDBCA}"/>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8FDC7DB-A67A-4DBD-AA75-17954E518B66}"/>
              </a:ext>
            </a:extLst>
          </p:cNvPr>
          <p:cNvSpPr>
            <a:spLocks noGrp="1"/>
          </p:cNvSpPr>
          <p:nvPr>
            <p:ph type="sldNum" sz="quarter" idx="12"/>
          </p:nvPr>
        </p:nvSpPr>
        <p:spPr>
          <a:xfrm>
            <a:off x="9347447" y="0"/>
            <a:ext cx="2743200" cy="365125"/>
          </a:xfrm>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3833952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46A9E0-E3A2-4489-BD14-45ED1A607D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8C1EB04-D3E4-4EA5-BAB4-E1578931F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99C4CAA-6155-4C43-916F-68A4A78B7BA0}"/>
              </a:ext>
            </a:extLst>
          </p:cNvPr>
          <p:cNvSpPr>
            <a:spLocks noGrp="1"/>
          </p:cNvSpPr>
          <p:nvPr>
            <p:ph type="dt" sz="half" idx="10"/>
          </p:nvPr>
        </p:nvSpPr>
        <p:spPr/>
        <p:txBody>
          <a:bodyPr/>
          <a:lstStyle/>
          <a:p>
            <a:fld id="{98B5028B-50B2-4058-A1F7-0F7F7C5011E6}" type="datetime1">
              <a:rPr lang="en-GB" smtClean="0"/>
              <a:t>14/12/2020</a:t>
            </a:fld>
            <a:endParaRPr lang="en-GB"/>
          </a:p>
        </p:txBody>
      </p:sp>
      <p:sp>
        <p:nvSpPr>
          <p:cNvPr id="5" name="Segnaposto piè di pagina 4">
            <a:extLst>
              <a:ext uri="{FF2B5EF4-FFF2-40B4-BE49-F238E27FC236}">
                <a16:creationId xmlns:a16="http://schemas.microsoft.com/office/drawing/2014/main" id="{AECAFA3B-1084-4DA7-B82D-D2EC39B18B7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B528E547-1DA2-4E88-AA22-556945DC6375}"/>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132877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B2D284-0ABF-4044-ADB8-A731B3B42B2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8B94838-8E28-4C0A-A470-116D02C9C51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14B58B47-68AC-47A7-AC1F-536BE4C2CE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70751004-F283-4CE6-B626-4998A46C3F19}"/>
              </a:ext>
            </a:extLst>
          </p:cNvPr>
          <p:cNvSpPr>
            <a:spLocks noGrp="1"/>
          </p:cNvSpPr>
          <p:nvPr>
            <p:ph type="dt" sz="half" idx="10"/>
          </p:nvPr>
        </p:nvSpPr>
        <p:spPr/>
        <p:txBody>
          <a:bodyPr/>
          <a:lstStyle/>
          <a:p>
            <a:fld id="{2D38BC53-1B77-48F7-9B09-C0EB45B2F78D}" type="datetime1">
              <a:rPr lang="en-GB" smtClean="0"/>
              <a:t>14/12/2020</a:t>
            </a:fld>
            <a:endParaRPr lang="en-GB"/>
          </a:p>
        </p:txBody>
      </p:sp>
      <p:sp>
        <p:nvSpPr>
          <p:cNvPr id="6" name="Segnaposto piè di pagina 5">
            <a:extLst>
              <a:ext uri="{FF2B5EF4-FFF2-40B4-BE49-F238E27FC236}">
                <a16:creationId xmlns:a16="http://schemas.microsoft.com/office/drawing/2014/main" id="{4FAD6F4C-C4B6-45DC-9732-3F389555E726}"/>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E3F9DE3A-CE59-4C42-BDEA-3FC1B254AA8E}"/>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135757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855B8-98A2-4EFC-ADB5-C91A191A9A9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2AF978F-51A2-4032-B5EE-9A69E64C2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62AE50F-A584-4F91-8018-233821852E8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22D6157A-6953-4C5B-82C3-2B467178B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3F86E91-DC61-4AD5-896B-385024CA852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7D2C004E-682F-4871-91A4-5E8F51777483}"/>
              </a:ext>
            </a:extLst>
          </p:cNvPr>
          <p:cNvSpPr>
            <a:spLocks noGrp="1"/>
          </p:cNvSpPr>
          <p:nvPr>
            <p:ph type="dt" sz="half" idx="10"/>
          </p:nvPr>
        </p:nvSpPr>
        <p:spPr/>
        <p:txBody>
          <a:bodyPr/>
          <a:lstStyle/>
          <a:p>
            <a:fld id="{10FB180F-0752-41A2-90A7-DFF045A73DFA}" type="datetime1">
              <a:rPr lang="en-GB" smtClean="0"/>
              <a:t>14/12/2020</a:t>
            </a:fld>
            <a:endParaRPr lang="en-GB"/>
          </a:p>
        </p:txBody>
      </p:sp>
      <p:sp>
        <p:nvSpPr>
          <p:cNvPr id="8" name="Segnaposto piè di pagina 7">
            <a:extLst>
              <a:ext uri="{FF2B5EF4-FFF2-40B4-BE49-F238E27FC236}">
                <a16:creationId xmlns:a16="http://schemas.microsoft.com/office/drawing/2014/main" id="{C405F136-30B1-4896-BC31-8E2699D28F9A}"/>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B51FF1FF-819B-43C7-B82B-5EA2A84C0C1D}"/>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317124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D4A400-7F94-458C-A3A2-B82077D762F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9CFF809A-D0AF-4507-A47B-52A54EAB43E0}"/>
              </a:ext>
            </a:extLst>
          </p:cNvPr>
          <p:cNvSpPr>
            <a:spLocks noGrp="1"/>
          </p:cNvSpPr>
          <p:nvPr>
            <p:ph type="dt" sz="half" idx="10"/>
          </p:nvPr>
        </p:nvSpPr>
        <p:spPr/>
        <p:txBody>
          <a:bodyPr/>
          <a:lstStyle/>
          <a:p>
            <a:fld id="{C1ED6D54-FCFE-49BF-98B0-65859A78493F}" type="datetime1">
              <a:rPr lang="en-GB" smtClean="0"/>
              <a:t>14/12/2020</a:t>
            </a:fld>
            <a:endParaRPr lang="en-GB"/>
          </a:p>
        </p:txBody>
      </p:sp>
      <p:sp>
        <p:nvSpPr>
          <p:cNvPr id="4" name="Segnaposto piè di pagina 3">
            <a:extLst>
              <a:ext uri="{FF2B5EF4-FFF2-40B4-BE49-F238E27FC236}">
                <a16:creationId xmlns:a16="http://schemas.microsoft.com/office/drawing/2014/main" id="{8F15298F-BCDE-4CA7-854C-DD948E18BE93}"/>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FCAF939E-260A-4604-A30C-C0FF4EA95B76}"/>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31676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550BA7B-1D07-4E2C-A9A8-4BFEBA6F9C4A}"/>
              </a:ext>
            </a:extLst>
          </p:cNvPr>
          <p:cNvSpPr>
            <a:spLocks noGrp="1"/>
          </p:cNvSpPr>
          <p:nvPr>
            <p:ph type="dt" sz="half" idx="10"/>
          </p:nvPr>
        </p:nvSpPr>
        <p:spPr/>
        <p:txBody>
          <a:bodyPr/>
          <a:lstStyle/>
          <a:p>
            <a:fld id="{91E46923-1171-415F-A767-97407B9E48FC}" type="datetime1">
              <a:rPr lang="en-GB" smtClean="0"/>
              <a:t>14/12/2020</a:t>
            </a:fld>
            <a:endParaRPr lang="en-GB"/>
          </a:p>
        </p:txBody>
      </p:sp>
      <p:sp>
        <p:nvSpPr>
          <p:cNvPr id="3" name="Segnaposto piè di pagina 2">
            <a:extLst>
              <a:ext uri="{FF2B5EF4-FFF2-40B4-BE49-F238E27FC236}">
                <a16:creationId xmlns:a16="http://schemas.microsoft.com/office/drawing/2014/main" id="{D4BA9CCA-890C-4C89-A982-09C5658392ED}"/>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E53BA1A7-435D-448C-B424-61603C3F3788}"/>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210308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3BACA1-8161-466B-84E5-B867A6C749A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2B9238C-4A31-4C0E-85A4-BBC0C85E0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93300B40-F9B8-4A43-B151-D5AB156A3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DB3F7D8-A7DD-4190-B77D-400081644844}"/>
              </a:ext>
            </a:extLst>
          </p:cNvPr>
          <p:cNvSpPr>
            <a:spLocks noGrp="1"/>
          </p:cNvSpPr>
          <p:nvPr>
            <p:ph type="dt" sz="half" idx="10"/>
          </p:nvPr>
        </p:nvSpPr>
        <p:spPr/>
        <p:txBody>
          <a:bodyPr/>
          <a:lstStyle/>
          <a:p>
            <a:fld id="{5A8B79FB-4847-47D3-ADF5-EB1F1E9952AF}" type="datetime1">
              <a:rPr lang="en-GB" smtClean="0"/>
              <a:t>14/12/2020</a:t>
            </a:fld>
            <a:endParaRPr lang="en-GB"/>
          </a:p>
        </p:txBody>
      </p:sp>
      <p:sp>
        <p:nvSpPr>
          <p:cNvPr id="6" name="Segnaposto piè di pagina 5">
            <a:extLst>
              <a:ext uri="{FF2B5EF4-FFF2-40B4-BE49-F238E27FC236}">
                <a16:creationId xmlns:a16="http://schemas.microsoft.com/office/drawing/2014/main" id="{B6BFE72F-F0D7-4D39-98AD-2C7F7DF5ED6A}"/>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3B73B2AF-C217-49F9-95D8-793E6B03D107}"/>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2800784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6EA0A-8F54-4987-B616-D4EAA6D93F0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D5DF10C-3E0F-49E4-94DC-87A6644E9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B26404AC-DA63-4C2B-BC19-01A5E94B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D7EE127-461C-46AA-9BA4-CC4D6FD53DCF}"/>
              </a:ext>
            </a:extLst>
          </p:cNvPr>
          <p:cNvSpPr>
            <a:spLocks noGrp="1"/>
          </p:cNvSpPr>
          <p:nvPr>
            <p:ph type="dt" sz="half" idx="10"/>
          </p:nvPr>
        </p:nvSpPr>
        <p:spPr/>
        <p:txBody>
          <a:bodyPr/>
          <a:lstStyle/>
          <a:p>
            <a:fld id="{2D055EDF-1021-491A-A953-362C81CDF37A}" type="datetime1">
              <a:rPr lang="en-GB" smtClean="0"/>
              <a:t>14/12/2020</a:t>
            </a:fld>
            <a:endParaRPr lang="en-GB"/>
          </a:p>
        </p:txBody>
      </p:sp>
      <p:sp>
        <p:nvSpPr>
          <p:cNvPr id="6" name="Segnaposto piè di pagina 5">
            <a:extLst>
              <a:ext uri="{FF2B5EF4-FFF2-40B4-BE49-F238E27FC236}">
                <a16:creationId xmlns:a16="http://schemas.microsoft.com/office/drawing/2014/main" id="{28930B5D-37FD-4650-BFF1-63E73B58C9B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C510BBFE-580D-4064-8863-67E44D27B304}"/>
              </a:ext>
            </a:extLst>
          </p:cNvPr>
          <p:cNvSpPr>
            <a:spLocks noGrp="1"/>
          </p:cNvSpPr>
          <p:nvPr>
            <p:ph type="sldNum" sz="quarter" idx="12"/>
          </p:nvPr>
        </p:nvSpPr>
        <p:spPr/>
        <p:txBody>
          <a:bodyPr/>
          <a:lstStyle/>
          <a:p>
            <a:fld id="{F556478C-EA8F-4B12-8AB2-8053E5C3663D}" type="slidenum">
              <a:rPr lang="en-GB" smtClean="0"/>
              <a:t>‹N›</a:t>
            </a:fld>
            <a:endParaRPr lang="en-GB"/>
          </a:p>
        </p:txBody>
      </p:sp>
    </p:spTree>
    <p:extLst>
      <p:ext uri="{BB962C8B-B14F-4D97-AF65-F5344CB8AC3E}">
        <p14:creationId xmlns:p14="http://schemas.microsoft.com/office/powerpoint/2010/main" val="202038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570B9C3-285B-450F-8C8F-7EC01EC01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A26CFB9C-4A69-4182-8990-AC8E5A7DB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D084AF3-2B2E-4940-8F7F-4356FAFCE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943D9-AC97-459B-8FC7-6954AFD4F804}" type="datetime1">
              <a:rPr lang="en-GB" smtClean="0"/>
              <a:t>14/12/2020</a:t>
            </a:fld>
            <a:endParaRPr lang="en-GB"/>
          </a:p>
        </p:txBody>
      </p:sp>
      <p:sp>
        <p:nvSpPr>
          <p:cNvPr id="5" name="Segnaposto piè di pagina 4">
            <a:extLst>
              <a:ext uri="{FF2B5EF4-FFF2-40B4-BE49-F238E27FC236}">
                <a16:creationId xmlns:a16="http://schemas.microsoft.com/office/drawing/2014/main" id="{AF3E4618-4FA8-409A-BA41-ACB2EFC9A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81B3FED1-7CAE-4773-AF50-8AD14F57D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478C-EA8F-4B12-8AB2-8053E5C3663D}" type="slidenum">
              <a:rPr lang="en-GB" smtClean="0"/>
              <a:t>‹N›</a:t>
            </a:fld>
            <a:endParaRPr lang="en-GB"/>
          </a:p>
        </p:txBody>
      </p:sp>
    </p:spTree>
    <p:extLst>
      <p:ext uri="{BB962C8B-B14F-4D97-AF65-F5344CB8AC3E}">
        <p14:creationId xmlns:p14="http://schemas.microsoft.com/office/powerpoint/2010/main" val="1353030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8" Type="http://schemas.openxmlformats.org/officeDocument/2006/relationships/image" Target="../media/image3780.png"/><Relationship Id="rId3" Type="http://schemas.openxmlformats.org/officeDocument/2006/relationships/image" Target="../media/image3730.png"/><Relationship Id="rId7" Type="http://schemas.openxmlformats.org/officeDocument/2006/relationships/image" Target="../media/image5620.png"/><Relationship Id="rId12" Type="http://schemas.openxmlformats.org/officeDocument/2006/relationships/image" Target="../media/image5640.png"/><Relationship Id="rId2" Type="http://schemas.openxmlformats.org/officeDocument/2006/relationships/image" Target="../media/image5480.png"/><Relationship Id="rId1" Type="http://schemas.openxmlformats.org/officeDocument/2006/relationships/slideLayout" Target="../slideLayouts/slideLayout2.xml"/><Relationship Id="rId6" Type="http://schemas.openxmlformats.org/officeDocument/2006/relationships/image" Target="../media/image3760.png"/><Relationship Id="rId11" Type="http://schemas.openxmlformats.org/officeDocument/2006/relationships/image" Target="../media/image3810.png"/><Relationship Id="rId5" Type="http://schemas.openxmlformats.org/officeDocument/2006/relationships/image" Target="../media/image3750.png"/><Relationship Id="rId10" Type="http://schemas.openxmlformats.org/officeDocument/2006/relationships/image" Target="../media/image3800.png"/><Relationship Id="rId4" Type="http://schemas.openxmlformats.org/officeDocument/2006/relationships/image" Target="../media/image3740.png"/><Relationship Id="rId9" Type="http://schemas.openxmlformats.org/officeDocument/2006/relationships/image" Target="../media/image5630.png"/></Relationships>
</file>

<file path=ppt/slides/_rels/slide101.xml.rels><?xml version="1.0" encoding="UTF-8" standalone="yes"?>
<Relationships xmlns="http://schemas.openxmlformats.org/package/2006/relationships"><Relationship Id="rId8" Type="http://schemas.openxmlformats.org/officeDocument/2006/relationships/image" Target="../media/image3890.png"/><Relationship Id="rId13" Type="http://schemas.openxmlformats.org/officeDocument/2006/relationships/image" Target="../media/image5670.png"/><Relationship Id="rId3" Type="http://schemas.openxmlformats.org/officeDocument/2006/relationships/image" Target="../media/image3840.png"/><Relationship Id="rId7" Type="http://schemas.openxmlformats.org/officeDocument/2006/relationships/image" Target="../media/image3880.png"/><Relationship Id="rId12" Type="http://schemas.openxmlformats.org/officeDocument/2006/relationships/image" Target="../media/image5660.png"/><Relationship Id="rId17" Type="http://schemas.openxmlformats.org/officeDocument/2006/relationships/image" Target="../media/image3980.png"/><Relationship Id="rId2" Type="http://schemas.openxmlformats.org/officeDocument/2006/relationships/image" Target="../media/image5650.png"/><Relationship Id="rId16" Type="http://schemas.openxmlformats.org/officeDocument/2006/relationships/image" Target="../media/image5690.png"/><Relationship Id="rId1" Type="http://schemas.openxmlformats.org/officeDocument/2006/relationships/slideLayout" Target="../slideLayouts/slideLayout2.xml"/><Relationship Id="rId6" Type="http://schemas.openxmlformats.org/officeDocument/2006/relationships/image" Target="../media/image3870.png"/><Relationship Id="rId11" Type="http://schemas.openxmlformats.org/officeDocument/2006/relationships/image" Target="../media/image3920.png"/><Relationship Id="rId5" Type="http://schemas.openxmlformats.org/officeDocument/2006/relationships/image" Target="../media/image3860.png"/><Relationship Id="rId15" Type="http://schemas.openxmlformats.org/officeDocument/2006/relationships/image" Target="../media/image3960.png"/><Relationship Id="rId10" Type="http://schemas.openxmlformats.org/officeDocument/2006/relationships/image" Target="../media/image3910.png"/><Relationship Id="rId4" Type="http://schemas.openxmlformats.org/officeDocument/2006/relationships/image" Target="../media/image3850.png"/><Relationship Id="rId9" Type="http://schemas.openxmlformats.org/officeDocument/2006/relationships/image" Target="../media/image3900.png"/><Relationship Id="rId14" Type="http://schemas.openxmlformats.org/officeDocument/2006/relationships/image" Target="../media/image5680.png"/></Relationships>
</file>

<file path=ppt/slides/_rels/slide102.xml.rels><?xml version="1.0" encoding="UTF-8" standalone="yes"?>
<Relationships xmlns="http://schemas.openxmlformats.org/package/2006/relationships"><Relationship Id="rId8" Type="http://schemas.openxmlformats.org/officeDocument/2006/relationships/image" Target="../media/image5750.png"/><Relationship Id="rId13" Type="http://schemas.openxmlformats.org/officeDocument/2006/relationships/image" Target="../media/image5800.png"/><Relationship Id="rId3" Type="http://schemas.openxmlformats.org/officeDocument/2006/relationships/image" Target="../media/image587.png"/><Relationship Id="rId7" Type="http://schemas.openxmlformats.org/officeDocument/2006/relationships/image" Target="../media/image588.png"/><Relationship Id="rId12" Type="http://schemas.openxmlformats.org/officeDocument/2006/relationships/image" Target="../media/image590.png"/><Relationship Id="rId2" Type="http://schemas.openxmlformats.org/officeDocument/2006/relationships/image" Target="../media/image4890.png"/><Relationship Id="rId16" Type="http://schemas.openxmlformats.org/officeDocument/2006/relationships/image" Target="../media/image5830.png"/><Relationship Id="rId1" Type="http://schemas.openxmlformats.org/officeDocument/2006/relationships/slideLayout" Target="../slideLayouts/slideLayout2.xml"/><Relationship Id="rId6" Type="http://schemas.openxmlformats.org/officeDocument/2006/relationships/image" Target="../media/image5730.png"/><Relationship Id="rId11" Type="http://schemas.openxmlformats.org/officeDocument/2006/relationships/image" Target="../media/image5780.png"/><Relationship Id="rId5" Type="http://schemas.openxmlformats.org/officeDocument/2006/relationships/image" Target="../media/image5040.png"/><Relationship Id="rId15" Type="http://schemas.openxmlformats.org/officeDocument/2006/relationships/image" Target="../media/image5820.png"/><Relationship Id="rId10" Type="http://schemas.openxmlformats.org/officeDocument/2006/relationships/image" Target="../media/image5770.png"/><Relationship Id="rId4" Type="http://schemas.openxmlformats.org/officeDocument/2006/relationships/image" Target="../media/image5710.png"/><Relationship Id="rId9" Type="http://schemas.openxmlformats.org/officeDocument/2006/relationships/image" Target="../media/image589.png"/><Relationship Id="rId14" Type="http://schemas.openxmlformats.org/officeDocument/2006/relationships/image" Target="../media/image591.png"/></Relationships>
</file>

<file path=ppt/slides/_rels/slide103.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image" Target="../media/image5840.png"/><Relationship Id="rId1" Type="http://schemas.openxmlformats.org/officeDocument/2006/relationships/slideLayout" Target="../slideLayouts/slideLayout2.xml"/><Relationship Id="rId6" Type="http://schemas.openxmlformats.org/officeDocument/2006/relationships/image" Target="../media/image5920.png"/><Relationship Id="rId5" Type="http://schemas.openxmlformats.org/officeDocument/2006/relationships/image" Target="../media/image5910.png"/><Relationship Id="rId4" Type="http://schemas.openxmlformats.org/officeDocument/2006/relationships/image" Target="../media/image5900.png"/></Relationships>
</file>

<file path=ppt/slides/_rels/slide104.xml.rels><?xml version="1.0" encoding="UTF-8" standalone="yes"?>
<Relationships xmlns="http://schemas.openxmlformats.org/package/2006/relationships"><Relationship Id="rId3" Type="http://schemas.openxmlformats.org/officeDocument/2006/relationships/image" Target="../media/image5940.png"/><Relationship Id="rId7" Type="http://schemas.openxmlformats.org/officeDocument/2006/relationships/image" Target="../media/image598.png"/><Relationship Id="rId2" Type="http://schemas.openxmlformats.org/officeDocument/2006/relationships/image" Target="../media/image5930.png"/><Relationship Id="rId1" Type="http://schemas.openxmlformats.org/officeDocument/2006/relationships/slideLayout" Target="../slideLayouts/slideLayout2.xml"/><Relationship Id="rId6" Type="http://schemas.openxmlformats.org/officeDocument/2006/relationships/image" Target="../media/image5970.png"/><Relationship Id="rId5" Type="http://schemas.openxmlformats.org/officeDocument/2006/relationships/image" Target="../media/image5960.png"/><Relationship Id="rId4" Type="http://schemas.openxmlformats.org/officeDocument/2006/relationships/image" Target="../media/image5950.png"/></Relationships>
</file>

<file path=ppt/slides/_rels/slide105.xml.rels><?xml version="1.0" encoding="UTF-8" standalone="yes"?>
<Relationships xmlns="http://schemas.openxmlformats.org/package/2006/relationships"><Relationship Id="rId8" Type="http://schemas.openxmlformats.org/officeDocument/2006/relationships/image" Target="../media/image606.png"/><Relationship Id="rId13" Type="http://schemas.openxmlformats.org/officeDocument/2006/relationships/image" Target="../media/image611.png"/><Relationship Id="rId18" Type="http://schemas.openxmlformats.org/officeDocument/2006/relationships/image" Target="../media/image609.png"/><Relationship Id="rId3" Type="http://schemas.openxmlformats.org/officeDocument/2006/relationships/image" Target="../media/image593.png"/><Relationship Id="rId7" Type="http://schemas.openxmlformats.org/officeDocument/2006/relationships/image" Target="../media/image604.png"/><Relationship Id="rId12" Type="http://schemas.openxmlformats.org/officeDocument/2006/relationships/image" Target="../media/image610.png"/><Relationship Id="rId17" Type="http://schemas.openxmlformats.org/officeDocument/2006/relationships/image" Target="../media/image615.png"/><Relationship Id="rId2" Type="http://schemas.openxmlformats.org/officeDocument/2006/relationships/image" Target="../media/image599.png"/><Relationship Id="rId16" Type="http://schemas.openxmlformats.org/officeDocument/2006/relationships/image" Target="../media/image614.png"/><Relationship Id="rId20" Type="http://schemas.openxmlformats.org/officeDocument/2006/relationships/image" Target="../media/image616.png"/><Relationship Id="rId1" Type="http://schemas.openxmlformats.org/officeDocument/2006/relationships/slideLayout" Target="../slideLayouts/slideLayout2.xml"/><Relationship Id="rId6" Type="http://schemas.openxmlformats.org/officeDocument/2006/relationships/image" Target="../media/image594.png"/><Relationship Id="rId11" Type="http://schemas.openxmlformats.org/officeDocument/2006/relationships/image" Target="../media/image596.png"/><Relationship Id="rId5" Type="http://schemas.openxmlformats.org/officeDocument/2006/relationships/image" Target="../media/image603.png"/><Relationship Id="rId15" Type="http://schemas.openxmlformats.org/officeDocument/2006/relationships/image" Target="../media/image613.png"/><Relationship Id="rId10" Type="http://schemas.openxmlformats.org/officeDocument/2006/relationships/image" Target="../media/image595.png"/><Relationship Id="rId19" Type="http://schemas.openxmlformats.org/officeDocument/2006/relationships/image" Target="../media/image617.png"/><Relationship Id="rId4" Type="http://schemas.openxmlformats.org/officeDocument/2006/relationships/image" Target="../media/image602.png"/><Relationship Id="rId9" Type="http://schemas.openxmlformats.org/officeDocument/2006/relationships/image" Target="../media/image607.png"/><Relationship Id="rId14" Type="http://schemas.openxmlformats.org/officeDocument/2006/relationships/image" Target="../media/image612.png"/></Relationships>
</file>

<file path=ppt/slides/_rels/slide106.xml.rels><?xml version="1.0" encoding="UTF-8" standalone="yes"?>
<Relationships xmlns="http://schemas.openxmlformats.org/package/2006/relationships"><Relationship Id="rId2" Type="http://schemas.openxmlformats.org/officeDocument/2006/relationships/image" Target="../media/image61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9.png"/><Relationship Id="rId1" Type="http://schemas.openxmlformats.org/officeDocument/2006/relationships/slideLayout" Target="../slideLayouts/slideLayout2.xml"/><Relationship Id="rId6" Type="http://schemas.openxmlformats.org/officeDocument/2006/relationships/image" Target="../media/image623.png"/><Relationship Id="rId5" Type="http://schemas.openxmlformats.org/officeDocument/2006/relationships/image" Target="../media/image622.png"/><Relationship Id="rId4" Type="http://schemas.openxmlformats.org/officeDocument/2006/relationships/image" Target="../media/image621.png"/></Relationships>
</file>

<file path=ppt/slides/_rels/slide108.xml.rels><?xml version="1.0" encoding="UTF-8" standalone="yes"?>
<Relationships xmlns="http://schemas.openxmlformats.org/package/2006/relationships"><Relationship Id="rId3" Type="http://schemas.openxmlformats.org/officeDocument/2006/relationships/image" Target="../media/image6230.png"/><Relationship Id="rId2" Type="http://schemas.openxmlformats.org/officeDocument/2006/relationships/image" Target="../media/image6231.png"/><Relationship Id="rId1" Type="http://schemas.openxmlformats.org/officeDocument/2006/relationships/slideLayout" Target="../slideLayouts/slideLayout2.xml"/><Relationship Id="rId4" Type="http://schemas.openxmlformats.org/officeDocument/2006/relationships/image" Target="../media/image624.png"/></Relationships>
</file>

<file path=ppt/slides/_rels/slide109.xml.rels><?xml version="1.0" encoding="UTF-8" standalone="yes"?>
<Relationships xmlns="http://schemas.openxmlformats.org/package/2006/relationships"><Relationship Id="rId8" Type="http://schemas.openxmlformats.org/officeDocument/2006/relationships/image" Target="../media/image629.png"/><Relationship Id="rId18" Type="http://schemas.openxmlformats.org/officeDocument/2006/relationships/image" Target="../media/image601.png"/><Relationship Id="rId3" Type="http://schemas.openxmlformats.org/officeDocument/2006/relationships/image" Target="../media/image600.png"/><Relationship Id="rId21" Type="http://schemas.openxmlformats.org/officeDocument/2006/relationships/image" Target="../media/image639.png"/><Relationship Id="rId7" Type="http://schemas.openxmlformats.org/officeDocument/2006/relationships/image" Target="../media/image628.png"/><Relationship Id="rId17" Type="http://schemas.openxmlformats.org/officeDocument/2006/relationships/image" Target="../media/image634.png"/><Relationship Id="rId2" Type="http://schemas.openxmlformats.org/officeDocument/2006/relationships/image" Target="../media/image597.png"/><Relationship Id="rId16" Type="http://schemas.openxmlformats.org/officeDocument/2006/relationships/image" Target="../media/image633.png"/><Relationship Id="rId20" Type="http://schemas.openxmlformats.org/officeDocument/2006/relationships/image" Target="../media/image608.png"/><Relationship Id="rId1" Type="http://schemas.openxmlformats.org/officeDocument/2006/relationships/slideLayout" Target="../slideLayouts/slideLayout2.xml"/><Relationship Id="rId6" Type="http://schemas.openxmlformats.org/officeDocument/2006/relationships/image" Target="../media/image6270.png"/><Relationship Id="rId5" Type="http://schemas.openxmlformats.org/officeDocument/2006/relationships/image" Target="../media/image6260.png"/><Relationship Id="rId15" Type="http://schemas.openxmlformats.org/officeDocument/2006/relationships/image" Target="../media/image632.png"/><Relationship Id="rId10" Type="http://schemas.openxmlformats.org/officeDocument/2006/relationships/image" Target="../media/image631.png"/><Relationship Id="rId19" Type="http://schemas.openxmlformats.org/officeDocument/2006/relationships/image" Target="../media/image605.png"/><Relationship Id="rId4" Type="http://schemas.openxmlformats.org/officeDocument/2006/relationships/image" Target="../media/image627.png"/><Relationship Id="rId9" Type="http://schemas.openxmlformats.org/officeDocument/2006/relationships/image" Target="../media/image630.png"/><Relationship Id="rId14" Type="http://schemas.openxmlformats.org/officeDocument/2006/relationships/image" Target="../media/image63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10.xml.rels><?xml version="1.0" encoding="UTF-8" standalone="yes"?>
<Relationships xmlns="http://schemas.openxmlformats.org/package/2006/relationships"><Relationship Id="rId8" Type="http://schemas.openxmlformats.org/officeDocument/2006/relationships/image" Target="../media/image646.png"/><Relationship Id="rId13" Type="http://schemas.openxmlformats.org/officeDocument/2006/relationships/image" Target="../media/image651.png"/><Relationship Id="rId3" Type="http://schemas.openxmlformats.org/officeDocument/2006/relationships/image" Target="../media/image609.gif"/><Relationship Id="rId7" Type="http://schemas.openxmlformats.org/officeDocument/2006/relationships/image" Target="../media/image613.gif"/><Relationship Id="rId12" Type="http://schemas.openxmlformats.org/officeDocument/2006/relationships/image" Target="../media/image65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12.gif"/><Relationship Id="rId11" Type="http://schemas.openxmlformats.org/officeDocument/2006/relationships/image" Target="../media/image649.png"/><Relationship Id="rId5" Type="http://schemas.openxmlformats.org/officeDocument/2006/relationships/image" Target="../media/image611.gif"/><Relationship Id="rId10" Type="http://schemas.openxmlformats.org/officeDocument/2006/relationships/image" Target="../media/image648.png"/><Relationship Id="rId4" Type="http://schemas.openxmlformats.org/officeDocument/2006/relationships/image" Target="../media/image610.gif"/><Relationship Id="rId9" Type="http://schemas.openxmlformats.org/officeDocument/2006/relationships/image" Target="../media/image647.png"/><Relationship Id="rId14" Type="http://schemas.openxmlformats.org/officeDocument/2006/relationships/image" Target="../media/image652.png"/></Relationships>
</file>

<file path=ppt/slides/_rels/slide111.xml.rels><?xml version="1.0" encoding="UTF-8" standalone="yes"?>
<Relationships xmlns="http://schemas.openxmlformats.org/package/2006/relationships"><Relationship Id="rId3" Type="http://schemas.openxmlformats.org/officeDocument/2006/relationships/image" Target="../media/image6360.png"/><Relationship Id="rId2" Type="http://schemas.openxmlformats.org/officeDocument/2006/relationships/image" Target="../media/image6350.png"/><Relationship Id="rId1" Type="http://schemas.openxmlformats.org/officeDocument/2006/relationships/slideLayout" Target="../slideLayouts/slideLayout2.xml"/><Relationship Id="rId4" Type="http://schemas.openxmlformats.org/officeDocument/2006/relationships/image" Target="../media/image6380.png"/></Relationships>
</file>

<file path=ppt/slides/_rels/slide112.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image" Target="../media/image642.png"/><Relationship Id="rId1" Type="http://schemas.openxmlformats.org/officeDocument/2006/relationships/slideLayout" Target="../slideLayouts/slideLayout2.xml"/><Relationship Id="rId4" Type="http://schemas.openxmlformats.org/officeDocument/2006/relationships/image" Target="../media/image644.png"/></Relationships>
</file>

<file path=ppt/slides/_rels/slide113.xml.rels><?xml version="1.0" encoding="UTF-8" standalone="yes"?>
<Relationships xmlns="http://schemas.openxmlformats.org/package/2006/relationships"><Relationship Id="rId3" Type="http://schemas.openxmlformats.org/officeDocument/2006/relationships/image" Target="../media/image6361.png"/><Relationship Id="rId2" Type="http://schemas.openxmlformats.org/officeDocument/2006/relationships/image" Target="../media/image6362.png"/><Relationship Id="rId1" Type="http://schemas.openxmlformats.org/officeDocument/2006/relationships/slideLayout" Target="../slideLayouts/slideLayout2.xml"/><Relationship Id="rId6" Type="http://schemas.openxmlformats.org/officeDocument/2006/relationships/image" Target="../media/image641.png"/><Relationship Id="rId5" Type="http://schemas.openxmlformats.org/officeDocument/2006/relationships/image" Target="../media/image6381.png"/><Relationship Id="rId4" Type="http://schemas.openxmlformats.org/officeDocument/2006/relationships/image" Target="../media/image653.png"/></Relationships>
</file>

<file path=ppt/slides/_rels/slide114.xml.rels><?xml version="1.0" encoding="UTF-8" standalone="yes"?>
<Relationships xmlns="http://schemas.openxmlformats.org/package/2006/relationships"><Relationship Id="rId8" Type="http://schemas.openxmlformats.org/officeDocument/2006/relationships/image" Target="../media/image6440.png"/><Relationship Id="rId3" Type="http://schemas.openxmlformats.org/officeDocument/2006/relationships/image" Target="../media/image645.png"/><Relationship Id="rId7" Type="http://schemas.openxmlformats.org/officeDocument/2006/relationships/image" Target="../media/image661.png"/><Relationship Id="rId2" Type="http://schemas.openxmlformats.org/officeDocument/2006/relationships/image" Target="../media/image656.png"/><Relationship Id="rId1" Type="http://schemas.openxmlformats.org/officeDocument/2006/relationships/slideLayout" Target="../slideLayouts/slideLayout2.xml"/><Relationship Id="rId6" Type="http://schemas.openxmlformats.org/officeDocument/2006/relationships/image" Target="../media/image655.png"/><Relationship Id="rId5" Type="http://schemas.openxmlformats.org/officeDocument/2006/relationships/image" Target="../media/image654.png"/><Relationship Id="rId4" Type="http://schemas.openxmlformats.org/officeDocument/2006/relationships/image" Target="../media/image658.png"/></Relationships>
</file>

<file path=ppt/slides/_rels/slide115.xml.rels><?xml version="1.0" encoding="UTF-8" standalone="yes"?>
<Relationships xmlns="http://schemas.openxmlformats.org/package/2006/relationships"><Relationship Id="rId3" Type="http://schemas.openxmlformats.org/officeDocument/2006/relationships/image" Target="../media/image659.png"/><Relationship Id="rId7" Type="http://schemas.openxmlformats.org/officeDocument/2006/relationships/image" Target="../media/image664.png"/><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image" Target="../media/image663.png"/><Relationship Id="rId5" Type="http://schemas.openxmlformats.org/officeDocument/2006/relationships/image" Target="../media/image666.png"/><Relationship Id="rId4" Type="http://schemas.openxmlformats.org/officeDocument/2006/relationships/image" Target="../media/image660.png"/></Relationships>
</file>

<file path=ppt/slides/_rels/slide116.xml.rels><?xml version="1.0" encoding="UTF-8" standalone="yes"?>
<Relationships xmlns="http://schemas.openxmlformats.org/package/2006/relationships"><Relationship Id="rId8" Type="http://schemas.openxmlformats.org/officeDocument/2006/relationships/image" Target="../media/image6590.png"/><Relationship Id="rId13" Type="http://schemas.openxmlformats.org/officeDocument/2006/relationships/image" Target="../media/image6640.png"/><Relationship Id="rId3" Type="http://schemas.openxmlformats.org/officeDocument/2006/relationships/image" Target="../media/image626.png"/><Relationship Id="rId12" Type="http://schemas.openxmlformats.org/officeDocument/2006/relationships/image" Target="../media/image6630.png"/><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6571.png"/><Relationship Id="rId11" Type="http://schemas.openxmlformats.org/officeDocument/2006/relationships/image" Target="../media/image6620.png"/><Relationship Id="rId5" Type="http://schemas.openxmlformats.org/officeDocument/2006/relationships/image" Target="../media/image6561.png"/><Relationship Id="rId15" Type="http://schemas.openxmlformats.org/officeDocument/2006/relationships/image" Target="../media/image672.png"/><Relationship Id="rId10" Type="http://schemas.openxmlformats.org/officeDocument/2006/relationships/image" Target="../media/image6610.png"/><Relationship Id="rId4" Type="http://schemas.openxmlformats.org/officeDocument/2006/relationships/image" Target="../media/image671.png"/><Relationship Id="rId9" Type="http://schemas.openxmlformats.org/officeDocument/2006/relationships/image" Target="../media/image6600.png"/><Relationship Id="rId14" Type="http://schemas.openxmlformats.org/officeDocument/2006/relationships/image" Target="../media/image6650.png"/></Relationships>
</file>

<file path=ppt/slides/_rels/slide117.xml.rels><?xml version="1.0" encoding="UTF-8" standalone="yes"?>
<Relationships xmlns="http://schemas.openxmlformats.org/package/2006/relationships"><Relationship Id="rId8" Type="http://schemas.openxmlformats.org/officeDocument/2006/relationships/image" Target="../media/image6720.png"/><Relationship Id="rId13" Type="http://schemas.openxmlformats.org/officeDocument/2006/relationships/image" Target="../media/image677.png"/><Relationship Id="rId18" Type="http://schemas.openxmlformats.org/officeDocument/2006/relationships/image" Target="../media/image683.png"/><Relationship Id="rId3" Type="http://schemas.openxmlformats.org/officeDocument/2006/relationships/image" Target="../media/image636.png"/><Relationship Id="rId21" Type="http://schemas.openxmlformats.org/officeDocument/2006/relationships/image" Target="../media/image686.png"/><Relationship Id="rId7" Type="http://schemas.openxmlformats.org/officeDocument/2006/relationships/image" Target="../media/image6710.png"/><Relationship Id="rId12" Type="http://schemas.openxmlformats.org/officeDocument/2006/relationships/image" Target="../media/image6760.png"/><Relationship Id="rId17" Type="http://schemas.openxmlformats.org/officeDocument/2006/relationships/image" Target="../media/image682.png"/><Relationship Id="rId2" Type="http://schemas.openxmlformats.org/officeDocument/2006/relationships/image" Target="../media/image635.png"/><Relationship Id="rId16" Type="http://schemas.openxmlformats.org/officeDocument/2006/relationships/image" Target="../media/image681.png"/><Relationship Id="rId20" Type="http://schemas.openxmlformats.org/officeDocument/2006/relationships/image" Target="../media/image685.png"/><Relationship Id="rId1" Type="http://schemas.openxmlformats.org/officeDocument/2006/relationships/slideLayout" Target="../slideLayouts/slideLayout2.xml"/><Relationship Id="rId6" Type="http://schemas.openxmlformats.org/officeDocument/2006/relationships/image" Target="../media/image6700.png"/><Relationship Id="rId11" Type="http://schemas.openxmlformats.org/officeDocument/2006/relationships/image" Target="../media/image6750.png"/><Relationship Id="rId5" Type="http://schemas.openxmlformats.org/officeDocument/2006/relationships/image" Target="../media/image662.png"/><Relationship Id="rId15" Type="http://schemas.openxmlformats.org/officeDocument/2006/relationships/image" Target="../media/image679.png"/><Relationship Id="rId10" Type="http://schemas.openxmlformats.org/officeDocument/2006/relationships/image" Target="../media/image6740.png"/><Relationship Id="rId19" Type="http://schemas.openxmlformats.org/officeDocument/2006/relationships/image" Target="../media/image684.png"/><Relationship Id="rId4" Type="http://schemas.openxmlformats.org/officeDocument/2006/relationships/image" Target="../media/image638.png"/><Relationship Id="rId9" Type="http://schemas.openxmlformats.org/officeDocument/2006/relationships/image" Target="../media/image6730.png"/><Relationship Id="rId14" Type="http://schemas.openxmlformats.org/officeDocument/2006/relationships/image" Target="../media/image678.png"/></Relationships>
</file>

<file path=ppt/slides/_rels/slide118.xml.rels><?xml version="1.0" encoding="UTF-8" standalone="yes"?>
<Relationships xmlns="http://schemas.openxmlformats.org/package/2006/relationships"><Relationship Id="rId8" Type="http://schemas.openxmlformats.org/officeDocument/2006/relationships/image" Target="../media/image693.png"/><Relationship Id="rId13" Type="http://schemas.openxmlformats.org/officeDocument/2006/relationships/image" Target="../media/image698.png"/><Relationship Id="rId18" Type="http://schemas.openxmlformats.org/officeDocument/2006/relationships/image" Target="../media/image703.png"/><Relationship Id="rId3" Type="http://schemas.openxmlformats.org/officeDocument/2006/relationships/image" Target="../media/image667.png"/><Relationship Id="rId21" Type="http://schemas.openxmlformats.org/officeDocument/2006/relationships/image" Target="../media/image674.png"/><Relationship Id="rId7" Type="http://schemas.openxmlformats.org/officeDocument/2006/relationships/image" Target="../media/image692.png"/><Relationship Id="rId12" Type="http://schemas.openxmlformats.org/officeDocument/2006/relationships/image" Target="../media/image697.png"/><Relationship Id="rId17" Type="http://schemas.openxmlformats.org/officeDocument/2006/relationships/image" Target="../media/image702.png"/><Relationship Id="rId2" Type="http://schemas.openxmlformats.org/officeDocument/2006/relationships/image" Target="../media/image665.png"/><Relationship Id="rId16" Type="http://schemas.openxmlformats.org/officeDocument/2006/relationships/image" Target="../media/image701.png"/><Relationship Id="rId20"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image" Target="../media/image691.png"/><Relationship Id="rId11" Type="http://schemas.openxmlformats.org/officeDocument/2006/relationships/image" Target="../media/image696.png"/><Relationship Id="rId5" Type="http://schemas.openxmlformats.org/officeDocument/2006/relationships/image" Target="../media/image669.png"/><Relationship Id="rId15" Type="http://schemas.openxmlformats.org/officeDocument/2006/relationships/image" Target="../media/image700.png"/><Relationship Id="rId10" Type="http://schemas.openxmlformats.org/officeDocument/2006/relationships/image" Target="../media/image695.png"/><Relationship Id="rId19" Type="http://schemas.openxmlformats.org/officeDocument/2006/relationships/image" Target="../media/image670.png"/><Relationship Id="rId4" Type="http://schemas.openxmlformats.org/officeDocument/2006/relationships/image" Target="../media/image668.png"/><Relationship Id="rId9" Type="http://schemas.openxmlformats.org/officeDocument/2006/relationships/image" Target="../media/image694.png"/><Relationship Id="rId14" Type="http://schemas.openxmlformats.org/officeDocument/2006/relationships/image" Target="../media/image699.png"/></Relationships>
</file>

<file path=ppt/slides/_rels/slide119.xml.rels><?xml version="1.0" encoding="UTF-8" standalone="yes"?>
<Relationships xmlns="http://schemas.openxmlformats.org/package/2006/relationships"><Relationship Id="rId8" Type="http://schemas.openxmlformats.org/officeDocument/2006/relationships/image" Target="../media/image713.png"/><Relationship Id="rId13" Type="http://schemas.openxmlformats.org/officeDocument/2006/relationships/image" Target="../media/image688.png"/><Relationship Id="rId18" Type="http://schemas.openxmlformats.org/officeDocument/2006/relationships/image" Target="../media/image705.png"/><Relationship Id="rId3" Type="http://schemas.openxmlformats.org/officeDocument/2006/relationships/image" Target="../media/image708.png"/><Relationship Id="rId21" Type="http://schemas.openxmlformats.org/officeDocument/2006/relationships/image" Target="../media/image726.png"/><Relationship Id="rId7" Type="http://schemas.openxmlformats.org/officeDocument/2006/relationships/image" Target="../media/image712.png"/><Relationship Id="rId12" Type="http://schemas.openxmlformats.org/officeDocument/2006/relationships/image" Target="../media/image717.png"/><Relationship Id="rId17" Type="http://schemas.openxmlformats.org/officeDocument/2006/relationships/image" Target="../media/image704.png"/><Relationship Id="rId2" Type="http://schemas.openxmlformats.org/officeDocument/2006/relationships/image" Target="../media/image707.png"/><Relationship Id="rId16" Type="http://schemas.openxmlformats.org/officeDocument/2006/relationships/image" Target="../media/image690.png"/><Relationship Id="rId20" Type="http://schemas.openxmlformats.org/officeDocument/2006/relationships/image" Target="../media/image714.png"/><Relationship Id="rId1" Type="http://schemas.openxmlformats.org/officeDocument/2006/relationships/slideLayout" Target="../slideLayouts/slideLayout2.xml"/><Relationship Id="rId6" Type="http://schemas.openxmlformats.org/officeDocument/2006/relationships/image" Target="../media/image711.png"/><Relationship Id="rId11" Type="http://schemas.openxmlformats.org/officeDocument/2006/relationships/image" Target="../media/image687.png"/><Relationship Id="rId5" Type="http://schemas.openxmlformats.org/officeDocument/2006/relationships/image" Target="../media/image710.png"/><Relationship Id="rId15" Type="http://schemas.openxmlformats.org/officeDocument/2006/relationships/image" Target="../media/image720.png"/><Relationship Id="rId10" Type="http://schemas.openxmlformats.org/officeDocument/2006/relationships/image" Target="../media/image676.png"/><Relationship Id="rId19" Type="http://schemas.openxmlformats.org/officeDocument/2006/relationships/image" Target="../media/image706.png"/><Relationship Id="rId4" Type="http://schemas.openxmlformats.org/officeDocument/2006/relationships/image" Target="../media/image709.png"/><Relationship Id="rId9" Type="http://schemas.openxmlformats.org/officeDocument/2006/relationships/image" Target="../media/image675.png"/><Relationship Id="rId14" Type="http://schemas.openxmlformats.org/officeDocument/2006/relationships/image" Target="../media/image68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0.xml.rels><?xml version="1.0" encoding="UTF-8" standalone="yes"?>
<Relationships xmlns="http://schemas.openxmlformats.org/package/2006/relationships"><Relationship Id="rId8" Type="http://schemas.openxmlformats.org/officeDocument/2006/relationships/image" Target="../media/image715.png"/><Relationship Id="rId13" Type="http://schemas.openxmlformats.org/officeDocument/2006/relationships/image" Target="../media/image734.png"/><Relationship Id="rId3" Type="http://schemas.openxmlformats.org/officeDocument/2006/relationships/image" Target="../media/image723.png"/><Relationship Id="rId7" Type="http://schemas.openxmlformats.org/officeDocument/2006/relationships/image" Target="../media/image728.png"/><Relationship Id="rId12" Type="http://schemas.openxmlformats.org/officeDocument/2006/relationships/image" Target="../media/image719.png"/><Relationship Id="rId17" Type="http://schemas.openxmlformats.org/officeDocument/2006/relationships/image" Target="../media/image738.png"/><Relationship Id="rId2" Type="http://schemas.openxmlformats.org/officeDocument/2006/relationships/image" Target="../media/image722.png"/><Relationship Id="rId16"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image" Target="../media/image727.png"/><Relationship Id="rId11" Type="http://schemas.openxmlformats.org/officeDocument/2006/relationships/image" Target="../media/image718.png"/><Relationship Id="rId5" Type="http://schemas.openxmlformats.org/officeDocument/2006/relationships/image" Target="../media/image724.png"/><Relationship Id="rId15" Type="http://schemas.openxmlformats.org/officeDocument/2006/relationships/image" Target="../media/image736.png"/><Relationship Id="rId10" Type="http://schemas.openxmlformats.org/officeDocument/2006/relationships/image" Target="../media/image716.png"/><Relationship Id="rId4" Type="http://schemas.openxmlformats.org/officeDocument/2006/relationships/image" Target="../media/image725.png"/><Relationship Id="rId9" Type="http://schemas.openxmlformats.org/officeDocument/2006/relationships/image" Target="../media/image730.png"/><Relationship Id="rId14" Type="http://schemas.openxmlformats.org/officeDocument/2006/relationships/image" Target="../media/image735.png"/></Relationships>
</file>

<file path=ppt/slides/_rels/slide121.xml.rels><?xml version="1.0" encoding="UTF-8" standalone="yes"?>
<Relationships xmlns="http://schemas.openxmlformats.org/package/2006/relationships"><Relationship Id="rId3" Type="http://schemas.openxmlformats.org/officeDocument/2006/relationships/image" Target="../media/image721.png"/><Relationship Id="rId2" Type="http://schemas.openxmlformats.org/officeDocument/2006/relationships/image" Target="../media/image739.png"/><Relationship Id="rId1" Type="http://schemas.openxmlformats.org/officeDocument/2006/relationships/slideLayout" Target="../slideLayouts/slideLayout2.xml"/><Relationship Id="rId4" Type="http://schemas.openxmlformats.org/officeDocument/2006/relationships/image" Target="../media/image729.png"/></Relationships>
</file>

<file path=ppt/slides/_rels/slide122.xml.rels><?xml version="1.0" encoding="UTF-8" standalone="yes"?>
<Relationships xmlns="http://schemas.openxmlformats.org/package/2006/relationships"><Relationship Id="rId8" Type="http://schemas.openxmlformats.org/officeDocument/2006/relationships/image" Target="../media/image748.png"/><Relationship Id="rId3" Type="http://schemas.openxmlformats.org/officeDocument/2006/relationships/image" Target="../media/image743.png"/><Relationship Id="rId7" Type="http://schemas.openxmlformats.org/officeDocument/2006/relationships/image" Target="../media/image747.png"/><Relationship Id="rId2"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image" Target="../media/image746.png"/><Relationship Id="rId5" Type="http://schemas.openxmlformats.org/officeDocument/2006/relationships/image" Target="../media/image745.png"/><Relationship Id="rId4" Type="http://schemas.openxmlformats.org/officeDocument/2006/relationships/image" Target="../media/image744.png"/></Relationships>
</file>

<file path=ppt/slides/_rels/slide123.xml.rels><?xml version="1.0" encoding="UTF-8" standalone="yes"?>
<Relationships xmlns="http://schemas.openxmlformats.org/package/2006/relationships"><Relationship Id="rId13" Type="http://schemas.openxmlformats.org/officeDocument/2006/relationships/image" Target="../media/image760.png"/><Relationship Id="rId18" Type="http://schemas.openxmlformats.org/officeDocument/2006/relationships/image" Target="../media/image765.png"/><Relationship Id="rId26" Type="http://schemas.openxmlformats.org/officeDocument/2006/relationships/image" Target="../media/image773.png"/><Relationship Id="rId21" Type="http://schemas.openxmlformats.org/officeDocument/2006/relationships/image" Target="../media/image768.png"/><Relationship Id="rId34" Type="http://schemas.openxmlformats.org/officeDocument/2006/relationships/image" Target="../media/image781.png"/><Relationship Id="rId7" Type="http://schemas.openxmlformats.org/officeDocument/2006/relationships/image" Target="../media/image754.png"/><Relationship Id="rId12" Type="http://schemas.openxmlformats.org/officeDocument/2006/relationships/image" Target="../media/image759.png"/><Relationship Id="rId17" Type="http://schemas.openxmlformats.org/officeDocument/2006/relationships/image" Target="../media/image764.png"/><Relationship Id="rId25" Type="http://schemas.openxmlformats.org/officeDocument/2006/relationships/image" Target="../media/image772.png"/><Relationship Id="rId33" Type="http://schemas.openxmlformats.org/officeDocument/2006/relationships/image" Target="../media/image780.png"/><Relationship Id="rId2" Type="http://schemas.openxmlformats.org/officeDocument/2006/relationships/image" Target="../media/image732.png"/><Relationship Id="rId16" Type="http://schemas.openxmlformats.org/officeDocument/2006/relationships/image" Target="../media/image763.png"/><Relationship Id="rId20" Type="http://schemas.openxmlformats.org/officeDocument/2006/relationships/image" Target="../media/image767.png"/><Relationship Id="rId29" Type="http://schemas.openxmlformats.org/officeDocument/2006/relationships/image" Target="../media/image776.png"/><Relationship Id="rId1" Type="http://schemas.openxmlformats.org/officeDocument/2006/relationships/slideLayout" Target="../slideLayouts/slideLayout2.xml"/><Relationship Id="rId6" Type="http://schemas.openxmlformats.org/officeDocument/2006/relationships/image" Target="../media/image753.png"/><Relationship Id="rId11" Type="http://schemas.openxmlformats.org/officeDocument/2006/relationships/image" Target="../media/image758.png"/><Relationship Id="rId24" Type="http://schemas.openxmlformats.org/officeDocument/2006/relationships/image" Target="../media/image771.png"/><Relationship Id="rId32" Type="http://schemas.openxmlformats.org/officeDocument/2006/relationships/image" Target="../media/image779.png"/><Relationship Id="rId37" Type="http://schemas.openxmlformats.org/officeDocument/2006/relationships/image" Target="../media/image784.png"/><Relationship Id="rId5" Type="http://schemas.openxmlformats.org/officeDocument/2006/relationships/image" Target="../media/image752.png"/><Relationship Id="rId15" Type="http://schemas.openxmlformats.org/officeDocument/2006/relationships/image" Target="../media/image762.png"/><Relationship Id="rId23" Type="http://schemas.openxmlformats.org/officeDocument/2006/relationships/image" Target="../media/image770.png"/><Relationship Id="rId28" Type="http://schemas.openxmlformats.org/officeDocument/2006/relationships/image" Target="../media/image775.png"/><Relationship Id="rId36" Type="http://schemas.openxmlformats.org/officeDocument/2006/relationships/image" Target="../media/image783.png"/><Relationship Id="rId10" Type="http://schemas.openxmlformats.org/officeDocument/2006/relationships/image" Target="../media/image757.png"/><Relationship Id="rId19" Type="http://schemas.openxmlformats.org/officeDocument/2006/relationships/image" Target="../media/image766.png"/><Relationship Id="rId31" Type="http://schemas.openxmlformats.org/officeDocument/2006/relationships/image" Target="../media/image778.png"/><Relationship Id="rId4" Type="http://schemas.openxmlformats.org/officeDocument/2006/relationships/image" Target="../media/image751.png"/><Relationship Id="rId9" Type="http://schemas.openxmlformats.org/officeDocument/2006/relationships/image" Target="../media/image756.png"/><Relationship Id="rId14" Type="http://schemas.openxmlformats.org/officeDocument/2006/relationships/image" Target="../media/image761.png"/><Relationship Id="rId22" Type="http://schemas.openxmlformats.org/officeDocument/2006/relationships/image" Target="../media/image769.png"/><Relationship Id="rId27" Type="http://schemas.openxmlformats.org/officeDocument/2006/relationships/image" Target="../media/image774.png"/><Relationship Id="rId30" Type="http://schemas.openxmlformats.org/officeDocument/2006/relationships/image" Target="../media/image740.png"/><Relationship Id="rId35" Type="http://schemas.openxmlformats.org/officeDocument/2006/relationships/image" Target="../media/image782.png"/><Relationship Id="rId8" Type="http://schemas.openxmlformats.org/officeDocument/2006/relationships/image" Target="../media/image755.png"/><Relationship Id="rId3" Type="http://schemas.openxmlformats.org/officeDocument/2006/relationships/image" Target="../media/image733.png"/></Relationships>
</file>

<file path=ppt/slides/_rels/slide124.xml.rels><?xml version="1.0" encoding="UTF-8" standalone="yes"?>
<Relationships xmlns="http://schemas.openxmlformats.org/package/2006/relationships"><Relationship Id="rId8" Type="http://schemas.openxmlformats.org/officeDocument/2006/relationships/image" Target="../media/image791.png"/><Relationship Id="rId13" Type="http://schemas.openxmlformats.org/officeDocument/2006/relationships/image" Target="../media/image796.png"/><Relationship Id="rId3" Type="http://schemas.openxmlformats.org/officeDocument/2006/relationships/image" Target="../media/image741.png"/><Relationship Id="rId7" Type="http://schemas.openxmlformats.org/officeDocument/2006/relationships/image" Target="../media/image790.png"/><Relationship Id="rId12" Type="http://schemas.openxmlformats.org/officeDocument/2006/relationships/image" Target="../media/image795.png"/><Relationship Id="rId2" Type="http://schemas.openxmlformats.org/officeDocument/2006/relationships/image" Target="../media/image785.png"/><Relationship Id="rId1" Type="http://schemas.openxmlformats.org/officeDocument/2006/relationships/slideLayout" Target="../slideLayouts/slideLayout2.xml"/><Relationship Id="rId6" Type="http://schemas.openxmlformats.org/officeDocument/2006/relationships/image" Target="../media/image789.png"/><Relationship Id="rId11" Type="http://schemas.openxmlformats.org/officeDocument/2006/relationships/image" Target="../media/image794.png"/><Relationship Id="rId5" Type="http://schemas.openxmlformats.org/officeDocument/2006/relationships/image" Target="../media/image788.png"/><Relationship Id="rId10" Type="http://schemas.openxmlformats.org/officeDocument/2006/relationships/image" Target="../media/image793.png"/><Relationship Id="rId4" Type="http://schemas.openxmlformats.org/officeDocument/2006/relationships/image" Target="../media/image787.png"/><Relationship Id="rId9" Type="http://schemas.openxmlformats.org/officeDocument/2006/relationships/image" Target="../media/image792.png"/><Relationship Id="rId14" Type="http://schemas.openxmlformats.org/officeDocument/2006/relationships/image" Target="../media/image797.png"/></Relationships>
</file>

<file path=ppt/slides/_rels/slide125.xml.rels><?xml version="1.0" encoding="UTF-8" standalone="yes"?>
<Relationships xmlns="http://schemas.openxmlformats.org/package/2006/relationships"><Relationship Id="rId8" Type="http://schemas.openxmlformats.org/officeDocument/2006/relationships/image" Target="../media/image7671.png"/><Relationship Id="rId3" Type="http://schemas.openxmlformats.org/officeDocument/2006/relationships/image" Target="../media/image7622.png"/><Relationship Id="rId7" Type="http://schemas.openxmlformats.org/officeDocument/2006/relationships/image" Target="../media/image7661.png"/><Relationship Id="rId2" Type="http://schemas.openxmlformats.org/officeDocument/2006/relationships/image" Target="../media/image7612.png"/><Relationship Id="rId1" Type="http://schemas.openxmlformats.org/officeDocument/2006/relationships/slideLayout" Target="../slideLayouts/slideLayout2.xml"/><Relationship Id="rId6" Type="http://schemas.openxmlformats.org/officeDocument/2006/relationships/image" Target="../media/image7651.png"/><Relationship Id="rId11" Type="http://schemas.openxmlformats.org/officeDocument/2006/relationships/image" Target="../media/image7701.png"/><Relationship Id="rId5" Type="http://schemas.openxmlformats.org/officeDocument/2006/relationships/image" Target="../media/image7641.png"/><Relationship Id="rId10" Type="http://schemas.openxmlformats.org/officeDocument/2006/relationships/image" Target="../media/image7691.png"/><Relationship Id="rId4" Type="http://schemas.openxmlformats.org/officeDocument/2006/relationships/image" Target="../media/image7632.png"/><Relationship Id="rId9" Type="http://schemas.openxmlformats.org/officeDocument/2006/relationships/image" Target="../media/image7681.png"/></Relationships>
</file>

<file path=ppt/slides/_rels/slide126.xml.rels><?xml version="1.0" encoding="UTF-8" standalone="yes"?>
<Relationships xmlns="http://schemas.openxmlformats.org/package/2006/relationships"><Relationship Id="rId8" Type="http://schemas.openxmlformats.org/officeDocument/2006/relationships/image" Target="../media/image7770.png"/><Relationship Id="rId13" Type="http://schemas.openxmlformats.org/officeDocument/2006/relationships/image" Target="../media/image7810.png"/><Relationship Id="rId18" Type="http://schemas.openxmlformats.org/officeDocument/2006/relationships/image" Target="../media/image7860.png"/><Relationship Id="rId3" Type="http://schemas.openxmlformats.org/officeDocument/2006/relationships/image" Target="../media/image749.png"/><Relationship Id="rId7" Type="http://schemas.openxmlformats.org/officeDocument/2006/relationships/image" Target="../media/image7760.png"/><Relationship Id="rId12" Type="http://schemas.openxmlformats.org/officeDocument/2006/relationships/image" Target="../media/image7800.png"/><Relationship Id="rId17" Type="http://schemas.openxmlformats.org/officeDocument/2006/relationships/image" Target="../media/image7850.png"/><Relationship Id="rId2" Type="http://schemas.openxmlformats.org/officeDocument/2006/relationships/image" Target="../media/image742.png"/><Relationship Id="rId16" Type="http://schemas.openxmlformats.org/officeDocument/2006/relationships/image" Target="../media/image7840.png"/><Relationship Id="rId1" Type="http://schemas.openxmlformats.org/officeDocument/2006/relationships/slideLayout" Target="../slideLayouts/slideLayout2.xml"/><Relationship Id="rId6" Type="http://schemas.openxmlformats.org/officeDocument/2006/relationships/image" Target="../media/image7750.png"/><Relationship Id="rId11" Type="http://schemas.openxmlformats.org/officeDocument/2006/relationships/image" Target="../media/image7790.png"/><Relationship Id="rId5" Type="http://schemas.openxmlformats.org/officeDocument/2006/relationships/image" Target="../media/image777.png"/><Relationship Id="rId15" Type="http://schemas.openxmlformats.org/officeDocument/2006/relationships/image" Target="../media/image7830.png"/><Relationship Id="rId10" Type="http://schemas.openxmlformats.org/officeDocument/2006/relationships/image" Target="../media/image7791.png"/><Relationship Id="rId19" Type="http://schemas.openxmlformats.org/officeDocument/2006/relationships/image" Target="../media/image7870.png"/><Relationship Id="rId4" Type="http://schemas.openxmlformats.org/officeDocument/2006/relationships/image" Target="../media/image750.png"/><Relationship Id="rId9" Type="http://schemas.openxmlformats.org/officeDocument/2006/relationships/image" Target="../media/image7780.png"/><Relationship Id="rId14" Type="http://schemas.openxmlformats.org/officeDocument/2006/relationships/image" Target="../media/image7820.png"/></Relationships>
</file>

<file path=ppt/slides/_rels/slide127.xml.rels><?xml version="1.0" encoding="UTF-8" standalone="yes"?>
<Relationships xmlns="http://schemas.openxmlformats.org/package/2006/relationships"><Relationship Id="rId8" Type="http://schemas.openxmlformats.org/officeDocument/2006/relationships/image" Target="../media/image7940.png"/><Relationship Id="rId3" Type="http://schemas.openxmlformats.org/officeDocument/2006/relationships/image" Target="../media/image798.png"/><Relationship Id="rId7" Type="http://schemas.openxmlformats.org/officeDocument/2006/relationships/image" Target="../media/image806.png"/><Relationship Id="rId2" Type="http://schemas.openxmlformats.org/officeDocument/2006/relationships/image" Target="../media/image786.png"/><Relationship Id="rId1" Type="http://schemas.openxmlformats.org/officeDocument/2006/relationships/slideLayout" Target="../slideLayouts/slideLayout2.xml"/><Relationship Id="rId6" Type="http://schemas.openxmlformats.org/officeDocument/2006/relationships/image" Target="../media/image805.png"/><Relationship Id="rId11" Type="http://schemas.openxmlformats.org/officeDocument/2006/relationships/image" Target="../media/image7970.png"/><Relationship Id="rId5" Type="http://schemas.openxmlformats.org/officeDocument/2006/relationships/image" Target="../media/image7910.png"/><Relationship Id="rId10" Type="http://schemas.openxmlformats.org/officeDocument/2006/relationships/image" Target="../media/image7960.png"/><Relationship Id="rId4" Type="http://schemas.openxmlformats.org/officeDocument/2006/relationships/image" Target="../media/image799.png"/><Relationship Id="rId9" Type="http://schemas.openxmlformats.org/officeDocument/2006/relationships/image" Target="../media/image7950.png"/></Relationships>
</file>

<file path=ppt/slides/_rels/slide128.xml.rels><?xml version="1.0" encoding="UTF-8" standalone="yes"?>
<Relationships xmlns="http://schemas.openxmlformats.org/package/2006/relationships"><Relationship Id="rId3" Type="http://schemas.openxmlformats.org/officeDocument/2006/relationships/image" Target="../media/image8060.png"/><Relationship Id="rId2" Type="http://schemas.openxmlformats.org/officeDocument/2006/relationships/image" Target="../media/image8050.png"/><Relationship Id="rId1" Type="http://schemas.openxmlformats.org/officeDocument/2006/relationships/slideLayout" Target="../slideLayouts/slideLayout2.xml"/><Relationship Id="rId4" Type="http://schemas.openxmlformats.org/officeDocument/2006/relationships/image" Target="../media/image807.png"/></Relationships>
</file>

<file path=ppt/slides/_rels/slide129.xml.rels><?xml version="1.0" encoding="UTF-8" standalone="yes"?>
<Relationships xmlns="http://schemas.openxmlformats.org/package/2006/relationships"><Relationship Id="rId8" Type="http://schemas.openxmlformats.org/officeDocument/2006/relationships/image" Target="../media/image814.png"/><Relationship Id="rId13" Type="http://schemas.openxmlformats.org/officeDocument/2006/relationships/image" Target="../media/image819.png"/><Relationship Id="rId3" Type="http://schemas.openxmlformats.org/officeDocument/2006/relationships/image" Target="../media/image800.png"/><Relationship Id="rId7" Type="http://schemas.openxmlformats.org/officeDocument/2006/relationships/image" Target="../media/image813.png"/><Relationship Id="rId12" Type="http://schemas.openxmlformats.org/officeDocument/2006/relationships/image" Target="../media/image818.png"/><Relationship Id="rId17" Type="http://schemas.openxmlformats.org/officeDocument/2006/relationships/image" Target="../media/image823.png"/><Relationship Id="rId2" Type="http://schemas.openxmlformats.org/officeDocument/2006/relationships/image" Target="../media/image808.png"/><Relationship Id="rId16"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image" Target="../media/image803.png"/><Relationship Id="rId11" Type="http://schemas.openxmlformats.org/officeDocument/2006/relationships/image" Target="../media/image817.png"/><Relationship Id="rId5" Type="http://schemas.openxmlformats.org/officeDocument/2006/relationships/image" Target="../media/image802.png"/><Relationship Id="rId15" Type="http://schemas.openxmlformats.org/officeDocument/2006/relationships/image" Target="../media/image821.png"/><Relationship Id="rId10" Type="http://schemas.openxmlformats.org/officeDocument/2006/relationships/image" Target="../media/image816.png"/><Relationship Id="rId4" Type="http://schemas.openxmlformats.org/officeDocument/2006/relationships/image" Target="../media/image801.png"/><Relationship Id="rId9" Type="http://schemas.openxmlformats.org/officeDocument/2006/relationships/image" Target="../media/image815.png"/><Relationship Id="rId14" Type="http://schemas.openxmlformats.org/officeDocument/2006/relationships/image" Target="../media/image82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0.xml.rels><?xml version="1.0" encoding="UTF-8" standalone="yes"?>
<Relationships xmlns="http://schemas.openxmlformats.org/package/2006/relationships"><Relationship Id="rId13" Type="http://schemas.openxmlformats.org/officeDocument/2006/relationships/image" Target="../media/image835.png"/><Relationship Id="rId18" Type="http://schemas.openxmlformats.org/officeDocument/2006/relationships/image" Target="../media/image840.png"/><Relationship Id="rId3" Type="http://schemas.openxmlformats.org/officeDocument/2006/relationships/image" Target="../media/image805.svg"/><Relationship Id="rId7" Type="http://schemas.openxmlformats.org/officeDocument/2006/relationships/image" Target="../media/image829.png"/><Relationship Id="rId12" Type="http://schemas.openxmlformats.org/officeDocument/2006/relationships/image" Target="../media/image834.png"/><Relationship Id="rId17" Type="http://schemas.openxmlformats.org/officeDocument/2006/relationships/image" Target="../media/image839.png"/><Relationship Id="rId2" Type="http://schemas.openxmlformats.org/officeDocument/2006/relationships/image" Target="../media/image804.png"/><Relationship Id="rId16" Type="http://schemas.openxmlformats.org/officeDocument/2006/relationships/image" Target="../media/image830.png"/><Relationship Id="rId20" Type="http://schemas.openxmlformats.org/officeDocument/2006/relationships/image" Target="../media/image842.png"/><Relationship Id="rId1" Type="http://schemas.openxmlformats.org/officeDocument/2006/relationships/slideLayout" Target="../slideLayouts/slideLayout2.xml"/><Relationship Id="rId6" Type="http://schemas.openxmlformats.org/officeDocument/2006/relationships/image" Target="../media/image828.png"/><Relationship Id="rId11" Type="http://schemas.openxmlformats.org/officeDocument/2006/relationships/image" Target="../media/image833.png"/><Relationship Id="rId5" Type="http://schemas.openxmlformats.org/officeDocument/2006/relationships/image" Target="../media/image827.png"/><Relationship Id="rId15" Type="http://schemas.openxmlformats.org/officeDocument/2006/relationships/image" Target="../media/image837.png"/><Relationship Id="rId10" Type="http://schemas.openxmlformats.org/officeDocument/2006/relationships/image" Target="../media/image832.png"/><Relationship Id="rId19" Type="http://schemas.openxmlformats.org/officeDocument/2006/relationships/image" Target="../media/image841.png"/><Relationship Id="rId4" Type="http://schemas.openxmlformats.org/officeDocument/2006/relationships/image" Target="../media/image826.png"/><Relationship Id="rId9" Type="http://schemas.openxmlformats.org/officeDocument/2006/relationships/image" Target="../media/image831.png"/></Relationships>
</file>

<file path=ppt/slides/_rels/slide131.xml.rels><?xml version="1.0" encoding="UTF-8" standalone="yes"?>
<Relationships xmlns="http://schemas.openxmlformats.org/package/2006/relationships"><Relationship Id="rId8" Type="http://schemas.openxmlformats.org/officeDocument/2006/relationships/image" Target="../media/image849.png"/><Relationship Id="rId13" Type="http://schemas.openxmlformats.org/officeDocument/2006/relationships/image" Target="../media/image854.png"/><Relationship Id="rId3" Type="http://schemas.openxmlformats.org/officeDocument/2006/relationships/image" Target="../media/image844.png"/><Relationship Id="rId7" Type="http://schemas.openxmlformats.org/officeDocument/2006/relationships/image" Target="../media/image848.png"/><Relationship Id="rId12" Type="http://schemas.openxmlformats.org/officeDocument/2006/relationships/image" Target="../media/image853.png"/><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image" Target="../media/image847.png"/><Relationship Id="rId11" Type="http://schemas.openxmlformats.org/officeDocument/2006/relationships/image" Target="../media/image852.png"/><Relationship Id="rId5" Type="http://schemas.openxmlformats.org/officeDocument/2006/relationships/image" Target="../media/image846.png"/><Relationship Id="rId10" Type="http://schemas.openxmlformats.org/officeDocument/2006/relationships/image" Target="../media/image851.png"/><Relationship Id="rId4" Type="http://schemas.openxmlformats.org/officeDocument/2006/relationships/image" Target="../media/image845.png"/><Relationship Id="rId9" Type="http://schemas.openxmlformats.org/officeDocument/2006/relationships/image" Target="../media/image850.png"/></Relationships>
</file>

<file path=ppt/slides/_rels/slide132.xml.rels><?xml version="1.0" encoding="UTF-8" standalone="yes"?>
<Relationships xmlns="http://schemas.openxmlformats.org/package/2006/relationships"><Relationship Id="rId8" Type="http://schemas.openxmlformats.org/officeDocument/2006/relationships/image" Target="../media/image861.png"/><Relationship Id="rId3" Type="http://schemas.openxmlformats.org/officeDocument/2006/relationships/image" Target="../media/image856.png"/><Relationship Id="rId7" Type="http://schemas.openxmlformats.org/officeDocument/2006/relationships/image" Target="../media/image860.png"/><Relationship Id="rId2" Type="http://schemas.openxmlformats.org/officeDocument/2006/relationships/image" Target="../media/image855.png"/><Relationship Id="rId1" Type="http://schemas.openxmlformats.org/officeDocument/2006/relationships/slideLayout" Target="../slideLayouts/slideLayout2.xml"/><Relationship Id="rId6" Type="http://schemas.openxmlformats.org/officeDocument/2006/relationships/image" Target="../media/image859.png"/><Relationship Id="rId5" Type="http://schemas.openxmlformats.org/officeDocument/2006/relationships/image" Target="../media/image858.png"/><Relationship Id="rId4" Type="http://schemas.openxmlformats.org/officeDocument/2006/relationships/image" Target="../media/image857.png"/><Relationship Id="rId9" Type="http://schemas.openxmlformats.org/officeDocument/2006/relationships/image" Target="../media/image862.png"/></Relationships>
</file>

<file path=ppt/slides/_rels/slide133.xml.rels><?xml version="1.0" encoding="UTF-8" standalone="yes"?>
<Relationships xmlns="http://schemas.openxmlformats.org/package/2006/relationships"><Relationship Id="rId8" Type="http://schemas.openxmlformats.org/officeDocument/2006/relationships/image" Target="../media/image869.png"/><Relationship Id="rId3" Type="http://schemas.openxmlformats.org/officeDocument/2006/relationships/image" Target="../media/image864.png"/><Relationship Id="rId7" Type="http://schemas.openxmlformats.org/officeDocument/2006/relationships/image" Target="../media/image868.png"/><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image" Target="../media/image867.png"/><Relationship Id="rId5" Type="http://schemas.openxmlformats.org/officeDocument/2006/relationships/image" Target="../media/image866.png"/><Relationship Id="rId4" Type="http://schemas.openxmlformats.org/officeDocument/2006/relationships/image" Target="../media/image865.png"/></Relationships>
</file>

<file path=ppt/slides/_rels/slide134.xml.rels><?xml version="1.0" encoding="UTF-8" standalone="yes"?>
<Relationships xmlns="http://schemas.openxmlformats.org/package/2006/relationships"><Relationship Id="rId8" Type="http://schemas.openxmlformats.org/officeDocument/2006/relationships/image" Target="../media/image876.png"/><Relationship Id="rId3" Type="http://schemas.openxmlformats.org/officeDocument/2006/relationships/image" Target="../media/image871.png"/><Relationship Id="rId7" Type="http://schemas.openxmlformats.org/officeDocument/2006/relationships/image" Target="../media/image875.png"/><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image" Target="../media/image874.png"/><Relationship Id="rId5" Type="http://schemas.openxmlformats.org/officeDocument/2006/relationships/image" Target="../media/image873.png"/><Relationship Id="rId4" Type="http://schemas.openxmlformats.org/officeDocument/2006/relationships/image" Target="../media/image872.png"/></Relationships>
</file>

<file path=ppt/slides/_rels/slide135.xml.rels><?xml version="1.0" encoding="UTF-8" standalone="yes"?>
<Relationships xmlns="http://schemas.openxmlformats.org/package/2006/relationships"><Relationship Id="rId8" Type="http://schemas.openxmlformats.org/officeDocument/2006/relationships/image" Target="../media/image881.png"/><Relationship Id="rId13" Type="http://schemas.openxmlformats.org/officeDocument/2006/relationships/image" Target="../media/image886.png"/><Relationship Id="rId3" Type="http://schemas.openxmlformats.org/officeDocument/2006/relationships/image" Target="../media/image838.png"/><Relationship Id="rId7" Type="http://schemas.openxmlformats.org/officeDocument/2006/relationships/image" Target="../media/image880.png"/><Relationship Id="rId12" Type="http://schemas.openxmlformats.org/officeDocument/2006/relationships/image" Target="../media/image885.png"/><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image" Target="../media/image879.png"/><Relationship Id="rId11" Type="http://schemas.openxmlformats.org/officeDocument/2006/relationships/image" Target="../media/image884.png"/><Relationship Id="rId5" Type="http://schemas.openxmlformats.org/officeDocument/2006/relationships/image" Target="../media/image878.png"/><Relationship Id="rId10" Type="http://schemas.openxmlformats.org/officeDocument/2006/relationships/image" Target="../media/image883.png"/><Relationship Id="rId4" Type="http://schemas.openxmlformats.org/officeDocument/2006/relationships/image" Target="../media/image877.png"/><Relationship Id="rId9" Type="http://schemas.openxmlformats.org/officeDocument/2006/relationships/image" Target="../media/image882.png"/><Relationship Id="rId14" Type="http://schemas.openxmlformats.org/officeDocument/2006/relationships/image" Target="../media/image887.png"/></Relationships>
</file>

<file path=ppt/slides/_rels/slide136.xml.rels><?xml version="1.0" encoding="UTF-8" standalone="yes"?>
<Relationships xmlns="http://schemas.openxmlformats.org/package/2006/relationships"><Relationship Id="rId8" Type="http://schemas.openxmlformats.org/officeDocument/2006/relationships/image" Target="../media/image892.png"/><Relationship Id="rId13" Type="http://schemas.openxmlformats.org/officeDocument/2006/relationships/image" Target="../media/image810.png"/><Relationship Id="rId18" Type="http://schemas.openxmlformats.org/officeDocument/2006/relationships/image" Target="../media/image902.png"/><Relationship Id="rId3" Type="http://schemas.openxmlformats.org/officeDocument/2006/relationships/image" Target="../media/image8870.png"/><Relationship Id="rId21" Type="http://schemas.openxmlformats.org/officeDocument/2006/relationships/image" Target="../media/image811.png"/><Relationship Id="rId7" Type="http://schemas.openxmlformats.org/officeDocument/2006/relationships/image" Target="../media/image891.png"/><Relationship Id="rId12" Type="http://schemas.openxmlformats.org/officeDocument/2006/relationships/image" Target="../media/image896.png"/><Relationship Id="rId17" Type="http://schemas.openxmlformats.org/officeDocument/2006/relationships/image" Target="../media/image901.png"/><Relationship Id="rId25" Type="http://schemas.openxmlformats.org/officeDocument/2006/relationships/image" Target="../media/image909.png"/><Relationship Id="rId2" Type="http://schemas.openxmlformats.org/officeDocument/2006/relationships/image" Target="../media/image809.png"/><Relationship Id="rId16" Type="http://schemas.openxmlformats.org/officeDocument/2006/relationships/image" Target="../media/image900.png"/><Relationship Id="rId20" Type="http://schemas.openxmlformats.org/officeDocument/2006/relationships/image" Target="../media/image904.png"/><Relationship Id="rId1" Type="http://schemas.openxmlformats.org/officeDocument/2006/relationships/slideLayout" Target="../slideLayouts/slideLayout2.xml"/><Relationship Id="rId6" Type="http://schemas.openxmlformats.org/officeDocument/2006/relationships/image" Target="../media/image890.png"/><Relationship Id="rId11" Type="http://schemas.openxmlformats.org/officeDocument/2006/relationships/image" Target="../media/image895.png"/><Relationship Id="rId24" Type="http://schemas.openxmlformats.org/officeDocument/2006/relationships/image" Target="../media/image908.png"/><Relationship Id="rId5" Type="http://schemas.openxmlformats.org/officeDocument/2006/relationships/image" Target="../media/image889.png"/><Relationship Id="rId15" Type="http://schemas.openxmlformats.org/officeDocument/2006/relationships/image" Target="../media/image899.png"/><Relationship Id="rId23" Type="http://schemas.openxmlformats.org/officeDocument/2006/relationships/image" Target="../media/image812.png"/><Relationship Id="rId10" Type="http://schemas.openxmlformats.org/officeDocument/2006/relationships/image" Target="../media/image894.png"/><Relationship Id="rId19" Type="http://schemas.openxmlformats.org/officeDocument/2006/relationships/image" Target="../media/image903.png"/><Relationship Id="rId4" Type="http://schemas.openxmlformats.org/officeDocument/2006/relationships/image" Target="../media/image8880.png"/><Relationship Id="rId9" Type="http://schemas.openxmlformats.org/officeDocument/2006/relationships/image" Target="../media/image893.png"/><Relationship Id="rId14" Type="http://schemas.openxmlformats.org/officeDocument/2006/relationships/image" Target="../media/image898.png"/><Relationship Id="rId22" Type="http://schemas.openxmlformats.org/officeDocument/2006/relationships/image" Target="../media/image906.png"/></Relationships>
</file>

<file path=ppt/slides/_rels/slide137.xml.rels><?xml version="1.0" encoding="UTF-8" standalone="yes"?>
<Relationships xmlns="http://schemas.openxmlformats.org/package/2006/relationships"><Relationship Id="rId8" Type="http://schemas.openxmlformats.org/officeDocument/2006/relationships/image" Target="../media/image916.png"/><Relationship Id="rId3" Type="http://schemas.openxmlformats.org/officeDocument/2006/relationships/image" Target="../media/image911.png"/><Relationship Id="rId7" Type="http://schemas.openxmlformats.org/officeDocument/2006/relationships/image" Target="../media/image915.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914.png"/><Relationship Id="rId5" Type="http://schemas.openxmlformats.org/officeDocument/2006/relationships/image" Target="../media/image913.png"/><Relationship Id="rId4" Type="http://schemas.openxmlformats.org/officeDocument/2006/relationships/image" Target="../media/image912.png"/><Relationship Id="rId9" Type="http://schemas.openxmlformats.org/officeDocument/2006/relationships/image" Target="../media/image917.png"/></Relationships>
</file>

<file path=ppt/slides/_rels/slide138.xml.rels><?xml version="1.0" encoding="UTF-8" standalone="yes"?>
<Relationships xmlns="http://schemas.openxmlformats.org/package/2006/relationships"><Relationship Id="rId8" Type="http://schemas.openxmlformats.org/officeDocument/2006/relationships/image" Target="../media/image923.png"/><Relationship Id="rId13" Type="http://schemas.openxmlformats.org/officeDocument/2006/relationships/image" Target="../media/image928.png"/><Relationship Id="rId18" Type="http://schemas.openxmlformats.org/officeDocument/2006/relationships/image" Target="../media/image934.png"/><Relationship Id="rId26" Type="http://schemas.openxmlformats.org/officeDocument/2006/relationships/image" Target="../media/image942.png"/><Relationship Id="rId3" Type="http://schemas.openxmlformats.org/officeDocument/2006/relationships/image" Target="../media/image918.png"/><Relationship Id="rId21" Type="http://schemas.openxmlformats.org/officeDocument/2006/relationships/image" Target="../media/image937.png"/><Relationship Id="rId7" Type="http://schemas.openxmlformats.org/officeDocument/2006/relationships/image" Target="../media/image922.png"/><Relationship Id="rId12" Type="http://schemas.openxmlformats.org/officeDocument/2006/relationships/image" Target="../media/image927.png"/><Relationship Id="rId17" Type="http://schemas.openxmlformats.org/officeDocument/2006/relationships/image" Target="../media/image933.png"/><Relationship Id="rId25" Type="http://schemas.openxmlformats.org/officeDocument/2006/relationships/image" Target="../media/image941.png"/><Relationship Id="rId2" Type="http://schemas.openxmlformats.org/officeDocument/2006/relationships/image" Target="../media/image810.png"/><Relationship Id="rId16" Type="http://schemas.openxmlformats.org/officeDocument/2006/relationships/image" Target="../media/image932.png"/><Relationship Id="rId20" Type="http://schemas.openxmlformats.org/officeDocument/2006/relationships/image" Target="../media/image936.png"/><Relationship Id="rId1" Type="http://schemas.openxmlformats.org/officeDocument/2006/relationships/slideLayout" Target="../slideLayouts/slideLayout2.xml"/><Relationship Id="rId6" Type="http://schemas.openxmlformats.org/officeDocument/2006/relationships/image" Target="../media/image921.png"/><Relationship Id="rId11" Type="http://schemas.openxmlformats.org/officeDocument/2006/relationships/image" Target="../media/image926.png"/><Relationship Id="rId24" Type="http://schemas.openxmlformats.org/officeDocument/2006/relationships/image" Target="../media/image940.png"/><Relationship Id="rId5" Type="http://schemas.openxmlformats.org/officeDocument/2006/relationships/image" Target="../media/image920.png"/><Relationship Id="rId15" Type="http://schemas.openxmlformats.org/officeDocument/2006/relationships/image" Target="../media/image931.png"/><Relationship Id="rId23" Type="http://schemas.openxmlformats.org/officeDocument/2006/relationships/image" Target="../media/image939.png"/><Relationship Id="rId28" Type="http://schemas.openxmlformats.org/officeDocument/2006/relationships/image" Target="../media/image944.png"/><Relationship Id="rId10" Type="http://schemas.openxmlformats.org/officeDocument/2006/relationships/image" Target="../media/image925.png"/><Relationship Id="rId19" Type="http://schemas.openxmlformats.org/officeDocument/2006/relationships/image" Target="../media/image935.png"/><Relationship Id="rId4" Type="http://schemas.openxmlformats.org/officeDocument/2006/relationships/image" Target="../media/image919.png"/><Relationship Id="rId9" Type="http://schemas.openxmlformats.org/officeDocument/2006/relationships/image" Target="../media/image924.png"/><Relationship Id="rId14" Type="http://schemas.openxmlformats.org/officeDocument/2006/relationships/image" Target="../media/image929.png"/><Relationship Id="rId22" Type="http://schemas.openxmlformats.org/officeDocument/2006/relationships/image" Target="../media/image938.png"/><Relationship Id="rId27" Type="http://schemas.openxmlformats.org/officeDocument/2006/relationships/image" Target="../media/image943.png"/></Relationships>
</file>

<file path=ppt/slides/_rels/slide139.xml.rels><?xml version="1.0" encoding="UTF-8" standalone="yes"?>
<Relationships xmlns="http://schemas.openxmlformats.org/package/2006/relationships"><Relationship Id="rId8" Type="http://schemas.openxmlformats.org/officeDocument/2006/relationships/image" Target="../media/image951.png"/><Relationship Id="rId13" Type="http://schemas.openxmlformats.org/officeDocument/2006/relationships/image" Target="../media/image956.png"/><Relationship Id="rId3" Type="http://schemas.openxmlformats.org/officeDocument/2006/relationships/image" Target="../media/image946.png"/><Relationship Id="rId7" Type="http://schemas.openxmlformats.org/officeDocument/2006/relationships/image" Target="../media/image950.png"/><Relationship Id="rId12" Type="http://schemas.openxmlformats.org/officeDocument/2006/relationships/image" Target="../media/image955.png"/><Relationship Id="rId2" Type="http://schemas.openxmlformats.org/officeDocument/2006/relationships/image" Target="../media/image945.png"/><Relationship Id="rId1" Type="http://schemas.openxmlformats.org/officeDocument/2006/relationships/slideLayout" Target="../slideLayouts/slideLayout2.xml"/><Relationship Id="rId6" Type="http://schemas.openxmlformats.org/officeDocument/2006/relationships/image" Target="../media/image949.png"/><Relationship Id="rId11" Type="http://schemas.openxmlformats.org/officeDocument/2006/relationships/image" Target="../media/image954.png"/><Relationship Id="rId5" Type="http://schemas.openxmlformats.org/officeDocument/2006/relationships/image" Target="../media/image948.png"/><Relationship Id="rId10" Type="http://schemas.openxmlformats.org/officeDocument/2006/relationships/image" Target="../media/image824.png"/><Relationship Id="rId4" Type="http://schemas.openxmlformats.org/officeDocument/2006/relationships/image" Target="../media/image947.png"/><Relationship Id="rId9" Type="http://schemas.openxmlformats.org/officeDocument/2006/relationships/image" Target="../media/image952.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64.png"/><Relationship Id="rId5" Type="http://schemas.openxmlformats.org/officeDocument/2006/relationships/image" Target="../media/image68.png"/><Relationship Id="rId10" Type="http://schemas.openxmlformats.org/officeDocument/2006/relationships/image" Target="../media/image63.png"/><Relationship Id="rId9" Type="http://schemas.openxmlformats.org/officeDocument/2006/relationships/image" Target="../media/image62.png"/></Relationships>
</file>

<file path=ppt/slides/_rels/slide140.xml.rels><?xml version="1.0" encoding="UTF-8" standalone="yes"?>
<Relationships xmlns="http://schemas.openxmlformats.org/package/2006/relationships"><Relationship Id="rId8" Type="http://schemas.openxmlformats.org/officeDocument/2006/relationships/image" Target="../media/image825.png"/><Relationship Id="rId3" Type="http://schemas.openxmlformats.org/officeDocument/2006/relationships/image" Target="../media/image958.png"/><Relationship Id="rId7" Type="http://schemas.openxmlformats.org/officeDocument/2006/relationships/image" Target="../media/image962.png"/><Relationship Id="rId2" Type="http://schemas.openxmlformats.org/officeDocument/2006/relationships/image" Target="../media/image957.png"/><Relationship Id="rId1" Type="http://schemas.openxmlformats.org/officeDocument/2006/relationships/slideLayout" Target="../slideLayouts/slideLayout2.xml"/><Relationship Id="rId6" Type="http://schemas.openxmlformats.org/officeDocument/2006/relationships/image" Target="../media/image961.png"/><Relationship Id="rId5" Type="http://schemas.openxmlformats.org/officeDocument/2006/relationships/image" Target="../media/image960.png"/><Relationship Id="rId10" Type="http://schemas.openxmlformats.org/officeDocument/2006/relationships/image" Target="../media/image965.png"/><Relationship Id="rId4" Type="http://schemas.openxmlformats.org/officeDocument/2006/relationships/image" Target="../media/image959.png"/><Relationship Id="rId9" Type="http://schemas.openxmlformats.org/officeDocument/2006/relationships/image" Target="../media/image964.png"/></Relationships>
</file>

<file path=ppt/slides/_rels/slide141.xml.rels><?xml version="1.0" encoding="UTF-8" standalone="yes"?>
<Relationships xmlns="http://schemas.openxmlformats.org/package/2006/relationships"><Relationship Id="rId8" Type="http://schemas.openxmlformats.org/officeDocument/2006/relationships/image" Target="../media/image970.png"/><Relationship Id="rId13" Type="http://schemas.openxmlformats.org/officeDocument/2006/relationships/image" Target="../media/image975.png"/><Relationship Id="rId18" Type="http://schemas.openxmlformats.org/officeDocument/2006/relationships/image" Target="../media/image897.png"/><Relationship Id="rId26" Type="http://schemas.openxmlformats.org/officeDocument/2006/relationships/image" Target="../media/image981.png"/><Relationship Id="rId3" Type="http://schemas.openxmlformats.org/officeDocument/2006/relationships/image" Target="../media/image732.png"/><Relationship Id="rId21" Type="http://schemas.openxmlformats.org/officeDocument/2006/relationships/image" Target="../media/image984.png"/><Relationship Id="rId7" Type="http://schemas.openxmlformats.org/officeDocument/2006/relationships/image" Target="../media/image969.png"/><Relationship Id="rId12" Type="http://schemas.openxmlformats.org/officeDocument/2006/relationships/image" Target="../media/image974.png"/><Relationship Id="rId17" Type="http://schemas.openxmlformats.org/officeDocument/2006/relationships/image" Target="../media/image888.png"/><Relationship Id="rId25" Type="http://schemas.openxmlformats.org/officeDocument/2006/relationships/image" Target="../media/image988.png"/><Relationship Id="rId2" Type="http://schemas.openxmlformats.org/officeDocument/2006/relationships/image" Target="../media/image966.png"/><Relationship Id="rId16" Type="http://schemas.openxmlformats.org/officeDocument/2006/relationships/image" Target="../media/image978.png"/><Relationship Id="rId20" Type="http://schemas.openxmlformats.org/officeDocument/2006/relationships/image" Target="../media/image983.png"/><Relationship Id="rId1" Type="http://schemas.openxmlformats.org/officeDocument/2006/relationships/slideLayout" Target="../slideLayouts/slideLayout2.xml"/><Relationship Id="rId6" Type="http://schemas.openxmlformats.org/officeDocument/2006/relationships/image" Target="../media/image968.png"/><Relationship Id="rId11" Type="http://schemas.openxmlformats.org/officeDocument/2006/relationships/image" Target="../media/image973.png"/><Relationship Id="rId24" Type="http://schemas.openxmlformats.org/officeDocument/2006/relationships/image" Target="../media/image987.png"/><Relationship Id="rId5" Type="http://schemas.openxmlformats.org/officeDocument/2006/relationships/image" Target="../media/image967.png"/><Relationship Id="rId15" Type="http://schemas.openxmlformats.org/officeDocument/2006/relationships/image" Target="../media/image977.png"/><Relationship Id="rId23" Type="http://schemas.openxmlformats.org/officeDocument/2006/relationships/image" Target="../media/image986.png"/><Relationship Id="rId10" Type="http://schemas.openxmlformats.org/officeDocument/2006/relationships/image" Target="../media/image972.png"/><Relationship Id="rId19" Type="http://schemas.openxmlformats.org/officeDocument/2006/relationships/image" Target="../media/image982.png"/><Relationship Id="rId4" Type="http://schemas.openxmlformats.org/officeDocument/2006/relationships/image" Target="../media/image9660.png"/><Relationship Id="rId9" Type="http://schemas.openxmlformats.org/officeDocument/2006/relationships/image" Target="../media/image971.png"/><Relationship Id="rId14" Type="http://schemas.openxmlformats.org/officeDocument/2006/relationships/image" Target="../media/image976.png"/><Relationship Id="rId22" Type="http://schemas.openxmlformats.org/officeDocument/2006/relationships/image" Target="../media/image985.png"/></Relationships>
</file>

<file path=ppt/slides/_rels/slide142.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image" Target="../media/image989.png"/><Relationship Id="rId1" Type="http://schemas.openxmlformats.org/officeDocument/2006/relationships/slideLayout" Target="../slideLayouts/slideLayout2.xml"/><Relationship Id="rId4" Type="http://schemas.openxmlformats.org/officeDocument/2006/relationships/image" Target="../media/image991.png"/></Relationships>
</file>

<file path=ppt/slides/_rels/slide143.xml.rels><?xml version="1.0" encoding="UTF-8" standalone="yes"?>
<Relationships xmlns="http://schemas.openxmlformats.org/package/2006/relationships"><Relationship Id="rId3" Type="http://schemas.openxmlformats.org/officeDocument/2006/relationships/image" Target="../media/image905.png"/><Relationship Id="rId2" Type="http://schemas.openxmlformats.org/officeDocument/2006/relationships/image" Target="../media/image992.png"/><Relationship Id="rId1" Type="http://schemas.openxmlformats.org/officeDocument/2006/relationships/slideLayout" Target="../slideLayouts/slideLayout2.xml"/><Relationship Id="rId5" Type="http://schemas.openxmlformats.org/officeDocument/2006/relationships/image" Target="../media/image907.png"/><Relationship Id="rId4" Type="http://schemas.openxmlformats.org/officeDocument/2006/relationships/image" Target="../media/image994.png"/></Relationships>
</file>

<file path=ppt/slides/_rels/slide144.xml.rels><?xml version="1.0" encoding="UTF-8" standalone="yes"?>
<Relationships xmlns="http://schemas.openxmlformats.org/package/2006/relationships"><Relationship Id="rId8" Type="http://schemas.openxmlformats.org/officeDocument/2006/relationships/image" Target="../media/image1003.png"/><Relationship Id="rId3" Type="http://schemas.openxmlformats.org/officeDocument/2006/relationships/image" Target="../media/image997.png"/><Relationship Id="rId7" Type="http://schemas.openxmlformats.org/officeDocument/2006/relationships/image" Target="../media/image979.png"/><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963.png"/><Relationship Id="rId5" Type="http://schemas.openxmlformats.org/officeDocument/2006/relationships/image" Target="../media/image953.png"/><Relationship Id="rId4" Type="http://schemas.openxmlformats.org/officeDocument/2006/relationships/image" Target="../media/image998.png"/></Relationships>
</file>

<file path=ppt/slides/_rels/slide145.xml.rels><?xml version="1.0" encoding="UTF-8" standalone="yes"?>
<Relationships xmlns="http://schemas.openxmlformats.org/package/2006/relationships"><Relationship Id="rId3" Type="http://schemas.openxmlformats.org/officeDocument/2006/relationships/image" Target="../media/image1005.png"/><Relationship Id="rId7" Type="http://schemas.openxmlformats.org/officeDocument/2006/relationships/image" Target="../media/image1009.png"/><Relationship Id="rId2" Type="http://schemas.openxmlformats.org/officeDocument/2006/relationships/image" Target="../media/image980.png"/><Relationship Id="rId1" Type="http://schemas.openxmlformats.org/officeDocument/2006/relationships/slideLayout" Target="../slideLayouts/slideLayout2.xml"/><Relationship Id="rId6" Type="http://schemas.openxmlformats.org/officeDocument/2006/relationships/image" Target="../media/image993.png"/><Relationship Id="rId5" Type="http://schemas.openxmlformats.org/officeDocument/2006/relationships/image" Target="../media/image1007.png"/><Relationship Id="rId4" Type="http://schemas.openxmlformats.org/officeDocument/2006/relationships/image" Target="../media/image1006.png"/></Relationships>
</file>

<file path=ppt/slides/_rels/slide146.xml.rels><?xml version="1.0" encoding="UTF-8" standalone="yes"?>
<Relationships xmlns="http://schemas.openxmlformats.org/package/2006/relationships"><Relationship Id="rId8" Type="http://schemas.openxmlformats.org/officeDocument/2006/relationships/image" Target="../media/image1000.png"/><Relationship Id="rId3" Type="http://schemas.openxmlformats.org/officeDocument/2006/relationships/image" Target="../media/image996.png"/><Relationship Id="rId7" Type="http://schemas.openxmlformats.org/officeDocument/2006/relationships/image" Target="../media/image1015.png"/><Relationship Id="rId12" Type="http://schemas.openxmlformats.org/officeDocument/2006/relationships/image" Target="../media/image1002.png"/><Relationship Id="rId2" Type="http://schemas.openxmlformats.org/officeDocument/2006/relationships/image" Target="../media/image995.png"/><Relationship Id="rId1" Type="http://schemas.openxmlformats.org/officeDocument/2006/relationships/slideLayout" Target="../slideLayouts/slideLayout2.xml"/><Relationship Id="rId6" Type="http://schemas.openxmlformats.org/officeDocument/2006/relationships/image" Target="../media/image1014.png"/><Relationship Id="rId11" Type="http://schemas.openxmlformats.org/officeDocument/2006/relationships/image" Target="../media/image1019.png"/><Relationship Id="rId5" Type="http://schemas.openxmlformats.org/officeDocument/2006/relationships/image" Target="../media/image1013.png"/><Relationship Id="rId10" Type="http://schemas.openxmlformats.org/officeDocument/2006/relationships/image" Target="../media/image1018.png"/><Relationship Id="rId4" Type="http://schemas.openxmlformats.org/officeDocument/2006/relationships/image" Target="../media/image999.png"/><Relationship Id="rId9" Type="http://schemas.openxmlformats.org/officeDocument/2006/relationships/image" Target="../media/image100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8" Type="http://schemas.openxmlformats.org/officeDocument/2006/relationships/image" Target="../media/image7530.png"/><Relationship Id="rId13" Type="http://schemas.openxmlformats.org/officeDocument/2006/relationships/image" Target="../media/image7580.png"/><Relationship Id="rId3" Type="http://schemas.openxmlformats.org/officeDocument/2006/relationships/image" Target="../media/image7480.png"/><Relationship Id="rId7" Type="http://schemas.openxmlformats.org/officeDocument/2006/relationships/image" Target="../media/image7520.png"/><Relationship Id="rId12" Type="http://schemas.openxmlformats.org/officeDocument/2006/relationships/image" Target="../media/image7570.png"/><Relationship Id="rId2" Type="http://schemas.openxmlformats.org/officeDocument/2006/relationships/image" Target="../media/image7470.png"/><Relationship Id="rId1" Type="http://schemas.openxmlformats.org/officeDocument/2006/relationships/slideLayout" Target="../slideLayouts/slideLayout2.xml"/><Relationship Id="rId6" Type="http://schemas.openxmlformats.org/officeDocument/2006/relationships/image" Target="../media/image1008.png"/><Relationship Id="rId11" Type="http://schemas.openxmlformats.org/officeDocument/2006/relationships/image" Target="../media/image7560.png"/><Relationship Id="rId5" Type="http://schemas.openxmlformats.org/officeDocument/2006/relationships/image" Target="../media/image7500.png"/><Relationship Id="rId10" Type="http://schemas.openxmlformats.org/officeDocument/2006/relationships/image" Target="../media/image7550.png"/><Relationship Id="rId4" Type="http://schemas.openxmlformats.org/officeDocument/2006/relationships/image" Target="../media/image7490.png"/><Relationship Id="rId9" Type="http://schemas.openxmlformats.org/officeDocument/2006/relationships/image" Target="../media/image7540.png"/><Relationship Id="rId14" Type="http://schemas.openxmlformats.org/officeDocument/2006/relationships/image" Target="../media/image7590.png"/></Relationships>
</file>

<file path=ppt/slides/_rels/slide152.xml.rels><?xml version="1.0" encoding="UTF-8" standalone="yes"?>
<Relationships xmlns="http://schemas.openxmlformats.org/package/2006/relationships"><Relationship Id="rId8" Type="http://schemas.openxmlformats.org/officeDocument/2006/relationships/image" Target="../media/image7280.png"/><Relationship Id="rId13" Type="http://schemas.openxmlformats.org/officeDocument/2006/relationships/image" Target="../media/image7330.png"/><Relationship Id="rId3" Type="http://schemas.openxmlformats.org/officeDocument/2006/relationships/image" Target="../media/image7260.png"/><Relationship Id="rId7" Type="http://schemas.openxmlformats.org/officeDocument/2006/relationships/image" Target="../media/image7270.png"/><Relationship Id="rId12" Type="http://schemas.openxmlformats.org/officeDocument/2006/relationships/image" Target="../media/image7320.png"/><Relationship Id="rId2" Type="http://schemas.openxmlformats.org/officeDocument/2006/relationships/image" Target="../media/image7250.png"/><Relationship Id="rId1" Type="http://schemas.openxmlformats.org/officeDocument/2006/relationships/slideLayout" Target="../slideLayouts/slideLayout2.xml"/><Relationship Id="rId6" Type="http://schemas.openxmlformats.org/officeDocument/2006/relationships/image" Target="../media/image7630.png"/><Relationship Id="rId11" Type="http://schemas.openxmlformats.org/officeDocument/2006/relationships/image" Target="../media/image7310.png"/><Relationship Id="rId5" Type="http://schemas.openxmlformats.org/officeDocument/2006/relationships/image" Target="../media/image7620.png"/><Relationship Id="rId10" Type="http://schemas.openxmlformats.org/officeDocument/2006/relationships/image" Target="../media/image7300.png"/><Relationship Id="rId4" Type="http://schemas.openxmlformats.org/officeDocument/2006/relationships/image" Target="../media/image7610.png"/><Relationship Id="rId9" Type="http://schemas.openxmlformats.org/officeDocument/2006/relationships/image" Target="../media/image7290.png"/></Relationships>
</file>

<file path=ppt/slides/_rels/slide153.xml.rels><?xml version="1.0" encoding="UTF-8" standalone="yes"?>
<Relationships xmlns="http://schemas.openxmlformats.org/package/2006/relationships"><Relationship Id="rId8" Type="http://schemas.openxmlformats.org/officeDocument/2006/relationships/image" Target="../media/image7400.png"/><Relationship Id="rId13" Type="http://schemas.openxmlformats.org/officeDocument/2006/relationships/image" Target="../media/image7450.png"/><Relationship Id="rId3" Type="http://schemas.openxmlformats.org/officeDocument/2006/relationships/image" Target="../media/image7350.png"/><Relationship Id="rId7" Type="http://schemas.openxmlformats.org/officeDocument/2006/relationships/image" Target="../media/image7390.png"/><Relationship Id="rId12" Type="http://schemas.openxmlformats.org/officeDocument/2006/relationships/image" Target="../media/image7440.png"/><Relationship Id="rId2" Type="http://schemas.openxmlformats.org/officeDocument/2006/relationships/image" Target="../media/image1010.png"/><Relationship Id="rId16" Type="http://schemas.openxmlformats.org/officeDocument/2006/relationships/image" Target="../media/image7600.png"/><Relationship Id="rId1" Type="http://schemas.openxmlformats.org/officeDocument/2006/relationships/slideLayout" Target="../slideLayouts/slideLayout2.xml"/><Relationship Id="rId6" Type="http://schemas.openxmlformats.org/officeDocument/2006/relationships/image" Target="../media/image1011.png"/><Relationship Id="rId11" Type="http://schemas.openxmlformats.org/officeDocument/2006/relationships/image" Target="../media/image7430.png"/><Relationship Id="rId5" Type="http://schemas.openxmlformats.org/officeDocument/2006/relationships/image" Target="../media/image7370.png"/><Relationship Id="rId15" Type="http://schemas.openxmlformats.org/officeDocument/2006/relationships/image" Target="../media/image7510.png"/><Relationship Id="rId10" Type="http://schemas.openxmlformats.org/officeDocument/2006/relationships/image" Target="../media/image7420.png"/><Relationship Id="rId4" Type="http://schemas.openxmlformats.org/officeDocument/2006/relationships/image" Target="../media/image7360.png"/><Relationship Id="rId9" Type="http://schemas.openxmlformats.org/officeDocument/2006/relationships/image" Target="../media/image1012.png"/><Relationship Id="rId14" Type="http://schemas.openxmlformats.org/officeDocument/2006/relationships/image" Target="../media/image7460.png"/></Relationships>
</file>

<file path=ppt/slides/_rels/slide154.xml.rels><?xml version="1.0" encoding="UTF-8" standalone="yes"?>
<Relationships xmlns="http://schemas.openxmlformats.org/package/2006/relationships"><Relationship Id="rId3" Type="http://schemas.openxmlformats.org/officeDocument/2006/relationships/hyperlink" Target="https://www.anaconda.com/products/individual" TargetMode="External"/><Relationship Id="rId2" Type="http://schemas.openxmlformats.org/officeDocument/2006/relationships/image" Target="../media/image1016.png"/><Relationship Id="rId1" Type="http://schemas.openxmlformats.org/officeDocument/2006/relationships/slideLayout" Target="../slideLayouts/slideLayout2.xml"/><Relationship Id="rId5" Type="http://schemas.openxmlformats.org/officeDocument/2006/relationships/image" Target="../media/image1020.png"/><Relationship Id="rId4" Type="http://schemas.openxmlformats.org/officeDocument/2006/relationships/image" Target="../media/image1017.png"/></Relationships>
</file>

<file path=ppt/slides/_rels/slide155.xml.rels><?xml version="1.0" encoding="UTF-8" standalone="yes"?>
<Relationships xmlns="http://schemas.openxmlformats.org/package/2006/relationships"><Relationship Id="rId3" Type="http://schemas.openxmlformats.org/officeDocument/2006/relationships/image" Target="../media/image1022.png"/><Relationship Id="rId2" Type="http://schemas.openxmlformats.org/officeDocument/2006/relationships/image" Target="../media/image10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25.png"/><Relationship Id="rId2" Type="http://schemas.openxmlformats.org/officeDocument/2006/relationships/image" Target="../media/image1024.png"/><Relationship Id="rId1" Type="http://schemas.openxmlformats.org/officeDocument/2006/relationships/slideLayout" Target="../slideLayouts/slideLayout2.xml"/><Relationship Id="rId5" Type="http://schemas.openxmlformats.org/officeDocument/2006/relationships/image" Target="../media/image1027.png"/><Relationship Id="rId4" Type="http://schemas.openxmlformats.org/officeDocument/2006/relationships/image" Target="../media/image1026.png"/></Relationships>
</file>

<file path=ppt/slides/_rels/slide158.xml.rels><?xml version="1.0" encoding="UTF-8" standalone="yes"?>
<Relationships xmlns="http://schemas.openxmlformats.org/package/2006/relationships"><Relationship Id="rId3" Type="http://schemas.openxmlformats.org/officeDocument/2006/relationships/image" Target="../media/image1029.png"/><Relationship Id="rId2" Type="http://schemas.openxmlformats.org/officeDocument/2006/relationships/image" Target="../media/image1028.png"/><Relationship Id="rId1" Type="http://schemas.openxmlformats.org/officeDocument/2006/relationships/slideLayout" Target="../slideLayouts/slideLayout1.xml"/><Relationship Id="rId6" Type="http://schemas.openxmlformats.org/officeDocument/2006/relationships/image" Target="../media/image1031.png"/><Relationship Id="rId5" Type="http://schemas.openxmlformats.org/officeDocument/2006/relationships/image" Target="../media/image1030.png"/><Relationship Id="rId4" Type="http://schemas.openxmlformats.org/officeDocument/2006/relationships/hyperlink" Target="http://www.codeblocks.or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033.png"/><Relationship Id="rId2" Type="http://schemas.openxmlformats.org/officeDocument/2006/relationships/image" Target="../media/image1032.png"/><Relationship Id="rId1" Type="http://schemas.openxmlformats.org/officeDocument/2006/relationships/slideLayout" Target="../slideLayouts/slideLayout1.xml"/><Relationship Id="rId4" Type="http://schemas.openxmlformats.org/officeDocument/2006/relationships/image" Target="../media/image1034.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60.xml.rels><?xml version="1.0" encoding="UTF-8" standalone="yes"?>
<Relationships xmlns="http://schemas.openxmlformats.org/package/2006/relationships"><Relationship Id="rId3" Type="http://schemas.openxmlformats.org/officeDocument/2006/relationships/image" Target="../media/image1036.png"/><Relationship Id="rId2" Type="http://schemas.openxmlformats.org/officeDocument/2006/relationships/image" Target="../media/image103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38.png"/><Relationship Id="rId2" Type="http://schemas.openxmlformats.org/officeDocument/2006/relationships/image" Target="../media/image1037.png"/><Relationship Id="rId1" Type="http://schemas.openxmlformats.org/officeDocument/2006/relationships/slideLayout" Target="../slideLayouts/slideLayout2.xml"/><Relationship Id="rId4" Type="http://schemas.openxmlformats.org/officeDocument/2006/relationships/image" Target="../media/image1039.png"/></Relationships>
</file>

<file path=ppt/slides/_rels/slide162.xml.rels><?xml version="1.0" encoding="UTF-8" standalone="yes"?>
<Relationships xmlns="http://schemas.openxmlformats.org/package/2006/relationships"><Relationship Id="rId3" Type="http://schemas.openxmlformats.org/officeDocument/2006/relationships/image" Target="../media/image1041.png"/><Relationship Id="rId2" Type="http://schemas.openxmlformats.org/officeDocument/2006/relationships/image" Target="../media/image1040.png"/><Relationship Id="rId1" Type="http://schemas.openxmlformats.org/officeDocument/2006/relationships/slideLayout" Target="../slideLayouts/slideLayout2.xml"/><Relationship Id="rId4" Type="http://schemas.openxmlformats.org/officeDocument/2006/relationships/image" Target="../media/image1042.png"/></Relationships>
</file>

<file path=ppt/slides/_rels/slide163.xml.rels><?xml version="1.0" encoding="UTF-8" standalone="yes"?>
<Relationships xmlns="http://schemas.openxmlformats.org/package/2006/relationships"><Relationship Id="rId3" Type="http://schemas.openxmlformats.org/officeDocument/2006/relationships/image" Target="../media/image1044.png"/><Relationship Id="rId2" Type="http://schemas.openxmlformats.org/officeDocument/2006/relationships/image" Target="../media/image1043.png"/><Relationship Id="rId1" Type="http://schemas.openxmlformats.org/officeDocument/2006/relationships/slideLayout" Target="../slideLayouts/slideLayout2.xml"/><Relationship Id="rId5" Type="http://schemas.openxmlformats.org/officeDocument/2006/relationships/image" Target="../media/image1046.png"/><Relationship Id="rId4" Type="http://schemas.openxmlformats.org/officeDocument/2006/relationships/image" Target="../media/image104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37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38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8.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6.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4.png"/><Relationship Id="rId5" Type="http://schemas.openxmlformats.org/officeDocument/2006/relationships/image" Target="../media/image107.png"/><Relationship Id="rId10"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12.png"/><Relationship Id="rId1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32.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34.png"/><Relationship Id="rId3" Type="http://schemas.openxmlformats.org/officeDocument/2006/relationships/image" Target="../media/image127.png"/><Relationship Id="rId7" Type="http://schemas.openxmlformats.org/officeDocument/2006/relationships/image" Target="../media/image138.png"/><Relationship Id="rId12" Type="http://schemas.openxmlformats.org/officeDocument/2006/relationships/image" Target="../media/image133.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31.png"/><Relationship Id="rId5" Type="http://schemas.openxmlformats.org/officeDocument/2006/relationships/image" Target="../media/image136.png"/><Relationship Id="rId10" Type="http://schemas.openxmlformats.org/officeDocument/2006/relationships/image" Target="../media/image130.png"/><Relationship Id="rId4" Type="http://schemas.openxmlformats.org/officeDocument/2006/relationships/image" Target="../media/image135.png"/><Relationship Id="rId9" Type="http://schemas.openxmlformats.org/officeDocument/2006/relationships/image" Target="../media/image128.png"/><Relationship Id="rId14" Type="http://schemas.openxmlformats.org/officeDocument/2006/relationships/image" Target="../media/image140.png"/></Relationships>
</file>

<file path=ppt/slides/_rels/slide25.xml.rels><?xml version="1.0" encoding="UTF-8" standalone="yes"?>
<Relationships xmlns="http://schemas.openxmlformats.org/package/2006/relationships"><Relationship Id="rId13" Type="http://schemas.openxmlformats.org/officeDocument/2006/relationships/image" Target="../media/image145.png"/><Relationship Id="rId3" Type="http://schemas.openxmlformats.org/officeDocument/2006/relationships/image" Target="../media/image143.png"/><Relationship Id="rId12" Type="http://schemas.openxmlformats.org/officeDocument/2006/relationships/image" Target="../media/image152.png"/><Relationship Id="rId17" Type="http://schemas.openxmlformats.org/officeDocument/2006/relationships/image" Target="../media/image142.png"/><Relationship Id="rId2" Type="http://schemas.openxmlformats.org/officeDocument/2006/relationships/image" Target="../media/image141.png"/><Relationship Id="rId16" Type="http://schemas.openxmlformats.org/officeDocument/2006/relationships/image" Target="../media/image1460.png"/><Relationship Id="rId1" Type="http://schemas.openxmlformats.org/officeDocument/2006/relationships/slideLayout" Target="../slideLayouts/slideLayout2.xml"/><Relationship Id="rId15" Type="http://schemas.openxmlformats.org/officeDocument/2006/relationships/image" Target="../media/image1450.png"/><Relationship Id="rId4" Type="http://schemas.openxmlformats.org/officeDocument/2006/relationships/image" Target="../media/image144.png"/><Relationship Id="rId14" Type="http://schemas.openxmlformats.org/officeDocument/2006/relationships/image" Target="../media/image146.png"/></Relationships>
</file>

<file path=ppt/slides/_rels/slide2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8.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7.png"/><Relationship Id="rId5" Type="http://schemas.openxmlformats.org/officeDocument/2006/relationships/image" Target="../media/image150.png"/><Relationship Id="rId10" Type="http://schemas.openxmlformats.org/officeDocument/2006/relationships/image" Target="../media/image156.png"/><Relationship Id="rId4" Type="http://schemas.openxmlformats.org/officeDocument/2006/relationships/image" Target="../media/image149.png"/><Relationship Id="rId9"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image" Target="../media/image159.png"/><Relationship Id="rId16"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91.png"/><Relationship Id="rId5" Type="http://schemas.openxmlformats.org/officeDocument/2006/relationships/image" Target="../media/image179.png"/><Relationship Id="rId10" Type="http://schemas.openxmlformats.org/officeDocument/2006/relationships/image" Target="../media/image190.png"/><Relationship Id="rId4" Type="http://schemas.openxmlformats.org/officeDocument/2006/relationships/image" Target="../media/image178.png"/><Relationship Id="rId9" Type="http://schemas.openxmlformats.org/officeDocument/2006/relationships/image" Target="../media/image1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8.png"/><Relationship Id="rId18" Type="http://schemas.openxmlformats.org/officeDocument/2006/relationships/image" Target="../media/image206.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17" Type="http://schemas.openxmlformats.org/officeDocument/2006/relationships/image" Target="../media/image204.png"/><Relationship Id="rId2" Type="http://schemas.openxmlformats.org/officeDocument/2006/relationships/image" Target="../media/image192.png"/><Relationship Id="rId16" Type="http://schemas.openxmlformats.org/officeDocument/2006/relationships/image" Target="../media/image203.png"/><Relationship Id="rId20"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5" Type="http://schemas.openxmlformats.org/officeDocument/2006/relationships/image" Target="../media/image205.png"/><Relationship Id="rId10" Type="http://schemas.openxmlformats.org/officeDocument/2006/relationships/image" Target="../media/image200.png"/><Relationship Id="rId19" Type="http://schemas.openxmlformats.org/officeDocument/2006/relationships/image" Target="../media/image207.png"/><Relationship Id="rId4" Type="http://schemas.openxmlformats.org/officeDocument/2006/relationships/image" Target="../media/image194.png"/><Relationship Id="rId9" Type="http://schemas.openxmlformats.org/officeDocument/2006/relationships/image" Target="../media/image199.png"/></Relationships>
</file>

<file path=ppt/slides/_rels/slide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gif"/><Relationship Id="rId1" Type="http://schemas.openxmlformats.org/officeDocument/2006/relationships/slideLayout" Target="../slideLayouts/slideLayout2.xml"/><Relationship Id="rId6" Type="http://schemas.openxmlformats.org/officeDocument/2006/relationships/image" Target="../media/image201.gif"/><Relationship Id="rId5" Type="http://schemas.openxmlformats.org/officeDocument/2006/relationships/image" Target="../media/image212.png"/><Relationship Id="rId4" Type="http://schemas.openxmlformats.org/officeDocument/2006/relationships/image" Target="../media/image211.png"/></Relationships>
</file>

<file path=ppt/slides/_rels/slide3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33.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150.png"/><Relationship Id="rId13" Type="http://schemas.openxmlformats.org/officeDocument/2006/relationships/image" Target="../media/image2200.png"/><Relationship Id="rId3" Type="http://schemas.openxmlformats.org/officeDocument/2006/relationships/image" Target="../media/image2251.png"/><Relationship Id="rId7" Type="http://schemas.openxmlformats.org/officeDocument/2006/relationships/image" Target="../media/image2261.png"/><Relationship Id="rId12" Type="http://schemas.openxmlformats.org/officeDocument/2006/relationships/image" Target="../media/image2190.png"/><Relationship Id="rId1" Type="http://schemas.openxmlformats.org/officeDocument/2006/relationships/slideLayout" Target="../slideLayouts/slideLayout2.xml"/><Relationship Id="rId6" Type="http://schemas.openxmlformats.org/officeDocument/2006/relationships/image" Target="../media/image2130.png"/><Relationship Id="rId11" Type="http://schemas.openxmlformats.org/officeDocument/2006/relationships/image" Target="../media/image2281.png"/><Relationship Id="rId5" Type="http://schemas.openxmlformats.org/officeDocument/2006/relationships/image" Target="../media/image2120.png"/><Relationship Id="rId15" Type="http://schemas.openxmlformats.org/officeDocument/2006/relationships/image" Target="../media/image2220.png"/><Relationship Id="rId10" Type="http://schemas.openxmlformats.org/officeDocument/2006/relationships/image" Target="../media/image2282.png"/><Relationship Id="rId4" Type="http://schemas.openxmlformats.org/officeDocument/2006/relationships/image" Target="../media/image224.png"/><Relationship Id="rId9" Type="http://schemas.openxmlformats.org/officeDocument/2006/relationships/image" Target="../media/image2271.png"/><Relationship Id="rId14" Type="http://schemas.openxmlformats.org/officeDocument/2006/relationships/image" Target="../media/image2210.png"/></Relationships>
</file>

<file path=ppt/slides/_rels/slide36.xml.rels><?xml version="1.0" encoding="UTF-8" standalone="yes"?>
<Relationships xmlns="http://schemas.openxmlformats.org/package/2006/relationships"><Relationship Id="rId8" Type="http://schemas.openxmlformats.org/officeDocument/2006/relationships/image" Target="../media/image2290.png"/><Relationship Id="rId3" Type="http://schemas.openxmlformats.org/officeDocument/2006/relationships/image" Target="../media/image2240.png"/><Relationship Id="rId7" Type="http://schemas.openxmlformats.org/officeDocument/2006/relationships/image" Target="../media/image2280.png"/><Relationship Id="rId2" Type="http://schemas.openxmlformats.org/officeDocument/2006/relationships/image" Target="../media/image2230.png"/><Relationship Id="rId1" Type="http://schemas.openxmlformats.org/officeDocument/2006/relationships/slideLayout" Target="../slideLayouts/slideLayout2.xml"/><Relationship Id="rId6" Type="http://schemas.openxmlformats.org/officeDocument/2006/relationships/image" Target="../media/image2270.png"/><Relationship Id="rId5" Type="http://schemas.openxmlformats.org/officeDocument/2006/relationships/image" Target="../media/image2260.png"/><Relationship Id="rId4" Type="http://schemas.openxmlformats.org/officeDocument/2006/relationships/image" Target="../media/image2250.png"/></Relationships>
</file>

<file path=ppt/slides/_rels/slide37.xml.rels><?xml version="1.0" encoding="UTF-8" standalone="yes"?>
<Relationships xmlns="http://schemas.openxmlformats.org/package/2006/relationships"><Relationship Id="rId8" Type="http://schemas.openxmlformats.org/officeDocument/2006/relationships/image" Target="../media/image2360.png"/><Relationship Id="rId3" Type="http://schemas.openxmlformats.org/officeDocument/2006/relationships/image" Target="../media/image2310.png"/><Relationship Id="rId7" Type="http://schemas.openxmlformats.org/officeDocument/2006/relationships/image" Target="../media/image2350.png"/><Relationship Id="rId12" Type="http://schemas.openxmlformats.org/officeDocument/2006/relationships/image" Target="../media/image240.png"/><Relationship Id="rId2" Type="http://schemas.openxmlformats.org/officeDocument/2006/relationships/image" Target="../media/image2300.png"/><Relationship Id="rId1" Type="http://schemas.openxmlformats.org/officeDocument/2006/relationships/slideLayout" Target="../slideLayouts/slideLayout2.xml"/><Relationship Id="rId6" Type="http://schemas.openxmlformats.org/officeDocument/2006/relationships/image" Target="../media/image2340.png"/><Relationship Id="rId11" Type="http://schemas.openxmlformats.org/officeDocument/2006/relationships/image" Target="../media/image239.png"/><Relationship Id="rId5" Type="http://schemas.openxmlformats.org/officeDocument/2006/relationships/image" Target="../media/image2330.png"/><Relationship Id="rId10" Type="http://schemas.openxmlformats.org/officeDocument/2006/relationships/image" Target="../media/image238.png"/><Relationship Id="rId4" Type="http://schemas.openxmlformats.org/officeDocument/2006/relationships/image" Target="../media/image2320.png"/><Relationship Id="rId9" Type="http://schemas.openxmlformats.org/officeDocument/2006/relationships/image" Target="../media/image237.png"/></Relationships>
</file>

<file path=ppt/slides/_rels/slide3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3" Type="http://schemas.openxmlformats.org/officeDocument/2006/relationships/image" Target="../media/image251.png"/><Relationship Id="rId7" Type="http://schemas.openxmlformats.org/officeDocument/2006/relationships/image" Target="../media/image255.png"/><Relationship Id="rId12" Type="http://schemas.openxmlformats.org/officeDocument/2006/relationships/image" Target="../media/image260.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54.png"/><Relationship Id="rId11" Type="http://schemas.openxmlformats.org/officeDocument/2006/relationships/image" Target="../media/image259.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png"/></Relationships>
</file>

<file path=ppt/slides/_rels/slide4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42.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 Id="rId9" Type="http://schemas.openxmlformats.org/officeDocument/2006/relationships/image" Target="../media/image274.png"/></Relationships>
</file>

<file path=ppt/slides/_rels/slide43.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png"/><Relationship Id="rId7" Type="http://schemas.openxmlformats.org/officeDocument/2006/relationships/image" Target="../media/image280.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image" Target="../media/image279.png"/><Relationship Id="rId11" Type="http://schemas.openxmlformats.org/officeDocument/2006/relationships/image" Target="../media/image284.png"/><Relationship Id="rId5" Type="http://schemas.openxmlformats.org/officeDocument/2006/relationships/image" Target="../media/image278.pn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png"/></Relationships>
</file>

<file path=ppt/slides/_rels/slide4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4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90.png"/></Relationships>
</file>

<file path=ppt/slides/_rels/slide4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4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1990.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041.png"/></Relationships>
</file>

<file path=ppt/slides/_rels/slide48.xml.rels><?xml version="1.0" encoding="UTF-8" standalone="yes"?>
<Relationships xmlns="http://schemas.openxmlformats.org/package/2006/relationships"><Relationship Id="rId8" Type="http://schemas.openxmlformats.org/officeDocument/2006/relationships/image" Target="../media/image2100.png"/><Relationship Id="rId13" Type="http://schemas.openxmlformats.org/officeDocument/2006/relationships/image" Target="../media/image302.png"/><Relationship Id="rId18" Type="http://schemas.openxmlformats.org/officeDocument/2006/relationships/image" Target="../media/image307.png"/><Relationship Id="rId3" Type="http://schemas.openxmlformats.org/officeDocument/2006/relationships/image" Target="../media/image2060.png"/><Relationship Id="rId7" Type="http://schemas.openxmlformats.org/officeDocument/2006/relationships/image" Target="../media/image491.png"/><Relationship Id="rId12" Type="http://schemas.openxmlformats.org/officeDocument/2006/relationships/image" Target="../media/image541.png"/><Relationship Id="rId17" Type="http://schemas.openxmlformats.org/officeDocument/2006/relationships/image" Target="../media/image306.png"/><Relationship Id="rId2" Type="http://schemas.openxmlformats.org/officeDocument/2006/relationships/image" Target="../media/image2040.png"/><Relationship Id="rId16"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image" Target="../media/image301.png"/><Relationship Id="rId5" Type="http://schemas.openxmlformats.org/officeDocument/2006/relationships/image" Target="../media/image471.png"/><Relationship Id="rId15" Type="http://schemas.openxmlformats.org/officeDocument/2006/relationships/image" Target="../media/image304.png"/><Relationship Id="rId10" Type="http://schemas.openxmlformats.org/officeDocument/2006/relationships/image" Target="../media/image2960.png"/><Relationship Id="rId19" Type="http://schemas.openxmlformats.org/officeDocument/2006/relationships/image" Target="../media/image308.png"/><Relationship Id="rId4" Type="http://schemas.openxmlformats.org/officeDocument/2006/relationships/image" Target="../media/image236.png"/><Relationship Id="rId9" Type="http://schemas.openxmlformats.org/officeDocument/2006/relationships/image" Target="../media/image2500.png"/><Relationship Id="rId14" Type="http://schemas.openxmlformats.org/officeDocument/2006/relationships/image" Target="../media/image303.png"/></Relationships>
</file>

<file path=ppt/slides/_rels/slide49.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09.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310.png"/><Relationship Id="rId4" Type="http://schemas.openxmlformats.org/officeDocument/2006/relationships/image" Target="../media/image311.png"/></Relationships>
</file>

<file path=ppt/slides/_rels/slide5.xml.rels><?xml version="1.0" encoding="UTF-8" standalone="yes"?>
<Relationships xmlns="http://schemas.openxmlformats.org/package/2006/relationships"><Relationship Id="rId3" Type="http://schemas.openxmlformats.org/officeDocument/2006/relationships/image" Target="../media/image210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9.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25.png"/><Relationship Id="rId18" Type="http://schemas.openxmlformats.org/officeDocument/2006/relationships/image" Target="../media/image330.png"/><Relationship Id="rId3" Type="http://schemas.openxmlformats.org/officeDocument/2006/relationships/image" Target="../media/image316.png"/><Relationship Id="rId7" Type="http://schemas.openxmlformats.org/officeDocument/2006/relationships/image" Target="../media/image320.png"/><Relationship Id="rId12" Type="http://schemas.openxmlformats.org/officeDocument/2006/relationships/image" Target="../media/image322.png"/><Relationship Id="rId17" Type="http://schemas.openxmlformats.org/officeDocument/2006/relationships/image" Target="../media/image329.png"/><Relationship Id="rId2" Type="http://schemas.openxmlformats.org/officeDocument/2006/relationships/image" Target="../media/image315.png"/><Relationship Id="rId16"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18.png"/><Relationship Id="rId11" Type="http://schemas.openxmlformats.org/officeDocument/2006/relationships/image" Target="../media/image324.png"/><Relationship Id="rId5" Type="http://schemas.openxmlformats.org/officeDocument/2006/relationships/image" Target="../media/image314.png"/><Relationship Id="rId15" Type="http://schemas.openxmlformats.org/officeDocument/2006/relationships/image" Target="../media/image327.png"/><Relationship Id="rId10" Type="http://schemas.openxmlformats.org/officeDocument/2006/relationships/image" Target="../media/image323.png"/><Relationship Id="rId19" Type="http://schemas.openxmlformats.org/officeDocument/2006/relationships/image" Target="../media/image331.png"/><Relationship Id="rId4" Type="http://schemas.openxmlformats.org/officeDocument/2006/relationships/image" Target="../media/image317.png"/><Relationship Id="rId9" Type="http://schemas.openxmlformats.org/officeDocument/2006/relationships/image" Target="../media/image319.png"/><Relationship Id="rId14" Type="http://schemas.openxmlformats.org/officeDocument/2006/relationships/image" Target="../media/image326.png"/></Relationships>
</file>

<file path=ppt/slides/_rels/slide51.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13.png"/><Relationship Id="rId7" Type="http://schemas.openxmlformats.org/officeDocument/2006/relationships/image" Target="../media/image250.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4.png"/></Relationships>
</file>

<file path=ppt/slides/_rels/slide5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0.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53.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10" Type="http://schemas.openxmlformats.org/officeDocument/2006/relationships/image" Target="../media/image349.png"/><Relationship Id="rId4" Type="http://schemas.openxmlformats.org/officeDocument/2006/relationships/image" Target="../media/image343.png"/><Relationship Id="rId9" Type="http://schemas.openxmlformats.org/officeDocument/2006/relationships/image" Target="../media/image348.png"/></Relationships>
</file>

<file path=ppt/slides/_rels/slide54.xml.rels><?xml version="1.0" encoding="UTF-8" standalone="yes"?>
<Relationships xmlns="http://schemas.openxmlformats.org/package/2006/relationships"><Relationship Id="rId13" Type="http://schemas.openxmlformats.org/officeDocument/2006/relationships/image" Target="../media/image356.png"/><Relationship Id="rId3" Type="http://schemas.openxmlformats.org/officeDocument/2006/relationships/image" Target="../media/image351.png"/><Relationship Id="rId12" Type="http://schemas.openxmlformats.org/officeDocument/2006/relationships/image" Target="../media/image355.png"/><Relationship Id="rId2" Type="http://schemas.openxmlformats.org/officeDocument/2006/relationships/image" Target="../media/image335.png"/><Relationship Id="rId16"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336.png"/><Relationship Id="rId11" Type="http://schemas.openxmlformats.org/officeDocument/2006/relationships/image" Target="../media/image680.png"/><Relationship Id="rId5" Type="http://schemas.openxmlformats.org/officeDocument/2006/relationships/image" Target="../media/image353.png"/><Relationship Id="rId15" Type="http://schemas.openxmlformats.org/officeDocument/2006/relationships/image" Target="../media/image358.png"/><Relationship Id="rId4" Type="http://schemas.openxmlformats.org/officeDocument/2006/relationships/image" Target="../media/image352.png"/><Relationship Id="rId14" Type="http://schemas.openxmlformats.org/officeDocument/2006/relationships/image" Target="../media/image357.png"/></Relationships>
</file>

<file path=ppt/slides/_rels/slide55.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560.png"/><Relationship Id="rId18" Type="http://schemas.openxmlformats.org/officeDocument/2006/relationships/image" Target="../media/image370.png"/><Relationship Id="rId3" Type="http://schemas.openxmlformats.org/officeDocument/2006/relationships/image" Target="../media/image361.png"/><Relationship Id="rId7" Type="http://schemas.openxmlformats.org/officeDocument/2006/relationships/image" Target="../media/image354.png"/><Relationship Id="rId12" Type="http://schemas.openxmlformats.org/officeDocument/2006/relationships/image" Target="../media/image366.png"/><Relationship Id="rId17" Type="http://schemas.openxmlformats.org/officeDocument/2006/relationships/image" Target="../media/image369.png"/><Relationship Id="rId2" Type="http://schemas.openxmlformats.org/officeDocument/2006/relationships/image" Target="../media/image350.png"/><Relationship Id="rId16"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image" Target="../media/image365.png"/><Relationship Id="rId5" Type="http://schemas.openxmlformats.org/officeDocument/2006/relationships/image" Target="../media/image480.png"/><Relationship Id="rId15" Type="http://schemas.openxmlformats.org/officeDocument/2006/relationships/image" Target="../media/image367.png"/><Relationship Id="rId10" Type="http://schemas.openxmlformats.org/officeDocument/2006/relationships/image" Target="../media/image530.png"/><Relationship Id="rId19" Type="http://schemas.openxmlformats.org/officeDocument/2006/relationships/image" Target="../media/image371.png"/><Relationship Id="rId9" Type="http://schemas.openxmlformats.org/officeDocument/2006/relationships/image" Target="../media/image364.png"/><Relationship Id="rId14" Type="http://schemas.openxmlformats.org/officeDocument/2006/relationships/image" Target="../media/image570.png"/></Relationships>
</file>

<file path=ppt/slides/_rels/slide56.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57.xml.rels><?xml version="1.0" encoding="UTF-8" standalone="yes"?>
<Relationships xmlns="http://schemas.openxmlformats.org/package/2006/relationships"><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58.xml.rels><?xml version="1.0" encoding="UTF-8" standalone="yes"?>
<Relationships xmlns="http://schemas.openxmlformats.org/package/2006/relationships"><Relationship Id="rId8" Type="http://schemas.openxmlformats.org/officeDocument/2006/relationships/image" Target="../media/image3842.png"/><Relationship Id="rId3" Type="http://schemas.openxmlformats.org/officeDocument/2006/relationships/image" Target="../media/image384.png"/><Relationship Id="rId7" Type="http://schemas.openxmlformats.org/officeDocument/2006/relationships/image" Target="../media/image391.pn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7.png"/><Relationship Id="rId5" Type="http://schemas.openxmlformats.org/officeDocument/2006/relationships/image" Target="../media/image386.png"/><Relationship Id="rId10" Type="http://schemas.openxmlformats.org/officeDocument/2006/relationships/image" Target="../media/image392.png"/><Relationship Id="rId4" Type="http://schemas.openxmlformats.org/officeDocument/2006/relationships/image" Target="../media/image385.png"/><Relationship Id="rId9" Type="http://schemas.openxmlformats.org/officeDocument/2006/relationships/image" Target="../media/image3852.png"/></Relationships>
</file>

<file path=ppt/slides/_rels/slide5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2.xml"/><Relationship Id="rId5" Type="http://schemas.openxmlformats.org/officeDocument/2006/relationships/image" Target="../media/image396.png"/><Relationship Id="rId4" Type="http://schemas.openxmlformats.org/officeDocument/2006/relationships/image" Target="../media/image395.png"/></Relationships>
</file>

<file path=ppt/slides/_rels/slide6.xml.rels><?xml version="1.0" encoding="UTF-8" standalone="yes"?>
<Relationships xmlns="http://schemas.openxmlformats.org/package/2006/relationships"><Relationship Id="rId3" Type="http://schemas.openxmlformats.org/officeDocument/2006/relationships/image" Target="../media/image557.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image" Target="../media/image409.png"/><Relationship Id="rId7" Type="http://schemas.openxmlformats.org/officeDocument/2006/relationships/image" Target="../media/image398.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97.png"/><Relationship Id="rId5" Type="http://schemas.openxmlformats.org/officeDocument/2006/relationships/image" Target="../media/image414.png"/><Relationship Id="rId4" Type="http://schemas.openxmlformats.org/officeDocument/2006/relationships/image" Target="../media/image413.png"/><Relationship Id="rId9" Type="http://schemas.openxmlformats.org/officeDocument/2006/relationships/image" Target="../media/image418.png"/></Relationships>
</file>

<file path=ppt/slides/_rels/slide6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image" Target="../media/image421.png"/></Relationships>
</file>

<file path=ppt/slides/_rels/slide6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25.png"/><Relationship Id="rId7" Type="http://schemas.openxmlformats.org/officeDocument/2006/relationships/image" Target="../media/image429.png"/><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image" Target="../media/image428.png"/><Relationship Id="rId5" Type="http://schemas.openxmlformats.org/officeDocument/2006/relationships/image" Target="../media/image427.png"/><Relationship Id="rId10" Type="http://schemas.openxmlformats.org/officeDocument/2006/relationships/image" Target="../media/image432.png"/><Relationship Id="rId4" Type="http://schemas.openxmlformats.org/officeDocument/2006/relationships/image" Target="../media/image426.png"/><Relationship Id="rId9" Type="http://schemas.openxmlformats.org/officeDocument/2006/relationships/image" Target="../media/image431.png"/></Relationships>
</file>

<file path=ppt/slides/_rels/slide63.xml.rels><?xml version="1.0" encoding="UTF-8" standalone="yes"?>
<Relationships xmlns="http://schemas.openxmlformats.org/package/2006/relationships"><Relationship Id="rId8" Type="http://schemas.openxmlformats.org/officeDocument/2006/relationships/image" Target="../media/image433.png"/><Relationship Id="rId3" Type="http://schemas.openxmlformats.org/officeDocument/2006/relationships/image" Target="../media/image403.png"/><Relationship Id="rId7" Type="http://schemas.openxmlformats.org/officeDocument/2006/relationships/image" Target="../media/image405.png"/><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image" Target="../media/image3981.png"/><Relationship Id="rId5" Type="http://schemas.openxmlformats.org/officeDocument/2006/relationships/image" Target="../media/image404.png"/><Relationship Id="rId10" Type="http://schemas.openxmlformats.org/officeDocument/2006/relationships/image" Target="../media/image407.png"/><Relationship Id="rId4" Type="http://schemas.openxmlformats.org/officeDocument/2006/relationships/image" Target="../media/image3961.png"/><Relationship Id="rId9" Type="http://schemas.openxmlformats.org/officeDocument/2006/relationships/image" Target="../media/image406.png"/></Relationships>
</file>

<file path=ppt/slides/_rels/slide6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8.png"/><Relationship Id="rId1" Type="http://schemas.openxmlformats.org/officeDocument/2006/relationships/slideLayout" Target="../slideLayouts/slideLayout2.xml"/><Relationship Id="rId6" Type="http://schemas.openxmlformats.org/officeDocument/2006/relationships/image" Target="../media/image415.png"/><Relationship Id="rId5" Type="http://schemas.openxmlformats.org/officeDocument/2006/relationships/image" Target="../media/image412.png"/><Relationship Id="rId4" Type="http://schemas.openxmlformats.org/officeDocument/2006/relationships/image" Target="../media/image411.png"/></Relationships>
</file>

<file path=ppt/slides/_rels/slide65.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435.png"/><Relationship Id="rId5" Type="http://schemas.openxmlformats.org/officeDocument/2006/relationships/image" Target="../media/image434.png"/><Relationship Id="rId4" Type="http://schemas.openxmlformats.org/officeDocument/2006/relationships/image" Target="../media/image419.png"/></Relationships>
</file>

<file path=ppt/slides/_rels/slide66.xml.rels><?xml version="1.0" encoding="UTF-8" standalone="yes"?>
<Relationships xmlns="http://schemas.openxmlformats.org/package/2006/relationships"><Relationship Id="rId8" Type="http://schemas.openxmlformats.org/officeDocument/2006/relationships/image" Target="../media/image4070.png"/><Relationship Id="rId3" Type="http://schemas.openxmlformats.org/officeDocument/2006/relationships/image" Target="../media/image4021.png"/><Relationship Id="rId7" Type="http://schemas.openxmlformats.org/officeDocument/2006/relationships/image" Target="../media/image4060.png"/><Relationship Id="rId2" Type="http://schemas.openxmlformats.org/officeDocument/2006/relationships/image" Target="../media/image436.png"/><Relationship Id="rId1" Type="http://schemas.openxmlformats.org/officeDocument/2006/relationships/slideLayout" Target="../slideLayouts/slideLayout2.xml"/><Relationship Id="rId6" Type="http://schemas.openxmlformats.org/officeDocument/2006/relationships/image" Target="../media/image4050.png"/><Relationship Id="rId5" Type="http://schemas.openxmlformats.org/officeDocument/2006/relationships/image" Target="../media/image437.png"/><Relationship Id="rId4" Type="http://schemas.openxmlformats.org/officeDocument/2006/relationships/image" Target="../media/image4031.png"/><Relationship Id="rId9" Type="http://schemas.openxmlformats.org/officeDocument/2006/relationships/image" Target="../media/image438.png"/></Relationships>
</file>

<file path=ppt/slides/_rels/slide67.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440.png"/><Relationship Id="rId7" Type="http://schemas.openxmlformats.org/officeDocument/2006/relationships/image" Target="../media/image443.png"/><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image" Target="../media/image447.png"/><Relationship Id="rId11" Type="http://schemas.openxmlformats.org/officeDocument/2006/relationships/image" Target="../media/image452.png"/><Relationship Id="rId5" Type="http://schemas.openxmlformats.org/officeDocument/2006/relationships/image" Target="../media/image442.png"/><Relationship Id="rId10" Type="http://schemas.openxmlformats.org/officeDocument/2006/relationships/image" Target="../media/image446.png"/><Relationship Id="rId4" Type="http://schemas.openxmlformats.org/officeDocument/2006/relationships/image" Target="../media/image441.png"/><Relationship Id="rId9" Type="http://schemas.openxmlformats.org/officeDocument/2006/relationships/image" Target="../media/image445.png"/></Relationships>
</file>

<file path=ppt/slides/_rels/slide68.xml.rels><?xml version="1.0" encoding="UTF-8" standalone="yes"?>
<Relationships xmlns="http://schemas.openxmlformats.org/package/2006/relationships"><Relationship Id="rId3" Type="http://schemas.openxmlformats.org/officeDocument/2006/relationships/image" Target="../media/image4010.png"/><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image" Target="../media/image4040.png"/><Relationship Id="rId5" Type="http://schemas.openxmlformats.org/officeDocument/2006/relationships/image" Target="../media/image4030.png"/><Relationship Id="rId4" Type="http://schemas.openxmlformats.org/officeDocument/2006/relationships/image" Target="../media/image4020.png"/></Relationships>
</file>

<file path=ppt/slides/_rels/slide6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image" Target="../media/image454.png"/><Relationship Id="rId5" Type="http://schemas.openxmlformats.org/officeDocument/2006/relationships/image" Target="../media/image453.png"/><Relationship Id="rId4" Type="http://schemas.openxmlformats.org/officeDocument/2006/relationships/image" Target="../media/image45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455.png"/><Relationship Id="rId7" Type="http://schemas.openxmlformats.org/officeDocument/2006/relationships/image" Target="../media/image457.png"/><Relationship Id="rId2" Type="http://schemas.openxmlformats.org/officeDocument/2006/relationships/image" Target="../media/image4110.png"/><Relationship Id="rId1" Type="http://schemas.openxmlformats.org/officeDocument/2006/relationships/slideLayout" Target="../slideLayouts/slideLayout2.xml"/><Relationship Id="rId6" Type="http://schemas.openxmlformats.org/officeDocument/2006/relationships/image" Target="../media/image4560.png"/><Relationship Id="rId5" Type="http://schemas.openxmlformats.org/officeDocument/2006/relationships/image" Target="../media/image4550.png"/><Relationship Id="rId4" Type="http://schemas.openxmlformats.org/officeDocument/2006/relationships/image" Target="../media/image456.png"/></Relationships>
</file>

<file path=ppt/slides/_rels/slide71.xml.rels><?xml version="1.0" encoding="UTF-8" standalone="yes"?>
<Relationships xmlns="http://schemas.openxmlformats.org/package/2006/relationships"><Relationship Id="rId8" Type="http://schemas.openxmlformats.org/officeDocument/2006/relationships/image" Target="../media/image464.png"/><Relationship Id="rId13" Type="http://schemas.openxmlformats.org/officeDocument/2006/relationships/image" Target="../media/image390.png"/><Relationship Id="rId3" Type="http://schemas.openxmlformats.org/officeDocument/2006/relationships/image" Target="../media/image362.png"/><Relationship Id="rId7" Type="http://schemas.openxmlformats.org/officeDocument/2006/relationships/image" Target="../media/image463.png"/><Relationship Id="rId12" Type="http://schemas.openxmlformats.org/officeDocument/2006/relationships/image" Target="../media/image389.png"/><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image" Target="../media/image462.png"/><Relationship Id="rId11" Type="http://schemas.openxmlformats.org/officeDocument/2006/relationships/image" Target="../media/image467.png"/><Relationship Id="rId5" Type="http://schemas.openxmlformats.org/officeDocument/2006/relationships/image" Target="../media/image461.png"/><Relationship Id="rId10" Type="http://schemas.openxmlformats.org/officeDocument/2006/relationships/image" Target="../media/image388.png"/><Relationship Id="rId4" Type="http://schemas.openxmlformats.org/officeDocument/2006/relationships/image" Target="../media/image363.png"/><Relationship Id="rId9" Type="http://schemas.openxmlformats.org/officeDocument/2006/relationships/image" Target="../media/image465.png"/><Relationship Id="rId14" Type="http://schemas.openxmlformats.org/officeDocument/2006/relationships/image" Target="../media/image459.png"/></Relationships>
</file>

<file path=ppt/slides/_rels/slide72.xml.rels><?xml version="1.0" encoding="UTF-8" standalone="yes"?>
<Relationships xmlns="http://schemas.openxmlformats.org/package/2006/relationships"><Relationship Id="rId8" Type="http://schemas.openxmlformats.org/officeDocument/2006/relationships/image" Target="../media/image478.png"/><Relationship Id="rId13" Type="http://schemas.openxmlformats.org/officeDocument/2006/relationships/image" Target="../media/image470.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69.png"/><Relationship Id="rId2"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image" Target="../media/image476.png"/><Relationship Id="rId11" Type="http://schemas.openxmlformats.org/officeDocument/2006/relationships/image" Target="../media/image483.png"/><Relationship Id="rId5" Type="http://schemas.openxmlformats.org/officeDocument/2006/relationships/image" Target="../media/image475.png"/><Relationship Id="rId10" Type="http://schemas.openxmlformats.org/officeDocument/2006/relationships/image" Target="../media/image468.png"/><Relationship Id="rId4" Type="http://schemas.openxmlformats.org/officeDocument/2006/relationships/image" Target="../media/image474.png"/><Relationship Id="rId9" Type="http://schemas.openxmlformats.org/officeDocument/2006/relationships/image" Target="../media/image466.png"/><Relationship Id="rId14" Type="http://schemas.openxmlformats.org/officeDocument/2006/relationships/image" Target="../media/image472.png"/></Relationships>
</file>

<file path=ppt/slides/_rels/slide73.xml.rels><?xml version="1.0" encoding="UTF-8" standalone="yes"?>
<Relationships xmlns="http://schemas.openxmlformats.org/package/2006/relationships"><Relationship Id="rId8" Type="http://schemas.openxmlformats.org/officeDocument/2006/relationships/image" Target="../media/image494.png"/><Relationship Id="rId13" Type="http://schemas.openxmlformats.org/officeDocument/2006/relationships/image" Target="../media/image486.png"/><Relationship Id="rId3" Type="http://schemas.openxmlformats.org/officeDocument/2006/relationships/image" Target="../media/image488.png"/><Relationship Id="rId7" Type="http://schemas.openxmlformats.org/officeDocument/2006/relationships/image" Target="../media/image493.png"/><Relationship Id="rId12" Type="http://schemas.openxmlformats.org/officeDocument/2006/relationships/image" Target="../media/image485.png"/><Relationship Id="rId2" Type="http://schemas.openxmlformats.org/officeDocument/2006/relationships/image" Target="../media/image479.png"/><Relationship Id="rId1" Type="http://schemas.openxmlformats.org/officeDocument/2006/relationships/slideLayout" Target="../slideLayouts/slideLayout2.xml"/><Relationship Id="rId6" Type="http://schemas.openxmlformats.org/officeDocument/2006/relationships/image" Target="../media/image492.png"/><Relationship Id="rId11" Type="http://schemas.openxmlformats.org/officeDocument/2006/relationships/image" Target="../media/image497.png"/><Relationship Id="rId5" Type="http://schemas.openxmlformats.org/officeDocument/2006/relationships/image" Target="../media/image489.png"/><Relationship Id="rId10" Type="http://schemas.openxmlformats.org/officeDocument/2006/relationships/image" Target="../media/image484.png"/><Relationship Id="rId4" Type="http://schemas.openxmlformats.org/officeDocument/2006/relationships/image" Target="../media/image4741.png"/><Relationship Id="rId9" Type="http://schemas.openxmlformats.org/officeDocument/2006/relationships/image" Target="../media/image482.png"/><Relationship Id="rId14" Type="http://schemas.openxmlformats.org/officeDocument/2006/relationships/image" Target="../media/image487.png"/></Relationships>
</file>

<file path=ppt/slides/_rels/slide74.xml.rels><?xml version="1.0" encoding="UTF-8" standalone="yes"?>
<Relationships xmlns="http://schemas.openxmlformats.org/package/2006/relationships"><Relationship Id="rId8" Type="http://schemas.openxmlformats.org/officeDocument/2006/relationships/image" Target="../media/image506.png"/><Relationship Id="rId13" Type="http://schemas.openxmlformats.org/officeDocument/2006/relationships/image" Target="../media/image512.png"/><Relationship Id="rId3" Type="http://schemas.openxmlformats.org/officeDocument/2006/relationships/image" Target="../media/image488.gif"/><Relationship Id="rId7" Type="http://schemas.openxmlformats.org/officeDocument/2006/relationships/image" Target="../media/image490.gif"/><Relationship Id="rId12" Type="http://schemas.openxmlformats.org/officeDocument/2006/relationships/image" Target="../media/image511.png"/><Relationship Id="rId2" Type="http://schemas.openxmlformats.org/officeDocument/2006/relationships/image" Target="../media/image501.png"/><Relationship Id="rId1" Type="http://schemas.openxmlformats.org/officeDocument/2006/relationships/slideLayout" Target="../slideLayouts/slideLayout2.xml"/><Relationship Id="rId6" Type="http://schemas.openxmlformats.org/officeDocument/2006/relationships/image" Target="../media/image504.png"/><Relationship Id="rId11" Type="http://schemas.openxmlformats.org/officeDocument/2006/relationships/image" Target="../media/image509.png"/><Relationship Id="rId5" Type="http://schemas.openxmlformats.org/officeDocument/2006/relationships/image" Target="../media/image503.png"/><Relationship Id="rId10" Type="http://schemas.openxmlformats.org/officeDocument/2006/relationships/image" Target="../media/image508.png"/><Relationship Id="rId4" Type="http://schemas.openxmlformats.org/officeDocument/2006/relationships/image" Target="../media/image489.gif"/><Relationship Id="rId9" Type="http://schemas.openxmlformats.org/officeDocument/2006/relationships/image" Target="../media/image507.png"/><Relationship Id="rId14" Type="http://schemas.openxmlformats.org/officeDocument/2006/relationships/image" Target="../media/image513.png"/></Relationships>
</file>

<file path=ppt/slides/_rels/slide75.xml.rels><?xml version="1.0" encoding="UTF-8" standalone="yes"?>
<Relationships xmlns="http://schemas.openxmlformats.org/package/2006/relationships"><Relationship Id="rId8" Type="http://schemas.openxmlformats.org/officeDocument/2006/relationships/image" Target="../media/image518.png"/><Relationship Id="rId13" Type="http://schemas.openxmlformats.org/officeDocument/2006/relationships/image" Target="../media/image523.png"/><Relationship Id="rId18" Type="http://schemas.openxmlformats.org/officeDocument/2006/relationships/image" Target="../media/image528.png"/><Relationship Id="rId26" Type="http://schemas.openxmlformats.org/officeDocument/2006/relationships/image" Target="../media/image537.png"/><Relationship Id="rId3" Type="http://schemas.openxmlformats.org/officeDocument/2006/relationships/image" Target="../media/image496.png"/><Relationship Id="rId21" Type="http://schemas.openxmlformats.org/officeDocument/2006/relationships/image" Target="../media/image532.png"/><Relationship Id="rId7" Type="http://schemas.openxmlformats.org/officeDocument/2006/relationships/image" Target="../media/image517.png"/><Relationship Id="rId12" Type="http://schemas.openxmlformats.org/officeDocument/2006/relationships/image" Target="../media/image502.png"/><Relationship Id="rId17" Type="http://schemas.openxmlformats.org/officeDocument/2006/relationships/image" Target="../media/image505.png"/><Relationship Id="rId25" Type="http://schemas.openxmlformats.org/officeDocument/2006/relationships/image" Target="../media/image536.png"/><Relationship Id="rId2" Type="http://schemas.openxmlformats.org/officeDocument/2006/relationships/image" Target="../media/image495.png"/><Relationship Id="rId16" Type="http://schemas.openxmlformats.org/officeDocument/2006/relationships/image" Target="../media/image526.png"/><Relationship Id="rId20"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image" Target="../media/image516.png"/><Relationship Id="rId11" Type="http://schemas.openxmlformats.org/officeDocument/2006/relationships/image" Target="../media/image521.png"/><Relationship Id="rId24" Type="http://schemas.openxmlformats.org/officeDocument/2006/relationships/image" Target="../media/image535.png"/><Relationship Id="rId5" Type="http://schemas.openxmlformats.org/officeDocument/2006/relationships/image" Target="../media/image500.png"/><Relationship Id="rId15" Type="http://schemas.openxmlformats.org/officeDocument/2006/relationships/image" Target="../media/image525.png"/><Relationship Id="rId23" Type="http://schemas.openxmlformats.org/officeDocument/2006/relationships/image" Target="../media/image534.png"/><Relationship Id="rId10" Type="http://schemas.openxmlformats.org/officeDocument/2006/relationships/image" Target="../media/image520.png"/><Relationship Id="rId19" Type="http://schemas.openxmlformats.org/officeDocument/2006/relationships/image" Target="../media/image529.png"/><Relationship Id="rId4" Type="http://schemas.openxmlformats.org/officeDocument/2006/relationships/image" Target="../media/image498.png"/><Relationship Id="rId9" Type="http://schemas.openxmlformats.org/officeDocument/2006/relationships/image" Target="../media/image519.png"/><Relationship Id="rId14" Type="http://schemas.openxmlformats.org/officeDocument/2006/relationships/image" Target="../media/image524.png"/><Relationship Id="rId22" Type="http://schemas.openxmlformats.org/officeDocument/2006/relationships/image" Target="../media/image533.png"/></Relationships>
</file>

<file path=ppt/slides/_rels/slide76.xml.rels><?xml version="1.0" encoding="UTF-8" standalone="yes"?>
<Relationships xmlns="http://schemas.openxmlformats.org/package/2006/relationships"><Relationship Id="rId8" Type="http://schemas.openxmlformats.org/officeDocument/2006/relationships/image" Target="../media/image545.png"/><Relationship Id="rId3" Type="http://schemas.openxmlformats.org/officeDocument/2006/relationships/image" Target="../media/image539.png"/><Relationship Id="rId7" Type="http://schemas.openxmlformats.org/officeDocument/2006/relationships/image" Target="../media/image544.png"/><Relationship Id="rId2" Type="http://schemas.openxmlformats.org/officeDocument/2006/relationships/image" Target="../media/image538.png"/><Relationship Id="rId1" Type="http://schemas.openxmlformats.org/officeDocument/2006/relationships/slideLayout" Target="../slideLayouts/slideLayout2.xml"/><Relationship Id="rId6" Type="http://schemas.openxmlformats.org/officeDocument/2006/relationships/image" Target="../media/image543.png"/><Relationship Id="rId11" Type="http://schemas.openxmlformats.org/officeDocument/2006/relationships/image" Target="../media/image548.png"/><Relationship Id="rId5" Type="http://schemas.openxmlformats.org/officeDocument/2006/relationships/image" Target="../media/image542.png"/><Relationship Id="rId10" Type="http://schemas.openxmlformats.org/officeDocument/2006/relationships/image" Target="../media/image547.png"/><Relationship Id="rId4" Type="http://schemas.openxmlformats.org/officeDocument/2006/relationships/image" Target="../media/image540.png"/><Relationship Id="rId9" Type="http://schemas.openxmlformats.org/officeDocument/2006/relationships/image" Target="../media/image5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3781.png"/><Relationship Id="rId3" Type="http://schemas.openxmlformats.org/officeDocument/2006/relationships/image" Target="../media/image3731.png"/><Relationship Id="rId7" Type="http://schemas.openxmlformats.org/officeDocument/2006/relationships/image" Target="../media/image3770.png"/><Relationship Id="rId2" Type="http://schemas.openxmlformats.org/officeDocument/2006/relationships/image" Target="../media/image3720.png"/><Relationship Id="rId1" Type="http://schemas.openxmlformats.org/officeDocument/2006/relationships/slideLayout" Target="../slideLayouts/slideLayout2.xml"/><Relationship Id="rId6" Type="http://schemas.openxmlformats.org/officeDocument/2006/relationships/image" Target="../media/image3761.png"/><Relationship Id="rId5" Type="http://schemas.openxmlformats.org/officeDocument/2006/relationships/image" Target="../media/image507.gif"/><Relationship Id="rId4" Type="http://schemas.openxmlformats.org/officeDocument/2006/relationships/image" Target="../media/image506.gif"/></Relationships>
</file>

<file path=ppt/slides/_rels/slide79.xml.rels><?xml version="1.0" encoding="UTF-8" standalone="yes"?>
<Relationships xmlns="http://schemas.openxmlformats.org/package/2006/relationships"><Relationship Id="rId3" Type="http://schemas.openxmlformats.org/officeDocument/2006/relationships/image" Target="../media/image3751.png"/><Relationship Id="rId2" Type="http://schemas.openxmlformats.org/officeDocument/2006/relationships/image" Target="../media/image3741.png"/><Relationship Id="rId1" Type="http://schemas.openxmlformats.org/officeDocument/2006/relationships/slideLayout" Target="../slideLayouts/slideLayout2.xml"/><Relationship Id="rId6" Type="http://schemas.openxmlformats.org/officeDocument/2006/relationships/image" Target="../media/image3812.png"/><Relationship Id="rId5" Type="http://schemas.openxmlformats.org/officeDocument/2006/relationships/image" Target="../media/image3802.png"/><Relationship Id="rId4" Type="http://schemas.openxmlformats.org/officeDocument/2006/relationships/image" Target="../media/image379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2" Type="http://schemas.openxmlformats.org/officeDocument/2006/relationships/image" Target="../media/image38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4090.png"/><Relationship Id="rId3" Type="http://schemas.openxmlformats.org/officeDocument/2006/relationships/image" Target="../media/image3841.png"/><Relationship Id="rId7" Type="http://schemas.openxmlformats.org/officeDocument/2006/relationships/image" Target="../media/image4000.png"/><Relationship Id="rId2" Type="http://schemas.openxmlformats.org/officeDocument/2006/relationships/image" Target="../media/image3811.png"/><Relationship Id="rId1" Type="http://schemas.openxmlformats.org/officeDocument/2006/relationships/slideLayout" Target="../slideLayouts/slideLayout2.xml"/><Relationship Id="rId6" Type="http://schemas.openxmlformats.org/officeDocument/2006/relationships/image" Target="../media/image3871.png"/><Relationship Id="rId5" Type="http://schemas.openxmlformats.org/officeDocument/2006/relationships/image" Target="../media/image3861.png"/><Relationship Id="rId4" Type="http://schemas.openxmlformats.org/officeDocument/2006/relationships/image" Target="../media/image3851.png"/><Relationship Id="rId9" Type="http://schemas.openxmlformats.org/officeDocument/2006/relationships/image" Target="../media/image4130.png"/></Relationships>
</file>

<file path=ppt/slides/_rels/slide82.xml.rels><?xml version="1.0" encoding="UTF-8" standalone="yes"?>
<Relationships xmlns="http://schemas.openxmlformats.org/package/2006/relationships"><Relationship Id="rId3" Type="http://schemas.openxmlformats.org/officeDocument/2006/relationships/image" Target="../media/image4150.png"/><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4180.png"/><Relationship Id="rId5" Type="http://schemas.openxmlformats.org/officeDocument/2006/relationships/image" Target="../media/image514.png"/><Relationship Id="rId4" Type="http://schemas.openxmlformats.org/officeDocument/2006/relationships/image" Target="../media/image4160.png"/></Relationships>
</file>

<file path=ppt/slides/_rels/slide83.xml.rels><?xml version="1.0" encoding="UTF-8" standalone="yes"?>
<Relationships xmlns="http://schemas.openxmlformats.org/package/2006/relationships"><Relationship Id="rId8" Type="http://schemas.openxmlformats.org/officeDocument/2006/relationships/image" Target="../media/image522.png"/><Relationship Id="rId13" Type="http://schemas.openxmlformats.org/officeDocument/2006/relationships/image" Target="../media/image4300.png"/><Relationship Id="rId18" Type="http://schemas.openxmlformats.org/officeDocument/2006/relationships/image" Target="../media/image549.png"/><Relationship Id="rId3" Type="http://schemas.openxmlformats.org/officeDocument/2006/relationships/image" Target="../media/image515.png"/><Relationship Id="rId7" Type="http://schemas.openxmlformats.org/officeDocument/2006/relationships/image" Target="../media/image4240.png"/><Relationship Id="rId12" Type="http://schemas.openxmlformats.org/officeDocument/2006/relationships/image" Target="../media/image4290.png"/><Relationship Id="rId17" Type="http://schemas.openxmlformats.org/officeDocument/2006/relationships/image" Target="../media/image4340.png"/><Relationship Id="rId2" Type="http://schemas.openxmlformats.org/officeDocument/2006/relationships/image" Target="../media/image4190.png"/><Relationship Id="rId16" Type="http://schemas.openxmlformats.org/officeDocument/2006/relationships/image" Target="../media/image4330.png"/><Relationship Id="rId1" Type="http://schemas.openxmlformats.org/officeDocument/2006/relationships/slideLayout" Target="../slideLayouts/slideLayout2.xml"/><Relationship Id="rId6" Type="http://schemas.openxmlformats.org/officeDocument/2006/relationships/image" Target="../media/image4230.png"/><Relationship Id="rId11" Type="http://schemas.openxmlformats.org/officeDocument/2006/relationships/image" Target="../media/image4280.png"/><Relationship Id="rId5" Type="http://schemas.openxmlformats.org/officeDocument/2006/relationships/image" Target="../media/image4220.png"/><Relationship Id="rId15" Type="http://schemas.openxmlformats.org/officeDocument/2006/relationships/image" Target="../media/image4320.png"/><Relationship Id="rId10" Type="http://schemas.openxmlformats.org/officeDocument/2006/relationships/image" Target="../media/image4270.png"/><Relationship Id="rId19" Type="http://schemas.openxmlformats.org/officeDocument/2006/relationships/image" Target="../media/image4360.png"/><Relationship Id="rId4" Type="http://schemas.openxmlformats.org/officeDocument/2006/relationships/image" Target="../media/image4210.png"/><Relationship Id="rId9" Type="http://schemas.openxmlformats.org/officeDocument/2006/relationships/image" Target="../media/image4260.png"/><Relationship Id="rId14" Type="http://schemas.openxmlformats.org/officeDocument/2006/relationships/image" Target="../media/image527.png"/></Relationships>
</file>

<file path=ppt/slides/_rels/slide84.xml.rels><?xml version="1.0" encoding="UTF-8" standalone="yes"?>
<Relationships xmlns="http://schemas.openxmlformats.org/package/2006/relationships"><Relationship Id="rId3" Type="http://schemas.openxmlformats.org/officeDocument/2006/relationships/image" Target="../media/image4380.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51.png"/><Relationship Id="rId5" Type="http://schemas.openxmlformats.org/officeDocument/2006/relationships/image" Target="../media/image4400.png"/><Relationship Id="rId4" Type="http://schemas.openxmlformats.org/officeDocument/2006/relationships/image" Target="../media/image4390.png"/></Relationships>
</file>

<file path=ppt/slides/_rels/slide85.xml.rels><?xml version="1.0" encoding="UTF-8" standalone="yes"?>
<Relationships xmlns="http://schemas.openxmlformats.org/package/2006/relationships"><Relationship Id="rId8" Type="http://schemas.openxmlformats.org/officeDocument/2006/relationships/image" Target="../media/image4480.png"/><Relationship Id="rId13" Type="http://schemas.openxmlformats.org/officeDocument/2006/relationships/image" Target="../media/image4530.png"/><Relationship Id="rId3" Type="http://schemas.openxmlformats.org/officeDocument/2006/relationships/image" Target="../media/image553.jpeg"/><Relationship Id="rId7" Type="http://schemas.openxmlformats.org/officeDocument/2006/relationships/image" Target="../media/image4470.png"/><Relationship Id="rId12" Type="http://schemas.openxmlformats.org/officeDocument/2006/relationships/image" Target="../media/image4520.png"/><Relationship Id="rId2" Type="http://schemas.openxmlformats.org/officeDocument/2006/relationships/image" Target="../media/image552.png"/><Relationship Id="rId1" Type="http://schemas.openxmlformats.org/officeDocument/2006/relationships/slideLayout" Target="../slideLayouts/slideLayout2.xml"/><Relationship Id="rId6" Type="http://schemas.openxmlformats.org/officeDocument/2006/relationships/image" Target="../media/image561.png"/><Relationship Id="rId11" Type="http://schemas.openxmlformats.org/officeDocument/2006/relationships/image" Target="../media/image4510.png"/><Relationship Id="rId5" Type="http://schemas.openxmlformats.org/officeDocument/2006/relationships/image" Target="../media/image4450.png"/><Relationship Id="rId10" Type="http://schemas.openxmlformats.org/officeDocument/2006/relationships/image" Target="../media/image555.png"/><Relationship Id="rId4" Type="http://schemas.openxmlformats.org/officeDocument/2006/relationships/image" Target="../media/image554.jpeg"/><Relationship Id="rId9" Type="http://schemas.openxmlformats.org/officeDocument/2006/relationships/image" Target="../media/image4490.png"/></Relationships>
</file>

<file path=ppt/slides/_rels/slide86.xml.rels><?xml version="1.0" encoding="UTF-8" standalone="yes"?>
<Relationships xmlns="http://schemas.openxmlformats.org/package/2006/relationships"><Relationship Id="rId8" Type="http://schemas.openxmlformats.org/officeDocument/2006/relationships/image" Target="../media/image563.png"/><Relationship Id="rId3" Type="http://schemas.openxmlformats.org/officeDocument/2006/relationships/image" Target="../media/image557.jpeg"/><Relationship Id="rId7" Type="http://schemas.openxmlformats.org/officeDocument/2006/relationships/image" Target="../media/image562.png"/><Relationship Id="rId12" Type="http://schemas.openxmlformats.org/officeDocument/2006/relationships/image" Target="../media/image4640.png"/><Relationship Id="rId2" Type="http://schemas.openxmlformats.org/officeDocument/2006/relationships/image" Target="../media/image556.png"/><Relationship Id="rId1" Type="http://schemas.openxmlformats.org/officeDocument/2006/relationships/slideLayout" Target="../slideLayouts/slideLayout2.xml"/><Relationship Id="rId6" Type="http://schemas.openxmlformats.org/officeDocument/2006/relationships/image" Target="../media/image4580.png"/><Relationship Id="rId11" Type="http://schemas.openxmlformats.org/officeDocument/2006/relationships/image" Target="../media/image4630.png"/><Relationship Id="rId5" Type="http://schemas.openxmlformats.org/officeDocument/2006/relationships/image" Target="../media/image559.jpeg"/><Relationship Id="rId10" Type="http://schemas.openxmlformats.org/officeDocument/2006/relationships/image" Target="../media/image4620.png"/><Relationship Id="rId4" Type="http://schemas.openxmlformats.org/officeDocument/2006/relationships/image" Target="../media/image558.jpeg"/><Relationship Id="rId9" Type="http://schemas.openxmlformats.org/officeDocument/2006/relationships/image" Target="../media/image4610.png"/></Relationships>
</file>

<file path=ppt/slides/_rels/slide87.xml.rels><?xml version="1.0" encoding="UTF-8" standalone="yes"?>
<Relationships xmlns="http://schemas.openxmlformats.org/package/2006/relationships"><Relationship Id="rId8" Type="http://schemas.openxmlformats.org/officeDocument/2006/relationships/image" Target="../media/image4720.png"/><Relationship Id="rId3" Type="http://schemas.openxmlformats.org/officeDocument/2006/relationships/image" Target="../media/image565.jpeg"/><Relationship Id="rId7" Type="http://schemas.openxmlformats.org/officeDocument/2006/relationships/image" Target="../media/image4700.png"/><Relationship Id="rId12" Type="http://schemas.openxmlformats.org/officeDocument/2006/relationships/image" Target="../media/image4760.png"/><Relationship Id="rId2" Type="http://schemas.openxmlformats.org/officeDocument/2006/relationships/image" Target="../media/image564.png"/><Relationship Id="rId1" Type="http://schemas.openxmlformats.org/officeDocument/2006/relationships/slideLayout" Target="../slideLayouts/slideLayout2.xml"/><Relationship Id="rId6" Type="http://schemas.openxmlformats.org/officeDocument/2006/relationships/image" Target="../media/image4690.png"/><Relationship Id="rId11" Type="http://schemas.openxmlformats.org/officeDocument/2006/relationships/image" Target="../media/image567.png"/><Relationship Id="rId5" Type="http://schemas.openxmlformats.org/officeDocument/2006/relationships/image" Target="../media/image4680.png"/><Relationship Id="rId10" Type="http://schemas.openxmlformats.org/officeDocument/2006/relationships/image" Target="../media/image4740.png"/><Relationship Id="rId4" Type="http://schemas.openxmlformats.org/officeDocument/2006/relationships/image" Target="../media/image566.jpeg"/><Relationship Id="rId9" Type="http://schemas.openxmlformats.org/officeDocument/2006/relationships/image" Target="../media/image4730.png"/></Relationships>
</file>

<file path=ppt/slides/_rels/slide88.xml.rels><?xml version="1.0" encoding="UTF-8" standalone="yes"?>
<Relationships xmlns="http://schemas.openxmlformats.org/package/2006/relationships"><Relationship Id="rId8" Type="http://schemas.openxmlformats.org/officeDocument/2006/relationships/image" Target="../media/image4620.png"/><Relationship Id="rId13" Type="http://schemas.openxmlformats.org/officeDocument/2006/relationships/image" Target="../media/image4860.png"/><Relationship Id="rId3" Type="http://schemas.openxmlformats.org/officeDocument/2006/relationships/image" Target="../media/image557.jpeg"/><Relationship Id="rId7" Type="http://schemas.openxmlformats.org/officeDocument/2006/relationships/image" Target="../media/image4820.png"/><Relationship Id="rId12" Type="http://schemas.openxmlformats.org/officeDocument/2006/relationships/image" Target="../media/image4850.png"/><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image" Target="../media/image562.png"/><Relationship Id="rId11" Type="http://schemas.openxmlformats.org/officeDocument/2006/relationships/image" Target="../media/image4840.png"/><Relationship Id="rId5" Type="http://schemas.openxmlformats.org/officeDocument/2006/relationships/image" Target="../media/image570.jpeg"/><Relationship Id="rId10" Type="http://schemas.openxmlformats.org/officeDocument/2006/relationships/image" Target="../media/image571.png"/><Relationship Id="rId4" Type="http://schemas.openxmlformats.org/officeDocument/2006/relationships/image" Target="../media/image569.jpeg"/><Relationship Id="rId9" Type="http://schemas.openxmlformats.org/officeDocument/2006/relationships/image" Target="../media/image4630.png"/><Relationship Id="rId14" Type="http://schemas.openxmlformats.org/officeDocument/2006/relationships/image" Target="../media/image4870.png"/></Relationships>
</file>

<file path=ppt/slides/_rels/slide89.xml.rels><?xml version="1.0" encoding="UTF-8" standalone="yes"?>
<Relationships xmlns="http://schemas.openxmlformats.org/package/2006/relationships"><Relationship Id="rId8" Type="http://schemas.openxmlformats.org/officeDocument/2006/relationships/image" Target="../media/image4960.png"/><Relationship Id="rId13" Type="http://schemas.openxmlformats.org/officeDocument/2006/relationships/image" Target="../media/image5010.png"/><Relationship Id="rId18" Type="http://schemas.openxmlformats.org/officeDocument/2006/relationships/image" Target="../media/image5061.png"/><Relationship Id="rId3" Type="http://schemas.openxmlformats.org/officeDocument/2006/relationships/image" Target="../media/image573.png"/><Relationship Id="rId21" Type="http://schemas.openxmlformats.org/officeDocument/2006/relationships/image" Target="../media/image5090.png"/><Relationship Id="rId7" Type="http://schemas.openxmlformats.org/officeDocument/2006/relationships/image" Target="../media/image4950.png"/><Relationship Id="rId12" Type="http://schemas.openxmlformats.org/officeDocument/2006/relationships/image" Target="../media/image5001.png"/><Relationship Id="rId17" Type="http://schemas.openxmlformats.org/officeDocument/2006/relationships/image" Target="../media/image5050.png"/><Relationship Id="rId2" Type="http://schemas.openxmlformats.org/officeDocument/2006/relationships/image" Target="../media/image572.png"/><Relationship Id="rId16" Type="http://schemas.openxmlformats.org/officeDocument/2006/relationships/image" Target="../media/image575.png"/><Relationship Id="rId20" Type="http://schemas.openxmlformats.org/officeDocument/2006/relationships/image" Target="../media/image5081.png"/><Relationship Id="rId1" Type="http://schemas.openxmlformats.org/officeDocument/2006/relationships/slideLayout" Target="../slideLayouts/slideLayout2.xml"/><Relationship Id="rId6" Type="http://schemas.openxmlformats.org/officeDocument/2006/relationships/image" Target="../media/image4940.png"/><Relationship Id="rId11" Type="http://schemas.openxmlformats.org/officeDocument/2006/relationships/image" Target="../media/image4991.png"/><Relationship Id="rId5" Type="http://schemas.openxmlformats.org/officeDocument/2006/relationships/image" Target="../media/image4931.png"/><Relationship Id="rId15" Type="http://schemas.openxmlformats.org/officeDocument/2006/relationships/image" Target="../media/image5030.png"/><Relationship Id="rId10" Type="http://schemas.openxmlformats.org/officeDocument/2006/relationships/image" Target="../media/image4981.png"/><Relationship Id="rId19" Type="http://schemas.openxmlformats.org/officeDocument/2006/relationships/image" Target="../media/image5071.png"/><Relationship Id="rId4" Type="http://schemas.openxmlformats.org/officeDocument/2006/relationships/image" Target="../media/image574.png"/><Relationship Id="rId9" Type="http://schemas.openxmlformats.org/officeDocument/2006/relationships/image" Target="../media/image4971.png"/><Relationship Id="rId14" Type="http://schemas.openxmlformats.org/officeDocument/2006/relationships/image" Target="../media/image5020.png"/><Relationship Id="rId22" Type="http://schemas.openxmlformats.org/officeDocument/2006/relationships/image" Target="../media/image510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8" Type="http://schemas.openxmlformats.org/officeDocument/2006/relationships/image" Target="../media/image5161.png"/><Relationship Id="rId13" Type="http://schemas.openxmlformats.org/officeDocument/2006/relationships/image" Target="../media/image5210.png"/><Relationship Id="rId3" Type="http://schemas.openxmlformats.org/officeDocument/2006/relationships/image" Target="../media/image5110.png"/><Relationship Id="rId7" Type="http://schemas.openxmlformats.org/officeDocument/2006/relationships/image" Target="../media/image5150.png"/><Relationship Id="rId12" Type="http://schemas.openxmlformats.org/officeDocument/2006/relationships/image" Target="../media/image5201.png"/><Relationship Id="rId2" Type="http://schemas.openxmlformats.org/officeDocument/2006/relationships/image" Target="../media/image576.gif"/><Relationship Id="rId1" Type="http://schemas.openxmlformats.org/officeDocument/2006/relationships/slideLayout" Target="../slideLayouts/slideLayout2.xml"/><Relationship Id="rId6" Type="http://schemas.openxmlformats.org/officeDocument/2006/relationships/image" Target="../media/image5140.png"/><Relationship Id="rId11" Type="http://schemas.openxmlformats.org/officeDocument/2006/relationships/image" Target="../media/image5191.png"/><Relationship Id="rId5" Type="http://schemas.openxmlformats.org/officeDocument/2006/relationships/image" Target="../media/image5131.png"/><Relationship Id="rId10" Type="http://schemas.openxmlformats.org/officeDocument/2006/relationships/image" Target="../media/image5181.png"/><Relationship Id="rId4" Type="http://schemas.openxmlformats.org/officeDocument/2006/relationships/image" Target="../media/image5121.png"/><Relationship Id="rId9" Type="http://schemas.openxmlformats.org/officeDocument/2006/relationships/image" Target="../media/image5171.png"/></Relationships>
</file>

<file path=ppt/slides/_rels/slide91.xml.rels><?xml version="1.0" encoding="UTF-8" standalone="yes"?>
<Relationships xmlns="http://schemas.openxmlformats.org/package/2006/relationships"><Relationship Id="rId8" Type="http://schemas.openxmlformats.org/officeDocument/2006/relationships/image" Target="../media/image5230.png"/><Relationship Id="rId13" Type="http://schemas.openxmlformats.org/officeDocument/2006/relationships/image" Target="../media/image5310.png"/><Relationship Id="rId3" Type="http://schemas.openxmlformats.org/officeDocument/2006/relationships/image" Target="../media/image578.gif"/><Relationship Id="rId7" Type="http://schemas.openxmlformats.org/officeDocument/2006/relationships/image" Target="../media/image5250.png"/><Relationship Id="rId12" Type="http://schemas.openxmlformats.org/officeDocument/2006/relationships/image" Target="../media/image5290.png"/><Relationship Id="rId2" Type="http://schemas.openxmlformats.org/officeDocument/2006/relationships/image" Target="../media/image577.gif"/><Relationship Id="rId1" Type="http://schemas.openxmlformats.org/officeDocument/2006/relationships/slideLayout" Target="../slideLayouts/slideLayout2.xml"/><Relationship Id="rId6" Type="http://schemas.openxmlformats.org/officeDocument/2006/relationships/image" Target="../media/image5240.png"/><Relationship Id="rId11" Type="http://schemas.openxmlformats.org/officeDocument/2006/relationships/image" Target="../media/image5280.png"/><Relationship Id="rId5" Type="http://schemas.openxmlformats.org/officeDocument/2006/relationships/image" Target="../media/image5231.png"/><Relationship Id="rId15" Type="http://schemas.openxmlformats.org/officeDocument/2006/relationships/image" Target="../media/image5331.png"/><Relationship Id="rId10" Type="http://schemas.openxmlformats.org/officeDocument/2006/relationships/image" Target="../media/image5270.png"/><Relationship Id="rId4" Type="http://schemas.openxmlformats.org/officeDocument/2006/relationships/image" Target="../media/image5220.png"/><Relationship Id="rId9" Type="http://schemas.openxmlformats.org/officeDocument/2006/relationships/image" Target="../media/image5260.png"/><Relationship Id="rId14" Type="http://schemas.openxmlformats.org/officeDocument/2006/relationships/image" Target="../media/image5320.png"/></Relationships>
</file>

<file path=ppt/slides/_rels/slide92.xml.rels><?xml version="1.0" encoding="UTF-8" standalone="yes"?>
<Relationships xmlns="http://schemas.openxmlformats.org/package/2006/relationships"><Relationship Id="rId8" Type="http://schemas.openxmlformats.org/officeDocument/2006/relationships/image" Target="../media/image4990.png"/><Relationship Id="rId13" Type="http://schemas.openxmlformats.org/officeDocument/2006/relationships/image" Target="../media/image5421.png"/><Relationship Id="rId3" Type="http://schemas.openxmlformats.org/officeDocument/2006/relationships/image" Target="../media/image580.gif"/><Relationship Id="rId7" Type="http://schemas.openxmlformats.org/officeDocument/2006/relationships/image" Target="../media/image4980.png"/><Relationship Id="rId12" Type="http://schemas.openxmlformats.org/officeDocument/2006/relationships/image" Target="../media/image5400.png"/><Relationship Id="rId17" Type="http://schemas.openxmlformats.org/officeDocument/2006/relationships/image" Target="../media/image5440.png"/><Relationship Id="rId2" Type="http://schemas.openxmlformats.org/officeDocument/2006/relationships/image" Target="../media/image579.gif"/><Relationship Id="rId16" Type="http://schemas.openxmlformats.org/officeDocument/2006/relationships/image" Target="../media/image5070.png"/><Relationship Id="rId1" Type="http://schemas.openxmlformats.org/officeDocument/2006/relationships/slideLayout" Target="../slideLayouts/slideLayout2.xml"/><Relationship Id="rId6" Type="http://schemas.openxmlformats.org/officeDocument/2006/relationships/image" Target="../media/image4970.png"/><Relationship Id="rId11" Type="http://schemas.openxmlformats.org/officeDocument/2006/relationships/image" Target="../media/image5390.png"/><Relationship Id="rId5" Type="http://schemas.openxmlformats.org/officeDocument/2006/relationships/image" Target="../media/image5370.png"/><Relationship Id="rId15" Type="http://schemas.openxmlformats.org/officeDocument/2006/relationships/image" Target="../media/image5060.png"/><Relationship Id="rId10" Type="http://schemas.openxmlformats.org/officeDocument/2006/relationships/image" Target="../media/image5381.png"/><Relationship Id="rId4" Type="http://schemas.openxmlformats.org/officeDocument/2006/relationships/image" Target="../media/image5361.png"/><Relationship Id="rId9" Type="http://schemas.openxmlformats.org/officeDocument/2006/relationships/image" Target="../media/image5000.png"/><Relationship Id="rId14" Type="http://schemas.openxmlformats.org/officeDocument/2006/relationships/image" Target="../media/image5431.png"/></Relationships>
</file>

<file path=ppt/slides/_rels/slide93.xml.rels><?xml version="1.0" encoding="UTF-8" standalone="yes"?>
<Relationships xmlns="http://schemas.openxmlformats.org/package/2006/relationships"><Relationship Id="rId3" Type="http://schemas.openxmlformats.org/officeDocument/2006/relationships/image" Target="../media/image5450.png"/><Relationship Id="rId2" Type="http://schemas.openxmlformats.org/officeDocument/2006/relationships/image" Target="../media/image47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5490.png"/><Relationship Id="rId3" Type="http://schemas.openxmlformats.org/officeDocument/2006/relationships/image" Target="../media/image5130.png"/><Relationship Id="rId7" Type="http://schemas.openxmlformats.org/officeDocument/2006/relationships/image" Target="../media/image5481.png"/><Relationship Id="rId2" Type="http://schemas.openxmlformats.org/officeDocument/2006/relationships/image" Target="../media/image5080.png"/><Relationship Id="rId1" Type="http://schemas.openxmlformats.org/officeDocument/2006/relationships/slideLayout" Target="../slideLayouts/slideLayout2.xml"/><Relationship Id="rId6" Type="http://schemas.openxmlformats.org/officeDocument/2006/relationships/image" Target="../media/image5120.png"/><Relationship Id="rId5" Type="http://schemas.openxmlformats.org/officeDocument/2006/relationships/image" Target="../media/image5470.png"/><Relationship Id="rId4" Type="http://schemas.openxmlformats.org/officeDocument/2006/relationships/image" Target="../media/image5460.png"/></Relationships>
</file>

<file path=ppt/slides/_rels/slide95.xml.rels><?xml version="1.0" encoding="UTF-8" standalone="yes"?>
<Relationships xmlns="http://schemas.openxmlformats.org/package/2006/relationships"><Relationship Id="rId3" Type="http://schemas.openxmlformats.org/officeDocument/2006/relationships/image" Target="../media/image5160.png"/><Relationship Id="rId2" Type="http://schemas.openxmlformats.org/officeDocument/2006/relationships/image" Target="../media/image4930.png"/><Relationship Id="rId1" Type="http://schemas.openxmlformats.org/officeDocument/2006/relationships/slideLayout" Target="../slideLayouts/slideLayout2.xml"/><Relationship Id="rId5" Type="http://schemas.openxmlformats.org/officeDocument/2006/relationships/image" Target="../media/image5180.png"/><Relationship Id="rId4" Type="http://schemas.openxmlformats.org/officeDocument/2006/relationships/image" Target="../media/image5170.png"/></Relationships>
</file>

<file path=ppt/slides/_rels/slide96.xml.rels><?xml version="1.0" encoding="UTF-8" standalone="yes"?>
<Relationships xmlns="http://schemas.openxmlformats.org/package/2006/relationships"><Relationship Id="rId8" Type="http://schemas.openxmlformats.org/officeDocument/2006/relationships/image" Target="../media/image5560.png"/><Relationship Id="rId13" Type="http://schemas.openxmlformats.org/officeDocument/2006/relationships/image" Target="../media/image5621.png"/><Relationship Id="rId3" Type="http://schemas.openxmlformats.org/officeDocument/2006/relationships/image" Target="../media/image582.gif"/><Relationship Id="rId7" Type="http://schemas.openxmlformats.org/officeDocument/2006/relationships/image" Target="../media/image5550.png"/><Relationship Id="rId12" Type="http://schemas.openxmlformats.org/officeDocument/2006/relationships/image" Target="../media/image5610.png"/><Relationship Id="rId2" Type="http://schemas.openxmlformats.org/officeDocument/2006/relationships/image" Target="../media/image581.gif"/><Relationship Id="rId1" Type="http://schemas.openxmlformats.org/officeDocument/2006/relationships/slideLayout" Target="../slideLayouts/slideLayout2.xml"/><Relationship Id="rId6" Type="http://schemas.openxmlformats.org/officeDocument/2006/relationships/image" Target="../media/image5540.png"/><Relationship Id="rId11" Type="http://schemas.openxmlformats.org/officeDocument/2006/relationships/image" Target="../media/image5590.png"/><Relationship Id="rId5" Type="http://schemas.openxmlformats.org/officeDocument/2006/relationships/image" Target="../media/image5530.png"/><Relationship Id="rId15" Type="http://schemas.openxmlformats.org/officeDocument/2006/relationships/image" Target="../media/image5641.png"/><Relationship Id="rId10" Type="http://schemas.openxmlformats.org/officeDocument/2006/relationships/image" Target="../media/image5580.png"/><Relationship Id="rId4" Type="http://schemas.openxmlformats.org/officeDocument/2006/relationships/image" Target="../media/image5520.png"/><Relationship Id="rId9" Type="http://schemas.openxmlformats.org/officeDocument/2006/relationships/image" Target="../media/image5570.png"/><Relationship Id="rId14" Type="http://schemas.openxmlformats.org/officeDocument/2006/relationships/image" Target="../media/image5631.png"/></Relationships>
</file>

<file path=ppt/slides/_rels/slide97.xml.rels><?xml version="1.0" encoding="UTF-8" standalone="yes"?>
<Relationships xmlns="http://schemas.openxmlformats.org/package/2006/relationships"><Relationship Id="rId8" Type="http://schemas.openxmlformats.org/officeDocument/2006/relationships/image" Target="../media/image5380.png"/><Relationship Id="rId13" Type="http://schemas.openxmlformats.org/officeDocument/2006/relationships/image" Target="../media/image5720.png"/><Relationship Id="rId18" Type="http://schemas.openxmlformats.org/officeDocument/2006/relationships/image" Target="../media/image5771.png"/><Relationship Id="rId3" Type="http://schemas.openxmlformats.org/officeDocument/2006/relationships/image" Target="../media/image584.gif"/><Relationship Id="rId7" Type="http://schemas.openxmlformats.org/officeDocument/2006/relationships/image" Target="../media/image5691.png"/><Relationship Id="rId12" Type="http://schemas.openxmlformats.org/officeDocument/2006/relationships/image" Target="../media/image5430.png"/><Relationship Id="rId17" Type="http://schemas.openxmlformats.org/officeDocument/2006/relationships/image" Target="../media/image5760.png"/><Relationship Id="rId2" Type="http://schemas.openxmlformats.org/officeDocument/2006/relationships/image" Target="../media/image583.gif"/><Relationship Id="rId16" Type="http://schemas.openxmlformats.org/officeDocument/2006/relationships/image" Target="../media/image5751.png"/><Relationship Id="rId1" Type="http://schemas.openxmlformats.org/officeDocument/2006/relationships/slideLayout" Target="../slideLayouts/slideLayout2.xml"/><Relationship Id="rId6" Type="http://schemas.openxmlformats.org/officeDocument/2006/relationships/image" Target="../media/image5360.png"/><Relationship Id="rId11" Type="http://schemas.openxmlformats.org/officeDocument/2006/relationships/image" Target="../media/image5420.png"/><Relationship Id="rId5" Type="http://schemas.openxmlformats.org/officeDocument/2006/relationships/image" Target="../media/image5681.png"/><Relationship Id="rId15" Type="http://schemas.openxmlformats.org/officeDocument/2006/relationships/image" Target="../media/image5740.png"/><Relationship Id="rId4" Type="http://schemas.openxmlformats.org/officeDocument/2006/relationships/image" Target="../media/image5671.png"/><Relationship Id="rId9" Type="http://schemas.openxmlformats.org/officeDocument/2006/relationships/image" Target="../media/image5711.png"/><Relationship Id="rId14" Type="http://schemas.openxmlformats.org/officeDocument/2006/relationships/image" Target="../media/image5731.png"/></Relationships>
</file>

<file path=ppt/slides/_rels/slide98.xml.rels><?xml version="1.0" encoding="UTF-8" standalone="yes"?>
<Relationships xmlns="http://schemas.openxmlformats.org/package/2006/relationships"><Relationship Id="rId8" Type="http://schemas.openxmlformats.org/officeDocument/2006/relationships/image" Target="../media/image5651.png"/><Relationship Id="rId13" Type="http://schemas.openxmlformats.org/officeDocument/2006/relationships/image" Target="../media/image581.png"/><Relationship Id="rId3" Type="http://schemas.openxmlformats.org/officeDocument/2006/relationships/image" Target="../media/image586.gif"/><Relationship Id="rId7" Type="http://schemas.openxmlformats.org/officeDocument/2006/relationships/image" Target="../media/image5510.png"/><Relationship Id="rId12" Type="http://schemas.openxmlformats.org/officeDocument/2006/relationships/image" Target="../media/image5801.png"/><Relationship Id="rId2" Type="http://schemas.openxmlformats.org/officeDocument/2006/relationships/image" Target="../media/image585.gif"/><Relationship Id="rId16" Type="http://schemas.openxmlformats.org/officeDocument/2006/relationships/image" Target="../media/image584.png"/><Relationship Id="rId1" Type="http://schemas.openxmlformats.org/officeDocument/2006/relationships/slideLayout" Target="../slideLayouts/slideLayout2.xml"/><Relationship Id="rId6" Type="http://schemas.openxmlformats.org/officeDocument/2006/relationships/image" Target="../media/image5500.png"/><Relationship Id="rId11" Type="http://schemas.openxmlformats.org/officeDocument/2006/relationships/image" Target="../media/image5790.png"/><Relationship Id="rId5" Type="http://schemas.openxmlformats.org/officeDocument/2006/relationships/image" Target="../media/image5350.png"/><Relationship Id="rId15" Type="http://schemas.openxmlformats.org/officeDocument/2006/relationships/image" Target="../media/image583.png"/><Relationship Id="rId10" Type="http://schemas.openxmlformats.org/officeDocument/2006/relationships/image" Target="../media/image5781.png"/><Relationship Id="rId4" Type="http://schemas.openxmlformats.org/officeDocument/2006/relationships/image" Target="../media/image5340.png"/><Relationship Id="rId9" Type="http://schemas.openxmlformats.org/officeDocument/2006/relationships/image" Target="../media/image5661.png"/><Relationship Id="rId14" Type="http://schemas.openxmlformats.org/officeDocument/2006/relationships/image" Target="../media/image582.png"/></Relationships>
</file>

<file path=ppt/slides/_rels/slide99.xml.rels><?xml version="1.0" encoding="UTF-8" standalone="yes"?>
<Relationships xmlns="http://schemas.openxmlformats.org/package/2006/relationships"><Relationship Id="rId3" Type="http://schemas.openxmlformats.org/officeDocument/2006/relationships/image" Target="../media/image5200.png"/><Relationship Id="rId2" Type="http://schemas.openxmlformats.org/officeDocument/2006/relationships/image" Target="../media/image5190.png"/><Relationship Id="rId1" Type="http://schemas.openxmlformats.org/officeDocument/2006/relationships/slideLayout" Target="../slideLayouts/slideLayout2.xml"/><Relationship Id="rId4" Type="http://schemas.openxmlformats.org/officeDocument/2006/relationships/image" Target="../media/image53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AA1EDE-EF81-46BC-841C-0BCA94857BCF}"/>
              </a:ext>
            </a:extLst>
          </p:cNvPr>
          <p:cNvSpPr>
            <a:spLocks noGrp="1"/>
          </p:cNvSpPr>
          <p:nvPr>
            <p:ph type="ctrTitle"/>
          </p:nvPr>
        </p:nvSpPr>
        <p:spPr>
          <a:xfrm>
            <a:off x="-62144" y="454742"/>
            <a:ext cx="12254144" cy="2387600"/>
          </a:xfrm>
        </p:spPr>
        <p:txBody>
          <a:bodyPr>
            <a:noAutofit/>
          </a:bodyPr>
          <a:lstStyle/>
          <a:p>
            <a:r>
              <a:rPr lang="en-GB" b="1" dirty="0"/>
              <a:t>Multi-bunch longitudinal beam-dynamics code for the DAFNE rings</a:t>
            </a:r>
          </a:p>
        </p:txBody>
      </p:sp>
      <p:sp>
        <p:nvSpPr>
          <p:cNvPr id="9" name="Segnaposto data 8">
            <a:extLst>
              <a:ext uri="{FF2B5EF4-FFF2-40B4-BE49-F238E27FC236}">
                <a16:creationId xmlns:a16="http://schemas.microsoft.com/office/drawing/2014/main" id="{8751A79B-34FB-41D3-90F3-654DFF8DFAE9}"/>
              </a:ext>
            </a:extLst>
          </p:cNvPr>
          <p:cNvSpPr>
            <a:spLocks noGrp="1"/>
          </p:cNvSpPr>
          <p:nvPr>
            <p:ph type="dt" sz="half" idx="10"/>
          </p:nvPr>
        </p:nvSpPr>
        <p:spPr/>
        <p:txBody>
          <a:bodyPr/>
          <a:lstStyle/>
          <a:p>
            <a:r>
              <a:rPr lang="en-GB" sz="1400" b="1" dirty="0"/>
              <a:t>14/12/2020</a:t>
            </a:r>
          </a:p>
        </p:txBody>
      </p:sp>
      <p:sp>
        <p:nvSpPr>
          <p:cNvPr id="10" name="Segnaposto piè di pagina 9">
            <a:extLst>
              <a:ext uri="{FF2B5EF4-FFF2-40B4-BE49-F238E27FC236}">
                <a16:creationId xmlns:a16="http://schemas.microsoft.com/office/drawing/2014/main" id="{CCC86703-432C-42D8-8465-990F624A0FAE}"/>
              </a:ext>
            </a:extLst>
          </p:cNvPr>
          <p:cNvSpPr>
            <a:spLocks noGrp="1"/>
          </p:cNvSpPr>
          <p:nvPr>
            <p:ph type="ftr" sz="quarter" idx="11"/>
          </p:nvPr>
        </p:nvSpPr>
        <p:spPr/>
        <p:txBody>
          <a:bodyPr/>
          <a:lstStyle/>
          <a:p>
            <a:r>
              <a:rPr lang="en-GB" sz="1400" b="1" dirty="0"/>
              <a:t>Seminar, LNF, Frascati</a:t>
            </a:r>
          </a:p>
        </p:txBody>
      </p:sp>
      <p:sp>
        <p:nvSpPr>
          <p:cNvPr id="3" name="CasellaDiTesto 2">
            <a:extLst>
              <a:ext uri="{FF2B5EF4-FFF2-40B4-BE49-F238E27FC236}">
                <a16:creationId xmlns:a16="http://schemas.microsoft.com/office/drawing/2014/main" id="{A56EB508-214E-4F78-AE88-9BCED8219CD1}"/>
              </a:ext>
            </a:extLst>
          </p:cNvPr>
          <p:cNvSpPr txBox="1"/>
          <p:nvPr/>
        </p:nvSpPr>
        <p:spPr>
          <a:xfrm>
            <a:off x="0" y="3184632"/>
            <a:ext cx="12192000" cy="707886"/>
          </a:xfrm>
          <a:prstGeom prst="rect">
            <a:avLst/>
          </a:prstGeom>
          <a:noFill/>
        </p:spPr>
        <p:txBody>
          <a:bodyPr wrap="square" rtlCol="0">
            <a:spAutoFit/>
          </a:bodyPr>
          <a:lstStyle/>
          <a:p>
            <a:pPr algn="ctr"/>
            <a:r>
              <a:rPr lang="en-GB" sz="4000" i="1" dirty="0"/>
              <a:t>D. Quartullo</a:t>
            </a:r>
          </a:p>
        </p:txBody>
      </p:sp>
      <p:sp>
        <p:nvSpPr>
          <p:cNvPr id="4" name="CasellaDiTesto 3">
            <a:extLst>
              <a:ext uri="{FF2B5EF4-FFF2-40B4-BE49-F238E27FC236}">
                <a16:creationId xmlns:a16="http://schemas.microsoft.com/office/drawing/2014/main" id="{0B951AE8-E969-4C65-9A8C-45C529486C41}"/>
              </a:ext>
            </a:extLst>
          </p:cNvPr>
          <p:cNvSpPr txBox="1"/>
          <p:nvPr/>
        </p:nvSpPr>
        <p:spPr>
          <a:xfrm>
            <a:off x="0" y="4359716"/>
            <a:ext cx="12192000" cy="1077218"/>
          </a:xfrm>
          <a:prstGeom prst="rect">
            <a:avLst/>
          </a:prstGeom>
          <a:noFill/>
        </p:spPr>
        <p:txBody>
          <a:bodyPr wrap="square" rtlCol="0">
            <a:spAutoFit/>
          </a:bodyPr>
          <a:lstStyle/>
          <a:p>
            <a:pPr algn="ctr"/>
            <a:r>
              <a:rPr lang="en-GB" sz="3200" b="1" dirty="0"/>
              <a:t>Acknowledgements: </a:t>
            </a:r>
            <a:r>
              <a:rPr lang="en-GB" sz="3200" i="1" dirty="0"/>
              <a:t>S. Caschera, G. Franzini, A. Gallo, </a:t>
            </a:r>
          </a:p>
          <a:p>
            <a:pPr algn="ctr"/>
            <a:r>
              <a:rPr lang="en-GB" sz="3200" i="1" dirty="0"/>
              <a:t>A. Ghigo, M. Migliorati, C. Milardi, D. Pellegrini, M. Zobov </a:t>
            </a:r>
          </a:p>
        </p:txBody>
      </p:sp>
      <p:pic>
        <p:nvPicPr>
          <p:cNvPr id="6" name="Immagine 5">
            <a:extLst>
              <a:ext uri="{FF2B5EF4-FFF2-40B4-BE49-F238E27FC236}">
                <a16:creationId xmlns:a16="http://schemas.microsoft.com/office/drawing/2014/main" id="{C31A6CBA-CE78-4D4D-BFFD-3BCD6D028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296" y="5994168"/>
            <a:ext cx="1171219" cy="736123"/>
          </a:xfrm>
          <a:prstGeom prst="rect">
            <a:avLst/>
          </a:prstGeom>
        </p:spPr>
      </p:pic>
    </p:spTree>
    <p:extLst>
      <p:ext uri="{BB962C8B-B14F-4D97-AF65-F5344CB8AC3E}">
        <p14:creationId xmlns:p14="http://schemas.microsoft.com/office/powerpoint/2010/main" val="256190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4E236E58-B2C3-4AAB-A2EB-60B665134DBF}"/>
                  </a:ext>
                </a:extLst>
              </p:cNvPr>
              <p:cNvSpPr txBox="1"/>
              <p:nvPr/>
            </p:nvSpPr>
            <p:spPr>
              <a:xfrm>
                <a:off x="1" y="772364"/>
                <a:ext cx="12192000" cy="7915565"/>
              </a:xfrm>
              <a:prstGeom prst="rect">
                <a:avLst/>
              </a:prstGeom>
              <a:noFill/>
            </p:spPr>
            <p:txBody>
              <a:bodyPr wrap="square" rtlCol="0">
                <a:spAutoFit/>
              </a:bodyPr>
              <a:lstStyle/>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Using the definitions given previously we can write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oMath>
                </a14:m>
                <a:r>
                  <a:rPr lang="en-GB" dirty="0"/>
                  <a:t> is the nominal revolution frequency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a14:m>
                <a:r>
                  <a:rPr lang="en-GB" dirty="0"/>
                  <a:t> is the particle revolution frequency.</a:t>
                </a:r>
              </a:p>
              <a:p>
                <a:pPr marL="742950" lvl="1" indent="-285750">
                  <a:buFont typeface="Wingdings" panose="05000000000000000000" pitchFamily="2" charset="2"/>
                  <a:buChar char="Ø"/>
                </a:pPr>
                <a:endParaRPr lang="en-GB" i="1"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It can be proven that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oMath>
                </a14:m>
                <a:r>
                  <a:rPr lang="en-GB" dirty="0"/>
                  <a:t> and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oMath>
                </a14:m>
                <a:r>
                  <a:rPr lang="en-GB" dirty="0"/>
                  <a:t> are respectively the nominal momentum and relativistic beta;</a:t>
                </a:r>
              </a:p>
              <a:p>
                <a:pPr marL="1200150" lvl="2" indent="-285750">
                  <a:buFont typeface="Arial" panose="020B0604020202020204" pitchFamily="34" charset="0"/>
                  <a:buChar char="•"/>
                </a:pP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𝑝</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 </m:t>
                    </m:r>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𝑝</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a14:m>
                <a:r>
                  <a:rPr lang="en-GB" dirty="0"/>
                  <a:t> -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0</m:t>
                        </m:r>
                      </m:sub>
                    </m:sSub>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 </m:t>
                    </m:r>
                  </m:oMath>
                </a14:m>
                <a:r>
                  <a:rPr lang="en-GB" dirty="0"/>
                  <a:t>=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a14:m>
                <a:r>
                  <a:rPr lang="en-GB" dirty="0"/>
                  <a:t> -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oMath>
                </a14:m>
                <a:r>
                  <a:rPr lang="en-GB" dirty="0"/>
                  <a:t>;</a:t>
                </a:r>
              </a:p>
              <a:p>
                <a:pPr marL="1200150" lvl="2" indent="-285750">
                  <a:buFont typeface="Arial" panose="020B0604020202020204" pitchFamily="34" charset="0"/>
                  <a:buChar char="•"/>
                </a:pPr>
                <a14:m>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𝑝</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a14:m>
                <a:r>
                  <a:rPr lang="en-GB" dirty="0"/>
                  <a:t> are respectively the momentum and energy of the circulating particle.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endParaRPr lang="en-GB" dirty="0"/>
              </a:p>
              <a:p>
                <a:endParaRPr lang="en-GB" i="1" dirty="0"/>
              </a:p>
              <a:p>
                <a:pPr marL="285750" indent="-285750">
                  <a:buFont typeface="Wingdings" panose="05000000000000000000" pitchFamily="2" charset="2"/>
                  <a:buChar char="q"/>
                </a:pPr>
                <a:endParaRPr lang="en-GB" i="1" dirty="0"/>
              </a:p>
              <a:p>
                <a:pPr marL="285750" indent="-285750">
                  <a:buFont typeface="Wingdings" panose="05000000000000000000" pitchFamily="2" charset="2"/>
                  <a:buChar char="q"/>
                </a:pPr>
                <a:endParaRPr lang="en-GB" i="1" dirty="0"/>
              </a:p>
            </p:txBody>
          </p:sp>
        </mc:Choice>
        <mc:Fallback xmlns="">
          <p:sp>
            <p:nvSpPr>
              <p:cNvPr id="2" name="CasellaDiTesto 1">
                <a:extLst>
                  <a:ext uri="{FF2B5EF4-FFF2-40B4-BE49-F238E27FC236}">
                    <a16:creationId xmlns:a16="http://schemas.microsoft.com/office/drawing/2014/main" id="{4E236E58-B2C3-4AAB-A2EB-60B665134DBF}"/>
                  </a:ext>
                </a:extLst>
              </p:cNvPr>
              <p:cNvSpPr txBox="1">
                <a:spLocks noRot="1" noChangeAspect="1" noMove="1" noResize="1" noEditPoints="1" noAdjustHandles="1" noChangeArrowheads="1" noChangeShapeType="1" noTextEdit="1"/>
              </p:cNvSpPr>
              <p:nvPr/>
            </p:nvSpPr>
            <p:spPr>
              <a:xfrm>
                <a:off x="1" y="772364"/>
                <a:ext cx="12192000" cy="7915565"/>
              </a:xfrm>
              <a:prstGeom prst="rect">
                <a:avLst/>
              </a:prstGeom>
              <a:blipFill>
                <a:blip r:embed="rId2"/>
                <a:stretch>
                  <a:fillRect l="-3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5F8EB51-B033-4B49-B731-9795D488DD65}"/>
                  </a:ext>
                </a:extLst>
              </p:cNvPr>
              <p:cNvSpPr txBox="1"/>
              <p:nvPr/>
            </p:nvSpPr>
            <p:spPr>
              <a:xfrm>
                <a:off x="-1" y="1596359"/>
                <a:ext cx="12191999" cy="9038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b="0" i="1" smtClean="0">
                              <a:latin typeface="Cambria Math" panose="02040503050406030204" pitchFamily="18" charset="0"/>
                            </a:rPr>
                            <m:t>+1</m:t>
                          </m:r>
                          <m:r>
                            <a:rPr lang="en-GB"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sSup>
                            <m:sSupPr>
                              <m:ctrlPr>
                                <a:rPr lang="en-GB" i="1">
                                  <a:latin typeface="Cambria Math" panose="02040503050406030204" pitchFamily="18" charset="0"/>
                                </a:rPr>
                              </m:ctrlPr>
                            </m:sSupPr>
                            <m:e>
                              <m:r>
                                <a:rPr lang="en-GB" b="0" i="1" smtClean="0">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den>
                      </m:f>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b="0" i="1" smtClean="0">
                                  <a:latin typeface="Cambria Math" panose="02040503050406030204" pitchFamily="18" charset="0"/>
                                </a:rPr>
                                <m:t>𝑓</m:t>
                              </m:r>
                            </m:e>
                            <m:sub>
                              <m:r>
                                <a:rPr lang="en-GB" i="1">
                                  <a:latin typeface="Cambria Math" panose="02040503050406030204" pitchFamily="18" charset="0"/>
                                </a:rPr>
                                <m:t>0</m:t>
                              </m:r>
                            </m:sub>
                          </m:sSub>
                        </m:den>
                      </m:f>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
                        <m:dPr>
                          <m:ctrlPr>
                            <a:rPr lang="en-GB" i="1" smtClean="0">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num>
                            <m:den>
                              <m:sSup>
                                <m:sSupPr>
                                  <m:ctrlPr>
                                    <a:rPr lang="en-GB" i="1">
                                      <a:latin typeface="Cambria Math" panose="02040503050406030204" pitchFamily="18" charset="0"/>
                                    </a:rPr>
                                  </m:ctrlPr>
                                </m:sSupPr>
                                <m:e>
                                  <m:r>
                                    <a:rPr lang="en-GB" i="1">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den>
                          </m:f>
                          <m:r>
                            <a:rPr lang="en-GB" b="0" i="1" smtClean="0">
                              <a:latin typeface="Cambria Math" panose="02040503050406030204" pitchFamily="18" charset="0"/>
                            </a:rPr>
                            <m:t>−1</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en>
                          </m:f>
                          <m:r>
                            <a:rPr lang="en-GB" i="1">
                              <a:latin typeface="Cambria Math" panose="02040503050406030204" pitchFamily="18" charset="0"/>
                            </a:rPr>
                            <m:t>−1</m:t>
                          </m:r>
                        </m:e>
                      </m:d>
                    </m:oMath>
                  </m:oMathPara>
                </a14:m>
                <a:endParaRPr lang="en-GB" dirty="0"/>
              </a:p>
            </p:txBody>
          </p:sp>
        </mc:Choice>
        <mc:Fallback xmlns="">
          <p:sp>
            <p:nvSpPr>
              <p:cNvPr id="9" name="CasellaDiTesto 8">
                <a:extLst>
                  <a:ext uri="{FF2B5EF4-FFF2-40B4-BE49-F238E27FC236}">
                    <a16:creationId xmlns:a16="http://schemas.microsoft.com/office/drawing/2014/main" id="{D5F8EB51-B033-4B49-B731-9795D488DD65}"/>
                  </a:ext>
                </a:extLst>
              </p:cNvPr>
              <p:cNvSpPr txBox="1">
                <a:spLocks noRot="1" noChangeAspect="1" noMove="1" noResize="1" noEditPoints="1" noAdjustHandles="1" noChangeArrowheads="1" noChangeShapeType="1" noTextEdit="1"/>
              </p:cNvSpPr>
              <p:nvPr/>
            </p:nvSpPr>
            <p:spPr>
              <a:xfrm>
                <a:off x="-1" y="1596359"/>
                <a:ext cx="12191999" cy="90383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1F2D614C-955F-4AD7-8BE3-728B2D610865}"/>
                  </a:ext>
                </a:extLst>
              </p:cNvPr>
              <p:cNvSpPr txBox="1"/>
              <p:nvPr/>
            </p:nvSpPr>
            <p:spPr>
              <a:xfrm>
                <a:off x="2349997" y="3871949"/>
                <a:ext cx="7300032" cy="716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𝜂</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oMath>
                  </m:oMathPara>
                </a14:m>
                <a:endParaRPr lang="en-GB" dirty="0"/>
              </a:p>
            </p:txBody>
          </p:sp>
        </mc:Choice>
        <mc:Fallback xmlns="">
          <p:sp>
            <p:nvSpPr>
              <p:cNvPr id="54" name="CasellaDiTesto 53">
                <a:extLst>
                  <a:ext uri="{FF2B5EF4-FFF2-40B4-BE49-F238E27FC236}">
                    <a16:creationId xmlns:a16="http://schemas.microsoft.com/office/drawing/2014/main" id="{1F2D614C-955F-4AD7-8BE3-728B2D610865}"/>
                  </a:ext>
                </a:extLst>
              </p:cNvPr>
              <p:cNvSpPr txBox="1">
                <a:spLocks noRot="1" noChangeAspect="1" noMove="1" noResize="1" noEditPoints="1" noAdjustHandles="1" noChangeArrowheads="1" noChangeShapeType="1" noTextEdit="1"/>
              </p:cNvSpPr>
              <p:nvPr/>
            </p:nvSpPr>
            <p:spPr>
              <a:xfrm>
                <a:off x="2349997" y="3871949"/>
                <a:ext cx="7300032" cy="71615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98CFB02-C7D1-4BAC-9C4D-B42DFB19448D}"/>
                  </a:ext>
                </a:extLst>
              </p:cNvPr>
              <p:cNvSpPr txBox="1"/>
              <p:nvPr/>
            </p:nvSpPr>
            <p:spPr>
              <a:xfrm>
                <a:off x="3526443" y="4901801"/>
                <a:ext cx="4667647" cy="7359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𝑝</m:t>
                              </m:r>
                            </m:e>
                            <m:sup>
                              <m:d>
                                <m:dPr>
                                  <m:ctrlPr>
                                    <a:rPr lang="en-GB" i="1">
                                      <a:latin typeface="Cambria Math" panose="02040503050406030204" pitchFamily="18" charset="0"/>
                                    </a:rPr>
                                  </m:ctrlPr>
                                </m:dPr>
                                <m:e>
                                  <m:r>
                                    <a:rPr lang="en-GB" i="1">
                                      <a:latin typeface="Cambria Math" panose="02040503050406030204" pitchFamily="18" charset="0"/>
                                    </a:rPr>
                                    <m:t>𝑛</m:t>
                                  </m:r>
                                </m:e>
                              </m:d>
                            </m:sup>
                          </m:sSup>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num>
                        <m:den>
                          <m:sSub>
                            <m:sSubPr>
                              <m:ctrlPr>
                                <a:rPr lang="en-GB" i="1">
                                  <a:latin typeface="Cambria Math" panose="02040503050406030204" pitchFamily="18" charset="0"/>
                                  <a:ea typeface="Cambria Math" panose="02040503050406030204" pitchFamily="18" charset="0"/>
                                </a:rPr>
                              </m:ctrlPr>
                            </m:sSubPr>
                            <m:e>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r>
                        <a:rPr lang="en-GB"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10" name="CasellaDiTesto 9">
                <a:extLst>
                  <a:ext uri="{FF2B5EF4-FFF2-40B4-BE49-F238E27FC236}">
                    <a16:creationId xmlns:a16="http://schemas.microsoft.com/office/drawing/2014/main" id="{898CFB02-C7D1-4BAC-9C4D-B42DFB19448D}"/>
                  </a:ext>
                </a:extLst>
              </p:cNvPr>
              <p:cNvSpPr txBox="1">
                <a:spLocks noRot="1" noChangeAspect="1" noMove="1" noResize="1" noEditPoints="1" noAdjustHandles="1" noChangeArrowheads="1" noChangeShapeType="1" noTextEdit="1"/>
              </p:cNvSpPr>
              <p:nvPr/>
            </p:nvSpPr>
            <p:spPr>
              <a:xfrm>
                <a:off x="3526443" y="4901801"/>
                <a:ext cx="4667647" cy="73590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5FDB809-22C6-445C-8C29-BB864485EDE2}"/>
                  </a:ext>
                </a:extLst>
              </p:cNvPr>
              <p:cNvSpPr txBox="1"/>
              <p:nvPr/>
            </p:nvSpPr>
            <p:spPr>
              <a:xfrm>
                <a:off x="8458940" y="4946588"/>
                <a:ext cx="3767091" cy="646331"/>
              </a:xfrm>
              <a:prstGeom prst="rect">
                <a:avLst/>
              </a:prstGeom>
              <a:noFill/>
            </p:spPr>
            <p:txBody>
              <a:bodyPr wrap="square" rtlCol="0">
                <a:spAutoFit/>
              </a:bodyPr>
              <a:lstStyle/>
              <a:p>
                <a:r>
                  <a:rPr lang="en-GB" dirty="0"/>
                  <a:t>In DAFNE </a:t>
                </a:r>
              </a:p>
              <a:p>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a:latin typeface="Cambria Math" panose="02040503050406030204" pitchFamily="18" charset="0"/>
                            <a:ea typeface="Cambria Math" panose="02040503050406030204" pitchFamily="18" charset="0"/>
                          </a:rPr>
                          <m:t>0</m:t>
                        </m:r>
                      </m:sub>
                    </m:sSub>
                  </m:oMath>
                </a14:m>
                <a:r>
                  <a:rPr lang="en-GB" dirty="0"/>
                  <a:t>(510 MeV) = 0.999999498</a:t>
                </a: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1 </a:t>
                </a:r>
              </a:p>
            </p:txBody>
          </p:sp>
        </mc:Choice>
        <mc:Fallback xmlns="">
          <p:sp>
            <p:nvSpPr>
              <p:cNvPr id="5" name="CasellaDiTesto 4">
                <a:extLst>
                  <a:ext uri="{FF2B5EF4-FFF2-40B4-BE49-F238E27FC236}">
                    <a16:creationId xmlns:a16="http://schemas.microsoft.com/office/drawing/2014/main" id="{B5FDB809-22C6-445C-8C29-BB864485EDE2}"/>
                  </a:ext>
                </a:extLst>
              </p:cNvPr>
              <p:cNvSpPr txBox="1">
                <a:spLocks noRot="1" noChangeAspect="1" noMove="1" noResize="1" noEditPoints="1" noAdjustHandles="1" noChangeArrowheads="1" noChangeShapeType="1" noTextEdit="1"/>
              </p:cNvSpPr>
              <p:nvPr/>
            </p:nvSpPr>
            <p:spPr>
              <a:xfrm>
                <a:off x="8458940" y="4946588"/>
                <a:ext cx="3767091" cy="646331"/>
              </a:xfrm>
              <a:prstGeom prst="rect">
                <a:avLst/>
              </a:prstGeom>
              <a:blipFill>
                <a:blip r:embed="rId7"/>
                <a:stretch>
                  <a:fillRect l="-1456" t="-4717" b="-14151"/>
                </a:stretch>
              </a:blipFill>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B675A532-7C47-4588-B86B-10759EEFADFF}"/>
              </a:ext>
            </a:extLst>
          </p:cNvPr>
          <p:cNvSpPr txBox="1"/>
          <p:nvPr/>
        </p:nvSpPr>
        <p:spPr>
          <a:xfrm>
            <a:off x="-1" y="149732"/>
            <a:ext cx="12192001" cy="707886"/>
          </a:xfrm>
          <a:prstGeom prst="rect">
            <a:avLst/>
          </a:prstGeom>
          <a:noFill/>
        </p:spPr>
        <p:txBody>
          <a:bodyPr wrap="square" rtlCol="0">
            <a:spAutoFit/>
          </a:bodyPr>
          <a:lstStyle/>
          <a:p>
            <a:pPr algn="ctr"/>
            <a:r>
              <a:rPr lang="en-GB" sz="4000" dirty="0">
                <a:latin typeface="+mj-lt"/>
              </a:rPr>
              <a:t>Single particle equations of motion: time equation (1/4)</a:t>
            </a:r>
          </a:p>
        </p:txBody>
      </p:sp>
      <p:sp>
        <p:nvSpPr>
          <p:cNvPr id="13" name="Segnaposto numero diapositiva 12">
            <a:extLst>
              <a:ext uri="{FF2B5EF4-FFF2-40B4-BE49-F238E27FC236}">
                <a16:creationId xmlns:a16="http://schemas.microsoft.com/office/drawing/2014/main" id="{8934B813-E431-4868-AAD4-DEE14FAC5903}"/>
              </a:ext>
            </a:extLst>
          </p:cNvPr>
          <p:cNvSpPr>
            <a:spLocks noGrp="1"/>
          </p:cNvSpPr>
          <p:nvPr>
            <p:ph type="sldNum" sz="quarter" idx="12"/>
          </p:nvPr>
        </p:nvSpPr>
        <p:spPr/>
        <p:txBody>
          <a:bodyPr/>
          <a:lstStyle/>
          <a:p>
            <a:fld id="{F556478C-EA8F-4B12-8AB2-8053E5C3663D}" type="slidenum">
              <a:rPr lang="en-GB" smtClean="0"/>
              <a:t>10</a:t>
            </a:fld>
            <a:endParaRPr lang="en-GB"/>
          </a:p>
        </p:txBody>
      </p:sp>
    </p:spTree>
    <p:extLst>
      <p:ext uri="{BB962C8B-B14F-4D97-AF65-F5344CB8AC3E}">
        <p14:creationId xmlns:p14="http://schemas.microsoft.com/office/powerpoint/2010/main" val="35082606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CA3A62B-6ADF-40F0-9C9C-14C41473F630}"/>
              </a:ext>
            </a:extLst>
          </p:cNvPr>
          <p:cNvSpPr>
            <a:spLocks noGrp="1"/>
          </p:cNvSpPr>
          <p:nvPr>
            <p:ph type="sldNum" sz="quarter" idx="12"/>
          </p:nvPr>
        </p:nvSpPr>
        <p:spPr/>
        <p:txBody>
          <a:bodyPr/>
          <a:lstStyle/>
          <a:p>
            <a:fld id="{F556478C-EA8F-4B12-8AB2-8053E5C3663D}" type="slidenum">
              <a:rPr lang="en-GB" smtClean="0"/>
              <a:t>100</a:t>
            </a:fld>
            <a:endParaRPr lang="en-GB"/>
          </a:p>
        </p:txBody>
      </p:sp>
      <p:sp>
        <p:nvSpPr>
          <p:cNvPr id="6" name="CasellaDiTesto 5">
            <a:extLst>
              <a:ext uri="{FF2B5EF4-FFF2-40B4-BE49-F238E27FC236}">
                <a16:creationId xmlns:a16="http://schemas.microsoft.com/office/drawing/2014/main" id="{C0DB3C0E-1A51-4D8D-A520-4C36DA12E607}"/>
              </a:ext>
            </a:extLst>
          </p:cNvPr>
          <p:cNvSpPr txBox="1"/>
          <p:nvPr/>
        </p:nvSpPr>
        <p:spPr>
          <a:xfrm>
            <a:off x="0" y="-22833"/>
            <a:ext cx="12192000" cy="707886"/>
          </a:xfrm>
          <a:prstGeom prst="rect">
            <a:avLst/>
          </a:prstGeom>
          <a:noFill/>
        </p:spPr>
        <p:txBody>
          <a:bodyPr wrap="square" rtlCol="0">
            <a:spAutoFit/>
          </a:bodyPr>
          <a:lstStyle/>
          <a:p>
            <a:pPr algn="ctr"/>
            <a:r>
              <a:rPr lang="en-GB" sz="4000" dirty="0">
                <a:latin typeface="+mj-lt"/>
              </a:rPr>
              <a:t>ADC processing</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00660B3C-7AF5-4E8E-8A06-9A191A456695}"/>
                  </a:ext>
                </a:extLst>
              </p:cNvPr>
              <p:cNvSpPr txBox="1"/>
              <p:nvPr/>
            </p:nvSpPr>
            <p:spPr>
              <a:xfrm>
                <a:off x="-1" y="720848"/>
                <a:ext cx="12090647" cy="5439694"/>
              </a:xfrm>
              <a:prstGeom prst="rect">
                <a:avLst/>
              </a:prstGeom>
              <a:noFill/>
            </p:spPr>
            <p:txBody>
              <a:bodyPr wrap="square" rtlCol="0">
                <a:spAutoFit/>
              </a:bodyPr>
              <a:lstStyle/>
              <a:p>
                <a:pPr marL="285750" indent="-285750">
                  <a:buFont typeface="Wingdings" panose="05000000000000000000" pitchFamily="2" charset="2"/>
                  <a:buChar char="q"/>
                </a:pPr>
                <a:r>
                  <a:rPr lang="en-GB" dirty="0"/>
                  <a:t>Let’s suppose that the number of bits for the ADC is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𝒏</m:t>
                        </m:r>
                      </m:e>
                      <m:sub>
                        <m:r>
                          <a:rPr lang="en-GB" b="1" i="1" smtClean="0">
                            <a:solidFill>
                              <a:srgbClr val="FF0000"/>
                            </a:solidFill>
                            <a:latin typeface="Cambria Math" panose="02040503050406030204" pitchFamily="18" charset="0"/>
                          </a:rPr>
                          <m:t>𝒃𝒊𝒕</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𝑨𝑫𝑪</m:t>
                        </m:r>
                      </m:sub>
                    </m:sSub>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With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𝒏</m:t>
                        </m:r>
                      </m:e>
                      <m:sub>
                        <m:r>
                          <a:rPr lang="en-GB" b="1" i="1" smtClean="0">
                            <a:solidFill>
                              <a:srgbClr val="FF0000"/>
                            </a:solidFill>
                            <a:latin typeface="Cambria Math" panose="02040503050406030204" pitchFamily="18" charset="0"/>
                          </a:rPr>
                          <m:t>𝒃𝒊𝒕</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𝑨𝑫𝑪</m:t>
                        </m:r>
                      </m:sub>
                    </m:sSub>
                  </m:oMath>
                </a14:m>
                <a:r>
                  <a:rPr lang="en-GB" dirty="0"/>
                  <a:t> we can represent the </a:t>
                </a:r>
                <a14:m>
                  <m:oMath xmlns:m="http://schemas.openxmlformats.org/officeDocument/2006/math">
                    <m:sSup>
                      <m:sSupPr>
                        <m:ctrlPr>
                          <a:rPr lang="en-GB" b="1" i="1" smtClean="0">
                            <a:solidFill>
                              <a:srgbClr val="FF0000"/>
                            </a:solidFill>
                            <a:latin typeface="Cambria Math" panose="02040503050406030204" pitchFamily="18" charset="0"/>
                          </a:rPr>
                        </m:ctrlPr>
                      </m:sSupPr>
                      <m:e>
                        <m:r>
                          <a:rPr lang="en-GB" b="1" i="1" smtClean="0">
                            <a:solidFill>
                              <a:schemeClr val="tx1"/>
                            </a:solidFill>
                            <a:latin typeface="Cambria Math" panose="02040503050406030204" pitchFamily="18" charset="0"/>
                          </a:rPr>
                          <m:t>𝟐</m:t>
                        </m:r>
                      </m:e>
                      <m:sup>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𝒏</m:t>
                            </m:r>
                          </m:e>
                          <m:sub>
                            <m:r>
                              <a:rPr lang="en-GB" b="1" i="1">
                                <a:solidFill>
                                  <a:srgbClr val="FF0000"/>
                                </a:solidFill>
                                <a:latin typeface="Cambria Math" panose="02040503050406030204" pitchFamily="18" charset="0"/>
                              </a:rPr>
                              <m:t>𝒃𝒊𝒕</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𝑨𝑫𝑪</m:t>
                            </m:r>
                          </m:sub>
                        </m:sSub>
                      </m:sup>
                    </m:sSup>
                  </m:oMath>
                </a14:m>
                <a:r>
                  <a:rPr lang="en-GB" b="1" dirty="0"/>
                  <a:t> </a:t>
                </a:r>
                <a:r>
                  <a:rPr lang="en-GB" dirty="0"/>
                  <a:t>signed</a:t>
                </a:r>
                <a:r>
                  <a:rPr lang="en-GB" b="1" dirty="0"/>
                  <a:t> </a:t>
                </a:r>
                <a:r>
                  <a:rPr lang="en-GB" dirty="0"/>
                  <a:t>numbers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 ADC converts a mixer-voltage </a:t>
                </a:r>
                <a14:m>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smtClean="0">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oMath>
                </a14:m>
                <a:r>
                  <a:rPr lang="en-GB" dirty="0"/>
                  <a:t> (real number) into an output </a:t>
                </a:r>
                <a14:m>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smtClean="0">
                            <a:solidFill>
                              <a:srgbClr val="BF00BF"/>
                            </a:solidFill>
                            <a:latin typeface="Cambria Math" panose="02040503050406030204" pitchFamily="18" charset="0"/>
                          </a:rPr>
                          <m:t>𝒐</m:t>
                        </m:r>
                        <m:r>
                          <a:rPr lang="en-GB" b="1" i="1">
                            <a:solidFill>
                              <a:srgbClr val="BF00BF"/>
                            </a:solidFill>
                            <a:latin typeface="Cambria Math" panose="02040503050406030204" pitchFamily="18" charset="0"/>
                          </a:rPr>
                          <m:t>𝑨𝑫𝑪</m:t>
                        </m:r>
                      </m:sub>
                    </m:sSub>
                  </m:oMath>
                </a14:m>
                <a:r>
                  <a:rPr lang="en-GB" dirty="0"/>
                  <a:t> (integer number)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endParaRPr lang="en-GB" b="0" dirty="0"/>
              </a:p>
              <a:p>
                <a:pPr marL="285750" indent="-285750">
                  <a:buFont typeface="Wingdings" panose="05000000000000000000" pitchFamily="2" charset="2"/>
                  <a:buChar char="q"/>
                </a:pPr>
                <a:r>
                  <a:rPr lang="en-GB" b="0" dirty="0"/>
                  <a:t>Calling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𝑚𝑎𝑥</m:t>
                        </m:r>
                        <m:r>
                          <a:rPr lang="en-GB" b="0" i="1" smtClean="0">
                            <a:latin typeface="Cambria Math" panose="02040503050406030204" pitchFamily="18" charset="0"/>
                          </a:rPr>
                          <m:t>,</m:t>
                        </m:r>
                        <m:r>
                          <a:rPr lang="en-GB" b="0" i="1" smtClean="0">
                            <a:latin typeface="Cambria Math" panose="02040503050406030204" pitchFamily="18" charset="0"/>
                          </a:rPr>
                          <m:t>𝐴𝐷𝐶</m:t>
                        </m:r>
                      </m:sub>
                    </m:sSub>
                  </m:oMath>
                </a14:m>
                <a:r>
                  <a:rPr lang="en-GB" dirty="0"/>
                  <a:t> the maximum input voltage for the ADC</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For other values of </a:t>
                </a:r>
                <a14:m>
                  <m:oMath xmlns:m="http://schemas.openxmlformats.org/officeDocument/2006/math">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oMath>
                </a14:m>
                <a:r>
                  <a:rPr lang="en-GB" dirty="0"/>
                  <a:t>, we divide the interval </a:t>
                </a:r>
                <a14:m>
                  <m:oMath xmlns:m="http://schemas.openxmlformats.org/officeDocument/2006/math">
                    <m:d>
                      <m:dPr>
                        <m:begChr m:val="["/>
                        <m:endChr m:val="]"/>
                        <m:ctrlPr>
                          <a:rPr lang="en-GB" i="1" smtClean="0">
                            <a:solidFill>
                              <a:srgbClr val="00B050"/>
                            </a:solidFill>
                            <a:latin typeface="Cambria Math" panose="02040503050406030204" pitchFamily="18" charset="0"/>
                          </a:rPr>
                        </m:ctrlPr>
                      </m:dPr>
                      <m:e>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r>
                          <a:rPr lang="en-GB" b="1" i="1">
                            <a:solidFill>
                              <a:srgbClr val="00B050"/>
                            </a:solidFill>
                            <a:latin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e>
                    </m:d>
                  </m:oMath>
                </a14:m>
                <a:r>
                  <a:rPr lang="en-GB" dirty="0">
                    <a:solidFill>
                      <a:srgbClr val="00B050"/>
                    </a:solidFill>
                  </a:rPr>
                  <a:t> </a:t>
                </a:r>
                <a:r>
                  <a:rPr lang="en-GB" dirty="0"/>
                  <a:t>into sub-intervals with length </a:t>
                </a:r>
                <a14:m>
                  <m:oMath xmlns:m="http://schemas.openxmlformats.org/officeDocument/2006/math">
                    <m:r>
                      <a:rPr lang="en-GB" b="1" i="1" smtClean="0">
                        <a:latin typeface="Cambria Math" panose="02040503050406030204" pitchFamily="18" charset="0"/>
                        <a:ea typeface="Cambria Math" panose="02040503050406030204" pitchFamily="18" charset="0"/>
                      </a:rPr>
                      <m:t>∆</m:t>
                    </m:r>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𝑽</m:t>
                        </m:r>
                      </m:e>
                      <m:sub>
                        <m:r>
                          <a:rPr lang="en-GB" b="1" i="1" smtClean="0">
                            <a:latin typeface="Cambria Math" panose="02040503050406030204" pitchFamily="18" charset="0"/>
                            <a:ea typeface="Cambria Math" panose="02040503050406030204" pitchFamily="18" charset="0"/>
                          </a:rPr>
                          <m:t>𝑨𝑫𝑪</m:t>
                        </m:r>
                      </m:sub>
                    </m:sSub>
                  </m:oMath>
                </a14:m>
                <a:endParaRPr lang="en-GB" dirty="0"/>
              </a:p>
            </p:txBody>
          </p:sp>
        </mc:Choice>
        <mc:Fallback xmlns="">
          <p:sp>
            <p:nvSpPr>
              <p:cNvPr id="7" name="CasellaDiTesto 6">
                <a:extLst>
                  <a:ext uri="{FF2B5EF4-FFF2-40B4-BE49-F238E27FC236}">
                    <a16:creationId xmlns:a16="http://schemas.microsoft.com/office/drawing/2014/main" id="{00660B3C-7AF5-4E8E-8A06-9A191A456695}"/>
                  </a:ext>
                </a:extLst>
              </p:cNvPr>
              <p:cNvSpPr txBox="1">
                <a:spLocks noRot="1" noChangeAspect="1" noMove="1" noResize="1" noEditPoints="1" noAdjustHandles="1" noChangeArrowheads="1" noChangeShapeType="1" noTextEdit="1"/>
              </p:cNvSpPr>
              <p:nvPr/>
            </p:nvSpPr>
            <p:spPr>
              <a:xfrm>
                <a:off x="-1" y="720848"/>
                <a:ext cx="12090647" cy="5439694"/>
              </a:xfrm>
              <a:prstGeom prst="rect">
                <a:avLst/>
              </a:prstGeom>
              <a:blipFill>
                <a:blip r:embed="rId2"/>
                <a:stretch>
                  <a:fillRect l="-303" t="-448" b="-3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FBE4847-BF2C-4DCB-8536-209B024A5A7C}"/>
                  </a:ext>
                </a:extLst>
              </p:cNvPr>
              <p:cNvSpPr txBox="1"/>
              <p:nvPr/>
            </p:nvSpPr>
            <p:spPr>
              <a:xfrm>
                <a:off x="-3700" y="1839306"/>
                <a:ext cx="12094345"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1" i="1" smtClean="0">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m:rPr>
                              <m:nor/>
                            </m:rPr>
                            <a:rPr lang="en-GB" b="1" dirty="0">
                              <a:solidFill>
                                <a:srgbClr val="BF00BF"/>
                              </a:solidFill>
                            </a:rPr>
                            <m:t>,     </m:t>
                          </m:r>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𝟎</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e>
                      </m:d>
                    </m:oMath>
                  </m:oMathPara>
                </a14:m>
                <a:endParaRPr lang="en-GB" b="1" dirty="0"/>
              </a:p>
            </p:txBody>
          </p:sp>
        </mc:Choice>
        <mc:Fallback xmlns="">
          <p:sp>
            <p:nvSpPr>
              <p:cNvPr id="12" name="CasellaDiTesto 11">
                <a:extLst>
                  <a:ext uri="{FF2B5EF4-FFF2-40B4-BE49-F238E27FC236}">
                    <a16:creationId xmlns:a16="http://schemas.microsoft.com/office/drawing/2014/main" id="{BFBE4847-BF2C-4DCB-8536-209B024A5A7C}"/>
                  </a:ext>
                </a:extLst>
              </p:cNvPr>
              <p:cNvSpPr txBox="1">
                <a:spLocks noRot="1" noChangeAspect="1" noMove="1" noResize="1" noEditPoints="1" noAdjustHandles="1" noChangeArrowheads="1" noChangeShapeType="1" noTextEdit="1"/>
              </p:cNvSpPr>
              <p:nvPr/>
            </p:nvSpPr>
            <p:spPr>
              <a:xfrm>
                <a:off x="-3700" y="1839306"/>
                <a:ext cx="12094345" cy="404983"/>
              </a:xfrm>
              <a:prstGeom prst="rect">
                <a:avLst/>
              </a:prstGeom>
              <a:blipFill>
                <a:blip r:embed="rId3"/>
                <a:stretch>
                  <a:fillRect/>
                </a:stretch>
              </a:blipFill>
            </p:spPr>
            <p:txBody>
              <a:bodyPr/>
              <a:lstStyle/>
              <a:p>
                <a:r>
                  <a:rPr lang="en-GB">
                    <a:noFill/>
                  </a:rPr>
                  <a:t> </a:t>
                </a:r>
              </a:p>
            </p:txBody>
          </p:sp>
        </mc:Fallback>
      </mc:AlternateContent>
      <p:sp>
        <p:nvSpPr>
          <p:cNvPr id="14" name="Freccia a destra 13">
            <a:extLst>
              <a:ext uri="{FF2B5EF4-FFF2-40B4-BE49-F238E27FC236}">
                <a16:creationId xmlns:a16="http://schemas.microsoft.com/office/drawing/2014/main" id="{582A083F-A5AB-4645-AE95-AEFAA6FF889A}"/>
              </a:ext>
            </a:extLst>
          </p:cNvPr>
          <p:cNvSpPr/>
          <p:nvPr/>
        </p:nvSpPr>
        <p:spPr>
          <a:xfrm rot="5400000">
            <a:off x="4822559" y="3282673"/>
            <a:ext cx="386920" cy="3094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B664E337-70C0-407F-98F3-F1374308B2A1}"/>
                  </a:ext>
                </a:extLst>
              </p:cNvPr>
              <p:cNvSpPr txBox="1"/>
              <p:nvPr/>
            </p:nvSpPr>
            <p:spPr>
              <a:xfrm>
                <a:off x="0" y="4065641"/>
                <a:ext cx="12094345"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m:rPr>
                              <m:nor/>
                            </m:rPr>
                            <a:rPr lang="en-GB" b="1" dirty="0">
                              <a:solidFill>
                                <a:srgbClr val="BF00BF"/>
                              </a:solidFill>
                            </a:rPr>
                            <m:t>,     </m:t>
                          </m:r>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𝟎</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e>
                      </m:d>
                    </m:oMath>
                  </m:oMathPara>
                </a14:m>
                <a:endParaRPr lang="en-GB" b="1" dirty="0"/>
              </a:p>
            </p:txBody>
          </p:sp>
        </mc:Choice>
        <mc:Fallback xmlns="">
          <p:sp>
            <p:nvSpPr>
              <p:cNvPr id="18" name="CasellaDiTesto 17">
                <a:extLst>
                  <a:ext uri="{FF2B5EF4-FFF2-40B4-BE49-F238E27FC236}">
                    <a16:creationId xmlns:a16="http://schemas.microsoft.com/office/drawing/2014/main" id="{B664E337-70C0-407F-98F3-F1374308B2A1}"/>
                  </a:ext>
                </a:extLst>
              </p:cNvPr>
              <p:cNvSpPr txBox="1">
                <a:spLocks noRot="1" noChangeAspect="1" noMove="1" noResize="1" noEditPoints="1" noAdjustHandles="1" noChangeArrowheads="1" noChangeShapeType="1" noTextEdit="1"/>
              </p:cNvSpPr>
              <p:nvPr/>
            </p:nvSpPr>
            <p:spPr>
              <a:xfrm>
                <a:off x="0" y="4065641"/>
                <a:ext cx="12094345" cy="40498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81881F2-B51E-4DAC-9AF9-2F3893B19A5C}"/>
                  </a:ext>
                </a:extLst>
              </p:cNvPr>
              <p:cNvSpPr txBox="1"/>
              <p:nvPr/>
            </p:nvSpPr>
            <p:spPr>
              <a:xfrm>
                <a:off x="0" y="6164903"/>
                <a:ext cx="12191999" cy="723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ea typeface="Cambria Math" panose="02040503050406030204" pitchFamily="18" charset="0"/>
                        </a:rPr>
                        <m:t>∆</m:t>
                      </m:r>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𝑽</m:t>
                          </m:r>
                        </m:e>
                        <m:sub>
                          <m:r>
                            <a:rPr lang="en-GB" b="1" i="1" smtClean="0">
                              <a:latin typeface="Cambria Math" panose="02040503050406030204" pitchFamily="18" charset="0"/>
                              <a:ea typeface="Cambria Math" panose="02040503050406030204" pitchFamily="18" charset="0"/>
                            </a:rPr>
                            <m:t>𝑨𝑫𝑪</m:t>
                          </m:r>
                        </m:sub>
                      </m:sSub>
                      <m:r>
                        <a:rPr lang="en-GB" b="1" i="1" smtClean="0">
                          <a:latin typeface="Cambria Math" panose="02040503050406030204" pitchFamily="18" charset="0"/>
                          <a:ea typeface="Cambria Math" panose="02040503050406030204" pitchFamily="18" charset="0"/>
                        </a:rPr>
                        <m:t>=</m:t>
                      </m:r>
                      <m:f>
                        <m:fPr>
                          <m:ctrlPr>
                            <a:rPr lang="en-GB" b="1" i="1" smtClean="0">
                              <a:solidFill>
                                <a:schemeClr val="tx1"/>
                              </a:solidFill>
                              <a:latin typeface="Cambria Math" panose="02040503050406030204" pitchFamily="18" charset="0"/>
                              <a:ea typeface="Cambria Math" panose="02040503050406030204" pitchFamily="18" charset="0"/>
                            </a:rPr>
                          </m:ctrlPr>
                        </m:fPr>
                        <m:num>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𝑽</m:t>
                              </m:r>
                            </m:e>
                            <m:sub>
                              <m:r>
                                <a:rPr lang="en-GB" b="1" i="1">
                                  <a:solidFill>
                                    <a:schemeClr val="tx1"/>
                                  </a:solidFill>
                                  <a:latin typeface="Cambria Math" panose="02040503050406030204" pitchFamily="18" charset="0"/>
                                </a:rPr>
                                <m:t>𝒎𝒂𝒙</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𝑨𝑫𝑪</m:t>
                              </m:r>
                            </m:sub>
                          </m:sSub>
                          <m:r>
                            <a:rPr lang="en-GB" b="1" i="1" smtClean="0">
                              <a:solidFill>
                                <a:schemeClr val="tx1"/>
                              </a:solidFill>
                              <a:latin typeface="Cambria Math" panose="02040503050406030204" pitchFamily="18" charset="0"/>
                            </a:rPr>
                            <m:t>−</m:t>
                          </m:r>
                          <m:d>
                            <m:dPr>
                              <m:begChr m:val="["/>
                              <m:endChr m:val="]"/>
                              <m:ctrlPr>
                                <a:rPr lang="en-GB" b="1" i="1" smtClean="0">
                                  <a:solidFill>
                                    <a:schemeClr val="tx1"/>
                                  </a:solidFill>
                                  <a:latin typeface="Cambria Math" panose="02040503050406030204" pitchFamily="18" charset="0"/>
                                </a:rPr>
                              </m:ctrlPr>
                            </m:dPr>
                            <m:e>
                              <m:sSub>
                                <m:sSubPr>
                                  <m:ctrlPr>
                                    <a:rPr lang="en-GB" b="1" i="1">
                                      <a:latin typeface="Cambria Math" panose="02040503050406030204" pitchFamily="18" charset="0"/>
                                    </a:rPr>
                                  </m:ctrlPr>
                                </m:sSubPr>
                                <m:e>
                                  <m:r>
                                    <a:rPr lang="en-GB" b="1" i="1" smtClean="0">
                                      <a:latin typeface="Cambria Math" panose="02040503050406030204" pitchFamily="18" charset="0"/>
                                    </a:rPr>
                                    <m:t>−</m:t>
                                  </m:r>
                                  <m:r>
                                    <a:rPr lang="en-GB" b="1" i="1">
                                      <a:latin typeface="Cambria Math" panose="02040503050406030204" pitchFamily="18" charset="0"/>
                                    </a:rPr>
                                    <m:t>𝑽</m:t>
                                  </m:r>
                                </m:e>
                                <m:sub>
                                  <m:r>
                                    <a:rPr lang="en-GB" b="1" i="1">
                                      <a:latin typeface="Cambria Math" panose="02040503050406030204" pitchFamily="18" charset="0"/>
                                    </a:rPr>
                                    <m:t>𝒎𝒂𝒙</m:t>
                                  </m:r>
                                  <m:r>
                                    <a:rPr lang="en-GB" b="1" i="1">
                                      <a:latin typeface="Cambria Math" panose="02040503050406030204" pitchFamily="18" charset="0"/>
                                    </a:rPr>
                                    <m:t>,</m:t>
                                  </m:r>
                                  <m:r>
                                    <a:rPr lang="en-GB" b="1" i="1">
                                      <a:latin typeface="Cambria Math" panose="02040503050406030204" pitchFamily="18" charset="0"/>
                                    </a:rPr>
                                    <m:t>𝑨𝑫𝑪</m:t>
                                  </m:r>
                                </m:sub>
                              </m:sSub>
                            </m:e>
                          </m:d>
                        </m:num>
                        <m:den>
                          <m:sSup>
                            <m:sSupPr>
                              <m:ctrlPr>
                                <a:rPr lang="en-GB" b="1"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𝟐</m:t>
                              </m:r>
                            </m:e>
                            <m:sup>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𝒏</m:t>
                                  </m:r>
                                </m:e>
                                <m:sub>
                                  <m:r>
                                    <a:rPr lang="en-GB" b="1" i="1">
                                      <a:solidFill>
                                        <a:schemeClr val="tx1"/>
                                      </a:solidFill>
                                      <a:latin typeface="Cambria Math" panose="02040503050406030204" pitchFamily="18" charset="0"/>
                                    </a:rPr>
                                    <m:t>𝒃𝒊𝒕</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𝑨𝑫𝑪</m:t>
                                  </m:r>
                                </m:sub>
                              </m:sSub>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𝟏</m:t>
                              </m:r>
                            </m:sup>
                          </m:sSup>
                          <m:r>
                            <a:rPr lang="en-GB" b="1" i="1" smtClean="0">
                              <a:solidFill>
                                <a:schemeClr val="tx1"/>
                              </a:solidFill>
                              <a:latin typeface="Cambria Math" panose="02040503050406030204" pitchFamily="18" charset="0"/>
                            </a:rPr>
                            <m:t>−</m:t>
                          </m:r>
                          <m:d>
                            <m:dPr>
                              <m:begChr m:val="["/>
                              <m:endChr m:val="]"/>
                              <m:ctrlPr>
                                <a:rPr lang="en-GB" b="1" i="1" smtClean="0">
                                  <a:solidFill>
                                    <a:schemeClr val="tx1"/>
                                  </a:solidFill>
                                  <a:latin typeface="Cambria Math" panose="02040503050406030204" pitchFamily="18" charset="0"/>
                                </a:rPr>
                              </m:ctrlPr>
                            </m:dPr>
                            <m:e>
                              <m:r>
                                <a:rPr lang="en-GB" b="1" i="1">
                                  <a:solidFill>
                                    <a:schemeClr val="tx1"/>
                                  </a:solidFill>
                                  <a:latin typeface="Cambria Math" panose="02040503050406030204" pitchFamily="18" charset="0"/>
                                </a:rPr>
                                <m:t>−</m:t>
                              </m:r>
                              <m:d>
                                <m:dPr>
                                  <m:ctrlPr>
                                    <a:rPr lang="en-GB" b="1" i="1">
                                      <a:solidFill>
                                        <a:schemeClr val="tx1"/>
                                      </a:solidFill>
                                      <a:latin typeface="Cambria Math" panose="02040503050406030204" pitchFamily="18" charset="0"/>
                                    </a:rPr>
                                  </m:ctrlPr>
                                </m:dPr>
                                <m:e>
                                  <m:sSup>
                                    <m:sSupPr>
                                      <m:ctrlPr>
                                        <a:rPr lang="en-GB" b="1"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𝟐</m:t>
                                      </m:r>
                                    </m:e>
                                    <m:sup>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𝒏</m:t>
                                          </m:r>
                                        </m:e>
                                        <m:sub>
                                          <m:r>
                                            <a:rPr lang="en-GB" b="1" i="1">
                                              <a:solidFill>
                                                <a:schemeClr val="tx1"/>
                                              </a:solidFill>
                                              <a:latin typeface="Cambria Math" panose="02040503050406030204" pitchFamily="18" charset="0"/>
                                            </a:rPr>
                                            <m:t>𝒃𝒊𝒕</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𝑨𝑫𝑪</m:t>
                                          </m:r>
                                        </m:sub>
                                      </m:sSub>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𝟏</m:t>
                                      </m:r>
                                    </m:sup>
                                  </m:sSup>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𝟏</m:t>
                                  </m:r>
                                </m:e>
                              </m:d>
                            </m:e>
                          </m:d>
                        </m:den>
                      </m:f>
                      <m:r>
                        <a:rPr lang="en-GB" b="1" i="1" smtClean="0">
                          <a:solidFill>
                            <a:schemeClr val="tx1"/>
                          </a:solidFill>
                          <a:latin typeface="Cambria Math" panose="02040503050406030204" pitchFamily="18" charset="0"/>
                          <a:ea typeface="Cambria Math" panose="02040503050406030204" pitchFamily="18" charset="0"/>
                        </a:rPr>
                        <m:t>=</m:t>
                      </m:r>
                      <m:f>
                        <m:fPr>
                          <m:ctrlPr>
                            <a:rPr lang="en-GB" b="1" i="1">
                              <a:latin typeface="Cambria Math" panose="02040503050406030204" pitchFamily="18" charset="0"/>
                              <a:ea typeface="Cambria Math" panose="02040503050406030204" pitchFamily="18" charset="0"/>
                            </a:rPr>
                          </m:ctrlPr>
                        </m:fPr>
                        <m:num>
                          <m:sSub>
                            <m:sSubPr>
                              <m:ctrlPr>
                                <a:rPr lang="en-GB" b="1" i="1">
                                  <a:latin typeface="Cambria Math" panose="02040503050406030204" pitchFamily="18" charset="0"/>
                                </a:rPr>
                              </m:ctrlPr>
                            </m:sSubPr>
                            <m:e>
                              <m:r>
                                <a:rPr lang="en-GB" b="1" i="1" smtClean="0">
                                  <a:latin typeface="Cambria Math" panose="02040503050406030204" pitchFamily="18" charset="0"/>
                                </a:rPr>
                                <m:t>𝟐</m:t>
                              </m:r>
                              <m:r>
                                <a:rPr lang="en-GB" b="1" i="1">
                                  <a:latin typeface="Cambria Math" panose="02040503050406030204" pitchFamily="18" charset="0"/>
                                </a:rPr>
                                <m:t>𝑽</m:t>
                              </m:r>
                            </m:e>
                            <m:sub>
                              <m:r>
                                <a:rPr lang="en-GB" b="1" i="1">
                                  <a:latin typeface="Cambria Math" panose="02040503050406030204" pitchFamily="18" charset="0"/>
                                </a:rPr>
                                <m:t>𝒎𝒂𝒙</m:t>
                              </m:r>
                              <m:r>
                                <a:rPr lang="en-GB" b="1" i="1">
                                  <a:latin typeface="Cambria Math" panose="02040503050406030204" pitchFamily="18" charset="0"/>
                                </a:rPr>
                                <m:t>,</m:t>
                              </m:r>
                              <m:r>
                                <a:rPr lang="en-GB" b="1" i="1">
                                  <a:latin typeface="Cambria Math" panose="02040503050406030204" pitchFamily="18" charset="0"/>
                                </a:rPr>
                                <m:t>𝑨𝑫𝑪</m:t>
                              </m:r>
                            </m:sub>
                          </m:sSub>
                        </m:num>
                        <m:den>
                          <m:sSup>
                            <m:sSupPr>
                              <m:ctrlPr>
                                <a:rPr lang="en-GB" b="1" i="1">
                                  <a:latin typeface="Cambria Math" panose="02040503050406030204" pitchFamily="18" charset="0"/>
                                </a:rPr>
                              </m:ctrlPr>
                            </m:sSupPr>
                            <m:e>
                              <m:r>
                                <a:rPr lang="en-GB" b="1" i="1">
                                  <a:latin typeface="Cambria Math" panose="02040503050406030204" pitchFamily="18" charset="0"/>
                                </a:rPr>
                                <m:t>𝟐</m:t>
                              </m:r>
                            </m:e>
                            <m:sup>
                              <m:sSub>
                                <m:sSubPr>
                                  <m:ctrlPr>
                                    <a:rPr lang="en-GB" b="1" i="1">
                                      <a:latin typeface="Cambria Math" panose="02040503050406030204" pitchFamily="18" charset="0"/>
                                    </a:rPr>
                                  </m:ctrlPr>
                                </m:sSubPr>
                                <m:e>
                                  <m:r>
                                    <a:rPr lang="en-GB" b="1" i="1">
                                      <a:latin typeface="Cambria Math" panose="02040503050406030204" pitchFamily="18" charset="0"/>
                                    </a:rPr>
                                    <m:t>𝒏</m:t>
                                  </m:r>
                                </m:e>
                                <m:sub>
                                  <m:r>
                                    <a:rPr lang="en-GB" b="1" i="1">
                                      <a:latin typeface="Cambria Math" panose="02040503050406030204" pitchFamily="18" charset="0"/>
                                    </a:rPr>
                                    <m:t>𝒃𝒊𝒕</m:t>
                                  </m:r>
                                  <m:r>
                                    <a:rPr lang="en-GB" b="1" i="1">
                                      <a:latin typeface="Cambria Math" panose="02040503050406030204" pitchFamily="18" charset="0"/>
                                    </a:rPr>
                                    <m:t>,</m:t>
                                  </m:r>
                                  <m:r>
                                    <a:rPr lang="en-GB" b="1" i="1">
                                      <a:latin typeface="Cambria Math" panose="02040503050406030204" pitchFamily="18" charset="0"/>
                                    </a:rPr>
                                    <m:t>𝑨𝑫𝑪</m:t>
                                  </m:r>
                                </m:sub>
                              </m:sSub>
                            </m:sup>
                          </m:sSup>
                          <m:r>
                            <a:rPr lang="en-GB" b="1" i="1">
                              <a:latin typeface="Cambria Math" panose="02040503050406030204" pitchFamily="18" charset="0"/>
                            </a:rPr>
                            <m:t>−</m:t>
                          </m:r>
                          <m:r>
                            <a:rPr lang="en-GB" b="1" i="1">
                              <a:latin typeface="Cambria Math" panose="02040503050406030204" pitchFamily="18" charset="0"/>
                            </a:rPr>
                            <m:t>𝟏</m:t>
                          </m:r>
                        </m:den>
                      </m:f>
                    </m:oMath>
                  </m:oMathPara>
                </a14:m>
                <a:endParaRPr lang="en-GB" b="1" dirty="0"/>
              </a:p>
            </p:txBody>
          </p:sp>
        </mc:Choice>
        <mc:Fallback xmlns="">
          <p:sp>
            <p:nvSpPr>
              <p:cNvPr id="19" name="CasellaDiTesto 18">
                <a:extLst>
                  <a:ext uri="{FF2B5EF4-FFF2-40B4-BE49-F238E27FC236}">
                    <a16:creationId xmlns:a16="http://schemas.microsoft.com/office/drawing/2014/main" id="{581881F2-B51E-4DAC-9AF9-2F3893B19A5C}"/>
                  </a:ext>
                </a:extLst>
              </p:cNvPr>
              <p:cNvSpPr txBox="1">
                <a:spLocks noRot="1" noChangeAspect="1" noMove="1" noResize="1" noEditPoints="1" noAdjustHandles="1" noChangeArrowheads="1" noChangeShapeType="1" noTextEdit="1"/>
              </p:cNvSpPr>
              <p:nvPr/>
            </p:nvSpPr>
            <p:spPr>
              <a:xfrm>
                <a:off x="0" y="6164903"/>
                <a:ext cx="12191999" cy="72391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69E9C67A-3A16-4498-AC20-7ED5B24362D7}"/>
                  </a:ext>
                </a:extLst>
              </p:cNvPr>
              <p:cNvSpPr txBox="1"/>
              <p:nvPr/>
            </p:nvSpPr>
            <p:spPr>
              <a:xfrm>
                <a:off x="9820935" y="5101607"/>
                <a:ext cx="1202923"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b="1" i="1" smtClean="0">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oMath>
                  </m:oMathPara>
                </a14:m>
                <a:endParaRPr lang="en-GB" dirty="0"/>
              </a:p>
            </p:txBody>
          </p:sp>
        </mc:Choice>
        <mc:Fallback xmlns="">
          <p:sp>
            <p:nvSpPr>
              <p:cNvPr id="23" name="CasellaDiTesto 22">
                <a:extLst>
                  <a:ext uri="{FF2B5EF4-FFF2-40B4-BE49-F238E27FC236}">
                    <a16:creationId xmlns:a16="http://schemas.microsoft.com/office/drawing/2014/main" id="{69E9C67A-3A16-4498-AC20-7ED5B24362D7}"/>
                  </a:ext>
                </a:extLst>
              </p:cNvPr>
              <p:cNvSpPr txBox="1">
                <a:spLocks noRot="1" noChangeAspect="1" noMove="1" noResize="1" noEditPoints="1" noAdjustHandles="1" noChangeArrowheads="1" noChangeShapeType="1" noTextEdit="1"/>
              </p:cNvSpPr>
              <p:nvPr/>
            </p:nvSpPr>
            <p:spPr>
              <a:xfrm>
                <a:off x="9820935" y="5101607"/>
                <a:ext cx="1202923" cy="375552"/>
              </a:xfrm>
              <a:prstGeom prst="rect">
                <a:avLst/>
              </a:prstGeom>
              <a:blipFill>
                <a:blip r:embed="rId6"/>
                <a:stretch>
                  <a:fillRect/>
                </a:stretch>
              </a:blipFill>
            </p:spPr>
            <p:txBody>
              <a:bodyPr/>
              <a:lstStyle/>
              <a:p>
                <a:r>
                  <a:rPr lang="en-GB">
                    <a:noFill/>
                  </a:rPr>
                  <a:t> </a:t>
                </a:r>
              </a:p>
            </p:txBody>
          </p:sp>
        </mc:Fallback>
      </mc:AlternateContent>
      <p:sp>
        <p:nvSpPr>
          <p:cNvPr id="25" name="Freccia a destra 24">
            <a:extLst>
              <a:ext uri="{FF2B5EF4-FFF2-40B4-BE49-F238E27FC236}">
                <a16:creationId xmlns:a16="http://schemas.microsoft.com/office/drawing/2014/main" id="{ED7C4DEE-6E6D-473C-B065-F4D2945D556D}"/>
              </a:ext>
            </a:extLst>
          </p:cNvPr>
          <p:cNvSpPr/>
          <p:nvPr/>
        </p:nvSpPr>
        <p:spPr>
          <a:xfrm>
            <a:off x="9219098" y="5170686"/>
            <a:ext cx="612560" cy="3126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67E073E-9C3C-4952-8CCC-87D10930178A}"/>
                  </a:ext>
                </a:extLst>
              </p:cNvPr>
              <p:cNvSpPr txBox="1"/>
              <p:nvPr/>
            </p:nvSpPr>
            <p:spPr>
              <a:xfrm>
                <a:off x="967665" y="5089932"/>
                <a:ext cx="2696089"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1" i="1" smtClean="0">
                              <a:solidFill>
                                <a:srgbClr val="00B050"/>
                              </a:solidFill>
                              <a:latin typeface="Cambria Math" panose="02040503050406030204" pitchFamily="18" charset="0"/>
                            </a:rPr>
                          </m:ctrlPr>
                        </m:dPr>
                        <m:e>
                          <m:r>
                            <a:rPr lang="en-GB" b="1" i="1">
                              <a:solidFill>
                                <a:srgbClr val="00B050"/>
                              </a:solidFill>
                              <a:latin typeface="Cambria Math" panose="02040503050406030204" pitchFamily="18" charset="0"/>
                              <a:ea typeface="Cambria Math" panose="02040503050406030204" pitchFamily="18" charset="0"/>
                            </a:rPr>
                            <m:t>−∞</m:t>
                          </m:r>
                          <m:r>
                            <a:rPr lang="en-GB" b="1" i="1" smtClean="0">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e>
                      </m:d>
                      <m:r>
                        <a:rPr lang="en-GB" b="1" i="1" smtClean="0">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oMath>
                  </m:oMathPara>
                </a14:m>
                <a:endParaRPr lang="en-GB" dirty="0"/>
              </a:p>
            </p:txBody>
          </p:sp>
        </mc:Choice>
        <mc:Fallback xmlns="">
          <p:sp>
            <p:nvSpPr>
              <p:cNvPr id="27" name="CasellaDiTesto 26">
                <a:extLst>
                  <a:ext uri="{FF2B5EF4-FFF2-40B4-BE49-F238E27FC236}">
                    <a16:creationId xmlns:a16="http://schemas.microsoft.com/office/drawing/2014/main" id="{767E073E-9C3C-4952-8CCC-87D10930178A}"/>
                  </a:ext>
                </a:extLst>
              </p:cNvPr>
              <p:cNvSpPr txBox="1">
                <a:spLocks noRot="1" noChangeAspect="1" noMove="1" noResize="1" noEditPoints="1" noAdjustHandles="1" noChangeArrowheads="1" noChangeShapeType="1" noTextEdit="1"/>
              </p:cNvSpPr>
              <p:nvPr/>
            </p:nvSpPr>
            <p:spPr>
              <a:xfrm>
                <a:off x="967665" y="5089932"/>
                <a:ext cx="2696089" cy="40498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FE9A53E6-6079-44D0-AF0A-51A6CFE6BBFF}"/>
                  </a:ext>
                </a:extLst>
              </p:cNvPr>
              <p:cNvSpPr txBox="1"/>
              <p:nvPr/>
            </p:nvSpPr>
            <p:spPr>
              <a:xfrm>
                <a:off x="4305050" y="5084130"/>
                <a:ext cx="1962602"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oMath>
                  </m:oMathPara>
                </a14:m>
                <a:endParaRPr lang="en-GB" dirty="0"/>
              </a:p>
            </p:txBody>
          </p:sp>
        </mc:Choice>
        <mc:Fallback xmlns="">
          <p:sp>
            <p:nvSpPr>
              <p:cNvPr id="29" name="CasellaDiTesto 28">
                <a:extLst>
                  <a:ext uri="{FF2B5EF4-FFF2-40B4-BE49-F238E27FC236}">
                    <a16:creationId xmlns:a16="http://schemas.microsoft.com/office/drawing/2014/main" id="{FE9A53E6-6079-44D0-AF0A-51A6CFE6BBFF}"/>
                  </a:ext>
                </a:extLst>
              </p:cNvPr>
              <p:cNvSpPr txBox="1">
                <a:spLocks noRot="1" noChangeAspect="1" noMove="1" noResize="1" noEditPoints="1" noAdjustHandles="1" noChangeArrowheads="1" noChangeShapeType="1" noTextEdit="1"/>
              </p:cNvSpPr>
              <p:nvPr/>
            </p:nvSpPr>
            <p:spPr>
              <a:xfrm>
                <a:off x="4305050" y="5084130"/>
                <a:ext cx="1962602" cy="404983"/>
              </a:xfrm>
              <a:prstGeom prst="rect">
                <a:avLst/>
              </a:prstGeom>
              <a:blipFill>
                <a:blip r:embed="rId8"/>
                <a:stretch>
                  <a:fillRect/>
                </a:stretch>
              </a:blipFill>
            </p:spPr>
            <p:txBody>
              <a:bodyPr/>
              <a:lstStyle/>
              <a:p>
                <a:r>
                  <a:rPr lang="en-GB">
                    <a:noFill/>
                  </a:rPr>
                  <a:t> </a:t>
                </a:r>
              </a:p>
            </p:txBody>
          </p:sp>
        </mc:Fallback>
      </mc:AlternateContent>
      <p:sp>
        <p:nvSpPr>
          <p:cNvPr id="31" name="Freccia a destra 30">
            <a:extLst>
              <a:ext uri="{FF2B5EF4-FFF2-40B4-BE49-F238E27FC236}">
                <a16:creationId xmlns:a16="http://schemas.microsoft.com/office/drawing/2014/main" id="{8B4A089C-D157-47EA-9B4F-4D9A06DADCF9}"/>
              </a:ext>
            </a:extLst>
          </p:cNvPr>
          <p:cNvSpPr/>
          <p:nvPr/>
        </p:nvSpPr>
        <p:spPr>
          <a:xfrm>
            <a:off x="3640381" y="5136098"/>
            <a:ext cx="612560" cy="3126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D095667E-FAB5-48D6-B51F-70ED0E9DB902}"/>
                  </a:ext>
                </a:extLst>
              </p:cNvPr>
              <p:cNvSpPr txBox="1"/>
              <p:nvPr/>
            </p:nvSpPr>
            <p:spPr>
              <a:xfrm>
                <a:off x="4653606" y="2838933"/>
                <a:ext cx="20241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smtClean="0">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r>
                        <a:rPr lang="en-GB" b="1" i="1" smtClean="0">
                          <a:solidFill>
                            <a:schemeClr val="tx1"/>
                          </a:solidFill>
                          <a:latin typeface="Cambria Math" panose="02040503050406030204" pitchFamily="18" charset="0"/>
                          <a:ea typeface="Cambria Math" panose="02040503050406030204" pitchFamily="18" charset="0"/>
                        </a:rPr>
                        <m:t>∈</m:t>
                      </m:r>
                      <m:d>
                        <m:dPr>
                          <m:begChr m:val="]"/>
                          <m:endChr m:val="["/>
                          <m:ctrlPr>
                            <a:rPr lang="en-GB" b="1" i="1" smtClean="0">
                              <a:solidFill>
                                <a:srgbClr val="00B050"/>
                              </a:solidFill>
                              <a:latin typeface="Cambria Math" panose="02040503050406030204" pitchFamily="18" charset="0"/>
                              <a:ea typeface="Cambria Math" panose="02040503050406030204" pitchFamily="18" charset="0"/>
                            </a:rPr>
                          </m:ctrlPr>
                        </m:dPr>
                        <m:e>
                          <m:r>
                            <a:rPr lang="en-GB" b="1" i="1">
                              <a:solidFill>
                                <a:srgbClr val="00B050"/>
                              </a:solidFill>
                              <a:latin typeface="Cambria Math" panose="02040503050406030204" pitchFamily="18" charset="0"/>
                              <a:ea typeface="Cambria Math" panose="02040503050406030204" pitchFamily="18" charset="0"/>
                            </a:rPr>
                            <m:t>−∞</m:t>
                          </m:r>
                          <m:r>
                            <a:rPr lang="en-GB" b="1" i="1" smtClean="0">
                              <a:solidFill>
                                <a:srgbClr val="00B050"/>
                              </a:solidFill>
                              <a:latin typeface="Cambria Math" panose="02040503050406030204" pitchFamily="18" charset="0"/>
                              <a:ea typeface="Cambria Math" panose="02040503050406030204" pitchFamily="18" charset="0"/>
                            </a:rPr>
                            <m:t>,+</m:t>
                          </m:r>
                          <m:r>
                            <a:rPr lang="en-GB" b="1" i="1">
                              <a:solidFill>
                                <a:srgbClr val="00B050"/>
                              </a:solidFill>
                              <a:latin typeface="Cambria Math" panose="02040503050406030204" pitchFamily="18" charset="0"/>
                              <a:ea typeface="Cambria Math" panose="02040503050406030204" pitchFamily="18" charset="0"/>
                            </a:rPr>
                            <m:t>∞</m:t>
                          </m:r>
                        </m:e>
                      </m:d>
                    </m:oMath>
                  </m:oMathPara>
                </a14:m>
                <a:endParaRPr lang="en-GB" dirty="0"/>
              </a:p>
            </p:txBody>
          </p:sp>
        </mc:Choice>
        <mc:Fallback xmlns="">
          <p:sp>
            <p:nvSpPr>
              <p:cNvPr id="33" name="CasellaDiTesto 32">
                <a:extLst>
                  <a:ext uri="{FF2B5EF4-FFF2-40B4-BE49-F238E27FC236}">
                    <a16:creationId xmlns:a16="http://schemas.microsoft.com/office/drawing/2014/main" id="{D095667E-FAB5-48D6-B51F-70ED0E9DB902}"/>
                  </a:ext>
                </a:extLst>
              </p:cNvPr>
              <p:cNvSpPr txBox="1">
                <a:spLocks noRot="1" noChangeAspect="1" noMove="1" noResize="1" noEditPoints="1" noAdjustHandles="1" noChangeArrowheads="1" noChangeShapeType="1" noTextEdit="1"/>
              </p:cNvSpPr>
              <p:nvPr/>
            </p:nvSpPr>
            <p:spPr>
              <a:xfrm>
                <a:off x="4653606" y="2838933"/>
                <a:ext cx="2024109"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C38C80C6-C6C5-4D5E-937F-D8FDA3A126D8}"/>
                  </a:ext>
                </a:extLst>
              </p:cNvPr>
              <p:cNvSpPr txBox="1"/>
              <p:nvPr/>
            </p:nvSpPr>
            <p:spPr>
              <a:xfrm>
                <a:off x="4580259" y="3572015"/>
                <a:ext cx="1131902"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oMath>
                  </m:oMathPara>
                </a14:m>
                <a:endParaRPr lang="en-GB" dirty="0"/>
              </a:p>
            </p:txBody>
          </p:sp>
        </mc:Choice>
        <mc:Fallback xmlns="">
          <p:sp>
            <p:nvSpPr>
              <p:cNvPr id="35" name="CasellaDiTesto 34">
                <a:extLst>
                  <a:ext uri="{FF2B5EF4-FFF2-40B4-BE49-F238E27FC236}">
                    <a16:creationId xmlns:a16="http://schemas.microsoft.com/office/drawing/2014/main" id="{C38C80C6-C6C5-4D5E-937F-D8FDA3A126D8}"/>
                  </a:ext>
                </a:extLst>
              </p:cNvPr>
              <p:cNvSpPr txBox="1">
                <a:spLocks noRot="1" noChangeAspect="1" noMove="1" noResize="1" noEditPoints="1" noAdjustHandles="1" noChangeArrowheads="1" noChangeShapeType="1" noTextEdit="1"/>
              </p:cNvSpPr>
              <p:nvPr/>
            </p:nvSpPr>
            <p:spPr>
              <a:xfrm>
                <a:off x="4580259" y="3572015"/>
                <a:ext cx="1131902" cy="381515"/>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31999FF4-FDB2-4380-8527-EC61ABA3834D}"/>
                  </a:ext>
                </a:extLst>
              </p:cNvPr>
              <p:cNvSpPr txBox="1"/>
              <p:nvPr/>
            </p:nvSpPr>
            <p:spPr>
              <a:xfrm rot="5400000">
                <a:off x="4913435" y="3826898"/>
                <a:ext cx="2650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rPr>
                        <m:t>∈</m:t>
                      </m:r>
                    </m:oMath>
                  </m:oMathPara>
                </a14:m>
                <a:endParaRPr lang="en-GB" b="1" dirty="0">
                  <a:solidFill>
                    <a:schemeClr val="tx1"/>
                  </a:solidFill>
                </a:endParaRPr>
              </a:p>
            </p:txBody>
          </p:sp>
        </mc:Choice>
        <mc:Fallback xmlns="">
          <p:sp>
            <p:nvSpPr>
              <p:cNvPr id="37" name="CasellaDiTesto 36">
                <a:extLst>
                  <a:ext uri="{FF2B5EF4-FFF2-40B4-BE49-F238E27FC236}">
                    <a16:creationId xmlns:a16="http://schemas.microsoft.com/office/drawing/2014/main" id="{31999FF4-FDB2-4380-8527-EC61ABA3834D}"/>
                  </a:ext>
                </a:extLst>
              </p:cNvPr>
              <p:cNvSpPr txBox="1">
                <a:spLocks noRot="1" noChangeAspect="1" noMove="1" noResize="1" noEditPoints="1" noAdjustHandles="1" noChangeArrowheads="1" noChangeShapeType="1" noTextEdit="1"/>
              </p:cNvSpPr>
              <p:nvPr/>
            </p:nvSpPr>
            <p:spPr>
              <a:xfrm rot="5400000">
                <a:off x="4913435" y="3826898"/>
                <a:ext cx="265032" cy="369332"/>
              </a:xfrm>
              <a:prstGeom prst="rect">
                <a:avLst/>
              </a:prstGeom>
              <a:blipFill>
                <a:blip r:embed="rId11"/>
                <a:stretch>
                  <a:fillRect b="-1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F5AB399E-1C45-418A-AF93-7589FD4DE2FD}"/>
                  </a:ext>
                </a:extLst>
              </p:cNvPr>
              <p:cNvSpPr txBox="1"/>
              <p:nvPr/>
            </p:nvSpPr>
            <p:spPr>
              <a:xfrm>
                <a:off x="6817755" y="5139174"/>
                <a:ext cx="2344231"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solidFill>
                                <a:srgbClr val="00B050"/>
                              </a:solidFill>
                              <a:latin typeface="Cambria Math" panose="02040503050406030204" pitchFamily="18" charset="0"/>
                            </a:rPr>
                          </m:ctrlPr>
                        </m:dPr>
                        <m:e>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r>
                            <a:rPr lang="en-GB" b="1" i="1" smtClean="0">
                              <a:solidFill>
                                <a:srgbClr val="00B050"/>
                              </a:solidFill>
                              <a:latin typeface="Cambria Math" panose="02040503050406030204" pitchFamily="18" charset="0"/>
                            </a:rPr>
                            <m:t>,+</m:t>
                          </m:r>
                          <m:r>
                            <a:rPr lang="en-GB" b="1" i="1">
                              <a:solidFill>
                                <a:srgbClr val="00B050"/>
                              </a:solidFill>
                              <a:latin typeface="Cambria Math" panose="02040503050406030204" pitchFamily="18" charset="0"/>
                              <a:ea typeface="Cambria Math" panose="02040503050406030204" pitchFamily="18" charset="0"/>
                            </a:rPr>
                            <m:t>∞</m:t>
                          </m:r>
                        </m:e>
                      </m:d>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oMath>
                  </m:oMathPara>
                </a14:m>
                <a:endParaRPr lang="en-GB" dirty="0"/>
              </a:p>
            </p:txBody>
          </p:sp>
        </mc:Choice>
        <mc:Fallback xmlns="">
          <p:sp>
            <p:nvSpPr>
              <p:cNvPr id="40" name="CasellaDiTesto 39">
                <a:extLst>
                  <a:ext uri="{FF2B5EF4-FFF2-40B4-BE49-F238E27FC236}">
                    <a16:creationId xmlns:a16="http://schemas.microsoft.com/office/drawing/2014/main" id="{F5AB399E-1C45-418A-AF93-7589FD4DE2FD}"/>
                  </a:ext>
                </a:extLst>
              </p:cNvPr>
              <p:cNvSpPr txBox="1">
                <a:spLocks noRot="1" noChangeAspect="1" noMove="1" noResize="1" noEditPoints="1" noAdjustHandles="1" noChangeArrowheads="1" noChangeShapeType="1" noTextEdit="1"/>
              </p:cNvSpPr>
              <p:nvPr/>
            </p:nvSpPr>
            <p:spPr>
              <a:xfrm>
                <a:off x="6817755" y="5139174"/>
                <a:ext cx="2344231" cy="312650"/>
              </a:xfrm>
              <a:prstGeom prst="rect">
                <a:avLst/>
              </a:prstGeom>
              <a:blipFill>
                <a:blip r:embed="rId12"/>
                <a:stretch>
                  <a:fillRect r="-779" b="-11765"/>
                </a:stretch>
              </a:blipFill>
            </p:spPr>
            <p:txBody>
              <a:bodyPr/>
              <a:lstStyle/>
              <a:p>
                <a:r>
                  <a:rPr lang="en-GB">
                    <a:noFill/>
                  </a:rPr>
                  <a:t> </a:t>
                </a:r>
              </a:p>
            </p:txBody>
          </p:sp>
        </mc:Fallback>
      </mc:AlternateContent>
    </p:spTree>
    <p:extLst>
      <p:ext uri="{BB962C8B-B14F-4D97-AF65-F5344CB8AC3E}">
        <p14:creationId xmlns:p14="http://schemas.microsoft.com/office/powerpoint/2010/main" val="28584184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CA3A62B-6ADF-40F0-9C9C-14C41473F630}"/>
              </a:ext>
            </a:extLst>
          </p:cNvPr>
          <p:cNvSpPr>
            <a:spLocks noGrp="1"/>
          </p:cNvSpPr>
          <p:nvPr>
            <p:ph type="sldNum" sz="quarter" idx="12"/>
          </p:nvPr>
        </p:nvSpPr>
        <p:spPr/>
        <p:txBody>
          <a:bodyPr/>
          <a:lstStyle/>
          <a:p>
            <a:fld id="{F556478C-EA8F-4B12-8AB2-8053E5C3663D}" type="slidenum">
              <a:rPr lang="en-GB" smtClean="0"/>
              <a:t>101</a:t>
            </a:fld>
            <a:endParaRPr lang="en-GB"/>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7313F5CF-5BEA-4864-B050-08C9F7AC2F5C}"/>
                  </a:ext>
                </a:extLst>
              </p:cNvPr>
              <p:cNvSpPr txBox="1"/>
              <p:nvPr/>
            </p:nvSpPr>
            <p:spPr>
              <a:xfrm>
                <a:off x="-65575" y="751344"/>
                <a:ext cx="11989294" cy="5392374"/>
              </a:xfrm>
              <a:prstGeom prst="rect">
                <a:avLst/>
              </a:prstGeom>
              <a:noFill/>
            </p:spPr>
            <p:txBody>
              <a:bodyPr wrap="square" rtlCol="0">
                <a:spAutoFit/>
              </a:bodyPr>
              <a:lstStyle/>
              <a:p>
                <a:pPr marL="285750" indent="-285750">
                  <a:buFont typeface="Wingdings" panose="05000000000000000000" pitchFamily="2" charset="2"/>
                  <a:buChar char="q"/>
                </a:pPr>
                <a:r>
                  <a:rPr lang="en-GB" dirty="0"/>
                  <a:t>Therefore we have the correspondences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 relations are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If </a:t>
                </a:r>
                <a14:m>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r>
                      <a:rPr lang="en-GB" b="1" i="1" smtClean="0">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r>
                          <a:rPr lang="en-GB" b="1" i="1">
                            <a:solidFill>
                              <a:srgbClr val="00B050"/>
                            </a:solidFill>
                            <a:latin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𝒏</m:t>
                            </m:r>
                          </m:e>
                          <m:sub>
                            <m:r>
                              <a:rPr lang="en-GB" b="1" i="1">
                                <a:solidFill>
                                  <a:srgbClr val="00B050"/>
                                </a:solidFill>
                                <a:latin typeface="Cambria Math" panose="02040503050406030204" pitchFamily="18" charset="0"/>
                              </a:rPr>
                              <m:t>𝒐𝑨𝑫𝑪</m:t>
                            </m:r>
                          </m:sub>
                        </m:sSub>
                      </m:sub>
                    </m:sSub>
                  </m:oMath>
                </a14:m>
                <a:r>
                  <a:rPr lang="en-GB" dirty="0"/>
                  <a:t>, then the above relation yields a non-integer number and we take the integer part of it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DAFNE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𝒏</m:t>
                        </m:r>
                      </m:e>
                      <m:sub>
                        <m:r>
                          <a:rPr lang="en-GB" b="1" i="1">
                            <a:solidFill>
                              <a:srgbClr val="FF0000"/>
                            </a:solidFill>
                            <a:latin typeface="Cambria Math" panose="02040503050406030204" pitchFamily="18" charset="0"/>
                          </a:rPr>
                          <m:t>𝒃𝒊𝒕</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𝑨𝑫𝑪</m:t>
                        </m:r>
                      </m:sub>
                    </m:sSub>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𝟖</m:t>
                    </m:r>
                  </m:oMath>
                </a14:m>
                <a:r>
                  <a:rPr lang="en-GB" dirty="0">
                    <a:solidFill>
                      <a:srgbClr val="FF0000"/>
                    </a:solidFill>
                  </a:rPr>
                  <a:t> </a:t>
                </a:r>
                <a:r>
                  <a:rPr lang="en-GB" dirty="0"/>
                  <a:t>and therefore the conversion formula is</a:t>
                </a:r>
              </a:p>
            </p:txBody>
          </p:sp>
        </mc:Choice>
        <mc:Fallback xmlns="">
          <p:sp>
            <p:nvSpPr>
              <p:cNvPr id="2" name="CasellaDiTesto 1">
                <a:extLst>
                  <a:ext uri="{FF2B5EF4-FFF2-40B4-BE49-F238E27FC236}">
                    <a16:creationId xmlns:a16="http://schemas.microsoft.com/office/drawing/2014/main" id="{7313F5CF-5BEA-4864-B050-08C9F7AC2F5C}"/>
                  </a:ext>
                </a:extLst>
              </p:cNvPr>
              <p:cNvSpPr txBox="1">
                <a:spLocks noRot="1" noChangeAspect="1" noMove="1" noResize="1" noEditPoints="1" noAdjustHandles="1" noChangeArrowheads="1" noChangeShapeType="1" noTextEdit="1"/>
              </p:cNvSpPr>
              <p:nvPr/>
            </p:nvSpPr>
            <p:spPr>
              <a:xfrm>
                <a:off x="-65575" y="751344"/>
                <a:ext cx="11989294" cy="5392374"/>
              </a:xfrm>
              <a:prstGeom prst="rect">
                <a:avLst/>
              </a:prstGeom>
              <a:blipFill>
                <a:blip r:embed="rId2"/>
                <a:stretch>
                  <a:fillRect l="-305" t="-565" b="-6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28D37E56-610E-4E96-8881-D86B3F039DC6}"/>
                  </a:ext>
                </a:extLst>
              </p:cNvPr>
              <p:cNvSpPr txBox="1"/>
              <p:nvPr/>
            </p:nvSpPr>
            <p:spPr>
              <a:xfrm>
                <a:off x="6556558" y="1056374"/>
                <a:ext cx="1155489"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smtClean="0">
                              <a:solidFill>
                                <a:srgbClr val="00B050"/>
                              </a:solidFill>
                              <a:latin typeface="Cambria Math" panose="02040503050406030204" pitchFamily="18" charset="0"/>
                            </a:rPr>
                          </m:ctrlPr>
                        </m:fPr>
                        <m:num>
                          <m:r>
                            <a:rPr lang="en-GB" b="1" i="1" dirty="0" smtClean="0">
                              <a:solidFill>
                                <a:srgbClr val="00B050"/>
                              </a:solidFill>
                              <a:latin typeface="Cambria Math" panose="02040503050406030204" pitchFamily="18" charset="0"/>
                            </a:rPr>
                            <m:t>−</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num>
                        <m:den>
                          <m:r>
                            <a:rPr lang="en-GB" b="1" i="1" dirty="0" smtClean="0">
                              <a:solidFill>
                                <a:srgbClr val="00B050"/>
                              </a:solidFill>
                              <a:latin typeface="Cambria Math" panose="02040503050406030204" pitchFamily="18" charset="0"/>
                            </a:rPr>
                            <m:t>𝟐</m:t>
                          </m:r>
                        </m:den>
                      </m:f>
                    </m:oMath>
                  </m:oMathPara>
                </a14:m>
                <a:endParaRPr lang="en-GB" dirty="0"/>
              </a:p>
            </p:txBody>
          </p:sp>
        </mc:Choice>
        <mc:Fallback xmlns="">
          <p:sp>
            <p:nvSpPr>
              <p:cNvPr id="26" name="CasellaDiTesto 25">
                <a:extLst>
                  <a:ext uri="{FF2B5EF4-FFF2-40B4-BE49-F238E27FC236}">
                    <a16:creationId xmlns:a16="http://schemas.microsoft.com/office/drawing/2014/main" id="{28D37E56-610E-4E96-8881-D86B3F039DC6}"/>
                  </a:ext>
                </a:extLst>
              </p:cNvPr>
              <p:cNvSpPr txBox="1">
                <a:spLocks noRot="1" noChangeAspect="1" noMove="1" noResize="1" noEditPoints="1" noAdjustHandles="1" noChangeArrowheads="1" noChangeShapeType="1" noTextEdit="1"/>
              </p:cNvSpPr>
              <p:nvPr/>
            </p:nvSpPr>
            <p:spPr>
              <a:xfrm>
                <a:off x="6556558" y="1056374"/>
                <a:ext cx="1155489" cy="61093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2A4DFD9B-E2A4-4D89-B7FA-1281A94A8FB4}"/>
                  </a:ext>
                </a:extLst>
              </p:cNvPr>
              <p:cNvSpPr txBox="1"/>
              <p:nvPr/>
            </p:nvSpPr>
            <p:spPr>
              <a:xfrm>
                <a:off x="7280944" y="2666505"/>
                <a:ext cx="934531"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a:solidFill>
                                <a:srgbClr val="00B050"/>
                              </a:solidFill>
                              <a:latin typeface="Cambria Math" panose="02040503050406030204" pitchFamily="18" charset="0"/>
                            </a:rPr>
                          </m:ctrlPr>
                        </m:fPr>
                        <m:num>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num>
                        <m:den>
                          <m:r>
                            <a:rPr lang="en-GB" b="1" i="1" dirty="0">
                              <a:solidFill>
                                <a:srgbClr val="00B050"/>
                              </a:solidFill>
                              <a:latin typeface="Cambria Math" panose="02040503050406030204" pitchFamily="18" charset="0"/>
                            </a:rPr>
                            <m:t>𝟐</m:t>
                          </m:r>
                        </m:den>
                      </m:f>
                    </m:oMath>
                  </m:oMathPara>
                </a14:m>
                <a:endParaRPr lang="en-GB" dirty="0"/>
              </a:p>
            </p:txBody>
          </p:sp>
        </mc:Choice>
        <mc:Fallback xmlns="">
          <p:sp>
            <p:nvSpPr>
              <p:cNvPr id="28" name="CasellaDiTesto 27">
                <a:extLst>
                  <a:ext uri="{FF2B5EF4-FFF2-40B4-BE49-F238E27FC236}">
                    <a16:creationId xmlns:a16="http://schemas.microsoft.com/office/drawing/2014/main" id="{2A4DFD9B-E2A4-4D89-B7FA-1281A94A8FB4}"/>
                  </a:ext>
                </a:extLst>
              </p:cNvPr>
              <p:cNvSpPr txBox="1">
                <a:spLocks noRot="1" noChangeAspect="1" noMove="1" noResize="1" noEditPoints="1" noAdjustHandles="1" noChangeArrowheads="1" noChangeShapeType="1" noTextEdit="1"/>
              </p:cNvSpPr>
              <p:nvPr/>
            </p:nvSpPr>
            <p:spPr>
              <a:xfrm>
                <a:off x="7280944" y="2666505"/>
                <a:ext cx="934531" cy="61093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A63CFB24-FFD6-414F-9005-4BB0211E4F3B}"/>
                  </a:ext>
                </a:extLst>
              </p:cNvPr>
              <p:cNvSpPr txBox="1"/>
              <p:nvPr/>
            </p:nvSpPr>
            <p:spPr>
              <a:xfrm>
                <a:off x="7712047" y="1080805"/>
                <a:ext cx="1280043"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smtClean="0">
                              <a:solidFill>
                                <a:srgbClr val="00B050"/>
                              </a:solidFill>
                              <a:latin typeface="Cambria Math" panose="02040503050406030204" pitchFamily="18" charset="0"/>
                            </a:rPr>
                          </m:ctrlPr>
                        </m:fPr>
                        <m:num>
                          <m:r>
                            <a:rPr lang="en-GB" b="1" i="1" dirty="0" smtClean="0">
                              <a:solidFill>
                                <a:srgbClr val="00B050"/>
                              </a:solidFill>
                              <a:latin typeface="Cambria Math" panose="02040503050406030204" pitchFamily="18" charset="0"/>
                            </a:rPr>
                            <m:t>𝟑</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num>
                        <m:den>
                          <m:r>
                            <a:rPr lang="en-GB" b="1" i="1" dirty="0">
                              <a:solidFill>
                                <a:srgbClr val="00B050"/>
                              </a:solidFill>
                              <a:latin typeface="Cambria Math" panose="02040503050406030204" pitchFamily="18" charset="0"/>
                            </a:rPr>
                            <m:t>𝟐</m:t>
                          </m:r>
                        </m:den>
                      </m:f>
                    </m:oMath>
                  </m:oMathPara>
                </a14:m>
                <a:endParaRPr lang="en-GB" dirty="0"/>
              </a:p>
            </p:txBody>
          </p:sp>
        </mc:Choice>
        <mc:Fallback xmlns="">
          <p:sp>
            <p:nvSpPr>
              <p:cNvPr id="30" name="CasellaDiTesto 29">
                <a:extLst>
                  <a:ext uri="{FF2B5EF4-FFF2-40B4-BE49-F238E27FC236}">
                    <a16:creationId xmlns:a16="http://schemas.microsoft.com/office/drawing/2014/main" id="{A63CFB24-FFD6-414F-9005-4BB0211E4F3B}"/>
                  </a:ext>
                </a:extLst>
              </p:cNvPr>
              <p:cNvSpPr txBox="1">
                <a:spLocks noRot="1" noChangeAspect="1" noMove="1" noResize="1" noEditPoints="1" noAdjustHandles="1" noChangeArrowheads="1" noChangeShapeType="1" noTextEdit="1"/>
              </p:cNvSpPr>
              <p:nvPr/>
            </p:nvSpPr>
            <p:spPr>
              <a:xfrm>
                <a:off x="7712047" y="1080805"/>
                <a:ext cx="1280043" cy="610936"/>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7951BC36-E65A-4796-B0BF-FF836389FDE3}"/>
                  </a:ext>
                </a:extLst>
              </p:cNvPr>
              <p:cNvSpPr txBox="1"/>
              <p:nvPr/>
            </p:nvSpPr>
            <p:spPr>
              <a:xfrm>
                <a:off x="5898143" y="2695588"/>
                <a:ext cx="1279124"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smtClean="0">
                              <a:solidFill>
                                <a:srgbClr val="00B050"/>
                              </a:solidFill>
                              <a:latin typeface="Cambria Math" panose="02040503050406030204" pitchFamily="18" charset="0"/>
                            </a:rPr>
                          </m:ctrlPr>
                        </m:fPr>
                        <m:num>
                          <m:r>
                            <a:rPr lang="en-GB" b="1" i="1" dirty="0" smtClean="0">
                              <a:solidFill>
                                <a:srgbClr val="00B050"/>
                              </a:solidFill>
                              <a:latin typeface="Cambria Math" panose="02040503050406030204" pitchFamily="18" charset="0"/>
                            </a:rPr>
                            <m:t>−</m:t>
                          </m:r>
                          <m:r>
                            <a:rPr lang="en-GB" b="1" i="1" dirty="0" smtClean="0">
                              <a:solidFill>
                                <a:srgbClr val="00B050"/>
                              </a:solidFill>
                              <a:latin typeface="Cambria Math" panose="02040503050406030204" pitchFamily="18" charset="0"/>
                            </a:rPr>
                            <m:t>𝟑</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num>
                        <m:den>
                          <m:r>
                            <a:rPr lang="en-GB" b="1" i="1" dirty="0">
                              <a:solidFill>
                                <a:srgbClr val="00B050"/>
                              </a:solidFill>
                              <a:latin typeface="Cambria Math" panose="02040503050406030204" pitchFamily="18" charset="0"/>
                            </a:rPr>
                            <m:t>𝟐</m:t>
                          </m:r>
                        </m:den>
                      </m:f>
                    </m:oMath>
                  </m:oMathPara>
                </a14:m>
                <a:endParaRPr lang="en-GB" dirty="0"/>
              </a:p>
            </p:txBody>
          </p:sp>
        </mc:Choice>
        <mc:Fallback xmlns="">
          <p:sp>
            <p:nvSpPr>
              <p:cNvPr id="32" name="CasellaDiTesto 31">
                <a:extLst>
                  <a:ext uri="{FF2B5EF4-FFF2-40B4-BE49-F238E27FC236}">
                    <a16:creationId xmlns:a16="http://schemas.microsoft.com/office/drawing/2014/main" id="{7951BC36-E65A-4796-B0BF-FF836389FDE3}"/>
                  </a:ext>
                </a:extLst>
              </p:cNvPr>
              <p:cNvSpPr txBox="1">
                <a:spLocks noRot="1" noChangeAspect="1" noMove="1" noResize="1" noEditPoints="1" noAdjustHandles="1" noChangeArrowheads="1" noChangeShapeType="1" noTextEdit="1"/>
              </p:cNvSpPr>
              <p:nvPr/>
            </p:nvSpPr>
            <p:spPr>
              <a:xfrm>
                <a:off x="5898143" y="2695588"/>
                <a:ext cx="1279124" cy="610936"/>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F392358D-2B13-43FE-9FFB-E53BD533AF8C}"/>
                  </a:ext>
                </a:extLst>
              </p:cNvPr>
              <p:cNvSpPr txBox="1"/>
              <p:nvPr/>
            </p:nvSpPr>
            <p:spPr>
              <a:xfrm>
                <a:off x="10819845" y="1273499"/>
                <a:ext cx="115548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oMath>
                  </m:oMathPara>
                </a14:m>
                <a:endParaRPr lang="en-GB" dirty="0"/>
              </a:p>
            </p:txBody>
          </p:sp>
        </mc:Choice>
        <mc:Fallback xmlns="">
          <p:sp>
            <p:nvSpPr>
              <p:cNvPr id="34" name="CasellaDiTesto 33">
                <a:extLst>
                  <a:ext uri="{FF2B5EF4-FFF2-40B4-BE49-F238E27FC236}">
                    <a16:creationId xmlns:a16="http://schemas.microsoft.com/office/drawing/2014/main" id="{F392358D-2B13-43FE-9FFB-E53BD533AF8C}"/>
                  </a:ext>
                </a:extLst>
              </p:cNvPr>
              <p:cNvSpPr txBox="1">
                <a:spLocks noRot="1" noChangeAspect="1" noMove="1" noResize="1" noEditPoints="1" noAdjustHandles="1" noChangeArrowheads="1" noChangeShapeType="1" noTextEdit="1"/>
              </p:cNvSpPr>
              <p:nvPr/>
            </p:nvSpPr>
            <p:spPr>
              <a:xfrm>
                <a:off x="10819845" y="1273499"/>
                <a:ext cx="1155489" cy="381515"/>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9F3731F-29CD-4A8D-AFF4-FD5C77F94A2E}"/>
                  </a:ext>
                </a:extLst>
              </p:cNvPr>
              <p:cNvSpPr txBox="1"/>
              <p:nvPr/>
            </p:nvSpPr>
            <p:spPr>
              <a:xfrm>
                <a:off x="8787727" y="2695588"/>
                <a:ext cx="1865745"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r>
                        <m:rPr>
                          <m:nor/>
                        </m:rPr>
                        <a:rPr lang="en-GB" b="1" i="0" smtClean="0">
                          <a:solidFill>
                            <a:srgbClr val="00B050"/>
                          </a:solidFill>
                          <a:latin typeface="Cambria Math" panose="02040503050406030204" pitchFamily="18" charset="0"/>
                        </a:rPr>
                        <m:t> −</m:t>
                      </m:r>
                      <m:r>
                        <a:rPr lang="en-GB" b="1" i="1" smtClean="0">
                          <a:solidFill>
                            <a:srgbClr val="00B050"/>
                          </a:solidFill>
                          <a:latin typeface="Cambria Math" panose="02040503050406030204" pitchFamily="18" charset="0"/>
                        </a:rPr>
                        <m:t> </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oMath>
                  </m:oMathPara>
                </a14:m>
                <a:endParaRPr lang="en-GB" dirty="0"/>
              </a:p>
            </p:txBody>
          </p:sp>
        </mc:Choice>
        <mc:Fallback xmlns="">
          <p:sp>
            <p:nvSpPr>
              <p:cNvPr id="36" name="CasellaDiTesto 35">
                <a:extLst>
                  <a:ext uri="{FF2B5EF4-FFF2-40B4-BE49-F238E27FC236}">
                    <a16:creationId xmlns:a16="http://schemas.microsoft.com/office/drawing/2014/main" id="{29F3731F-29CD-4A8D-AFF4-FD5C77F94A2E}"/>
                  </a:ext>
                </a:extLst>
              </p:cNvPr>
              <p:cNvSpPr txBox="1">
                <a:spLocks noRot="1" noChangeAspect="1" noMove="1" noResize="1" noEditPoints="1" noAdjustHandles="1" noChangeArrowheads="1" noChangeShapeType="1" noTextEdit="1"/>
              </p:cNvSpPr>
              <p:nvPr/>
            </p:nvSpPr>
            <p:spPr>
              <a:xfrm>
                <a:off x="8787727" y="2695588"/>
                <a:ext cx="1865745" cy="381515"/>
              </a:xfrm>
              <a:prstGeom prst="rect">
                <a:avLst/>
              </a:prstGeom>
              <a:blipFill>
                <a:blip r:embed="rId8"/>
                <a:stretch>
                  <a:fillRect r="-39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01A58347-BDBC-4A21-BC0E-637E94E8EC3E}"/>
                  </a:ext>
                </a:extLst>
              </p:cNvPr>
              <p:cNvSpPr txBox="1"/>
              <p:nvPr/>
            </p:nvSpPr>
            <p:spPr>
              <a:xfrm>
                <a:off x="5041503" y="1080805"/>
                <a:ext cx="1155489"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smtClean="0">
                              <a:solidFill>
                                <a:srgbClr val="00B050"/>
                              </a:solidFill>
                              <a:latin typeface="Cambria Math" panose="02040503050406030204" pitchFamily="18" charset="0"/>
                            </a:rPr>
                          </m:ctrlPr>
                        </m:fPr>
                        <m:num>
                          <m:r>
                            <a:rPr lang="en-GB" b="1" i="1" dirty="0" smtClean="0">
                              <a:solidFill>
                                <a:srgbClr val="00B050"/>
                              </a:solidFill>
                              <a:latin typeface="Cambria Math" panose="02040503050406030204" pitchFamily="18" charset="0"/>
                            </a:rPr>
                            <m:t>−</m:t>
                          </m:r>
                          <m:r>
                            <a:rPr lang="en-GB" b="1" i="1" dirty="0" smtClean="0">
                              <a:solidFill>
                                <a:srgbClr val="00B050"/>
                              </a:solidFill>
                              <a:latin typeface="Cambria Math" panose="02040503050406030204" pitchFamily="18" charset="0"/>
                            </a:rPr>
                            <m:t>𝟓</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num>
                        <m:den>
                          <m:r>
                            <a:rPr lang="en-GB" b="1" i="1" dirty="0" smtClean="0">
                              <a:solidFill>
                                <a:srgbClr val="00B050"/>
                              </a:solidFill>
                              <a:latin typeface="Cambria Math" panose="02040503050406030204" pitchFamily="18" charset="0"/>
                            </a:rPr>
                            <m:t>𝟐</m:t>
                          </m:r>
                        </m:den>
                      </m:f>
                    </m:oMath>
                  </m:oMathPara>
                </a14:m>
                <a:endParaRPr lang="en-GB" dirty="0"/>
              </a:p>
            </p:txBody>
          </p:sp>
        </mc:Choice>
        <mc:Fallback xmlns="">
          <p:sp>
            <p:nvSpPr>
              <p:cNvPr id="38" name="CasellaDiTesto 37">
                <a:extLst>
                  <a:ext uri="{FF2B5EF4-FFF2-40B4-BE49-F238E27FC236}">
                    <a16:creationId xmlns:a16="http://schemas.microsoft.com/office/drawing/2014/main" id="{01A58347-BDBC-4A21-BC0E-637E94E8EC3E}"/>
                  </a:ext>
                </a:extLst>
              </p:cNvPr>
              <p:cNvSpPr txBox="1">
                <a:spLocks noRot="1" noChangeAspect="1" noMove="1" noResize="1" noEditPoints="1" noAdjustHandles="1" noChangeArrowheads="1" noChangeShapeType="1" noTextEdit="1"/>
              </p:cNvSpPr>
              <p:nvPr/>
            </p:nvSpPr>
            <p:spPr>
              <a:xfrm>
                <a:off x="5041503" y="1080805"/>
                <a:ext cx="1155489" cy="610936"/>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5045C80E-E678-4E09-884D-4A94BDA7953A}"/>
                  </a:ext>
                </a:extLst>
              </p:cNvPr>
              <p:cNvSpPr txBox="1"/>
              <p:nvPr/>
            </p:nvSpPr>
            <p:spPr>
              <a:xfrm>
                <a:off x="681038" y="1266201"/>
                <a:ext cx="1155489"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smtClean="0">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oMath>
                  </m:oMathPara>
                </a14:m>
                <a:endParaRPr lang="en-GB" dirty="0"/>
              </a:p>
            </p:txBody>
          </p:sp>
        </mc:Choice>
        <mc:Fallback xmlns="">
          <p:sp>
            <p:nvSpPr>
              <p:cNvPr id="40" name="CasellaDiTesto 39">
                <a:extLst>
                  <a:ext uri="{FF2B5EF4-FFF2-40B4-BE49-F238E27FC236}">
                    <a16:creationId xmlns:a16="http://schemas.microsoft.com/office/drawing/2014/main" id="{5045C80E-E678-4E09-884D-4A94BDA7953A}"/>
                  </a:ext>
                </a:extLst>
              </p:cNvPr>
              <p:cNvSpPr txBox="1">
                <a:spLocks noRot="1" noChangeAspect="1" noMove="1" noResize="1" noEditPoints="1" noAdjustHandles="1" noChangeArrowheads="1" noChangeShapeType="1" noTextEdit="1"/>
              </p:cNvSpPr>
              <p:nvPr/>
            </p:nvSpPr>
            <p:spPr>
              <a:xfrm>
                <a:off x="681038" y="1266201"/>
                <a:ext cx="1155489" cy="381515"/>
              </a:xfrm>
              <a:prstGeom prst="rect">
                <a:avLst/>
              </a:prstGeom>
              <a:blipFill>
                <a:blip r:embed="rId10"/>
                <a:stretch>
                  <a:fillRect r="-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64673961-6321-4624-B6E5-1EEB2028FB0F}"/>
                  </a:ext>
                </a:extLst>
              </p:cNvPr>
              <p:cNvSpPr txBox="1"/>
              <p:nvPr/>
            </p:nvSpPr>
            <p:spPr>
              <a:xfrm>
                <a:off x="2569269" y="2781215"/>
                <a:ext cx="1865745"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00B050"/>
                          </a:solidFill>
                          <a:latin typeface="Cambria Math" panose="02040503050406030204" pitchFamily="18" charset="0"/>
                        </a:rPr>
                        <m:t>−</m:t>
                      </m:r>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a:solidFill>
                                <a:srgbClr val="00B050"/>
                              </a:solidFill>
                              <a:latin typeface="Cambria Math" panose="02040503050406030204" pitchFamily="18" charset="0"/>
                            </a:rPr>
                            <m:t>𝒎𝒂𝒙</m:t>
                          </m:r>
                          <m:r>
                            <a:rPr lang="en-GB" b="1" i="1">
                              <a:solidFill>
                                <a:srgbClr val="00B050"/>
                              </a:solidFill>
                              <a:latin typeface="Cambria Math" panose="02040503050406030204" pitchFamily="18" charset="0"/>
                            </a:rPr>
                            <m:t>,</m:t>
                          </m:r>
                          <m:r>
                            <a:rPr lang="en-GB" b="1" i="1">
                              <a:solidFill>
                                <a:srgbClr val="00B050"/>
                              </a:solidFill>
                              <a:latin typeface="Cambria Math" panose="02040503050406030204" pitchFamily="18" charset="0"/>
                            </a:rPr>
                            <m:t>𝑨𝑫𝑪</m:t>
                          </m:r>
                        </m:sub>
                      </m:sSub>
                      <m:r>
                        <m:rPr>
                          <m:nor/>
                        </m:rPr>
                        <a:rPr lang="en-GB" b="1" i="0" smtClean="0">
                          <a:solidFill>
                            <a:srgbClr val="00B050"/>
                          </a:solidFill>
                          <a:latin typeface="Cambria Math" panose="02040503050406030204" pitchFamily="18" charset="0"/>
                        </a:rPr>
                        <m:t> +</m:t>
                      </m:r>
                      <m:r>
                        <a:rPr lang="en-GB" b="1" i="1" smtClean="0">
                          <a:solidFill>
                            <a:srgbClr val="00B050"/>
                          </a:solidFill>
                          <a:latin typeface="Cambria Math" panose="02040503050406030204" pitchFamily="18" charset="0"/>
                        </a:rPr>
                        <m:t> </m:t>
                      </m:r>
                      <m:r>
                        <a:rPr lang="en-GB" b="1" i="1">
                          <a:solidFill>
                            <a:srgbClr val="00B050"/>
                          </a:solidFill>
                          <a:latin typeface="Cambria Math" panose="02040503050406030204" pitchFamily="18" charset="0"/>
                          <a:ea typeface="Cambria Math" panose="02040503050406030204" pitchFamily="18" charset="0"/>
                        </a:rPr>
                        <m:t>∆</m:t>
                      </m:r>
                      <m:sSub>
                        <m:sSubPr>
                          <m:ctrlPr>
                            <a:rPr lang="en-GB" b="1" i="1">
                              <a:solidFill>
                                <a:srgbClr val="00B050"/>
                              </a:solidFill>
                              <a:latin typeface="Cambria Math" panose="02040503050406030204" pitchFamily="18" charset="0"/>
                              <a:ea typeface="Cambria Math" panose="02040503050406030204" pitchFamily="18" charset="0"/>
                            </a:rPr>
                          </m:ctrlPr>
                        </m:sSubPr>
                        <m:e>
                          <m:r>
                            <a:rPr lang="en-GB" b="1" i="1">
                              <a:solidFill>
                                <a:srgbClr val="00B050"/>
                              </a:solidFill>
                              <a:latin typeface="Cambria Math" panose="02040503050406030204" pitchFamily="18" charset="0"/>
                              <a:ea typeface="Cambria Math" panose="02040503050406030204" pitchFamily="18" charset="0"/>
                            </a:rPr>
                            <m:t>𝑽</m:t>
                          </m:r>
                        </m:e>
                        <m:sub>
                          <m:r>
                            <a:rPr lang="en-GB" b="1" i="1">
                              <a:solidFill>
                                <a:srgbClr val="00B050"/>
                              </a:solidFill>
                              <a:latin typeface="Cambria Math" panose="02040503050406030204" pitchFamily="18" charset="0"/>
                              <a:ea typeface="Cambria Math" panose="02040503050406030204" pitchFamily="18" charset="0"/>
                            </a:rPr>
                            <m:t>𝑨𝑫𝑪</m:t>
                          </m:r>
                        </m:sub>
                      </m:sSub>
                    </m:oMath>
                  </m:oMathPara>
                </a14:m>
                <a:endParaRPr lang="en-GB" dirty="0"/>
              </a:p>
            </p:txBody>
          </p:sp>
        </mc:Choice>
        <mc:Fallback xmlns="">
          <p:sp>
            <p:nvSpPr>
              <p:cNvPr id="42" name="CasellaDiTesto 41">
                <a:extLst>
                  <a:ext uri="{FF2B5EF4-FFF2-40B4-BE49-F238E27FC236}">
                    <a16:creationId xmlns:a16="http://schemas.microsoft.com/office/drawing/2014/main" id="{64673961-6321-4624-B6E5-1EEB2028FB0F}"/>
                  </a:ext>
                </a:extLst>
              </p:cNvPr>
              <p:cNvSpPr txBox="1">
                <a:spLocks noRot="1" noChangeAspect="1" noMove="1" noResize="1" noEditPoints="1" noAdjustHandles="1" noChangeArrowheads="1" noChangeShapeType="1" noTextEdit="1"/>
              </p:cNvSpPr>
              <p:nvPr/>
            </p:nvSpPr>
            <p:spPr>
              <a:xfrm>
                <a:off x="2569269" y="2781215"/>
                <a:ext cx="1865745" cy="381515"/>
              </a:xfrm>
              <a:prstGeom prst="rect">
                <a:avLst/>
              </a:prstGeom>
              <a:blipFill>
                <a:blip r:embed="rId11"/>
                <a:stretch>
                  <a:fillRect r="-12704"/>
                </a:stretch>
              </a:blipFill>
            </p:spPr>
            <p:txBody>
              <a:bodyPr/>
              <a:lstStyle/>
              <a:p>
                <a:r>
                  <a:rPr lang="en-GB">
                    <a:noFill/>
                  </a:rPr>
                  <a:t> </a:t>
                </a:r>
              </a:p>
            </p:txBody>
          </p:sp>
        </mc:Fallback>
      </mc:AlternateContent>
      <p:sp>
        <p:nvSpPr>
          <p:cNvPr id="44" name="Freccia a destra 43">
            <a:extLst>
              <a:ext uri="{FF2B5EF4-FFF2-40B4-BE49-F238E27FC236}">
                <a16:creationId xmlns:a16="http://schemas.microsoft.com/office/drawing/2014/main" id="{3284C9D2-FFDF-4EEC-A521-8CE136DBEC27}"/>
              </a:ext>
            </a:extLst>
          </p:cNvPr>
          <p:cNvSpPr/>
          <p:nvPr/>
        </p:nvSpPr>
        <p:spPr>
          <a:xfrm rot="5400000">
            <a:off x="1243853" y="1760350"/>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ccia a destra 45">
            <a:extLst>
              <a:ext uri="{FF2B5EF4-FFF2-40B4-BE49-F238E27FC236}">
                <a16:creationId xmlns:a16="http://schemas.microsoft.com/office/drawing/2014/main" id="{25BAD69A-8EC4-4B11-91C9-672FF2CA23EE}"/>
              </a:ext>
            </a:extLst>
          </p:cNvPr>
          <p:cNvSpPr/>
          <p:nvPr/>
        </p:nvSpPr>
        <p:spPr>
          <a:xfrm rot="16200000">
            <a:off x="3558340" y="2463383"/>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ccia a destra 47">
            <a:extLst>
              <a:ext uri="{FF2B5EF4-FFF2-40B4-BE49-F238E27FC236}">
                <a16:creationId xmlns:a16="http://schemas.microsoft.com/office/drawing/2014/main" id="{844BD1F1-B452-489F-B0E3-33712B7F0A3D}"/>
              </a:ext>
            </a:extLst>
          </p:cNvPr>
          <p:cNvSpPr/>
          <p:nvPr/>
        </p:nvSpPr>
        <p:spPr>
          <a:xfrm rot="5400000">
            <a:off x="5451027" y="1779166"/>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ccia a destra 49">
            <a:extLst>
              <a:ext uri="{FF2B5EF4-FFF2-40B4-BE49-F238E27FC236}">
                <a16:creationId xmlns:a16="http://schemas.microsoft.com/office/drawing/2014/main" id="{6C836A7B-4BBC-4CD7-BFF1-67BB1B7724BD}"/>
              </a:ext>
            </a:extLst>
          </p:cNvPr>
          <p:cNvSpPr/>
          <p:nvPr/>
        </p:nvSpPr>
        <p:spPr>
          <a:xfrm rot="5400000">
            <a:off x="7007843" y="1765028"/>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ccia a destra 51">
            <a:extLst>
              <a:ext uri="{FF2B5EF4-FFF2-40B4-BE49-F238E27FC236}">
                <a16:creationId xmlns:a16="http://schemas.microsoft.com/office/drawing/2014/main" id="{8F63B4FF-A212-4D27-A929-875404339193}"/>
              </a:ext>
            </a:extLst>
          </p:cNvPr>
          <p:cNvSpPr/>
          <p:nvPr/>
        </p:nvSpPr>
        <p:spPr>
          <a:xfrm rot="5400000">
            <a:off x="8200546" y="1768337"/>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ccia a destra 53">
            <a:extLst>
              <a:ext uri="{FF2B5EF4-FFF2-40B4-BE49-F238E27FC236}">
                <a16:creationId xmlns:a16="http://schemas.microsoft.com/office/drawing/2014/main" id="{26674819-7013-4CE2-BD6E-C753F5549302}"/>
              </a:ext>
            </a:extLst>
          </p:cNvPr>
          <p:cNvSpPr/>
          <p:nvPr/>
        </p:nvSpPr>
        <p:spPr>
          <a:xfrm rot="5400000">
            <a:off x="11271130" y="1746887"/>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ccia a destra 55">
            <a:extLst>
              <a:ext uri="{FF2B5EF4-FFF2-40B4-BE49-F238E27FC236}">
                <a16:creationId xmlns:a16="http://schemas.microsoft.com/office/drawing/2014/main" id="{DAA13D04-5F8E-41C8-9FED-6AB2D94FEE67}"/>
              </a:ext>
            </a:extLst>
          </p:cNvPr>
          <p:cNvSpPr/>
          <p:nvPr/>
        </p:nvSpPr>
        <p:spPr>
          <a:xfrm rot="16200000">
            <a:off x="6332832" y="2414023"/>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ccia a destra 57">
            <a:extLst>
              <a:ext uri="{FF2B5EF4-FFF2-40B4-BE49-F238E27FC236}">
                <a16:creationId xmlns:a16="http://schemas.microsoft.com/office/drawing/2014/main" id="{271C4F5B-83B1-4BEF-8E30-B51E540BBD36}"/>
              </a:ext>
            </a:extLst>
          </p:cNvPr>
          <p:cNvSpPr/>
          <p:nvPr/>
        </p:nvSpPr>
        <p:spPr>
          <a:xfrm rot="16200000">
            <a:off x="7636070" y="2440005"/>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ccia a destra 59">
            <a:extLst>
              <a:ext uri="{FF2B5EF4-FFF2-40B4-BE49-F238E27FC236}">
                <a16:creationId xmlns:a16="http://schemas.microsoft.com/office/drawing/2014/main" id="{5DDEE1B0-106A-4040-8FDA-050F5C558EB7}"/>
              </a:ext>
            </a:extLst>
          </p:cNvPr>
          <p:cNvSpPr/>
          <p:nvPr/>
        </p:nvSpPr>
        <p:spPr>
          <a:xfrm rot="16200000">
            <a:off x="9594138" y="2475835"/>
            <a:ext cx="252921" cy="223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1A05C1AB-B58A-4161-A918-16441AAE5126}"/>
                  </a:ext>
                </a:extLst>
              </p:cNvPr>
              <p:cNvSpPr txBox="1"/>
              <p:nvPr/>
            </p:nvSpPr>
            <p:spPr>
              <a:xfrm>
                <a:off x="2293372" y="3625952"/>
                <a:ext cx="390362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dirty="0" smtClean="0">
                              <a:solidFill>
                                <a:schemeClr val="tx1"/>
                              </a:solidFill>
                              <a:latin typeface="Cambria Math" panose="02040503050406030204" pitchFamily="18" charset="0"/>
                            </a:rPr>
                          </m:ctrlPr>
                        </m:fPr>
                        <m:num>
                          <m:r>
                            <a:rPr lang="en-GB" b="1" i="1">
                              <a:solidFill>
                                <a:schemeClr val="tx1"/>
                              </a:solidFill>
                              <a:latin typeface="Cambria Math" panose="02040503050406030204" pitchFamily="18" charset="0"/>
                              <a:ea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𝑽</m:t>
                              </m:r>
                            </m:e>
                            <m:sub>
                              <m:r>
                                <a:rPr lang="en-GB" b="1" i="1">
                                  <a:solidFill>
                                    <a:schemeClr val="tx1"/>
                                  </a:solidFill>
                                  <a:latin typeface="Cambria Math" panose="02040503050406030204" pitchFamily="18" charset="0"/>
                                  <a:ea typeface="Cambria Math" panose="02040503050406030204" pitchFamily="18" charset="0"/>
                                </a:rPr>
                                <m:t>𝑨𝑫𝑪</m:t>
                              </m:r>
                            </m:sub>
                          </m:sSub>
                        </m:num>
                        <m:den>
                          <m:r>
                            <a:rPr lang="en-GB" b="1" i="1" dirty="0">
                              <a:solidFill>
                                <a:schemeClr val="tx1"/>
                              </a:solidFill>
                              <a:latin typeface="Cambria Math" panose="02040503050406030204" pitchFamily="18" charset="0"/>
                            </a:rPr>
                            <m:t>𝟐</m:t>
                          </m:r>
                        </m:den>
                      </m:f>
                      <m:d>
                        <m:dPr>
                          <m:ctrlPr>
                            <a:rPr lang="en-GB" b="1" i="1" dirty="0" smtClean="0">
                              <a:solidFill>
                                <a:schemeClr val="tx1"/>
                              </a:solidFill>
                              <a:latin typeface="Cambria Math" panose="02040503050406030204" pitchFamily="18" charset="0"/>
                            </a:rPr>
                          </m:ctrlPr>
                        </m:dPr>
                        <m:e>
                          <m:r>
                            <a:rPr lang="en-GB" b="1" i="1" dirty="0" smtClean="0">
                              <a:solidFill>
                                <a:schemeClr val="tx1"/>
                              </a:solidFill>
                              <a:latin typeface="Cambria Math" panose="02040503050406030204" pitchFamily="18" charset="0"/>
                            </a:rPr>
                            <m:t>𝟐</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r>
                            <a:rPr lang="en-GB" b="1" i="0" dirty="0" smtClean="0">
                              <a:solidFill>
                                <a:schemeClr val="tx1"/>
                              </a:solidFill>
                              <a:latin typeface="Cambria Math" panose="02040503050406030204" pitchFamily="18" charset="0"/>
                            </a:rPr>
                            <m:t>−</m:t>
                          </m:r>
                          <m:r>
                            <a:rPr lang="en-GB" b="1" i="0" dirty="0" smtClean="0">
                              <a:solidFill>
                                <a:schemeClr val="tx1"/>
                              </a:solidFill>
                              <a:latin typeface="Cambria Math" panose="02040503050406030204" pitchFamily="18" charset="0"/>
                            </a:rPr>
                            <m:t>𝟏</m:t>
                          </m:r>
                        </m:e>
                      </m:d>
                      <m:r>
                        <a:rPr lang="en-GB" b="1" i="1" dirty="0" smtClean="0">
                          <a:solidFill>
                            <a:schemeClr val="tx1"/>
                          </a:solidFill>
                          <a:latin typeface="Cambria Math" panose="02040503050406030204" pitchFamily="18" charset="0"/>
                        </a:rPr>
                        <m:t>=</m:t>
                      </m:r>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r>
                            <a:rPr lang="en-GB" b="1" i="1" smtClean="0">
                              <a:solidFill>
                                <a:srgbClr val="00B050"/>
                              </a:solidFill>
                              <a:latin typeface="Cambria Math" panose="02040503050406030204" pitchFamily="18" charset="0"/>
                            </a:rPr>
                            <m:t>,</m:t>
                          </m:r>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𝒏</m:t>
                              </m:r>
                            </m:e>
                            <m:sub>
                              <m:r>
                                <a:rPr lang="en-GB" b="1" i="1">
                                  <a:solidFill>
                                    <a:srgbClr val="00B050"/>
                                  </a:solidFill>
                                  <a:latin typeface="Cambria Math" panose="02040503050406030204" pitchFamily="18" charset="0"/>
                                </a:rPr>
                                <m:t>𝒐𝑨𝑫𝑪</m:t>
                              </m:r>
                            </m:sub>
                          </m:sSub>
                        </m:sub>
                      </m:sSub>
                    </m:oMath>
                  </m:oMathPara>
                </a14:m>
                <a:endParaRPr lang="en-GB" dirty="0"/>
              </a:p>
            </p:txBody>
          </p:sp>
        </mc:Choice>
        <mc:Fallback xmlns="">
          <p:sp>
            <p:nvSpPr>
              <p:cNvPr id="63" name="CasellaDiTesto 62">
                <a:extLst>
                  <a:ext uri="{FF2B5EF4-FFF2-40B4-BE49-F238E27FC236}">
                    <a16:creationId xmlns:a16="http://schemas.microsoft.com/office/drawing/2014/main" id="{1A05C1AB-B58A-4161-A918-16441AAE5126}"/>
                  </a:ext>
                </a:extLst>
              </p:cNvPr>
              <p:cNvSpPr txBox="1">
                <a:spLocks noRot="1" noChangeAspect="1" noMove="1" noResize="1" noEditPoints="1" noAdjustHandles="1" noChangeArrowheads="1" noChangeShapeType="1" noTextEdit="1"/>
              </p:cNvSpPr>
              <p:nvPr/>
            </p:nvSpPr>
            <p:spPr>
              <a:xfrm>
                <a:off x="2293372" y="3625952"/>
                <a:ext cx="3903620" cy="61093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CasellaDiTesto 68">
                <a:extLst>
                  <a:ext uri="{FF2B5EF4-FFF2-40B4-BE49-F238E27FC236}">
                    <a16:creationId xmlns:a16="http://schemas.microsoft.com/office/drawing/2014/main" id="{E48CD94D-04A7-452A-806C-12CF651395F6}"/>
                  </a:ext>
                </a:extLst>
              </p:cNvPr>
              <p:cNvSpPr txBox="1"/>
              <p:nvPr/>
            </p:nvSpPr>
            <p:spPr>
              <a:xfrm>
                <a:off x="6983829" y="3625952"/>
                <a:ext cx="2525026" cy="683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r>
                        <a:rPr lang="en-GB" b="1" i="1" smtClean="0">
                          <a:solidFill>
                            <a:schemeClr val="tx1"/>
                          </a:solidFill>
                          <a:latin typeface="Cambria Math" panose="02040503050406030204" pitchFamily="18" charset="0"/>
                        </a:rPr>
                        <m:t>=</m:t>
                      </m:r>
                      <m:f>
                        <m:fPr>
                          <m:ctrlPr>
                            <a:rPr lang="en-GB" b="1" i="1" smtClean="0">
                              <a:solidFill>
                                <a:schemeClr val="tx1"/>
                              </a:solidFill>
                              <a:latin typeface="Cambria Math" panose="02040503050406030204" pitchFamily="18" charset="0"/>
                            </a:rPr>
                          </m:ctrlPr>
                        </m:fPr>
                        <m:num>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r>
                                <a:rPr lang="en-GB" b="1" i="1">
                                  <a:solidFill>
                                    <a:srgbClr val="00B050"/>
                                  </a:solidFill>
                                  <a:latin typeface="Cambria Math" panose="02040503050406030204" pitchFamily="18" charset="0"/>
                                </a:rPr>
                                <m:t>,</m:t>
                              </m:r>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𝒏</m:t>
                                  </m:r>
                                </m:e>
                                <m:sub>
                                  <m:r>
                                    <a:rPr lang="en-GB" b="1" i="1">
                                      <a:solidFill>
                                        <a:srgbClr val="00B050"/>
                                      </a:solidFill>
                                      <a:latin typeface="Cambria Math" panose="02040503050406030204" pitchFamily="18" charset="0"/>
                                    </a:rPr>
                                    <m:t>𝒐𝑨𝑫𝑪</m:t>
                                  </m:r>
                                </m:sub>
                              </m:sSub>
                            </m:sub>
                          </m:sSub>
                        </m:num>
                        <m:den>
                          <m:r>
                            <a:rPr lang="en-GB" b="1" i="1">
                              <a:solidFill>
                                <a:schemeClr val="tx1"/>
                              </a:solidFill>
                              <a:latin typeface="Cambria Math" panose="02040503050406030204" pitchFamily="18" charset="0"/>
                              <a:ea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𝑽</m:t>
                              </m:r>
                            </m:e>
                            <m:sub>
                              <m:r>
                                <a:rPr lang="en-GB" b="1" i="1">
                                  <a:solidFill>
                                    <a:schemeClr val="tx1"/>
                                  </a:solidFill>
                                  <a:latin typeface="Cambria Math" panose="02040503050406030204" pitchFamily="18" charset="0"/>
                                  <a:ea typeface="Cambria Math" panose="02040503050406030204" pitchFamily="18" charset="0"/>
                                </a:rPr>
                                <m:t>𝑨𝑫𝑪</m:t>
                              </m:r>
                            </m:sub>
                          </m:sSub>
                        </m:den>
                      </m:f>
                      <m:r>
                        <a:rPr lang="en-GB" b="1" i="1" smtClean="0">
                          <a:solidFill>
                            <a:schemeClr val="tx1"/>
                          </a:solidFill>
                          <a:latin typeface="Cambria Math" panose="02040503050406030204" pitchFamily="18" charset="0"/>
                        </a:rPr>
                        <m:t>+</m:t>
                      </m:r>
                      <m:f>
                        <m:fPr>
                          <m:ctrlPr>
                            <a:rPr lang="en-GB" b="1" i="1" smtClean="0">
                              <a:solidFill>
                                <a:schemeClr val="tx1"/>
                              </a:solidFill>
                              <a:latin typeface="Cambria Math" panose="02040503050406030204" pitchFamily="18" charset="0"/>
                            </a:rPr>
                          </m:ctrlPr>
                        </m:fPr>
                        <m:num>
                          <m:r>
                            <a:rPr lang="en-GB" b="1" i="1" smtClean="0">
                              <a:solidFill>
                                <a:schemeClr val="tx1"/>
                              </a:solidFill>
                              <a:latin typeface="Cambria Math" panose="02040503050406030204" pitchFamily="18" charset="0"/>
                            </a:rPr>
                            <m:t>𝟏</m:t>
                          </m:r>
                        </m:num>
                        <m:den>
                          <m:r>
                            <a:rPr lang="en-GB" b="1" i="1" smtClean="0">
                              <a:solidFill>
                                <a:schemeClr val="tx1"/>
                              </a:solidFill>
                              <a:latin typeface="Cambria Math" panose="02040503050406030204" pitchFamily="18" charset="0"/>
                            </a:rPr>
                            <m:t>𝟐</m:t>
                          </m:r>
                        </m:den>
                      </m:f>
                    </m:oMath>
                  </m:oMathPara>
                </a14:m>
                <a:endParaRPr lang="en-GB" dirty="0"/>
              </a:p>
            </p:txBody>
          </p:sp>
        </mc:Choice>
        <mc:Fallback xmlns="">
          <p:sp>
            <p:nvSpPr>
              <p:cNvPr id="69" name="CasellaDiTesto 68">
                <a:extLst>
                  <a:ext uri="{FF2B5EF4-FFF2-40B4-BE49-F238E27FC236}">
                    <a16:creationId xmlns:a16="http://schemas.microsoft.com/office/drawing/2014/main" id="{E48CD94D-04A7-452A-806C-12CF651395F6}"/>
                  </a:ext>
                </a:extLst>
              </p:cNvPr>
              <p:cNvSpPr txBox="1">
                <a:spLocks noRot="1" noChangeAspect="1" noMove="1" noResize="1" noEditPoints="1" noAdjustHandles="1" noChangeArrowheads="1" noChangeShapeType="1" noTextEdit="1"/>
              </p:cNvSpPr>
              <p:nvPr/>
            </p:nvSpPr>
            <p:spPr>
              <a:xfrm>
                <a:off x="6983829" y="3625952"/>
                <a:ext cx="2525026" cy="68326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D1D6E37B-6888-401A-BAE2-3721CED1539C}"/>
                  </a:ext>
                </a:extLst>
              </p:cNvPr>
              <p:cNvSpPr txBox="1"/>
              <p:nvPr/>
            </p:nvSpPr>
            <p:spPr>
              <a:xfrm>
                <a:off x="-166928" y="4877116"/>
                <a:ext cx="1219200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r>
                        <a:rPr lang="en-GB" b="1" i="1" smtClean="0">
                          <a:solidFill>
                            <a:schemeClr val="tx1"/>
                          </a:solidFill>
                          <a:latin typeface="Cambria Math" panose="02040503050406030204" pitchFamily="18" charset="0"/>
                        </a:rPr>
                        <m:t>=</m:t>
                      </m:r>
                      <m:r>
                        <a:rPr lang="en-GB" b="1" i="0" smtClean="0">
                          <a:solidFill>
                            <a:schemeClr val="tx1"/>
                          </a:solidFill>
                          <a:latin typeface="Cambria Math" panose="02040503050406030204" pitchFamily="18" charset="0"/>
                        </a:rPr>
                        <m:t>𝐢𝐧𝐭</m:t>
                      </m:r>
                      <m:d>
                        <m:dPr>
                          <m:ctrlPr>
                            <a:rPr lang="en-GB" b="1" i="1" smtClean="0">
                              <a:solidFill>
                                <a:schemeClr val="tx1"/>
                              </a:solidFill>
                              <a:latin typeface="Cambria Math" panose="02040503050406030204" pitchFamily="18" charset="0"/>
                            </a:rPr>
                          </m:ctrlPr>
                        </m:dPr>
                        <m:e>
                          <m:f>
                            <m:fPr>
                              <m:ctrlPr>
                                <a:rPr lang="en-GB" b="1" i="1">
                                  <a:latin typeface="Cambria Math" panose="02040503050406030204" pitchFamily="18" charset="0"/>
                                </a:rPr>
                              </m:ctrlPr>
                            </m:fPr>
                            <m:num>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num>
                            <m:den>
                              <m:r>
                                <a:rPr lang="en-GB" b="1"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𝑽</m:t>
                                  </m:r>
                                </m:e>
                                <m:sub>
                                  <m:r>
                                    <a:rPr lang="en-GB" b="1" i="1">
                                      <a:latin typeface="Cambria Math" panose="02040503050406030204" pitchFamily="18" charset="0"/>
                                      <a:ea typeface="Cambria Math" panose="02040503050406030204" pitchFamily="18" charset="0"/>
                                    </a:rPr>
                                    <m:t>𝑨𝑫𝑪</m:t>
                                  </m:r>
                                </m:sub>
                              </m:sSub>
                            </m:den>
                          </m:f>
                          <m:r>
                            <a:rPr lang="en-GB" b="1" i="1">
                              <a:latin typeface="Cambria Math" panose="02040503050406030204" pitchFamily="18" charset="0"/>
                            </a:rPr>
                            <m:t>+</m:t>
                          </m:r>
                          <m:f>
                            <m:fPr>
                              <m:ctrlPr>
                                <a:rPr lang="en-GB" b="1" i="1">
                                  <a:latin typeface="Cambria Math" panose="02040503050406030204" pitchFamily="18" charset="0"/>
                                </a:rPr>
                              </m:ctrlPr>
                            </m:fPr>
                            <m:num>
                              <m:r>
                                <a:rPr lang="en-GB" b="1" i="1">
                                  <a:latin typeface="Cambria Math" panose="02040503050406030204" pitchFamily="18" charset="0"/>
                                </a:rPr>
                                <m:t>𝟏</m:t>
                              </m:r>
                            </m:num>
                            <m:den>
                              <m:r>
                                <a:rPr lang="en-GB" b="1" i="1">
                                  <a:latin typeface="Cambria Math" panose="02040503050406030204" pitchFamily="18" charset="0"/>
                                </a:rPr>
                                <m:t>𝟐</m:t>
                              </m:r>
                            </m:den>
                          </m:f>
                        </m:e>
                      </m:d>
                      <m:r>
                        <a:rPr lang="en-GB" b="1" i="1" smtClean="0">
                          <a:latin typeface="Cambria Math" panose="02040503050406030204" pitchFamily="18" charset="0"/>
                        </a:rPr>
                        <m:t>=</m:t>
                      </m:r>
                      <m:r>
                        <a:rPr lang="en-GB" b="1">
                          <a:latin typeface="Cambria Math" panose="02040503050406030204" pitchFamily="18" charset="0"/>
                        </a:rPr>
                        <m:t>𝐢𝐧𝐭</m:t>
                      </m:r>
                      <m:d>
                        <m:dPr>
                          <m:ctrlPr>
                            <a:rPr lang="en-GB" b="1" i="1">
                              <a:latin typeface="Cambria Math" panose="02040503050406030204" pitchFamily="18" charset="0"/>
                            </a:rPr>
                          </m:ctrlPr>
                        </m:dPr>
                        <m:e>
                          <m:f>
                            <m:fPr>
                              <m:ctrlPr>
                                <a:rPr lang="en-GB" b="1" i="1">
                                  <a:latin typeface="Cambria Math" panose="02040503050406030204" pitchFamily="18" charset="0"/>
                                  <a:ea typeface="Cambria Math" panose="02040503050406030204" pitchFamily="18" charset="0"/>
                                </a:rPr>
                              </m:ctrlPr>
                            </m:fPr>
                            <m:num>
                              <m:sSup>
                                <m:sSupPr>
                                  <m:ctrlPr>
                                    <a:rPr lang="en-GB" b="1" i="1">
                                      <a:latin typeface="Cambria Math" panose="02040503050406030204" pitchFamily="18" charset="0"/>
                                    </a:rPr>
                                  </m:ctrlPr>
                                </m:sSupPr>
                                <m:e>
                                  <m:r>
                                    <a:rPr lang="en-GB" b="1" i="1">
                                      <a:latin typeface="Cambria Math" panose="02040503050406030204" pitchFamily="18" charset="0"/>
                                    </a:rPr>
                                    <m:t>𝟐</m:t>
                                  </m:r>
                                </m:e>
                                <m:sup>
                                  <m:sSub>
                                    <m:sSubPr>
                                      <m:ctrlPr>
                                        <a:rPr lang="en-GB" b="1" i="1">
                                          <a:latin typeface="Cambria Math" panose="02040503050406030204" pitchFamily="18" charset="0"/>
                                        </a:rPr>
                                      </m:ctrlPr>
                                    </m:sSubPr>
                                    <m:e>
                                      <m:r>
                                        <a:rPr lang="en-GB" b="1" i="1">
                                          <a:latin typeface="Cambria Math" panose="02040503050406030204" pitchFamily="18" charset="0"/>
                                        </a:rPr>
                                        <m:t>𝒏</m:t>
                                      </m:r>
                                    </m:e>
                                    <m:sub>
                                      <m:r>
                                        <a:rPr lang="en-GB" b="1" i="1">
                                          <a:latin typeface="Cambria Math" panose="02040503050406030204" pitchFamily="18" charset="0"/>
                                        </a:rPr>
                                        <m:t>𝒃𝒊𝒕</m:t>
                                      </m:r>
                                      <m:r>
                                        <a:rPr lang="en-GB" b="1" i="1">
                                          <a:latin typeface="Cambria Math" panose="02040503050406030204" pitchFamily="18" charset="0"/>
                                        </a:rPr>
                                        <m:t>,</m:t>
                                      </m:r>
                                      <m:r>
                                        <a:rPr lang="en-GB" b="1" i="1">
                                          <a:latin typeface="Cambria Math" panose="02040503050406030204" pitchFamily="18" charset="0"/>
                                        </a:rPr>
                                        <m:t>𝑨𝑫𝑪</m:t>
                                      </m:r>
                                    </m:sub>
                                  </m:sSub>
                                </m:sup>
                              </m:sSup>
                              <m:r>
                                <a:rPr lang="en-GB" b="1" i="1">
                                  <a:latin typeface="Cambria Math" panose="02040503050406030204" pitchFamily="18" charset="0"/>
                                </a:rPr>
                                <m:t>−</m:t>
                              </m:r>
                              <m:r>
                                <a:rPr lang="en-GB" b="1" i="1" smtClean="0">
                                  <a:latin typeface="Cambria Math" panose="02040503050406030204" pitchFamily="18" charset="0"/>
                                </a:rPr>
                                <m:t>𝟏</m:t>
                              </m:r>
                            </m:num>
                            <m:den>
                              <m:r>
                                <a:rPr lang="en-GB" b="1" i="1" smtClean="0">
                                  <a:latin typeface="Cambria Math" panose="02040503050406030204" pitchFamily="18" charset="0"/>
                                </a:rPr>
                                <m:t>𝟐</m:t>
                              </m:r>
                            </m:den>
                          </m:f>
                          <m:f>
                            <m:fPr>
                              <m:ctrlPr>
                                <a:rPr lang="en-GB" b="1" i="1" smtClean="0">
                                  <a:latin typeface="Cambria Math" panose="02040503050406030204" pitchFamily="18" charset="0"/>
                                </a:rPr>
                              </m:ctrlPr>
                            </m:fPr>
                            <m:num>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num>
                            <m:den>
                              <m:sSub>
                                <m:sSubPr>
                                  <m:ctrlPr>
                                    <a:rPr lang="en-GB" b="1" i="1">
                                      <a:latin typeface="Cambria Math" panose="02040503050406030204" pitchFamily="18" charset="0"/>
                                    </a:rPr>
                                  </m:ctrlPr>
                                </m:sSubPr>
                                <m:e>
                                  <m:r>
                                    <a:rPr lang="en-GB" b="1" i="1">
                                      <a:latin typeface="Cambria Math" panose="02040503050406030204" pitchFamily="18" charset="0"/>
                                    </a:rPr>
                                    <m:t>𝑽</m:t>
                                  </m:r>
                                </m:e>
                                <m:sub>
                                  <m:r>
                                    <a:rPr lang="en-GB" b="1" i="1">
                                      <a:latin typeface="Cambria Math" panose="02040503050406030204" pitchFamily="18" charset="0"/>
                                    </a:rPr>
                                    <m:t>𝒎𝒂𝒙</m:t>
                                  </m:r>
                                  <m:r>
                                    <a:rPr lang="en-GB" b="1" i="1">
                                      <a:latin typeface="Cambria Math" panose="02040503050406030204" pitchFamily="18" charset="0"/>
                                    </a:rPr>
                                    <m:t>,</m:t>
                                  </m:r>
                                  <m:r>
                                    <a:rPr lang="en-GB" b="1" i="1">
                                      <a:latin typeface="Cambria Math" panose="02040503050406030204" pitchFamily="18" charset="0"/>
                                    </a:rPr>
                                    <m:t>𝑨𝑫𝑪</m:t>
                                  </m:r>
                                </m:sub>
                              </m:sSub>
                            </m:den>
                          </m:f>
                          <m:r>
                            <a:rPr lang="en-GB" b="1" i="1">
                              <a:latin typeface="Cambria Math" panose="02040503050406030204" pitchFamily="18" charset="0"/>
                            </a:rPr>
                            <m:t>+</m:t>
                          </m:r>
                          <m:f>
                            <m:fPr>
                              <m:ctrlPr>
                                <a:rPr lang="en-GB" b="1" i="1">
                                  <a:latin typeface="Cambria Math" panose="02040503050406030204" pitchFamily="18" charset="0"/>
                                </a:rPr>
                              </m:ctrlPr>
                            </m:fPr>
                            <m:num>
                              <m:r>
                                <a:rPr lang="en-GB" b="1" i="1">
                                  <a:latin typeface="Cambria Math" panose="02040503050406030204" pitchFamily="18" charset="0"/>
                                </a:rPr>
                                <m:t>𝟏</m:t>
                              </m:r>
                            </m:num>
                            <m:den>
                              <m:r>
                                <a:rPr lang="en-GB" b="1" i="1">
                                  <a:latin typeface="Cambria Math" panose="02040503050406030204" pitchFamily="18" charset="0"/>
                                </a:rPr>
                                <m:t>𝟐</m:t>
                              </m:r>
                            </m:den>
                          </m:f>
                        </m:e>
                      </m:d>
                    </m:oMath>
                  </m:oMathPara>
                </a14:m>
                <a:endParaRPr lang="en-GB" dirty="0"/>
              </a:p>
            </p:txBody>
          </p:sp>
        </mc:Choice>
        <mc:Fallback xmlns="">
          <p:sp>
            <p:nvSpPr>
              <p:cNvPr id="71" name="CasellaDiTesto 70">
                <a:extLst>
                  <a:ext uri="{FF2B5EF4-FFF2-40B4-BE49-F238E27FC236}">
                    <a16:creationId xmlns:a16="http://schemas.microsoft.com/office/drawing/2014/main" id="{D1D6E37B-6888-401A-BAE2-3721CED1539C}"/>
                  </a:ext>
                </a:extLst>
              </p:cNvPr>
              <p:cNvSpPr txBox="1">
                <a:spLocks noRot="1" noChangeAspect="1" noMove="1" noResize="1" noEditPoints="1" noAdjustHandles="1" noChangeArrowheads="1" noChangeShapeType="1" noTextEdit="1"/>
              </p:cNvSpPr>
              <p:nvPr/>
            </p:nvSpPr>
            <p:spPr>
              <a:xfrm>
                <a:off x="-166928" y="4877116"/>
                <a:ext cx="12192000" cy="714683"/>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BC9BAD6-B54E-4329-AD1E-16AFBC0880FB}"/>
                  </a:ext>
                </a:extLst>
              </p:cNvPr>
              <p:cNvSpPr txBox="1"/>
              <p:nvPr/>
            </p:nvSpPr>
            <p:spPr>
              <a:xfrm>
                <a:off x="0" y="2014819"/>
                <a:ext cx="12192000"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m:rPr>
                              <m:nor/>
                            </m:rPr>
                            <a:rPr lang="en-GB" b="1" dirty="0">
                              <a:solidFill>
                                <a:srgbClr val="BF00BF"/>
                              </a:solidFill>
                            </a:rPr>
                            <m:t>,     </m:t>
                          </m:r>
                          <m:r>
                            <a:rPr lang="en-GB" b="1" i="1">
                              <a:solidFill>
                                <a:srgbClr val="BF00BF"/>
                              </a:solidFill>
                              <a:latin typeface="Cambria Math" panose="02040503050406030204" pitchFamily="18" charset="0"/>
                            </a:rPr>
                            <m:t>−</m:t>
                          </m:r>
                          <m:d>
                            <m:dPr>
                              <m:ctrlPr>
                                <a:rPr lang="en-GB" b="1" i="1">
                                  <a:solidFill>
                                    <a:srgbClr val="BF00BF"/>
                                  </a:solidFill>
                                  <a:latin typeface="Cambria Math" panose="02040503050406030204" pitchFamily="18" charset="0"/>
                                </a:rPr>
                              </m:ctrlPr>
                            </m:dPr>
                            <m:e>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e>
                          </m:d>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𝟎</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𝟏</m:t>
                          </m:r>
                          <m:r>
                            <m:rPr>
                              <m:nor/>
                            </m:rPr>
                            <a:rPr lang="en-GB" b="1" dirty="0">
                              <a:solidFill>
                                <a:srgbClr val="BF00BF"/>
                              </a:solidFill>
                            </a:rPr>
                            <m:t>,        </m:t>
                          </m:r>
                          <m:r>
                            <a:rPr lang="en-GB" b="1" i="1">
                              <a:solidFill>
                                <a:srgbClr val="BF00BF"/>
                              </a:solidFill>
                              <a:latin typeface="Cambria Math" panose="02040503050406030204" pitchFamily="18" charset="0"/>
                              <a:ea typeface="Cambria Math" panose="02040503050406030204" pitchFamily="18" charset="0"/>
                            </a:rPr>
                            <m:t>𝟐</m:t>
                          </m:r>
                          <m:r>
                            <m:rPr>
                              <m:nor/>
                            </m:rPr>
                            <a:rPr lang="en-GB" b="1" dirty="0">
                              <a:solidFill>
                                <a:srgbClr val="BF00BF"/>
                              </a:solidFill>
                            </a:rPr>
                            <m:t>,  …,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r>
                            <m:rPr>
                              <m:nor/>
                            </m:rPr>
                            <a:rPr lang="en-GB" b="1" dirty="0">
                              <a:solidFill>
                                <a:srgbClr val="BF00BF"/>
                              </a:solidFill>
                            </a:rPr>
                            <m:t>,        </m:t>
                          </m:r>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𝑨𝑫𝑪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e>
                      </m:d>
                    </m:oMath>
                  </m:oMathPara>
                </a14:m>
                <a:endParaRPr lang="en-GB" b="1" dirty="0"/>
              </a:p>
            </p:txBody>
          </p:sp>
        </mc:Choice>
        <mc:Fallback xmlns="">
          <p:sp>
            <p:nvSpPr>
              <p:cNvPr id="3" name="CasellaDiTesto 2">
                <a:extLst>
                  <a:ext uri="{FF2B5EF4-FFF2-40B4-BE49-F238E27FC236}">
                    <a16:creationId xmlns:a16="http://schemas.microsoft.com/office/drawing/2014/main" id="{5BC9BAD6-B54E-4329-AD1E-16AFBC0880FB}"/>
                  </a:ext>
                </a:extLst>
              </p:cNvPr>
              <p:cNvSpPr txBox="1">
                <a:spLocks noRot="1" noChangeAspect="1" noMove="1" noResize="1" noEditPoints="1" noAdjustHandles="1" noChangeArrowheads="1" noChangeShapeType="1" noTextEdit="1"/>
              </p:cNvSpPr>
              <p:nvPr/>
            </p:nvSpPr>
            <p:spPr>
              <a:xfrm>
                <a:off x="0" y="2014819"/>
                <a:ext cx="12192000" cy="404983"/>
              </a:xfrm>
              <a:prstGeom prst="rect">
                <a:avLst/>
              </a:prstGeom>
              <a:blipFill>
                <a:blip r:embed="rId15"/>
                <a:stretch>
                  <a:fillRect/>
                </a:stretch>
              </a:blipFill>
            </p:spPr>
            <p:txBody>
              <a:bodyPr/>
              <a:lstStyle/>
              <a:p>
                <a:r>
                  <a:rPr lang="en-GB">
                    <a:noFill/>
                  </a:rPr>
                  <a:t> </a:t>
                </a:r>
              </a:p>
            </p:txBody>
          </p:sp>
        </mc:Fallback>
      </mc:AlternateContent>
      <p:sp>
        <p:nvSpPr>
          <p:cNvPr id="7" name="Freccia a destra 6">
            <a:extLst>
              <a:ext uri="{FF2B5EF4-FFF2-40B4-BE49-F238E27FC236}">
                <a16:creationId xmlns:a16="http://schemas.microsoft.com/office/drawing/2014/main" id="{08A1477D-6CC2-4FF2-90D7-047D0508CC91}"/>
              </a:ext>
            </a:extLst>
          </p:cNvPr>
          <p:cNvSpPr/>
          <p:nvPr/>
        </p:nvSpPr>
        <p:spPr>
          <a:xfrm>
            <a:off x="6127147" y="3884446"/>
            <a:ext cx="566790" cy="2284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40C1883-D45F-4C0E-B86E-65A9E779D268}"/>
                  </a:ext>
                </a:extLst>
              </p:cNvPr>
              <p:cNvSpPr txBox="1"/>
              <p:nvPr/>
            </p:nvSpPr>
            <p:spPr>
              <a:xfrm>
                <a:off x="0" y="6038627"/>
                <a:ext cx="1219200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r>
                        <a:rPr lang="en-GB" b="1" i="1" smtClean="0">
                          <a:solidFill>
                            <a:schemeClr val="tx1"/>
                          </a:solidFill>
                          <a:latin typeface="Cambria Math" panose="02040503050406030204" pitchFamily="18" charset="0"/>
                        </a:rPr>
                        <m:t>=</m:t>
                      </m:r>
                      <m:r>
                        <a:rPr lang="en-GB" b="1" i="0" smtClean="0">
                          <a:solidFill>
                            <a:schemeClr val="tx1"/>
                          </a:solidFill>
                          <a:latin typeface="Cambria Math" panose="02040503050406030204" pitchFamily="18" charset="0"/>
                        </a:rPr>
                        <m:t>𝐢𝐧𝐭</m:t>
                      </m:r>
                      <m:d>
                        <m:dPr>
                          <m:ctrlPr>
                            <a:rPr lang="en-GB" b="1" i="1" smtClean="0">
                              <a:solidFill>
                                <a:schemeClr val="tx1"/>
                              </a:solidFill>
                              <a:latin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𝟏𝟐𝟕</m:t>
                          </m:r>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𝟓</m:t>
                          </m:r>
                          <m:f>
                            <m:fPr>
                              <m:ctrlPr>
                                <a:rPr lang="en-GB" b="1" i="1">
                                  <a:latin typeface="Cambria Math" panose="02040503050406030204" pitchFamily="18" charset="0"/>
                                </a:rPr>
                              </m:ctrlPr>
                            </m:fPr>
                            <m:num>
                              <m:sSub>
                                <m:sSubPr>
                                  <m:ctrlPr>
                                    <a:rPr lang="en-GB" b="1" i="1">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𝑽</m:t>
                                  </m:r>
                                </m:e>
                                <m:sub>
                                  <m:r>
                                    <a:rPr lang="en-GB" b="1" i="1" smtClean="0">
                                      <a:solidFill>
                                        <a:srgbClr val="00B050"/>
                                      </a:solidFill>
                                      <a:latin typeface="Cambria Math" panose="02040503050406030204" pitchFamily="18" charset="0"/>
                                    </a:rPr>
                                    <m:t>𝑨𝑫𝑪</m:t>
                                  </m:r>
                                </m:sub>
                              </m:sSub>
                            </m:num>
                            <m:den>
                              <m:sSub>
                                <m:sSubPr>
                                  <m:ctrlPr>
                                    <a:rPr lang="en-GB" b="1" i="1">
                                      <a:latin typeface="Cambria Math" panose="02040503050406030204" pitchFamily="18" charset="0"/>
                                    </a:rPr>
                                  </m:ctrlPr>
                                </m:sSubPr>
                                <m:e>
                                  <m:r>
                                    <a:rPr lang="en-GB" b="1" i="1">
                                      <a:latin typeface="Cambria Math" panose="02040503050406030204" pitchFamily="18" charset="0"/>
                                    </a:rPr>
                                    <m:t>𝑽</m:t>
                                  </m:r>
                                </m:e>
                                <m:sub>
                                  <m:r>
                                    <a:rPr lang="en-GB" b="1" i="1">
                                      <a:latin typeface="Cambria Math" panose="02040503050406030204" pitchFamily="18" charset="0"/>
                                    </a:rPr>
                                    <m:t>𝒎𝒂𝒙</m:t>
                                  </m:r>
                                  <m:r>
                                    <a:rPr lang="en-GB" b="1" i="1">
                                      <a:latin typeface="Cambria Math" panose="02040503050406030204" pitchFamily="18" charset="0"/>
                                    </a:rPr>
                                    <m:t>,</m:t>
                                  </m:r>
                                  <m:r>
                                    <a:rPr lang="en-GB" b="1" i="1">
                                      <a:latin typeface="Cambria Math" panose="02040503050406030204" pitchFamily="18" charset="0"/>
                                    </a:rPr>
                                    <m:t>𝑨𝑫𝑪</m:t>
                                  </m:r>
                                </m:sub>
                              </m:sSub>
                            </m:den>
                          </m:f>
                          <m:r>
                            <a:rPr lang="en-GB" b="1" i="1">
                              <a:latin typeface="Cambria Math" panose="02040503050406030204" pitchFamily="18" charset="0"/>
                            </a:rPr>
                            <m:t>+</m:t>
                          </m:r>
                          <m:r>
                            <a:rPr lang="en-GB" b="1" i="1" smtClean="0">
                              <a:latin typeface="Cambria Math" panose="02040503050406030204" pitchFamily="18" charset="0"/>
                            </a:rPr>
                            <m:t>𝟎</m:t>
                          </m:r>
                          <m:r>
                            <a:rPr lang="en-GB" b="1" i="1" smtClean="0">
                              <a:latin typeface="Cambria Math" panose="02040503050406030204" pitchFamily="18" charset="0"/>
                            </a:rPr>
                            <m:t>.</m:t>
                          </m:r>
                          <m:r>
                            <a:rPr lang="en-GB" b="1" i="1" smtClean="0">
                              <a:latin typeface="Cambria Math" panose="02040503050406030204" pitchFamily="18" charset="0"/>
                            </a:rPr>
                            <m:t>𝟓</m:t>
                          </m:r>
                        </m:e>
                      </m:d>
                    </m:oMath>
                  </m:oMathPara>
                </a14:m>
                <a:endParaRPr lang="en-GB" dirty="0"/>
              </a:p>
            </p:txBody>
          </p:sp>
        </mc:Choice>
        <mc:Fallback xmlns="">
          <p:sp>
            <p:nvSpPr>
              <p:cNvPr id="9" name="CasellaDiTesto 8">
                <a:extLst>
                  <a:ext uri="{FF2B5EF4-FFF2-40B4-BE49-F238E27FC236}">
                    <a16:creationId xmlns:a16="http://schemas.microsoft.com/office/drawing/2014/main" id="{940C1883-D45F-4C0E-B86E-65A9E779D268}"/>
                  </a:ext>
                </a:extLst>
              </p:cNvPr>
              <p:cNvSpPr txBox="1">
                <a:spLocks noRot="1" noChangeAspect="1" noMove="1" noResize="1" noEditPoints="1" noAdjustHandles="1" noChangeArrowheads="1" noChangeShapeType="1" noTextEdit="1"/>
              </p:cNvSpPr>
              <p:nvPr/>
            </p:nvSpPr>
            <p:spPr>
              <a:xfrm>
                <a:off x="0" y="6038627"/>
                <a:ext cx="12192000" cy="714683"/>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4B82AA8B-342B-4CED-B964-AC40974512C0}"/>
                  </a:ext>
                </a:extLst>
              </p:cNvPr>
              <p:cNvSpPr txBox="1"/>
              <p:nvPr/>
            </p:nvSpPr>
            <p:spPr>
              <a:xfrm>
                <a:off x="8365681" y="6088167"/>
                <a:ext cx="3826319" cy="595548"/>
              </a:xfrm>
              <a:prstGeom prst="rect">
                <a:avLst/>
              </a:prstGeom>
              <a:noFill/>
            </p:spPr>
            <p:txBody>
              <a:bodyPr wrap="square" rtlCol="0">
                <a:spAutoFit/>
              </a:bodyPr>
              <a:lstStyle/>
              <a:p>
                <a:r>
                  <a:rPr lang="en-GB" sz="1600" b="1" dirty="0"/>
                  <a:t>NOTE:</a:t>
                </a:r>
                <a:r>
                  <a:rPr lang="en-GB" sz="1600" dirty="0"/>
                  <a:t> bug in the Fortran code, the formula on the left is used even when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𝑛</m:t>
                        </m:r>
                      </m:e>
                      <m:sub>
                        <m:r>
                          <a:rPr lang="en-GB" sz="1600" b="0" i="1">
                            <a:solidFill>
                              <a:schemeClr val="tx1"/>
                            </a:solidFill>
                            <a:latin typeface="Cambria Math" panose="02040503050406030204" pitchFamily="18" charset="0"/>
                          </a:rPr>
                          <m:t>𝑏𝑖𝑡</m:t>
                        </m:r>
                        <m:r>
                          <a:rPr lang="en-GB" sz="1600" b="0" i="1">
                            <a:solidFill>
                              <a:schemeClr val="tx1"/>
                            </a:solidFill>
                            <a:latin typeface="Cambria Math" panose="02040503050406030204" pitchFamily="18" charset="0"/>
                          </a:rPr>
                          <m:t>,</m:t>
                        </m:r>
                        <m:r>
                          <a:rPr lang="en-GB" sz="1600" b="0" i="1">
                            <a:solidFill>
                              <a:schemeClr val="tx1"/>
                            </a:solidFill>
                            <a:latin typeface="Cambria Math" panose="02040503050406030204" pitchFamily="18" charset="0"/>
                          </a:rPr>
                          <m:t>𝐴𝐷𝐶</m:t>
                        </m:r>
                      </m:sub>
                    </m:sSub>
                    <m:r>
                      <a:rPr lang="en-GB" sz="1600" i="1">
                        <a:latin typeface="Cambria Math" panose="02040503050406030204" pitchFamily="18" charset="0"/>
                        <a:ea typeface="Cambria Math" panose="02040503050406030204" pitchFamily="18" charset="0"/>
                      </a:rPr>
                      <m:t>≠</m:t>
                    </m:r>
                    <m:r>
                      <a:rPr lang="en-GB" sz="1600" b="0" i="1" smtClean="0">
                        <a:solidFill>
                          <a:schemeClr val="tx1"/>
                        </a:solidFill>
                        <a:latin typeface="Cambria Math" panose="02040503050406030204" pitchFamily="18" charset="0"/>
                      </a:rPr>
                      <m:t>8</m:t>
                    </m:r>
                  </m:oMath>
                </a14:m>
                <a:r>
                  <a:rPr lang="en-GB" sz="1600" dirty="0"/>
                  <a:t> </a:t>
                </a:r>
              </a:p>
            </p:txBody>
          </p:sp>
        </mc:Choice>
        <mc:Fallback xmlns="">
          <p:sp>
            <p:nvSpPr>
              <p:cNvPr id="10" name="CasellaDiTesto 9">
                <a:extLst>
                  <a:ext uri="{FF2B5EF4-FFF2-40B4-BE49-F238E27FC236}">
                    <a16:creationId xmlns:a16="http://schemas.microsoft.com/office/drawing/2014/main" id="{4B82AA8B-342B-4CED-B964-AC40974512C0}"/>
                  </a:ext>
                </a:extLst>
              </p:cNvPr>
              <p:cNvSpPr txBox="1">
                <a:spLocks noRot="1" noChangeAspect="1" noMove="1" noResize="1" noEditPoints="1" noAdjustHandles="1" noChangeArrowheads="1" noChangeShapeType="1" noTextEdit="1"/>
              </p:cNvSpPr>
              <p:nvPr/>
            </p:nvSpPr>
            <p:spPr>
              <a:xfrm>
                <a:off x="8365681" y="6088167"/>
                <a:ext cx="3826319" cy="595548"/>
              </a:xfrm>
              <a:prstGeom prst="rect">
                <a:avLst/>
              </a:prstGeom>
              <a:blipFill>
                <a:blip r:embed="rId17"/>
                <a:stretch>
                  <a:fillRect l="-796" t="-3093" b="-12371"/>
                </a:stretch>
              </a:blipFill>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A7C17FCE-8300-4737-AD64-68FF810BF16E}"/>
              </a:ext>
            </a:extLst>
          </p:cNvPr>
          <p:cNvSpPr txBox="1"/>
          <p:nvPr/>
        </p:nvSpPr>
        <p:spPr>
          <a:xfrm>
            <a:off x="0" y="-22833"/>
            <a:ext cx="12192000" cy="707886"/>
          </a:xfrm>
          <a:prstGeom prst="rect">
            <a:avLst/>
          </a:prstGeom>
          <a:noFill/>
        </p:spPr>
        <p:txBody>
          <a:bodyPr wrap="square" rtlCol="0">
            <a:spAutoFit/>
          </a:bodyPr>
          <a:lstStyle/>
          <a:p>
            <a:pPr algn="ctr"/>
            <a:r>
              <a:rPr lang="en-GB" sz="4000" dirty="0">
                <a:latin typeface="+mj-lt"/>
              </a:rPr>
              <a:t>ADC processing</a:t>
            </a:r>
          </a:p>
        </p:txBody>
      </p:sp>
    </p:spTree>
    <p:extLst>
      <p:ext uri="{BB962C8B-B14F-4D97-AF65-F5344CB8AC3E}">
        <p14:creationId xmlns:p14="http://schemas.microsoft.com/office/powerpoint/2010/main" val="3142094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F02C289-6B99-4DB2-A2F8-36E8D0F01E1A}"/>
              </a:ext>
            </a:extLst>
          </p:cNvPr>
          <p:cNvSpPr>
            <a:spLocks noGrp="1"/>
          </p:cNvSpPr>
          <p:nvPr>
            <p:ph type="sldNum" sz="quarter" idx="12"/>
          </p:nvPr>
        </p:nvSpPr>
        <p:spPr/>
        <p:txBody>
          <a:bodyPr/>
          <a:lstStyle/>
          <a:p>
            <a:fld id="{F556478C-EA8F-4B12-8AB2-8053E5C3663D}" type="slidenum">
              <a:rPr lang="en-GB" smtClean="0"/>
              <a:t>102</a:t>
            </a:fld>
            <a:endParaRPr lang="en-GB"/>
          </a:p>
        </p:txBody>
      </p:sp>
      <p:sp>
        <p:nvSpPr>
          <p:cNvPr id="3" name="CasellaDiTesto 2">
            <a:extLst>
              <a:ext uri="{FF2B5EF4-FFF2-40B4-BE49-F238E27FC236}">
                <a16:creationId xmlns:a16="http://schemas.microsoft.com/office/drawing/2014/main" id="{571E682B-19DF-450E-A26B-BA920DC23832}"/>
              </a:ext>
            </a:extLst>
          </p:cNvPr>
          <p:cNvSpPr txBox="1"/>
          <p:nvPr/>
        </p:nvSpPr>
        <p:spPr>
          <a:xfrm>
            <a:off x="0" y="89937"/>
            <a:ext cx="12192000" cy="707886"/>
          </a:xfrm>
          <a:prstGeom prst="rect">
            <a:avLst/>
          </a:prstGeom>
          <a:noFill/>
        </p:spPr>
        <p:txBody>
          <a:bodyPr wrap="square" rtlCol="0">
            <a:spAutoFit/>
          </a:bodyPr>
          <a:lstStyle/>
          <a:p>
            <a:pPr algn="ctr"/>
            <a:r>
              <a:rPr lang="en-GB" sz="4000" dirty="0">
                <a:latin typeface="+mj-lt"/>
              </a:rPr>
              <a:t>ADC processing: DAFNE examples</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6280F8C-3AAC-4521-A201-B544E0E445AA}"/>
                  </a:ext>
                </a:extLst>
              </p:cNvPr>
              <p:cNvSpPr txBox="1"/>
              <p:nvPr/>
            </p:nvSpPr>
            <p:spPr>
              <a:xfrm>
                <a:off x="0" y="887760"/>
                <a:ext cx="12192000" cy="658514"/>
              </a:xfrm>
              <a:prstGeom prst="rect">
                <a:avLst/>
              </a:prstGeom>
              <a:noFill/>
            </p:spPr>
            <p:txBody>
              <a:bodyPr wrap="square" rtlCol="0">
                <a:spAutoFit/>
              </a:bodyPr>
              <a:lstStyle/>
              <a:p>
                <a:pPr marL="285750" indent="-285750">
                  <a:buFont typeface="Wingdings" panose="05000000000000000000" pitchFamily="2" charset="2"/>
                  <a:buChar char="q"/>
                </a:pPr>
                <a:r>
                  <a:rPr lang="en-GB" dirty="0"/>
                  <a:t>Simulation of an oscillating bunch. Phase amplitude of 0.1 rad, no intensity effects, no action of the feedback.</a:t>
                </a:r>
              </a:p>
              <a:p>
                <a:pPr marL="742950" lvl="1" indent="-285750">
                  <a:buFont typeface="Wingdings" panose="05000000000000000000" pitchFamily="2" charset="2"/>
                  <a:buChar char="Ø"/>
                </a:pPr>
                <a:r>
                  <a:rPr lang="en-GB" dirty="0"/>
                  <a:t>We plot the voltage signal entering the ADC and the ADC output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𝑚𝑎𝑥</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𝐴𝐷𝐶</m:t>
                        </m:r>
                      </m:sub>
                    </m:sSub>
                  </m:oMath>
                </a14:m>
                <a:r>
                  <a:rPr lang="en-GB" dirty="0"/>
                  <a:t> = 200 mV).</a:t>
                </a:r>
              </a:p>
            </p:txBody>
          </p:sp>
        </mc:Choice>
        <mc:Fallback xmlns="">
          <p:sp>
            <p:nvSpPr>
              <p:cNvPr id="7" name="CasellaDiTesto 6">
                <a:extLst>
                  <a:ext uri="{FF2B5EF4-FFF2-40B4-BE49-F238E27FC236}">
                    <a16:creationId xmlns:a16="http://schemas.microsoft.com/office/drawing/2014/main" id="{F6280F8C-3AAC-4521-A201-B544E0E445AA}"/>
                  </a:ext>
                </a:extLst>
              </p:cNvPr>
              <p:cNvSpPr txBox="1">
                <a:spLocks noRot="1" noChangeAspect="1" noMove="1" noResize="1" noEditPoints="1" noAdjustHandles="1" noChangeArrowheads="1" noChangeShapeType="1" noTextEdit="1"/>
              </p:cNvSpPr>
              <p:nvPr/>
            </p:nvSpPr>
            <p:spPr>
              <a:xfrm>
                <a:off x="0" y="887760"/>
                <a:ext cx="12192000" cy="658514"/>
              </a:xfrm>
              <a:prstGeom prst="rect">
                <a:avLst/>
              </a:prstGeom>
              <a:blipFill>
                <a:blip r:embed="rId2"/>
                <a:stretch>
                  <a:fillRect l="-300" t="-5556" b="-12963"/>
                </a:stretch>
              </a:blipFill>
            </p:spPr>
            <p:txBody>
              <a:bodyPr/>
              <a:lstStyle/>
              <a:p>
                <a:r>
                  <a:rPr lang="en-GB">
                    <a:noFill/>
                  </a:rPr>
                  <a:t> </a:t>
                </a:r>
              </a:p>
            </p:txBody>
          </p:sp>
        </mc:Fallback>
      </mc:AlternateContent>
      <p:pic>
        <p:nvPicPr>
          <p:cNvPr id="8" name="Immagine 7">
            <a:extLst>
              <a:ext uri="{FF2B5EF4-FFF2-40B4-BE49-F238E27FC236}">
                <a16:creationId xmlns:a16="http://schemas.microsoft.com/office/drawing/2014/main" id="{6E638494-67C6-483C-AB08-AC05B3D6AC39}"/>
              </a:ext>
            </a:extLst>
          </p:cNvPr>
          <p:cNvPicPr>
            <a:picLocks noChangeAspect="1"/>
          </p:cNvPicPr>
          <p:nvPr/>
        </p:nvPicPr>
        <p:blipFill>
          <a:blip r:embed="rId3"/>
          <a:stretch>
            <a:fillRect/>
          </a:stretch>
        </p:blipFill>
        <p:spPr>
          <a:xfrm>
            <a:off x="202934" y="2467262"/>
            <a:ext cx="3512315" cy="2725506"/>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46A6596F-B73C-43D5-9EF2-87B0F625C1D9}"/>
                  </a:ext>
                </a:extLst>
              </p:cNvPr>
              <p:cNvSpPr txBox="1"/>
              <p:nvPr/>
            </p:nvSpPr>
            <p:spPr>
              <a:xfrm>
                <a:off x="1782289" y="3791554"/>
                <a:ext cx="743395" cy="369332"/>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m:oMathPara>
                </a14:m>
                <a:endParaRPr lang="en-GB" dirty="0"/>
              </a:p>
            </p:txBody>
          </p:sp>
        </mc:Choice>
        <mc:Fallback xmlns="">
          <p:sp>
            <p:nvSpPr>
              <p:cNvPr id="10" name="CasellaDiTesto 9">
                <a:extLst>
                  <a:ext uri="{FF2B5EF4-FFF2-40B4-BE49-F238E27FC236}">
                    <a16:creationId xmlns:a16="http://schemas.microsoft.com/office/drawing/2014/main" id="{46A6596F-B73C-43D5-9EF2-87B0F625C1D9}"/>
                  </a:ext>
                </a:extLst>
              </p:cNvPr>
              <p:cNvSpPr txBox="1">
                <a:spLocks noRot="1" noChangeAspect="1" noMove="1" noResize="1" noEditPoints="1" noAdjustHandles="1" noChangeArrowheads="1" noChangeShapeType="1" noTextEdit="1"/>
              </p:cNvSpPr>
              <p:nvPr/>
            </p:nvSpPr>
            <p:spPr>
              <a:xfrm>
                <a:off x="1782289" y="3791554"/>
                <a:ext cx="743395" cy="369332"/>
              </a:xfrm>
              <a:prstGeom prst="rect">
                <a:avLst/>
              </a:prstGeom>
              <a:blipFill>
                <a:blip r:embed="rId4"/>
                <a:stretch>
                  <a:fillRect b="-317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1BF9600-48A7-4A5A-B98E-0B2772D151EA}"/>
                  </a:ext>
                </a:extLst>
              </p:cNvPr>
              <p:cNvSpPr txBox="1"/>
              <p:nvPr/>
            </p:nvSpPr>
            <p:spPr>
              <a:xfrm>
                <a:off x="561555" y="2038961"/>
                <a:ext cx="3281406" cy="369332"/>
              </a:xfrm>
              <a:prstGeom prst="rect">
                <a:avLst/>
              </a:prstGeom>
              <a:noFill/>
            </p:spPr>
            <p:txBody>
              <a:bodyPr wrap="square" rtlCol="0">
                <a:spAutoFit/>
              </a:bodyPr>
              <a:lstStyle/>
              <a:p>
                <a:pPr algn="ctr"/>
                <a:r>
                  <a:rPr lang="en-GB" b="1" dirty="0"/>
                  <a:t>Phase oscillations around </a:t>
                </a:r>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rPr>
                          <m:t>𝑺𝑹</m:t>
                        </m:r>
                      </m:sub>
                    </m:sSub>
                  </m:oMath>
                </a14:m>
                <a:endParaRPr lang="en-GB" b="1" dirty="0"/>
              </a:p>
            </p:txBody>
          </p:sp>
        </mc:Choice>
        <mc:Fallback xmlns="">
          <p:sp>
            <p:nvSpPr>
              <p:cNvPr id="11" name="CasellaDiTesto 10">
                <a:extLst>
                  <a:ext uri="{FF2B5EF4-FFF2-40B4-BE49-F238E27FC236}">
                    <a16:creationId xmlns:a16="http://schemas.microsoft.com/office/drawing/2014/main" id="{A1BF9600-48A7-4A5A-B98E-0B2772D151EA}"/>
                  </a:ext>
                </a:extLst>
              </p:cNvPr>
              <p:cNvSpPr txBox="1">
                <a:spLocks noRot="1" noChangeAspect="1" noMove="1" noResize="1" noEditPoints="1" noAdjustHandles="1" noChangeArrowheads="1" noChangeShapeType="1" noTextEdit="1"/>
              </p:cNvSpPr>
              <p:nvPr/>
            </p:nvSpPr>
            <p:spPr>
              <a:xfrm>
                <a:off x="561555" y="2038961"/>
                <a:ext cx="3281406" cy="369332"/>
              </a:xfrm>
              <a:prstGeom prst="rect">
                <a:avLst/>
              </a:prstGeom>
              <a:blipFill>
                <a:blip r:embed="rId5"/>
                <a:stretch>
                  <a:fillRect t="-8197" b="-24590"/>
                </a:stretch>
              </a:blipFill>
            </p:spPr>
            <p:txBody>
              <a:bodyPr/>
              <a:lstStyle/>
              <a:p>
                <a:r>
                  <a:rPr lang="en-GB">
                    <a:noFill/>
                  </a:rPr>
                  <a:t> </a:t>
                </a:r>
              </a:p>
            </p:txBody>
          </p:sp>
        </mc:Fallback>
      </mc:AlternateContent>
      <p:sp>
        <p:nvSpPr>
          <p:cNvPr id="13" name="Rettangolo 12">
            <a:extLst>
              <a:ext uri="{FF2B5EF4-FFF2-40B4-BE49-F238E27FC236}">
                <a16:creationId xmlns:a16="http://schemas.microsoft.com/office/drawing/2014/main" id="{EB311AE2-5717-4F5F-A600-E41BADE28041}"/>
              </a:ext>
            </a:extLst>
          </p:cNvPr>
          <p:cNvSpPr/>
          <p:nvPr/>
        </p:nvSpPr>
        <p:spPr>
          <a:xfrm>
            <a:off x="202934" y="2986360"/>
            <a:ext cx="182471" cy="1979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9865E37-F91D-42F3-96F2-9923A926BBDB}"/>
                  </a:ext>
                </a:extLst>
              </p:cNvPr>
              <p:cNvSpPr txBox="1"/>
              <p:nvPr/>
            </p:nvSpPr>
            <p:spPr>
              <a:xfrm rot="16200000">
                <a:off x="-197912" y="3533522"/>
                <a:ext cx="801694" cy="276999"/>
              </a:xfrm>
              <a:prstGeom prst="rect">
                <a:avLst/>
              </a:prstGeom>
              <a:noFill/>
            </p:spPr>
            <p:txBody>
              <a:bodyPr wrap="none" lIns="0" tIns="0" rIns="0" bIns="0"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12" name="CasellaDiTesto 11">
                <a:extLst>
                  <a:ext uri="{FF2B5EF4-FFF2-40B4-BE49-F238E27FC236}">
                    <a16:creationId xmlns:a16="http://schemas.microsoft.com/office/drawing/2014/main" id="{29865E37-F91D-42F3-96F2-9923A926BBDB}"/>
                  </a:ext>
                </a:extLst>
              </p:cNvPr>
              <p:cNvSpPr txBox="1">
                <a:spLocks noRot="1" noChangeAspect="1" noMove="1" noResize="1" noEditPoints="1" noAdjustHandles="1" noChangeArrowheads="1" noChangeShapeType="1" noTextEdit="1"/>
              </p:cNvSpPr>
              <p:nvPr/>
            </p:nvSpPr>
            <p:spPr>
              <a:xfrm rot="16200000">
                <a:off x="-197912" y="3533522"/>
                <a:ext cx="801694" cy="276999"/>
              </a:xfrm>
              <a:prstGeom prst="rect">
                <a:avLst/>
              </a:prstGeom>
              <a:blipFill>
                <a:blip r:embed="rId6"/>
                <a:stretch>
                  <a:fillRect l="-28889" t="-18321" r="-51111" b="-10687"/>
                </a:stretch>
              </a:blipFill>
            </p:spPr>
            <p:txBody>
              <a:bodyPr/>
              <a:lstStyle/>
              <a:p>
                <a:r>
                  <a:rPr lang="en-GB">
                    <a:noFill/>
                  </a:rPr>
                  <a:t> </a:t>
                </a:r>
              </a:p>
            </p:txBody>
          </p:sp>
        </mc:Fallback>
      </mc:AlternateContent>
      <p:pic>
        <p:nvPicPr>
          <p:cNvPr id="14" name="Immagine 13">
            <a:extLst>
              <a:ext uri="{FF2B5EF4-FFF2-40B4-BE49-F238E27FC236}">
                <a16:creationId xmlns:a16="http://schemas.microsoft.com/office/drawing/2014/main" id="{1B32C280-E458-411C-A885-FB564CE348D0}"/>
              </a:ext>
            </a:extLst>
          </p:cNvPr>
          <p:cNvPicPr>
            <a:picLocks noChangeAspect="1"/>
          </p:cNvPicPr>
          <p:nvPr/>
        </p:nvPicPr>
        <p:blipFill>
          <a:blip r:embed="rId7"/>
          <a:stretch>
            <a:fillRect/>
          </a:stretch>
        </p:blipFill>
        <p:spPr>
          <a:xfrm>
            <a:off x="4246762" y="2040099"/>
            <a:ext cx="3522537" cy="2277190"/>
          </a:xfrm>
          <a:prstGeom prst="rect">
            <a:avLst/>
          </a:prstGeom>
        </p:spPr>
      </p:pic>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3A0E354-79C0-46F8-A5BF-4202D5EB80B0}"/>
                  </a:ext>
                </a:extLst>
              </p:cNvPr>
              <p:cNvSpPr txBox="1"/>
              <p:nvPr/>
            </p:nvSpPr>
            <p:spPr>
              <a:xfrm>
                <a:off x="4113020" y="1641335"/>
                <a:ext cx="4077475" cy="369332"/>
              </a:xfrm>
              <a:prstGeom prst="rect">
                <a:avLst/>
              </a:prstGeom>
              <a:noFill/>
            </p:spPr>
            <p:txBody>
              <a:bodyPr wrap="square" rtlCol="0">
                <a:spAutoFit/>
              </a:bodyPr>
              <a:lstStyle/>
              <a:p>
                <a:pPr algn="ctr"/>
                <a:r>
                  <a:rPr lang="en-GB" b="1" dirty="0"/>
                  <a:t>Input voltage for ADC between </a:t>
                </a:r>
                <a14:m>
                  <m:oMath xmlns:m="http://schemas.openxmlformats.org/officeDocument/2006/math">
                    <m:r>
                      <a:rPr lang="en-GB" b="1" i="1" smtClean="0">
                        <a:latin typeface="Cambria Math" panose="02040503050406030204" pitchFamily="18" charset="0"/>
                        <a:ea typeface="Cambria Math" panose="02040503050406030204" pitchFamily="18" charset="0"/>
                      </a:rPr>
                      <m:t>±</m:t>
                    </m:r>
                  </m:oMath>
                </a14:m>
                <a:r>
                  <a:rPr lang="en-GB" b="1" dirty="0"/>
                  <a:t>200 mV</a:t>
                </a:r>
              </a:p>
            </p:txBody>
          </p:sp>
        </mc:Choice>
        <mc:Fallback xmlns="">
          <p:sp>
            <p:nvSpPr>
              <p:cNvPr id="16" name="CasellaDiTesto 15">
                <a:extLst>
                  <a:ext uri="{FF2B5EF4-FFF2-40B4-BE49-F238E27FC236}">
                    <a16:creationId xmlns:a16="http://schemas.microsoft.com/office/drawing/2014/main" id="{23A0E354-79C0-46F8-A5BF-4202D5EB80B0}"/>
                  </a:ext>
                </a:extLst>
              </p:cNvPr>
              <p:cNvSpPr txBox="1">
                <a:spLocks noRot="1" noChangeAspect="1" noMove="1" noResize="1" noEditPoints="1" noAdjustHandles="1" noChangeArrowheads="1" noChangeShapeType="1" noTextEdit="1"/>
              </p:cNvSpPr>
              <p:nvPr/>
            </p:nvSpPr>
            <p:spPr>
              <a:xfrm>
                <a:off x="4113020" y="1641335"/>
                <a:ext cx="4077475" cy="369332"/>
              </a:xfrm>
              <a:prstGeom prst="rect">
                <a:avLst/>
              </a:prstGeom>
              <a:blipFill>
                <a:blip r:embed="rId8"/>
                <a:stretch>
                  <a:fillRect l="-1046" t="-8197" r="-747" b="-24590"/>
                </a:stretch>
              </a:blipFill>
            </p:spPr>
            <p:txBody>
              <a:bodyPr/>
              <a:lstStyle/>
              <a:p>
                <a:r>
                  <a:rPr lang="en-GB">
                    <a:noFill/>
                  </a:rPr>
                  <a:t> </a:t>
                </a:r>
              </a:p>
            </p:txBody>
          </p:sp>
        </mc:Fallback>
      </mc:AlternateContent>
      <p:sp>
        <p:nvSpPr>
          <p:cNvPr id="17" name="Rettangolo 16">
            <a:extLst>
              <a:ext uri="{FF2B5EF4-FFF2-40B4-BE49-F238E27FC236}">
                <a16:creationId xmlns:a16="http://schemas.microsoft.com/office/drawing/2014/main" id="{D4C39AF8-2D64-460A-B347-9E21CB20F577}"/>
              </a:ext>
            </a:extLst>
          </p:cNvPr>
          <p:cNvSpPr/>
          <p:nvPr/>
        </p:nvSpPr>
        <p:spPr>
          <a:xfrm>
            <a:off x="1912910" y="5022943"/>
            <a:ext cx="743395" cy="21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a:extLst>
              <a:ext uri="{FF2B5EF4-FFF2-40B4-BE49-F238E27FC236}">
                <a16:creationId xmlns:a16="http://schemas.microsoft.com/office/drawing/2014/main" id="{93F038A7-8946-426A-BB54-AFA6E3568754}"/>
              </a:ext>
            </a:extLst>
          </p:cNvPr>
          <p:cNvSpPr/>
          <p:nvPr/>
        </p:nvSpPr>
        <p:spPr>
          <a:xfrm>
            <a:off x="5858523" y="4200144"/>
            <a:ext cx="743395" cy="460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4CA332DE-1B78-4BDC-854E-4CACAF37915B}"/>
              </a:ext>
            </a:extLst>
          </p:cNvPr>
          <p:cNvSpPr txBox="1"/>
          <p:nvPr/>
        </p:nvSpPr>
        <p:spPr>
          <a:xfrm>
            <a:off x="1861524" y="5032179"/>
            <a:ext cx="732701" cy="276999"/>
          </a:xfrm>
          <a:prstGeom prst="rect">
            <a:avLst/>
          </a:prstGeom>
          <a:noFill/>
        </p:spPr>
        <p:txBody>
          <a:bodyPr wrap="none" lIns="0" tIns="0" rIns="0" bIns="0" rtlCol="0">
            <a:spAutoFit/>
          </a:bodyPr>
          <a:lstStyle/>
          <a:p>
            <a:r>
              <a:rPr lang="en-GB" dirty="0"/>
              <a:t>Turn [1]</a:t>
            </a:r>
          </a:p>
        </p:txBody>
      </p:sp>
      <p:sp>
        <p:nvSpPr>
          <p:cNvPr id="23" name="CasellaDiTesto 22">
            <a:extLst>
              <a:ext uri="{FF2B5EF4-FFF2-40B4-BE49-F238E27FC236}">
                <a16:creationId xmlns:a16="http://schemas.microsoft.com/office/drawing/2014/main" id="{984BAA78-24EE-4C67-9E7E-BF9E359679C5}"/>
              </a:ext>
            </a:extLst>
          </p:cNvPr>
          <p:cNvSpPr txBox="1"/>
          <p:nvPr/>
        </p:nvSpPr>
        <p:spPr>
          <a:xfrm>
            <a:off x="5869217" y="4170712"/>
            <a:ext cx="732701" cy="276999"/>
          </a:xfrm>
          <a:prstGeom prst="rect">
            <a:avLst/>
          </a:prstGeom>
          <a:noFill/>
        </p:spPr>
        <p:txBody>
          <a:bodyPr wrap="none" lIns="0" tIns="0" rIns="0" bIns="0" rtlCol="0">
            <a:spAutoFit/>
          </a:bodyPr>
          <a:lstStyle/>
          <a:p>
            <a:r>
              <a:rPr lang="en-GB" dirty="0"/>
              <a:t>Turn [1]</a:t>
            </a:r>
          </a:p>
        </p:txBody>
      </p:sp>
      <p:pic>
        <p:nvPicPr>
          <p:cNvPr id="24" name="Immagine 23">
            <a:extLst>
              <a:ext uri="{FF2B5EF4-FFF2-40B4-BE49-F238E27FC236}">
                <a16:creationId xmlns:a16="http://schemas.microsoft.com/office/drawing/2014/main" id="{32A92739-418E-4863-BDBA-E30CAA42EC04}"/>
              </a:ext>
            </a:extLst>
          </p:cNvPr>
          <p:cNvPicPr>
            <a:picLocks noChangeAspect="1"/>
          </p:cNvPicPr>
          <p:nvPr/>
        </p:nvPicPr>
        <p:blipFill>
          <a:blip r:embed="rId9"/>
          <a:stretch>
            <a:fillRect/>
          </a:stretch>
        </p:blipFill>
        <p:spPr>
          <a:xfrm>
            <a:off x="8576901" y="2090364"/>
            <a:ext cx="3429236" cy="2109780"/>
          </a:xfrm>
          <a:prstGeom prst="rect">
            <a:avLst/>
          </a:prstGeom>
        </p:spPr>
      </p:pic>
      <p:sp>
        <p:nvSpPr>
          <p:cNvPr id="26" name="CasellaDiTesto 25">
            <a:extLst>
              <a:ext uri="{FF2B5EF4-FFF2-40B4-BE49-F238E27FC236}">
                <a16:creationId xmlns:a16="http://schemas.microsoft.com/office/drawing/2014/main" id="{EBB69A3D-158E-4D42-AF08-519461BE4726}"/>
              </a:ext>
            </a:extLst>
          </p:cNvPr>
          <p:cNvSpPr txBox="1"/>
          <p:nvPr/>
        </p:nvSpPr>
        <p:spPr>
          <a:xfrm>
            <a:off x="10257803" y="4170711"/>
            <a:ext cx="732701" cy="276999"/>
          </a:xfrm>
          <a:prstGeom prst="rect">
            <a:avLst/>
          </a:prstGeom>
          <a:noFill/>
        </p:spPr>
        <p:txBody>
          <a:bodyPr wrap="none" lIns="0" tIns="0" rIns="0" bIns="0" rtlCol="0">
            <a:spAutoFit/>
          </a:bodyPr>
          <a:lstStyle/>
          <a:p>
            <a:r>
              <a:rPr lang="en-GB" dirty="0"/>
              <a:t>Turn [1]</a:t>
            </a:r>
          </a:p>
        </p:txBody>
      </p:sp>
      <p:sp>
        <p:nvSpPr>
          <p:cNvPr id="27" name="Rettangolo 26">
            <a:extLst>
              <a:ext uri="{FF2B5EF4-FFF2-40B4-BE49-F238E27FC236}">
                <a16:creationId xmlns:a16="http://schemas.microsoft.com/office/drawing/2014/main" id="{400E79A8-57FE-4778-A7E4-B117EBDC74A7}"/>
              </a:ext>
            </a:extLst>
          </p:cNvPr>
          <p:cNvSpPr/>
          <p:nvPr/>
        </p:nvSpPr>
        <p:spPr>
          <a:xfrm>
            <a:off x="4227221" y="2703671"/>
            <a:ext cx="190258" cy="104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3E322F8F-37EE-48CC-9C87-D0B2739A332E}"/>
              </a:ext>
            </a:extLst>
          </p:cNvPr>
          <p:cNvSpPr/>
          <p:nvPr/>
        </p:nvSpPr>
        <p:spPr>
          <a:xfrm>
            <a:off x="8484054" y="2516835"/>
            <a:ext cx="150707" cy="128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F4757A97-15C1-4133-832E-2E0FE1A5313E}"/>
                  </a:ext>
                </a:extLst>
              </p:cNvPr>
              <p:cNvSpPr txBox="1"/>
              <p:nvPr/>
            </p:nvSpPr>
            <p:spPr>
              <a:xfrm rot="16200000">
                <a:off x="3861765" y="2984288"/>
                <a:ext cx="779509" cy="276999"/>
              </a:xfrm>
              <a:prstGeom prst="rect">
                <a:avLst/>
              </a:prstGeom>
              <a:noFill/>
            </p:spPr>
            <p:txBody>
              <a:bodyPr wrap="none" lIns="0" tIns="0" rIns="0" bIns="0" rtlCol="0">
                <a:spAutoFit/>
              </a:bodyPr>
              <a:lstStyle/>
              <a:p>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𝑉</m:t>
                        </m:r>
                      </m:e>
                      <m:sub>
                        <m:r>
                          <a:rPr lang="en-GB" b="0" i="1">
                            <a:latin typeface="Cambria Math" panose="02040503050406030204" pitchFamily="18" charset="0"/>
                          </a:rPr>
                          <m:t>𝐴𝐷𝐶</m:t>
                        </m:r>
                      </m:sub>
                    </m:sSub>
                  </m:oMath>
                </a14:m>
                <a:r>
                  <a:rPr lang="en-GB" dirty="0"/>
                  <a:t> [V]</a:t>
                </a:r>
              </a:p>
            </p:txBody>
          </p:sp>
        </mc:Choice>
        <mc:Fallback xmlns="">
          <p:sp>
            <p:nvSpPr>
              <p:cNvPr id="33" name="CasellaDiTesto 32">
                <a:extLst>
                  <a:ext uri="{FF2B5EF4-FFF2-40B4-BE49-F238E27FC236}">
                    <a16:creationId xmlns:a16="http://schemas.microsoft.com/office/drawing/2014/main" id="{F4757A97-15C1-4133-832E-2E0FE1A5313E}"/>
                  </a:ext>
                </a:extLst>
              </p:cNvPr>
              <p:cNvSpPr txBox="1">
                <a:spLocks noRot="1" noChangeAspect="1" noMove="1" noResize="1" noEditPoints="1" noAdjustHandles="1" noChangeArrowheads="1" noChangeShapeType="1" noTextEdit="1"/>
              </p:cNvSpPr>
              <p:nvPr/>
            </p:nvSpPr>
            <p:spPr>
              <a:xfrm rot="16200000">
                <a:off x="3861765" y="2984288"/>
                <a:ext cx="779509" cy="276999"/>
              </a:xfrm>
              <a:prstGeom prst="rect">
                <a:avLst/>
              </a:prstGeom>
              <a:blipFill>
                <a:blip r:embed="rId10"/>
                <a:stretch>
                  <a:fillRect l="-28889" t="-18750" r="-51111" b="-109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9CE0D592-CCAB-4323-A285-92985D69B61C}"/>
                  </a:ext>
                </a:extLst>
              </p:cNvPr>
              <p:cNvSpPr txBox="1"/>
              <p:nvPr/>
            </p:nvSpPr>
            <p:spPr>
              <a:xfrm rot="16200000">
                <a:off x="7963478" y="2974077"/>
                <a:ext cx="1136282" cy="369332"/>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𝑜𝐴𝐷𝐶</m:t>
                        </m:r>
                      </m:sub>
                    </m:sSub>
                  </m:oMath>
                </a14:m>
                <a:r>
                  <a:rPr lang="en-GB" dirty="0"/>
                  <a:t> [1]</a:t>
                </a:r>
              </a:p>
            </p:txBody>
          </p:sp>
        </mc:Choice>
        <mc:Fallback xmlns="">
          <p:sp>
            <p:nvSpPr>
              <p:cNvPr id="35" name="CasellaDiTesto 34">
                <a:extLst>
                  <a:ext uri="{FF2B5EF4-FFF2-40B4-BE49-F238E27FC236}">
                    <a16:creationId xmlns:a16="http://schemas.microsoft.com/office/drawing/2014/main" id="{9CE0D592-CCAB-4323-A285-92985D69B61C}"/>
                  </a:ext>
                </a:extLst>
              </p:cNvPr>
              <p:cNvSpPr txBox="1">
                <a:spLocks noRot="1" noChangeAspect="1" noMove="1" noResize="1" noEditPoints="1" noAdjustHandles="1" noChangeArrowheads="1" noChangeShapeType="1" noTextEdit="1"/>
              </p:cNvSpPr>
              <p:nvPr/>
            </p:nvSpPr>
            <p:spPr>
              <a:xfrm rot="16200000">
                <a:off x="7963478" y="2974077"/>
                <a:ext cx="1136282" cy="369332"/>
              </a:xfrm>
              <a:prstGeom prst="rect">
                <a:avLst/>
              </a:prstGeom>
              <a:blipFill>
                <a:blip r:embed="rId11"/>
                <a:stretch>
                  <a:fillRect l="-8197" r="-24590"/>
                </a:stretch>
              </a:blipFill>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CB7EB9EC-CC2F-4B64-BB56-A7A02F4C551C}"/>
              </a:ext>
            </a:extLst>
          </p:cNvPr>
          <p:cNvSpPr txBox="1"/>
          <p:nvPr/>
        </p:nvSpPr>
        <p:spPr>
          <a:xfrm>
            <a:off x="8613892" y="1625971"/>
            <a:ext cx="3654600" cy="369332"/>
          </a:xfrm>
          <a:prstGeom prst="rect">
            <a:avLst/>
          </a:prstGeom>
          <a:noFill/>
        </p:spPr>
        <p:txBody>
          <a:bodyPr wrap="square" rtlCol="0">
            <a:spAutoFit/>
          </a:bodyPr>
          <a:lstStyle/>
          <a:p>
            <a:pPr algn="ctr"/>
            <a:r>
              <a:rPr lang="en-GB" b="1" dirty="0"/>
              <a:t>ADC output between -127 and 128</a:t>
            </a:r>
          </a:p>
        </p:txBody>
      </p:sp>
      <p:sp>
        <p:nvSpPr>
          <p:cNvPr id="39" name="Freccia a destra 38">
            <a:extLst>
              <a:ext uri="{FF2B5EF4-FFF2-40B4-BE49-F238E27FC236}">
                <a16:creationId xmlns:a16="http://schemas.microsoft.com/office/drawing/2014/main" id="{B993BD81-FB36-4E78-88B2-E8437AE153DD}"/>
              </a:ext>
            </a:extLst>
          </p:cNvPr>
          <p:cNvSpPr/>
          <p:nvPr/>
        </p:nvSpPr>
        <p:spPr>
          <a:xfrm rot="21072085">
            <a:off x="3780887" y="3625116"/>
            <a:ext cx="446379" cy="50256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ccia a destra 40">
            <a:extLst>
              <a:ext uri="{FF2B5EF4-FFF2-40B4-BE49-F238E27FC236}">
                <a16:creationId xmlns:a16="http://schemas.microsoft.com/office/drawing/2014/main" id="{E633605F-BF26-494B-ADA9-A58D42E27295}"/>
              </a:ext>
            </a:extLst>
          </p:cNvPr>
          <p:cNvSpPr/>
          <p:nvPr/>
        </p:nvSpPr>
        <p:spPr>
          <a:xfrm rot="2332360">
            <a:off x="3831861" y="4344738"/>
            <a:ext cx="446379" cy="50256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Immagine 41">
            <a:extLst>
              <a:ext uri="{FF2B5EF4-FFF2-40B4-BE49-F238E27FC236}">
                <a16:creationId xmlns:a16="http://schemas.microsoft.com/office/drawing/2014/main" id="{2665DFEF-7A41-4DC5-8737-97777D4BB097}"/>
              </a:ext>
            </a:extLst>
          </p:cNvPr>
          <p:cNvPicPr>
            <a:picLocks noChangeAspect="1"/>
          </p:cNvPicPr>
          <p:nvPr/>
        </p:nvPicPr>
        <p:blipFill>
          <a:blip r:embed="rId12"/>
          <a:stretch>
            <a:fillRect/>
          </a:stretch>
        </p:blipFill>
        <p:spPr>
          <a:xfrm>
            <a:off x="4396333" y="4434840"/>
            <a:ext cx="3372966" cy="2244279"/>
          </a:xfrm>
          <a:prstGeom prst="rect">
            <a:avLst/>
          </a:prstGeom>
        </p:spPr>
      </p:pic>
      <p:sp>
        <p:nvSpPr>
          <p:cNvPr id="44" name="Rettangolo 43">
            <a:extLst>
              <a:ext uri="{FF2B5EF4-FFF2-40B4-BE49-F238E27FC236}">
                <a16:creationId xmlns:a16="http://schemas.microsoft.com/office/drawing/2014/main" id="{A4F2AFA6-9D0E-4F7A-8E9B-1B6C6013D9AB}"/>
              </a:ext>
            </a:extLst>
          </p:cNvPr>
          <p:cNvSpPr/>
          <p:nvPr/>
        </p:nvSpPr>
        <p:spPr>
          <a:xfrm>
            <a:off x="4310093" y="5107468"/>
            <a:ext cx="190258" cy="104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6F4C5F96-DE2E-41E2-896B-E3C81BD86CC7}"/>
                  </a:ext>
                </a:extLst>
              </p:cNvPr>
              <p:cNvSpPr txBox="1"/>
              <p:nvPr/>
            </p:nvSpPr>
            <p:spPr>
              <a:xfrm rot="16200000">
                <a:off x="3861765" y="5341408"/>
                <a:ext cx="779509" cy="276999"/>
              </a:xfrm>
              <a:prstGeom prst="rect">
                <a:avLst/>
              </a:prstGeom>
              <a:noFill/>
            </p:spPr>
            <p:txBody>
              <a:bodyPr wrap="none" lIns="0" tIns="0" rIns="0" bIns="0" rtlCol="0">
                <a:spAutoFit/>
              </a:bodyPr>
              <a:lstStyle/>
              <a:p>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𝑉</m:t>
                        </m:r>
                      </m:e>
                      <m:sub>
                        <m:r>
                          <a:rPr lang="en-GB" b="0" i="1">
                            <a:latin typeface="Cambria Math" panose="02040503050406030204" pitchFamily="18" charset="0"/>
                          </a:rPr>
                          <m:t>𝐴𝐷𝐶</m:t>
                        </m:r>
                      </m:sub>
                    </m:sSub>
                  </m:oMath>
                </a14:m>
                <a:r>
                  <a:rPr lang="en-GB" dirty="0"/>
                  <a:t> [V]</a:t>
                </a:r>
              </a:p>
            </p:txBody>
          </p:sp>
        </mc:Choice>
        <mc:Fallback xmlns="">
          <p:sp>
            <p:nvSpPr>
              <p:cNvPr id="46" name="CasellaDiTesto 45">
                <a:extLst>
                  <a:ext uri="{FF2B5EF4-FFF2-40B4-BE49-F238E27FC236}">
                    <a16:creationId xmlns:a16="http://schemas.microsoft.com/office/drawing/2014/main" id="{6F4C5F96-DE2E-41E2-896B-E3C81BD86CC7}"/>
                  </a:ext>
                </a:extLst>
              </p:cNvPr>
              <p:cNvSpPr txBox="1">
                <a:spLocks noRot="1" noChangeAspect="1" noMove="1" noResize="1" noEditPoints="1" noAdjustHandles="1" noChangeArrowheads="1" noChangeShapeType="1" noTextEdit="1"/>
              </p:cNvSpPr>
              <p:nvPr/>
            </p:nvSpPr>
            <p:spPr>
              <a:xfrm rot="16200000">
                <a:off x="3861765" y="5341408"/>
                <a:ext cx="779509" cy="276999"/>
              </a:xfrm>
              <a:prstGeom prst="rect">
                <a:avLst/>
              </a:prstGeom>
              <a:blipFill>
                <a:blip r:embed="rId13"/>
                <a:stretch>
                  <a:fillRect l="-28889" t="-19531" r="-51111" b="-10156"/>
                </a:stretch>
              </a:blipFill>
            </p:spPr>
            <p:txBody>
              <a:bodyPr/>
              <a:lstStyle/>
              <a:p>
                <a:r>
                  <a:rPr lang="en-GB">
                    <a:noFill/>
                  </a:rPr>
                  <a:t> </a:t>
                </a:r>
              </a:p>
            </p:txBody>
          </p:sp>
        </mc:Fallback>
      </mc:AlternateContent>
      <p:sp>
        <p:nvSpPr>
          <p:cNvPr id="47" name="Rettangolo 46">
            <a:extLst>
              <a:ext uri="{FF2B5EF4-FFF2-40B4-BE49-F238E27FC236}">
                <a16:creationId xmlns:a16="http://schemas.microsoft.com/office/drawing/2014/main" id="{2315E610-6465-4017-B056-3765FCFCBBA6}"/>
              </a:ext>
            </a:extLst>
          </p:cNvPr>
          <p:cNvSpPr/>
          <p:nvPr/>
        </p:nvSpPr>
        <p:spPr>
          <a:xfrm>
            <a:off x="5916179" y="6558004"/>
            <a:ext cx="586221" cy="189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asellaDiTesto 48">
            <a:extLst>
              <a:ext uri="{FF2B5EF4-FFF2-40B4-BE49-F238E27FC236}">
                <a16:creationId xmlns:a16="http://schemas.microsoft.com/office/drawing/2014/main" id="{1C3110C8-00C8-42EA-B85B-CDF73A7B0F40}"/>
              </a:ext>
            </a:extLst>
          </p:cNvPr>
          <p:cNvSpPr txBox="1"/>
          <p:nvPr/>
        </p:nvSpPr>
        <p:spPr>
          <a:xfrm>
            <a:off x="5869217" y="6546757"/>
            <a:ext cx="732701" cy="276999"/>
          </a:xfrm>
          <a:prstGeom prst="rect">
            <a:avLst/>
          </a:prstGeom>
          <a:noFill/>
        </p:spPr>
        <p:txBody>
          <a:bodyPr wrap="none" lIns="0" tIns="0" rIns="0" bIns="0" rtlCol="0">
            <a:spAutoFit/>
          </a:bodyPr>
          <a:lstStyle/>
          <a:p>
            <a:r>
              <a:rPr lang="en-GB" dirty="0"/>
              <a:t>Turn [1]</a:t>
            </a:r>
          </a:p>
        </p:txBody>
      </p:sp>
      <p:pic>
        <p:nvPicPr>
          <p:cNvPr id="50" name="Immagine 49">
            <a:extLst>
              <a:ext uri="{FF2B5EF4-FFF2-40B4-BE49-F238E27FC236}">
                <a16:creationId xmlns:a16="http://schemas.microsoft.com/office/drawing/2014/main" id="{3BFAE687-3FCF-40E8-AB52-0BF502BBBC1A}"/>
              </a:ext>
            </a:extLst>
          </p:cNvPr>
          <p:cNvPicPr>
            <a:picLocks noChangeAspect="1"/>
          </p:cNvPicPr>
          <p:nvPr/>
        </p:nvPicPr>
        <p:blipFill>
          <a:blip r:embed="rId14"/>
          <a:stretch>
            <a:fillRect/>
          </a:stretch>
        </p:blipFill>
        <p:spPr>
          <a:xfrm>
            <a:off x="8718314" y="4475809"/>
            <a:ext cx="3277384" cy="2231409"/>
          </a:xfrm>
          <a:prstGeom prst="rect">
            <a:avLst/>
          </a:prstGeom>
        </p:spPr>
      </p:pic>
      <p:sp>
        <p:nvSpPr>
          <p:cNvPr id="52" name="Rettangolo 51">
            <a:extLst>
              <a:ext uri="{FF2B5EF4-FFF2-40B4-BE49-F238E27FC236}">
                <a16:creationId xmlns:a16="http://schemas.microsoft.com/office/drawing/2014/main" id="{615BE3CE-31FC-496A-980A-102FFF2A951B}"/>
              </a:ext>
            </a:extLst>
          </p:cNvPr>
          <p:cNvSpPr/>
          <p:nvPr/>
        </p:nvSpPr>
        <p:spPr>
          <a:xfrm>
            <a:off x="8653400" y="4660475"/>
            <a:ext cx="150707" cy="1283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40946D11-9525-4149-8480-35EBF9FA8EEF}"/>
                  </a:ext>
                </a:extLst>
              </p:cNvPr>
              <p:cNvSpPr txBox="1"/>
              <p:nvPr/>
            </p:nvSpPr>
            <p:spPr>
              <a:xfrm rot="16200000">
                <a:off x="7963478" y="5249917"/>
                <a:ext cx="1136282" cy="369332"/>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𝑜𝐴𝐷𝐶</m:t>
                        </m:r>
                      </m:sub>
                    </m:sSub>
                  </m:oMath>
                </a14:m>
                <a:r>
                  <a:rPr lang="en-GB" dirty="0"/>
                  <a:t> [1]</a:t>
                </a:r>
              </a:p>
            </p:txBody>
          </p:sp>
        </mc:Choice>
        <mc:Fallback xmlns="">
          <p:sp>
            <p:nvSpPr>
              <p:cNvPr id="54" name="CasellaDiTesto 53">
                <a:extLst>
                  <a:ext uri="{FF2B5EF4-FFF2-40B4-BE49-F238E27FC236}">
                    <a16:creationId xmlns:a16="http://schemas.microsoft.com/office/drawing/2014/main" id="{40946D11-9525-4149-8480-35EBF9FA8EEF}"/>
                  </a:ext>
                </a:extLst>
              </p:cNvPr>
              <p:cNvSpPr txBox="1">
                <a:spLocks noRot="1" noChangeAspect="1" noMove="1" noResize="1" noEditPoints="1" noAdjustHandles="1" noChangeArrowheads="1" noChangeShapeType="1" noTextEdit="1"/>
              </p:cNvSpPr>
              <p:nvPr/>
            </p:nvSpPr>
            <p:spPr>
              <a:xfrm rot="16200000">
                <a:off x="7963478" y="5249917"/>
                <a:ext cx="1136282" cy="369332"/>
              </a:xfrm>
              <a:prstGeom prst="rect">
                <a:avLst/>
              </a:prstGeom>
              <a:blipFill>
                <a:blip r:embed="rId15"/>
                <a:stretch>
                  <a:fillRect l="-8197" r="-24590"/>
                </a:stretch>
              </a:blipFill>
            </p:spPr>
            <p:txBody>
              <a:bodyPr/>
              <a:lstStyle/>
              <a:p>
                <a:r>
                  <a:rPr lang="en-GB">
                    <a:noFill/>
                  </a:rPr>
                  <a:t> </a:t>
                </a:r>
              </a:p>
            </p:txBody>
          </p:sp>
        </mc:Fallback>
      </mc:AlternateContent>
      <p:sp>
        <p:nvSpPr>
          <p:cNvPr id="56" name="CasellaDiTesto 55">
            <a:extLst>
              <a:ext uri="{FF2B5EF4-FFF2-40B4-BE49-F238E27FC236}">
                <a16:creationId xmlns:a16="http://schemas.microsoft.com/office/drawing/2014/main" id="{8FA3B469-B54E-4C23-8276-A24E89E252FE}"/>
              </a:ext>
            </a:extLst>
          </p:cNvPr>
          <p:cNvSpPr txBox="1"/>
          <p:nvPr/>
        </p:nvSpPr>
        <p:spPr>
          <a:xfrm>
            <a:off x="10811791" y="4905486"/>
            <a:ext cx="1145464" cy="369332"/>
          </a:xfrm>
          <a:prstGeom prst="rect">
            <a:avLst/>
          </a:prstGeom>
          <a:solidFill>
            <a:schemeClr val="bg1"/>
          </a:solidFill>
          <a:ln>
            <a:solidFill>
              <a:schemeClr val="tx1"/>
            </a:solidFill>
          </a:ln>
        </p:spPr>
        <p:txBody>
          <a:bodyPr wrap="square" rtlCol="0">
            <a:spAutoFit/>
          </a:bodyPr>
          <a:lstStyle/>
          <a:p>
            <a:r>
              <a:rPr lang="en-GB" b="1" dirty="0"/>
              <a:t>Saturated</a:t>
            </a:r>
          </a:p>
        </p:txBody>
      </p:sp>
      <p:cxnSp>
        <p:nvCxnSpPr>
          <p:cNvPr id="58" name="Connettore diritto 57">
            <a:extLst>
              <a:ext uri="{FF2B5EF4-FFF2-40B4-BE49-F238E27FC236}">
                <a16:creationId xmlns:a16="http://schemas.microsoft.com/office/drawing/2014/main" id="{EBABCCB7-D088-46DD-8485-6A21625FB809}"/>
              </a:ext>
            </a:extLst>
          </p:cNvPr>
          <p:cNvCxnSpPr/>
          <p:nvPr/>
        </p:nvCxnSpPr>
        <p:spPr>
          <a:xfrm>
            <a:off x="4765040" y="4826891"/>
            <a:ext cx="300425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D8E867B3-7247-49A9-ADC3-1B426C208A7D}"/>
              </a:ext>
            </a:extLst>
          </p:cNvPr>
          <p:cNvCxnSpPr/>
          <p:nvPr/>
        </p:nvCxnSpPr>
        <p:spPr>
          <a:xfrm>
            <a:off x="4765040" y="6092182"/>
            <a:ext cx="300425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D2DE9352-F4AF-49FD-BC6F-76E3BABE24E0}"/>
              </a:ext>
            </a:extLst>
          </p:cNvPr>
          <p:cNvSpPr txBox="1"/>
          <p:nvPr/>
        </p:nvSpPr>
        <p:spPr>
          <a:xfrm>
            <a:off x="10809594" y="2590602"/>
            <a:ext cx="1145464" cy="646331"/>
          </a:xfrm>
          <a:prstGeom prst="rect">
            <a:avLst/>
          </a:prstGeom>
          <a:solidFill>
            <a:schemeClr val="bg1"/>
          </a:solidFill>
          <a:ln>
            <a:solidFill>
              <a:schemeClr val="tx1"/>
            </a:solidFill>
          </a:ln>
        </p:spPr>
        <p:txBody>
          <a:bodyPr wrap="square" rtlCol="0">
            <a:spAutoFit/>
          </a:bodyPr>
          <a:lstStyle/>
          <a:p>
            <a:r>
              <a:rPr lang="en-GB" b="1" dirty="0"/>
              <a:t>Not saturated</a:t>
            </a:r>
          </a:p>
        </p:txBody>
      </p:sp>
      <p:sp>
        <p:nvSpPr>
          <p:cNvPr id="63" name="Freccia a destra 62">
            <a:extLst>
              <a:ext uri="{FF2B5EF4-FFF2-40B4-BE49-F238E27FC236}">
                <a16:creationId xmlns:a16="http://schemas.microsoft.com/office/drawing/2014/main" id="{EB43CA74-2461-4FB8-8F13-A952D56CB99E}"/>
              </a:ext>
            </a:extLst>
          </p:cNvPr>
          <p:cNvSpPr/>
          <p:nvPr/>
        </p:nvSpPr>
        <p:spPr>
          <a:xfrm>
            <a:off x="7846924" y="2833179"/>
            <a:ext cx="446379" cy="50256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ccia a destra 64">
            <a:extLst>
              <a:ext uri="{FF2B5EF4-FFF2-40B4-BE49-F238E27FC236}">
                <a16:creationId xmlns:a16="http://schemas.microsoft.com/office/drawing/2014/main" id="{EA5C29A7-488B-4E1A-A4A7-4ED5B0ABFE09}"/>
              </a:ext>
            </a:extLst>
          </p:cNvPr>
          <p:cNvSpPr/>
          <p:nvPr/>
        </p:nvSpPr>
        <p:spPr>
          <a:xfrm>
            <a:off x="7867244" y="5209441"/>
            <a:ext cx="446379" cy="50256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ttangolo 65">
            <a:extLst>
              <a:ext uri="{FF2B5EF4-FFF2-40B4-BE49-F238E27FC236}">
                <a16:creationId xmlns:a16="http://schemas.microsoft.com/office/drawing/2014/main" id="{8CDAC114-50C1-4517-99F2-ABCD55951038}"/>
              </a:ext>
            </a:extLst>
          </p:cNvPr>
          <p:cNvSpPr/>
          <p:nvPr/>
        </p:nvSpPr>
        <p:spPr>
          <a:xfrm>
            <a:off x="10257803" y="6558004"/>
            <a:ext cx="541631" cy="210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asellaDiTesto 67">
            <a:extLst>
              <a:ext uri="{FF2B5EF4-FFF2-40B4-BE49-F238E27FC236}">
                <a16:creationId xmlns:a16="http://schemas.microsoft.com/office/drawing/2014/main" id="{2517F0B8-3B92-4D22-A5CA-7F09C3F13D49}"/>
              </a:ext>
            </a:extLst>
          </p:cNvPr>
          <p:cNvSpPr txBox="1"/>
          <p:nvPr/>
        </p:nvSpPr>
        <p:spPr>
          <a:xfrm>
            <a:off x="10267963" y="6540619"/>
            <a:ext cx="732701" cy="276999"/>
          </a:xfrm>
          <a:prstGeom prst="rect">
            <a:avLst/>
          </a:prstGeom>
          <a:noFill/>
        </p:spPr>
        <p:txBody>
          <a:bodyPr wrap="none" lIns="0" tIns="0" rIns="0" bIns="0" rtlCol="0">
            <a:spAutoFit/>
          </a:bodyPr>
          <a:lstStyle/>
          <a:p>
            <a:r>
              <a:rPr lang="en-GB" dirty="0"/>
              <a:t>Turn [1]</a:t>
            </a:r>
          </a:p>
        </p:txBody>
      </p:sp>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A21FCB8E-67B3-407F-AD7F-AFAD09F4245C}"/>
                  </a:ext>
                </a:extLst>
              </p:cNvPr>
              <p:cNvSpPr txBox="1"/>
              <p:nvPr/>
            </p:nvSpPr>
            <p:spPr>
              <a:xfrm>
                <a:off x="7515423" y="4504948"/>
                <a:ext cx="1046404" cy="381515"/>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rPr>
                            <m:t>𝑽</m:t>
                          </m:r>
                        </m:e>
                        <m:sub>
                          <m:r>
                            <a:rPr lang="en-GB" b="1" i="1">
                              <a:solidFill>
                                <a:schemeClr val="tx1"/>
                              </a:solidFill>
                              <a:latin typeface="Cambria Math" panose="02040503050406030204" pitchFamily="18" charset="0"/>
                            </a:rPr>
                            <m:t>𝒎𝒂𝒙</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𝑨𝑫𝑪</m:t>
                          </m:r>
                        </m:sub>
                      </m:sSub>
                    </m:oMath>
                  </m:oMathPara>
                </a14:m>
                <a:endParaRPr lang="en-GB" b="1" dirty="0"/>
              </a:p>
            </p:txBody>
          </p:sp>
        </mc:Choice>
        <mc:Fallback xmlns="">
          <p:sp>
            <p:nvSpPr>
              <p:cNvPr id="70" name="CasellaDiTesto 69">
                <a:extLst>
                  <a:ext uri="{FF2B5EF4-FFF2-40B4-BE49-F238E27FC236}">
                    <a16:creationId xmlns:a16="http://schemas.microsoft.com/office/drawing/2014/main" id="{A21FCB8E-67B3-407F-AD7F-AFAD09F4245C}"/>
                  </a:ext>
                </a:extLst>
              </p:cNvPr>
              <p:cNvSpPr txBox="1">
                <a:spLocks noRot="1" noChangeAspect="1" noMove="1" noResize="1" noEditPoints="1" noAdjustHandles="1" noChangeArrowheads="1" noChangeShapeType="1" noTextEdit="1"/>
              </p:cNvSpPr>
              <p:nvPr/>
            </p:nvSpPr>
            <p:spPr>
              <a:xfrm>
                <a:off x="7515423" y="4504948"/>
                <a:ext cx="1046404" cy="381515"/>
              </a:xfrm>
              <a:prstGeom prst="rect">
                <a:avLst/>
              </a:prstGeom>
              <a:blipFill>
                <a:blip r:embed="rId16"/>
                <a:stretch>
                  <a:fillRect/>
                </a:stretch>
              </a:blipFill>
              <a:ln>
                <a:noFill/>
              </a:ln>
            </p:spPr>
            <p:txBody>
              <a:bodyPr/>
              <a:lstStyle/>
              <a:p>
                <a:r>
                  <a:rPr lang="en-GB">
                    <a:noFill/>
                  </a:rPr>
                  <a:t> </a:t>
                </a:r>
              </a:p>
            </p:txBody>
          </p:sp>
        </mc:Fallback>
      </mc:AlternateContent>
      <p:sp>
        <p:nvSpPr>
          <p:cNvPr id="71" name="CasellaDiTesto 70">
            <a:extLst>
              <a:ext uri="{FF2B5EF4-FFF2-40B4-BE49-F238E27FC236}">
                <a16:creationId xmlns:a16="http://schemas.microsoft.com/office/drawing/2014/main" id="{9BF0427C-017F-43BD-9BDC-666DBCD10E98}"/>
              </a:ext>
            </a:extLst>
          </p:cNvPr>
          <p:cNvSpPr txBox="1"/>
          <p:nvPr/>
        </p:nvSpPr>
        <p:spPr>
          <a:xfrm>
            <a:off x="394481" y="5647074"/>
            <a:ext cx="3680965" cy="646331"/>
          </a:xfrm>
          <a:prstGeom prst="rect">
            <a:avLst/>
          </a:prstGeom>
          <a:noFill/>
        </p:spPr>
        <p:txBody>
          <a:bodyPr wrap="square" rtlCol="0">
            <a:spAutoFit/>
          </a:bodyPr>
          <a:lstStyle/>
          <a:p>
            <a:pPr marL="285750" indent="-285750">
              <a:buFont typeface="Wingdings" panose="05000000000000000000" pitchFamily="2" charset="2"/>
              <a:buChar char="Ø"/>
            </a:pPr>
            <a:r>
              <a:rPr lang="en-GB" dirty="0"/>
              <a:t>Too high gains can lead to signal saturation in the ADC.</a:t>
            </a:r>
          </a:p>
        </p:txBody>
      </p:sp>
    </p:spTree>
    <p:extLst>
      <p:ext uri="{BB962C8B-B14F-4D97-AF65-F5344CB8AC3E}">
        <p14:creationId xmlns:p14="http://schemas.microsoft.com/office/powerpoint/2010/main" val="19104161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F02C289-6B99-4DB2-A2F8-36E8D0F01E1A}"/>
              </a:ext>
            </a:extLst>
          </p:cNvPr>
          <p:cNvSpPr>
            <a:spLocks noGrp="1"/>
          </p:cNvSpPr>
          <p:nvPr>
            <p:ph type="sldNum" sz="quarter" idx="12"/>
          </p:nvPr>
        </p:nvSpPr>
        <p:spPr/>
        <p:txBody>
          <a:bodyPr/>
          <a:lstStyle/>
          <a:p>
            <a:fld id="{F556478C-EA8F-4B12-8AB2-8053E5C3663D}" type="slidenum">
              <a:rPr lang="en-GB" smtClean="0"/>
              <a:t>103</a:t>
            </a:fld>
            <a:endParaRPr lang="en-GB"/>
          </a:p>
        </p:txBody>
      </p:sp>
      <p:sp>
        <p:nvSpPr>
          <p:cNvPr id="3" name="CasellaDiTesto 2">
            <a:extLst>
              <a:ext uri="{FF2B5EF4-FFF2-40B4-BE49-F238E27FC236}">
                <a16:creationId xmlns:a16="http://schemas.microsoft.com/office/drawing/2014/main" id="{571E682B-19DF-450E-A26B-BA920DC23832}"/>
              </a:ext>
            </a:extLst>
          </p:cNvPr>
          <p:cNvSpPr txBox="1"/>
          <p:nvPr/>
        </p:nvSpPr>
        <p:spPr>
          <a:xfrm>
            <a:off x="0" y="11182"/>
            <a:ext cx="12192000" cy="707886"/>
          </a:xfrm>
          <a:prstGeom prst="rect">
            <a:avLst/>
          </a:prstGeom>
          <a:noFill/>
        </p:spPr>
        <p:txBody>
          <a:bodyPr wrap="square" rtlCol="0">
            <a:spAutoFit/>
          </a:bodyPr>
          <a:lstStyle/>
          <a:p>
            <a:pPr algn="ctr"/>
            <a:r>
              <a:rPr lang="en-GB" sz="4000" dirty="0">
                <a:latin typeface="+mj-lt"/>
              </a:rPr>
              <a:t>FPGA: introduction</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D6192CD-3494-4E31-A1C1-6AF69D2C9FBF}"/>
                  </a:ext>
                </a:extLst>
              </p:cNvPr>
              <p:cNvSpPr txBox="1"/>
              <p:nvPr/>
            </p:nvSpPr>
            <p:spPr>
              <a:xfrm>
                <a:off x="-9913" y="703733"/>
                <a:ext cx="7599285" cy="4524315"/>
              </a:xfrm>
              <a:prstGeom prst="rect">
                <a:avLst/>
              </a:prstGeom>
              <a:noFill/>
            </p:spPr>
            <p:txBody>
              <a:bodyPr wrap="square" rtlCol="0">
                <a:spAutoFit/>
              </a:bodyPr>
              <a:lstStyle/>
              <a:p>
                <a:pPr marL="285750" indent="-285750">
                  <a:buFont typeface="Wingdings" panose="05000000000000000000" pitchFamily="2" charset="2"/>
                  <a:buChar char="q"/>
                </a:pPr>
                <a:r>
                  <a:rPr lang="en-GB" dirty="0"/>
                  <a:t>The ADC output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𝑜𝐴𝐷𝐶</m:t>
                        </m:r>
                      </m:sub>
                    </m:sSub>
                  </m:oMath>
                </a14:m>
                <a:r>
                  <a:rPr lang="en-GB" dirty="0"/>
                  <a:t> is processed by the FPGA (Field Programmable Gate Array), which is a configurable integrated circuit.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solidFill>
                      <a:srgbClr val="FF0000"/>
                    </a:solidFill>
                  </a:rPr>
                  <a:t>The goal of the FPGA is to shift the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𝑜𝐴𝐷𝐶</m:t>
                        </m:r>
                      </m:sub>
                    </m:sSub>
                  </m:oMath>
                </a14:m>
                <a:r>
                  <a:rPr lang="en-GB" dirty="0">
                    <a:solidFill>
                      <a:srgbClr val="FF0000"/>
                    </a:solidFill>
                  </a:rPr>
                  <a:t> signal by </a:t>
                </a:r>
                <a14:m>
                  <m:oMath xmlns:m="http://schemas.openxmlformats.org/officeDocument/2006/math">
                    <m:r>
                      <a:rPr lang="en-GB" i="1" smtClean="0">
                        <a:solidFill>
                          <a:srgbClr val="FF0000"/>
                        </a:solidFill>
                        <a:latin typeface="Cambria Math" panose="02040503050406030204" pitchFamily="18" charset="0"/>
                        <a:ea typeface="Cambria Math" panose="02040503050406030204" pitchFamily="18" charset="0"/>
                      </a:rPr>
                      <m:t>𝜋</m:t>
                    </m:r>
                    <m:r>
                      <a:rPr lang="en-GB" b="0" i="1" smtClean="0">
                        <a:solidFill>
                          <a:srgbClr val="FF0000"/>
                        </a:solidFill>
                        <a:latin typeface="Cambria Math" panose="02040503050406030204" pitchFamily="18" charset="0"/>
                        <a:ea typeface="Cambria Math" panose="02040503050406030204" pitchFamily="18" charset="0"/>
                      </a:rPr>
                      <m:t>/2</m:t>
                    </m:r>
                  </m:oMath>
                </a14:m>
                <a:r>
                  <a:rPr lang="en-GB" dirty="0"/>
                  <a:t>, so that the output signal is in anti-phase with respect to the energy oscillation of the bunch.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shift </a:t>
                </a:r>
                <a:r>
                  <a:rPr lang="en-GB" dirty="0">
                    <a:solidFill>
                      <a:schemeClr val="tx1"/>
                    </a:solidFill>
                  </a:rPr>
                  <a:t>by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𝜋</m:t>
                    </m:r>
                    <m:r>
                      <a:rPr lang="en-GB" i="1">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a:t>
                </a:r>
                <a:r>
                  <a:rPr lang="en-GB" dirty="0"/>
                  <a:t>is performed applying a FIR (Finite Impulse Response) filter to the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𝑜𝐴𝐷𝐶</m:t>
                        </m:r>
                      </m:sub>
                    </m:sSub>
                  </m:oMath>
                </a14:m>
                <a:r>
                  <a:rPr lang="en-GB" dirty="0"/>
                  <a:t> signal.</a:t>
                </a:r>
              </a:p>
              <a:p>
                <a:pPr marL="742950" lvl="1" indent="-285750">
                  <a:buFont typeface="Wingdings" panose="05000000000000000000" pitchFamily="2" charset="2"/>
                  <a:buChar char="Ø"/>
                </a:pPr>
                <a:r>
                  <a:rPr lang="en-GB" dirty="0"/>
                  <a:t>FIR: the filter is not recursive, i.e. the output is not used in the input.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Different filters can be programmed in the FPGA, although the sinusoidal one is generally used in DAFNE operation.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p:txBody>
          </p:sp>
        </mc:Choice>
        <mc:Fallback xmlns="">
          <p:sp>
            <p:nvSpPr>
              <p:cNvPr id="2" name="CasellaDiTesto 1">
                <a:extLst>
                  <a:ext uri="{FF2B5EF4-FFF2-40B4-BE49-F238E27FC236}">
                    <a16:creationId xmlns:a16="http://schemas.microsoft.com/office/drawing/2014/main" id="{DD6192CD-3494-4E31-A1C1-6AF69D2C9FBF}"/>
                  </a:ext>
                </a:extLst>
              </p:cNvPr>
              <p:cNvSpPr txBox="1">
                <a:spLocks noRot="1" noChangeAspect="1" noMove="1" noResize="1" noEditPoints="1" noAdjustHandles="1" noChangeArrowheads="1" noChangeShapeType="1" noTextEdit="1"/>
              </p:cNvSpPr>
              <p:nvPr/>
            </p:nvSpPr>
            <p:spPr>
              <a:xfrm>
                <a:off x="-9913" y="703733"/>
                <a:ext cx="7599285" cy="4524315"/>
              </a:xfrm>
              <a:prstGeom prst="rect">
                <a:avLst/>
              </a:prstGeom>
              <a:blipFill>
                <a:blip r:embed="rId2"/>
                <a:stretch>
                  <a:fillRect l="-481" t="-673" r="-80"/>
                </a:stretch>
              </a:blipFill>
            </p:spPr>
            <p:txBody>
              <a:bodyPr/>
              <a:lstStyle/>
              <a:p>
                <a:r>
                  <a:rPr lang="en-GB">
                    <a:noFill/>
                  </a:rPr>
                  <a:t> </a:t>
                </a:r>
              </a:p>
            </p:txBody>
          </p:sp>
        </mc:Fallback>
      </mc:AlternateContent>
      <p:pic>
        <p:nvPicPr>
          <p:cNvPr id="5" name="Immagine 4">
            <a:extLst>
              <a:ext uri="{FF2B5EF4-FFF2-40B4-BE49-F238E27FC236}">
                <a16:creationId xmlns:a16="http://schemas.microsoft.com/office/drawing/2014/main" id="{A74E8B70-9E9E-48BB-8060-F08FC2DCFF02}"/>
              </a:ext>
            </a:extLst>
          </p:cNvPr>
          <p:cNvPicPr>
            <a:picLocks noChangeAspect="1"/>
          </p:cNvPicPr>
          <p:nvPr/>
        </p:nvPicPr>
        <p:blipFill>
          <a:blip r:embed="rId3"/>
          <a:stretch>
            <a:fillRect/>
          </a:stretch>
        </p:blipFill>
        <p:spPr>
          <a:xfrm>
            <a:off x="7690259" y="887760"/>
            <a:ext cx="4289588" cy="3218340"/>
          </a:xfrm>
          <a:prstGeom prst="rect">
            <a:avLst/>
          </a:prstGeom>
        </p:spPr>
      </p:pic>
      <p:sp>
        <p:nvSpPr>
          <p:cNvPr id="7" name="CasellaDiTesto 6">
            <a:extLst>
              <a:ext uri="{FF2B5EF4-FFF2-40B4-BE49-F238E27FC236}">
                <a16:creationId xmlns:a16="http://schemas.microsoft.com/office/drawing/2014/main" id="{C6824069-35B0-40D4-A23E-FC5ABF1D05FD}"/>
              </a:ext>
            </a:extLst>
          </p:cNvPr>
          <p:cNvSpPr txBox="1"/>
          <p:nvPr/>
        </p:nvSpPr>
        <p:spPr>
          <a:xfrm>
            <a:off x="8580531" y="493404"/>
            <a:ext cx="2743200" cy="369332"/>
          </a:xfrm>
          <a:prstGeom prst="rect">
            <a:avLst/>
          </a:prstGeom>
          <a:noFill/>
        </p:spPr>
        <p:txBody>
          <a:bodyPr wrap="square">
            <a:spAutoFit/>
          </a:bodyPr>
          <a:lstStyle/>
          <a:p>
            <a:r>
              <a:rPr lang="en-GB" b="1" dirty="0"/>
              <a:t>Xilinx FPGA used in DAFNE</a:t>
            </a:r>
          </a:p>
        </p:txBody>
      </p:sp>
      <p:sp>
        <p:nvSpPr>
          <p:cNvPr id="9" name="CasellaDiTesto 8">
            <a:extLst>
              <a:ext uri="{FF2B5EF4-FFF2-40B4-BE49-F238E27FC236}">
                <a16:creationId xmlns:a16="http://schemas.microsoft.com/office/drawing/2014/main" id="{0C1195CE-FC05-49B8-99ED-914D2E32879A}"/>
              </a:ext>
            </a:extLst>
          </p:cNvPr>
          <p:cNvSpPr txBox="1"/>
          <p:nvPr/>
        </p:nvSpPr>
        <p:spPr>
          <a:xfrm>
            <a:off x="7716894" y="3433135"/>
            <a:ext cx="1001982" cy="646331"/>
          </a:xfrm>
          <a:prstGeom prst="rect">
            <a:avLst/>
          </a:prstGeom>
          <a:solidFill>
            <a:schemeClr val="bg1"/>
          </a:solidFill>
          <a:ln>
            <a:solidFill>
              <a:schemeClr val="tx1"/>
            </a:solidFill>
          </a:ln>
        </p:spPr>
        <p:txBody>
          <a:bodyPr wrap="square" rtlCol="0">
            <a:spAutoFit/>
          </a:bodyPr>
          <a:lstStyle/>
          <a:p>
            <a:r>
              <a:rPr lang="en-GB" dirty="0">
                <a:solidFill>
                  <a:srgbClr val="BF00BF"/>
                </a:solidFill>
              </a:rPr>
              <a:t>A. Drago (2007)</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340889AB-D840-4559-AE0D-F0C47A5056E3}"/>
                  </a:ext>
                </a:extLst>
              </p:cNvPr>
              <p:cNvSpPr txBox="1"/>
              <p:nvPr/>
            </p:nvSpPr>
            <p:spPr>
              <a:xfrm>
                <a:off x="-9913" y="4258500"/>
                <a:ext cx="12090647" cy="1754326"/>
              </a:xfrm>
              <a:prstGeom prst="rect">
                <a:avLst/>
              </a:prstGeom>
              <a:noFill/>
            </p:spPr>
            <p:txBody>
              <a:bodyPr wrap="square">
                <a:spAutoFit/>
              </a:bodyPr>
              <a:lstStyle/>
              <a:p>
                <a:pPr marL="285750" indent="-285750">
                  <a:buFont typeface="Wingdings" panose="05000000000000000000" pitchFamily="2" charset="2"/>
                  <a:buChar char="q"/>
                </a:pPr>
                <a:r>
                  <a:rPr lang="en-GB" dirty="0"/>
                  <a:t>Concerning the sinusoidal filter, a convolution is performed between the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𝑜𝐴𝐷𝐶</m:t>
                        </m:r>
                      </m:sub>
                    </m:sSub>
                  </m:oMath>
                </a14:m>
                <a:r>
                  <a:rPr lang="en-GB" dirty="0"/>
                  <a:t> signal, evaluated along the last synchrotron period, and the sinusoidal function </a:t>
                </a: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sub>
                    </m:sSub>
                  </m:oMath>
                </a14:m>
                <a:r>
                  <a:rPr lang="en-GB" dirty="0"/>
                  <a:t> with angular frequency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rPr>
                          <m:t>𝑠</m:t>
                        </m:r>
                        <m:r>
                          <a:rPr lang="en-GB" i="1">
                            <a:solidFill>
                              <a:schemeClr val="tx1"/>
                            </a:solidFill>
                            <a:latin typeface="Cambria Math" panose="02040503050406030204" pitchFamily="18" charset="0"/>
                          </a:rPr>
                          <m:t>0</m:t>
                        </m:r>
                      </m:sub>
                    </m:sSub>
                  </m:oMath>
                </a14:m>
                <a:r>
                  <a:rPr lang="en-GB" dirty="0">
                    <a:solidFill>
                      <a:schemeClr val="tx1"/>
                    </a:solidFill>
                  </a:rPr>
                  <a:t> and phase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𝜙</m:t>
                        </m:r>
                      </m:e>
                      <m:sub>
                        <m:r>
                          <a:rPr lang="en-GB" i="1">
                            <a:solidFill>
                              <a:schemeClr val="tx1"/>
                            </a:solidFill>
                            <a:latin typeface="Cambria Math" panose="02040503050406030204" pitchFamily="18" charset="0"/>
                            <a:ea typeface="Cambria Math" panose="02040503050406030204" pitchFamily="18" charset="0"/>
                          </a:rPr>
                          <m:t>2</m:t>
                        </m:r>
                      </m:sub>
                    </m:sSub>
                  </m:oMath>
                </a14:m>
                <a:r>
                  <a:rPr lang="en-GB" dirty="0"/>
                  <a:t>. At time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𝑡</m:t>
                        </m:r>
                      </m:e>
                      <m:sub>
                        <m:r>
                          <a:rPr lang="en-GB" i="1">
                            <a:solidFill>
                              <a:schemeClr val="tx1"/>
                            </a:solidFill>
                            <a:latin typeface="Cambria Math" panose="02040503050406030204" pitchFamily="18" charset="0"/>
                          </a:rPr>
                          <m:t>𝑘</m:t>
                        </m:r>
                      </m:sub>
                    </m:sSub>
                  </m:oMath>
                </a14:m>
                <a:r>
                  <a:rPr lang="en-GB" dirty="0"/>
                  <a:t>, the FPGA output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11" name="CasellaDiTesto 10">
                <a:extLst>
                  <a:ext uri="{FF2B5EF4-FFF2-40B4-BE49-F238E27FC236}">
                    <a16:creationId xmlns:a16="http://schemas.microsoft.com/office/drawing/2014/main" id="{340889AB-D840-4559-AE0D-F0C47A5056E3}"/>
                  </a:ext>
                </a:extLst>
              </p:cNvPr>
              <p:cNvSpPr txBox="1">
                <a:spLocks noRot="1" noChangeAspect="1" noMove="1" noResize="1" noEditPoints="1" noAdjustHandles="1" noChangeArrowheads="1" noChangeShapeType="1" noTextEdit="1"/>
              </p:cNvSpPr>
              <p:nvPr/>
            </p:nvSpPr>
            <p:spPr>
              <a:xfrm>
                <a:off x="-9913" y="4258500"/>
                <a:ext cx="12090647" cy="1754326"/>
              </a:xfrm>
              <a:prstGeom prst="rect">
                <a:avLst/>
              </a:prstGeom>
              <a:blipFill>
                <a:blip r:embed="rId4"/>
                <a:stretch>
                  <a:fillRect l="-302" t="-2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13D4F373-BA3D-4F46-9512-FAAEFDAF97AA}"/>
                  </a:ext>
                </a:extLst>
              </p:cNvPr>
              <p:cNvSpPr txBox="1"/>
              <p:nvPr/>
            </p:nvSpPr>
            <p:spPr>
              <a:xfrm>
                <a:off x="-9912" y="4944507"/>
                <a:ext cx="12192000" cy="900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m:t>
                          </m:r>
                          <m:r>
                            <a:rPr lang="en-GB" b="0" i="1" smtClean="0">
                              <a:solidFill>
                                <a:srgbClr val="FF0000"/>
                              </a:solidFill>
                              <a:latin typeface="Cambria Math" panose="02040503050406030204" pitchFamily="18" charset="0"/>
                            </a:rPr>
                            <m:t>𝐹𝑃𝐺𝐴</m:t>
                          </m:r>
                        </m:sub>
                      </m:sSub>
                      <m:d>
                        <m:dPr>
                          <m:ctrlPr>
                            <a:rPr lang="en-GB" b="0" i="1" smtClean="0">
                              <a:solidFill>
                                <a:srgbClr val="FF0000"/>
                              </a:solidFill>
                              <a:latin typeface="Cambria Math" panose="02040503050406030204" pitchFamily="18" charset="0"/>
                            </a:rPr>
                          </m:ctrlPr>
                        </m:dP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𝑘</m:t>
                              </m:r>
                            </m:sub>
                          </m:sSub>
                        </m:e>
                      </m:d>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r>
                        <a:rPr lang="en-GB" i="1" smtClean="0">
                          <a:solidFill>
                            <a:srgbClr val="FF0000"/>
                          </a:solidFill>
                          <a:latin typeface="Cambria Math" panose="02040503050406030204" pitchFamily="18" charset="0"/>
                          <a:ea typeface="Cambria Math" panose="02040503050406030204" pitchFamily="18" charset="0"/>
                        </a:rPr>
                        <m:t>∗</m:t>
                      </m:r>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𝑓</m:t>
                          </m:r>
                        </m:e>
                        <m:sub>
                          <m:r>
                            <a:rPr lang="en-GB" b="0" i="1" smtClean="0">
                              <a:solidFill>
                                <a:srgbClr val="FF0000"/>
                              </a:solidFill>
                              <a:latin typeface="Cambria Math" panose="02040503050406030204" pitchFamily="18" charset="0"/>
                              <a:ea typeface="Cambria Math" panose="02040503050406030204" pitchFamily="18" charset="0"/>
                            </a:rPr>
                            <m:t>𝐹𝐼𝑅</m:t>
                          </m:r>
                        </m:sub>
                      </m:sSub>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b="0" i="1" smtClean="0">
                              <a:solidFill>
                                <a:srgbClr val="FF0000"/>
                              </a:solidFill>
                              <a:latin typeface="Cambria Math" panose="02040503050406030204" pitchFamily="18" charset="0"/>
                              <a:ea typeface="Cambria Math" panose="02040503050406030204" pitchFamily="18" charset="0"/>
                            </a:rPr>
                          </m:ctrlPr>
                        </m:naryPr>
                        <m:sub>
                          <m:r>
                            <m:rPr>
                              <m:brk m:alnAt="23"/>
                            </m:rPr>
                            <a:rPr lang="en-GB" b="0" i="1" smtClean="0">
                              <a:solidFill>
                                <a:srgbClr val="FF0000"/>
                              </a:solidFill>
                              <a:latin typeface="Cambria Math" panose="02040503050406030204" pitchFamily="18" charset="0"/>
                              <a:ea typeface="Cambria Math" panose="02040503050406030204" pitchFamily="18" charset="0"/>
                            </a:rPr>
                            <m:t>𝑖</m:t>
                          </m:r>
                          <m:r>
                            <a:rPr lang="en-GB" b="0" i="1" smtClean="0">
                              <a:solidFill>
                                <a:srgbClr val="FF0000"/>
                              </a:solidFill>
                              <a:latin typeface="Cambria Math" panose="02040503050406030204" pitchFamily="18" charset="0"/>
                              <a:ea typeface="Cambria Math" panose="02040503050406030204" pitchFamily="18" charset="0"/>
                            </a:rPr>
                            <m:t>=0</m:t>
                          </m:r>
                        </m:sub>
                        <m:sup>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𝑁</m:t>
                              </m:r>
                            </m:e>
                            <m:sub>
                              <m:r>
                                <a:rPr lang="en-GB" b="0" i="1" smtClean="0">
                                  <a:solidFill>
                                    <a:srgbClr val="FF0000"/>
                                  </a:solidFill>
                                  <a:latin typeface="Cambria Math" panose="02040503050406030204" pitchFamily="18" charset="0"/>
                                  <a:ea typeface="Cambria Math" panose="02040503050406030204" pitchFamily="18" charset="0"/>
                                </a:rPr>
                                <m:t>𝑡𝑎𝑝</m:t>
                              </m:r>
                            </m:sub>
                          </m:sSub>
                          <m:r>
                            <a:rPr lang="en-GB" b="0" i="1" smtClean="0">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𝑖</m:t>
                                  </m:r>
                                </m:sub>
                              </m:sSub>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𝑖</m:t>
                              </m:r>
                            </m:sub>
                          </m:sSub>
                        </m:e>
                      </m:nary>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b="0" i="1" smtClean="0">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r>
                                    <a:rPr lang="en-GB" b="0" i="1" smtClean="0">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e>
                              </m:d>
                            </m:e>
                          </m:func>
                        </m:e>
                      </m:nary>
                    </m:oMath>
                  </m:oMathPara>
                </a14:m>
                <a:endParaRPr lang="en-GB" dirty="0"/>
              </a:p>
            </p:txBody>
          </p:sp>
        </mc:Choice>
        <mc:Fallback xmlns="">
          <p:sp>
            <p:nvSpPr>
              <p:cNvPr id="15" name="CasellaDiTesto 14">
                <a:extLst>
                  <a:ext uri="{FF2B5EF4-FFF2-40B4-BE49-F238E27FC236}">
                    <a16:creationId xmlns:a16="http://schemas.microsoft.com/office/drawing/2014/main" id="{13D4F373-BA3D-4F46-9512-FAAEFDAF97AA}"/>
                  </a:ext>
                </a:extLst>
              </p:cNvPr>
              <p:cNvSpPr txBox="1">
                <a:spLocks noRot="1" noChangeAspect="1" noMove="1" noResize="1" noEditPoints="1" noAdjustHandles="1" noChangeArrowheads="1" noChangeShapeType="1" noTextEdit="1"/>
              </p:cNvSpPr>
              <p:nvPr/>
            </p:nvSpPr>
            <p:spPr>
              <a:xfrm>
                <a:off x="-9912" y="4944507"/>
                <a:ext cx="12192000" cy="90037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0E3A326-E630-48A1-BE81-984238540D17}"/>
                  </a:ext>
                </a:extLst>
              </p:cNvPr>
              <p:cNvSpPr txBox="1"/>
              <p:nvPr/>
            </p:nvSpPr>
            <p:spPr>
              <a:xfrm>
                <a:off x="-9913" y="5742590"/>
                <a:ext cx="12201913" cy="1111330"/>
              </a:xfrm>
              <a:prstGeom prst="rect">
                <a:avLst/>
              </a:prstGeom>
              <a:noFill/>
            </p:spPr>
            <p:txBody>
              <a:bodyPr wrap="square">
                <a:spAutoFit/>
              </a:bodyPr>
              <a:lstStyle/>
              <a:p>
                <a:pPr marL="742950" lvl="1" indent="-285750">
                  <a:buFont typeface="Wingdings" panose="05000000000000000000" pitchFamily="2" charset="2"/>
                  <a:buChar char="Ø"/>
                </a:pPr>
                <a:r>
                  <a:rPr lang="en-GB" dirty="0"/>
                  <a:t>where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𝐹𝑃𝐺𝐴</m:t>
                        </m:r>
                      </m:sub>
                    </m:sSub>
                  </m:oMath>
                </a14:m>
                <a:r>
                  <a:rPr lang="en-GB" dirty="0"/>
                  <a:t> is the gain of the FPGA;</a:t>
                </a:r>
              </a:p>
              <a:p>
                <a:pPr marL="742950" lvl="1" indent="-285750">
                  <a:buFont typeface="Wingdings" panose="05000000000000000000" pitchFamily="2" charset="2"/>
                  <a:buChar char="Ø"/>
                </a:pP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𝑁</m:t>
                            </m:r>
                          </m:e>
                          <m:sub>
                            <m:r>
                              <a:rPr lang="en-GB" b="0" i="1" smtClean="0">
                                <a:solidFill>
                                  <a:srgbClr val="FF0000"/>
                                </a:solidFill>
                                <a:latin typeface="Cambria Math" panose="02040503050406030204" pitchFamily="18" charset="0"/>
                              </a:rPr>
                              <m:t>𝑡𝑎𝑝</m:t>
                            </m:r>
                          </m:sub>
                        </m:sSub>
                        <m:r>
                          <a:rPr lang="en-GB" b="0" i="1" smtClean="0">
                            <a:solidFill>
                              <a:srgbClr val="FF0000"/>
                            </a:solidFill>
                            <a:latin typeface="Cambria Math" panose="02040503050406030204" pitchFamily="18" charset="0"/>
                          </a:rPr>
                          <m:t>+1</m:t>
                        </m:r>
                      </m:sub>
                    </m:sSub>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sub>
                    </m:sSub>
                  </m:oMath>
                </a14:m>
                <a:r>
                  <a:rPr lang="en-GB" dirty="0"/>
                  <a:t> are equidistant bunch arrival-times when the feedback operates (we call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oMath>
                </a14:m>
                <a:r>
                  <a:rPr lang="en-GB" dirty="0"/>
                  <a:t> the time interval);</a:t>
                </a:r>
              </a:p>
              <a:p>
                <a:pPr marL="742950" lvl="1" indent="-285750">
                  <a:buFont typeface="Wingdings" panose="05000000000000000000" pitchFamily="2" charset="2"/>
                  <a:buChar char="Ø"/>
                </a:pP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oMath>
                </a14:m>
                <a:r>
                  <a:rPr lang="en-GB" dirty="0"/>
                  <a:t> is the number of filter taps and is such that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sub>
                        </m:sSub>
                      </m:e>
                    </m:d>
                    <m:r>
                      <a:rPr lang="en-GB"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𝑡𝑎𝑝</m:t>
                                </m:r>
                              </m:sub>
                            </m:sSub>
                          </m:sub>
                        </m:sSub>
                      </m:e>
                    </m:d>
                  </m:oMath>
                </a14:m>
                <a:r>
                  <a:rPr lang="en-GB" dirty="0"/>
                  <a:t>.</a:t>
                </a:r>
              </a:p>
            </p:txBody>
          </p:sp>
        </mc:Choice>
        <mc:Fallback xmlns="">
          <p:sp>
            <p:nvSpPr>
              <p:cNvPr id="18" name="CasellaDiTesto 17">
                <a:extLst>
                  <a:ext uri="{FF2B5EF4-FFF2-40B4-BE49-F238E27FC236}">
                    <a16:creationId xmlns:a16="http://schemas.microsoft.com/office/drawing/2014/main" id="{20E3A326-E630-48A1-BE81-984238540D17}"/>
                  </a:ext>
                </a:extLst>
              </p:cNvPr>
              <p:cNvSpPr txBox="1">
                <a:spLocks noRot="1" noChangeAspect="1" noMove="1" noResize="1" noEditPoints="1" noAdjustHandles="1" noChangeArrowheads="1" noChangeShapeType="1" noTextEdit="1"/>
              </p:cNvSpPr>
              <p:nvPr/>
            </p:nvSpPr>
            <p:spPr>
              <a:xfrm>
                <a:off x="-9913" y="5742590"/>
                <a:ext cx="12201913" cy="1111330"/>
              </a:xfrm>
              <a:prstGeom prst="rect">
                <a:avLst/>
              </a:prstGeom>
              <a:blipFill>
                <a:blip r:embed="rId6"/>
                <a:stretch>
                  <a:fillRect t="-2747" b="-2198"/>
                </a:stretch>
              </a:blipFill>
            </p:spPr>
            <p:txBody>
              <a:bodyPr/>
              <a:lstStyle/>
              <a:p>
                <a:r>
                  <a:rPr lang="en-GB">
                    <a:noFill/>
                  </a:rPr>
                  <a:t> </a:t>
                </a:r>
              </a:p>
            </p:txBody>
          </p:sp>
        </mc:Fallback>
      </mc:AlternateContent>
    </p:spTree>
    <p:extLst>
      <p:ext uri="{BB962C8B-B14F-4D97-AF65-F5344CB8AC3E}">
        <p14:creationId xmlns:p14="http://schemas.microsoft.com/office/powerpoint/2010/main" val="28396340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7A42E45-2E9E-489C-9935-783A21F6026E}"/>
              </a:ext>
            </a:extLst>
          </p:cNvPr>
          <p:cNvSpPr>
            <a:spLocks noGrp="1"/>
          </p:cNvSpPr>
          <p:nvPr>
            <p:ph type="sldNum" sz="quarter" idx="12"/>
          </p:nvPr>
        </p:nvSpPr>
        <p:spPr/>
        <p:txBody>
          <a:bodyPr/>
          <a:lstStyle/>
          <a:p>
            <a:fld id="{F556478C-EA8F-4B12-8AB2-8053E5C3663D}" type="slidenum">
              <a:rPr lang="en-GB" smtClean="0"/>
              <a:t>104</a:t>
            </a:fld>
            <a:endParaRPr lang="en-GB"/>
          </a:p>
        </p:txBody>
      </p:sp>
      <p:sp>
        <p:nvSpPr>
          <p:cNvPr id="6" name="CasellaDiTesto 5">
            <a:extLst>
              <a:ext uri="{FF2B5EF4-FFF2-40B4-BE49-F238E27FC236}">
                <a16:creationId xmlns:a16="http://schemas.microsoft.com/office/drawing/2014/main" id="{9E47A8B2-764A-4CE5-9E32-482061A270E6}"/>
              </a:ext>
            </a:extLst>
          </p:cNvPr>
          <p:cNvSpPr txBox="1"/>
          <p:nvPr/>
        </p:nvSpPr>
        <p:spPr>
          <a:xfrm>
            <a:off x="0" y="91082"/>
            <a:ext cx="12192000" cy="707886"/>
          </a:xfrm>
          <a:prstGeom prst="rect">
            <a:avLst/>
          </a:prstGeom>
          <a:noFill/>
        </p:spPr>
        <p:txBody>
          <a:bodyPr wrap="square" rtlCol="0">
            <a:spAutoFit/>
          </a:bodyPr>
          <a:lstStyle/>
          <a:p>
            <a:pPr algn="ctr"/>
            <a:r>
              <a:rPr lang="en-GB" sz="4000" dirty="0">
                <a:latin typeface="+mj-lt"/>
              </a:rPr>
              <a:t>FPGA: shift of the input-signal using a convolution</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C796437C-CA78-4166-9E16-F9C1016D4740}"/>
                  </a:ext>
                </a:extLst>
              </p:cNvPr>
              <p:cNvSpPr txBox="1"/>
              <p:nvPr/>
            </p:nvSpPr>
            <p:spPr>
              <a:xfrm>
                <a:off x="106533" y="861134"/>
                <a:ext cx="11567604"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t>Why this convolution is able to shift the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oMath>
                </a14:m>
                <a:r>
                  <a:rPr lang="en-GB" dirty="0"/>
                  <a:t> signal by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We start from the expression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If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oMath>
                </a14:m>
                <a:r>
                  <a:rPr lang="en-GB" dirty="0"/>
                  <a:t> is small, this expression can be approximated with an integral</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b="0" dirty="0"/>
                  <a:t>where </a:t>
                </a:r>
                <a14:m>
                  <m:oMath xmlns:m="http://schemas.openxmlformats.org/officeDocument/2006/math">
                    <m:r>
                      <a:rPr lang="en-GB" b="0" i="1" smtClean="0">
                        <a:solidFill>
                          <a:srgbClr val="FF0000"/>
                        </a:solidFill>
                        <a:latin typeface="Cambria Math" panose="02040503050406030204" pitchFamily="18" charset="0"/>
                      </a:rPr>
                      <m:t>𝑘</m:t>
                    </m:r>
                    <m:r>
                      <a:rPr lang="en-GB" b="0" i="1" smtClean="0">
                        <a:solidFill>
                          <a:srgbClr val="FF0000"/>
                        </a:solidFill>
                        <a:latin typeface="Cambria Math" panose="02040503050406030204" pitchFamily="18" charset="0"/>
                        <a:ea typeface="Cambria Math" panose="02040503050406030204" pitchFamily="18" charset="0"/>
                      </a:rPr>
                      <m:t>≥1</m:t>
                    </m:r>
                  </m:oMath>
                </a14:m>
                <a:r>
                  <a:rPr lang="en-GB" dirty="0"/>
                  <a:t> is the number of synchrotron periods along which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oMath>
                </a14:m>
                <a:r>
                  <a:rPr lang="en-GB" dirty="0"/>
                  <a:t> and </a:t>
                </a: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sub>
                    </m:sSub>
                  </m:oMath>
                </a14:m>
                <a:r>
                  <a:rPr lang="en-GB" dirty="0"/>
                  <a:t> are evaluated;</a:t>
                </a:r>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𝑜𝐴𝐷𝐶</m:t>
                        </m:r>
                      </m:sub>
                    </m:sSub>
                  </m:oMath>
                </a14:m>
                <a:r>
                  <a:rPr lang="en-GB" dirty="0">
                    <a:solidFill>
                      <a:srgbClr val="FF0000"/>
                    </a:solidFill>
                  </a:rPr>
                  <a:t> </a:t>
                </a:r>
                <a:r>
                  <a:rPr lang="en-GB" dirty="0"/>
                  <a:t>and</a:t>
                </a:r>
                <a:r>
                  <a:rPr lang="en-GB" dirty="0">
                    <a:solidFill>
                      <a:srgbClr val="FF0000"/>
                    </a:solidFill>
                  </a:rPr>
                  <a:t>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oMath>
                </a14:m>
                <a:r>
                  <a:rPr lang="en-GB" dirty="0"/>
                  <a:t> are respectively the amplitude and phase of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oMath>
                </a14:m>
                <a:r>
                  <a:rPr lang="en-GB" dirty="0"/>
                  <a:t>.</a:t>
                </a:r>
              </a:p>
              <a:p>
                <a:pPr lvl="1"/>
                <a:endParaRPr lang="en-GB" dirty="0"/>
              </a:p>
              <a:p>
                <a:pPr marL="285750" indent="-285750">
                  <a:buFont typeface="Wingdings" panose="05000000000000000000" pitchFamily="2" charset="2"/>
                  <a:buChar char="q"/>
                </a:pPr>
                <a:r>
                  <a:rPr lang="en-GB" dirty="0"/>
                  <a:t>Therefore we have the transformation</a:t>
                </a:r>
              </a:p>
              <a:p>
                <a:pPr marL="285750" indent="-285750">
                  <a:buFont typeface="Wingdings" panose="05000000000000000000" pitchFamily="2" charset="2"/>
                  <a:buChar char="q"/>
                </a:pPr>
                <a:endParaRPr lang="en-GB" dirty="0"/>
              </a:p>
              <a:p>
                <a:endParaRPr lang="en-GB" dirty="0"/>
              </a:p>
              <a:p>
                <a:endParaRPr lang="en-GB" dirty="0"/>
              </a:p>
              <a:p>
                <a:pPr marL="742950" lvl="1" indent="-285750">
                  <a:buFont typeface="Wingdings" panose="05000000000000000000" pitchFamily="2" charset="2"/>
                  <a:buChar char="Ø"/>
                </a:pPr>
                <a:r>
                  <a:rPr lang="en-GB" dirty="0"/>
                  <a:t>if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oMath>
                </a14:m>
                <a:r>
                  <a:rPr lang="en-GB" dirty="0">
                    <a:solidFill>
                      <a:srgbClr val="FF0000"/>
                    </a:solidFill>
                  </a:rPr>
                  <a:t> = 0</a:t>
                </a:r>
                <a:r>
                  <a:rPr lang="en-GB" dirty="0"/>
                  <a:t>, then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oMath>
                </a14:m>
                <a:r>
                  <a:rPr lang="en-GB" dirty="0"/>
                  <a:t> is shifted by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as desired.</a:t>
                </a:r>
              </a:p>
            </p:txBody>
          </p:sp>
        </mc:Choice>
        <mc:Fallback xmlns="">
          <p:sp>
            <p:nvSpPr>
              <p:cNvPr id="7" name="CasellaDiTesto 6">
                <a:extLst>
                  <a:ext uri="{FF2B5EF4-FFF2-40B4-BE49-F238E27FC236}">
                    <a16:creationId xmlns:a16="http://schemas.microsoft.com/office/drawing/2014/main" id="{C796437C-CA78-4166-9E16-F9C1016D4740}"/>
                  </a:ext>
                </a:extLst>
              </p:cNvPr>
              <p:cNvSpPr txBox="1">
                <a:spLocks noRot="1" noChangeAspect="1" noMove="1" noResize="1" noEditPoints="1" noAdjustHandles="1" noChangeArrowheads="1" noChangeShapeType="1" noTextEdit="1"/>
              </p:cNvSpPr>
              <p:nvPr/>
            </p:nvSpPr>
            <p:spPr>
              <a:xfrm>
                <a:off x="106533" y="861134"/>
                <a:ext cx="11567604" cy="5909310"/>
              </a:xfrm>
              <a:prstGeom prst="rect">
                <a:avLst/>
              </a:prstGeom>
              <a:blipFill>
                <a:blip r:embed="rId2"/>
                <a:stretch>
                  <a:fillRect l="-316" t="-515" b="-6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8725DDA-2832-4CE5-9997-39FF2D1535B2}"/>
                  </a:ext>
                </a:extLst>
              </p:cNvPr>
              <p:cNvSpPr txBox="1"/>
              <p:nvPr/>
            </p:nvSpPr>
            <p:spPr>
              <a:xfrm>
                <a:off x="-1" y="1313808"/>
                <a:ext cx="12192001" cy="900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m:t>
                          </m:r>
                          <m:r>
                            <a:rPr lang="en-GB" b="0" i="1" smtClean="0">
                              <a:solidFill>
                                <a:srgbClr val="FF0000"/>
                              </a:solidFill>
                              <a:latin typeface="Cambria Math" panose="02040503050406030204" pitchFamily="18" charset="0"/>
                            </a:rPr>
                            <m:t>𝐹𝑃𝐺𝐴</m:t>
                          </m:r>
                        </m:sub>
                      </m:sSub>
                      <m:d>
                        <m:dPr>
                          <m:ctrlPr>
                            <a:rPr lang="en-GB" b="0" i="1" smtClean="0">
                              <a:solidFill>
                                <a:srgbClr val="FF0000"/>
                              </a:solidFill>
                              <a:latin typeface="Cambria Math" panose="02040503050406030204" pitchFamily="18" charset="0"/>
                            </a:rPr>
                          </m:ctrlPr>
                        </m:dP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𝑘</m:t>
                              </m:r>
                            </m:sub>
                          </m:sSub>
                        </m:e>
                      </m:d>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den>
                      </m:f>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i="1">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e>
                              </m:d>
                            </m:e>
                          </m:func>
                        </m:e>
                      </m:nary>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oMath>
                  </m:oMathPara>
                </a14:m>
                <a:endParaRPr lang="en-GB" dirty="0"/>
              </a:p>
            </p:txBody>
          </p:sp>
        </mc:Choice>
        <mc:Fallback xmlns="">
          <p:sp>
            <p:nvSpPr>
              <p:cNvPr id="9" name="CasellaDiTesto 8">
                <a:extLst>
                  <a:ext uri="{FF2B5EF4-FFF2-40B4-BE49-F238E27FC236}">
                    <a16:creationId xmlns:a16="http://schemas.microsoft.com/office/drawing/2014/main" id="{28725DDA-2832-4CE5-9997-39FF2D1535B2}"/>
                  </a:ext>
                </a:extLst>
              </p:cNvPr>
              <p:cNvSpPr txBox="1">
                <a:spLocks noRot="1" noChangeAspect="1" noMove="1" noResize="1" noEditPoints="1" noAdjustHandles="1" noChangeArrowheads="1" noChangeShapeType="1" noTextEdit="1"/>
              </p:cNvSpPr>
              <p:nvPr/>
            </p:nvSpPr>
            <p:spPr>
              <a:xfrm>
                <a:off x="-1" y="1313808"/>
                <a:ext cx="12192001" cy="90037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A035E2C-CAC0-42D8-8433-451D9350F52D}"/>
                  </a:ext>
                </a:extLst>
              </p:cNvPr>
              <p:cNvSpPr txBox="1"/>
              <p:nvPr/>
            </p:nvSpPr>
            <p:spPr>
              <a:xfrm>
                <a:off x="0" y="2666857"/>
                <a:ext cx="12192000" cy="745845"/>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𝑜𝐹𝑃𝐺𝐴</m:t>
                          </m:r>
                        </m:sub>
                      </m:sSub>
                      <m:d>
                        <m:dPr>
                          <m:ctrlPr>
                            <a:rPr lang="en-GB" i="1">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𝐴</m:t>
                              </m:r>
                            </m:e>
                            <m:sub>
                              <m:r>
                                <a:rPr lang="en-GB" b="0" i="1" smtClean="0">
                                  <a:solidFill>
                                    <a:srgbClr val="FF0000"/>
                                  </a:solidFill>
                                  <a:latin typeface="Cambria Math" panose="02040503050406030204" pitchFamily="18" charset="0"/>
                                </a:rPr>
                                <m:t>𝑜𝐴𝐷𝐶</m:t>
                              </m:r>
                            </m:sub>
                          </m:sSub>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den>
                      </m:f>
                      <m:nary>
                        <m:naryPr>
                          <m:ctrlPr>
                            <a:rPr lang="en-GB" b="0" i="1" smtClean="0">
                              <a:solidFill>
                                <a:srgbClr val="FF0000"/>
                              </a:solidFill>
                              <a:latin typeface="Cambria Math" panose="02040503050406030204" pitchFamily="18" charset="0"/>
                            </a:rPr>
                          </m:ctrlPr>
                        </m:naryPr>
                        <m:sub>
                          <m:r>
                            <m:rPr>
                              <m:brk m:alnAt="23"/>
                            </m:rPr>
                            <a:rPr lang="en-GB" b="0" i="1" smtClean="0">
                              <a:solidFill>
                                <a:srgbClr val="FF0000"/>
                              </a:solidFill>
                              <a:latin typeface="Cambria Math" panose="02040503050406030204" pitchFamily="18" charset="0"/>
                            </a:rPr>
                            <m:t>𝑡</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𝑘</m:t>
                          </m:r>
                          <m:sSub>
                            <m:sSubPr>
                              <m:ctrlPr>
                                <a:rPr lang="en-GB" b="0" i="1" smtClean="0">
                                  <a:solidFill>
                                    <a:srgbClr val="FF0000"/>
                                  </a:solidFill>
                                  <a:latin typeface="Cambria Math" panose="02040503050406030204" pitchFamily="18" charset="0"/>
                                </a:rPr>
                              </m:ctrlPr>
                            </m:sSubPr>
                            <m:e>
                              <m:r>
                                <m:rPr>
                                  <m:brk m:alnAt="23"/>
                                </m:rPr>
                                <a:rPr lang="en-GB" b="0" i="1" smtClean="0">
                                  <a:solidFill>
                                    <a:srgbClr val="FF0000"/>
                                  </a:solidFill>
                                  <a:latin typeface="Cambria Math" panose="02040503050406030204" pitchFamily="18" charset="0"/>
                                </a:rPr>
                                <m:t>𝑇</m:t>
                              </m:r>
                            </m:e>
                            <m:sub>
                              <m:r>
                                <m:rPr>
                                  <m:brk m:alnAt="23"/>
                                </m:rPr>
                                <a:rPr lang="en-GB" b="0" i="1" smtClean="0">
                                  <a:solidFill>
                                    <a:srgbClr val="FF0000"/>
                                  </a:solidFill>
                                  <a:latin typeface="Cambria Math" panose="02040503050406030204" pitchFamily="18" charset="0"/>
                                </a:rPr>
                                <m:t>𝑠</m:t>
                              </m:r>
                              <m:r>
                                <a:rPr lang="en-GB" b="0" i="1" smtClean="0">
                                  <a:solidFill>
                                    <a:srgbClr val="FF0000"/>
                                  </a:solidFill>
                                  <a:latin typeface="Cambria Math" panose="02040503050406030204" pitchFamily="18" charset="0"/>
                                </a:rPr>
                                <m:t>0</m:t>
                              </m:r>
                            </m:sub>
                          </m:sSub>
                        </m:sub>
                        <m:sup>
                          <m:r>
                            <a:rPr lang="en-GB" b="0" i="1" smtClean="0">
                              <a:solidFill>
                                <a:srgbClr val="FF0000"/>
                              </a:solidFill>
                              <a:latin typeface="Cambria Math" panose="02040503050406030204" pitchFamily="18" charset="0"/>
                            </a:rPr>
                            <m:t>𝑡</m:t>
                          </m:r>
                        </m:sup>
                        <m:e>
                          <m:func>
                            <m:funcPr>
                              <m:ctrlPr>
                                <a:rPr lang="en-GB" b="0" i="1" smtClean="0">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d>
                                <m:dPr>
                                  <m:begChr m:val="["/>
                                  <m:endChr m:val="]"/>
                                  <m:ctrlPr>
                                    <a:rPr lang="en-GB" b="0"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𝜏</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e>
                              </m:d>
                            </m:e>
                          </m:func>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𝜏</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b="0" i="1" smtClean="0">
                                          <a:solidFill>
                                            <a:srgbClr val="FF0000"/>
                                          </a:solidFill>
                                          <a:latin typeface="Cambria Math" panose="02040503050406030204" pitchFamily="18" charset="0"/>
                                          <a:ea typeface="Cambria Math" panose="02040503050406030204" pitchFamily="18" charset="0"/>
                                        </a:rPr>
                                        <m:t>2</m:t>
                                      </m:r>
                                    </m:sub>
                                  </m:sSub>
                                </m:e>
                              </m:d>
                            </m:e>
                          </m:func>
                          <m:r>
                            <a:rPr lang="en-GB" b="0" i="1" smtClean="0">
                              <a:solidFill>
                                <a:srgbClr val="FF0000"/>
                              </a:solidFill>
                              <a:latin typeface="Cambria Math" panose="02040503050406030204" pitchFamily="18" charset="0"/>
                            </a:rPr>
                            <m:t>𝑑</m:t>
                          </m:r>
                          <m:r>
                            <a:rPr lang="en-GB" i="1">
                              <a:solidFill>
                                <a:srgbClr val="FF0000"/>
                              </a:solidFill>
                              <a:latin typeface="Cambria Math" panose="02040503050406030204" pitchFamily="18" charset="0"/>
                              <a:ea typeface="Cambria Math" panose="02040503050406030204" pitchFamily="18" charset="0"/>
                            </a:rPr>
                            <m:t>𝜏</m:t>
                          </m:r>
                        </m:e>
                      </m:nary>
                      <m:r>
                        <a:rPr lang="en-GB" b="0" i="1" smtClean="0">
                          <a:solidFill>
                            <a:srgbClr val="FF0000"/>
                          </a:solidFill>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2" name="CasellaDiTesto 11">
                <a:extLst>
                  <a:ext uri="{FF2B5EF4-FFF2-40B4-BE49-F238E27FC236}">
                    <a16:creationId xmlns:a16="http://schemas.microsoft.com/office/drawing/2014/main" id="{BA035E2C-CAC0-42D8-8433-451D9350F52D}"/>
                  </a:ext>
                </a:extLst>
              </p:cNvPr>
              <p:cNvSpPr txBox="1">
                <a:spLocks noRot="1" noChangeAspect="1" noMove="1" noResize="1" noEditPoints="1" noAdjustHandles="1" noChangeArrowheads="1" noChangeShapeType="1" noTextEdit="1"/>
              </p:cNvSpPr>
              <p:nvPr/>
            </p:nvSpPr>
            <p:spPr>
              <a:xfrm>
                <a:off x="0" y="2666857"/>
                <a:ext cx="12192000" cy="74584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4C2E706-ADD4-462D-B92F-5538371A12B1}"/>
                  </a:ext>
                </a:extLst>
              </p:cNvPr>
              <p:cNvSpPr txBox="1"/>
              <p:nvPr/>
            </p:nvSpPr>
            <p:spPr>
              <a:xfrm>
                <a:off x="-1" y="3567403"/>
                <a:ext cx="12192001" cy="7458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𝑜𝐴𝐷𝐶</m:t>
                              </m:r>
                            </m:sub>
                          </m:sSub>
                        </m:num>
                        <m:den>
                          <m:r>
                            <a:rPr lang="en-GB" b="0" i="1" smtClean="0">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den>
                      </m:f>
                      <m:nary>
                        <m:naryPr>
                          <m:ctrlPr>
                            <a:rPr lang="en-GB" i="1">
                              <a:solidFill>
                                <a:srgbClr val="FF0000"/>
                              </a:solidFill>
                              <a:latin typeface="Cambria Math" panose="02040503050406030204" pitchFamily="18" charset="0"/>
                            </a:rPr>
                          </m:ctrlPr>
                        </m:naryPr>
                        <m:sub>
                          <m:r>
                            <m:rPr>
                              <m:brk m:alnAt="23"/>
                            </m:rP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𝑘</m:t>
                          </m:r>
                          <m:sSub>
                            <m:sSubPr>
                              <m:ctrlPr>
                                <a:rPr lang="en-GB" i="1">
                                  <a:solidFill>
                                    <a:srgbClr val="FF0000"/>
                                  </a:solidFill>
                                  <a:latin typeface="Cambria Math" panose="02040503050406030204" pitchFamily="18" charset="0"/>
                                </a:rPr>
                              </m:ctrlPr>
                            </m:sSubPr>
                            <m:e>
                              <m:r>
                                <m:rPr>
                                  <m:brk m:alnAt="23"/>
                                </m:rPr>
                                <a:rPr lang="en-GB" i="1">
                                  <a:solidFill>
                                    <a:srgbClr val="FF0000"/>
                                  </a:solidFill>
                                  <a:latin typeface="Cambria Math" panose="02040503050406030204" pitchFamily="18" charset="0"/>
                                </a:rPr>
                                <m:t>𝑇</m:t>
                              </m:r>
                            </m:e>
                            <m:sub>
                              <m:r>
                                <m:rPr>
                                  <m:brk m:alnAt="23"/>
                                </m:rP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sub>
                        <m:sup>
                          <m:r>
                            <a:rPr lang="en-GB" i="1">
                              <a:solidFill>
                                <a:srgbClr val="FF0000"/>
                              </a:solidFill>
                              <a:latin typeface="Cambria Math" panose="02040503050406030204" pitchFamily="18" charset="0"/>
                            </a:rPr>
                            <m:t>𝑡</m:t>
                          </m:r>
                        </m:sup>
                        <m:e>
                          <m:d>
                            <m:dPr>
                              <m:begChr m:val="["/>
                              <m:endChr m:val="]"/>
                              <m:ctrlPr>
                                <a:rPr lang="en-GB" i="1" smtClean="0">
                                  <a:solidFill>
                                    <a:srgbClr val="FF0000"/>
                                  </a:solidFill>
                                  <a:latin typeface="Cambria Math" panose="02040503050406030204" pitchFamily="18" charset="0"/>
                                </a:rPr>
                              </m:ctrlPr>
                            </m:dPr>
                            <m:e>
                              <m:func>
                                <m:funcPr>
                                  <m:ctrlPr>
                                    <a:rPr lang="en-GB" i="1" smtClean="0">
                                      <a:solidFill>
                                        <a:srgbClr val="FF0000"/>
                                      </a:solidFill>
                                      <a:latin typeface="Cambria Math" panose="02040503050406030204" pitchFamily="18" charset="0"/>
                                    </a:rPr>
                                  </m:ctrlPr>
                                </m:funcPr>
                                <m:fName>
                                  <m:r>
                                    <m:rPr>
                                      <m:sty m:val="p"/>
                                    </m:rPr>
                                    <a:rPr lang="en-GB" i="0" smtClean="0">
                                      <a:solidFill>
                                        <a:srgbClr val="FF0000"/>
                                      </a:solidFill>
                                      <a:latin typeface="Cambria Math" panose="02040503050406030204" pitchFamily="18" charset="0"/>
                                    </a:rPr>
                                    <m:t>cos</m:t>
                                  </m:r>
                                </m:fName>
                                <m:e>
                                  <m:d>
                                    <m:dPr>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b="0" i="1" smtClean="0">
                                          <a:solidFill>
                                            <a:srgbClr val="FF0000"/>
                                          </a:solidFill>
                                          <a:latin typeface="Cambria Math" panose="02040503050406030204" pitchFamily="18" charset="0"/>
                                        </a:rPr>
                                        <m:t>𝑡</m:t>
                                      </m:r>
                                      <m:r>
                                        <a:rPr lang="en-GB" b="0" i="1" smtClean="0">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𝜏</m:t>
                                      </m:r>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e>
                                  </m:d>
                                </m:e>
                              </m:func>
                              <m:r>
                                <a:rPr lang="en-GB" b="0" i="1" smtClean="0">
                                  <a:solidFill>
                                    <a:srgbClr val="FF0000"/>
                                  </a:solidFill>
                                  <a:latin typeface="Cambria Math" panose="02040503050406030204" pitchFamily="18" charset="0"/>
                                </a:rPr>
                                <m:t>−</m:t>
                              </m:r>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e>
                                  </m:d>
                                </m:e>
                              </m:func>
                            </m:e>
                          </m:d>
                          <m:r>
                            <a:rPr lang="en-GB" i="1">
                              <a:solidFill>
                                <a:srgbClr val="FF0000"/>
                              </a:solidFill>
                              <a:latin typeface="Cambria Math" panose="02040503050406030204" pitchFamily="18" charset="0"/>
                            </a:rPr>
                            <m:t>𝑑</m:t>
                          </m:r>
                          <m:r>
                            <a:rPr lang="en-GB" i="1">
                              <a:solidFill>
                                <a:srgbClr val="FF0000"/>
                              </a:solidFill>
                              <a:latin typeface="Cambria Math" panose="02040503050406030204" pitchFamily="18" charset="0"/>
                              <a:ea typeface="Cambria Math" panose="02040503050406030204" pitchFamily="18" charset="0"/>
                            </a:rPr>
                            <m:t>𝜏</m:t>
                          </m:r>
                        </m:e>
                      </m:nary>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𝑜𝐴𝐷𝐶</m:t>
                              </m:r>
                            </m:sub>
                          </m:sSub>
                          <m:r>
                            <a:rPr lang="en-GB" i="1">
                              <a:solidFill>
                                <a:srgbClr val="FF0000"/>
                              </a:solidFill>
                              <a:latin typeface="Cambria Math" panose="02040503050406030204" pitchFamily="18" charset="0"/>
                              <a:ea typeface="Cambria Math" panose="02040503050406030204" pitchFamily="18" charset="0"/>
                            </a:rPr>
                            <m:t>𝑘</m:t>
                          </m:r>
                          <m:sSub>
                            <m:sSubPr>
                              <m:ctrlPr>
                                <a:rPr lang="en-GB" i="1">
                                  <a:solidFill>
                                    <a:srgbClr val="FF0000"/>
                                  </a:solidFill>
                                  <a:latin typeface="Cambria Math" panose="02040503050406030204" pitchFamily="18" charset="0"/>
                                </a:rPr>
                              </m:ctrlPr>
                            </m:sSubPr>
                            <m:e>
                              <m:r>
                                <m:rPr>
                                  <m:brk m:alnAt="23"/>
                                </m:rPr>
                                <a:rPr lang="en-GB" i="1">
                                  <a:solidFill>
                                    <a:srgbClr val="FF0000"/>
                                  </a:solidFill>
                                  <a:latin typeface="Cambria Math" panose="02040503050406030204" pitchFamily="18" charset="0"/>
                                </a:rPr>
                                <m:t>𝑇</m:t>
                              </m:r>
                            </m:e>
                            <m:sub>
                              <m:r>
                                <m:rPr>
                                  <m:brk m:alnAt="23"/>
                                </m:rP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num>
                        <m:den>
                          <m:r>
                            <a:rPr lang="en-GB" i="1">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e>
                          </m:d>
                        </m:e>
                      </m:func>
                    </m:oMath>
                  </m:oMathPara>
                </a14:m>
                <a:endParaRPr lang="en-GB" dirty="0"/>
              </a:p>
            </p:txBody>
          </p:sp>
        </mc:Choice>
        <mc:Fallback xmlns="">
          <p:sp>
            <p:nvSpPr>
              <p:cNvPr id="14" name="CasellaDiTesto 13">
                <a:extLst>
                  <a:ext uri="{FF2B5EF4-FFF2-40B4-BE49-F238E27FC236}">
                    <a16:creationId xmlns:a16="http://schemas.microsoft.com/office/drawing/2014/main" id="{F4C2E706-ADD4-462D-B92F-5538371A12B1}"/>
                  </a:ext>
                </a:extLst>
              </p:cNvPr>
              <p:cNvSpPr txBox="1">
                <a:spLocks noRot="1" noChangeAspect="1" noMove="1" noResize="1" noEditPoints="1" noAdjustHandles="1" noChangeArrowheads="1" noChangeShapeType="1" noTextEdit="1"/>
              </p:cNvSpPr>
              <p:nvPr/>
            </p:nvSpPr>
            <p:spPr>
              <a:xfrm>
                <a:off x="-1" y="3567403"/>
                <a:ext cx="12192001" cy="74584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B083C396-2F23-4CAD-855B-5EE576011FB5}"/>
                  </a:ext>
                </a:extLst>
              </p:cNvPr>
              <p:cNvSpPr txBox="1"/>
              <p:nvPr/>
            </p:nvSpPr>
            <p:spPr>
              <a:xfrm>
                <a:off x="1283855" y="5749728"/>
                <a:ext cx="35367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𝑜𝐴𝐷𝐶</m:t>
                          </m:r>
                        </m:sub>
                      </m:sSub>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e>
                          </m:d>
                        </m:e>
                      </m:func>
                    </m:oMath>
                  </m:oMathPara>
                </a14:m>
                <a:endParaRPr lang="en-GB" dirty="0"/>
              </a:p>
            </p:txBody>
          </p:sp>
        </mc:Choice>
        <mc:Fallback xmlns="">
          <p:sp>
            <p:nvSpPr>
              <p:cNvPr id="16" name="CasellaDiTesto 15">
                <a:extLst>
                  <a:ext uri="{FF2B5EF4-FFF2-40B4-BE49-F238E27FC236}">
                    <a16:creationId xmlns:a16="http://schemas.microsoft.com/office/drawing/2014/main" id="{B083C396-2F23-4CAD-855B-5EE576011FB5}"/>
                  </a:ext>
                </a:extLst>
              </p:cNvPr>
              <p:cNvSpPr txBox="1">
                <a:spLocks noRot="1" noChangeAspect="1" noMove="1" noResize="1" noEditPoints="1" noAdjustHandles="1" noChangeArrowheads="1" noChangeShapeType="1" noTextEdit="1"/>
              </p:cNvSpPr>
              <p:nvPr/>
            </p:nvSpPr>
            <p:spPr>
              <a:xfrm>
                <a:off x="1283855" y="5749728"/>
                <a:ext cx="3536721" cy="369332"/>
              </a:xfrm>
              <a:prstGeom prst="rect">
                <a:avLst/>
              </a:prstGeom>
              <a:blipFill>
                <a:blip r:embed="rId6"/>
                <a:stretch>
                  <a:fillRect b="-11475"/>
                </a:stretch>
              </a:blipFill>
            </p:spPr>
            <p:txBody>
              <a:bodyPr/>
              <a:lstStyle/>
              <a:p>
                <a:r>
                  <a:rPr lang="en-GB">
                    <a:noFill/>
                  </a:rPr>
                  <a:t> </a:t>
                </a:r>
              </a:p>
            </p:txBody>
          </p:sp>
        </mc:Fallback>
      </mc:AlternateContent>
      <p:sp>
        <p:nvSpPr>
          <p:cNvPr id="17" name="Freccia a destra 16">
            <a:extLst>
              <a:ext uri="{FF2B5EF4-FFF2-40B4-BE49-F238E27FC236}">
                <a16:creationId xmlns:a16="http://schemas.microsoft.com/office/drawing/2014/main" id="{D4C20110-FEA4-4DD6-A5C9-CE706F3A2254}"/>
              </a:ext>
            </a:extLst>
          </p:cNvPr>
          <p:cNvSpPr/>
          <p:nvPr/>
        </p:nvSpPr>
        <p:spPr>
          <a:xfrm>
            <a:off x="5370990" y="5710139"/>
            <a:ext cx="648070" cy="46278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852759F2-A6DD-454F-8DA2-1C57336C4FA4}"/>
                  </a:ext>
                </a:extLst>
              </p:cNvPr>
              <p:cNvSpPr txBox="1"/>
              <p:nvPr/>
            </p:nvSpPr>
            <p:spPr>
              <a:xfrm>
                <a:off x="5867295" y="5601706"/>
                <a:ext cx="6324706" cy="665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𝑜𝐹𝑃𝐺𝐴</m:t>
                          </m:r>
                        </m:sub>
                      </m:sSub>
                      <m:d>
                        <m:dPr>
                          <m:ctrlPr>
                            <a:rPr lang="en-GB" i="1">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𝑜𝐴𝐷𝐶</m:t>
                              </m:r>
                            </m:sub>
                          </m:sSub>
                          <m:r>
                            <a:rPr lang="en-GB" i="1">
                              <a:solidFill>
                                <a:srgbClr val="FF0000"/>
                              </a:solidFill>
                              <a:latin typeface="Cambria Math" panose="02040503050406030204" pitchFamily="18" charset="0"/>
                              <a:ea typeface="Cambria Math" panose="02040503050406030204" pitchFamily="18" charset="0"/>
                            </a:rPr>
                            <m:t>𝑘</m:t>
                          </m:r>
                          <m:sSub>
                            <m:sSubPr>
                              <m:ctrlPr>
                                <a:rPr lang="en-GB" i="1">
                                  <a:solidFill>
                                    <a:srgbClr val="FF0000"/>
                                  </a:solidFill>
                                  <a:latin typeface="Cambria Math" panose="02040503050406030204" pitchFamily="18" charset="0"/>
                                </a:rPr>
                              </m:ctrlPr>
                            </m:sSubPr>
                            <m:e>
                              <m:r>
                                <m:rPr>
                                  <m:brk m:alnAt="23"/>
                                </m:rPr>
                                <a:rPr lang="en-GB" i="1">
                                  <a:solidFill>
                                    <a:srgbClr val="FF0000"/>
                                  </a:solidFill>
                                  <a:latin typeface="Cambria Math" panose="02040503050406030204" pitchFamily="18" charset="0"/>
                                </a:rPr>
                                <m:t>𝑇</m:t>
                              </m:r>
                            </m:e>
                            <m:sub>
                              <m:r>
                                <m:rPr>
                                  <m:brk m:alnAt="23"/>
                                </m:rP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num>
                        <m:den>
                          <m:r>
                            <a:rPr lang="en-GB" i="1">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den>
                      </m:f>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2</m:t>
                                  </m:r>
                                </m:sub>
                              </m:sSub>
                              <m:r>
                                <a:rPr lang="en-GB" b="0" i="1" smtClean="0">
                                  <a:solidFill>
                                    <a:srgbClr val="FF0000"/>
                                  </a:solidFill>
                                  <a:latin typeface="Cambria Math" panose="02040503050406030204" pitchFamily="18" charset="0"/>
                                  <a:ea typeface="Cambria Math" panose="02040503050406030204" pitchFamily="18" charset="0"/>
                                </a:rPr>
                                <m:t>−</m:t>
                              </m:r>
                              <m:f>
                                <m:fPr>
                                  <m:ctrlPr>
                                    <a:rPr lang="en-GB" b="0" i="1" smtClean="0">
                                      <a:solidFill>
                                        <a:srgbClr val="FF0000"/>
                                      </a:solidFill>
                                      <a:latin typeface="Cambria Math" panose="02040503050406030204" pitchFamily="18" charset="0"/>
                                      <a:ea typeface="Cambria Math" panose="02040503050406030204" pitchFamily="18" charset="0"/>
                                    </a:rPr>
                                  </m:ctrlPr>
                                </m:fPr>
                                <m:num>
                                  <m:r>
                                    <a:rPr lang="en-GB" b="0" i="1" smtClean="0">
                                      <a:solidFill>
                                        <a:srgbClr val="FF0000"/>
                                      </a:solidFill>
                                      <a:latin typeface="Cambria Math" panose="02040503050406030204" pitchFamily="18" charset="0"/>
                                      <a:ea typeface="Cambria Math" panose="02040503050406030204" pitchFamily="18" charset="0"/>
                                    </a:rPr>
                                    <m:t>𝜋</m:t>
                                  </m:r>
                                </m:num>
                                <m:den>
                                  <m:r>
                                    <a:rPr lang="en-GB" b="0" i="1" smtClean="0">
                                      <a:solidFill>
                                        <a:srgbClr val="FF0000"/>
                                      </a:solidFill>
                                      <a:latin typeface="Cambria Math" panose="02040503050406030204" pitchFamily="18" charset="0"/>
                                      <a:ea typeface="Cambria Math" panose="02040503050406030204" pitchFamily="18" charset="0"/>
                                    </a:rPr>
                                    <m:t>2</m:t>
                                  </m:r>
                                </m:den>
                              </m:f>
                            </m:e>
                          </m:d>
                        </m:e>
                      </m:func>
                    </m:oMath>
                  </m:oMathPara>
                </a14:m>
                <a:endParaRPr lang="en-GB" dirty="0"/>
              </a:p>
            </p:txBody>
          </p:sp>
        </mc:Choice>
        <mc:Fallback xmlns="">
          <p:sp>
            <p:nvSpPr>
              <p:cNvPr id="19" name="CasellaDiTesto 18">
                <a:extLst>
                  <a:ext uri="{FF2B5EF4-FFF2-40B4-BE49-F238E27FC236}">
                    <a16:creationId xmlns:a16="http://schemas.microsoft.com/office/drawing/2014/main" id="{852759F2-A6DD-454F-8DA2-1C57336C4FA4}"/>
                  </a:ext>
                </a:extLst>
              </p:cNvPr>
              <p:cNvSpPr txBox="1">
                <a:spLocks noRot="1" noChangeAspect="1" noMove="1" noResize="1" noEditPoints="1" noAdjustHandles="1" noChangeArrowheads="1" noChangeShapeType="1" noTextEdit="1"/>
              </p:cNvSpPr>
              <p:nvPr/>
            </p:nvSpPr>
            <p:spPr>
              <a:xfrm>
                <a:off x="5867295" y="5601706"/>
                <a:ext cx="6324706" cy="665375"/>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84563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7A42E45-2E9E-489C-9935-783A21F6026E}"/>
              </a:ext>
            </a:extLst>
          </p:cNvPr>
          <p:cNvSpPr>
            <a:spLocks noGrp="1"/>
          </p:cNvSpPr>
          <p:nvPr>
            <p:ph type="sldNum" sz="quarter" idx="12"/>
          </p:nvPr>
        </p:nvSpPr>
        <p:spPr/>
        <p:txBody>
          <a:bodyPr/>
          <a:lstStyle/>
          <a:p>
            <a:fld id="{F556478C-EA8F-4B12-8AB2-8053E5C3663D}" type="slidenum">
              <a:rPr lang="en-GB" smtClean="0"/>
              <a:t>105</a:t>
            </a:fld>
            <a:endParaRPr lang="en-GB"/>
          </a:p>
        </p:txBody>
      </p:sp>
      <p:sp>
        <p:nvSpPr>
          <p:cNvPr id="6" name="CasellaDiTesto 5">
            <a:extLst>
              <a:ext uri="{FF2B5EF4-FFF2-40B4-BE49-F238E27FC236}">
                <a16:creationId xmlns:a16="http://schemas.microsoft.com/office/drawing/2014/main" id="{9E47A8B2-764A-4CE5-9E32-482061A270E6}"/>
              </a:ext>
            </a:extLst>
          </p:cNvPr>
          <p:cNvSpPr txBox="1"/>
          <p:nvPr/>
        </p:nvSpPr>
        <p:spPr>
          <a:xfrm>
            <a:off x="0" y="37814"/>
            <a:ext cx="12192000" cy="707886"/>
          </a:xfrm>
          <a:prstGeom prst="rect">
            <a:avLst/>
          </a:prstGeom>
          <a:noFill/>
        </p:spPr>
        <p:txBody>
          <a:bodyPr wrap="square" rtlCol="0">
            <a:spAutoFit/>
          </a:bodyPr>
          <a:lstStyle/>
          <a:p>
            <a:pPr algn="ctr"/>
            <a:r>
              <a:rPr lang="en-GB" sz="4000" dirty="0">
                <a:latin typeface="+mj-lt"/>
              </a:rPr>
              <a:t>FPGA: frequency response of the sinusoidal filter</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5703CAC-FCB6-441B-A6C3-913DF7FE977B}"/>
                  </a:ext>
                </a:extLst>
              </p:cNvPr>
              <p:cNvSpPr txBox="1"/>
              <p:nvPr/>
            </p:nvSpPr>
            <p:spPr>
              <a:xfrm>
                <a:off x="88779" y="761553"/>
                <a:ext cx="11665258" cy="646331"/>
              </a:xfrm>
              <a:prstGeom prst="rect">
                <a:avLst/>
              </a:prstGeom>
              <a:noFill/>
            </p:spPr>
            <p:txBody>
              <a:bodyPr wrap="square" rtlCol="0">
                <a:spAutoFit/>
              </a:bodyPr>
              <a:lstStyle/>
              <a:p>
                <a:pPr marL="285750" indent="-285750">
                  <a:buFont typeface="Wingdings" panose="05000000000000000000" pitchFamily="2" charset="2"/>
                  <a:buChar char="q"/>
                </a:pPr>
                <a:r>
                  <a:rPr lang="en-GB" dirty="0"/>
                  <a:t>We compute the frequency response of the filter, </a:t>
                </a:r>
                <a:r>
                  <a:rPr lang="en-GB" b="1" dirty="0"/>
                  <a:t>assuming an arbitrary small time-step.</a:t>
                </a:r>
              </a:p>
              <a:p>
                <a:pPr marL="742950" lvl="1" indent="-285750">
                  <a:buFont typeface="Wingdings" panose="05000000000000000000" pitchFamily="2" charset="2"/>
                  <a:buChar char="Ø"/>
                </a:pPr>
                <a:r>
                  <a:rPr lang="en-GB" dirty="0"/>
                  <a:t>We take as an example DAFNE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 28.72 kHz. The filter has phase </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𝜙</m:t>
                        </m:r>
                      </m:e>
                      <m:sub>
                        <m:r>
                          <a:rPr lang="en-GB" b="0" i="1">
                            <a:latin typeface="Cambria Math" panose="02040503050406030204" pitchFamily="18" charset="0"/>
                            <a:ea typeface="Cambria Math" panose="02040503050406030204" pitchFamily="18" charset="0"/>
                          </a:rPr>
                          <m:t>2</m:t>
                        </m:r>
                      </m:sub>
                    </m:sSub>
                  </m:oMath>
                </a14:m>
                <a:r>
                  <a:rPr lang="en-GB" dirty="0"/>
                  <a:t> = 0. </a:t>
                </a:r>
              </a:p>
            </p:txBody>
          </p:sp>
        </mc:Choice>
        <mc:Fallback xmlns="">
          <p:sp>
            <p:nvSpPr>
              <p:cNvPr id="2" name="CasellaDiTesto 1">
                <a:extLst>
                  <a:ext uri="{FF2B5EF4-FFF2-40B4-BE49-F238E27FC236}">
                    <a16:creationId xmlns:a16="http://schemas.microsoft.com/office/drawing/2014/main" id="{25703CAC-FCB6-441B-A6C3-913DF7FE977B}"/>
                  </a:ext>
                </a:extLst>
              </p:cNvPr>
              <p:cNvSpPr txBox="1">
                <a:spLocks noRot="1" noChangeAspect="1" noMove="1" noResize="1" noEditPoints="1" noAdjustHandles="1" noChangeArrowheads="1" noChangeShapeType="1" noTextEdit="1"/>
              </p:cNvSpPr>
              <p:nvPr/>
            </p:nvSpPr>
            <p:spPr>
              <a:xfrm>
                <a:off x="88779" y="761553"/>
                <a:ext cx="11665258" cy="646331"/>
              </a:xfrm>
              <a:prstGeom prst="rect">
                <a:avLst/>
              </a:prstGeom>
              <a:blipFill>
                <a:blip r:embed="rId2"/>
                <a:stretch>
                  <a:fillRect l="-366" t="-5660" b="-14151"/>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BF78C31B-055A-4498-BF6F-98340F5051F3}"/>
              </a:ext>
            </a:extLst>
          </p:cNvPr>
          <p:cNvPicPr>
            <a:picLocks noChangeAspect="1"/>
          </p:cNvPicPr>
          <p:nvPr/>
        </p:nvPicPr>
        <p:blipFill>
          <a:blip r:embed="rId3"/>
          <a:stretch>
            <a:fillRect/>
          </a:stretch>
        </p:blipFill>
        <p:spPr>
          <a:xfrm>
            <a:off x="672349" y="1845763"/>
            <a:ext cx="3830590" cy="2161319"/>
          </a:xfrm>
          <a:prstGeom prst="rect">
            <a:avLst/>
          </a:prstGeom>
        </p:spPr>
      </p:pic>
      <p:sp>
        <p:nvSpPr>
          <p:cNvPr id="8" name="CasellaDiTesto 7">
            <a:extLst>
              <a:ext uri="{FF2B5EF4-FFF2-40B4-BE49-F238E27FC236}">
                <a16:creationId xmlns:a16="http://schemas.microsoft.com/office/drawing/2014/main" id="{E99B0D70-5CAC-4D11-B619-9254D99B3AE6}"/>
              </a:ext>
            </a:extLst>
          </p:cNvPr>
          <p:cNvSpPr txBox="1"/>
          <p:nvPr/>
        </p:nvSpPr>
        <p:spPr>
          <a:xfrm>
            <a:off x="1914927" y="4024837"/>
            <a:ext cx="1345433" cy="246221"/>
          </a:xfrm>
          <a:prstGeom prst="rect">
            <a:avLst/>
          </a:prstGeom>
          <a:noFill/>
        </p:spPr>
        <p:txBody>
          <a:bodyPr wrap="none" lIns="0" tIns="0" rIns="0" bIns="0" rtlCol="0">
            <a:spAutoFit/>
          </a:bodyPr>
          <a:lstStyle/>
          <a:p>
            <a:r>
              <a:rPr lang="en-GB" sz="1600" dirty="0"/>
              <a:t>Frequency [kHz]</a:t>
            </a:r>
          </a:p>
        </p:txBody>
      </p:sp>
      <p:sp>
        <p:nvSpPr>
          <p:cNvPr id="10" name="CasellaDiTesto 9">
            <a:extLst>
              <a:ext uri="{FF2B5EF4-FFF2-40B4-BE49-F238E27FC236}">
                <a16:creationId xmlns:a16="http://schemas.microsoft.com/office/drawing/2014/main" id="{8AEC845B-F51C-4883-A872-7FE8BCCEDF7A}"/>
              </a:ext>
            </a:extLst>
          </p:cNvPr>
          <p:cNvSpPr txBox="1"/>
          <p:nvPr/>
        </p:nvSpPr>
        <p:spPr>
          <a:xfrm>
            <a:off x="1914926" y="6567389"/>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881E7B66-8C30-4DBC-A22A-150D5C2A55F7}"/>
                  </a:ext>
                </a:extLst>
              </p:cNvPr>
              <p:cNvSpPr txBox="1"/>
              <p:nvPr/>
            </p:nvSpPr>
            <p:spPr>
              <a:xfrm rot="16200000">
                <a:off x="-143123" y="2793250"/>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11" name="CasellaDiTesto 10">
                <a:extLst>
                  <a:ext uri="{FF2B5EF4-FFF2-40B4-BE49-F238E27FC236}">
                    <a16:creationId xmlns:a16="http://schemas.microsoft.com/office/drawing/2014/main" id="{881E7B66-8C30-4DBC-A22A-150D5C2A55F7}"/>
                  </a:ext>
                </a:extLst>
              </p:cNvPr>
              <p:cNvSpPr txBox="1">
                <a:spLocks noRot="1" noChangeAspect="1" noMove="1" noResize="1" noEditPoints="1" noAdjustHandles="1" noChangeArrowheads="1" noChangeShapeType="1" noTextEdit="1"/>
              </p:cNvSpPr>
              <p:nvPr/>
            </p:nvSpPr>
            <p:spPr>
              <a:xfrm rot="16200000">
                <a:off x="-143123" y="2793250"/>
                <a:ext cx="1273490" cy="246221"/>
              </a:xfrm>
              <a:prstGeom prst="rect">
                <a:avLst/>
              </a:prstGeom>
              <a:blipFill>
                <a:blip r:embed="rId4"/>
                <a:stretch>
                  <a:fillRect l="-27500" t="-8612" r="-5000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1344FE84-E551-4607-B489-25B0C59F5ED5}"/>
                  </a:ext>
                </a:extLst>
              </p:cNvPr>
              <p:cNvSpPr txBox="1"/>
              <p:nvPr/>
            </p:nvSpPr>
            <p:spPr>
              <a:xfrm rot="16200000">
                <a:off x="-501042" y="5351942"/>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13" name="CasellaDiTesto 12">
                <a:extLst>
                  <a:ext uri="{FF2B5EF4-FFF2-40B4-BE49-F238E27FC236}">
                    <a16:creationId xmlns:a16="http://schemas.microsoft.com/office/drawing/2014/main" id="{1344FE84-E551-4607-B489-25B0C59F5ED5}"/>
                  </a:ext>
                </a:extLst>
              </p:cNvPr>
              <p:cNvSpPr txBox="1">
                <a:spLocks noRot="1" noChangeAspect="1" noMove="1" noResize="1" noEditPoints="1" noAdjustHandles="1" noChangeArrowheads="1" noChangeShapeType="1" noTextEdit="1"/>
              </p:cNvSpPr>
              <p:nvPr/>
            </p:nvSpPr>
            <p:spPr>
              <a:xfrm rot="16200000">
                <a:off x="-501042" y="5351942"/>
                <a:ext cx="1913601" cy="246221"/>
              </a:xfrm>
              <a:prstGeom prst="rect">
                <a:avLst/>
              </a:prstGeom>
              <a:blipFill>
                <a:blip r:embed="rId5"/>
                <a:stretch>
                  <a:fillRect l="-27500" t="-5096" r="-50000" b="-6688"/>
                </a:stretch>
              </a:blipFill>
            </p:spPr>
            <p:txBody>
              <a:bodyPr/>
              <a:lstStyle/>
              <a:p>
                <a:r>
                  <a:rPr lang="en-GB">
                    <a:noFill/>
                  </a:rPr>
                  <a:t> </a:t>
                </a:r>
              </a:p>
            </p:txBody>
          </p:sp>
        </mc:Fallback>
      </mc:AlternateContent>
      <p:pic>
        <p:nvPicPr>
          <p:cNvPr id="22" name="Immagine 21">
            <a:extLst>
              <a:ext uri="{FF2B5EF4-FFF2-40B4-BE49-F238E27FC236}">
                <a16:creationId xmlns:a16="http://schemas.microsoft.com/office/drawing/2014/main" id="{74DB76A5-5345-451B-B3BE-9AE5644E3438}"/>
              </a:ext>
            </a:extLst>
          </p:cNvPr>
          <p:cNvPicPr>
            <a:picLocks noChangeAspect="1"/>
          </p:cNvPicPr>
          <p:nvPr/>
        </p:nvPicPr>
        <p:blipFill>
          <a:blip r:embed="rId6"/>
          <a:stretch>
            <a:fillRect/>
          </a:stretch>
        </p:blipFill>
        <p:spPr>
          <a:xfrm>
            <a:off x="616733" y="4399333"/>
            <a:ext cx="3886206" cy="2151441"/>
          </a:xfrm>
          <a:prstGeom prst="rect">
            <a:avLst/>
          </a:prstGeom>
        </p:spPr>
      </p:pic>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F11C45B6-FE78-4FD7-BDAD-348E25791ECC}"/>
                  </a:ext>
                </a:extLst>
              </p:cNvPr>
              <p:cNvSpPr txBox="1"/>
              <p:nvPr/>
            </p:nvSpPr>
            <p:spPr>
              <a:xfrm>
                <a:off x="1280721" y="3482174"/>
                <a:ext cx="4682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𝑓</m:t>
                          </m:r>
                        </m:e>
                        <m:sub>
                          <m:r>
                            <a:rPr lang="en-GB" b="0" i="1" smtClean="0">
                              <a:solidFill>
                                <a:srgbClr val="FF0000"/>
                              </a:solidFill>
                              <a:latin typeface="Cambria Math" panose="02040503050406030204" pitchFamily="18" charset="0"/>
                            </a:rPr>
                            <m:t>𝑠</m:t>
                          </m:r>
                          <m:r>
                            <a:rPr lang="en-GB" b="0" i="1" smtClean="0">
                              <a:solidFill>
                                <a:srgbClr val="FF0000"/>
                              </a:solidFill>
                              <a:latin typeface="Cambria Math" panose="02040503050406030204" pitchFamily="18" charset="0"/>
                            </a:rPr>
                            <m:t>0</m:t>
                          </m:r>
                        </m:sub>
                      </m:sSub>
                    </m:oMath>
                  </m:oMathPara>
                </a14:m>
                <a:endParaRPr lang="en-GB" dirty="0"/>
              </a:p>
            </p:txBody>
          </p:sp>
        </mc:Choice>
        <mc:Fallback xmlns="">
          <p:sp>
            <p:nvSpPr>
              <p:cNvPr id="24" name="CasellaDiTesto 23">
                <a:extLst>
                  <a:ext uri="{FF2B5EF4-FFF2-40B4-BE49-F238E27FC236}">
                    <a16:creationId xmlns:a16="http://schemas.microsoft.com/office/drawing/2014/main" id="{F11C45B6-FE78-4FD7-BDAD-348E25791ECC}"/>
                  </a:ext>
                </a:extLst>
              </p:cNvPr>
              <p:cNvSpPr txBox="1">
                <a:spLocks noRot="1" noChangeAspect="1" noMove="1" noResize="1" noEditPoints="1" noAdjustHandles="1" noChangeArrowheads="1" noChangeShapeType="1" noTextEdit="1"/>
              </p:cNvSpPr>
              <p:nvPr/>
            </p:nvSpPr>
            <p:spPr>
              <a:xfrm>
                <a:off x="1280721" y="3482174"/>
                <a:ext cx="468297" cy="369332"/>
              </a:xfrm>
              <a:prstGeom prst="rect">
                <a:avLst/>
              </a:prstGeom>
              <a:blipFill>
                <a:blip r:embed="rId7"/>
                <a:stretch>
                  <a:fillRect l="-2597"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D91A8809-7160-47E1-B8E7-CF413FC5640B}"/>
                  </a:ext>
                </a:extLst>
              </p:cNvPr>
              <p:cNvSpPr txBox="1"/>
              <p:nvPr/>
            </p:nvSpPr>
            <p:spPr>
              <a:xfrm>
                <a:off x="889985" y="4369411"/>
                <a:ext cx="4682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𝑓</m:t>
                          </m:r>
                        </m:e>
                        <m:sub>
                          <m:r>
                            <a:rPr lang="en-GB" b="0" i="1" smtClean="0">
                              <a:solidFill>
                                <a:srgbClr val="FF0000"/>
                              </a:solidFill>
                              <a:latin typeface="Cambria Math" panose="02040503050406030204" pitchFamily="18" charset="0"/>
                            </a:rPr>
                            <m:t>𝑠</m:t>
                          </m:r>
                          <m:r>
                            <a:rPr lang="en-GB" b="0" i="1" smtClean="0">
                              <a:solidFill>
                                <a:srgbClr val="FF0000"/>
                              </a:solidFill>
                              <a:latin typeface="Cambria Math" panose="02040503050406030204" pitchFamily="18" charset="0"/>
                            </a:rPr>
                            <m:t>0</m:t>
                          </m:r>
                        </m:sub>
                      </m:sSub>
                    </m:oMath>
                  </m:oMathPara>
                </a14:m>
                <a:endParaRPr lang="en-GB" dirty="0"/>
              </a:p>
            </p:txBody>
          </p:sp>
        </mc:Choice>
        <mc:Fallback xmlns="">
          <p:sp>
            <p:nvSpPr>
              <p:cNvPr id="26" name="CasellaDiTesto 25">
                <a:extLst>
                  <a:ext uri="{FF2B5EF4-FFF2-40B4-BE49-F238E27FC236}">
                    <a16:creationId xmlns:a16="http://schemas.microsoft.com/office/drawing/2014/main" id="{D91A8809-7160-47E1-B8E7-CF413FC5640B}"/>
                  </a:ext>
                </a:extLst>
              </p:cNvPr>
              <p:cNvSpPr txBox="1">
                <a:spLocks noRot="1" noChangeAspect="1" noMove="1" noResize="1" noEditPoints="1" noAdjustHandles="1" noChangeArrowheads="1" noChangeShapeType="1" noTextEdit="1"/>
              </p:cNvSpPr>
              <p:nvPr/>
            </p:nvSpPr>
            <p:spPr>
              <a:xfrm>
                <a:off x="889985" y="4369411"/>
                <a:ext cx="468297" cy="369332"/>
              </a:xfrm>
              <a:prstGeom prst="rect">
                <a:avLst/>
              </a:prstGeom>
              <a:blipFill>
                <a:blip r:embed="rId8"/>
                <a:stretch>
                  <a:fillRect l="-2597"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F3BFD3B6-1391-4A41-B55F-3A100EFFB61C}"/>
                  </a:ext>
                </a:extLst>
              </p:cNvPr>
              <p:cNvSpPr txBox="1"/>
              <p:nvPr/>
            </p:nvSpPr>
            <p:spPr>
              <a:xfrm>
                <a:off x="3748596" y="5546076"/>
                <a:ext cx="867792" cy="369332"/>
              </a:xfrm>
              <a:prstGeom prst="rect">
                <a:avLst/>
              </a:prstGeom>
              <a:noFill/>
            </p:spPr>
            <p:txBody>
              <a:bodyPr wrap="square">
                <a:spAutoFit/>
              </a:bodyPr>
              <a:lstStyle/>
              <a:p>
                <a:r>
                  <a:rPr lang="en-GB" b="0" dirty="0">
                    <a:solidFill>
                      <a:srgbClr val="008000"/>
                    </a:solidFill>
                    <a:ea typeface="Cambria Math" panose="02040503050406030204" pitchFamily="18" charset="0"/>
                  </a:rPr>
                  <a:t>- </a:t>
                </a:r>
                <a14:m>
                  <m:oMath xmlns:m="http://schemas.openxmlformats.org/officeDocument/2006/math">
                    <m:r>
                      <a:rPr lang="en-GB" b="0" i="1" smtClean="0">
                        <a:solidFill>
                          <a:srgbClr val="008000"/>
                        </a:solidFill>
                        <a:latin typeface="Cambria Math" panose="02040503050406030204" pitchFamily="18" charset="0"/>
                        <a:ea typeface="Cambria Math" panose="02040503050406030204" pitchFamily="18" charset="0"/>
                      </a:rPr>
                      <m:t>𝜋</m:t>
                    </m:r>
                    <m:r>
                      <a:rPr lang="en-GB" b="0" i="1" smtClean="0">
                        <a:solidFill>
                          <a:srgbClr val="008000"/>
                        </a:solidFill>
                        <a:latin typeface="Cambria Math" panose="02040503050406030204" pitchFamily="18" charset="0"/>
                        <a:ea typeface="Cambria Math" panose="02040503050406030204" pitchFamily="18" charset="0"/>
                      </a:rPr>
                      <m:t>/2</m:t>
                    </m:r>
                  </m:oMath>
                </a14:m>
                <a:endParaRPr lang="en-GB" dirty="0">
                  <a:solidFill>
                    <a:srgbClr val="008000"/>
                  </a:solidFill>
                </a:endParaRPr>
              </a:p>
            </p:txBody>
          </p:sp>
        </mc:Choice>
        <mc:Fallback xmlns="">
          <p:sp>
            <p:nvSpPr>
              <p:cNvPr id="28" name="CasellaDiTesto 27">
                <a:extLst>
                  <a:ext uri="{FF2B5EF4-FFF2-40B4-BE49-F238E27FC236}">
                    <a16:creationId xmlns:a16="http://schemas.microsoft.com/office/drawing/2014/main" id="{F3BFD3B6-1391-4A41-B55F-3A100EFFB61C}"/>
                  </a:ext>
                </a:extLst>
              </p:cNvPr>
              <p:cNvSpPr txBox="1">
                <a:spLocks noRot="1" noChangeAspect="1" noMove="1" noResize="1" noEditPoints="1" noAdjustHandles="1" noChangeArrowheads="1" noChangeShapeType="1" noTextEdit="1"/>
              </p:cNvSpPr>
              <p:nvPr/>
            </p:nvSpPr>
            <p:spPr>
              <a:xfrm>
                <a:off x="3748596" y="5546076"/>
                <a:ext cx="867792" cy="369332"/>
              </a:xfrm>
              <a:prstGeom prst="rect">
                <a:avLst/>
              </a:prstGeom>
              <a:blipFill>
                <a:blip r:embed="rId9"/>
                <a:stretch>
                  <a:fillRect l="-6338" t="-10000" b="-26667"/>
                </a:stretch>
              </a:blipFill>
            </p:spPr>
            <p:txBody>
              <a:bodyPr/>
              <a:lstStyle/>
              <a:p>
                <a:r>
                  <a:rPr lang="en-GB">
                    <a:noFill/>
                  </a:rPr>
                  <a:t> </a:t>
                </a:r>
              </a:p>
            </p:txBody>
          </p:sp>
        </mc:Fallback>
      </mc:AlternateContent>
      <p:pic>
        <p:nvPicPr>
          <p:cNvPr id="31" name="Immagine 30">
            <a:extLst>
              <a:ext uri="{FF2B5EF4-FFF2-40B4-BE49-F238E27FC236}">
                <a16:creationId xmlns:a16="http://schemas.microsoft.com/office/drawing/2014/main" id="{31B18FC6-1F53-410F-A784-FB8CC9156B5D}"/>
              </a:ext>
            </a:extLst>
          </p:cNvPr>
          <p:cNvPicPr>
            <a:picLocks noChangeAspect="1"/>
          </p:cNvPicPr>
          <p:nvPr/>
        </p:nvPicPr>
        <p:blipFill>
          <a:blip r:embed="rId10"/>
          <a:stretch>
            <a:fillRect/>
          </a:stretch>
        </p:blipFill>
        <p:spPr>
          <a:xfrm>
            <a:off x="4937806" y="1819014"/>
            <a:ext cx="3932948" cy="2194691"/>
          </a:xfrm>
          <a:prstGeom prst="rect">
            <a:avLst/>
          </a:prstGeom>
        </p:spPr>
      </p:pic>
      <p:pic>
        <p:nvPicPr>
          <p:cNvPr id="32" name="Immagine 31">
            <a:extLst>
              <a:ext uri="{FF2B5EF4-FFF2-40B4-BE49-F238E27FC236}">
                <a16:creationId xmlns:a16="http://schemas.microsoft.com/office/drawing/2014/main" id="{E4A57BA7-2142-4CA7-AEF0-16AA494BA9B7}"/>
              </a:ext>
            </a:extLst>
          </p:cNvPr>
          <p:cNvPicPr>
            <a:picLocks noChangeAspect="1"/>
          </p:cNvPicPr>
          <p:nvPr/>
        </p:nvPicPr>
        <p:blipFill>
          <a:blip r:embed="rId11"/>
          <a:stretch>
            <a:fillRect/>
          </a:stretch>
        </p:blipFill>
        <p:spPr>
          <a:xfrm>
            <a:off x="4911172" y="4400605"/>
            <a:ext cx="3959582" cy="2149969"/>
          </a:xfrm>
          <a:prstGeom prst="rect">
            <a:avLst/>
          </a:prstGeom>
        </p:spPr>
      </p:pic>
      <p:sp>
        <p:nvSpPr>
          <p:cNvPr id="36" name="CasellaDiTesto 35">
            <a:extLst>
              <a:ext uri="{FF2B5EF4-FFF2-40B4-BE49-F238E27FC236}">
                <a16:creationId xmlns:a16="http://schemas.microsoft.com/office/drawing/2014/main" id="{0B47FC57-0739-44DA-B7F4-E3BE4111EEA0}"/>
              </a:ext>
            </a:extLst>
          </p:cNvPr>
          <p:cNvSpPr txBox="1"/>
          <p:nvPr/>
        </p:nvSpPr>
        <p:spPr>
          <a:xfrm>
            <a:off x="6257610" y="4024837"/>
            <a:ext cx="1345433" cy="246221"/>
          </a:xfrm>
          <a:prstGeom prst="rect">
            <a:avLst/>
          </a:prstGeom>
          <a:noFill/>
        </p:spPr>
        <p:txBody>
          <a:bodyPr wrap="none" lIns="0" tIns="0" rIns="0" bIns="0" rtlCol="0">
            <a:spAutoFit/>
          </a:bodyPr>
          <a:lstStyle/>
          <a:p>
            <a:r>
              <a:rPr lang="en-GB" sz="1600" dirty="0"/>
              <a:t>Frequency [kHz]</a:t>
            </a:r>
          </a:p>
        </p:txBody>
      </p:sp>
      <p:sp>
        <p:nvSpPr>
          <p:cNvPr id="38" name="CasellaDiTesto 37">
            <a:extLst>
              <a:ext uri="{FF2B5EF4-FFF2-40B4-BE49-F238E27FC236}">
                <a16:creationId xmlns:a16="http://schemas.microsoft.com/office/drawing/2014/main" id="{92708F00-B48F-4BEC-B32F-8E2DF1A7C23C}"/>
              </a:ext>
            </a:extLst>
          </p:cNvPr>
          <p:cNvSpPr txBox="1"/>
          <p:nvPr/>
        </p:nvSpPr>
        <p:spPr>
          <a:xfrm>
            <a:off x="6257609" y="6567389"/>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7A1B670D-4F79-4B78-8660-5BAEE951D95B}"/>
                  </a:ext>
                </a:extLst>
              </p:cNvPr>
              <p:cNvSpPr txBox="1"/>
              <p:nvPr/>
            </p:nvSpPr>
            <p:spPr>
              <a:xfrm rot="16200000">
                <a:off x="4199560" y="2793250"/>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40" name="CasellaDiTesto 39">
                <a:extLst>
                  <a:ext uri="{FF2B5EF4-FFF2-40B4-BE49-F238E27FC236}">
                    <a16:creationId xmlns:a16="http://schemas.microsoft.com/office/drawing/2014/main" id="{7A1B670D-4F79-4B78-8660-5BAEE951D95B}"/>
                  </a:ext>
                </a:extLst>
              </p:cNvPr>
              <p:cNvSpPr txBox="1">
                <a:spLocks noRot="1" noChangeAspect="1" noMove="1" noResize="1" noEditPoints="1" noAdjustHandles="1" noChangeArrowheads="1" noChangeShapeType="1" noTextEdit="1"/>
              </p:cNvSpPr>
              <p:nvPr/>
            </p:nvSpPr>
            <p:spPr>
              <a:xfrm rot="16200000">
                <a:off x="4199560" y="2793250"/>
                <a:ext cx="1273490" cy="246221"/>
              </a:xfrm>
              <a:prstGeom prst="rect">
                <a:avLst/>
              </a:prstGeom>
              <a:blipFill>
                <a:blip r:embed="rId12"/>
                <a:stretch>
                  <a:fillRect l="-24390" t="-8612" r="-4878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E62B043F-62E3-4816-9619-36D6385F0833}"/>
                  </a:ext>
                </a:extLst>
              </p:cNvPr>
              <p:cNvSpPr txBox="1"/>
              <p:nvPr/>
            </p:nvSpPr>
            <p:spPr>
              <a:xfrm rot="16200000">
                <a:off x="3841641" y="5351942"/>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42" name="CasellaDiTesto 41">
                <a:extLst>
                  <a:ext uri="{FF2B5EF4-FFF2-40B4-BE49-F238E27FC236}">
                    <a16:creationId xmlns:a16="http://schemas.microsoft.com/office/drawing/2014/main" id="{E62B043F-62E3-4816-9619-36D6385F0833}"/>
                  </a:ext>
                </a:extLst>
              </p:cNvPr>
              <p:cNvSpPr txBox="1">
                <a:spLocks noRot="1" noChangeAspect="1" noMove="1" noResize="1" noEditPoints="1" noAdjustHandles="1" noChangeArrowheads="1" noChangeShapeType="1" noTextEdit="1"/>
              </p:cNvSpPr>
              <p:nvPr/>
            </p:nvSpPr>
            <p:spPr>
              <a:xfrm rot="16200000">
                <a:off x="3841641" y="5351942"/>
                <a:ext cx="1913601" cy="246221"/>
              </a:xfrm>
              <a:prstGeom prst="rect">
                <a:avLst/>
              </a:prstGeom>
              <a:blipFill>
                <a:blip r:embed="rId13"/>
                <a:stretch>
                  <a:fillRect l="-27500" t="-5096" r="-50000" b="-6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16B5AE5E-FF40-49CE-A942-17EAB963097E}"/>
                  </a:ext>
                </a:extLst>
              </p:cNvPr>
              <p:cNvSpPr txBox="1"/>
              <p:nvPr/>
            </p:nvSpPr>
            <p:spPr>
              <a:xfrm>
                <a:off x="5636581" y="1828007"/>
                <a:ext cx="4682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𝑓</m:t>
                          </m:r>
                        </m:e>
                        <m:sub>
                          <m:r>
                            <a:rPr lang="en-GB" b="0" i="1" smtClean="0">
                              <a:solidFill>
                                <a:srgbClr val="FF0000"/>
                              </a:solidFill>
                              <a:latin typeface="Cambria Math" panose="02040503050406030204" pitchFamily="18" charset="0"/>
                            </a:rPr>
                            <m:t>𝑠</m:t>
                          </m:r>
                          <m:r>
                            <a:rPr lang="en-GB" b="0" i="1" smtClean="0">
                              <a:solidFill>
                                <a:srgbClr val="FF0000"/>
                              </a:solidFill>
                              <a:latin typeface="Cambria Math" panose="02040503050406030204" pitchFamily="18" charset="0"/>
                            </a:rPr>
                            <m:t>0</m:t>
                          </m:r>
                        </m:sub>
                      </m:sSub>
                    </m:oMath>
                  </m:oMathPara>
                </a14:m>
                <a:endParaRPr lang="en-GB" dirty="0"/>
              </a:p>
            </p:txBody>
          </p:sp>
        </mc:Choice>
        <mc:Fallback xmlns="">
          <p:sp>
            <p:nvSpPr>
              <p:cNvPr id="46" name="CasellaDiTesto 45">
                <a:extLst>
                  <a:ext uri="{FF2B5EF4-FFF2-40B4-BE49-F238E27FC236}">
                    <a16:creationId xmlns:a16="http://schemas.microsoft.com/office/drawing/2014/main" id="{16B5AE5E-FF40-49CE-A942-17EAB963097E}"/>
                  </a:ext>
                </a:extLst>
              </p:cNvPr>
              <p:cNvSpPr txBox="1">
                <a:spLocks noRot="1" noChangeAspect="1" noMove="1" noResize="1" noEditPoints="1" noAdjustHandles="1" noChangeArrowheads="1" noChangeShapeType="1" noTextEdit="1"/>
              </p:cNvSpPr>
              <p:nvPr/>
            </p:nvSpPr>
            <p:spPr>
              <a:xfrm>
                <a:off x="5636581" y="1828007"/>
                <a:ext cx="468297" cy="369332"/>
              </a:xfrm>
              <a:prstGeom prst="rect">
                <a:avLst/>
              </a:prstGeom>
              <a:blipFill>
                <a:blip r:embed="rId14"/>
                <a:stretch>
                  <a:fillRect l="-263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5EA69A4D-C602-43DF-A60E-F16C13FF1136}"/>
                  </a:ext>
                </a:extLst>
              </p:cNvPr>
              <p:cNvSpPr txBox="1"/>
              <p:nvPr/>
            </p:nvSpPr>
            <p:spPr>
              <a:xfrm>
                <a:off x="5627703" y="5105720"/>
                <a:ext cx="4682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𝑓</m:t>
                          </m:r>
                        </m:e>
                        <m:sub>
                          <m:r>
                            <a:rPr lang="en-GB" b="0" i="1" smtClean="0">
                              <a:solidFill>
                                <a:srgbClr val="FF0000"/>
                              </a:solidFill>
                              <a:latin typeface="Cambria Math" panose="02040503050406030204" pitchFamily="18" charset="0"/>
                            </a:rPr>
                            <m:t>𝑠</m:t>
                          </m:r>
                          <m:r>
                            <a:rPr lang="en-GB" b="0" i="1" smtClean="0">
                              <a:solidFill>
                                <a:srgbClr val="FF0000"/>
                              </a:solidFill>
                              <a:latin typeface="Cambria Math" panose="02040503050406030204" pitchFamily="18" charset="0"/>
                            </a:rPr>
                            <m:t>0</m:t>
                          </m:r>
                        </m:sub>
                      </m:sSub>
                    </m:oMath>
                  </m:oMathPara>
                </a14:m>
                <a:endParaRPr lang="en-GB" dirty="0"/>
              </a:p>
            </p:txBody>
          </p:sp>
        </mc:Choice>
        <mc:Fallback xmlns="">
          <p:sp>
            <p:nvSpPr>
              <p:cNvPr id="48" name="CasellaDiTesto 47">
                <a:extLst>
                  <a:ext uri="{FF2B5EF4-FFF2-40B4-BE49-F238E27FC236}">
                    <a16:creationId xmlns:a16="http://schemas.microsoft.com/office/drawing/2014/main" id="{5EA69A4D-C602-43DF-A60E-F16C13FF1136}"/>
                  </a:ext>
                </a:extLst>
              </p:cNvPr>
              <p:cNvSpPr txBox="1">
                <a:spLocks noRot="1" noChangeAspect="1" noMove="1" noResize="1" noEditPoints="1" noAdjustHandles="1" noChangeArrowheads="1" noChangeShapeType="1" noTextEdit="1"/>
              </p:cNvSpPr>
              <p:nvPr/>
            </p:nvSpPr>
            <p:spPr>
              <a:xfrm>
                <a:off x="5627703" y="5105720"/>
                <a:ext cx="468297" cy="369332"/>
              </a:xfrm>
              <a:prstGeom prst="rect">
                <a:avLst/>
              </a:prstGeom>
              <a:blipFill>
                <a:blip r:embed="rId15"/>
                <a:stretch>
                  <a:fillRect l="-2597"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221DC55E-D389-4DD2-A19B-9119C58ED2BE}"/>
                  </a:ext>
                </a:extLst>
              </p:cNvPr>
              <p:cNvSpPr txBox="1"/>
              <p:nvPr/>
            </p:nvSpPr>
            <p:spPr>
              <a:xfrm>
                <a:off x="2090429" y="1516089"/>
                <a:ext cx="9388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dirty="0" smtClean="0">
                          <a:latin typeface="Cambria Math" panose="02040503050406030204" pitchFamily="18" charset="0"/>
                        </a:rPr>
                        <m:t>𝒌</m:t>
                      </m:r>
                      <m:r>
                        <a:rPr lang="en-GB" b="1" i="1" dirty="0" smtClean="0">
                          <a:latin typeface="Cambria Math" panose="02040503050406030204" pitchFamily="18" charset="0"/>
                        </a:rPr>
                        <m:t>=</m:t>
                      </m:r>
                      <m:r>
                        <a:rPr lang="en-GB" b="1" i="1" dirty="0" smtClean="0">
                          <a:latin typeface="Cambria Math" panose="02040503050406030204" pitchFamily="18" charset="0"/>
                        </a:rPr>
                        <m:t>𝟏</m:t>
                      </m:r>
                    </m:oMath>
                  </m:oMathPara>
                </a14:m>
                <a:endParaRPr lang="en-GB" b="1" dirty="0"/>
              </a:p>
            </p:txBody>
          </p:sp>
        </mc:Choice>
        <mc:Fallback xmlns="">
          <p:sp>
            <p:nvSpPr>
              <p:cNvPr id="50" name="CasellaDiTesto 49">
                <a:extLst>
                  <a:ext uri="{FF2B5EF4-FFF2-40B4-BE49-F238E27FC236}">
                    <a16:creationId xmlns:a16="http://schemas.microsoft.com/office/drawing/2014/main" id="{221DC55E-D389-4DD2-A19B-9119C58ED2BE}"/>
                  </a:ext>
                </a:extLst>
              </p:cNvPr>
              <p:cNvSpPr txBox="1">
                <a:spLocks noRot="1" noChangeAspect="1" noMove="1" noResize="1" noEditPoints="1" noAdjustHandles="1" noChangeArrowheads="1" noChangeShapeType="1" noTextEdit="1"/>
              </p:cNvSpPr>
              <p:nvPr/>
            </p:nvSpPr>
            <p:spPr>
              <a:xfrm>
                <a:off x="2090429" y="1516089"/>
                <a:ext cx="938813" cy="369332"/>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54E7514F-EF35-4A0E-A23F-A400A25A952A}"/>
                  </a:ext>
                </a:extLst>
              </p:cNvPr>
              <p:cNvSpPr txBox="1"/>
              <p:nvPr/>
            </p:nvSpPr>
            <p:spPr>
              <a:xfrm>
                <a:off x="6396108" y="1516158"/>
                <a:ext cx="9388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dirty="0" smtClean="0">
                          <a:latin typeface="Cambria Math" panose="02040503050406030204" pitchFamily="18" charset="0"/>
                        </a:rPr>
                        <m:t>𝒌</m:t>
                      </m:r>
                      <m:r>
                        <a:rPr lang="en-GB" b="1" i="1" dirty="0" smtClean="0">
                          <a:latin typeface="Cambria Math" panose="02040503050406030204" pitchFamily="18" charset="0"/>
                        </a:rPr>
                        <m:t>=</m:t>
                      </m:r>
                      <m:r>
                        <a:rPr lang="en-GB" b="1" i="1" dirty="0" smtClean="0">
                          <a:latin typeface="Cambria Math" panose="02040503050406030204" pitchFamily="18" charset="0"/>
                        </a:rPr>
                        <m:t>𝟐</m:t>
                      </m:r>
                    </m:oMath>
                  </m:oMathPara>
                </a14:m>
                <a:endParaRPr lang="en-GB" b="1" dirty="0"/>
              </a:p>
            </p:txBody>
          </p:sp>
        </mc:Choice>
        <mc:Fallback xmlns="">
          <p:sp>
            <p:nvSpPr>
              <p:cNvPr id="52" name="CasellaDiTesto 51">
                <a:extLst>
                  <a:ext uri="{FF2B5EF4-FFF2-40B4-BE49-F238E27FC236}">
                    <a16:creationId xmlns:a16="http://schemas.microsoft.com/office/drawing/2014/main" id="{54E7514F-EF35-4A0E-A23F-A400A25A952A}"/>
                  </a:ext>
                </a:extLst>
              </p:cNvPr>
              <p:cNvSpPr txBox="1">
                <a:spLocks noRot="1" noChangeAspect="1" noMove="1" noResize="1" noEditPoints="1" noAdjustHandles="1" noChangeArrowheads="1" noChangeShapeType="1" noTextEdit="1"/>
              </p:cNvSpPr>
              <p:nvPr/>
            </p:nvSpPr>
            <p:spPr>
              <a:xfrm>
                <a:off x="6396108" y="1516158"/>
                <a:ext cx="938813" cy="369332"/>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E6D345BA-6A2C-46FF-A9B9-9D31C5896AEE}"/>
                  </a:ext>
                </a:extLst>
              </p:cNvPr>
              <p:cNvSpPr txBox="1"/>
              <p:nvPr/>
            </p:nvSpPr>
            <p:spPr>
              <a:xfrm>
                <a:off x="8939824" y="761454"/>
                <a:ext cx="3249081" cy="6186309"/>
              </a:xfrm>
              <a:prstGeom prst="rect">
                <a:avLst/>
              </a:prstGeom>
              <a:noFill/>
            </p:spPr>
            <p:txBody>
              <a:bodyPr wrap="square" rtlCol="0">
                <a:spAutoFit/>
              </a:bodyPr>
              <a:lstStyle/>
              <a:p>
                <a:pPr marL="285750" indent="-285750">
                  <a:buFont typeface="Wingdings" panose="05000000000000000000" pitchFamily="2" charset="2"/>
                  <a:buChar char="q"/>
                </a:pPr>
                <a:r>
                  <a:rPr lang="en-GB" dirty="0"/>
                  <a:t>The absolute value of the filter Fourier-transform is a sinc-like function.</a:t>
                </a:r>
              </a:p>
              <a:p>
                <a:pPr marL="742950" lvl="1" indent="-285750">
                  <a:buFont typeface="Wingdings" panose="05000000000000000000" pitchFamily="2" charset="2"/>
                  <a:buChar char="Ø"/>
                </a:pPr>
                <a:r>
                  <a:rPr lang="en-GB" dirty="0"/>
                  <a:t>The maximum value occurs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𝑚</m:t>
                        </m:r>
                      </m:sub>
                    </m:sSub>
                    <m:r>
                      <a:rPr lang="en-GB" b="0" i="0"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𝑚</m:t>
                        </m:r>
                      </m:sub>
                    </m:sSub>
                  </m:oMath>
                </a14:m>
                <a:r>
                  <a:rPr lang="en-GB" dirty="0"/>
                  <a:t> approaches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as </a:t>
                </a:r>
                <a14:m>
                  <m:oMath xmlns:m="http://schemas.openxmlformats.org/officeDocument/2006/math">
                    <m:r>
                      <a:rPr lang="en-GB" i="1" dirty="0" smtClean="0">
                        <a:latin typeface="Cambria Math" panose="02040503050406030204" pitchFamily="18" charset="0"/>
                      </a:rPr>
                      <m:t>𝑘</m:t>
                    </m:r>
                  </m:oMath>
                </a14:m>
                <a:r>
                  <a:rPr lang="en-GB" dirty="0"/>
                  <a:t> increases.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phase decreases linearly with frequency and has discontinuities where </a:t>
                </a:r>
                <a14:m>
                  <m:oMath xmlns:m="http://schemas.openxmlformats.org/officeDocument/2006/math">
                    <m:d>
                      <m:dPr>
                        <m:begChr m:val="|"/>
                        <m:endChr m:val="|"/>
                        <m:ctrlPr>
                          <a:rPr lang="en-GB" sz="1800" i="1" smtClean="0">
                            <a:solidFill>
                              <a:schemeClr val="tx1"/>
                            </a:solidFill>
                            <a:latin typeface="Cambria Math" panose="02040503050406030204" pitchFamily="18" charset="0"/>
                            <a:ea typeface="Cambria Math" panose="02040503050406030204" pitchFamily="18" charset="0"/>
                          </a:rPr>
                        </m:ctrlPr>
                      </m:dPr>
                      <m:e>
                        <m:r>
                          <a:rPr lang="en-GB" sz="1800" i="1">
                            <a:solidFill>
                              <a:schemeClr val="tx1"/>
                            </a:solidFill>
                            <a:latin typeface="Cambria Math" panose="02040503050406030204" pitchFamily="18" charset="0"/>
                            <a:ea typeface="Cambria Math" panose="02040503050406030204" pitchFamily="18" charset="0"/>
                          </a:rPr>
                          <m:t>ℱ</m:t>
                        </m:r>
                        <m:d>
                          <m:dPr>
                            <m:ctrlPr>
                              <a:rPr lang="en-GB" sz="1800" i="1">
                                <a:solidFill>
                                  <a:schemeClr val="tx1"/>
                                </a:solidFill>
                                <a:latin typeface="Cambria Math" panose="02040503050406030204" pitchFamily="18" charset="0"/>
                                <a:ea typeface="Cambria Math" panose="02040503050406030204" pitchFamily="18" charset="0"/>
                              </a:rPr>
                            </m:ctrlPr>
                          </m:dPr>
                          <m:e>
                            <m:sSub>
                              <m:sSubPr>
                                <m:ctrlPr>
                                  <a:rPr lang="en-GB" sz="1800" i="1">
                                    <a:solidFill>
                                      <a:schemeClr val="tx1"/>
                                    </a:solidFill>
                                    <a:latin typeface="Cambria Math" panose="02040503050406030204" pitchFamily="18" charset="0"/>
                                    <a:ea typeface="Cambria Math" panose="02040503050406030204" pitchFamily="18" charset="0"/>
                                  </a:rPr>
                                </m:ctrlPr>
                              </m:sSubPr>
                              <m:e>
                                <m:r>
                                  <a:rPr lang="en-GB" sz="1800" i="1">
                                    <a:solidFill>
                                      <a:schemeClr val="tx1"/>
                                    </a:solidFill>
                                    <a:latin typeface="Cambria Math" panose="02040503050406030204" pitchFamily="18" charset="0"/>
                                    <a:ea typeface="Cambria Math" panose="02040503050406030204" pitchFamily="18" charset="0"/>
                                  </a:rPr>
                                  <m:t>𝑓</m:t>
                                </m:r>
                              </m:e>
                              <m:sub>
                                <m:r>
                                  <a:rPr lang="en-GB" sz="1800" i="1">
                                    <a:solidFill>
                                      <a:schemeClr val="tx1"/>
                                    </a:solidFill>
                                    <a:latin typeface="Cambria Math" panose="02040503050406030204" pitchFamily="18" charset="0"/>
                                    <a:ea typeface="Cambria Math" panose="02040503050406030204" pitchFamily="18" charset="0"/>
                                  </a:rPr>
                                  <m:t>𝐹𝐼𝑅</m:t>
                                </m:r>
                              </m:sub>
                            </m:sSub>
                          </m:e>
                        </m:d>
                      </m:e>
                    </m:d>
                  </m:oMath>
                </a14:m>
                <a:r>
                  <a:rPr lang="en-GB" dirty="0">
                    <a:solidFill>
                      <a:schemeClr val="tx1"/>
                    </a:solidFill>
                  </a:rPr>
                  <a:t> = 0. </a:t>
                </a:r>
                <a:endParaRPr lang="en-GB" dirty="0"/>
              </a:p>
              <a:p>
                <a:pPr marL="742950" lvl="1" indent="-285750">
                  <a:buFont typeface="Wingdings" panose="05000000000000000000" pitchFamily="2" charset="2"/>
                  <a:buChar char="Ø"/>
                </a:pPr>
                <a:r>
                  <a:rPr lang="en-GB" dirty="0"/>
                  <a:t>The phase is </a:t>
                </a:r>
                <a:r>
                  <a:rPr lang="en-GB" b="0" dirty="0">
                    <a:solidFill>
                      <a:schemeClr val="tx1"/>
                    </a:solidFill>
                    <a:ea typeface="Cambria Math" panose="02040503050406030204" pitchFamily="18" charset="0"/>
                  </a:rPr>
                  <a:t>-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in correspondence of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solidFill>
                      <a:schemeClr val="tx1"/>
                    </a:solidFill>
                  </a:rPr>
                  <a:t> as expected. </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If the input signal has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then the phase has to be as close as possible to </a:t>
                </a: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/2</m:t>
                    </m:r>
                  </m:oMath>
                </a14:m>
                <a:r>
                  <a:rPr lang="en-GB" dirty="0"/>
                  <a:t>.</a:t>
                </a:r>
              </a:p>
              <a:p>
                <a:pPr marL="742950" lvl="1" indent="-285750">
                  <a:buFont typeface="Wingdings" panose="05000000000000000000" pitchFamily="2" charset="2"/>
                  <a:buChar char="Ø"/>
                </a:pPr>
                <a14:m>
                  <m:oMath xmlns:m="http://schemas.openxmlformats.org/officeDocument/2006/math">
                    <m:r>
                      <a:rPr lang="en-GB" b="0" i="1" dirty="0" smtClean="0">
                        <a:latin typeface="Cambria Math" panose="02040503050406030204" pitchFamily="18" charset="0"/>
                      </a:rPr>
                      <m:t>𝑘</m:t>
                    </m:r>
                    <m:r>
                      <a:rPr lang="en-GB" b="0" i="1" dirty="0" smtClean="0">
                        <a:latin typeface="Cambria Math" panose="02040503050406030204" pitchFamily="18" charset="0"/>
                      </a:rPr>
                      <m:t>=1</m:t>
                    </m:r>
                  </m:oMath>
                </a14:m>
                <a:r>
                  <a:rPr lang="en-GB" dirty="0"/>
                  <a:t> is preferable to </a:t>
                </a:r>
                <a14:m>
                  <m:oMath xmlns:m="http://schemas.openxmlformats.org/officeDocument/2006/math">
                    <m:r>
                      <a:rPr lang="en-GB" b="0" i="1" dirty="0">
                        <a:latin typeface="Cambria Math" panose="02040503050406030204" pitchFamily="18" charset="0"/>
                      </a:rPr>
                      <m:t>𝑘</m:t>
                    </m:r>
                    <m:r>
                      <a:rPr lang="en-GB" b="0" i="1" dirty="0">
                        <a:latin typeface="Cambria Math" panose="02040503050406030204" pitchFamily="18" charset="0"/>
                      </a:rPr>
                      <m:t>=2</m:t>
                    </m:r>
                  </m:oMath>
                </a14:m>
                <a:r>
                  <a:rPr lang="en-GB" dirty="0"/>
                  <a:t> since the phase slope is higher.</a:t>
                </a:r>
              </a:p>
            </p:txBody>
          </p:sp>
        </mc:Choice>
        <mc:Fallback xmlns="">
          <p:sp>
            <p:nvSpPr>
              <p:cNvPr id="53" name="CasellaDiTesto 52">
                <a:extLst>
                  <a:ext uri="{FF2B5EF4-FFF2-40B4-BE49-F238E27FC236}">
                    <a16:creationId xmlns:a16="http://schemas.microsoft.com/office/drawing/2014/main" id="{E6D345BA-6A2C-46FF-A9B9-9D31C5896AEE}"/>
                  </a:ext>
                </a:extLst>
              </p:cNvPr>
              <p:cNvSpPr txBox="1">
                <a:spLocks noRot="1" noChangeAspect="1" noMove="1" noResize="1" noEditPoints="1" noAdjustHandles="1" noChangeArrowheads="1" noChangeShapeType="1" noTextEdit="1"/>
              </p:cNvSpPr>
              <p:nvPr/>
            </p:nvSpPr>
            <p:spPr>
              <a:xfrm>
                <a:off x="8939824" y="761454"/>
                <a:ext cx="3249081" cy="6186309"/>
              </a:xfrm>
              <a:prstGeom prst="rect">
                <a:avLst/>
              </a:prstGeom>
              <a:blipFill>
                <a:blip r:embed="rId18"/>
                <a:stretch>
                  <a:fillRect l="-1316" t="-591" r="-564" b="-5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C4883879-1BEE-45F2-A766-71BE2AA4DEB0}"/>
                  </a:ext>
                </a:extLst>
              </p:cNvPr>
              <p:cNvSpPr txBox="1"/>
              <p:nvPr/>
            </p:nvSpPr>
            <p:spPr>
              <a:xfrm>
                <a:off x="8072032" y="5545506"/>
                <a:ext cx="867792" cy="369332"/>
              </a:xfrm>
              <a:prstGeom prst="rect">
                <a:avLst/>
              </a:prstGeom>
              <a:noFill/>
            </p:spPr>
            <p:txBody>
              <a:bodyPr wrap="square">
                <a:spAutoFit/>
              </a:bodyPr>
              <a:lstStyle/>
              <a:p>
                <a:r>
                  <a:rPr lang="en-GB" b="0" dirty="0">
                    <a:solidFill>
                      <a:srgbClr val="008000"/>
                    </a:solidFill>
                    <a:ea typeface="Cambria Math" panose="02040503050406030204" pitchFamily="18" charset="0"/>
                  </a:rPr>
                  <a:t>- </a:t>
                </a:r>
                <a14:m>
                  <m:oMath xmlns:m="http://schemas.openxmlformats.org/officeDocument/2006/math">
                    <m:r>
                      <a:rPr lang="en-GB" b="0" i="1" smtClean="0">
                        <a:solidFill>
                          <a:srgbClr val="008000"/>
                        </a:solidFill>
                        <a:latin typeface="Cambria Math" panose="02040503050406030204" pitchFamily="18" charset="0"/>
                        <a:ea typeface="Cambria Math" panose="02040503050406030204" pitchFamily="18" charset="0"/>
                      </a:rPr>
                      <m:t>𝜋</m:t>
                    </m:r>
                    <m:r>
                      <a:rPr lang="en-GB" b="0" i="1" smtClean="0">
                        <a:solidFill>
                          <a:srgbClr val="008000"/>
                        </a:solidFill>
                        <a:latin typeface="Cambria Math" panose="02040503050406030204" pitchFamily="18" charset="0"/>
                        <a:ea typeface="Cambria Math" panose="02040503050406030204" pitchFamily="18" charset="0"/>
                      </a:rPr>
                      <m:t>/2</m:t>
                    </m:r>
                  </m:oMath>
                </a14:m>
                <a:endParaRPr lang="en-GB" dirty="0">
                  <a:solidFill>
                    <a:srgbClr val="008000"/>
                  </a:solidFill>
                </a:endParaRPr>
              </a:p>
            </p:txBody>
          </p:sp>
        </mc:Choice>
        <mc:Fallback xmlns="">
          <p:sp>
            <p:nvSpPr>
              <p:cNvPr id="55" name="CasellaDiTesto 54">
                <a:extLst>
                  <a:ext uri="{FF2B5EF4-FFF2-40B4-BE49-F238E27FC236}">
                    <a16:creationId xmlns:a16="http://schemas.microsoft.com/office/drawing/2014/main" id="{C4883879-1BEE-45F2-A766-71BE2AA4DEB0}"/>
                  </a:ext>
                </a:extLst>
              </p:cNvPr>
              <p:cNvSpPr txBox="1">
                <a:spLocks noRot="1" noChangeAspect="1" noMove="1" noResize="1" noEditPoints="1" noAdjustHandles="1" noChangeArrowheads="1" noChangeShapeType="1" noTextEdit="1"/>
              </p:cNvSpPr>
              <p:nvPr/>
            </p:nvSpPr>
            <p:spPr>
              <a:xfrm>
                <a:off x="8072032" y="5545506"/>
                <a:ext cx="867792" cy="369332"/>
              </a:xfrm>
              <a:prstGeom prst="rect">
                <a:avLst/>
              </a:prstGeom>
              <a:blipFill>
                <a:blip r:embed="rId19"/>
                <a:stretch>
                  <a:fillRect l="-5594" t="-10000" b="-26667"/>
                </a:stretch>
              </a:blipFill>
            </p:spPr>
            <p:txBody>
              <a:bodyPr/>
              <a:lstStyle/>
              <a:p>
                <a:r>
                  <a:rPr lang="en-GB">
                    <a:noFill/>
                  </a:rPr>
                  <a:t> </a:t>
                </a:r>
              </a:p>
            </p:txBody>
          </p:sp>
        </mc:Fallback>
      </mc:AlternateContent>
      <p:cxnSp>
        <p:nvCxnSpPr>
          <p:cNvPr id="12" name="Connettore diritto 11">
            <a:extLst>
              <a:ext uri="{FF2B5EF4-FFF2-40B4-BE49-F238E27FC236}">
                <a16:creationId xmlns:a16="http://schemas.microsoft.com/office/drawing/2014/main" id="{24997D50-E371-445B-8539-9B6AFE872A63}"/>
              </a:ext>
            </a:extLst>
          </p:cNvPr>
          <p:cNvCxnSpPr/>
          <p:nvPr/>
        </p:nvCxnSpPr>
        <p:spPr>
          <a:xfrm>
            <a:off x="1209040" y="1891783"/>
            <a:ext cx="0" cy="1966085"/>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CD1BB9E5-A7D9-491C-AE7C-7A6BDDF3C8C0}"/>
                  </a:ext>
                </a:extLst>
              </p:cNvPr>
              <p:cNvSpPr txBox="1"/>
              <p:nvPr/>
            </p:nvSpPr>
            <p:spPr>
              <a:xfrm>
                <a:off x="974891" y="1511071"/>
                <a:ext cx="4682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00B050"/>
                              </a:solidFill>
                              <a:latin typeface="Cambria Math" panose="02040503050406030204" pitchFamily="18" charset="0"/>
                            </a:rPr>
                          </m:ctrlPr>
                        </m:sSubPr>
                        <m:e>
                          <m:r>
                            <a:rPr lang="en-GB" b="0" i="1" smtClean="0">
                              <a:solidFill>
                                <a:srgbClr val="00B050"/>
                              </a:solidFill>
                              <a:latin typeface="Cambria Math" panose="02040503050406030204" pitchFamily="18" charset="0"/>
                            </a:rPr>
                            <m:t>𝑓</m:t>
                          </m:r>
                        </m:e>
                        <m:sub>
                          <m:r>
                            <a:rPr lang="en-GB" b="0" i="1" smtClean="0">
                              <a:solidFill>
                                <a:srgbClr val="00B050"/>
                              </a:solidFill>
                              <a:latin typeface="Cambria Math" panose="02040503050406030204" pitchFamily="18" charset="0"/>
                            </a:rPr>
                            <m:t>𝑚</m:t>
                          </m:r>
                        </m:sub>
                      </m:sSub>
                    </m:oMath>
                  </m:oMathPara>
                </a14:m>
                <a:endParaRPr lang="en-GB" dirty="0"/>
              </a:p>
            </p:txBody>
          </p:sp>
        </mc:Choice>
        <mc:Fallback xmlns="">
          <p:sp>
            <p:nvSpPr>
              <p:cNvPr id="14" name="CasellaDiTesto 13">
                <a:extLst>
                  <a:ext uri="{FF2B5EF4-FFF2-40B4-BE49-F238E27FC236}">
                    <a16:creationId xmlns:a16="http://schemas.microsoft.com/office/drawing/2014/main" id="{CD1BB9E5-A7D9-491C-AE7C-7A6BDDF3C8C0}"/>
                  </a:ext>
                </a:extLst>
              </p:cNvPr>
              <p:cNvSpPr txBox="1">
                <a:spLocks noRot="1" noChangeAspect="1" noMove="1" noResize="1" noEditPoints="1" noAdjustHandles="1" noChangeArrowheads="1" noChangeShapeType="1" noTextEdit="1"/>
              </p:cNvSpPr>
              <p:nvPr/>
            </p:nvSpPr>
            <p:spPr>
              <a:xfrm>
                <a:off x="974891" y="1511071"/>
                <a:ext cx="468297" cy="369332"/>
              </a:xfrm>
              <a:prstGeom prst="rect">
                <a:avLst/>
              </a:prstGeom>
              <a:blipFill>
                <a:blip r:embed="rId20"/>
                <a:stretch>
                  <a:fillRect b="-13333"/>
                </a:stretch>
              </a:blipFill>
            </p:spPr>
            <p:txBody>
              <a:bodyPr/>
              <a:lstStyle/>
              <a:p>
                <a:r>
                  <a:rPr lang="en-GB">
                    <a:noFill/>
                  </a:rPr>
                  <a:t> </a:t>
                </a:r>
              </a:p>
            </p:txBody>
          </p:sp>
        </mc:Fallback>
      </mc:AlternateContent>
    </p:spTree>
    <p:extLst>
      <p:ext uri="{BB962C8B-B14F-4D97-AF65-F5344CB8AC3E}">
        <p14:creationId xmlns:p14="http://schemas.microsoft.com/office/powerpoint/2010/main" val="30395575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F02C289-6B99-4DB2-A2F8-36E8D0F01E1A}"/>
              </a:ext>
            </a:extLst>
          </p:cNvPr>
          <p:cNvSpPr>
            <a:spLocks noGrp="1"/>
          </p:cNvSpPr>
          <p:nvPr>
            <p:ph type="sldNum" sz="quarter" idx="12"/>
          </p:nvPr>
        </p:nvSpPr>
        <p:spPr/>
        <p:txBody>
          <a:bodyPr/>
          <a:lstStyle/>
          <a:p>
            <a:fld id="{F556478C-EA8F-4B12-8AB2-8053E5C3663D}" type="slidenum">
              <a:rPr lang="en-GB" smtClean="0"/>
              <a:t>106</a:t>
            </a:fld>
            <a:endParaRPr lang="en-GB"/>
          </a:p>
        </p:txBody>
      </p:sp>
      <p:sp>
        <p:nvSpPr>
          <p:cNvPr id="3" name="CasellaDiTesto 2">
            <a:extLst>
              <a:ext uri="{FF2B5EF4-FFF2-40B4-BE49-F238E27FC236}">
                <a16:creationId xmlns:a16="http://schemas.microsoft.com/office/drawing/2014/main" id="{571E682B-19DF-450E-A26B-BA920DC23832}"/>
              </a:ext>
            </a:extLst>
          </p:cNvPr>
          <p:cNvSpPr txBox="1"/>
          <p:nvPr/>
        </p:nvSpPr>
        <p:spPr>
          <a:xfrm>
            <a:off x="0" y="85516"/>
            <a:ext cx="12192000" cy="707886"/>
          </a:xfrm>
          <a:prstGeom prst="rect">
            <a:avLst/>
          </a:prstGeom>
          <a:noFill/>
        </p:spPr>
        <p:txBody>
          <a:bodyPr wrap="square" rtlCol="0">
            <a:spAutoFit/>
          </a:bodyPr>
          <a:lstStyle/>
          <a:p>
            <a:pPr algn="ctr"/>
            <a:r>
              <a:rPr lang="en-GB" sz="4000" dirty="0">
                <a:latin typeface="+mj-lt"/>
              </a:rPr>
              <a:t>FPGA: down sampling factor (1/5)</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259ED50-C21A-43A3-94C9-E70DC43EA03A}"/>
                  </a:ext>
                </a:extLst>
              </p:cNvPr>
              <p:cNvSpPr txBox="1"/>
              <p:nvPr/>
            </p:nvSpPr>
            <p:spPr>
              <a:xfrm>
                <a:off x="0" y="873303"/>
                <a:ext cx="12192000" cy="7898381"/>
              </a:xfrm>
              <a:prstGeom prst="rect">
                <a:avLst/>
              </a:prstGeom>
              <a:noFill/>
            </p:spPr>
            <p:txBody>
              <a:bodyPr wrap="square" rtlCol="0">
                <a:spAutoFit/>
              </a:bodyPr>
              <a:lstStyle/>
              <a:p>
                <a:pPr marL="285750" indent="-285750">
                  <a:buFont typeface="Wingdings" panose="05000000000000000000" pitchFamily="2" charset="2"/>
                  <a:buChar char="q"/>
                </a:pPr>
                <a:r>
                  <a:rPr lang="en-GB" dirty="0"/>
                  <a:t>Let’s suppose that the feedback operates every </a:t>
                </a:r>
                <a14:m>
                  <m:oMath xmlns:m="http://schemas.openxmlformats.org/officeDocument/2006/math">
                    <m:sSub>
                      <m:sSubPr>
                        <m:ctrlPr>
                          <a:rPr lang="en-GB" b="0" i="1" dirty="0" smtClean="0">
                            <a:solidFill>
                              <a:srgbClr val="FF0000"/>
                            </a:solidFill>
                            <a:latin typeface="Cambria Math" panose="02040503050406030204" pitchFamily="18" charset="0"/>
                          </a:rPr>
                        </m:ctrlPr>
                      </m:sSubPr>
                      <m:e>
                        <m:r>
                          <a:rPr lang="en-GB" b="0" i="1" dirty="0" smtClean="0">
                            <a:solidFill>
                              <a:srgbClr val="FF0000"/>
                            </a:solidFill>
                            <a:latin typeface="Cambria Math" panose="02040503050406030204" pitchFamily="18" charset="0"/>
                          </a:rPr>
                          <m:t>𝑑</m:t>
                        </m:r>
                      </m:e>
                      <m:sub>
                        <m:r>
                          <a:rPr lang="en-GB" b="0" i="1" dirty="0" smtClean="0">
                            <a:solidFill>
                              <a:srgbClr val="FF0000"/>
                            </a:solidFill>
                            <a:latin typeface="Cambria Math" panose="02040503050406030204" pitchFamily="18" charset="0"/>
                          </a:rPr>
                          <m:t>𝐷𝑆𝐹</m:t>
                        </m:r>
                      </m:sub>
                    </m:sSub>
                  </m:oMath>
                </a14:m>
                <a:r>
                  <a:rPr lang="en-GB" dirty="0"/>
                  <a:t> turns. </a:t>
                </a:r>
                <a14:m>
                  <m:oMath xmlns:m="http://schemas.openxmlformats.org/officeDocument/2006/math">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r>
                      <a:rPr lang="en-GB" i="1" dirty="0">
                        <a:solidFill>
                          <a:srgbClr val="FF0000"/>
                        </a:solidFill>
                        <a:latin typeface="Cambria Math" panose="02040503050406030204" pitchFamily="18" charset="0"/>
                        <a:ea typeface="Cambria Math" panose="02040503050406030204" pitchFamily="18" charset="0"/>
                      </a:rPr>
                      <m:t>≥1</m:t>
                    </m:r>
                  </m:oMath>
                </a14:m>
                <a:r>
                  <a:rPr lang="en-GB" dirty="0"/>
                  <a:t> is an integer called </a:t>
                </a:r>
                <a:r>
                  <a:rPr lang="en-GB" b="1" dirty="0"/>
                  <a:t>down-sampling factor.</a:t>
                </a:r>
              </a:p>
              <a:p>
                <a:endParaRPr lang="en-GB" dirty="0"/>
              </a:p>
              <a:p>
                <a:pPr marL="285750" indent="-285750">
                  <a:buFont typeface="Wingdings" panose="05000000000000000000" pitchFamily="2" charset="2"/>
                  <a:buChar char="q"/>
                </a:pPr>
                <a:r>
                  <a:rPr lang="en-GB" dirty="0"/>
                  <a:t>Using a down-sampling factor larger than 1 has pros and cons.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b="1" dirty="0">
                    <a:solidFill>
                      <a:srgbClr val="FF0000"/>
                    </a:solidFill>
                  </a:rPr>
                  <a:t>Advantage</a:t>
                </a:r>
                <a:r>
                  <a:rPr lang="en-GB" b="1" dirty="0"/>
                  <a:t>:</a:t>
                </a:r>
                <a:r>
                  <a:rPr lang="en-GB" dirty="0"/>
                  <a:t> the number of operations per unit-time performed in the FPGA is reduced by factor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𝑑</m:t>
                        </m:r>
                      </m:e>
                      <m:sub>
                        <m:r>
                          <a:rPr lang="en-GB" b="0" i="1" dirty="0" smtClean="0">
                            <a:latin typeface="Cambria Math" panose="02040503050406030204" pitchFamily="18" charset="0"/>
                          </a:rPr>
                          <m:t>𝐷𝑆𝐹</m:t>
                        </m:r>
                      </m:sub>
                      <m:sup>
                        <m:r>
                          <a:rPr lang="en-GB" b="0" i="1" smtClean="0">
                            <a:latin typeface="Cambria Math" panose="02040503050406030204" pitchFamily="18" charset="0"/>
                          </a:rPr>
                          <m:t>2</m:t>
                        </m:r>
                      </m:sup>
                    </m:sSubSup>
                  </m:oMath>
                </a14:m>
                <a:r>
                  <a:rPr lang="en-GB" dirty="0"/>
                  <a:t>. </a:t>
                </a:r>
              </a:p>
              <a:p>
                <a:pPr marL="742950" lvl="1" indent="-285750">
                  <a:buFont typeface="Wingdings" panose="05000000000000000000" pitchFamily="2" charset="2"/>
                  <a:buChar char="Ø"/>
                </a:pPr>
                <a:r>
                  <a:rPr lang="en-GB" dirty="0"/>
                  <a:t>Computations on 1/</a:t>
                </a:r>
                <a14:m>
                  <m:oMath xmlns:m="http://schemas.openxmlformats.org/officeDocument/2006/math">
                    <m:sSub>
                      <m:sSubPr>
                        <m:ctrlPr>
                          <a:rPr lang="en-GB" b="0" i="1" dirty="0" smtClean="0">
                            <a:solidFill>
                              <a:schemeClr val="tx1"/>
                            </a:solidFill>
                            <a:latin typeface="Cambria Math" panose="02040503050406030204" pitchFamily="18" charset="0"/>
                          </a:rPr>
                        </m:ctrlPr>
                      </m:sSubPr>
                      <m:e>
                        <m:r>
                          <a:rPr lang="en-GB" b="0" i="1" dirty="0" smtClean="0">
                            <a:solidFill>
                              <a:schemeClr val="tx1"/>
                            </a:solidFill>
                            <a:latin typeface="Cambria Math" panose="02040503050406030204" pitchFamily="18" charset="0"/>
                          </a:rPr>
                          <m:t>𝑑</m:t>
                        </m:r>
                      </m:e>
                      <m:sub>
                        <m:r>
                          <a:rPr lang="en-GB" b="0" i="1" dirty="0" smtClean="0">
                            <a:solidFill>
                              <a:schemeClr val="tx1"/>
                            </a:solidFill>
                            <a:latin typeface="Cambria Math" panose="02040503050406030204" pitchFamily="18" charset="0"/>
                          </a:rPr>
                          <m:t>𝐷𝑆𝐹</m:t>
                        </m:r>
                      </m:sub>
                    </m:sSub>
                  </m:oMath>
                </a14:m>
                <a:r>
                  <a:rPr lang="en-GB" dirty="0"/>
                  <a:t> of the original data, moreover the time available to do the computations is </a:t>
                </a:r>
                <a14:m>
                  <m:oMath xmlns:m="http://schemas.openxmlformats.org/officeDocument/2006/math">
                    <m:sSub>
                      <m:sSubPr>
                        <m:ctrlPr>
                          <a:rPr lang="en-GB" i="1" dirty="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oMath>
                </a14:m>
                <a:r>
                  <a:rPr lang="en-GB" dirty="0"/>
                  <a:t> times longer.</a:t>
                </a:r>
              </a:p>
              <a:p>
                <a:pPr marL="742950" lvl="1" indent="-285750">
                  <a:buFont typeface="Wingdings" panose="05000000000000000000" pitchFamily="2" charset="2"/>
                  <a:buChar char="Ø"/>
                </a:pPr>
                <a:r>
                  <a:rPr lang="en-GB" dirty="0"/>
                  <a:t>The saved computational time can be used to do more complicated filter-calculations and/or treat more bunches.</a:t>
                </a:r>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r>
                  <a:rPr lang="en-GB" b="1" dirty="0">
                    <a:solidFill>
                      <a:srgbClr val="FF0000"/>
                    </a:solidFill>
                  </a:rPr>
                  <a:t>Disadvantage</a:t>
                </a:r>
                <a:r>
                  <a:rPr lang="en-GB" b="1" dirty="0"/>
                  <a:t>:</a:t>
                </a:r>
                <a:r>
                  <a:rPr lang="en-GB" dirty="0"/>
                  <a:t> the feedback doesn’t provide the proper correction at each revolution turn, but just every </a:t>
                </a:r>
                <a14:m>
                  <m:oMath xmlns:m="http://schemas.openxmlformats.org/officeDocument/2006/math">
                    <m:sSub>
                      <m:sSubPr>
                        <m:ctrlPr>
                          <a:rPr lang="en-GB" b="0" i="1" dirty="0" smtClean="0">
                            <a:solidFill>
                              <a:schemeClr val="tx1"/>
                            </a:solidFill>
                            <a:latin typeface="Cambria Math" panose="02040503050406030204" pitchFamily="18" charset="0"/>
                          </a:rPr>
                        </m:ctrlPr>
                      </m:sSubPr>
                      <m:e>
                        <m:r>
                          <a:rPr lang="en-GB" b="0" i="1" dirty="0" smtClean="0">
                            <a:solidFill>
                              <a:schemeClr val="tx1"/>
                            </a:solidFill>
                            <a:latin typeface="Cambria Math" panose="02040503050406030204" pitchFamily="18" charset="0"/>
                          </a:rPr>
                          <m:t>𝑑</m:t>
                        </m:r>
                      </m:e>
                      <m:sub>
                        <m:r>
                          <a:rPr lang="en-GB" b="0" i="1" dirty="0" smtClean="0">
                            <a:solidFill>
                              <a:schemeClr val="tx1"/>
                            </a:solidFill>
                            <a:latin typeface="Cambria Math" panose="02040503050406030204" pitchFamily="18" charset="0"/>
                          </a:rPr>
                          <m:t>𝐷𝑆𝐹</m:t>
                        </m:r>
                      </m:sub>
                    </m:sSub>
                  </m:oMath>
                </a14:m>
                <a:r>
                  <a:rPr lang="en-GB" dirty="0"/>
                  <a:t> turns. </a:t>
                </a:r>
              </a:p>
              <a:p>
                <a:pPr marL="742950" lvl="1" indent="-285750">
                  <a:buFont typeface="Wingdings" panose="05000000000000000000" pitchFamily="2" charset="2"/>
                  <a:buChar char="Ø"/>
                </a:pPr>
                <a:r>
                  <a:rPr lang="en-GB" dirty="0"/>
                  <a:t>The last computed correction is given until a new correction is evaluated.</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In theory, according to the Nyquist theorem,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𝑡</m:t>
                        </m:r>
                      </m:e>
                      <m:sub>
                        <m:r>
                          <a:rPr lang="en-GB" b="0" i="1" smtClean="0">
                            <a:solidFill>
                              <a:schemeClr val="tx1"/>
                            </a:solidFill>
                            <a:latin typeface="Cambria Math" panose="02040503050406030204" pitchFamily="18" charset="0"/>
                          </a:rPr>
                          <m:t>𝐷𝑆𝐹</m:t>
                        </m:r>
                      </m:sub>
                    </m:sSub>
                  </m:oMath>
                </a14:m>
                <a:r>
                  <a:rPr lang="en-GB" dirty="0">
                    <a:solidFill>
                      <a:schemeClr val="tx1"/>
                    </a:solidFill>
                  </a:rPr>
                  <a:t> can be as low as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𝑠</m:t>
                        </m:r>
                        <m:r>
                          <a:rPr lang="en-GB" i="1">
                            <a:solidFill>
                              <a:schemeClr val="tx1"/>
                            </a:solidFill>
                            <a:latin typeface="Cambria Math" panose="02040503050406030204" pitchFamily="18" charset="0"/>
                          </a:rPr>
                          <m:t>0</m:t>
                        </m:r>
                      </m:sub>
                    </m:sSub>
                    <m:r>
                      <a:rPr lang="en-GB" b="0" i="1" smtClean="0">
                        <a:solidFill>
                          <a:schemeClr val="tx1"/>
                        </a:solidFill>
                        <a:latin typeface="Cambria Math" panose="02040503050406030204" pitchFamily="18" charset="0"/>
                      </a:rPr>
                      <m:t>/2</m:t>
                    </m:r>
                  </m:oMath>
                </a14:m>
                <a:r>
                  <a:rPr lang="en-GB" dirty="0">
                    <a:solidFill>
                      <a:schemeClr val="tx1"/>
                    </a:solidFill>
                  </a:rPr>
                  <a:t> in order to properly reconstruct the sinusoidal synchrotron oscillation of the bunch.</a:t>
                </a:r>
              </a:p>
              <a:p>
                <a:pPr marL="742950" lvl="1" indent="-285750">
                  <a:buFont typeface="Wingdings" panose="05000000000000000000" pitchFamily="2" charset="2"/>
                  <a:buChar char="Ø"/>
                </a:pPr>
                <a:r>
                  <a:rPr lang="en-GB" dirty="0"/>
                  <a:t>Two samples per period (</a:t>
                </a:r>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oMath>
                </a14:m>
                <a:r>
                  <a:rPr lang="en-GB" dirty="0">
                    <a:solidFill>
                      <a:schemeClr val="tx1"/>
                    </a:solidFill>
                  </a:rPr>
                  <a:t> = 2</a:t>
                </a:r>
                <a:r>
                  <a:rPr lang="en-GB" dirty="0"/>
                  <a:t>) are sufficient to detect amplitude and phase of the synchrotron oscillation.</a:t>
                </a:r>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r>
                  <a:rPr lang="en-GB" dirty="0">
                    <a:solidFill>
                      <a:schemeClr val="tx1"/>
                    </a:solidFill>
                  </a:rPr>
                  <a:t>In practice, the synchrotron oscillations are not perfectly sinusoidal, for instance when the bunch is far from the synchronous phase or when intensity effects are high.</a:t>
                </a:r>
              </a:p>
              <a:p>
                <a:pPr marL="742950" lvl="1" indent="-285750">
                  <a:buFont typeface="Wingdings" panose="05000000000000000000" pitchFamily="2" charset="2"/>
                  <a:buChar char="Ø"/>
                </a:pPr>
                <a:r>
                  <a:rPr lang="en-GB" dirty="0"/>
                  <a:t>Moreover, the two samples are useless if they are close to zero.</a:t>
                </a:r>
              </a:p>
              <a:p>
                <a:pPr marL="1200150" lvl="2" indent="-285750">
                  <a:buFont typeface="Arial" panose="020B0604020202020204" pitchFamily="34" charset="0"/>
                  <a:buChar char="•"/>
                </a:pPr>
                <a:r>
                  <a:rPr lang="en-GB" dirty="0">
                    <a:solidFill>
                      <a:schemeClr val="tx1"/>
                    </a:solidFill>
                  </a:rPr>
                  <a:t>This can happen when the sampling times are close to the zero crossings of the sine function.</a:t>
                </a:r>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solidFill>
                      <a:schemeClr val="tx1"/>
                    </a:solidFill>
                  </a:rPr>
                  <a:t>Usually in operation </a:t>
                </a:r>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r>
                      <a:rPr lang="en-GB"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5</m:t>
                    </m:r>
                  </m:oMath>
                </a14:m>
                <a:r>
                  <a:rPr lang="en-GB" dirty="0"/>
                  <a:t>.</a:t>
                </a:r>
                <a:endParaRPr lang="en-GB" dirty="0">
                  <a:solidFill>
                    <a:schemeClr val="tx1"/>
                  </a:solidFill>
                </a:endParaRPr>
              </a:p>
              <a:p>
                <a:pPr marL="742950" lvl="1"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endParaRPr lang="en-GB" dirty="0"/>
              </a:p>
              <a:p>
                <a:pPr lvl="1"/>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6" name="CasellaDiTesto 5">
                <a:extLst>
                  <a:ext uri="{FF2B5EF4-FFF2-40B4-BE49-F238E27FC236}">
                    <a16:creationId xmlns:a16="http://schemas.microsoft.com/office/drawing/2014/main" id="{B259ED50-C21A-43A3-94C9-E70DC43EA03A}"/>
                  </a:ext>
                </a:extLst>
              </p:cNvPr>
              <p:cNvSpPr txBox="1">
                <a:spLocks noRot="1" noChangeAspect="1" noMove="1" noResize="1" noEditPoints="1" noAdjustHandles="1" noChangeArrowheads="1" noChangeShapeType="1" noTextEdit="1"/>
              </p:cNvSpPr>
              <p:nvPr/>
            </p:nvSpPr>
            <p:spPr>
              <a:xfrm>
                <a:off x="0" y="873303"/>
                <a:ext cx="12192000" cy="7898381"/>
              </a:xfrm>
              <a:prstGeom prst="rect">
                <a:avLst/>
              </a:prstGeom>
              <a:blipFill>
                <a:blip r:embed="rId2"/>
                <a:stretch>
                  <a:fillRect l="-300" t="-386"/>
                </a:stretch>
              </a:blipFill>
            </p:spPr>
            <p:txBody>
              <a:bodyPr/>
              <a:lstStyle/>
              <a:p>
                <a:r>
                  <a:rPr lang="en-GB">
                    <a:noFill/>
                  </a:rPr>
                  <a:t> </a:t>
                </a:r>
              </a:p>
            </p:txBody>
          </p:sp>
        </mc:Fallback>
      </mc:AlternateContent>
    </p:spTree>
    <p:extLst>
      <p:ext uri="{BB962C8B-B14F-4D97-AF65-F5344CB8AC3E}">
        <p14:creationId xmlns:p14="http://schemas.microsoft.com/office/powerpoint/2010/main" val="2328054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3680BB0-E997-46B0-953D-068927687EFB}"/>
              </a:ext>
            </a:extLst>
          </p:cNvPr>
          <p:cNvSpPr>
            <a:spLocks noGrp="1"/>
          </p:cNvSpPr>
          <p:nvPr>
            <p:ph type="sldNum" sz="quarter" idx="12"/>
          </p:nvPr>
        </p:nvSpPr>
        <p:spPr/>
        <p:txBody>
          <a:bodyPr/>
          <a:lstStyle/>
          <a:p>
            <a:fld id="{F556478C-EA8F-4B12-8AB2-8053E5C3663D}" type="slidenum">
              <a:rPr lang="en-GB" smtClean="0"/>
              <a:t>107</a:t>
            </a:fld>
            <a:endParaRPr lang="en-GB"/>
          </a:p>
        </p:txBody>
      </p:sp>
      <p:sp>
        <p:nvSpPr>
          <p:cNvPr id="6" name="CasellaDiTesto 5">
            <a:extLst>
              <a:ext uri="{FF2B5EF4-FFF2-40B4-BE49-F238E27FC236}">
                <a16:creationId xmlns:a16="http://schemas.microsoft.com/office/drawing/2014/main" id="{8EDA3125-2656-4804-B2A2-63928E07F99A}"/>
              </a:ext>
            </a:extLst>
          </p:cNvPr>
          <p:cNvSpPr txBox="1"/>
          <p:nvPr/>
        </p:nvSpPr>
        <p:spPr>
          <a:xfrm>
            <a:off x="0" y="127241"/>
            <a:ext cx="12192000" cy="707886"/>
          </a:xfrm>
          <a:prstGeom prst="rect">
            <a:avLst/>
          </a:prstGeom>
          <a:noFill/>
        </p:spPr>
        <p:txBody>
          <a:bodyPr wrap="square" rtlCol="0">
            <a:spAutoFit/>
          </a:bodyPr>
          <a:lstStyle/>
          <a:p>
            <a:pPr algn="ctr"/>
            <a:r>
              <a:rPr lang="en-GB" sz="4000" dirty="0">
                <a:latin typeface="+mj-lt"/>
              </a:rPr>
              <a:t>FPGA: down sampling factor (2/5)</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EB8EC284-0E6C-4B2E-9EAD-A85C1129DF73}"/>
                  </a:ext>
                </a:extLst>
              </p:cNvPr>
              <p:cNvSpPr txBox="1"/>
              <p:nvPr/>
            </p:nvSpPr>
            <p:spPr>
              <a:xfrm>
                <a:off x="0" y="622576"/>
                <a:ext cx="12192000" cy="6250557"/>
              </a:xfrm>
              <a:prstGeom prst="rect">
                <a:avLst/>
              </a:prstGeom>
              <a:noFill/>
            </p:spPr>
            <p:txBody>
              <a:bodyPr wrap="square" rtlCol="0">
                <a:spAutoFit/>
              </a:bodyPr>
              <a:lstStyle/>
              <a:p>
                <a:endParaRPr lang="en-GB" dirty="0"/>
              </a:p>
              <a:p>
                <a:pPr marL="285750" indent="-285750">
                  <a:buFont typeface="Wingdings" panose="05000000000000000000" pitchFamily="2" charset="2"/>
                  <a:buChar char="q"/>
                </a:pPr>
                <a:r>
                  <a:rPr lang="en-GB" dirty="0"/>
                  <a:t>As seen earlier,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𝑜𝐴𝐷𝐶</m:t>
                        </m:r>
                      </m:sub>
                    </m:sSub>
                  </m:oMath>
                </a14:m>
                <a:r>
                  <a:rPr lang="en-GB" dirty="0"/>
                  <a:t> is shifted by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when convolved with</a:t>
                </a:r>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𝑓</m:t>
                        </m:r>
                      </m:e>
                      <m:sub>
                        <m:r>
                          <a:rPr lang="en-GB" i="1">
                            <a:solidFill>
                              <a:schemeClr val="tx1"/>
                            </a:solidFill>
                            <a:latin typeface="Cambria Math" panose="02040503050406030204" pitchFamily="18" charset="0"/>
                            <a:ea typeface="Cambria Math" panose="02040503050406030204" pitchFamily="18" charset="0"/>
                          </a:rPr>
                          <m:t>𝐹𝐼𝑅</m:t>
                        </m:r>
                      </m:sub>
                    </m:sSub>
                  </m:oMath>
                </a14:m>
                <a:r>
                  <a:rPr lang="en-GB" dirty="0">
                    <a:solidFill>
                      <a:schemeClr val="tx1"/>
                    </a:solidFill>
                  </a:rPr>
                  <a:t>. </a:t>
                </a:r>
              </a:p>
              <a:p>
                <a:pPr marL="742950" lvl="1" indent="-285750">
                  <a:buFont typeface="Wingdings" panose="05000000000000000000" pitchFamily="2" charset="2"/>
                  <a:buChar char="Ø"/>
                </a:pPr>
                <a:r>
                  <a:rPr lang="en-GB" dirty="0">
                    <a:solidFill>
                      <a:schemeClr val="tx1"/>
                    </a:solidFill>
                  </a:rPr>
                  <a:t>Both</a:t>
                </a:r>
                <a:r>
                  <a:rPr lang="en-GB" dirty="0"/>
                  <a:t> signals should extend over one synchrotron period and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𝜙</m:t>
                        </m:r>
                      </m:e>
                      <m:sub>
                        <m:r>
                          <a:rPr lang="en-GB" i="1">
                            <a:solidFill>
                              <a:schemeClr val="tx1"/>
                            </a:solidFill>
                            <a:latin typeface="Cambria Math" panose="02040503050406030204" pitchFamily="18" charset="0"/>
                            <a:ea typeface="Cambria Math" panose="02040503050406030204" pitchFamily="18" charset="0"/>
                          </a:rPr>
                          <m:t>2</m:t>
                        </m:r>
                      </m:sub>
                    </m:sSub>
                  </m:oMath>
                </a14:m>
                <a:r>
                  <a:rPr lang="en-GB" dirty="0">
                    <a:solidFill>
                      <a:schemeClr val="tx1"/>
                    </a:solidFill>
                  </a:rPr>
                  <a:t> </a:t>
                </a:r>
                <a:r>
                  <a:rPr lang="en-GB" dirty="0"/>
                  <a:t>should be zero. </a:t>
                </a:r>
              </a:p>
              <a:p>
                <a:endParaRPr lang="en-GB" dirty="0"/>
              </a:p>
              <a:p>
                <a:pPr marL="285750" indent="-285750">
                  <a:buFont typeface="Wingdings" panose="05000000000000000000" pitchFamily="2" charset="2"/>
                  <a:buChar char="q"/>
                </a:pPr>
                <a:r>
                  <a:rPr lang="en-GB" dirty="0"/>
                  <a:t>Using </a:t>
                </a:r>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oMath>
                </a14:m>
                <a:r>
                  <a:rPr lang="en-GB" dirty="0"/>
                  <a:t> taps means to divide the synchrotron period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𝑠</m:t>
                        </m:r>
                        <m:r>
                          <a:rPr lang="en-GB" i="1">
                            <a:solidFill>
                              <a:schemeClr val="tx1"/>
                            </a:solidFill>
                            <a:latin typeface="Cambria Math" panose="02040503050406030204" pitchFamily="18" charset="0"/>
                          </a:rPr>
                          <m:t>0</m:t>
                        </m:r>
                      </m:sub>
                    </m:sSub>
                  </m:oMath>
                </a14:m>
                <a:r>
                  <a:rPr lang="en-GB" dirty="0"/>
                  <a:t> into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𝑡𝑎𝑝</m:t>
                        </m:r>
                      </m:sub>
                    </m:sSub>
                  </m:oMath>
                </a14:m>
                <a:r>
                  <a:rPr lang="en-GB" dirty="0"/>
                  <a:t> intervals, each with length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𝑡</m:t>
                        </m:r>
                      </m:e>
                      <m:sub>
                        <m:r>
                          <a:rPr lang="en-GB" i="1">
                            <a:solidFill>
                              <a:schemeClr val="tx1"/>
                            </a:solidFill>
                            <a:latin typeface="Cambria Math" panose="02040503050406030204" pitchFamily="18" charset="0"/>
                          </a:rPr>
                          <m:t>𝐷𝑆𝐹</m:t>
                        </m:r>
                      </m:sub>
                    </m:sSub>
                    <m:r>
                      <a:rPr lang="en-GB" b="0" i="1" smtClean="0">
                        <a:latin typeface="Cambria Math" panose="02040503050406030204" pitchFamily="18" charset="0"/>
                        <a:ea typeface="Cambria Math" panose="02040503050406030204" pitchFamily="18" charset="0"/>
                      </a:rPr>
                      <m:t>=</m:t>
                    </m:r>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1/</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𝑠</m:t>
                        </m:r>
                      </m:sub>
                    </m:sSub>
                  </m:oMath>
                </a14:m>
                <a:r>
                  <a:rPr lang="en-GB" dirty="0"/>
                  <a:t> is the number of revolution turns necessary for a particle to perform one synchrotron period.</a:t>
                </a:r>
              </a:p>
              <a:p>
                <a:pPr marL="742950" lvl="1" indent="-285750">
                  <a:buFont typeface="Wingdings" panose="05000000000000000000" pitchFamily="2" charset="2"/>
                  <a:buChar char="Ø"/>
                </a:pPr>
                <a:r>
                  <a:rPr lang="en-GB" dirty="0"/>
                  <a:t>Assuming that 1/</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𝑠</m:t>
                        </m:r>
                      </m:sub>
                    </m:sSub>
                  </m:oMath>
                </a14:m>
                <a:r>
                  <a:rPr lang="en-GB" dirty="0"/>
                  <a:t> is an integer multiple of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oMath>
                </a14:m>
                <a:r>
                  <a:rPr lang="en-GB" dirty="0">
                    <a:solidFill>
                      <a:schemeClr val="tx1"/>
                    </a:solidFill>
                  </a:rPr>
                  <a:t>, </a:t>
                </a:r>
                <a:r>
                  <a:rPr lang="en-GB" dirty="0"/>
                  <a:t>then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 the following three expressions are all equivalent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lvl="1"/>
                <a:endParaRPr lang="en-GB" dirty="0"/>
              </a:p>
              <a:p>
                <a:pPr marL="285750" indent="-285750">
                  <a:buFont typeface="Wingdings" panose="05000000000000000000" pitchFamily="2" charset="2"/>
                  <a:buChar char="q"/>
                </a:pPr>
                <a:r>
                  <a:rPr lang="en-GB" dirty="0"/>
                  <a:t>When (as usual) 1/</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𝑠</m:t>
                        </m:r>
                      </m:sub>
                    </m:sSub>
                  </m:oMath>
                </a14:m>
                <a:r>
                  <a:rPr lang="en-GB" dirty="0"/>
                  <a:t> isn’t an integer multiple of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𝑡𝑎𝑝</m:t>
                        </m:r>
                      </m:sub>
                    </m:sSub>
                  </m:oMath>
                </a14:m>
                <a:r>
                  <a:rPr lang="en-GB" dirty="0"/>
                  <a:t>, we use the first of these three expressions.</a:t>
                </a:r>
              </a:p>
              <a:p>
                <a:pPr marL="742950" lvl="1" indent="-285750">
                  <a:buFont typeface="Wingdings" panose="05000000000000000000" pitchFamily="2" charset="2"/>
                  <a:buChar char="Ø"/>
                </a:pPr>
                <a:r>
                  <a:rPr lang="en-GB" dirty="0"/>
                  <a:t>The time step of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𝑓</m:t>
                        </m:r>
                      </m:e>
                      <m:sub>
                        <m:r>
                          <a:rPr lang="en-GB" i="1">
                            <a:latin typeface="Cambria Math" panose="02040503050406030204" pitchFamily="18" charset="0"/>
                            <a:ea typeface="Cambria Math" panose="02040503050406030204" pitchFamily="18" charset="0"/>
                          </a:rPr>
                          <m:t>𝐹𝐼𝑅</m:t>
                        </m:r>
                      </m:sub>
                    </m:sSub>
                  </m:oMath>
                </a14:m>
                <a:r>
                  <a:rPr lang="en-GB" dirty="0"/>
                  <a:t> is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oMath>
                </a14:m>
                <a:r>
                  <a:rPr lang="en-GB" dirty="0"/>
                  <a:t>, which is also the time step of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𝑜𝐴𝐷𝐶</m:t>
                        </m:r>
                      </m:sub>
                    </m:sSub>
                  </m:oMath>
                </a14:m>
                <a:r>
                  <a:rPr lang="en-GB" dirty="0"/>
                  <a:t>. This is required to perform a proper convolution.</a:t>
                </a:r>
              </a:p>
              <a:p>
                <a:pPr marL="742950" lvl="1" indent="-285750">
                  <a:buFont typeface="Wingdings" panose="05000000000000000000" pitchFamily="2" charset="2"/>
                  <a:buChar char="Ø"/>
                </a:pPr>
                <a:r>
                  <a:rPr lang="en-GB" dirty="0"/>
                  <a:t>However it’s usually not possible to cover exactly one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using this expression, as instead it occurs using the third one.</a:t>
                </a:r>
              </a:p>
            </p:txBody>
          </p:sp>
        </mc:Choice>
        <mc:Fallback xmlns="">
          <p:sp>
            <p:nvSpPr>
              <p:cNvPr id="7" name="CasellaDiTesto 6">
                <a:extLst>
                  <a:ext uri="{FF2B5EF4-FFF2-40B4-BE49-F238E27FC236}">
                    <a16:creationId xmlns:a16="http://schemas.microsoft.com/office/drawing/2014/main" id="{EB8EC284-0E6C-4B2E-9EAD-A85C1129DF73}"/>
                  </a:ext>
                </a:extLst>
              </p:cNvPr>
              <p:cNvSpPr txBox="1">
                <a:spLocks noRot="1" noChangeAspect="1" noMove="1" noResize="1" noEditPoints="1" noAdjustHandles="1" noChangeArrowheads="1" noChangeShapeType="1" noTextEdit="1"/>
              </p:cNvSpPr>
              <p:nvPr/>
            </p:nvSpPr>
            <p:spPr>
              <a:xfrm>
                <a:off x="0" y="622576"/>
                <a:ext cx="12192000" cy="6250557"/>
              </a:xfrm>
              <a:prstGeom prst="rect">
                <a:avLst/>
              </a:prstGeom>
              <a:blipFill>
                <a:blip r:embed="rId2"/>
                <a:stretch>
                  <a:fillRect l="-300" b="-6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46E25684-3F63-4345-93A2-D1071A1371F1}"/>
                  </a:ext>
                </a:extLst>
              </p:cNvPr>
              <p:cNvSpPr txBox="1"/>
              <p:nvPr/>
            </p:nvSpPr>
            <p:spPr>
              <a:xfrm>
                <a:off x="-306280" y="4040505"/>
                <a:ext cx="12788284" cy="893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m:t>
                          </m:r>
                          <m:r>
                            <a:rPr lang="en-GB" b="0" i="1" smtClean="0">
                              <a:solidFill>
                                <a:srgbClr val="FF0000"/>
                              </a:solidFill>
                              <a:latin typeface="Cambria Math" panose="02040503050406030204" pitchFamily="18" charset="0"/>
                            </a:rPr>
                            <m:t>𝐹𝑃𝐺𝐴</m:t>
                          </m:r>
                        </m:sub>
                      </m:sSub>
                      <m:d>
                        <m:dPr>
                          <m:ctrlPr>
                            <a:rPr lang="en-GB" b="0" i="1" smtClean="0">
                              <a:solidFill>
                                <a:srgbClr val="FF0000"/>
                              </a:solidFill>
                              <a:latin typeface="Cambria Math" panose="02040503050406030204" pitchFamily="18" charset="0"/>
                            </a:rPr>
                          </m:ctrlPr>
                        </m:dP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𝑘</m:t>
                              </m:r>
                            </m:sub>
                          </m:sSub>
                        </m:e>
                      </m:d>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i="1">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𝑖</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e>
                          </m:func>
                        </m:e>
                      </m:nary>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b="0" i="1" smtClean="0">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r>
                                    <a:rPr lang="en-GB" i="1">
                                      <a:solidFill>
                                        <a:srgbClr val="FF0000"/>
                                      </a:solidFill>
                                      <a:latin typeface="Cambria Math" panose="02040503050406030204" pitchFamily="18" charset="0"/>
                                    </a:rPr>
                                    <m:t>𝑖</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𝑠</m:t>
                                      </m:r>
                                    </m:sub>
                                  </m:sSub>
                                </m:e>
                              </m:d>
                            </m:e>
                          </m:func>
                        </m:e>
                      </m:nary>
                    </m:oMath>
                  </m:oMathPara>
                </a14:m>
                <a:endParaRPr lang="en-GB" dirty="0"/>
              </a:p>
            </p:txBody>
          </p:sp>
        </mc:Choice>
        <mc:Fallback xmlns="">
          <p:sp>
            <p:nvSpPr>
              <p:cNvPr id="9" name="CasellaDiTesto 8">
                <a:extLst>
                  <a:ext uri="{FF2B5EF4-FFF2-40B4-BE49-F238E27FC236}">
                    <a16:creationId xmlns:a16="http://schemas.microsoft.com/office/drawing/2014/main" id="{46E25684-3F63-4345-93A2-D1071A1371F1}"/>
                  </a:ext>
                </a:extLst>
              </p:cNvPr>
              <p:cNvSpPr txBox="1">
                <a:spLocks noRot="1" noChangeAspect="1" noMove="1" noResize="1" noEditPoints="1" noAdjustHandles="1" noChangeArrowheads="1" noChangeShapeType="1" noTextEdit="1"/>
              </p:cNvSpPr>
              <p:nvPr/>
            </p:nvSpPr>
            <p:spPr>
              <a:xfrm>
                <a:off x="-306280" y="4040505"/>
                <a:ext cx="12788284" cy="89306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5BFDCBEC-FAB2-4062-A6D4-B67B1771D260}"/>
                  </a:ext>
                </a:extLst>
              </p:cNvPr>
              <p:cNvSpPr txBox="1"/>
              <p:nvPr/>
            </p:nvSpPr>
            <p:spPr>
              <a:xfrm>
                <a:off x="2527142" y="2960340"/>
                <a:ext cx="4163628"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solidFill>
                                <a:srgbClr val="FF0000"/>
                              </a:solidFill>
                              <a:latin typeface="Cambria Math" panose="02040503050406030204" pitchFamily="18" charset="0"/>
                              <a:ea typeface="Cambria Math" panose="02040503050406030204" pitchFamily="18" charset="0"/>
                            </a:rPr>
                          </m:ctrlPr>
                        </m:fPr>
                        <m:num>
                          <m:r>
                            <a:rPr lang="en-GB" i="1">
                              <a:solidFill>
                                <a:srgbClr val="FF0000"/>
                              </a:solidFill>
                              <a:latin typeface="Cambria Math" panose="02040503050406030204" pitchFamily="18" charset="0"/>
                              <a:ea typeface="Cambria Math" panose="02040503050406030204" pitchFamily="18" charset="0"/>
                            </a:rPr>
                            <m:t>1</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𝑠</m:t>
                              </m:r>
                            </m:sub>
                          </m:sSub>
                        </m:den>
                      </m:f>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𝑇</m:t>
                          </m:r>
                        </m:e>
                        <m:sub>
                          <m:r>
                            <a:rPr lang="en-GB" b="0" i="1" smtClean="0">
                              <a:solidFill>
                                <a:srgbClr val="FF0000"/>
                              </a:solidFill>
                              <a:latin typeface="Cambria Math" panose="02040503050406030204" pitchFamily="18" charset="0"/>
                              <a:ea typeface="Cambria Math" panose="02040503050406030204" pitchFamily="18" charset="0"/>
                            </a:rPr>
                            <m:t>0</m:t>
                          </m:r>
                        </m:sub>
                      </m:sSub>
                      <m:r>
                        <a:rPr lang="en-GB" b="0" i="1" smtClean="0">
                          <a:solidFill>
                            <a:srgbClr val="FF0000"/>
                          </a:solidFill>
                          <a:latin typeface="Cambria Math" panose="02040503050406030204" pitchFamily="18" charset="0"/>
                        </a:rPr>
                        <m:t>=</m:t>
                      </m:r>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b="0" i="1" smtClean="0">
                          <a:solidFill>
                            <a:srgbClr val="FF0000"/>
                          </a:solidFill>
                          <a:latin typeface="Cambria Math" panose="02040503050406030204" pitchFamily="18" charset="0"/>
                        </a:rPr>
                        <m:t>=</m:t>
                      </m:r>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𝑡</m:t>
                          </m:r>
                        </m:e>
                        <m:sub>
                          <m:r>
                            <a:rPr lang="en-GB" i="1">
                              <a:solidFill>
                                <a:srgbClr val="FF0000"/>
                              </a:solidFill>
                              <a:latin typeface="Cambria Math" panose="02040503050406030204" pitchFamily="18" charset="0"/>
                            </a:rPr>
                            <m:t>𝐷𝑆𝐹</m:t>
                          </m:r>
                        </m:sub>
                      </m:sSub>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d>
                        <m:dPr>
                          <m:ctrlPr>
                            <a:rPr lang="en-GB" i="1" smtClean="0">
                              <a:solidFill>
                                <a:srgbClr val="FF0000"/>
                              </a:solidFill>
                              <a:latin typeface="Cambria Math" panose="02040503050406030204" pitchFamily="18" charset="0"/>
                              <a:ea typeface="Cambria Math" panose="02040503050406030204" pitchFamily="18" charset="0"/>
                            </a:rPr>
                          </m:ctrlPr>
                        </m:dPr>
                        <m:e>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oMath>
                  </m:oMathPara>
                </a14:m>
                <a:endParaRPr lang="en-GB" dirty="0"/>
              </a:p>
            </p:txBody>
          </p:sp>
        </mc:Choice>
        <mc:Fallback xmlns="">
          <p:sp>
            <p:nvSpPr>
              <p:cNvPr id="11" name="CasellaDiTesto 10">
                <a:extLst>
                  <a:ext uri="{FF2B5EF4-FFF2-40B4-BE49-F238E27FC236}">
                    <a16:creationId xmlns:a16="http://schemas.microsoft.com/office/drawing/2014/main" id="{5BFDCBEC-FAB2-4062-A6D4-B67B1771D260}"/>
                  </a:ext>
                </a:extLst>
              </p:cNvPr>
              <p:cNvSpPr txBox="1">
                <a:spLocks noRot="1" noChangeAspect="1" noMove="1" noResize="1" noEditPoints="1" noAdjustHandles="1" noChangeArrowheads="1" noChangeShapeType="1" noTextEdit="1"/>
              </p:cNvSpPr>
              <p:nvPr/>
            </p:nvSpPr>
            <p:spPr>
              <a:xfrm>
                <a:off x="2527142" y="2960340"/>
                <a:ext cx="4163628" cy="659540"/>
              </a:xfrm>
              <a:prstGeom prst="rect">
                <a:avLst/>
              </a:prstGeom>
              <a:blipFill>
                <a:blip r:embed="rId4"/>
                <a:stretch>
                  <a:fillRect/>
                </a:stretch>
              </a:blipFill>
            </p:spPr>
            <p:txBody>
              <a:bodyPr/>
              <a:lstStyle/>
              <a:p>
                <a:r>
                  <a:rPr lang="en-GB">
                    <a:noFill/>
                  </a:rPr>
                  <a:t> </a:t>
                </a:r>
              </a:p>
            </p:txBody>
          </p:sp>
        </mc:Fallback>
      </mc:AlternateContent>
      <p:sp>
        <p:nvSpPr>
          <p:cNvPr id="13" name="Freccia a destra 12">
            <a:extLst>
              <a:ext uri="{FF2B5EF4-FFF2-40B4-BE49-F238E27FC236}">
                <a16:creationId xmlns:a16="http://schemas.microsoft.com/office/drawing/2014/main" id="{3A7B78D3-C704-4857-A28B-6002B7D8E577}"/>
              </a:ext>
            </a:extLst>
          </p:cNvPr>
          <p:cNvSpPr/>
          <p:nvPr/>
        </p:nvSpPr>
        <p:spPr>
          <a:xfrm>
            <a:off x="6789867" y="3094801"/>
            <a:ext cx="612560" cy="39061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4DAB86CE-4307-4818-AE19-44A1B153D14B}"/>
                  </a:ext>
                </a:extLst>
              </p:cNvPr>
              <p:cNvSpPr txBox="1"/>
              <p:nvPr/>
            </p:nvSpPr>
            <p:spPr>
              <a:xfrm>
                <a:off x="7402427" y="2931663"/>
                <a:ext cx="2015234"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dirty="0" smtClean="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a:rPr lang="en-GB" i="1">
                              <a:solidFill>
                                <a:srgbClr val="FF0000"/>
                              </a:solidFill>
                              <a:latin typeface="Cambria Math" panose="02040503050406030204" pitchFamily="18" charset="0"/>
                              <a:ea typeface="Cambria Math" panose="02040503050406030204" pitchFamily="18" charset="0"/>
                            </a:rPr>
                            <m:t>1</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𝑠</m:t>
                              </m:r>
                            </m:sub>
                          </m:sSub>
                        </m:den>
                      </m:f>
                    </m:oMath>
                  </m:oMathPara>
                </a14:m>
                <a:endParaRPr lang="en-GB" dirty="0"/>
              </a:p>
            </p:txBody>
          </p:sp>
        </mc:Choice>
        <mc:Fallback xmlns="">
          <p:sp>
            <p:nvSpPr>
              <p:cNvPr id="15" name="CasellaDiTesto 14">
                <a:extLst>
                  <a:ext uri="{FF2B5EF4-FFF2-40B4-BE49-F238E27FC236}">
                    <a16:creationId xmlns:a16="http://schemas.microsoft.com/office/drawing/2014/main" id="{4DAB86CE-4307-4818-AE19-44A1B153D14B}"/>
                  </a:ext>
                </a:extLst>
              </p:cNvPr>
              <p:cNvSpPr txBox="1">
                <a:spLocks noRot="1" noChangeAspect="1" noMove="1" noResize="1" noEditPoints="1" noAdjustHandles="1" noChangeArrowheads="1" noChangeShapeType="1" noTextEdit="1"/>
              </p:cNvSpPr>
              <p:nvPr/>
            </p:nvSpPr>
            <p:spPr>
              <a:xfrm>
                <a:off x="7402427" y="2931663"/>
                <a:ext cx="2015234" cy="65954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9D460F32-977F-4AEA-AB27-91D6FB6E69C7}"/>
                  </a:ext>
                </a:extLst>
              </p:cNvPr>
              <p:cNvSpPr txBox="1"/>
              <p:nvPr/>
            </p:nvSpPr>
            <p:spPr>
              <a:xfrm>
                <a:off x="1063101" y="4997256"/>
                <a:ext cx="6405238" cy="8930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i="1">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f>
                                    <m:fPr>
                                      <m:ctrlPr>
                                        <a:rPr lang="en-GB" i="1" smtClean="0">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r>
                                        <a:rPr lang="en-GB" i="1">
                                          <a:solidFill>
                                            <a:srgbClr val="FF0000"/>
                                          </a:solidFill>
                                          <a:latin typeface="Cambria Math" panose="02040503050406030204" pitchFamily="18" charset="0"/>
                                        </a:rPr>
                                        <m:t>𝑖</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den>
                                  </m:f>
                                </m:e>
                              </m:d>
                            </m:e>
                          </m:func>
                        </m:e>
                      </m:nary>
                    </m:oMath>
                  </m:oMathPara>
                </a14:m>
                <a:endParaRPr lang="en-GB" dirty="0"/>
              </a:p>
            </p:txBody>
          </p:sp>
        </mc:Choice>
        <mc:Fallback xmlns="">
          <p:sp>
            <p:nvSpPr>
              <p:cNvPr id="10" name="CasellaDiTesto 9">
                <a:extLst>
                  <a:ext uri="{FF2B5EF4-FFF2-40B4-BE49-F238E27FC236}">
                    <a16:creationId xmlns:a16="http://schemas.microsoft.com/office/drawing/2014/main" id="{9D460F32-977F-4AEA-AB27-91D6FB6E69C7}"/>
                  </a:ext>
                </a:extLst>
              </p:cNvPr>
              <p:cNvSpPr txBox="1">
                <a:spLocks noRot="1" noChangeAspect="1" noMove="1" noResize="1" noEditPoints="1" noAdjustHandles="1" noChangeArrowheads="1" noChangeShapeType="1" noTextEdit="1"/>
              </p:cNvSpPr>
              <p:nvPr/>
            </p:nvSpPr>
            <p:spPr>
              <a:xfrm>
                <a:off x="1063101" y="4997256"/>
                <a:ext cx="6405238" cy="893065"/>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354079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EBAA5B7-3F03-41D1-9589-50C045D1C363}"/>
              </a:ext>
            </a:extLst>
          </p:cNvPr>
          <p:cNvSpPr>
            <a:spLocks noGrp="1"/>
          </p:cNvSpPr>
          <p:nvPr>
            <p:ph type="sldNum" sz="quarter" idx="12"/>
          </p:nvPr>
        </p:nvSpPr>
        <p:spPr/>
        <p:txBody>
          <a:bodyPr/>
          <a:lstStyle/>
          <a:p>
            <a:fld id="{F556478C-EA8F-4B12-8AB2-8053E5C3663D}" type="slidenum">
              <a:rPr lang="en-GB" smtClean="0"/>
              <a:t>108</a:t>
            </a:fld>
            <a:endParaRPr lang="en-GB"/>
          </a:p>
        </p:txBody>
      </p:sp>
      <p:sp>
        <p:nvSpPr>
          <p:cNvPr id="6" name="CasellaDiTesto 5">
            <a:extLst>
              <a:ext uri="{FF2B5EF4-FFF2-40B4-BE49-F238E27FC236}">
                <a16:creationId xmlns:a16="http://schemas.microsoft.com/office/drawing/2014/main" id="{4D57AD49-0644-4E4B-931D-954A35725FC8}"/>
              </a:ext>
            </a:extLst>
          </p:cNvPr>
          <p:cNvSpPr txBox="1"/>
          <p:nvPr/>
        </p:nvSpPr>
        <p:spPr>
          <a:xfrm>
            <a:off x="0" y="85516"/>
            <a:ext cx="12192000" cy="707886"/>
          </a:xfrm>
          <a:prstGeom prst="rect">
            <a:avLst/>
          </a:prstGeom>
          <a:noFill/>
        </p:spPr>
        <p:txBody>
          <a:bodyPr wrap="square" rtlCol="0">
            <a:spAutoFit/>
          </a:bodyPr>
          <a:lstStyle/>
          <a:p>
            <a:pPr algn="ctr"/>
            <a:r>
              <a:rPr lang="en-GB" sz="4000" dirty="0">
                <a:latin typeface="+mj-lt"/>
              </a:rPr>
              <a:t>FPGA: down sampling factor (3/5)</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66AA418F-D7B6-4820-82AC-13FAEE08289E}"/>
                  </a:ext>
                </a:extLst>
              </p:cNvPr>
              <p:cNvSpPr txBox="1"/>
              <p:nvPr/>
            </p:nvSpPr>
            <p:spPr>
              <a:xfrm>
                <a:off x="0" y="949911"/>
                <a:ext cx="12192000" cy="4801314"/>
              </a:xfrm>
              <a:prstGeom prst="rect">
                <a:avLst/>
              </a:prstGeom>
              <a:noFill/>
            </p:spPr>
            <p:txBody>
              <a:bodyPr wrap="square" rtlCol="0">
                <a:spAutoFit/>
              </a:bodyPr>
              <a:lstStyle/>
              <a:p>
                <a:pPr marL="342900" indent="-342900">
                  <a:buFont typeface="Wingdings" panose="05000000000000000000" pitchFamily="2" charset="2"/>
                  <a:buChar char="q"/>
                </a:pPr>
                <a:r>
                  <a:rPr lang="en-GB" dirty="0"/>
                  <a:t>The previous formula doesn’t take into account the following two delays.</a:t>
                </a:r>
              </a:p>
              <a:p>
                <a:pPr marL="800100" lvl="1" indent="-342900">
                  <a:buFont typeface="Wingdings" panose="05000000000000000000" pitchFamily="2" charset="2"/>
                  <a:buChar char="Ø"/>
                </a:pPr>
                <a:r>
                  <a:rPr lang="en-GB" b="1" dirty="0">
                    <a:solidFill>
                      <a:srgbClr val="FF0000"/>
                    </a:solidFill>
                  </a:rPr>
                  <a:t>Feedback delay:</a:t>
                </a:r>
                <a:r>
                  <a:rPr lang="en-GB" dirty="0"/>
                  <a:t> the feedback-correction computed at turn </a:t>
                </a:r>
                <a14:m>
                  <m:oMath xmlns:m="http://schemas.openxmlformats.org/officeDocument/2006/math">
                    <m:r>
                      <a:rPr lang="en-GB" i="1" dirty="0" smtClean="0">
                        <a:latin typeface="Cambria Math" panose="02040503050406030204" pitchFamily="18" charset="0"/>
                      </a:rPr>
                      <m:t>𝑛</m:t>
                    </m:r>
                  </m:oMath>
                </a14:m>
                <a:r>
                  <a:rPr lang="en-GB" dirty="0"/>
                  <a:t> is not provided to the bunch at turn </a:t>
                </a:r>
                <a14:m>
                  <m:oMath xmlns:m="http://schemas.openxmlformats.org/officeDocument/2006/math">
                    <m:r>
                      <a:rPr lang="en-GB" i="1" dirty="0" smtClean="0">
                        <a:latin typeface="Cambria Math" panose="02040503050406030204" pitchFamily="18" charset="0"/>
                      </a:rPr>
                      <m:t>𝑛</m:t>
                    </m:r>
                  </m:oMath>
                </a14:m>
                <a:r>
                  <a:rPr lang="en-GB" dirty="0"/>
                  <a:t>.</a:t>
                </a:r>
              </a:p>
              <a:p>
                <a:pPr marL="1257300" lvl="2" indent="-342900">
                  <a:buFont typeface="Arial" panose="020B0604020202020204" pitchFamily="34" charset="0"/>
                  <a:buChar char="•"/>
                </a:pPr>
                <a:r>
                  <a:rPr lang="en-GB" dirty="0"/>
                  <a:t>In the macroparticle code we assume that this correction is given at turn </a:t>
                </a:r>
                <a14:m>
                  <m:oMath xmlns:m="http://schemas.openxmlformats.org/officeDocument/2006/math">
                    <m:r>
                      <a:rPr lang="en-GB" i="1" dirty="0" smtClean="0">
                        <a:latin typeface="Cambria Math" panose="02040503050406030204" pitchFamily="18" charset="0"/>
                      </a:rPr>
                      <m:t>𝑛</m:t>
                    </m:r>
                    <m:r>
                      <a:rPr lang="en-GB" i="1" dirty="0" smtClean="0">
                        <a:latin typeface="Cambria Math" panose="02040503050406030204" pitchFamily="18" charset="0"/>
                      </a:rPr>
                      <m:t>+1</m:t>
                    </m:r>
                  </m:oMath>
                </a14:m>
                <a:r>
                  <a:rPr lang="en-GB" dirty="0"/>
                  <a:t>.</a:t>
                </a:r>
              </a:p>
              <a:p>
                <a:pPr marL="800100" lvl="1" indent="-342900">
                  <a:buFont typeface="Wingdings" panose="05000000000000000000" pitchFamily="2" charset="2"/>
                  <a:buChar char="Ø"/>
                </a:pPr>
                <a:r>
                  <a:rPr lang="en-GB" b="1" dirty="0">
                    <a:solidFill>
                      <a:srgbClr val="FF0000"/>
                    </a:solidFill>
                  </a:rPr>
                  <a:t>Hold-buffer delay: </a:t>
                </a:r>
                <a:r>
                  <a:rPr lang="en-GB" dirty="0"/>
                  <a:t>The feedback-correction computed at turn </a:t>
                </a:r>
                <a14:m>
                  <m:oMath xmlns:m="http://schemas.openxmlformats.org/officeDocument/2006/math">
                    <m:r>
                      <a:rPr lang="en-GB" b="0" i="1" dirty="0" smtClean="0">
                        <a:latin typeface="Cambria Math" panose="02040503050406030204" pitchFamily="18" charset="0"/>
                      </a:rPr>
                      <m:t>𝑘</m:t>
                    </m:r>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oMath>
                </a14:m>
                <a:r>
                  <a:rPr lang="en-GB" dirty="0"/>
                  <a:t> is the one given to the bunch for all the times between </a:t>
                </a:r>
                <a14:m>
                  <m:oMath xmlns:m="http://schemas.openxmlformats.org/officeDocument/2006/math">
                    <m:r>
                      <a:rPr lang="en-GB" i="1" dirty="0">
                        <a:latin typeface="Cambria Math" panose="02040503050406030204" pitchFamily="18" charset="0"/>
                      </a:rPr>
                      <m:t>𝑘</m:t>
                    </m:r>
                    <m:sSub>
                      <m:sSubPr>
                        <m:ctrlPr>
                          <a:rPr lang="en-GB" i="1" dirty="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oMath>
                </a14:m>
                <a:r>
                  <a:rPr lang="en-GB" dirty="0"/>
                  <a:t> and </a:t>
                </a:r>
                <a14:m>
                  <m:oMath xmlns:m="http://schemas.openxmlformats.org/officeDocument/2006/math">
                    <m:sSub>
                      <m:sSubPr>
                        <m:ctrlPr>
                          <a:rPr lang="en-GB" i="1" dirty="0">
                            <a:latin typeface="Cambria Math" panose="02040503050406030204" pitchFamily="18" charset="0"/>
                          </a:rPr>
                        </m:ctrlPr>
                      </m:sSubPr>
                      <m:e>
                        <m:d>
                          <m:dPr>
                            <m:ctrlPr>
                              <a:rPr lang="en-GB" i="1" dirty="0" smtClean="0">
                                <a:latin typeface="Cambria Math" panose="02040503050406030204" pitchFamily="18" charset="0"/>
                              </a:rPr>
                            </m:ctrlPr>
                          </m:dPr>
                          <m:e>
                            <m:r>
                              <a:rPr lang="en-GB" b="0" i="1" dirty="0" smtClean="0">
                                <a:latin typeface="Cambria Math" panose="02040503050406030204" pitchFamily="18" charset="0"/>
                              </a:rPr>
                              <m:t>𝑘</m:t>
                            </m:r>
                            <m:r>
                              <a:rPr lang="en-GB" b="0" i="1" dirty="0" smtClean="0">
                                <a:latin typeface="Cambria Math" panose="02040503050406030204" pitchFamily="18" charset="0"/>
                              </a:rPr>
                              <m:t>+1</m:t>
                            </m:r>
                          </m:e>
                        </m:d>
                        <m:r>
                          <a:rPr lang="en-GB" i="1" dirty="0">
                            <a:latin typeface="Cambria Math" panose="02040503050406030204" pitchFamily="18" charset="0"/>
                          </a:rPr>
                          <m:t>𝑑</m:t>
                        </m:r>
                      </m:e>
                      <m:sub>
                        <m:r>
                          <a:rPr lang="en-GB" i="1" dirty="0">
                            <a:latin typeface="Cambria Math" panose="02040503050406030204" pitchFamily="18" charset="0"/>
                          </a:rPr>
                          <m:t>𝐷𝑆𝐹</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oMath>
                </a14:m>
                <a:r>
                  <a:rPr lang="en-GB" dirty="0"/>
                  <a:t>.</a:t>
                </a:r>
              </a:p>
              <a:p>
                <a:pPr marL="1257300" lvl="2" indent="-342900">
                  <a:buFont typeface="Arial" panose="020B0604020202020204" pitchFamily="34" charset="0"/>
                  <a:buChar char="•"/>
                </a:pPr>
                <a:r>
                  <a:rPr lang="en-GB" dirty="0"/>
                  <a:t>The feedback-correction at turn </a:t>
                </a:r>
                <a14:m>
                  <m:oMath xmlns:m="http://schemas.openxmlformats.org/officeDocument/2006/math">
                    <m:r>
                      <a:rPr lang="en-GB" b="0" i="1" dirty="0" smtClean="0">
                        <a:latin typeface="Cambria Math" panose="02040503050406030204" pitchFamily="18" charset="0"/>
                      </a:rPr>
                      <m:t>𝑘</m:t>
                    </m:r>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oMath>
                </a14:m>
                <a:r>
                  <a:rPr lang="en-GB" dirty="0"/>
                  <a:t> is computed as if the turn is not </a:t>
                </a:r>
                <a14:m>
                  <m:oMath xmlns:m="http://schemas.openxmlformats.org/officeDocument/2006/math">
                    <m:r>
                      <a:rPr lang="en-GB" i="1" dirty="0">
                        <a:latin typeface="Cambria Math" panose="02040503050406030204" pitchFamily="18" charset="0"/>
                      </a:rPr>
                      <m:t>𝑘</m:t>
                    </m:r>
                    <m:sSub>
                      <m:sSubPr>
                        <m:ctrlPr>
                          <a:rPr lang="en-GB" i="1" dirty="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oMath>
                </a14:m>
                <a:r>
                  <a:rPr lang="en-GB" dirty="0"/>
                  <a:t> but </a:t>
                </a:r>
                <a14:m>
                  <m:oMath xmlns:m="http://schemas.openxmlformats.org/officeDocument/2006/math">
                    <m:r>
                      <a:rPr lang="en-GB" i="1" dirty="0">
                        <a:latin typeface="Cambria Math" panose="02040503050406030204" pitchFamily="18" charset="0"/>
                      </a:rPr>
                      <m:t>𝑘</m:t>
                    </m:r>
                    <m:sSub>
                      <m:sSubPr>
                        <m:ctrlPr>
                          <a:rPr lang="en-GB" i="1" dirty="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oMath>
                </a14:m>
                <a:r>
                  <a:rPr lang="en-GB" dirty="0"/>
                  <a:t> +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𝑡</m:t>
                        </m:r>
                      </m:e>
                      <m:sub>
                        <m:r>
                          <a:rPr lang="en-GB" i="1">
                            <a:solidFill>
                              <a:schemeClr val="tx1"/>
                            </a:solidFill>
                            <a:latin typeface="Cambria Math" panose="02040503050406030204" pitchFamily="18" charset="0"/>
                          </a:rPr>
                          <m:t>𝐷𝑆𝐹</m:t>
                        </m:r>
                      </m:sub>
                    </m:sSub>
                    <m:r>
                      <a:rPr lang="en-GB" b="0" i="1" smtClean="0">
                        <a:solidFill>
                          <a:schemeClr val="tx1"/>
                        </a:solidFill>
                        <a:latin typeface="Cambria Math" panose="02040503050406030204" pitchFamily="18" charset="0"/>
                      </a:rPr>
                      <m:t>/2</m:t>
                    </m:r>
                  </m:oMath>
                </a14:m>
                <a:r>
                  <a:rPr lang="en-GB" dirty="0">
                    <a:solidFill>
                      <a:schemeClr val="tx1"/>
                    </a:solidFill>
                  </a:rPr>
                  <a:t>.</a:t>
                </a:r>
                <a:endParaRPr lang="en-GB" dirty="0"/>
              </a:p>
              <a:p>
                <a:pPr marL="800100" lvl="1" indent="-342900">
                  <a:buFont typeface="Wingdings" panose="05000000000000000000" pitchFamily="2" charset="2"/>
                  <a:buChar char="Ø"/>
                </a:pPr>
                <a:endParaRPr lang="en-GB" dirty="0"/>
              </a:p>
              <a:p>
                <a:pPr marL="342900" indent="-342900">
                  <a:buFont typeface="Wingdings" panose="05000000000000000000" pitchFamily="2" charset="2"/>
                  <a:buChar char="q"/>
                </a:pPr>
                <a:r>
                  <a:rPr lang="en-GB" dirty="0"/>
                  <a:t>The filter sinusoidal function has to compensate these two delays with a constant phase offset </a:t>
                </a:r>
                <a14:m>
                  <m:oMath xmlns:m="http://schemas.openxmlformats.org/officeDocument/2006/math">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smtClean="0">
                            <a:solidFill>
                              <a:srgbClr val="FF0000"/>
                            </a:solidFill>
                            <a:latin typeface="Cambria Math" panose="02040503050406030204" pitchFamily="18" charset="0"/>
                            <a:ea typeface="Cambria Math" panose="02040503050406030204" pitchFamily="18" charset="0"/>
                          </a:rPr>
                          <m:t>𝜙</m:t>
                        </m:r>
                      </m:e>
                      <m:sub>
                        <m:r>
                          <a:rPr lang="en-GB" b="0" i="1" smtClean="0">
                            <a:solidFill>
                              <a:srgbClr val="FF0000"/>
                            </a:solidFill>
                            <a:latin typeface="Cambria Math" panose="02040503050406030204" pitchFamily="18" charset="0"/>
                            <a:ea typeface="Cambria Math" panose="02040503050406030204" pitchFamily="18" charset="0"/>
                          </a:rPr>
                          <m:t>2</m:t>
                        </m:r>
                      </m:sub>
                    </m:sSub>
                  </m:oMath>
                </a14:m>
                <a:endParaRPr lang="en-GB" dirty="0"/>
              </a:p>
              <a:p>
                <a:pPr marL="342900" indent="-342900">
                  <a:buFont typeface="Wingdings" panose="05000000000000000000" pitchFamily="2" charset="2"/>
                  <a:buChar char="q"/>
                </a:pPr>
                <a:endParaRPr lang="en-GB" dirty="0"/>
              </a:p>
              <a:p>
                <a:pPr marL="342900" indent="-342900">
                  <a:buFont typeface="Wingdings" panose="05000000000000000000" pitchFamily="2" charset="2"/>
                  <a:buChar char="q"/>
                </a:pPr>
                <a:endParaRPr lang="en-GB" dirty="0"/>
              </a:p>
              <a:p>
                <a:pPr marL="342900" indent="-342900">
                  <a:buFont typeface="Wingdings" panose="05000000000000000000" pitchFamily="2" charset="2"/>
                  <a:buChar char="q"/>
                </a:pPr>
                <a:endParaRPr lang="en-GB" dirty="0"/>
              </a:p>
              <a:p>
                <a:pPr marL="800100" lvl="1" indent="-34290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filter sinusoidal function is not supposed to add DC components to the output signal.</a:t>
                </a:r>
              </a:p>
              <a:p>
                <a:pPr marL="742950" lvl="1" indent="-285750">
                  <a:buFont typeface="Wingdings" panose="05000000000000000000" pitchFamily="2" charset="2"/>
                  <a:buChar char="Ø"/>
                </a:pPr>
                <a:r>
                  <a:rPr lang="en-GB" dirty="0"/>
                  <a:t>Even if the integral of the sine function on one period is zero, discretizations can add a non-zero DC component.</a:t>
                </a:r>
              </a:p>
              <a:p>
                <a:pPr marL="742950" lvl="1" indent="-285750">
                  <a:buFont typeface="Wingdings" panose="05000000000000000000" pitchFamily="2" charset="2"/>
                  <a:buChar char="Ø"/>
                </a:pPr>
                <a:r>
                  <a:rPr lang="en-GB" dirty="0"/>
                  <a:t>Therefore the average of the </a:t>
                </a: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oMath>
                </a14:m>
                <a:r>
                  <a:rPr lang="en-GB" dirty="0"/>
                  <a:t> filter-coefficients is subtracted from each </a:t>
                </a: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𝑖</m:t>
                        </m:r>
                      </m:sub>
                    </m:sSub>
                  </m:oMath>
                </a14:m>
                <a:r>
                  <a:rPr lang="en-GB" dirty="0"/>
                  <a:t>. </a:t>
                </a:r>
              </a:p>
              <a:p>
                <a:pPr marL="800100" lvl="1" indent="-342900">
                  <a:buFont typeface="Wingdings" panose="05000000000000000000" pitchFamily="2" charset="2"/>
                  <a:buChar char="Ø"/>
                </a:pPr>
                <a:endParaRPr lang="en-GB" dirty="0"/>
              </a:p>
              <a:p>
                <a:pPr marL="342900" indent="-342900">
                  <a:buFont typeface="Wingdings" panose="05000000000000000000" pitchFamily="2" charset="2"/>
                  <a:buChar char="q"/>
                </a:pPr>
                <a:r>
                  <a:rPr lang="en-GB" dirty="0"/>
                  <a:t>Therefore we have</a:t>
                </a:r>
              </a:p>
            </p:txBody>
          </p:sp>
        </mc:Choice>
        <mc:Fallback xmlns="">
          <p:sp>
            <p:nvSpPr>
              <p:cNvPr id="8" name="CasellaDiTesto 7">
                <a:extLst>
                  <a:ext uri="{FF2B5EF4-FFF2-40B4-BE49-F238E27FC236}">
                    <a16:creationId xmlns:a16="http://schemas.microsoft.com/office/drawing/2014/main" id="{66AA418F-D7B6-4820-82AC-13FAEE08289E}"/>
                  </a:ext>
                </a:extLst>
              </p:cNvPr>
              <p:cNvSpPr txBox="1">
                <a:spLocks noRot="1" noChangeAspect="1" noMove="1" noResize="1" noEditPoints="1" noAdjustHandles="1" noChangeArrowheads="1" noChangeShapeType="1" noTextEdit="1"/>
              </p:cNvSpPr>
              <p:nvPr/>
            </p:nvSpPr>
            <p:spPr>
              <a:xfrm>
                <a:off x="0" y="949911"/>
                <a:ext cx="12192000" cy="4801314"/>
              </a:xfrm>
              <a:prstGeom prst="rect">
                <a:avLst/>
              </a:prstGeom>
              <a:blipFill>
                <a:blip r:embed="rId2"/>
                <a:stretch>
                  <a:fillRect l="-300" t="-762" b="-16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08F5F1A-C925-42D6-9085-E3F2D10AED6C}"/>
                  </a:ext>
                </a:extLst>
              </p:cNvPr>
              <p:cNvSpPr txBox="1"/>
              <p:nvPr/>
            </p:nvSpPr>
            <p:spPr>
              <a:xfrm>
                <a:off x="-2" y="3240413"/>
                <a:ext cx="12191999"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𝑖</m:t>
                          </m:r>
                        </m:sub>
                      </m:sSub>
                      <m:r>
                        <a:rPr lang="en-GB" i="1">
                          <a:solidFill>
                            <a:srgbClr val="FF0000"/>
                          </a:solidFill>
                          <a:latin typeface="Cambria Math" panose="02040503050406030204" pitchFamily="18" charset="0"/>
                          <a:ea typeface="Cambria Math" panose="02040503050406030204" pitchFamily="18" charset="0"/>
                        </a:rPr>
                        <m:t>=</m:t>
                      </m:r>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𝑖</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smtClean="0">
                                      <a:solidFill>
                                        <a:srgbClr val="FF0000"/>
                                      </a:solidFill>
                                      <a:latin typeface="Cambria Math" panose="02040503050406030204" pitchFamily="18" charset="0"/>
                                      <a:ea typeface="Cambria Math" panose="02040503050406030204" pitchFamily="18" charset="0"/>
                                    </a:rPr>
                                    <m:t>𝜙</m:t>
                                  </m:r>
                                </m:e>
                                <m:sub>
                                  <m:r>
                                    <a:rPr lang="en-GB" b="0" i="1" smtClean="0">
                                      <a:solidFill>
                                        <a:srgbClr val="FF0000"/>
                                      </a:solidFill>
                                      <a:latin typeface="Cambria Math" panose="02040503050406030204" pitchFamily="18" charset="0"/>
                                      <a:ea typeface="Cambria Math" panose="02040503050406030204" pitchFamily="18" charset="0"/>
                                    </a:rPr>
                                    <m:t>2</m:t>
                                  </m:r>
                                </m:sub>
                              </m:sSub>
                            </m:e>
                          </m:d>
                        </m:e>
                      </m:func>
                      <m:r>
                        <a:rPr lang="en-GB" b="0" i="1" smtClean="0">
                          <a:solidFill>
                            <a:srgbClr val="FF0000"/>
                          </a:solidFill>
                          <a:latin typeface="Cambria Math" panose="02040503050406030204" pitchFamily="18" charset="0"/>
                          <a:ea typeface="Cambria Math" panose="02040503050406030204" pitchFamily="18" charset="0"/>
                        </a:rPr>
                        <m:t>=</m:t>
                      </m:r>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𝑖</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r>
                                <m:rPr>
                                  <m:nor/>
                                </m:rPr>
                                <a:rPr lang="en-GB" dirty="0">
                                  <a:solidFill>
                                    <a:srgbClr val="FF0000"/>
                                  </a:solidFill>
                                </a:rPr>
                                <m:t> +</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num>
                                <m:den>
                                  <m:r>
                                    <a:rPr lang="en-GB" i="1">
                                      <a:solidFill>
                                        <a:srgbClr val="FF0000"/>
                                      </a:solidFill>
                                      <a:latin typeface="Cambria Math" panose="02040503050406030204" pitchFamily="18" charset="0"/>
                                      <a:ea typeface="Cambria Math" panose="02040503050406030204" pitchFamily="18" charset="0"/>
                                    </a:rPr>
                                    <m:t>2</m:t>
                                  </m:r>
                                </m:den>
                              </m:f>
                            </m:e>
                          </m:d>
                        </m:e>
                      </m:func>
                    </m:oMath>
                  </m:oMathPara>
                </a14:m>
                <a:endParaRPr lang="en-GB" dirty="0"/>
              </a:p>
            </p:txBody>
          </p:sp>
        </mc:Choice>
        <mc:Fallback xmlns="">
          <p:sp>
            <p:nvSpPr>
              <p:cNvPr id="10" name="CasellaDiTesto 9">
                <a:extLst>
                  <a:ext uri="{FF2B5EF4-FFF2-40B4-BE49-F238E27FC236}">
                    <a16:creationId xmlns:a16="http://schemas.microsoft.com/office/drawing/2014/main" id="{308F5F1A-C925-42D6-9085-E3F2D10AED6C}"/>
                  </a:ext>
                </a:extLst>
              </p:cNvPr>
              <p:cNvSpPr txBox="1">
                <a:spLocks noRot="1" noChangeAspect="1" noMove="1" noResize="1" noEditPoints="1" noAdjustHandles="1" noChangeArrowheads="1" noChangeShapeType="1" noTextEdit="1"/>
              </p:cNvSpPr>
              <p:nvPr/>
            </p:nvSpPr>
            <p:spPr>
              <a:xfrm>
                <a:off x="-2" y="3240413"/>
                <a:ext cx="12191999" cy="714683"/>
              </a:xfrm>
              <a:prstGeom prst="rect">
                <a:avLst/>
              </a:prstGeom>
              <a:blipFill>
                <a:blip r:embed="rId3"/>
                <a:stretch>
                  <a:fillRect/>
                </a:stretch>
              </a:blipFill>
            </p:spPr>
            <p:txBody>
              <a:bodyPr/>
              <a:lstStyle/>
              <a:p>
                <a:r>
                  <a:rPr lang="en-GB">
                    <a:noFill/>
                  </a:rPr>
                  <a:t> </a:t>
                </a:r>
              </a:p>
            </p:txBody>
          </p:sp>
        </mc:Fallback>
      </mc:AlternateContent>
      <p:sp>
        <p:nvSpPr>
          <p:cNvPr id="13" name="CasellaDiTesto 12">
            <a:extLst>
              <a:ext uri="{FF2B5EF4-FFF2-40B4-BE49-F238E27FC236}">
                <a16:creationId xmlns:a16="http://schemas.microsoft.com/office/drawing/2014/main" id="{D7B14DF4-323F-4A83-BB1C-26F71986BC89}"/>
              </a:ext>
            </a:extLst>
          </p:cNvPr>
          <p:cNvSpPr txBox="1"/>
          <p:nvPr/>
        </p:nvSpPr>
        <p:spPr>
          <a:xfrm>
            <a:off x="7022235" y="3874501"/>
            <a:ext cx="1703774" cy="338554"/>
          </a:xfrm>
          <a:prstGeom prst="rect">
            <a:avLst/>
          </a:prstGeom>
          <a:noFill/>
        </p:spPr>
        <p:txBody>
          <a:bodyPr wrap="square" rtlCol="0">
            <a:spAutoFit/>
          </a:bodyPr>
          <a:lstStyle/>
          <a:p>
            <a:r>
              <a:rPr lang="en-GB" sz="1600" dirty="0">
                <a:solidFill>
                  <a:srgbClr val="0000FF"/>
                </a:solidFill>
              </a:rPr>
              <a:t>Feedback delay</a:t>
            </a:r>
          </a:p>
        </p:txBody>
      </p:sp>
      <p:sp>
        <p:nvSpPr>
          <p:cNvPr id="17" name="CasellaDiTesto 16">
            <a:extLst>
              <a:ext uri="{FF2B5EF4-FFF2-40B4-BE49-F238E27FC236}">
                <a16:creationId xmlns:a16="http://schemas.microsoft.com/office/drawing/2014/main" id="{F9FB72A8-2C55-4AB6-94D1-2DCC7F22A939}"/>
              </a:ext>
            </a:extLst>
          </p:cNvPr>
          <p:cNvSpPr txBox="1"/>
          <p:nvPr/>
        </p:nvSpPr>
        <p:spPr>
          <a:xfrm>
            <a:off x="8584706" y="3884054"/>
            <a:ext cx="1771835" cy="338554"/>
          </a:xfrm>
          <a:prstGeom prst="rect">
            <a:avLst/>
          </a:prstGeom>
          <a:noFill/>
        </p:spPr>
        <p:txBody>
          <a:bodyPr wrap="square" rtlCol="0">
            <a:spAutoFit/>
          </a:bodyPr>
          <a:lstStyle/>
          <a:p>
            <a:r>
              <a:rPr lang="en-GB" sz="1600" dirty="0">
                <a:solidFill>
                  <a:srgbClr val="0000FF"/>
                </a:solidFill>
              </a:rPr>
              <a:t>Hold-buffer delay</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0D5603B6-5805-41CB-942F-8996CB1D381B}"/>
                  </a:ext>
                </a:extLst>
              </p:cNvPr>
              <p:cNvSpPr txBox="1"/>
              <p:nvPr/>
            </p:nvSpPr>
            <p:spPr>
              <a:xfrm>
                <a:off x="1" y="5715192"/>
                <a:ext cx="12192000" cy="9766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m:t>
                          </m:r>
                          <m:r>
                            <a:rPr lang="en-GB" b="0" i="1" smtClean="0">
                              <a:solidFill>
                                <a:srgbClr val="FF0000"/>
                              </a:solidFill>
                              <a:latin typeface="Cambria Math" panose="02040503050406030204" pitchFamily="18" charset="0"/>
                            </a:rPr>
                            <m:t>𝐹𝑃𝐺𝐴</m:t>
                          </m:r>
                        </m:sub>
                      </m:sSub>
                      <m:d>
                        <m:dPr>
                          <m:ctrlPr>
                            <a:rPr lang="en-GB" b="0" i="1" smtClean="0">
                              <a:solidFill>
                                <a:srgbClr val="FF0000"/>
                              </a:solidFill>
                              <a:latin typeface="Cambria Math" panose="02040503050406030204" pitchFamily="18" charset="0"/>
                            </a:rPr>
                          </m:ctrlPr>
                        </m:dP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𝑘</m:t>
                              </m:r>
                            </m:sub>
                          </m:sSub>
                        </m:e>
                      </m:d>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𝐹𝑃𝐺𝐴</m:t>
                          </m:r>
                        </m:sub>
                      </m:sSub>
                      <m:nary>
                        <m:naryPr>
                          <m:chr m:val="∑"/>
                          <m:ctrlPr>
                            <a:rPr lang="en-GB" i="1">
                              <a:solidFill>
                                <a:srgbClr val="FF0000"/>
                              </a:solidFill>
                              <a:latin typeface="Cambria Math" panose="02040503050406030204" pitchFamily="18" charset="0"/>
                              <a:ea typeface="Cambria Math" panose="02040503050406030204" pitchFamily="18" charset="0"/>
                            </a:rPr>
                          </m:ctrlPr>
                        </m:naryPr>
                        <m:sub>
                          <m:r>
                            <m:rPr>
                              <m:brk m:alnAt="23"/>
                            </m:rPr>
                            <a:rPr lang="en-GB" i="1">
                              <a:solidFill>
                                <a:srgbClr val="FF0000"/>
                              </a:solidFill>
                              <a:latin typeface="Cambria Math" panose="02040503050406030204" pitchFamily="18" charset="0"/>
                              <a:ea typeface="Cambria Math" panose="02040503050406030204" pitchFamily="18" charset="0"/>
                            </a:rPr>
                            <m:t>𝑖</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i="1">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𝑛</m:t>
                              </m:r>
                            </m:e>
                            <m:sub>
                              <m:r>
                                <a:rPr lang="en-GB" i="1">
                                  <a:solidFill>
                                    <a:srgbClr val="FF0000"/>
                                  </a:solidFill>
                                  <a:latin typeface="Cambria Math" panose="02040503050406030204" pitchFamily="18" charset="0"/>
                                </a:rPr>
                                <m:t>𝑜𝐴𝐷𝐶</m:t>
                              </m:r>
                            </m:sub>
                          </m:sSub>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𝑖</m:t>
                                  </m:r>
                                </m:sub>
                              </m:sSub>
                            </m:e>
                          </m:d>
                          <m:d>
                            <m:dPr>
                              <m:begChr m:val="{"/>
                              <m:endChr m:val="}"/>
                              <m:ctrlPr>
                                <a:rPr lang="en-GB" i="1" smtClean="0">
                                  <a:solidFill>
                                    <a:srgbClr val="FF0000"/>
                                  </a:solidFill>
                                  <a:latin typeface="Cambria Math" panose="02040503050406030204" pitchFamily="18" charset="0"/>
                                </a:rPr>
                              </m:ctrlPr>
                            </m:dPr>
                            <m:e>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𝑖</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1</m:t>
                                          </m:r>
                                          <m:r>
                                            <m:rPr>
                                              <m:nor/>
                                            </m:rPr>
                                            <a:rPr lang="en-GB" dirty="0">
                                              <a:solidFill>
                                                <a:srgbClr val="FF0000"/>
                                              </a:solidFill>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num>
                                            <m:den>
                                              <m:r>
                                                <a:rPr lang="en-GB" i="1">
                                                  <a:solidFill>
                                                    <a:srgbClr val="FF0000"/>
                                                  </a:solidFill>
                                                  <a:latin typeface="Cambria Math" panose="02040503050406030204" pitchFamily="18" charset="0"/>
                                                  <a:ea typeface="Cambria Math" panose="02040503050406030204" pitchFamily="18" charset="0"/>
                                                </a:rPr>
                                                <m:t>2</m:t>
                                              </m:r>
                                            </m:den>
                                          </m:f>
                                        </m:e>
                                      </m:d>
                                    </m:e>
                                  </m:d>
                                </m:e>
                              </m:func>
                              <m:r>
                                <a:rPr lang="en-GB" b="0" i="1" smtClean="0">
                                  <a:solidFill>
                                    <a:srgbClr val="FF0000"/>
                                  </a:solidFill>
                                  <a:latin typeface="Cambria Math" panose="02040503050406030204" pitchFamily="18" charset="0"/>
                                  <a:ea typeface="Cambria Math" panose="02040503050406030204" pitchFamily="18" charset="0"/>
                                </a:rPr>
                                <m:t>−</m:t>
                              </m:r>
                              <m:f>
                                <m:fPr>
                                  <m:ctrlPr>
                                    <a:rPr lang="en-GB" b="0" i="1" smtClean="0">
                                      <a:solidFill>
                                        <a:srgbClr val="FF0000"/>
                                      </a:solidFill>
                                      <a:latin typeface="Cambria Math" panose="02040503050406030204" pitchFamily="18" charset="0"/>
                                      <a:ea typeface="Cambria Math" panose="02040503050406030204" pitchFamily="18" charset="0"/>
                                    </a:rPr>
                                  </m:ctrlPr>
                                </m:fPr>
                                <m:num>
                                  <m:r>
                                    <a:rPr lang="en-GB" b="0" i="1" smtClean="0">
                                      <a:solidFill>
                                        <a:srgbClr val="FF0000"/>
                                      </a:solidFill>
                                      <a:latin typeface="Cambria Math" panose="02040503050406030204" pitchFamily="18" charset="0"/>
                                      <a:ea typeface="Cambria Math" panose="02040503050406030204" pitchFamily="18" charset="0"/>
                                    </a:rPr>
                                    <m:t>1</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den>
                              </m:f>
                              <m:nary>
                                <m:naryPr>
                                  <m:chr m:val="∑"/>
                                  <m:ctrlPr>
                                    <a:rPr lang="en-GB" b="0" i="1" smtClean="0">
                                      <a:solidFill>
                                        <a:srgbClr val="FF0000"/>
                                      </a:solidFill>
                                      <a:latin typeface="Cambria Math" panose="02040503050406030204" pitchFamily="18" charset="0"/>
                                      <a:ea typeface="Cambria Math" panose="02040503050406030204" pitchFamily="18" charset="0"/>
                                    </a:rPr>
                                  </m:ctrlPr>
                                </m:naryPr>
                                <m:sub>
                                  <m:r>
                                    <m:rPr>
                                      <m:brk m:alnAt="23"/>
                                    </m:rPr>
                                    <a:rPr lang="en-GB" b="0" i="1" smtClean="0">
                                      <a:solidFill>
                                        <a:srgbClr val="FF0000"/>
                                      </a:solidFill>
                                      <a:latin typeface="Cambria Math" panose="02040503050406030204" pitchFamily="18" charset="0"/>
                                      <a:ea typeface="Cambria Math" panose="02040503050406030204" pitchFamily="18" charset="0"/>
                                    </a:rPr>
                                    <m:t>𝑗</m:t>
                                  </m:r>
                                  <m:r>
                                    <a:rPr lang="en-GB" i="1">
                                      <a:solidFill>
                                        <a:srgbClr val="FF0000"/>
                                      </a:solidFill>
                                      <a:latin typeface="Cambria Math" panose="02040503050406030204" pitchFamily="18" charset="0"/>
                                      <a:ea typeface="Cambria Math" panose="02040503050406030204" pitchFamily="18" charset="0"/>
                                    </a:rPr>
                                    <m:t>=0</m:t>
                                  </m:r>
                                </m:sub>
                                <m:sup>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r>
                                    <a:rPr lang="en-GB" i="1">
                                      <a:solidFill>
                                        <a:srgbClr val="FF0000"/>
                                      </a:solidFill>
                                      <a:latin typeface="Cambria Math" panose="02040503050406030204" pitchFamily="18" charset="0"/>
                                      <a:ea typeface="Cambria Math" panose="02040503050406030204" pitchFamily="18" charset="0"/>
                                    </a:rPr>
                                    <m:t>−1</m:t>
                                  </m:r>
                                </m:sup>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𝑓</m:t>
                                      </m:r>
                                    </m:e>
                                    <m:sub>
                                      <m:r>
                                        <a:rPr lang="en-GB" i="1">
                                          <a:solidFill>
                                            <a:srgbClr val="FF0000"/>
                                          </a:solidFill>
                                          <a:latin typeface="Cambria Math" panose="02040503050406030204" pitchFamily="18" charset="0"/>
                                          <a:ea typeface="Cambria Math" panose="02040503050406030204" pitchFamily="18" charset="0"/>
                                        </a:rPr>
                                        <m:t>𝐹𝐼𝑅</m:t>
                                      </m:r>
                                      <m:r>
                                        <a:rPr lang="en-GB" i="1">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𝑗</m:t>
                                      </m:r>
                                    </m:sub>
                                  </m:sSub>
                                </m:e>
                              </m:nary>
                            </m:e>
                          </m:d>
                        </m:e>
                      </m:nary>
                    </m:oMath>
                  </m:oMathPara>
                </a14:m>
                <a:endParaRPr lang="en-GB" dirty="0"/>
              </a:p>
            </p:txBody>
          </p:sp>
        </mc:Choice>
        <mc:Fallback xmlns="">
          <p:sp>
            <p:nvSpPr>
              <p:cNvPr id="24" name="CasellaDiTesto 23">
                <a:extLst>
                  <a:ext uri="{FF2B5EF4-FFF2-40B4-BE49-F238E27FC236}">
                    <a16:creationId xmlns:a16="http://schemas.microsoft.com/office/drawing/2014/main" id="{0D5603B6-5805-41CB-942F-8996CB1D381B}"/>
                  </a:ext>
                </a:extLst>
              </p:cNvPr>
              <p:cNvSpPr txBox="1">
                <a:spLocks noRot="1" noChangeAspect="1" noMove="1" noResize="1" noEditPoints="1" noAdjustHandles="1" noChangeArrowheads="1" noChangeShapeType="1" noTextEdit="1"/>
              </p:cNvSpPr>
              <p:nvPr/>
            </p:nvSpPr>
            <p:spPr>
              <a:xfrm>
                <a:off x="1" y="5715192"/>
                <a:ext cx="12192000" cy="976614"/>
              </a:xfrm>
              <a:prstGeom prst="rect">
                <a:avLst/>
              </a:prstGeom>
              <a:blipFill>
                <a:blip r:embed="rId4"/>
                <a:stretch>
                  <a:fillRect/>
                </a:stretch>
              </a:blipFill>
            </p:spPr>
            <p:txBody>
              <a:bodyPr/>
              <a:lstStyle/>
              <a:p>
                <a:r>
                  <a:rPr lang="en-GB">
                    <a:noFill/>
                  </a:rPr>
                  <a:t> </a:t>
                </a:r>
              </a:p>
            </p:txBody>
          </p:sp>
        </mc:Fallback>
      </mc:AlternateContent>
      <p:cxnSp>
        <p:nvCxnSpPr>
          <p:cNvPr id="28" name="Connettore 2 27">
            <a:extLst>
              <a:ext uri="{FF2B5EF4-FFF2-40B4-BE49-F238E27FC236}">
                <a16:creationId xmlns:a16="http://schemas.microsoft.com/office/drawing/2014/main" id="{D1B6347B-C857-4D34-BF69-FEBF9DDEA529}"/>
              </a:ext>
            </a:extLst>
          </p:cNvPr>
          <p:cNvCxnSpPr/>
          <p:nvPr/>
        </p:nvCxnSpPr>
        <p:spPr>
          <a:xfrm flipV="1">
            <a:off x="8060926" y="3746377"/>
            <a:ext cx="0" cy="2087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15706E6C-7956-4BB4-B733-1A1E85EFC89A}"/>
              </a:ext>
            </a:extLst>
          </p:cNvPr>
          <p:cNvCxnSpPr/>
          <p:nvPr/>
        </p:nvCxnSpPr>
        <p:spPr>
          <a:xfrm flipV="1">
            <a:off x="9010836" y="3752387"/>
            <a:ext cx="0" cy="2087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7935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a:extLst>
              <a:ext uri="{FF2B5EF4-FFF2-40B4-BE49-F238E27FC236}">
                <a16:creationId xmlns:a16="http://schemas.microsoft.com/office/drawing/2014/main" id="{CDB30A26-4B1D-4116-9502-ED42B4333BB2}"/>
              </a:ext>
            </a:extLst>
          </p:cNvPr>
          <p:cNvPicPr>
            <a:picLocks noChangeAspect="1"/>
          </p:cNvPicPr>
          <p:nvPr/>
        </p:nvPicPr>
        <p:blipFill>
          <a:blip r:embed="rId2"/>
          <a:stretch>
            <a:fillRect/>
          </a:stretch>
        </p:blipFill>
        <p:spPr>
          <a:xfrm>
            <a:off x="9383709" y="3172124"/>
            <a:ext cx="2726433" cy="2185731"/>
          </a:xfrm>
          <a:prstGeom prst="rect">
            <a:avLst/>
          </a:prstGeom>
        </p:spPr>
      </p:pic>
      <p:pic>
        <p:nvPicPr>
          <p:cNvPr id="25" name="Immagine 24">
            <a:extLst>
              <a:ext uri="{FF2B5EF4-FFF2-40B4-BE49-F238E27FC236}">
                <a16:creationId xmlns:a16="http://schemas.microsoft.com/office/drawing/2014/main" id="{E7A31115-E078-44A4-95A3-98A2545844A6}"/>
              </a:ext>
            </a:extLst>
          </p:cNvPr>
          <p:cNvPicPr>
            <a:picLocks noChangeAspect="1"/>
          </p:cNvPicPr>
          <p:nvPr/>
        </p:nvPicPr>
        <p:blipFill>
          <a:blip r:embed="rId3"/>
          <a:stretch>
            <a:fillRect/>
          </a:stretch>
        </p:blipFill>
        <p:spPr>
          <a:xfrm>
            <a:off x="6240666" y="3156814"/>
            <a:ext cx="2649180" cy="2201041"/>
          </a:xfrm>
          <a:prstGeom prst="rect">
            <a:avLst/>
          </a:prstGeom>
        </p:spPr>
      </p:pic>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41D5D3E2-035B-468D-87B2-93FF6405854D}"/>
                  </a:ext>
                </a:extLst>
              </p:cNvPr>
              <p:cNvSpPr txBox="1"/>
              <p:nvPr/>
            </p:nvSpPr>
            <p:spPr>
              <a:xfrm>
                <a:off x="0" y="867756"/>
                <a:ext cx="12192000" cy="1614866"/>
              </a:xfrm>
              <a:prstGeom prst="rect">
                <a:avLst/>
              </a:prstGeom>
              <a:noFill/>
            </p:spPr>
            <p:txBody>
              <a:bodyPr wrap="square" rtlCol="0">
                <a:spAutoFit/>
              </a:bodyPr>
              <a:lstStyle/>
              <a:p>
                <a:pPr marL="285750" indent="-285750">
                  <a:buFont typeface="Wingdings" panose="05000000000000000000" pitchFamily="2" charset="2"/>
                  <a:buChar char="q"/>
                </a:pPr>
                <a:r>
                  <a:rPr lang="en-GB" dirty="0">
                    <a:solidFill>
                      <a:srgbClr val="FF0000"/>
                    </a:solidFill>
                  </a:rPr>
                  <a:t>There is still one correction to be added to </a:t>
                </a:r>
                <a14:m>
                  <m:oMath xmlns:m="http://schemas.openxmlformats.org/officeDocument/2006/math">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smtClean="0">
                            <a:solidFill>
                              <a:srgbClr val="FF0000"/>
                            </a:solidFill>
                            <a:latin typeface="Cambria Math" panose="02040503050406030204" pitchFamily="18" charset="0"/>
                            <a:ea typeface="Cambria Math" panose="02040503050406030204" pitchFamily="18" charset="0"/>
                          </a:rPr>
                          <m:t>𝜙</m:t>
                        </m:r>
                      </m:e>
                      <m:sub>
                        <m:r>
                          <a:rPr lang="en-GB" b="0" i="1" smtClean="0">
                            <a:solidFill>
                              <a:srgbClr val="FF0000"/>
                            </a:solidFill>
                            <a:latin typeface="Cambria Math" panose="02040503050406030204" pitchFamily="18" charset="0"/>
                            <a:ea typeface="Cambria Math" panose="02040503050406030204" pitchFamily="18" charset="0"/>
                          </a:rPr>
                          <m:t>2</m:t>
                        </m:r>
                      </m:sub>
                    </m:sSub>
                  </m:oMath>
                </a14:m>
                <a:r>
                  <a:rPr lang="en-GB" dirty="0">
                    <a:solidFill>
                      <a:srgbClr val="FF0000"/>
                    </a:solidFill>
                  </a:rPr>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To see this, we compute again the frequency response of the sinusoidal filter.</a:t>
                </a:r>
              </a:p>
              <a:p>
                <a:pPr marL="742950" lvl="1" indent="-285750">
                  <a:buFont typeface="Wingdings" panose="05000000000000000000" pitchFamily="2" charset="2"/>
                  <a:buChar char="Ø"/>
                </a:pPr>
                <a:r>
                  <a:rPr lang="en-GB" dirty="0"/>
                  <a:t>This time we take into account the two delays in </a:t>
                </a:r>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𝜙</m:t>
                        </m:r>
                      </m:e>
                      <m:sub>
                        <m:r>
                          <a:rPr lang="en-GB" i="1">
                            <a:solidFill>
                              <a:schemeClr val="tx1"/>
                            </a:solidFill>
                            <a:latin typeface="Cambria Math" panose="02040503050406030204" pitchFamily="18" charset="0"/>
                            <a:ea typeface="Cambria Math" panose="02040503050406030204" pitchFamily="18" charset="0"/>
                          </a:rPr>
                          <m:t>2</m:t>
                        </m:r>
                      </m:sub>
                    </m:sSub>
                  </m:oMath>
                </a14:m>
                <a:r>
                  <a:rPr lang="en-GB" dirty="0">
                    <a:solidFill>
                      <a:schemeClr val="tx1"/>
                    </a:solidFill>
                  </a:rPr>
                  <a:t> </a:t>
                </a:r>
                <a:r>
                  <a:rPr lang="en-GB" dirty="0"/>
                  <a:t>and the fact that the samples are taken every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b="0" i="1" dirty="0">
                            <a:solidFill>
                              <a:schemeClr val="tx1"/>
                            </a:solidFill>
                            <a:latin typeface="Cambria Math" panose="02040503050406030204" pitchFamily="18" charset="0"/>
                          </a:rPr>
                          <m:t>𝑑</m:t>
                        </m:r>
                      </m:e>
                      <m:sub>
                        <m:r>
                          <a:rPr lang="en-GB" b="0" i="1" dirty="0">
                            <a:solidFill>
                              <a:schemeClr val="tx1"/>
                            </a:solidFill>
                            <a:latin typeface="Cambria Math" panose="02040503050406030204" pitchFamily="18" charset="0"/>
                          </a:rPr>
                          <m:t>𝐷𝑆𝐹</m:t>
                        </m:r>
                      </m:sub>
                    </m:sSub>
                  </m:oMath>
                </a14:m>
                <a:r>
                  <a:rPr lang="en-GB" dirty="0"/>
                  <a:t> turns.</a:t>
                </a:r>
              </a:p>
              <a:p>
                <a:pPr marL="742950" lvl="1" indent="-285750">
                  <a:buFont typeface="Wingdings" panose="05000000000000000000" pitchFamily="2" charset="2"/>
                  <a:buChar char="Ø"/>
                </a:pPr>
                <a:r>
                  <a:rPr lang="en-GB" dirty="0"/>
                  <a:t>Used parameters in this example: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oMath>
                </a14:m>
                <a:r>
                  <a:rPr lang="en-GB" dirty="0"/>
                  <a:t> from DAFNE,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 28.7 kHz,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b="0" i="1" dirty="0">
                            <a:solidFill>
                              <a:schemeClr val="tx1"/>
                            </a:solidFill>
                            <a:latin typeface="Cambria Math" panose="02040503050406030204" pitchFamily="18" charset="0"/>
                          </a:rPr>
                          <m:t>𝑑</m:t>
                        </m:r>
                      </m:e>
                      <m:sub>
                        <m:r>
                          <a:rPr lang="en-GB" b="0" i="1" dirty="0">
                            <a:solidFill>
                              <a:schemeClr val="tx1"/>
                            </a:solidFill>
                            <a:latin typeface="Cambria Math" panose="02040503050406030204" pitchFamily="18" charset="0"/>
                          </a:rPr>
                          <m:t>𝐷𝑆𝐹</m:t>
                        </m:r>
                      </m:sub>
                    </m:sSub>
                    <m:r>
                      <a:rPr lang="en-GB" b="0" i="1" dirty="0" smtClean="0">
                        <a:solidFill>
                          <a:schemeClr val="tx1"/>
                        </a:solidFill>
                        <a:latin typeface="Cambria Math" panose="02040503050406030204" pitchFamily="18" charset="0"/>
                      </a:rPr>
                      <m:t>=6</m:t>
                    </m:r>
                  </m:oMath>
                </a14:m>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𝑁</m:t>
                        </m:r>
                      </m:e>
                      <m:sub>
                        <m:r>
                          <a:rPr lang="en-GB" b="0" i="1">
                            <a:latin typeface="Cambria Math" panose="02040503050406030204" pitchFamily="18" charset="0"/>
                            <a:ea typeface="Cambria Math" panose="02040503050406030204" pitchFamily="18" charset="0"/>
                          </a:rPr>
                          <m:t>𝑡𝑎𝑝</m:t>
                        </m:r>
                      </m:sub>
                    </m:sSub>
                  </m:oMath>
                </a14:m>
                <a:r>
                  <a:rPr lang="en-GB" dirty="0"/>
                  <a:t> = 16</a:t>
                </a:r>
                <a:r>
                  <a:rPr lang="en-GB" b="1" dirty="0"/>
                  <a:t>, </a:t>
                </a:r>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𝜙</m:t>
                        </m:r>
                      </m:e>
                      <m:sub>
                        <m:r>
                          <a:rPr lang="en-GB" i="1">
                            <a:solidFill>
                              <a:schemeClr val="tx1"/>
                            </a:solidFill>
                            <a:latin typeface="Cambria Math" panose="02040503050406030204" pitchFamily="18" charset="0"/>
                            <a:ea typeface="Cambria Math" panose="02040503050406030204" pitchFamily="18" charset="0"/>
                          </a:rPr>
                          <m:t>2</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rPr>
                          <m:t>𝑠</m:t>
                        </m:r>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1</m:t>
                        </m:r>
                        <m:r>
                          <m:rPr>
                            <m:nor/>
                          </m:rPr>
                          <a:rPr lang="en-GB" dirty="0">
                            <a:solidFill>
                              <a:schemeClr val="tx1"/>
                            </a:solidFill>
                          </a:rPr>
                          <m:t>+</m:t>
                        </m:r>
                        <m:f>
                          <m:fPr>
                            <m:ctrlPr>
                              <a:rPr lang="en-GB" i="1">
                                <a:solidFill>
                                  <a:schemeClr val="tx1"/>
                                </a:solidFill>
                                <a:latin typeface="Cambria Math" panose="02040503050406030204" pitchFamily="18" charset="0"/>
                                <a:ea typeface="Cambria Math" panose="02040503050406030204" pitchFamily="18" charset="0"/>
                              </a:rPr>
                            </m:ctrlPr>
                          </m:fPr>
                          <m:num>
                            <m:sSub>
                              <m:sSubPr>
                                <m:ctrlPr>
                                  <a:rPr lang="en-GB"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num>
                          <m:den>
                            <m:r>
                              <a:rPr lang="en-GB" i="1">
                                <a:solidFill>
                                  <a:schemeClr val="tx1"/>
                                </a:solidFill>
                                <a:latin typeface="Cambria Math" panose="02040503050406030204" pitchFamily="18" charset="0"/>
                                <a:ea typeface="Cambria Math" panose="02040503050406030204" pitchFamily="18" charset="0"/>
                              </a:rPr>
                              <m:t>2</m:t>
                            </m:r>
                          </m:den>
                        </m:f>
                      </m:e>
                    </m:d>
                  </m:oMath>
                </a14:m>
                <a:r>
                  <a:rPr lang="en-GB" dirty="0"/>
                  <a:t>.</a:t>
                </a:r>
              </a:p>
            </p:txBody>
          </p:sp>
        </mc:Choice>
        <mc:Fallback xmlns="">
          <p:sp>
            <p:nvSpPr>
              <p:cNvPr id="30" name="CasellaDiTesto 29">
                <a:extLst>
                  <a:ext uri="{FF2B5EF4-FFF2-40B4-BE49-F238E27FC236}">
                    <a16:creationId xmlns:a16="http://schemas.microsoft.com/office/drawing/2014/main" id="{41D5D3E2-035B-468D-87B2-93FF6405854D}"/>
                  </a:ext>
                </a:extLst>
              </p:cNvPr>
              <p:cNvSpPr txBox="1">
                <a:spLocks noRot="1" noChangeAspect="1" noMove="1" noResize="1" noEditPoints="1" noAdjustHandles="1" noChangeArrowheads="1" noChangeShapeType="1" noTextEdit="1"/>
              </p:cNvSpPr>
              <p:nvPr/>
            </p:nvSpPr>
            <p:spPr>
              <a:xfrm>
                <a:off x="0" y="867756"/>
                <a:ext cx="12192000" cy="1614866"/>
              </a:xfrm>
              <a:prstGeom prst="rect">
                <a:avLst/>
              </a:prstGeom>
              <a:blipFill>
                <a:blip r:embed="rId4"/>
                <a:stretch>
                  <a:fillRect l="-300" t="-1887" b="-1132"/>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8AB1AFEE-E8AB-46B0-9940-A59A995D87B9}"/>
              </a:ext>
            </a:extLst>
          </p:cNvPr>
          <p:cNvSpPr>
            <a:spLocks noGrp="1"/>
          </p:cNvSpPr>
          <p:nvPr>
            <p:ph type="sldNum" sz="quarter" idx="12"/>
          </p:nvPr>
        </p:nvSpPr>
        <p:spPr/>
        <p:txBody>
          <a:bodyPr/>
          <a:lstStyle/>
          <a:p>
            <a:fld id="{F556478C-EA8F-4B12-8AB2-8053E5C3663D}" type="slidenum">
              <a:rPr lang="en-GB" smtClean="0"/>
              <a:t>109</a:t>
            </a:fld>
            <a:endParaRPr lang="en-GB"/>
          </a:p>
        </p:txBody>
      </p:sp>
      <p:sp>
        <p:nvSpPr>
          <p:cNvPr id="8" name="CasellaDiTesto 7">
            <a:extLst>
              <a:ext uri="{FF2B5EF4-FFF2-40B4-BE49-F238E27FC236}">
                <a16:creationId xmlns:a16="http://schemas.microsoft.com/office/drawing/2014/main" id="{8053D6DC-4248-4FA6-A246-F1119CD21D71}"/>
              </a:ext>
            </a:extLst>
          </p:cNvPr>
          <p:cNvSpPr txBox="1"/>
          <p:nvPr/>
        </p:nvSpPr>
        <p:spPr>
          <a:xfrm>
            <a:off x="0" y="79935"/>
            <a:ext cx="12192000" cy="707886"/>
          </a:xfrm>
          <a:prstGeom prst="rect">
            <a:avLst/>
          </a:prstGeom>
          <a:noFill/>
        </p:spPr>
        <p:txBody>
          <a:bodyPr wrap="square" rtlCol="0">
            <a:spAutoFit/>
          </a:bodyPr>
          <a:lstStyle/>
          <a:p>
            <a:pPr algn="ctr"/>
            <a:r>
              <a:rPr lang="en-GB" sz="4000" dirty="0">
                <a:latin typeface="+mj-lt"/>
              </a:rPr>
              <a:t>FPGA: down sampling factor (4/5)</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74A1640-62D7-4B91-AEB1-51524E25FCAC}"/>
                  </a:ext>
                </a:extLst>
              </p:cNvPr>
              <p:cNvSpPr txBox="1"/>
              <p:nvPr/>
            </p:nvSpPr>
            <p:spPr>
              <a:xfrm rot="16200000">
                <a:off x="2504583" y="4133044"/>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11" name="CasellaDiTesto 10">
                <a:extLst>
                  <a:ext uri="{FF2B5EF4-FFF2-40B4-BE49-F238E27FC236}">
                    <a16:creationId xmlns:a16="http://schemas.microsoft.com/office/drawing/2014/main" id="{074A1640-62D7-4B91-AEB1-51524E25FCAC}"/>
                  </a:ext>
                </a:extLst>
              </p:cNvPr>
              <p:cNvSpPr txBox="1">
                <a:spLocks noRot="1" noChangeAspect="1" noMove="1" noResize="1" noEditPoints="1" noAdjustHandles="1" noChangeArrowheads="1" noChangeShapeType="1" noTextEdit="1"/>
              </p:cNvSpPr>
              <p:nvPr/>
            </p:nvSpPr>
            <p:spPr>
              <a:xfrm rot="16200000">
                <a:off x="2504583" y="4133044"/>
                <a:ext cx="1273490" cy="246221"/>
              </a:xfrm>
              <a:prstGeom prst="rect">
                <a:avLst/>
              </a:prstGeom>
              <a:blipFill>
                <a:blip r:embed="rId5"/>
                <a:stretch>
                  <a:fillRect l="-24390" t="-8612" r="-4878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3723BA7B-ED8D-4F41-812B-582FE3D11DAF}"/>
                  </a:ext>
                </a:extLst>
              </p:cNvPr>
              <p:cNvSpPr txBox="1"/>
              <p:nvPr/>
            </p:nvSpPr>
            <p:spPr>
              <a:xfrm rot="16200000">
                <a:off x="5153447" y="4086020"/>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13" name="CasellaDiTesto 12">
                <a:extLst>
                  <a:ext uri="{FF2B5EF4-FFF2-40B4-BE49-F238E27FC236}">
                    <a16:creationId xmlns:a16="http://schemas.microsoft.com/office/drawing/2014/main" id="{3723BA7B-ED8D-4F41-812B-582FE3D11DAF}"/>
                  </a:ext>
                </a:extLst>
              </p:cNvPr>
              <p:cNvSpPr txBox="1">
                <a:spLocks noRot="1" noChangeAspect="1" noMove="1" noResize="1" noEditPoints="1" noAdjustHandles="1" noChangeArrowheads="1" noChangeShapeType="1" noTextEdit="1"/>
              </p:cNvSpPr>
              <p:nvPr/>
            </p:nvSpPr>
            <p:spPr>
              <a:xfrm rot="16200000">
                <a:off x="5153447" y="4086020"/>
                <a:ext cx="1913601" cy="246221"/>
              </a:xfrm>
              <a:prstGeom prst="rect">
                <a:avLst/>
              </a:prstGeom>
              <a:blipFill>
                <a:blip r:embed="rId6"/>
                <a:stretch>
                  <a:fillRect l="-24390" t="-5431" r="-48780" b="-67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B0F4198-9CC8-4AF6-BD35-DD0DE21E696F}"/>
                  </a:ext>
                </a:extLst>
              </p:cNvPr>
              <p:cNvSpPr txBox="1"/>
              <p:nvPr/>
            </p:nvSpPr>
            <p:spPr>
              <a:xfrm rot="16200000">
                <a:off x="8247007" y="4088230"/>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14" name="CasellaDiTesto 13">
                <a:extLst>
                  <a:ext uri="{FF2B5EF4-FFF2-40B4-BE49-F238E27FC236}">
                    <a16:creationId xmlns:a16="http://schemas.microsoft.com/office/drawing/2014/main" id="{2B0F4198-9CC8-4AF6-BD35-DD0DE21E696F}"/>
                  </a:ext>
                </a:extLst>
              </p:cNvPr>
              <p:cNvSpPr txBox="1">
                <a:spLocks noRot="1" noChangeAspect="1" noMove="1" noResize="1" noEditPoints="1" noAdjustHandles="1" noChangeArrowheads="1" noChangeShapeType="1" noTextEdit="1"/>
              </p:cNvSpPr>
              <p:nvPr/>
            </p:nvSpPr>
            <p:spPr>
              <a:xfrm rot="16200000">
                <a:off x="8247007" y="4088230"/>
                <a:ext cx="1913601" cy="246221"/>
              </a:xfrm>
              <a:prstGeom prst="rect">
                <a:avLst/>
              </a:prstGeom>
              <a:blipFill>
                <a:blip r:embed="rId7"/>
                <a:stretch>
                  <a:fillRect l="-27500" t="-5414" r="-50000" b="-6369"/>
                </a:stretch>
              </a:blipFill>
            </p:spPr>
            <p:txBody>
              <a:bodyPr/>
              <a:lstStyle/>
              <a:p>
                <a:r>
                  <a:rPr lang="en-GB">
                    <a:noFill/>
                  </a:rPr>
                  <a:t> </a:t>
                </a:r>
              </a:p>
            </p:txBody>
          </p:sp>
        </mc:Fallback>
      </mc:AlternateContent>
      <p:sp>
        <p:nvSpPr>
          <p:cNvPr id="15" name="CasellaDiTesto 14">
            <a:extLst>
              <a:ext uri="{FF2B5EF4-FFF2-40B4-BE49-F238E27FC236}">
                <a16:creationId xmlns:a16="http://schemas.microsoft.com/office/drawing/2014/main" id="{CBB72D2C-1F95-483D-8080-AA0DB98227BE}"/>
              </a:ext>
            </a:extLst>
          </p:cNvPr>
          <p:cNvSpPr txBox="1"/>
          <p:nvPr/>
        </p:nvSpPr>
        <p:spPr>
          <a:xfrm>
            <a:off x="10234433" y="5424149"/>
            <a:ext cx="1345433" cy="246221"/>
          </a:xfrm>
          <a:prstGeom prst="rect">
            <a:avLst/>
          </a:prstGeom>
          <a:noFill/>
        </p:spPr>
        <p:txBody>
          <a:bodyPr wrap="none" lIns="0" tIns="0" rIns="0" bIns="0" rtlCol="0">
            <a:spAutoFit/>
          </a:bodyPr>
          <a:lstStyle/>
          <a:p>
            <a:r>
              <a:rPr lang="en-GB" sz="1600" dirty="0"/>
              <a:t>Frequency [kHz]</a:t>
            </a:r>
          </a:p>
        </p:txBody>
      </p:sp>
      <p:sp>
        <p:nvSpPr>
          <p:cNvPr id="22" name="Rettangolo 21">
            <a:extLst>
              <a:ext uri="{FF2B5EF4-FFF2-40B4-BE49-F238E27FC236}">
                <a16:creationId xmlns:a16="http://schemas.microsoft.com/office/drawing/2014/main" id="{F448F15B-B441-45FE-8629-24B2D940237C}"/>
              </a:ext>
            </a:extLst>
          </p:cNvPr>
          <p:cNvSpPr/>
          <p:nvPr/>
        </p:nvSpPr>
        <p:spPr>
          <a:xfrm>
            <a:off x="1065321" y="2920754"/>
            <a:ext cx="1420427" cy="269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8">
            <a:extLst>
              <a:ext uri="{FF2B5EF4-FFF2-40B4-BE49-F238E27FC236}">
                <a16:creationId xmlns:a16="http://schemas.microsoft.com/office/drawing/2014/main" id="{7A700831-AC19-4EE0-9D59-45DA43D94AEB}"/>
              </a:ext>
            </a:extLst>
          </p:cNvPr>
          <p:cNvSpPr txBox="1"/>
          <p:nvPr/>
        </p:nvSpPr>
        <p:spPr>
          <a:xfrm>
            <a:off x="3934083" y="5433028"/>
            <a:ext cx="1345433" cy="246221"/>
          </a:xfrm>
          <a:prstGeom prst="rect">
            <a:avLst/>
          </a:prstGeom>
          <a:noFill/>
        </p:spPr>
        <p:txBody>
          <a:bodyPr wrap="none" lIns="0" tIns="0" rIns="0" bIns="0" rtlCol="0">
            <a:spAutoFit/>
          </a:bodyPr>
          <a:lstStyle/>
          <a:p>
            <a:r>
              <a:rPr lang="en-GB" sz="1600" dirty="0"/>
              <a:t>Frequency [kHz]</a:t>
            </a:r>
          </a:p>
        </p:txBody>
      </p:sp>
      <p:sp>
        <p:nvSpPr>
          <p:cNvPr id="24" name="CasellaDiTesto 23">
            <a:extLst>
              <a:ext uri="{FF2B5EF4-FFF2-40B4-BE49-F238E27FC236}">
                <a16:creationId xmlns:a16="http://schemas.microsoft.com/office/drawing/2014/main" id="{DD057EC9-CF2A-4EC8-9925-75B0294FB203}"/>
              </a:ext>
            </a:extLst>
          </p:cNvPr>
          <p:cNvSpPr txBox="1"/>
          <p:nvPr/>
        </p:nvSpPr>
        <p:spPr>
          <a:xfrm>
            <a:off x="1510476" y="5424149"/>
            <a:ext cx="649345" cy="246221"/>
          </a:xfrm>
          <a:prstGeom prst="rect">
            <a:avLst/>
          </a:prstGeom>
          <a:noFill/>
        </p:spPr>
        <p:txBody>
          <a:bodyPr wrap="none" lIns="0" tIns="0" rIns="0" bIns="0" rtlCol="0">
            <a:spAutoFit/>
          </a:bodyPr>
          <a:lstStyle/>
          <a:p>
            <a:r>
              <a:rPr lang="en-GB" sz="1600" dirty="0"/>
              <a:t>Turn [1]</a:t>
            </a: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CE1485B3-5B15-4AB7-8E79-F282ECF2F369}"/>
                  </a:ext>
                </a:extLst>
              </p:cNvPr>
              <p:cNvSpPr txBox="1"/>
              <p:nvPr/>
            </p:nvSpPr>
            <p:spPr>
              <a:xfrm rot="16200000">
                <a:off x="-80871" y="4133044"/>
                <a:ext cx="822597" cy="246221"/>
              </a:xfrm>
              <a:prstGeom prst="rect">
                <a:avLst/>
              </a:prstGeom>
              <a:noFill/>
            </p:spPr>
            <p:txBody>
              <a:bodyPr wrap="none" lIns="0" tIns="0" rIns="0" bIns="0" rtlCol="0">
                <a:spAutoFit/>
              </a:bodyPr>
              <a:lstStyle/>
              <a:p>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𝑓</m:t>
                        </m:r>
                      </m:e>
                      <m:sub>
                        <m:r>
                          <a:rPr lang="en-GB" sz="1600" i="1">
                            <a:solidFill>
                              <a:schemeClr val="tx1"/>
                            </a:solidFill>
                            <a:latin typeface="Cambria Math" panose="02040503050406030204" pitchFamily="18" charset="0"/>
                            <a:ea typeface="Cambria Math" panose="02040503050406030204" pitchFamily="18" charset="0"/>
                          </a:rPr>
                          <m:t>𝐹𝐼𝑅</m:t>
                        </m:r>
                      </m:sub>
                    </m:sSub>
                  </m:oMath>
                </a14:m>
                <a:r>
                  <a:rPr lang="en-GB" sz="1600" dirty="0">
                    <a:solidFill>
                      <a:schemeClr val="tx1"/>
                    </a:solidFill>
                  </a:rPr>
                  <a:t> [a.u.]</a:t>
                </a:r>
                <a:endParaRPr lang="en-GB" sz="1600" dirty="0"/>
              </a:p>
            </p:txBody>
          </p:sp>
        </mc:Choice>
        <mc:Fallback xmlns="">
          <p:sp>
            <p:nvSpPr>
              <p:cNvPr id="26" name="CasellaDiTesto 25">
                <a:extLst>
                  <a:ext uri="{FF2B5EF4-FFF2-40B4-BE49-F238E27FC236}">
                    <a16:creationId xmlns:a16="http://schemas.microsoft.com/office/drawing/2014/main" id="{CE1485B3-5B15-4AB7-8E79-F282ECF2F369}"/>
                  </a:ext>
                </a:extLst>
              </p:cNvPr>
              <p:cNvSpPr txBox="1">
                <a:spLocks noRot="1" noChangeAspect="1" noMove="1" noResize="1" noEditPoints="1" noAdjustHandles="1" noChangeArrowheads="1" noChangeShapeType="1" noTextEdit="1"/>
              </p:cNvSpPr>
              <p:nvPr/>
            </p:nvSpPr>
            <p:spPr>
              <a:xfrm rot="16200000">
                <a:off x="-80871" y="4133044"/>
                <a:ext cx="822597" cy="246221"/>
              </a:xfrm>
              <a:prstGeom prst="rect">
                <a:avLst/>
              </a:prstGeom>
              <a:blipFill>
                <a:blip r:embed="rId8"/>
                <a:stretch>
                  <a:fillRect l="-25000" t="-14074" r="-52500"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97B38A06-E712-46C1-8E23-A5D8519AE9C8}"/>
                  </a:ext>
                </a:extLst>
              </p:cNvPr>
              <p:cNvSpPr txBox="1"/>
              <p:nvPr/>
            </p:nvSpPr>
            <p:spPr>
              <a:xfrm>
                <a:off x="6528673" y="5169066"/>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7" name="CasellaDiTesto 6">
                <a:extLst>
                  <a:ext uri="{FF2B5EF4-FFF2-40B4-BE49-F238E27FC236}">
                    <a16:creationId xmlns:a16="http://schemas.microsoft.com/office/drawing/2014/main" id="{97B38A06-E712-46C1-8E23-A5D8519AE9C8}"/>
                  </a:ext>
                </a:extLst>
              </p:cNvPr>
              <p:cNvSpPr txBox="1">
                <a:spLocks noRot="1" noChangeAspect="1" noMove="1" noResize="1" noEditPoints="1" noAdjustHandles="1" noChangeArrowheads="1" noChangeShapeType="1" noTextEdit="1"/>
              </p:cNvSpPr>
              <p:nvPr/>
            </p:nvSpPr>
            <p:spPr>
              <a:xfrm>
                <a:off x="6528673" y="5169066"/>
                <a:ext cx="468297" cy="338554"/>
              </a:xfrm>
              <a:prstGeom prst="rect">
                <a:avLst/>
              </a:prstGeom>
              <a:blipFill>
                <a:blip r:embed="rId9"/>
                <a:stretch>
                  <a:fillRect l="-1299" b="-10909"/>
                </a:stretch>
              </a:blipFill>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228F9574-973B-4D65-A687-66BB4BD93857}"/>
              </a:ext>
            </a:extLst>
          </p:cNvPr>
          <p:cNvSpPr txBox="1"/>
          <p:nvPr/>
        </p:nvSpPr>
        <p:spPr>
          <a:xfrm>
            <a:off x="6989246" y="5424149"/>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F1F34389-BEFE-4E7C-B045-C821CB26EC4B}"/>
                  </a:ext>
                </a:extLst>
              </p:cNvPr>
              <p:cNvSpPr txBox="1"/>
              <p:nvPr/>
            </p:nvSpPr>
            <p:spPr>
              <a:xfrm>
                <a:off x="10901341" y="4525599"/>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28" name="CasellaDiTesto 27">
                <a:extLst>
                  <a:ext uri="{FF2B5EF4-FFF2-40B4-BE49-F238E27FC236}">
                    <a16:creationId xmlns:a16="http://schemas.microsoft.com/office/drawing/2014/main" id="{F1F34389-BEFE-4E7C-B045-C821CB26EC4B}"/>
                  </a:ext>
                </a:extLst>
              </p:cNvPr>
              <p:cNvSpPr txBox="1">
                <a:spLocks noRot="1" noChangeAspect="1" noMove="1" noResize="1" noEditPoints="1" noAdjustHandles="1" noChangeArrowheads="1" noChangeShapeType="1" noTextEdit="1"/>
              </p:cNvSpPr>
              <p:nvPr/>
            </p:nvSpPr>
            <p:spPr>
              <a:xfrm>
                <a:off x="10901341" y="4525599"/>
                <a:ext cx="468297" cy="338554"/>
              </a:xfrm>
              <a:prstGeom prst="rect">
                <a:avLst/>
              </a:prstGeom>
              <a:blipFill>
                <a:blip r:embed="rId10"/>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EE4AFCFB-8167-4810-AE0A-1C35B76415AA}"/>
                  </a:ext>
                </a:extLst>
              </p:cNvPr>
              <p:cNvSpPr txBox="1"/>
              <p:nvPr/>
            </p:nvSpPr>
            <p:spPr>
              <a:xfrm>
                <a:off x="9712970" y="4898401"/>
                <a:ext cx="867792" cy="338554"/>
              </a:xfrm>
              <a:prstGeom prst="rect">
                <a:avLst/>
              </a:prstGeom>
              <a:noFill/>
            </p:spPr>
            <p:txBody>
              <a:bodyPr wrap="square">
                <a:spAutoFit/>
              </a:bodyPr>
              <a:lstStyle/>
              <a:p>
                <a:r>
                  <a:rPr lang="en-GB" sz="1600" b="1" dirty="0">
                    <a:solidFill>
                      <a:srgbClr val="008000"/>
                    </a:solidFill>
                    <a:ea typeface="Cambria Math" panose="02040503050406030204" pitchFamily="18" charset="0"/>
                  </a:rPr>
                  <a:t>- </a:t>
                </a:r>
                <a14:m>
                  <m:oMath xmlns:m="http://schemas.openxmlformats.org/officeDocument/2006/math">
                    <m:r>
                      <a:rPr lang="en-GB" sz="1600" b="1" i="1" smtClean="0">
                        <a:solidFill>
                          <a:srgbClr val="008000"/>
                        </a:solidFill>
                        <a:latin typeface="Cambria Math" panose="02040503050406030204" pitchFamily="18" charset="0"/>
                        <a:ea typeface="Cambria Math" panose="02040503050406030204" pitchFamily="18" charset="0"/>
                      </a:rPr>
                      <m:t>𝝅</m:t>
                    </m:r>
                    <m:r>
                      <a:rPr lang="en-GB" sz="1600" b="1" i="1" smtClean="0">
                        <a:solidFill>
                          <a:srgbClr val="008000"/>
                        </a:solidFill>
                        <a:latin typeface="Cambria Math" panose="02040503050406030204" pitchFamily="18" charset="0"/>
                        <a:ea typeface="Cambria Math" panose="02040503050406030204" pitchFamily="18" charset="0"/>
                      </a:rPr>
                      <m:t>/</m:t>
                    </m:r>
                    <m:r>
                      <a:rPr lang="en-GB" sz="1600" b="1" i="1" smtClean="0">
                        <a:solidFill>
                          <a:srgbClr val="008000"/>
                        </a:solidFill>
                        <a:latin typeface="Cambria Math" panose="02040503050406030204" pitchFamily="18" charset="0"/>
                        <a:ea typeface="Cambria Math" panose="02040503050406030204" pitchFamily="18" charset="0"/>
                      </a:rPr>
                      <m:t>𝟐</m:t>
                    </m:r>
                  </m:oMath>
                </a14:m>
                <a:endParaRPr lang="en-GB" sz="1600" b="1" dirty="0">
                  <a:solidFill>
                    <a:srgbClr val="008000"/>
                  </a:solidFill>
                </a:endParaRPr>
              </a:p>
            </p:txBody>
          </p:sp>
        </mc:Choice>
        <mc:Fallback xmlns="">
          <p:sp>
            <p:nvSpPr>
              <p:cNvPr id="32" name="CasellaDiTesto 31">
                <a:extLst>
                  <a:ext uri="{FF2B5EF4-FFF2-40B4-BE49-F238E27FC236}">
                    <a16:creationId xmlns:a16="http://schemas.microsoft.com/office/drawing/2014/main" id="{EE4AFCFB-8167-4810-AE0A-1C35B76415AA}"/>
                  </a:ext>
                </a:extLst>
              </p:cNvPr>
              <p:cNvSpPr txBox="1">
                <a:spLocks noRot="1" noChangeAspect="1" noMove="1" noResize="1" noEditPoints="1" noAdjustHandles="1" noChangeArrowheads="1" noChangeShapeType="1" noTextEdit="1"/>
              </p:cNvSpPr>
              <p:nvPr/>
            </p:nvSpPr>
            <p:spPr>
              <a:xfrm>
                <a:off x="9712970" y="4898401"/>
                <a:ext cx="867792" cy="338554"/>
              </a:xfrm>
              <a:prstGeom prst="rect">
                <a:avLst/>
              </a:prstGeom>
              <a:blipFill>
                <a:blip r:embed="rId14"/>
                <a:stretch>
                  <a:fillRect l="-3497"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13A6AF42-5F00-4F8D-B83B-1B918469B4BB}"/>
                  </a:ext>
                </a:extLst>
              </p:cNvPr>
              <p:cNvSpPr txBox="1"/>
              <p:nvPr/>
            </p:nvSpPr>
            <p:spPr>
              <a:xfrm>
                <a:off x="11189017" y="3656424"/>
                <a:ext cx="963557" cy="338554"/>
              </a:xfrm>
              <a:prstGeom prst="rect">
                <a:avLst/>
              </a:prstGeom>
              <a:noFill/>
            </p:spPr>
            <p:txBody>
              <a:bodyPr wrap="square">
                <a:spAutoFit/>
              </a:bodyPr>
              <a:lstStyle/>
              <a:p>
                <a14:m>
                  <m:oMath xmlns:m="http://schemas.openxmlformats.org/officeDocument/2006/math">
                    <m:sSub>
                      <m:sSubPr>
                        <m:ctrlPr>
                          <a:rPr lang="en-GB" sz="1600" b="1" i="1" smtClean="0">
                            <a:solidFill>
                              <a:srgbClr val="BF00BF"/>
                            </a:solidFill>
                            <a:latin typeface="Cambria Math" panose="02040503050406030204" pitchFamily="18" charset="0"/>
                            <a:ea typeface="Cambria Math" panose="02040503050406030204" pitchFamily="18" charset="0"/>
                          </a:rPr>
                        </m:ctrlPr>
                      </m:sSubPr>
                      <m:e>
                        <m:r>
                          <a:rPr lang="en-GB" sz="1600" b="1" i="1">
                            <a:solidFill>
                              <a:srgbClr val="BF00BF"/>
                            </a:solidFill>
                            <a:latin typeface="Cambria Math" panose="02040503050406030204" pitchFamily="18" charset="0"/>
                            <a:ea typeface="Cambria Math" panose="02040503050406030204" pitchFamily="18" charset="0"/>
                          </a:rPr>
                          <m:t>𝝓</m:t>
                        </m:r>
                      </m:e>
                      <m:sub>
                        <m:r>
                          <a:rPr lang="en-GB" sz="1600" b="1" i="1">
                            <a:solidFill>
                              <a:srgbClr val="BF00BF"/>
                            </a:solidFill>
                            <a:latin typeface="Cambria Math" panose="02040503050406030204" pitchFamily="18" charset="0"/>
                            <a:ea typeface="Cambria Math" panose="02040503050406030204" pitchFamily="18" charset="0"/>
                          </a:rPr>
                          <m:t>𝟐</m:t>
                        </m:r>
                      </m:sub>
                    </m:sSub>
                    <m:r>
                      <a:rPr lang="en-GB" sz="1600" b="1" i="1">
                        <a:solidFill>
                          <a:srgbClr val="BF00BF"/>
                        </a:solidFill>
                        <a:latin typeface="Cambria Math" panose="02040503050406030204" pitchFamily="18" charset="0"/>
                        <a:ea typeface="Cambria Math" panose="02040503050406030204" pitchFamily="18" charset="0"/>
                      </a:rPr>
                      <m:t> </m:t>
                    </m:r>
                  </m:oMath>
                </a14:m>
                <a:r>
                  <a:rPr lang="en-GB" sz="1600" b="1" dirty="0">
                    <a:solidFill>
                      <a:srgbClr val="BF00BF"/>
                    </a:solidFill>
                    <a:ea typeface="Cambria Math" panose="02040503050406030204" pitchFamily="18" charset="0"/>
                  </a:rPr>
                  <a:t>- </a:t>
                </a:r>
                <a14:m>
                  <m:oMath xmlns:m="http://schemas.openxmlformats.org/officeDocument/2006/math">
                    <m:r>
                      <a:rPr lang="en-GB" sz="1600" b="1" i="1" smtClean="0">
                        <a:solidFill>
                          <a:srgbClr val="BF00BF"/>
                        </a:solidFill>
                        <a:latin typeface="Cambria Math" panose="02040503050406030204" pitchFamily="18" charset="0"/>
                        <a:ea typeface="Cambria Math" panose="02040503050406030204" pitchFamily="18" charset="0"/>
                      </a:rPr>
                      <m:t>𝝅</m:t>
                    </m:r>
                    <m:r>
                      <a:rPr lang="en-GB" sz="1600" b="1" i="1" smtClean="0">
                        <a:solidFill>
                          <a:srgbClr val="BF00BF"/>
                        </a:solidFill>
                        <a:latin typeface="Cambria Math" panose="02040503050406030204" pitchFamily="18" charset="0"/>
                        <a:ea typeface="Cambria Math" panose="02040503050406030204" pitchFamily="18" charset="0"/>
                      </a:rPr>
                      <m:t>/</m:t>
                    </m:r>
                    <m:r>
                      <a:rPr lang="en-GB" sz="1600" b="1" i="1" smtClean="0">
                        <a:solidFill>
                          <a:srgbClr val="BF00BF"/>
                        </a:solidFill>
                        <a:latin typeface="Cambria Math" panose="02040503050406030204" pitchFamily="18" charset="0"/>
                        <a:ea typeface="Cambria Math" panose="02040503050406030204" pitchFamily="18" charset="0"/>
                      </a:rPr>
                      <m:t>𝟐</m:t>
                    </m:r>
                  </m:oMath>
                </a14:m>
                <a:endParaRPr lang="en-GB" sz="1600" b="1" dirty="0">
                  <a:solidFill>
                    <a:srgbClr val="008000"/>
                  </a:solidFill>
                </a:endParaRPr>
              </a:p>
            </p:txBody>
          </p:sp>
        </mc:Choice>
        <mc:Fallback xmlns="">
          <p:sp>
            <p:nvSpPr>
              <p:cNvPr id="34" name="CasellaDiTesto 33">
                <a:extLst>
                  <a:ext uri="{FF2B5EF4-FFF2-40B4-BE49-F238E27FC236}">
                    <a16:creationId xmlns:a16="http://schemas.microsoft.com/office/drawing/2014/main" id="{13A6AF42-5F00-4F8D-B83B-1B918469B4BB}"/>
                  </a:ext>
                </a:extLst>
              </p:cNvPr>
              <p:cNvSpPr txBox="1">
                <a:spLocks noRot="1" noChangeAspect="1" noMove="1" noResize="1" noEditPoints="1" noAdjustHandles="1" noChangeArrowheads="1" noChangeShapeType="1" noTextEdit="1"/>
              </p:cNvSpPr>
              <p:nvPr/>
            </p:nvSpPr>
            <p:spPr>
              <a:xfrm>
                <a:off x="11189017" y="3656424"/>
                <a:ext cx="963557" cy="338554"/>
              </a:xfrm>
              <a:prstGeom prst="rect">
                <a:avLst/>
              </a:prstGeom>
              <a:blipFill>
                <a:blip r:embed="rId15"/>
                <a:stretch>
                  <a:fillRect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601EF698-EA9C-4B4C-9091-DCEAFF2A856B}"/>
                  </a:ext>
                </a:extLst>
              </p:cNvPr>
              <p:cNvSpPr txBox="1"/>
              <p:nvPr/>
            </p:nvSpPr>
            <p:spPr>
              <a:xfrm>
                <a:off x="9668917" y="3336979"/>
                <a:ext cx="1378090" cy="307777"/>
              </a:xfrm>
              <a:prstGeom prst="rect">
                <a:avLst/>
              </a:prstGeom>
              <a:noFill/>
            </p:spPr>
            <p:txBody>
              <a:bodyPr wrap="square">
                <a:spAutoFit/>
              </a:bodyPr>
              <a:lstStyle/>
              <a:p>
                <a14:m>
                  <m:oMath xmlns:m="http://schemas.openxmlformats.org/officeDocument/2006/math">
                    <m:sSub>
                      <m:sSubPr>
                        <m:ctrlPr>
                          <a:rPr lang="en-GB" sz="1400" b="1" i="1" smtClean="0">
                            <a:solidFill>
                              <a:srgbClr val="00BFBF"/>
                            </a:solidFill>
                            <a:latin typeface="Cambria Math" panose="02040503050406030204" pitchFamily="18" charset="0"/>
                            <a:ea typeface="Cambria Math" panose="02040503050406030204" pitchFamily="18" charset="0"/>
                          </a:rPr>
                        </m:ctrlPr>
                      </m:sSubPr>
                      <m:e>
                        <m:r>
                          <a:rPr lang="en-GB" sz="1400" b="1" i="1">
                            <a:solidFill>
                              <a:srgbClr val="00BFBF"/>
                            </a:solidFill>
                            <a:latin typeface="Cambria Math" panose="02040503050406030204" pitchFamily="18" charset="0"/>
                            <a:ea typeface="Cambria Math" panose="02040503050406030204" pitchFamily="18" charset="0"/>
                          </a:rPr>
                          <m:t>𝝓</m:t>
                        </m:r>
                      </m:e>
                      <m:sub>
                        <m:r>
                          <a:rPr lang="en-GB" sz="1400" b="1" i="1">
                            <a:solidFill>
                              <a:srgbClr val="00BFBF"/>
                            </a:solidFill>
                            <a:latin typeface="Cambria Math" panose="02040503050406030204" pitchFamily="18" charset="0"/>
                            <a:ea typeface="Cambria Math" panose="02040503050406030204" pitchFamily="18" charset="0"/>
                          </a:rPr>
                          <m:t>𝟐</m:t>
                        </m:r>
                      </m:sub>
                    </m:sSub>
                    <m:r>
                      <a:rPr lang="en-GB" sz="1400" b="1" i="1">
                        <a:solidFill>
                          <a:srgbClr val="00BFBF"/>
                        </a:solidFill>
                        <a:latin typeface="Cambria Math" panose="02040503050406030204" pitchFamily="18" charset="0"/>
                        <a:ea typeface="Cambria Math" panose="02040503050406030204" pitchFamily="18" charset="0"/>
                      </a:rPr>
                      <m:t> </m:t>
                    </m:r>
                  </m:oMath>
                </a14:m>
                <a:r>
                  <a:rPr lang="en-GB" sz="1400" b="1" dirty="0">
                    <a:solidFill>
                      <a:srgbClr val="00BFBF"/>
                    </a:solidFill>
                    <a:ea typeface="Cambria Math" panose="02040503050406030204" pitchFamily="18" charset="0"/>
                  </a:rPr>
                  <a:t>- </a:t>
                </a:r>
                <a14:m>
                  <m:oMath xmlns:m="http://schemas.openxmlformats.org/officeDocument/2006/math">
                    <m:r>
                      <a:rPr lang="en-GB" sz="1400" b="1" i="1" smtClean="0">
                        <a:solidFill>
                          <a:srgbClr val="00BFBF"/>
                        </a:solidFill>
                        <a:latin typeface="Cambria Math" panose="02040503050406030204" pitchFamily="18" charset="0"/>
                        <a:ea typeface="Cambria Math" panose="02040503050406030204" pitchFamily="18" charset="0"/>
                      </a:rPr>
                      <m:t>𝝅</m:t>
                    </m:r>
                    <m:r>
                      <a:rPr lang="en-GB" sz="1400" b="1" i="1" smtClean="0">
                        <a:solidFill>
                          <a:srgbClr val="00BFBF"/>
                        </a:solidFill>
                        <a:latin typeface="Cambria Math" panose="02040503050406030204" pitchFamily="18" charset="0"/>
                        <a:ea typeface="Cambria Math" panose="02040503050406030204" pitchFamily="18" charset="0"/>
                      </a:rPr>
                      <m:t>/</m:t>
                    </m:r>
                    <m:r>
                      <a:rPr lang="en-GB" sz="1400" b="1" i="1" smtClean="0">
                        <a:solidFill>
                          <a:srgbClr val="00BFBF"/>
                        </a:solidFill>
                        <a:latin typeface="Cambria Math" panose="02040503050406030204" pitchFamily="18" charset="0"/>
                        <a:ea typeface="Cambria Math" panose="02040503050406030204" pitchFamily="18" charset="0"/>
                      </a:rPr>
                      <m:t>𝟐</m:t>
                    </m:r>
                  </m:oMath>
                </a14:m>
                <a:r>
                  <a:rPr lang="en-GB" sz="1400" b="1" dirty="0">
                    <a:solidFill>
                      <a:srgbClr val="00BFBF"/>
                    </a:solidFill>
                  </a:rPr>
                  <a:t> + </a:t>
                </a:r>
                <a14:m>
                  <m:oMath xmlns:m="http://schemas.openxmlformats.org/officeDocument/2006/math">
                    <m:sSub>
                      <m:sSubPr>
                        <m:ctrlPr>
                          <a:rPr lang="en-GB" sz="1400" b="1" i="1">
                            <a:solidFill>
                              <a:srgbClr val="00BFBF"/>
                            </a:solidFill>
                            <a:latin typeface="Cambria Math" panose="02040503050406030204" pitchFamily="18" charset="0"/>
                            <a:ea typeface="Cambria Math" panose="02040503050406030204" pitchFamily="18" charset="0"/>
                          </a:rPr>
                        </m:ctrlPr>
                      </m:sSubPr>
                      <m:e>
                        <m:r>
                          <a:rPr lang="en-GB" sz="1400" b="1" i="1">
                            <a:solidFill>
                              <a:srgbClr val="00BFBF"/>
                            </a:solidFill>
                            <a:latin typeface="Cambria Math" panose="02040503050406030204" pitchFamily="18" charset="0"/>
                            <a:ea typeface="Cambria Math" panose="02040503050406030204" pitchFamily="18" charset="0"/>
                          </a:rPr>
                          <m:t>𝝓</m:t>
                        </m:r>
                      </m:e>
                      <m:sub>
                        <m:r>
                          <a:rPr lang="en-GB" sz="1400" b="1" i="1" smtClean="0">
                            <a:solidFill>
                              <a:srgbClr val="00BFBF"/>
                            </a:solidFill>
                            <a:latin typeface="Cambria Math" panose="02040503050406030204" pitchFamily="18" charset="0"/>
                            <a:ea typeface="Cambria Math" panose="02040503050406030204" pitchFamily="18" charset="0"/>
                          </a:rPr>
                          <m:t>𝒆𝒓</m:t>
                        </m:r>
                      </m:sub>
                    </m:sSub>
                    <m:r>
                      <a:rPr lang="en-GB" sz="1400" b="1" i="1">
                        <a:solidFill>
                          <a:srgbClr val="BF00BF"/>
                        </a:solidFill>
                        <a:latin typeface="Cambria Math" panose="02040503050406030204" pitchFamily="18" charset="0"/>
                        <a:ea typeface="Cambria Math" panose="02040503050406030204" pitchFamily="18" charset="0"/>
                      </a:rPr>
                      <m:t> </m:t>
                    </m:r>
                  </m:oMath>
                </a14:m>
                <a:endParaRPr lang="en-GB" sz="1400" b="1" dirty="0">
                  <a:solidFill>
                    <a:srgbClr val="008000"/>
                  </a:solidFill>
                </a:endParaRPr>
              </a:p>
            </p:txBody>
          </p:sp>
        </mc:Choice>
        <mc:Fallback xmlns="">
          <p:sp>
            <p:nvSpPr>
              <p:cNvPr id="36" name="CasellaDiTesto 35">
                <a:extLst>
                  <a:ext uri="{FF2B5EF4-FFF2-40B4-BE49-F238E27FC236}">
                    <a16:creationId xmlns:a16="http://schemas.microsoft.com/office/drawing/2014/main" id="{601EF698-EA9C-4B4C-9091-DCEAFF2A856B}"/>
                  </a:ext>
                </a:extLst>
              </p:cNvPr>
              <p:cNvSpPr txBox="1">
                <a:spLocks noRot="1" noChangeAspect="1" noMove="1" noResize="1" noEditPoints="1" noAdjustHandles="1" noChangeArrowheads="1" noChangeShapeType="1" noTextEdit="1"/>
              </p:cNvSpPr>
              <p:nvPr/>
            </p:nvSpPr>
            <p:spPr>
              <a:xfrm>
                <a:off x="9668917" y="3336979"/>
                <a:ext cx="1378090" cy="307777"/>
              </a:xfrm>
              <a:prstGeom prst="rect">
                <a:avLst/>
              </a:prstGeom>
              <a:blipFill>
                <a:blip r:embed="rId16"/>
                <a:stretch>
                  <a:fillRect t="-1961" b="-19608"/>
                </a:stretch>
              </a:blipFill>
            </p:spPr>
            <p:txBody>
              <a:bodyPr/>
              <a:lstStyle/>
              <a:p>
                <a:r>
                  <a:rPr lang="en-GB">
                    <a:noFill/>
                  </a:rPr>
                  <a:t> </a:t>
                </a:r>
              </a:p>
            </p:txBody>
          </p:sp>
        </mc:Fallback>
      </mc:AlternateContent>
      <p:sp>
        <p:nvSpPr>
          <p:cNvPr id="44" name="CasellaDiTesto 43">
            <a:extLst>
              <a:ext uri="{FF2B5EF4-FFF2-40B4-BE49-F238E27FC236}">
                <a16:creationId xmlns:a16="http://schemas.microsoft.com/office/drawing/2014/main" id="{46786803-FA97-4394-86CE-EF5B8F8ED5A1}"/>
              </a:ext>
            </a:extLst>
          </p:cNvPr>
          <p:cNvSpPr txBox="1"/>
          <p:nvPr/>
        </p:nvSpPr>
        <p:spPr>
          <a:xfrm>
            <a:off x="6387494" y="2560282"/>
            <a:ext cx="2661799" cy="646331"/>
          </a:xfrm>
          <a:prstGeom prst="rect">
            <a:avLst/>
          </a:prstGeom>
          <a:noFill/>
        </p:spPr>
        <p:txBody>
          <a:bodyPr wrap="square">
            <a:spAutoFit/>
          </a:bodyPr>
          <a:lstStyle/>
          <a:p>
            <a:pPr algn="ctr"/>
            <a:r>
              <a:rPr lang="en-GB" b="1" dirty="0"/>
              <a:t>Frequency response: phase</a:t>
            </a:r>
          </a:p>
        </p:txBody>
      </p:sp>
      <p:sp>
        <p:nvSpPr>
          <p:cNvPr id="48" name="CasellaDiTesto 47">
            <a:extLst>
              <a:ext uri="{FF2B5EF4-FFF2-40B4-BE49-F238E27FC236}">
                <a16:creationId xmlns:a16="http://schemas.microsoft.com/office/drawing/2014/main" id="{B42214AB-4971-43B7-9E6D-21003188FEAD}"/>
              </a:ext>
            </a:extLst>
          </p:cNvPr>
          <p:cNvSpPr txBox="1"/>
          <p:nvPr/>
        </p:nvSpPr>
        <p:spPr>
          <a:xfrm>
            <a:off x="9533208" y="2822920"/>
            <a:ext cx="2661799" cy="369332"/>
          </a:xfrm>
          <a:prstGeom prst="rect">
            <a:avLst/>
          </a:prstGeom>
          <a:noFill/>
        </p:spPr>
        <p:txBody>
          <a:bodyPr wrap="square">
            <a:spAutoFit/>
          </a:bodyPr>
          <a:lstStyle/>
          <a:p>
            <a:pPr algn="ctr"/>
            <a:r>
              <a:rPr lang="en-GB" b="1" dirty="0"/>
              <a:t>Zoom on the phase plot</a:t>
            </a:r>
          </a:p>
        </p:txBody>
      </p:sp>
      <mc:AlternateContent xmlns:mc="http://schemas.openxmlformats.org/markup-compatibility/2006" xmlns:a14="http://schemas.microsoft.com/office/drawing/2010/main">
        <mc:Choice Requires="a14">
          <p:sp>
            <p:nvSpPr>
              <p:cNvPr id="69" name="CasellaDiTesto 68">
                <a:extLst>
                  <a:ext uri="{FF2B5EF4-FFF2-40B4-BE49-F238E27FC236}">
                    <a16:creationId xmlns:a16="http://schemas.microsoft.com/office/drawing/2014/main" id="{EBE044C3-7655-4448-9E3A-8D2997404AD7}"/>
                  </a:ext>
                </a:extLst>
              </p:cNvPr>
              <p:cNvSpPr txBox="1"/>
              <p:nvPr/>
            </p:nvSpPr>
            <p:spPr>
              <a:xfrm>
                <a:off x="2067" y="5857643"/>
                <a:ext cx="12189933" cy="1200329"/>
              </a:xfrm>
              <a:prstGeom prst="rect">
                <a:avLst/>
              </a:prstGeom>
              <a:noFill/>
            </p:spPr>
            <p:txBody>
              <a:bodyPr wrap="square">
                <a:spAutoFit/>
              </a:bodyPr>
              <a:lstStyle/>
              <a:p>
                <a:pPr marL="742950" lvl="1" indent="-285750">
                  <a:buFont typeface="Wingdings" panose="05000000000000000000" pitchFamily="2" charset="2"/>
                  <a:buChar char="Ø"/>
                </a:pPr>
                <a14:m>
                  <m:oMath xmlns:m="http://schemas.openxmlformats.org/officeDocument/2006/math">
                    <m:sSub>
                      <m:sSubPr>
                        <m:ctrlPr>
                          <a:rPr lang="en-GB" b="1" i="1" smtClean="0">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smtClean="0">
                            <a:solidFill>
                              <a:srgbClr val="00BFBF"/>
                            </a:solidFill>
                            <a:latin typeface="Cambria Math" panose="02040503050406030204" pitchFamily="18" charset="0"/>
                            <a:ea typeface="Cambria Math" panose="02040503050406030204" pitchFamily="18" charset="0"/>
                          </a:rPr>
                          <m:t>𝒆𝒓</m:t>
                        </m:r>
                      </m:sub>
                    </m:sSub>
                  </m:oMath>
                </a14:m>
                <a:r>
                  <a:rPr lang="en-GB" dirty="0">
                    <a:solidFill>
                      <a:schemeClr val="tx1"/>
                    </a:solidFill>
                  </a:rPr>
                  <a:t> </a:t>
                </a:r>
                <a:r>
                  <a:rPr lang="en-GB" dirty="0"/>
                  <a:t>is due to two independent reasons:</a:t>
                </a:r>
              </a:p>
              <a:p>
                <a:pPr marL="1200150" lvl="2" indent="-285750">
                  <a:buFont typeface="Arial" panose="020B0604020202020204" pitchFamily="34" charset="0"/>
                  <a:buChar char="•"/>
                </a:pPr>
                <a:r>
                  <a:rPr lang="en-GB" dirty="0"/>
                  <a:t>the filter function can’t cover exactly one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a:t>
                </a:r>
                <a14:m>
                  <m:oMath xmlns:m="http://schemas.openxmlformats.org/officeDocument/2006/math">
                    <m:d>
                      <m:dPr>
                        <m:begChr m:val="|"/>
                        <m:endChr m:val="|"/>
                        <m:ctrlPr>
                          <a:rPr lang="en-GB" i="1" dirty="0" smtClean="0">
                            <a:latin typeface="Cambria Math" panose="02040503050406030204" pitchFamily="18" charset="0"/>
                          </a:rPr>
                        </m:ctrlPr>
                      </m:dPr>
                      <m:e>
                        <m:sSub>
                          <m:sSubPr>
                            <m:ctrlPr>
                              <a:rPr lang="en-GB" b="1" i="1">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a:solidFill>
                                  <a:srgbClr val="00BFBF"/>
                                </a:solidFill>
                                <a:latin typeface="Cambria Math" panose="02040503050406030204" pitchFamily="18" charset="0"/>
                                <a:ea typeface="Cambria Math" panose="02040503050406030204" pitchFamily="18" charset="0"/>
                              </a:rPr>
                              <m:t>𝒆𝒓</m:t>
                            </m:r>
                          </m:sub>
                        </m:sSub>
                      </m:e>
                    </m:d>
                    <m:r>
                      <a:rPr lang="en-GB" b="0" i="1" dirty="0" smtClean="0">
                        <a:latin typeface="Cambria Math" panose="02040503050406030204" pitchFamily="18" charset="0"/>
                      </a:rPr>
                      <m:t>&gt;0</m:t>
                    </m:r>
                  </m:oMath>
                </a14:m>
                <a:r>
                  <a:rPr lang="en-GB" dirty="0"/>
                  <a:t> even if ideally the time step is arbitrarily small);</a:t>
                </a:r>
              </a:p>
              <a:p>
                <a:pPr marL="1200150" lvl="2" indent="-285750">
                  <a:buFont typeface="Arial" panose="020B0604020202020204" pitchFamily="34" charset="0"/>
                  <a:buChar char="•"/>
                </a:pPr>
                <a:r>
                  <a:rPr lang="en-GB" dirty="0"/>
                  <a:t>the time step is not arbitrarily small (</a:t>
                </a:r>
                <a14:m>
                  <m:oMath xmlns:m="http://schemas.openxmlformats.org/officeDocument/2006/math">
                    <m:d>
                      <m:dPr>
                        <m:begChr m:val="|"/>
                        <m:endChr m:val="|"/>
                        <m:ctrlPr>
                          <a:rPr lang="en-GB" i="1" dirty="0">
                            <a:latin typeface="Cambria Math" panose="02040503050406030204" pitchFamily="18" charset="0"/>
                          </a:rPr>
                        </m:ctrlPr>
                      </m:dPr>
                      <m:e>
                        <m:sSub>
                          <m:sSubPr>
                            <m:ctrlPr>
                              <a:rPr lang="en-GB" b="1" i="1">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a:solidFill>
                                  <a:srgbClr val="00BFBF"/>
                                </a:solidFill>
                                <a:latin typeface="Cambria Math" panose="02040503050406030204" pitchFamily="18" charset="0"/>
                                <a:ea typeface="Cambria Math" panose="02040503050406030204" pitchFamily="18" charset="0"/>
                              </a:rPr>
                              <m:t>𝒆𝒓</m:t>
                            </m:r>
                          </m:sub>
                        </m:sSub>
                      </m:e>
                    </m:d>
                    <m:r>
                      <a:rPr lang="en-GB" i="1" dirty="0">
                        <a:latin typeface="Cambria Math" panose="02040503050406030204" pitchFamily="18" charset="0"/>
                      </a:rPr>
                      <m:t>&gt;0</m:t>
                    </m:r>
                  </m:oMath>
                </a14:m>
                <a:r>
                  <a:rPr lang="en-GB" dirty="0"/>
                  <a:t> even if ideally one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is exactly covered)</a:t>
                </a:r>
                <a14:m>
                  <m:oMath xmlns:m="http://schemas.openxmlformats.org/officeDocument/2006/math">
                    <m:r>
                      <a:rPr lang="en-GB" b="0" i="1" dirty="0" smtClean="0">
                        <a:solidFill>
                          <a:schemeClr val="tx1"/>
                        </a:solidFill>
                        <a:latin typeface="Cambria Math" panose="02040503050406030204" pitchFamily="18" charset="0"/>
                      </a:rPr>
                      <m:t>.</m:t>
                    </m:r>
                  </m:oMath>
                </a14:m>
                <a:endParaRPr lang="en-GB" dirty="0"/>
              </a:p>
              <a:p>
                <a:pPr marL="1200150" lvl="2" indent="-285750">
                  <a:buFont typeface="Arial" panose="020B0604020202020204" pitchFamily="34" charset="0"/>
                  <a:buChar char="•"/>
                </a:pPr>
                <a:endParaRPr lang="en-GB" dirty="0"/>
              </a:p>
            </p:txBody>
          </p:sp>
        </mc:Choice>
        <mc:Fallback xmlns="">
          <p:sp>
            <p:nvSpPr>
              <p:cNvPr id="69" name="CasellaDiTesto 68">
                <a:extLst>
                  <a:ext uri="{FF2B5EF4-FFF2-40B4-BE49-F238E27FC236}">
                    <a16:creationId xmlns:a16="http://schemas.microsoft.com/office/drawing/2014/main" id="{EBE044C3-7655-4448-9E3A-8D2997404AD7}"/>
                  </a:ext>
                </a:extLst>
              </p:cNvPr>
              <p:cNvSpPr txBox="1">
                <a:spLocks noRot="1" noChangeAspect="1" noMove="1" noResize="1" noEditPoints="1" noAdjustHandles="1" noChangeArrowheads="1" noChangeShapeType="1" noTextEdit="1"/>
              </p:cNvSpPr>
              <p:nvPr/>
            </p:nvSpPr>
            <p:spPr>
              <a:xfrm>
                <a:off x="2067" y="5857643"/>
                <a:ext cx="12189933" cy="1200329"/>
              </a:xfrm>
              <a:prstGeom prst="rect">
                <a:avLst/>
              </a:prstGeom>
              <a:blipFill>
                <a:blip r:embed="rId17"/>
                <a:stretch>
                  <a:fillRect t="-3046"/>
                </a:stretch>
              </a:blipFill>
            </p:spPr>
            <p:txBody>
              <a:bodyPr/>
              <a:lstStyle/>
              <a:p>
                <a:r>
                  <a:rPr lang="en-GB">
                    <a:noFill/>
                  </a:rPr>
                  <a:t> </a:t>
                </a:r>
              </a:p>
            </p:txBody>
          </p:sp>
        </mc:Fallback>
      </mc:AlternateContent>
      <p:sp>
        <p:nvSpPr>
          <p:cNvPr id="76" name="CasellaDiTesto 75">
            <a:extLst>
              <a:ext uri="{FF2B5EF4-FFF2-40B4-BE49-F238E27FC236}">
                <a16:creationId xmlns:a16="http://schemas.microsoft.com/office/drawing/2014/main" id="{03DDB9A7-81D5-4C17-88F6-B62715DFFAD9}"/>
              </a:ext>
            </a:extLst>
          </p:cNvPr>
          <p:cNvSpPr txBox="1"/>
          <p:nvPr/>
        </p:nvSpPr>
        <p:spPr>
          <a:xfrm>
            <a:off x="9820781" y="3846485"/>
            <a:ext cx="807321" cy="646331"/>
          </a:xfrm>
          <a:prstGeom prst="rect">
            <a:avLst/>
          </a:prstGeom>
          <a:solidFill>
            <a:schemeClr val="bg1"/>
          </a:solidFill>
          <a:ln>
            <a:solidFill>
              <a:schemeClr val="tx1"/>
            </a:solidFill>
          </a:ln>
        </p:spPr>
        <p:txBody>
          <a:bodyPr wrap="square" rtlCol="0">
            <a:spAutoFit/>
          </a:bodyPr>
          <a:lstStyle/>
          <a:p>
            <a:r>
              <a:rPr lang="en-GB" b="1" dirty="0"/>
              <a:t>Phase error</a:t>
            </a:r>
          </a:p>
        </p:txBody>
      </p:sp>
      <p:pic>
        <p:nvPicPr>
          <p:cNvPr id="2" name="Immagine 1">
            <a:extLst>
              <a:ext uri="{FF2B5EF4-FFF2-40B4-BE49-F238E27FC236}">
                <a16:creationId xmlns:a16="http://schemas.microsoft.com/office/drawing/2014/main" id="{AF8749C1-7E02-49B9-BACC-484562DE55B0}"/>
              </a:ext>
            </a:extLst>
          </p:cNvPr>
          <p:cNvPicPr>
            <a:picLocks noChangeAspect="1"/>
          </p:cNvPicPr>
          <p:nvPr/>
        </p:nvPicPr>
        <p:blipFill>
          <a:blip r:embed="rId18"/>
          <a:stretch>
            <a:fillRect/>
          </a:stretch>
        </p:blipFill>
        <p:spPr>
          <a:xfrm>
            <a:off x="489334" y="3164061"/>
            <a:ext cx="2365522" cy="2243889"/>
          </a:xfrm>
          <a:prstGeom prst="rect">
            <a:avLst/>
          </a:prstGeom>
        </p:spPr>
      </p:pic>
      <p:sp>
        <p:nvSpPr>
          <p:cNvPr id="3" name="Rettangolo 2">
            <a:extLst>
              <a:ext uri="{FF2B5EF4-FFF2-40B4-BE49-F238E27FC236}">
                <a16:creationId xmlns:a16="http://schemas.microsoft.com/office/drawing/2014/main" id="{2EBBF704-99A8-421B-9996-BAD83046A5A4}"/>
              </a:ext>
            </a:extLst>
          </p:cNvPr>
          <p:cNvSpPr/>
          <p:nvPr/>
        </p:nvSpPr>
        <p:spPr>
          <a:xfrm>
            <a:off x="1492720" y="3014129"/>
            <a:ext cx="842107" cy="176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sellaDiTesto 39">
            <a:extLst>
              <a:ext uri="{FF2B5EF4-FFF2-40B4-BE49-F238E27FC236}">
                <a16:creationId xmlns:a16="http://schemas.microsoft.com/office/drawing/2014/main" id="{561569EA-D7FC-4406-A2F4-B88AA5EF19C0}"/>
              </a:ext>
            </a:extLst>
          </p:cNvPr>
          <p:cNvSpPr txBox="1"/>
          <p:nvPr/>
        </p:nvSpPr>
        <p:spPr>
          <a:xfrm>
            <a:off x="968149" y="2866349"/>
            <a:ext cx="1772405" cy="369332"/>
          </a:xfrm>
          <a:prstGeom prst="rect">
            <a:avLst/>
          </a:prstGeom>
          <a:noFill/>
        </p:spPr>
        <p:txBody>
          <a:bodyPr wrap="square">
            <a:spAutoFit/>
          </a:bodyPr>
          <a:lstStyle/>
          <a:p>
            <a:r>
              <a:rPr lang="en-GB" b="1" dirty="0"/>
              <a:t>Filter coefficient</a:t>
            </a:r>
          </a:p>
        </p:txBody>
      </p:sp>
      <p:pic>
        <p:nvPicPr>
          <p:cNvPr id="5" name="Immagine 4">
            <a:extLst>
              <a:ext uri="{FF2B5EF4-FFF2-40B4-BE49-F238E27FC236}">
                <a16:creationId xmlns:a16="http://schemas.microsoft.com/office/drawing/2014/main" id="{46350D79-CA8B-4C4C-8116-2341AF25B259}"/>
              </a:ext>
            </a:extLst>
          </p:cNvPr>
          <p:cNvPicPr>
            <a:picLocks noChangeAspect="1"/>
          </p:cNvPicPr>
          <p:nvPr/>
        </p:nvPicPr>
        <p:blipFill>
          <a:blip r:embed="rId19"/>
          <a:stretch>
            <a:fillRect/>
          </a:stretch>
        </p:blipFill>
        <p:spPr>
          <a:xfrm>
            <a:off x="3337283" y="3158896"/>
            <a:ext cx="2526728" cy="2201041"/>
          </a:xfrm>
          <a:prstGeom prst="rect">
            <a:avLst/>
          </a:prstGeom>
        </p:spPr>
      </p:pic>
      <p:sp>
        <p:nvSpPr>
          <p:cNvPr id="6" name="Rettangolo 5">
            <a:extLst>
              <a:ext uri="{FF2B5EF4-FFF2-40B4-BE49-F238E27FC236}">
                <a16:creationId xmlns:a16="http://schemas.microsoft.com/office/drawing/2014/main" id="{6D8AA96E-C395-474E-9345-CE75D21F6048}"/>
              </a:ext>
            </a:extLst>
          </p:cNvPr>
          <p:cNvSpPr/>
          <p:nvPr/>
        </p:nvSpPr>
        <p:spPr>
          <a:xfrm>
            <a:off x="4270159" y="3007586"/>
            <a:ext cx="796633" cy="151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asellaDiTesto 41">
            <a:extLst>
              <a:ext uri="{FF2B5EF4-FFF2-40B4-BE49-F238E27FC236}">
                <a16:creationId xmlns:a16="http://schemas.microsoft.com/office/drawing/2014/main" id="{6C7D3674-EEC2-4331-9275-72DEBEC21552}"/>
              </a:ext>
            </a:extLst>
          </p:cNvPr>
          <p:cNvSpPr txBox="1"/>
          <p:nvPr/>
        </p:nvSpPr>
        <p:spPr>
          <a:xfrm>
            <a:off x="3289515" y="2586878"/>
            <a:ext cx="2661799" cy="646331"/>
          </a:xfrm>
          <a:prstGeom prst="rect">
            <a:avLst/>
          </a:prstGeom>
          <a:noFill/>
        </p:spPr>
        <p:txBody>
          <a:bodyPr wrap="square">
            <a:spAutoFit/>
          </a:bodyPr>
          <a:lstStyle/>
          <a:p>
            <a:pPr algn="ctr"/>
            <a:r>
              <a:rPr lang="en-GB" b="1" dirty="0"/>
              <a:t>Frequency response: modulus</a:t>
            </a:r>
          </a:p>
        </p:txBody>
      </p:sp>
      <p:pic>
        <p:nvPicPr>
          <p:cNvPr id="21" name="Immagine 20">
            <a:extLst>
              <a:ext uri="{FF2B5EF4-FFF2-40B4-BE49-F238E27FC236}">
                <a16:creationId xmlns:a16="http://schemas.microsoft.com/office/drawing/2014/main" id="{704E26AD-55E0-4D5F-8697-42596250E7E8}"/>
              </a:ext>
            </a:extLst>
          </p:cNvPr>
          <p:cNvPicPr>
            <a:picLocks noChangeAspect="1"/>
          </p:cNvPicPr>
          <p:nvPr/>
        </p:nvPicPr>
        <p:blipFill>
          <a:blip r:embed="rId20"/>
          <a:stretch>
            <a:fillRect/>
          </a:stretch>
        </p:blipFill>
        <p:spPr>
          <a:xfrm>
            <a:off x="4110362" y="3186237"/>
            <a:ext cx="1643112" cy="1156521"/>
          </a:xfrm>
          <a:prstGeom prst="rect">
            <a:avLst/>
          </a:prstGeom>
          <a:ln>
            <a:solidFill>
              <a:schemeClr val="tx1"/>
            </a:solidFill>
          </a:ln>
        </p:spPr>
      </p:pic>
      <p:sp>
        <p:nvSpPr>
          <p:cNvPr id="41" name="CasellaDiTesto 40">
            <a:extLst>
              <a:ext uri="{FF2B5EF4-FFF2-40B4-BE49-F238E27FC236}">
                <a16:creationId xmlns:a16="http://schemas.microsoft.com/office/drawing/2014/main" id="{C031F446-9579-4322-BBA6-41068071895E}"/>
              </a:ext>
            </a:extLst>
          </p:cNvPr>
          <p:cNvSpPr txBox="1"/>
          <p:nvPr/>
        </p:nvSpPr>
        <p:spPr>
          <a:xfrm>
            <a:off x="4613121" y="3330751"/>
            <a:ext cx="789612" cy="646331"/>
          </a:xfrm>
          <a:prstGeom prst="rect">
            <a:avLst/>
          </a:prstGeom>
          <a:solidFill>
            <a:schemeClr val="bg1"/>
          </a:solidFill>
          <a:ln>
            <a:solidFill>
              <a:schemeClr val="tx1"/>
            </a:solidFill>
          </a:ln>
        </p:spPr>
        <p:txBody>
          <a:bodyPr wrap="square">
            <a:spAutoFit/>
          </a:bodyPr>
          <a:lstStyle/>
          <a:p>
            <a:r>
              <a:rPr lang="en-GB" b="1" dirty="0"/>
              <a:t>Zoom</a:t>
            </a:r>
          </a:p>
          <a:p>
            <a:r>
              <a:rPr lang="en-GB" b="1" dirty="0"/>
              <a:t>(0 DC)</a:t>
            </a:r>
            <a:endParaRPr lang="en-GB" dirty="0"/>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14174912-B5C7-4E47-914E-6D8B484935B8}"/>
                  </a:ext>
                </a:extLst>
              </p:cNvPr>
              <p:cNvSpPr txBox="1"/>
              <p:nvPr/>
            </p:nvSpPr>
            <p:spPr>
              <a:xfrm>
                <a:off x="3534418" y="5155803"/>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10" name="CasellaDiTesto 9">
                <a:extLst>
                  <a:ext uri="{FF2B5EF4-FFF2-40B4-BE49-F238E27FC236}">
                    <a16:creationId xmlns:a16="http://schemas.microsoft.com/office/drawing/2014/main" id="{14174912-B5C7-4E47-914E-6D8B484935B8}"/>
                  </a:ext>
                </a:extLst>
              </p:cNvPr>
              <p:cNvSpPr txBox="1">
                <a:spLocks noRot="1" noChangeAspect="1" noMove="1" noResize="1" noEditPoints="1" noAdjustHandles="1" noChangeArrowheads="1" noChangeShapeType="1" noTextEdit="1"/>
              </p:cNvSpPr>
              <p:nvPr/>
            </p:nvSpPr>
            <p:spPr>
              <a:xfrm>
                <a:off x="3534418" y="5155803"/>
                <a:ext cx="468297" cy="338554"/>
              </a:xfrm>
              <a:prstGeom prst="rect">
                <a:avLst/>
              </a:prstGeom>
              <a:blipFill>
                <a:blip r:embed="rId21"/>
                <a:stretch>
                  <a:fillRect l="-1299" b="-10909"/>
                </a:stretch>
              </a:blipFill>
            </p:spPr>
            <p:txBody>
              <a:bodyPr/>
              <a:lstStyle/>
              <a:p>
                <a:r>
                  <a:rPr lang="en-GB">
                    <a:noFill/>
                  </a:rPr>
                  <a:t> </a:t>
                </a:r>
              </a:p>
            </p:txBody>
          </p:sp>
        </mc:Fallback>
      </mc:AlternateContent>
      <p:cxnSp>
        <p:nvCxnSpPr>
          <p:cNvPr id="29" name="Connettore 2 28">
            <a:extLst>
              <a:ext uri="{FF2B5EF4-FFF2-40B4-BE49-F238E27FC236}">
                <a16:creationId xmlns:a16="http://schemas.microsoft.com/office/drawing/2014/main" id="{00631543-F55F-4141-BE68-91C2DD983F22}"/>
              </a:ext>
            </a:extLst>
          </p:cNvPr>
          <p:cNvCxnSpPr/>
          <p:nvPr/>
        </p:nvCxnSpPr>
        <p:spPr>
          <a:xfrm flipH="1">
            <a:off x="4332303" y="3977082"/>
            <a:ext cx="280818" cy="2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diritto 45">
            <a:extLst>
              <a:ext uri="{FF2B5EF4-FFF2-40B4-BE49-F238E27FC236}">
                <a16:creationId xmlns:a16="http://schemas.microsoft.com/office/drawing/2014/main" id="{B0E7DD7F-2D97-41F7-8FC9-1A2C438CDD0F}"/>
              </a:ext>
            </a:extLst>
          </p:cNvPr>
          <p:cNvCxnSpPr/>
          <p:nvPr/>
        </p:nvCxnSpPr>
        <p:spPr>
          <a:xfrm>
            <a:off x="9727766" y="3380052"/>
            <a:ext cx="2325950" cy="0"/>
          </a:xfrm>
          <a:prstGeom prst="line">
            <a:avLst/>
          </a:prstGeom>
          <a:ln w="28575">
            <a:solidFill>
              <a:srgbClr val="00BFB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29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DCE00F6-E621-47D4-91C8-DF8A86BAA84E}"/>
                  </a:ext>
                </a:extLst>
              </p:cNvPr>
              <p:cNvSpPr txBox="1"/>
              <p:nvPr/>
            </p:nvSpPr>
            <p:spPr>
              <a:xfrm>
                <a:off x="106532" y="1132811"/>
                <a:ext cx="12085468" cy="5632311"/>
              </a:xfrm>
              <a:prstGeom prst="rect">
                <a:avLst/>
              </a:prstGeom>
              <a:noFill/>
            </p:spPr>
            <p:txBody>
              <a:bodyPr wrap="square" rtlCol="0">
                <a:spAutoFit/>
              </a:bodyPr>
              <a:lstStyle/>
              <a:p>
                <a:pPr marL="285750" indent="-285750">
                  <a:buFont typeface="Wingdings" panose="05000000000000000000" pitchFamily="2" charset="2"/>
                  <a:buChar char="q"/>
                </a:pPr>
                <a:r>
                  <a:rPr lang="en-GB" dirty="0"/>
                  <a:t>From the previous slide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the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𝑖</m:t>
                        </m:r>
                      </m:sub>
                    </m:sSub>
                  </m:oMath>
                </a14:m>
                <a:r>
                  <a:rPr lang="en-GB" dirty="0"/>
                  <a:t> are called the slippage factors. </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slippage factors are defined through the momentum compaction factors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𝑖</m:t>
                        </m:r>
                      </m:sub>
                    </m:sSub>
                  </m:oMath>
                </a14:m>
                <a:r>
                  <a:rPr lang="en-GB" dirty="0"/>
                  <a:t>, which are constant numbers for a given machine and depend on the optics.</a:t>
                </a:r>
              </a:p>
              <a:p>
                <a:pPr marL="742950" lvl="1" indent="-285750">
                  <a:buFont typeface="Wingdings" panose="05000000000000000000" pitchFamily="2" charset="2"/>
                  <a:buChar char="Ø"/>
                </a:pPr>
                <a:r>
                  <a:rPr lang="en-GB" dirty="0"/>
                  <a:t>For instance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0</m:t>
                        </m:r>
                      </m:sub>
                    </m:sSub>
                  </m:oMath>
                </a14:m>
                <a:r>
                  <a:rPr lang="en-GB" dirty="0"/>
                  <a:t> is the nominal relativistic gamma.</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0</m:t>
                        </m:r>
                      </m:sub>
                    </m:sSub>
                  </m:oMath>
                </a14:m>
                <a:r>
                  <a:rPr lang="en-GB" dirty="0"/>
                  <a:t> such that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i="1">
                            <a:latin typeface="Cambria Math" panose="02040503050406030204" pitchFamily="18" charset="0"/>
                            <a:ea typeface="Cambria Math" panose="02040503050406030204" pitchFamily="18" charset="0"/>
                          </a:rPr>
                          <m:t>0</m:t>
                        </m:r>
                      </m:sub>
                    </m:sSub>
                  </m:oMath>
                </a14:m>
                <a:r>
                  <a:rPr lang="en-GB" dirty="0"/>
                  <a:t> = 0 is called transition gamma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DAFNE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b="0" i="0" smtClean="0">
                        <a:latin typeface="Cambria Math" panose="02040503050406030204" pitchFamily="18" charset="0"/>
                        <a:ea typeface="Cambria Math" panose="02040503050406030204" pitchFamily="18" charset="0"/>
                      </a:rPr>
                      <m:t>=0.018</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rPr>
                          <m:t>0</m:t>
                        </m:r>
                      </m:sub>
                    </m:sSub>
                  </m:oMath>
                </a14:m>
                <a:r>
                  <a:rPr lang="en-GB" dirty="0"/>
                  <a:t> = 998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ea typeface="Cambria Math" panose="02040503050406030204" pitchFamily="18" charset="0"/>
                          </a:rPr>
                          <m:t>𝑡𝑟</m:t>
                        </m:r>
                      </m:sub>
                    </m:sSub>
                    <m:r>
                      <a:rPr lang="en-GB">
                        <a:latin typeface="Cambria Math" panose="02040503050406030204" pitchFamily="18" charset="0"/>
                        <a:ea typeface="Cambria Math" panose="02040503050406030204" pitchFamily="18" charset="0"/>
                      </a:rPr>
                      <m:t>=7.45</m:t>
                    </m:r>
                  </m:oMath>
                </a14:m>
                <a:r>
                  <a:rPr lang="en-GB" dirty="0"/>
                  <a:t>. Since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rPr>
                          <m:t>0</m:t>
                        </m:r>
                      </m:sub>
                    </m:sSub>
                    <m:r>
                      <a:rPr lang="en-GB" b="0" i="1" smtClean="0">
                        <a:latin typeface="Cambria Math" panose="02040503050406030204" pitchFamily="18" charset="0"/>
                      </a:rPr>
                      <m:t>&gt;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ea typeface="Cambria Math" panose="02040503050406030204" pitchFamily="18" charset="0"/>
                          </a:rPr>
                          <m:t>𝑡𝑟</m:t>
                        </m:r>
                      </m:sub>
                    </m:sSub>
                  </m:oMath>
                </a14:m>
                <a:r>
                  <a:rPr lang="en-GB" dirty="0"/>
                  <a:t> the beam is ‘above transition energy’.</a:t>
                </a:r>
              </a:p>
            </p:txBody>
          </p:sp>
        </mc:Choice>
        <mc:Fallback xmlns="">
          <p:sp>
            <p:nvSpPr>
              <p:cNvPr id="6" name="CasellaDiTesto 5">
                <a:extLst>
                  <a:ext uri="{FF2B5EF4-FFF2-40B4-BE49-F238E27FC236}">
                    <a16:creationId xmlns:a16="http://schemas.microsoft.com/office/drawing/2014/main" id="{9DCE00F6-E621-47D4-91C8-DF8A86BAA84E}"/>
                  </a:ext>
                </a:extLst>
              </p:cNvPr>
              <p:cNvSpPr txBox="1">
                <a:spLocks noRot="1" noChangeAspect="1" noMove="1" noResize="1" noEditPoints="1" noAdjustHandles="1" noChangeArrowheads="1" noChangeShapeType="1" noTextEdit="1"/>
              </p:cNvSpPr>
              <p:nvPr/>
            </p:nvSpPr>
            <p:spPr>
              <a:xfrm>
                <a:off x="106532" y="1132811"/>
                <a:ext cx="12085468" cy="5632311"/>
              </a:xfrm>
              <a:prstGeom prst="rect">
                <a:avLst/>
              </a:prstGeom>
              <a:blipFill>
                <a:blip r:embed="rId2"/>
                <a:stretch>
                  <a:fillRect l="-303" t="-649" b="-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C597289-5522-4AAC-826D-8AE4590E6065}"/>
                  </a:ext>
                </a:extLst>
              </p:cNvPr>
              <p:cNvSpPr txBox="1"/>
              <p:nvPr/>
            </p:nvSpPr>
            <p:spPr>
              <a:xfrm>
                <a:off x="2847145" y="1617022"/>
                <a:ext cx="62454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𝜂</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𝛿</m:t>
                          </m:r>
                        </m:e>
                      </m:d>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2</m:t>
                          </m:r>
                        </m:sub>
                      </m:sSub>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oMath>
                  </m:oMathPara>
                </a14:m>
                <a:endParaRPr lang="en-GB" dirty="0"/>
              </a:p>
            </p:txBody>
          </p:sp>
        </mc:Choice>
        <mc:Fallback xmlns="">
          <p:sp>
            <p:nvSpPr>
              <p:cNvPr id="8" name="CasellaDiTesto 7">
                <a:extLst>
                  <a:ext uri="{FF2B5EF4-FFF2-40B4-BE49-F238E27FC236}">
                    <a16:creationId xmlns:a16="http://schemas.microsoft.com/office/drawing/2014/main" id="{0C597289-5522-4AAC-826D-8AE4590E6065}"/>
                  </a:ext>
                </a:extLst>
              </p:cNvPr>
              <p:cNvSpPr txBox="1">
                <a:spLocks noRot="1" noChangeAspect="1" noMove="1" noResize="1" noEditPoints="1" noAdjustHandles="1" noChangeArrowheads="1" noChangeShapeType="1" noTextEdit="1"/>
              </p:cNvSpPr>
              <p:nvPr/>
            </p:nvSpPr>
            <p:spPr>
              <a:xfrm>
                <a:off x="2847145" y="1617022"/>
                <a:ext cx="6245440"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B4BF848F-1335-48D8-88E5-2AFB122BFAC4}"/>
                  </a:ext>
                </a:extLst>
              </p:cNvPr>
              <p:cNvSpPr txBox="1"/>
              <p:nvPr/>
            </p:nvSpPr>
            <p:spPr>
              <a:xfrm>
                <a:off x="4883830" y="3628614"/>
                <a:ext cx="1955306" cy="705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2</m:t>
                              </m:r>
                            </m:sup>
                          </m:sSubSup>
                        </m:den>
                      </m:f>
                    </m:oMath>
                  </m:oMathPara>
                </a14:m>
                <a:endParaRPr lang="en-GB" dirty="0"/>
              </a:p>
            </p:txBody>
          </p:sp>
        </mc:Choice>
        <mc:Fallback xmlns="">
          <p:sp>
            <p:nvSpPr>
              <p:cNvPr id="10" name="CasellaDiTesto 9">
                <a:extLst>
                  <a:ext uri="{FF2B5EF4-FFF2-40B4-BE49-F238E27FC236}">
                    <a16:creationId xmlns:a16="http://schemas.microsoft.com/office/drawing/2014/main" id="{B4BF848F-1335-48D8-88E5-2AFB122BFAC4}"/>
                  </a:ext>
                </a:extLst>
              </p:cNvPr>
              <p:cNvSpPr txBox="1">
                <a:spLocks noRot="1" noChangeAspect="1" noMove="1" noResize="1" noEditPoints="1" noAdjustHandles="1" noChangeArrowheads="1" noChangeShapeType="1" noTextEdit="1"/>
              </p:cNvSpPr>
              <p:nvPr/>
            </p:nvSpPr>
            <p:spPr>
              <a:xfrm>
                <a:off x="4883830" y="3628614"/>
                <a:ext cx="1955306" cy="70557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19A3499-CA8F-44F0-A750-548B0D3F3544}"/>
                  </a:ext>
                </a:extLst>
              </p:cNvPr>
              <p:cNvSpPr txBox="1"/>
              <p:nvPr/>
            </p:nvSpPr>
            <p:spPr>
              <a:xfrm>
                <a:off x="4910464" y="5492097"/>
                <a:ext cx="1955306" cy="676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𝑡𝑟</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ad>
                            <m:radPr>
                              <m:degHide m:val="on"/>
                              <m:ctrlPr>
                                <a:rPr lang="en-GB" b="0" i="1" smtClean="0">
                                  <a:latin typeface="Cambria Math" panose="02040503050406030204" pitchFamily="18" charset="0"/>
                                  <a:ea typeface="Cambria Math" panose="02040503050406030204" pitchFamily="18" charset="0"/>
                                </a:rPr>
                              </m:ctrlPr>
                            </m:radPr>
                            <m:deg/>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e>
                          </m:rad>
                        </m:den>
                      </m:f>
                    </m:oMath>
                  </m:oMathPara>
                </a14:m>
                <a:endParaRPr lang="en-GB" dirty="0"/>
              </a:p>
            </p:txBody>
          </p:sp>
        </mc:Choice>
        <mc:Fallback xmlns="">
          <p:sp>
            <p:nvSpPr>
              <p:cNvPr id="18" name="CasellaDiTesto 17">
                <a:extLst>
                  <a:ext uri="{FF2B5EF4-FFF2-40B4-BE49-F238E27FC236}">
                    <a16:creationId xmlns:a16="http://schemas.microsoft.com/office/drawing/2014/main" id="{219A3499-CA8F-44F0-A750-548B0D3F3544}"/>
                  </a:ext>
                </a:extLst>
              </p:cNvPr>
              <p:cNvSpPr txBox="1">
                <a:spLocks noRot="1" noChangeAspect="1" noMove="1" noResize="1" noEditPoints="1" noAdjustHandles="1" noChangeArrowheads="1" noChangeShapeType="1" noTextEdit="1"/>
              </p:cNvSpPr>
              <p:nvPr/>
            </p:nvSpPr>
            <p:spPr>
              <a:xfrm>
                <a:off x="4910464" y="5492097"/>
                <a:ext cx="1955306" cy="676660"/>
              </a:xfrm>
              <a:prstGeom prst="rect">
                <a:avLst/>
              </a:prstGeom>
              <a:blipFill>
                <a:blip r:embed="rId5"/>
                <a:stretch>
                  <a:fillRect/>
                </a:stretch>
              </a:blipFill>
            </p:spPr>
            <p:txBody>
              <a:bodyPr/>
              <a:lstStyle/>
              <a:p>
                <a:r>
                  <a:rPr lang="en-GB">
                    <a:noFill/>
                  </a:rPr>
                  <a:t> </a:t>
                </a:r>
              </a:p>
            </p:txBody>
          </p:sp>
        </mc:Fallback>
      </mc:AlternateContent>
      <p:sp>
        <p:nvSpPr>
          <p:cNvPr id="7" name="Segnaposto numero diapositiva 6">
            <a:extLst>
              <a:ext uri="{FF2B5EF4-FFF2-40B4-BE49-F238E27FC236}">
                <a16:creationId xmlns:a16="http://schemas.microsoft.com/office/drawing/2014/main" id="{83978CAB-F674-4AE1-8550-B2E69C95BCF2}"/>
              </a:ext>
            </a:extLst>
          </p:cNvPr>
          <p:cNvSpPr>
            <a:spLocks noGrp="1"/>
          </p:cNvSpPr>
          <p:nvPr>
            <p:ph type="sldNum" sz="quarter" idx="12"/>
          </p:nvPr>
        </p:nvSpPr>
        <p:spPr/>
        <p:txBody>
          <a:bodyPr/>
          <a:lstStyle/>
          <a:p>
            <a:fld id="{F556478C-EA8F-4B12-8AB2-8053E5C3663D}" type="slidenum">
              <a:rPr lang="en-GB" smtClean="0"/>
              <a:t>11</a:t>
            </a:fld>
            <a:endParaRPr lang="en-GB"/>
          </a:p>
        </p:txBody>
      </p:sp>
      <p:sp>
        <p:nvSpPr>
          <p:cNvPr id="11" name="CasellaDiTesto 10">
            <a:extLst>
              <a:ext uri="{FF2B5EF4-FFF2-40B4-BE49-F238E27FC236}">
                <a16:creationId xmlns:a16="http://schemas.microsoft.com/office/drawing/2014/main" id="{74C7527A-CCEB-422F-9572-811CB1E4924F}"/>
              </a:ext>
            </a:extLst>
          </p:cNvPr>
          <p:cNvSpPr txBox="1"/>
          <p:nvPr/>
        </p:nvSpPr>
        <p:spPr>
          <a:xfrm>
            <a:off x="-1" y="149732"/>
            <a:ext cx="12192001" cy="707886"/>
          </a:xfrm>
          <a:prstGeom prst="rect">
            <a:avLst/>
          </a:prstGeom>
          <a:noFill/>
        </p:spPr>
        <p:txBody>
          <a:bodyPr wrap="square" rtlCol="0">
            <a:spAutoFit/>
          </a:bodyPr>
          <a:lstStyle/>
          <a:p>
            <a:pPr algn="ctr"/>
            <a:r>
              <a:rPr lang="en-GB" sz="4000" dirty="0">
                <a:latin typeface="+mj-lt"/>
              </a:rPr>
              <a:t>Single particle equations of motion: time equation (2/4)</a:t>
            </a:r>
          </a:p>
        </p:txBody>
      </p:sp>
    </p:spTree>
    <p:extLst>
      <p:ext uri="{BB962C8B-B14F-4D97-AF65-F5344CB8AC3E}">
        <p14:creationId xmlns:p14="http://schemas.microsoft.com/office/powerpoint/2010/main" val="3213790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F3AB4C5-F21D-45E7-B313-CF4856737A16}"/>
              </a:ext>
            </a:extLst>
          </p:cNvPr>
          <p:cNvSpPr>
            <a:spLocks noGrp="1"/>
          </p:cNvSpPr>
          <p:nvPr>
            <p:ph type="sldNum" sz="quarter" idx="12"/>
          </p:nvPr>
        </p:nvSpPr>
        <p:spPr/>
        <p:txBody>
          <a:bodyPr/>
          <a:lstStyle/>
          <a:p>
            <a:fld id="{F556478C-EA8F-4B12-8AB2-8053E5C3663D}" type="slidenum">
              <a:rPr lang="en-GB" smtClean="0"/>
              <a:t>110</a:t>
            </a:fld>
            <a:endParaRPr lang="en-GB"/>
          </a:p>
        </p:txBody>
      </p:sp>
      <p:sp>
        <p:nvSpPr>
          <p:cNvPr id="6" name="CasellaDiTesto 5">
            <a:extLst>
              <a:ext uri="{FF2B5EF4-FFF2-40B4-BE49-F238E27FC236}">
                <a16:creationId xmlns:a16="http://schemas.microsoft.com/office/drawing/2014/main" id="{CBAAE20B-F0DC-4712-BF68-20D348096CFC}"/>
              </a:ext>
            </a:extLst>
          </p:cNvPr>
          <p:cNvSpPr txBox="1"/>
          <p:nvPr/>
        </p:nvSpPr>
        <p:spPr>
          <a:xfrm>
            <a:off x="0" y="79935"/>
            <a:ext cx="12192000" cy="707886"/>
          </a:xfrm>
          <a:prstGeom prst="rect">
            <a:avLst/>
          </a:prstGeom>
          <a:noFill/>
        </p:spPr>
        <p:txBody>
          <a:bodyPr wrap="square" rtlCol="0">
            <a:spAutoFit/>
          </a:bodyPr>
          <a:lstStyle/>
          <a:p>
            <a:pPr algn="ctr"/>
            <a:r>
              <a:rPr lang="en-GB" sz="4000" dirty="0">
                <a:latin typeface="+mj-lt"/>
              </a:rPr>
              <a:t>FPGA: down sampling factor (5/5)</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03B78437-BA5E-42AF-B18A-7C2BF04703D4}"/>
                  </a:ext>
                </a:extLst>
              </p:cNvPr>
              <p:cNvSpPr txBox="1"/>
              <p:nvPr/>
            </p:nvSpPr>
            <p:spPr>
              <a:xfrm>
                <a:off x="0" y="867756"/>
                <a:ext cx="12295573" cy="3760132"/>
              </a:xfrm>
              <a:prstGeom prst="rect">
                <a:avLst/>
              </a:prstGeom>
              <a:noFill/>
            </p:spPr>
            <p:txBody>
              <a:bodyPr wrap="square" rtlCol="0">
                <a:spAutoFit/>
              </a:bodyPr>
              <a:lstStyle/>
              <a:p>
                <a:pPr marL="285750" indent="-285750">
                  <a:buFont typeface="Wingdings" panose="05000000000000000000" pitchFamily="2" charset="2"/>
                  <a:buChar char="q"/>
                </a:pPr>
                <a:r>
                  <a:rPr lang="en-GB" dirty="0"/>
                  <a:t>Iterative procedure in the new Python code to compensate for this phase error:</a:t>
                </a:r>
              </a:p>
              <a:p>
                <a:pPr marL="742950" lvl="1" indent="-285750">
                  <a:buFont typeface="Wingdings" panose="05000000000000000000" pitchFamily="2" charset="2"/>
                  <a:buChar char="Ø"/>
                </a:pPr>
                <a:r>
                  <a:rPr lang="en-GB" b="1" dirty="0">
                    <a:solidFill>
                      <a:srgbClr val="FF0000"/>
                    </a:solidFill>
                  </a:rPr>
                  <a:t>Iteration 1:</a:t>
                </a:r>
                <a:r>
                  <a:rPr lang="en-GB" dirty="0"/>
                  <a:t> </a:t>
                </a:r>
                <a14:m>
                  <m:oMath xmlns:m="http://schemas.openxmlformats.org/officeDocument/2006/math">
                    <m:sSub>
                      <m:sSubPr>
                        <m:ctrlPr>
                          <a:rPr lang="en-GB" b="1" i="1" smtClean="0">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smtClean="0">
                            <a:solidFill>
                              <a:srgbClr val="00BFBF"/>
                            </a:solidFill>
                            <a:latin typeface="Cambria Math" panose="02040503050406030204" pitchFamily="18" charset="0"/>
                            <a:ea typeface="Cambria Math" panose="02040503050406030204" pitchFamily="18" charset="0"/>
                          </a:rPr>
                          <m:t>𝒆𝒓</m:t>
                        </m:r>
                      </m:sub>
                    </m:sSub>
                  </m:oMath>
                </a14:m>
                <a:r>
                  <a:rPr lang="en-GB" dirty="0"/>
                  <a:t> is subtracted from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i.e. the new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is </a:t>
                </a:r>
                <a14:m>
                  <m:oMath xmlns:m="http://schemas.openxmlformats.org/officeDocument/2006/math">
                    <m:sSub>
                      <m:sSubPr>
                        <m:ctrlPr>
                          <a:rPr lang="en-GB" b="1" i="1" smtClean="0">
                            <a:solidFill>
                              <a:srgbClr val="FFC000"/>
                            </a:solidFill>
                            <a:latin typeface="Cambria Math" panose="02040503050406030204" pitchFamily="18" charset="0"/>
                          </a:rPr>
                        </m:ctrlPr>
                      </m:sSubPr>
                      <m:e>
                        <m:acc>
                          <m:accPr>
                            <m:chr m:val="̃"/>
                            <m:ctrlPr>
                              <a:rPr lang="en-GB" b="1" i="1" smtClean="0">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ea typeface="Cambria Math" panose="02040503050406030204" pitchFamily="18" charset="0"/>
                              </a:rPr>
                              <m:t>𝝓</m:t>
                            </m:r>
                          </m:e>
                        </m:acc>
                      </m:e>
                      <m:sub>
                        <m:r>
                          <a:rPr lang="en-GB" b="1" i="1" smtClean="0">
                            <a:solidFill>
                              <a:srgbClr val="FFC000"/>
                            </a:solidFill>
                            <a:latin typeface="Cambria Math" panose="02040503050406030204" pitchFamily="18" charset="0"/>
                          </a:rPr>
                          <m:t>𝟐</m:t>
                        </m:r>
                      </m:sub>
                    </m:sSub>
                    <m:r>
                      <a:rPr lang="en-GB" b="1" i="1" smtClean="0">
                        <a:solidFill>
                          <a:schemeClr val="tx1"/>
                        </a:solidFill>
                        <a:latin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𝝓</m:t>
                        </m:r>
                      </m:e>
                      <m:sub>
                        <m:r>
                          <a:rPr lang="en-GB" b="1" i="1">
                            <a:solidFill>
                              <a:schemeClr val="tx1"/>
                            </a:solidFill>
                            <a:latin typeface="Cambria Math" panose="02040503050406030204" pitchFamily="18" charset="0"/>
                            <a:ea typeface="Cambria Math" panose="02040503050406030204" pitchFamily="18" charset="0"/>
                          </a:rPr>
                          <m:t>𝟐</m:t>
                        </m:r>
                      </m:sub>
                    </m:sSub>
                    <m:r>
                      <a:rPr lang="en-GB" b="1" i="1" smtClean="0">
                        <a:solidFill>
                          <a:schemeClr val="tx1"/>
                        </a:solidFill>
                        <a:latin typeface="Cambria Math" panose="02040503050406030204" pitchFamily="18" charset="0"/>
                        <a:ea typeface="Cambria Math" panose="02040503050406030204" pitchFamily="18" charset="0"/>
                      </a:rPr>
                      <m:t>−</m:t>
                    </m:r>
                    <m:sSub>
                      <m:sSubPr>
                        <m:ctrlPr>
                          <a:rPr lang="en-GB" b="1" i="1" smtClean="0">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a:solidFill>
                              <a:srgbClr val="00BFBF"/>
                            </a:solidFill>
                            <a:latin typeface="Cambria Math" panose="02040503050406030204" pitchFamily="18" charset="0"/>
                            <a:ea typeface="Cambria Math" panose="02040503050406030204" pitchFamily="18" charset="0"/>
                          </a:rPr>
                          <m:t>𝒆𝒓</m:t>
                        </m:r>
                      </m:sub>
                    </m:sSub>
                  </m:oMath>
                </a14:m>
                <a:r>
                  <a:rPr lang="en-GB" b="1" dirty="0"/>
                  <a:t>.</a:t>
                </a:r>
              </a:p>
              <a:p>
                <a:pPr marL="1200150" lvl="2" indent="-285750">
                  <a:buFont typeface="Arial" panose="020B0604020202020204" pitchFamily="34" charset="0"/>
                  <a:buChar char="•"/>
                </a:pPr>
                <a:r>
                  <a:rPr lang="en-GB" dirty="0"/>
                  <a:t>In this way the phase frequency-response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becomes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as desired.</a:t>
                </a:r>
              </a:p>
              <a:p>
                <a:pPr marL="1200150" lvl="2" indent="-285750">
                  <a:buFont typeface="Arial" panose="020B0604020202020204" pitchFamily="34" charset="0"/>
                  <a:buChar char="•"/>
                </a:pPr>
                <a:r>
                  <a:rPr lang="en-GB" dirty="0"/>
                  <a:t>However, since the time step is not arbitrarily small, changing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leads to a non-zero DC component.</a:t>
                </a:r>
              </a:p>
              <a:p>
                <a:pPr marL="742950" lvl="1" indent="-285750">
                  <a:buFont typeface="Wingdings" panose="05000000000000000000" pitchFamily="2" charset="2"/>
                  <a:buChar char="Ø"/>
                </a:pPr>
                <a:r>
                  <a:rPr lang="en-GB" b="1" dirty="0">
                    <a:solidFill>
                      <a:srgbClr val="FF0000"/>
                    </a:solidFill>
                  </a:rPr>
                  <a:t>Iteration 2: </a:t>
                </a:r>
                <a:r>
                  <a:rPr lang="en-GB" dirty="0"/>
                  <a:t>the average of the filter coefficients is subtracted from the coefficients themselves.</a:t>
                </a:r>
              </a:p>
              <a:p>
                <a:pPr marL="1200150" lvl="2" indent="-285750">
                  <a:buFont typeface="Arial" panose="020B0604020202020204" pitchFamily="34" charset="0"/>
                  <a:buChar char="•"/>
                </a:pPr>
                <a:r>
                  <a:rPr lang="en-GB" dirty="0"/>
                  <a:t>In this way the DC component is zero.</a:t>
                </a:r>
              </a:p>
              <a:p>
                <a:pPr marL="1200150" lvl="2" indent="-285750">
                  <a:buFont typeface="Arial" panose="020B0604020202020204" pitchFamily="34" charset="0"/>
                  <a:buChar char="•"/>
                </a:pPr>
                <a:r>
                  <a:rPr lang="en-GB" dirty="0"/>
                  <a:t>However, this subtraction changes the phase frequency-response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which is not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anymore.</a:t>
                </a:r>
              </a:p>
              <a:p>
                <a:pPr marL="742950" lvl="1" indent="-285750">
                  <a:buFont typeface="Wingdings" panose="05000000000000000000" pitchFamily="2" charset="2"/>
                  <a:buChar char="Ø"/>
                </a:pPr>
                <a:r>
                  <a:rPr lang="en-GB" b="1" dirty="0">
                    <a:solidFill>
                      <a:srgbClr val="FF0000"/>
                    </a:solidFill>
                  </a:rPr>
                  <a:t>Iteration 3: </a:t>
                </a:r>
                <a:r>
                  <a:rPr lang="en-GB" dirty="0"/>
                  <a:t>the new </a:t>
                </a:r>
                <a14:m>
                  <m:oMath xmlns:m="http://schemas.openxmlformats.org/officeDocument/2006/math">
                    <m:sSubSup>
                      <m:sSubSupPr>
                        <m:ctrlPr>
                          <a:rPr lang="en-GB" b="1" i="1" smtClean="0">
                            <a:solidFill>
                              <a:srgbClr val="00BFBF"/>
                            </a:solidFill>
                            <a:latin typeface="Cambria Math" panose="02040503050406030204" pitchFamily="18" charset="0"/>
                            <a:ea typeface="Cambria Math" panose="02040503050406030204" pitchFamily="18" charset="0"/>
                          </a:rPr>
                        </m:ctrlPr>
                      </m:sSubSupPr>
                      <m:e>
                        <m:r>
                          <a:rPr lang="en-GB" b="1" i="1">
                            <a:solidFill>
                              <a:srgbClr val="00BFBF"/>
                            </a:solidFill>
                            <a:latin typeface="Cambria Math" panose="02040503050406030204" pitchFamily="18" charset="0"/>
                            <a:ea typeface="Cambria Math" panose="02040503050406030204" pitchFamily="18" charset="0"/>
                          </a:rPr>
                          <m:t>𝝓</m:t>
                        </m:r>
                      </m:e>
                      <m:sub>
                        <m:r>
                          <a:rPr lang="en-GB" b="1" i="1" smtClean="0">
                            <a:solidFill>
                              <a:srgbClr val="00BFBF"/>
                            </a:solidFill>
                            <a:latin typeface="Cambria Math" panose="02040503050406030204" pitchFamily="18" charset="0"/>
                            <a:ea typeface="Cambria Math" panose="02040503050406030204" pitchFamily="18" charset="0"/>
                          </a:rPr>
                          <m:t>𝒆𝒓</m:t>
                        </m:r>
                      </m:sub>
                      <m:sup>
                        <m:r>
                          <a:rPr lang="en-GB" b="1" i="1" smtClean="0">
                            <a:solidFill>
                              <a:srgbClr val="00BFBF"/>
                            </a:solidFill>
                            <a:latin typeface="Cambria Math" panose="02040503050406030204" pitchFamily="18" charset="0"/>
                            <a:ea typeface="Cambria Math" panose="02040503050406030204" pitchFamily="18" charset="0"/>
                          </a:rPr>
                          <m:t>′</m:t>
                        </m:r>
                      </m:sup>
                    </m:sSubSup>
                  </m:oMath>
                </a14:m>
                <a:r>
                  <a:rPr lang="en-GB" dirty="0"/>
                  <a:t> is subtracted from </a:t>
                </a:r>
                <a14:m>
                  <m:oMath xmlns:m="http://schemas.openxmlformats.org/officeDocument/2006/math">
                    <m:sSub>
                      <m:sSubPr>
                        <m:ctrlPr>
                          <a:rPr lang="en-GB" b="1" i="1">
                            <a:solidFill>
                              <a:srgbClr val="FFC000"/>
                            </a:solidFill>
                            <a:latin typeface="Cambria Math" panose="02040503050406030204" pitchFamily="18" charset="0"/>
                          </a:rPr>
                        </m:ctrlPr>
                      </m:sSubPr>
                      <m:e>
                        <m:acc>
                          <m:accPr>
                            <m:chr m:val="̃"/>
                            <m:ctrlPr>
                              <a:rPr lang="en-GB" b="1" i="1">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ea typeface="Cambria Math" panose="02040503050406030204" pitchFamily="18" charset="0"/>
                              </a:rPr>
                              <m:t>𝝓</m:t>
                            </m:r>
                          </m:e>
                        </m:acc>
                      </m:e>
                      <m:sub>
                        <m:r>
                          <a:rPr lang="en-GB" b="1" i="1">
                            <a:solidFill>
                              <a:srgbClr val="FFC000"/>
                            </a:solidFill>
                            <a:latin typeface="Cambria Math" panose="02040503050406030204" pitchFamily="18" charset="0"/>
                          </a:rPr>
                          <m:t>𝟐</m:t>
                        </m:r>
                      </m:sub>
                    </m:sSub>
                  </m:oMath>
                </a14:m>
                <a:r>
                  <a:rPr lang="en-GB" dirty="0"/>
                  <a:t>, i.e. the new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 is </a:t>
                </a:r>
                <a14:m>
                  <m:oMath xmlns:m="http://schemas.openxmlformats.org/officeDocument/2006/math">
                    <m:sSub>
                      <m:sSubPr>
                        <m:ctrlPr>
                          <a:rPr lang="en-GB" b="1" i="1">
                            <a:solidFill>
                              <a:srgbClr val="FFC000"/>
                            </a:solidFill>
                            <a:latin typeface="Cambria Math" panose="02040503050406030204" pitchFamily="18" charset="0"/>
                          </a:rPr>
                        </m:ctrlPr>
                      </m:sSubPr>
                      <m:e>
                        <m:acc>
                          <m:accPr>
                            <m:chr m:val="̃"/>
                            <m:ctrlPr>
                              <a:rPr lang="en-GB" b="1" i="1" smtClean="0">
                                <a:solidFill>
                                  <a:srgbClr val="FFC000"/>
                                </a:solidFill>
                                <a:latin typeface="Cambria Math" panose="02040503050406030204" pitchFamily="18" charset="0"/>
                              </a:rPr>
                            </m:ctrlPr>
                          </m:accPr>
                          <m:e>
                            <m:r>
                              <a:rPr lang="en-GB" b="1" i="1">
                                <a:solidFill>
                                  <a:srgbClr val="FFC000"/>
                                </a:solidFill>
                                <a:latin typeface="Cambria Math" panose="02040503050406030204" pitchFamily="18" charset="0"/>
                                <a:ea typeface="Cambria Math" panose="02040503050406030204" pitchFamily="18" charset="0"/>
                              </a:rPr>
                              <m:t>𝝓</m:t>
                            </m:r>
                          </m:e>
                        </m:acc>
                      </m:e>
                      <m:sub>
                        <m:r>
                          <a:rPr lang="en-GB" b="1" i="1">
                            <a:solidFill>
                              <a:srgbClr val="FFC000"/>
                            </a:solidFill>
                            <a:latin typeface="Cambria Math" panose="02040503050406030204" pitchFamily="18" charset="0"/>
                          </a:rPr>
                          <m:t>𝟐</m:t>
                        </m:r>
                      </m:sub>
                    </m:sSub>
                    <m:r>
                      <a:rPr lang="en-GB" b="1" i="1">
                        <a:latin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𝝓</m:t>
                        </m:r>
                      </m:e>
                      <m:sub>
                        <m:r>
                          <a:rPr lang="en-GB" b="1" i="1">
                            <a:latin typeface="Cambria Math" panose="02040503050406030204" pitchFamily="18" charset="0"/>
                            <a:ea typeface="Cambria Math" panose="02040503050406030204" pitchFamily="18" charset="0"/>
                          </a:rPr>
                          <m:t>𝟐</m:t>
                        </m:r>
                      </m:sub>
                    </m:sSub>
                    <m:r>
                      <a:rPr lang="en-GB" b="1" i="1">
                        <a:latin typeface="Cambria Math" panose="02040503050406030204" pitchFamily="18" charset="0"/>
                        <a:ea typeface="Cambria Math" panose="02040503050406030204" pitchFamily="18" charset="0"/>
                      </a:rPr>
                      <m:t>−</m:t>
                    </m:r>
                    <m:sSub>
                      <m:sSubPr>
                        <m:ctrlPr>
                          <a:rPr lang="en-GB" b="1" i="1">
                            <a:solidFill>
                              <a:srgbClr val="00BFBF"/>
                            </a:solidFill>
                            <a:latin typeface="Cambria Math" panose="02040503050406030204" pitchFamily="18" charset="0"/>
                            <a:ea typeface="Cambria Math" panose="02040503050406030204" pitchFamily="18" charset="0"/>
                          </a:rPr>
                        </m:ctrlPr>
                      </m:sSubPr>
                      <m:e>
                        <m:r>
                          <a:rPr lang="en-GB" b="1" i="1">
                            <a:solidFill>
                              <a:srgbClr val="00BFBF"/>
                            </a:solidFill>
                            <a:latin typeface="Cambria Math" panose="02040503050406030204" pitchFamily="18" charset="0"/>
                            <a:ea typeface="Cambria Math" panose="02040503050406030204" pitchFamily="18" charset="0"/>
                          </a:rPr>
                          <m:t>𝝓</m:t>
                        </m:r>
                      </m:e>
                      <m:sub>
                        <m:r>
                          <a:rPr lang="en-GB" b="1" i="1">
                            <a:solidFill>
                              <a:srgbClr val="00BFBF"/>
                            </a:solidFill>
                            <a:latin typeface="Cambria Math" panose="02040503050406030204" pitchFamily="18" charset="0"/>
                            <a:ea typeface="Cambria Math" panose="02040503050406030204" pitchFamily="18" charset="0"/>
                          </a:rPr>
                          <m:t>𝒆𝒓</m:t>
                        </m:r>
                      </m:sub>
                    </m:sSub>
                    <m:r>
                      <a:rPr lang="en-GB" b="1" i="1" smtClean="0">
                        <a:solidFill>
                          <a:schemeClr val="tx1"/>
                        </a:solidFill>
                        <a:latin typeface="Cambria Math" panose="02040503050406030204" pitchFamily="18" charset="0"/>
                        <a:ea typeface="Cambria Math" panose="02040503050406030204" pitchFamily="18" charset="0"/>
                      </a:rPr>
                      <m:t>−</m:t>
                    </m:r>
                    <m:sSubSup>
                      <m:sSubSupPr>
                        <m:ctrlPr>
                          <a:rPr lang="en-GB" b="1" i="1">
                            <a:solidFill>
                              <a:srgbClr val="00BFBF"/>
                            </a:solidFill>
                            <a:latin typeface="Cambria Math" panose="02040503050406030204" pitchFamily="18" charset="0"/>
                            <a:ea typeface="Cambria Math" panose="02040503050406030204" pitchFamily="18" charset="0"/>
                          </a:rPr>
                        </m:ctrlPr>
                      </m:sSubSupPr>
                      <m:e>
                        <m:r>
                          <a:rPr lang="en-GB" b="1" i="1">
                            <a:solidFill>
                              <a:srgbClr val="00BFBF"/>
                            </a:solidFill>
                            <a:latin typeface="Cambria Math" panose="02040503050406030204" pitchFamily="18" charset="0"/>
                            <a:ea typeface="Cambria Math" panose="02040503050406030204" pitchFamily="18" charset="0"/>
                          </a:rPr>
                          <m:t>𝝓</m:t>
                        </m:r>
                      </m:e>
                      <m:sub>
                        <m:r>
                          <a:rPr lang="en-GB" b="1" i="1">
                            <a:solidFill>
                              <a:srgbClr val="00BFBF"/>
                            </a:solidFill>
                            <a:latin typeface="Cambria Math" panose="02040503050406030204" pitchFamily="18" charset="0"/>
                            <a:ea typeface="Cambria Math" panose="02040503050406030204" pitchFamily="18" charset="0"/>
                          </a:rPr>
                          <m:t>𝒆𝒓</m:t>
                        </m:r>
                      </m:sub>
                      <m:sup>
                        <m:r>
                          <a:rPr lang="en-GB" b="1" i="1">
                            <a:solidFill>
                              <a:srgbClr val="00BFBF"/>
                            </a:solidFill>
                            <a:latin typeface="Cambria Math" panose="02040503050406030204" pitchFamily="18" charset="0"/>
                            <a:ea typeface="Cambria Math" panose="02040503050406030204" pitchFamily="18" charset="0"/>
                          </a:rPr>
                          <m:t>′</m:t>
                        </m:r>
                      </m:sup>
                    </m:sSubSup>
                  </m:oMath>
                </a14:m>
                <a:r>
                  <a:rPr lang="en-GB" dirty="0"/>
                  <a:t>.</a:t>
                </a:r>
              </a:p>
              <a:p>
                <a:pPr marL="742950" lvl="1" indent="-285750">
                  <a:buFont typeface="Wingdings" panose="05000000000000000000" pitchFamily="2" charset="2"/>
                  <a:buChar char="Ø"/>
                </a:pPr>
                <a:r>
                  <a:rPr lang="en-GB" b="1" dirty="0">
                    <a:solidFill>
                      <a:srgbClr val="FF0000"/>
                    </a:solidFill>
                  </a:rPr>
                  <a:t>Iteration 4: </a:t>
                </a:r>
                <a:r>
                  <a:rPr lang="en-GB" dirty="0"/>
                  <a:t>…</a:t>
                </a:r>
              </a:p>
              <a:p>
                <a:pPr lvl="1"/>
                <a:endParaRPr lang="en-GB" dirty="0"/>
              </a:p>
              <a:p>
                <a:pPr marL="285750" indent="-285750">
                  <a:buFont typeface="Wingdings" panose="05000000000000000000" pitchFamily="2" charset="2"/>
                  <a:buChar char="q"/>
                </a:pPr>
                <a:r>
                  <a:rPr lang="en-GB" dirty="0"/>
                  <a:t>The iterations repeat until the filter has zero DC component and the phase frequency-response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is sufficiently close to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oMath>
                </a14:m>
                <a:r>
                  <a:rPr lang="en-GB" dirty="0"/>
                  <a:t>.</a:t>
                </a:r>
              </a:p>
              <a:p>
                <a:pPr marL="742950" lvl="1" indent="-285750">
                  <a:buFont typeface="Wingdings" panose="05000000000000000000" pitchFamily="2" charset="2"/>
                  <a:buChar char="Ø"/>
                </a:pPr>
                <a:r>
                  <a:rPr lang="en-GB" dirty="0"/>
                  <a:t>Usually few iterations are needed to reach convergence. </a:t>
                </a:r>
              </a:p>
              <a:p>
                <a:pPr marL="1200150" lvl="2" indent="-285750">
                  <a:buFont typeface="Arial" panose="020B0604020202020204" pitchFamily="34" charset="0"/>
                  <a:buChar char="•"/>
                </a:pPr>
                <a:r>
                  <a:rPr lang="en-GB" dirty="0"/>
                  <a:t>In our example 10 iterations diminish the phase error from 5.6 </a:t>
                </a: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−2</m:t>
                        </m:r>
                      </m:sup>
                    </m:sSup>
                  </m:oMath>
                </a14:m>
                <a:r>
                  <a:rPr lang="en-GB" dirty="0"/>
                  <a:t> rad to 1.3 </a:t>
                </a: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5</m:t>
                        </m:r>
                      </m:sup>
                    </m:sSup>
                  </m:oMath>
                </a14:m>
                <a:r>
                  <a:rPr lang="en-GB" dirty="0"/>
                  <a:t>.</a:t>
                </a:r>
              </a:p>
            </p:txBody>
          </p:sp>
        </mc:Choice>
        <mc:Fallback xmlns="">
          <p:sp>
            <p:nvSpPr>
              <p:cNvPr id="7" name="CasellaDiTesto 6">
                <a:extLst>
                  <a:ext uri="{FF2B5EF4-FFF2-40B4-BE49-F238E27FC236}">
                    <a16:creationId xmlns:a16="http://schemas.microsoft.com/office/drawing/2014/main" id="{03B78437-BA5E-42AF-B18A-7C2BF04703D4}"/>
                  </a:ext>
                </a:extLst>
              </p:cNvPr>
              <p:cNvSpPr txBox="1">
                <a:spLocks noRot="1" noChangeAspect="1" noMove="1" noResize="1" noEditPoints="1" noAdjustHandles="1" noChangeArrowheads="1" noChangeShapeType="1" noTextEdit="1"/>
              </p:cNvSpPr>
              <p:nvPr/>
            </p:nvSpPr>
            <p:spPr>
              <a:xfrm>
                <a:off x="0" y="867756"/>
                <a:ext cx="12295573" cy="3760132"/>
              </a:xfrm>
              <a:prstGeom prst="rect">
                <a:avLst/>
              </a:prstGeom>
              <a:blipFill>
                <a:blip r:embed="rId2"/>
                <a:stretch>
                  <a:fillRect l="-297" t="-810" b="-648"/>
                </a:stretch>
              </a:blipFill>
            </p:spPr>
            <p:txBody>
              <a:bodyPr/>
              <a:lstStyle/>
              <a:p>
                <a:r>
                  <a:rPr lang="en-GB">
                    <a:noFill/>
                  </a:rPr>
                  <a:t> </a:t>
                </a:r>
              </a:p>
            </p:txBody>
          </p:sp>
        </mc:Fallback>
      </mc:AlternateContent>
      <p:pic>
        <p:nvPicPr>
          <p:cNvPr id="14" name="Immagine 13">
            <a:extLst>
              <a:ext uri="{FF2B5EF4-FFF2-40B4-BE49-F238E27FC236}">
                <a16:creationId xmlns:a16="http://schemas.microsoft.com/office/drawing/2014/main" id="{79491469-0BD5-42C3-A809-DCC437648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321" y="4508884"/>
            <a:ext cx="2672680" cy="2173833"/>
          </a:xfrm>
          <a:prstGeom prst="rect">
            <a:avLst/>
          </a:prstGeom>
        </p:spPr>
      </p:pic>
      <p:pic>
        <p:nvPicPr>
          <p:cNvPr id="16" name="Immagine 15">
            <a:extLst>
              <a:ext uri="{FF2B5EF4-FFF2-40B4-BE49-F238E27FC236}">
                <a16:creationId xmlns:a16="http://schemas.microsoft.com/office/drawing/2014/main" id="{27C587C1-06B4-4353-8FEF-CE094AC3D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234" y="4496871"/>
            <a:ext cx="2193984" cy="2193984"/>
          </a:xfrm>
          <a:prstGeom prst="rect">
            <a:avLst/>
          </a:prstGeom>
        </p:spPr>
      </p:pic>
      <p:pic>
        <p:nvPicPr>
          <p:cNvPr id="18" name="Immagine 17">
            <a:extLst>
              <a:ext uri="{FF2B5EF4-FFF2-40B4-BE49-F238E27FC236}">
                <a16:creationId xmlns:a16="http://schemas.microsoft.com/office/drawing/2014/main" id="{B864F04D-79A2-4E94-AAB6-DD4F23C29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9" y="4539358"/>
            <a:ext cx="2102484" cy="2102484"/>
          </a:xfrm>
          <a:prstGeom prst="rect">
            <a:avLst/>
          </a:prstGeom>
        </p:spPr>
      </p:pic>
      <p:pic>
        <p:nvPicPr>
          <p:cNvPr id="20" name="Immagine 19">
            <a:extLst>
              <a:ext uri="{FF2B5EF4-FFF2-40B4-BE49-F238E27FC236}">
                <a16:creationId xmlns:a16="http://schemas.microsoft.com/office/drawing/2014/main" id="{164624F3-0F9B-49C6-BB08-586A6DA72C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622" y="4523504"/>
            <a:ext cx="2127216" cy="2127216"/>
          </a:xfrm>
          <a:prstGeom prst="rect">
            <a:avLst/>
          </a:prstGeom>
        </p:spPr>
      </p:pic>
      <p:pic>
        <p:nvPicPr>
          <p:cNvPr id="22" name="Immagine 21">
            <a:extLst>
              <a:ext uri="{FF2B5EF4-FFF2-40B4-BE49-F238E27FC236}">
                <a16:creationId xmlns:a16="http://schemas.microsoft.com/office/drawing/2014/main" id="{0BC9788F-3330-455E-A8A7-BAFF78845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5130" y="4487993"/>
            <a:ext cx="2450620" cy="2192411"/>
          </a:xfrm>
          <a:prstGeom prst="rect">
            <a:avLst/>
          </a:prstGeom>
        </p:spPr>
      </p:pic>
      <p:sp>
        <p:nvSpPr>
          <p:cNvPr id="24" name="CasellaDiTesto 23">
            <a:extLst>
              <a:ext uri="{FF2B5EF4-FFF2-40B4-BE49-F238E27FC236}">
                <a16:creationId xmlns:a16="http://schemas.microsoft.com/office/drawing/2014/main" id="{9753AF4E-098D-4C8F-9A9F-AB4E560B5A4E}"/>
              </a:ext>
            </a:extLst>
          </p:cNvPr>
          <p:cNvSpPr txBox="1"/>
          <p:nvPr/>
        </p:nvSpPr>
        <p:spPr>
          <a:xfrm>
            <a:off x="1065354" y="6518731"/>
            <a:ext cx="649345" cy="246221"/>
          </a:xfrm>
          <a:prstGeom prst="rect">
            <a:avLst/>
          </a:prstGeom>
          <a:noFill/>
        </p:spPr>
        <p:txBody>
          <a:bodyPr wrap="none" lIns="0" tIns="0" rIns="0" bIns="0" rtlCol="0">
            <a:spAutoFit/>
          </a:bodyPr>
          <a:lstStyle/>
          <a:p>
            <a:r>
              <a:rPr lang="en-GB" sz="1600" dirty="0"/>
              <a:t>Turn [1]</a:t>
            </a: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86C69BB3-7412-4C59-973E-057EAA82AA78}"/>
                  </a:ext>
                </a:extLst>
              </p:cNvPr>
              <p:cNvSpPr txBox="1"/>
              <p:nvPr/>
            </p:nvSpPr>
            <p:spPr>
              <a:xfrm rot="16200000">
                <a:off x="-230957" y="5461087"/>
                <a:ext cx="822597" cy="246221"/>
              </a:xfrm>
              <a:prstGeom prst="rect">
                <a:avLst/>
              </a:prstGeom>
              <a:noFill/>
            </p:spPr>
            <p:txBody>
              <a:bodyPr wrap="none" lIns="0" tIns="0" rIns="0" bIns="0" rtlCol="0">
                <a:spAutoFit/>
              </a:bodyPr>
              <a:lstStyle/>
              <a:p>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𝑓</m:t>
                        </m:r>
                      </m:e>
                      <m:sub>
                        <m:r>
                          <a:rPr lang="en-GB" sz="1600" i="1">
                            <a:solidFill>
                              <a:schemeClr val="tx1"/>
                            </a:solidFill>
                            <a:latin typeface="Cambria Math" panose="02040503050406030204" pitchFamily="18" charset="0"/>
                            <a:ea typeface="Cambria Math" panose="02040503050406030204" pitchFamily="18" charset="0"/>
                          </a:rPr>
                          <m:t>𝐹𝐼𝑅</m:t>
                        </m:r>
                      </m:sub>
                    </m:sSub>
                  </m:oMath>
                </a14:m>
                <a:r>
                  <a:rPr lang="en-GB" sz="1600" dirty="0">
                    <a:solidFill>
                      <a:schemeClr val="tx1"/>
                    </a:solidFill>
                  </a:rPr>
                  <a:t> [a.u.]</a:t>
                </a:r>
                <a:endParaRPr lang="en-GB" sz="1600" dirty="0"/>
              </a:p>
            </p:txBody>
          </p:sp>
        </mc:Choice>
        <mc:Fallback xmlns="">
          <p:sp>
            <p:nvSpPr>
              <p:cNvPr id="26" name="CasellaDiTesto 25">
                <a:extLst>
                  <a:ext uri="{FF2B5EF4-FFF2-40B4-BE49-F238E27FC236}">
                    <a16:creationId xmlns:a16="http://schemas.microsoft.com/office/drawing/2014/main" id="{86C69BB3-7412-4C59-973E-057EAA82AA78}"/>
                  </a:ext>
                </a:extLst>
              </p:cNvPr>
              <p:cNvSpPr txBox="1">
                <a:spLocks noRot="1" noChangeAspect="1" noMove="1" noResize="1" noEditPoints="1" noAdjustHandles="1" noChangeArrowheads="1" noChangeShapeType="1" noTextEdit="1"/>
              </p:cNvSpPr>
              <p:nvPr/>
            </p:nvSpPr>
            <p:spPr>
              <a:xfrm rot="16200000">
                <a:off x="-230957" y="5461087"/>
                <a:ext cx="822597" cy="246221"/>
              </a:xfrm>
              <a:prstGeom prst="rect">
                <a:avLst/>
              </a:prstGeom>
              <a:blipFill>
                <a:blip r:embed="rId8"/>
                <a:stretch>
                  <a:fillRect l="-24390" t="-14074" r="-48780"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42CD499E-16C0-488D-8DE2-855B87FE940A}"/>
                  </a:ext>
                </a:extLst>
              </p:cNvPr>
              <p:cNvSpPr txBox="1"/>
              <p:nvPr/>
            </p:nvSpPr>
            <p:spPr>
              <a:xfrm rot="16200000">
                <a:off x="1824171" y="5501309"/>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28" name="CasellaDiTesto 27">
                <a:extLst>
                  <a:ext uri="{FF2B5EF4-FFF2-40B4-BE49-F238E27FC236}">
                    <a16:creationId xmlns:a16="http://schemas.microsoft.com/office/drawing/2014/main" id="{42CD499E-16C0-488D-8DE2-855B87FE940A}"/>
                  </a:ext>
                </a:extLst>
              </p:cNvPr>
              <p:cNvSpPr txBox="1">
                <a:spLocks noRot="1" noChangeAspect="1" noMove="1" noResize="1" noEditPoints="1" noAdjustHandles="1" noChangeArrowheads="1" noChangeShapeType="1" noTextEdit="1"/>
              </p:cNvSpPr>
              <p:nvPr/>
            </p:nvSpPr>
            <p:spPr>
              <a:xfrm rot="16200000">
                <a:off x="1824171" y="5501309"/>
                <a:ext cx="1273490" cy="246221"/>
              </a:xfrm>
              <a:prstGeom prst="rect">
                <a:avLst/>
              </a:prstGeom>
              <a:blipFill>
                <a:blip r:embed="rId9"/>
                <a:stretch>
                  <a:fillRect l="-24390" t="-8134" r="-48780" b="-9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AD08B4C0-B4D9-4874-9541-6BD3318DA87E}"/>
                  </a:ext>
                </a:extLst>
              </p:cNvPr>
              <p:cNvSpPr txBox="1"/>
              <p:nvPr/>
            </p:nvSpPr>
            <p:spPr>
              <a:xfrm rot="16200000">
                <a:off x="6104777" y="5468781"/>
                <a:ext cx="1796454" cy="230832"/>
              </a:xfrm>
              <a:prstGeom prst="rect">
                <a:avLst/>
              </a:prstGeom>
              <a:noFill/>
            </p:spPr>
            <p:txBody>
              <a:bodyPr wrap="none" lIns="0" tIns="0" rIns="0" bIns="0" rtlCol="0">
                <a:spAutoFit/>
              </a:bodyPr>
              <a:lstStyle/>
              <a:p>
                <a:r>
                  <a:rPr lang="en-GB" sz="1500" dirty="0">
                    <a:solidFill>
                      <a:srgbClr val="0000FF"/>
                    </a:solidFill>
                  </a:rPr>
                  <a:t>Phase of  </a:t>
                </a:r>
                <a14:m>
                  <m:oMath xmlns:m="http://schemas.openxmlformats.org/officeDocument/2006/math">
                    <m:r>
                      <a:rPr lang="en-GB" sz="1500" i="1" smtClean="0">
                        <a:solidFill>
                          <a:srgbClr val="0000FF"/>
                        </a:solidFill>
                        <a:latin typeface="Cambria Math" panose="02040503050406030204" pitchFamily="18" charset="0"/>
                        <a:ea typeface="Cambria Math" panose="02040503050406030204" pitchFamily="18" charset="0"/>
                      </a:rPr>
                      <m:t>ℱ</m:t>
                    </m:r>
                    <m:d>
                      <m:dPr>
                        <m:ctrlPr>
                          <a:rPr lang="en-GB" sz="1500" i="1">
                            <a:solidFill>
                              <a:srgbClr val="0000FF"/>
                            </a:solidFill>
                            <a:latin typeface="Cambria Math" panose="02040503050406030204" pitchFamily="18" charset="0"/>
                            <a:ea typeface="Cambria Math" panose="02040503050406030204" pitchFamily="18" charset="0"/>
                          </a:rPr>
                        </m:ctrlPr>
                      </m:dPr>
                      <m:e>
                        <m:sSub>
                          <m:sSubPr>
                            <m:ctrlPr>
                              <a:rPr lang="en-GB" sz="1500" i="1">
                                <a:solidFill>
                                  <a:srgbClr val="0000FF"/>
                                </a:solidFill>
                                <a:latin typeface="Cambria Math" panose="02040503050406030204" pitchFamily="18" charset="0"/>
                                <a:ea typeface="Cambria Math" panose="02040503050406030204" pitchFamily="18" charset="0"/>
                              </a:rPr>
                            </m:ctrlPr>
                          </m:sSubPr>
                          <m:e>
                            <m:r>
                              <a:rPr lang="en-GB" sz="1500" i="1">
                                <a:solidFill>
                                  <a:srgbClr val="0000FF"/>
                                </a:solidFill>
                                <a:latin typeface="Cambria Math" panose="02040503050406030204" pitchFamily="18" charset="0"/>
                                <a:ea typeface="Cambria Math" panose="02040503050406030204" pitchFamily="18" charset="0"/>
                              </a:rPr>
                              <m:t>𝑓</m:t>
                            </m:r>
                          </m:e>
                          <m:sub>
                            <m:r>
                              <a:rPr lang="en-GB" sz="1500" i="1">
                                <a:solidFill>
                                  <a:srgbClr val="0000FF"/>
                                </a:solidFill>
                                <a:latin typeface="Cambria Math" panose="02040503050406030204" pitchFamily="18" charset="0"/>
                                <a:ea typeface="Cambria Math" panose="02040503050406030204" pitchFamily="18" charset="0"/>
                              </a:rPr>
                              <m:t>𝐹𝐼𝑅</m:t>
                            </m:r>
                          </m:sub>
                        </m:sSub>
                      </m:e>
                    </m:d>
                  </m:oMath>
                </a14:m>
                <a:r>
                  <a:rPr lang="en-GB" sz="1500" dirty="0">
                    <a:solidFill>
                      <a:srgbClr val="0000FF"/>
                    </a:solidFill>
                  </a:rPr>
                  <a:t> [rad]</a:t>
                </a:r>
              </a:p>
            </p:txBody>
          </p:sp>
        </mc:Choice>
        <mc:Fallback xmlns="">
          <p:sp>
            <p:nvSpPr>
              <p:cNvPr id="30" name="CasellaDiTesto 29">
                <a:extLst>
                  <a:ext uri="{FF2B5EF4-FFF2-40B4-BE49-F238E27FC236}">
                    <a16:creationId xmlns:a16="http://schemas.microsoft.com/office/drawing/2014/main" id="{AD08B4C0-B4D9-4874-9541-6BD3318DA87E}"/>
                  </a:ext>
                </a:extLst>
              </p:cNvPr>
              <p:cNvSpPr txBox="1">
                <a:spLocks noRot="1" noChangeAspect="1" noMove="1" noResize="1" noEditPoints="1" noAdjustHandles="1" noChangeArrowheads="1" noChangeShapeType="1" noTextEdit="1"/>
              </p:cNvSpPr>
              <p:nvPr/>
            </p:nvSpPr>
            <p:spPr>
              <a:xfrm rot="16200000">
                <a:off x="6104777" y="5468781"/>
                <a:ext cx="1796454" cy="230832"/>
              </a:xfrm>
              <a:prstGeom prst="rect">
                <a:avLst/>
              </a:prstGeom>
              <a:blipFill>
                <a:blip r:embed="rId10"/>
                <a:stretch>
                  <a:fillRect l="-26316" t="-5782" r="-47368" b="-6463"/>
                </a:stretch>
              </a:blipFill>
            </p:spPr>
            <p:txBody>
              <a:bodyPr/>
              <a:lstStyle/>
              <a:p>
                <a:r>
                  <a:rPr lang="en-GB">
                    <a:noFill/>
                  </a:rPr>
                  <a:t> </a:t>
                </a:r>
              </a:p>
            </p:txBody>
          </p:sp>
        </mc:Fallback>
      </mc:AlternateContent>
      <p:sp>
        <p:nvSpPr>
          <p:cNvPr id="32" name="CasellaDiTesto 31">
            <a:extLst>
              <a:ext uri="{FF2B5EF4-FFF2-40B4-BE49-F238E27FC236}">
                <a16:creationId xmlns:a16="http://schemas.microsoft.com/office/drawing/2014/main" id="{EBD6803D-9E3C-42DA-9D3A-D699AA33A697}"/>
              </a:ext>
            </a:extLst>
          </p:cNvPr>
          <p:cNvSpPr txBox="1"/>
          <p:nvPr/>
        </p:nvSpPr>
        <p:spPr>
          <a:xfrm>
            <a:off x="2954511" y="6527609"/>
            <a:ext cx="1345433" cy="246221"/>
          </a:xfrm>
          <a:prstGeom prst="rect">
            <a:avLst/>
          </a:prstGeom>
          <a:noFill/>
        </p:spPr>
        <p:txBody>
          <a:bodyPr wrap="none" lIns="0" tIns="0" rIns="0" bIns="0" rtlCol="0">
            <a:spAutoFit/>
          </a:bodyPr>
          <a:lstStyle/>
          <a:p>
            <a:r>
              <a:rPr lang="en-GB" sz="1600" dirty="0"/>
              <a:t>Frequency [kHz]</a:t>
            </a:r>
          </a:p>
        </p:txBody>
      </p:sp>
      <p:sp>
        <p:nvSpPr>
          <p:cNvPr id="34" name="CasellaDiTesto 33">
            <a:extLst>
              <a:ext uri="{FF2B5EF4-FFF2-40B4-BE49-F238E27FC236}">
                <a16:creationId xmlns:a16="http://schemas.microsoft.com/office/drawing/2014/main" id="{0BF54134-3D39-48FA-8189-9D72B72B03AB}"/>
              </a:ext>
            </a:extLst>
          </p:cNvPr>
          <p:cNvSpPr txBox="1"/>
          <p:nvPr/>
        </p:nvSpPr>
        <p:spPr>
          <a:xfrm>
            <a:off x="5212453" y="6527608"/>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7B7B2B6-93FF-4E06-A319-EA4DE3E10010}"/>
                  </a:ext>
                </a:extLst>
              </p:cNvPr>
              <p:cNvSpPr txBox="1"/>
              <p:nvPr/>
            </p:nvSpPr>
            <p:spPr>
              <a:xfrm rot="16200000">
                <a:off x="4071518" y="5506548"/>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36" name="CasellaDiTesto 35">
                <a:extLst>
                  <a:ext uri="{FF2B5EF4-FFF2-40B4-BE49-F238E27FC236}">
                    <a16:creationId xmlns:a16="http://schemas.microsoft.com/office/drawing/2014/main" id="{27B7B2B6-93FF-4E06-A319-EA4DE3E10010}"/>
                  </a:ext>
                </a:extLst>
              </p:cNvPr>
              <p:cNvSpPr txBox="1">
                <a:spLocks noRot="1" noChangeAspect="1" noMove="1" noResize="1" noEditPoints="1" noAdjustHandles="1" noChangeArrowheads="1" noChangeShapeType="1" noTextEdit="1"/>
              </p:cNvSpPr>
              <p:nvPr/>
            </p:nvSpPr>
            <p:spPr>
              <a:xfrm rot="16200000">
                <a:off x="4071518" y="5506548"/>
                <a:ext cx="1273490" cy="246221"/>
              </a:xfrm>
              <a:prstGeom prst="rect">
                <a:avLst/>
              </a:prstGeom>
              <a:blipFill>
                <a:blip r:embed="rId11"/>
                <a:stretch>
                  <a:fillRect l="-24390" t="-8612" r="-4878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727FD0C0-67BD-4447-B3E6-BE981F677D4B}"/>
                  </a:ext>
                </a:extLst>
              </p:cNvPr>
              <p:cNvSpPr txBox="1"/>
              <p:nvPr/>
            </p:nvSpPr>
            <p:spPr>
              <a:xfrm rot="16200000">
                <a:off x="8599407" y="5483402"/>
                <a:ext cx="1796454" cy="230832"/>
              </a:xfrm>
              <a:prstGeom prst="rect">
                <a:avLst/>
              </a:prstGeom>
              <a:noFill/>
            </p:spPr>
            <p:txBody>
              <a:bodyPr wrap="none" lIns="0" tIns="0" rIns="0" bIns="0" rtlCol="0">
                <a:spAutoFit/>
              </a:bodyPr>
              <a:lstStyle/>
              <a:p>
                <a:r>
                  <a:rPr lang="en-GB" sz="1500" dirty="0">
                    <a:solidFill>
                      <a:srgbClr val="0000FF"/>
                    </a:solidFill>
                  </a:rPr>
                  <a:t>Phase of  </a:t>
                </a:r>
                <a14:m>
                  <m:oMath xmlns:m="http://schemas.openxmlformats.org/officeDocument/2006/math">
                    <m:r>
                      <a:rPr lang="en-GB" sz="1500" i="1" smtClean="0">
                        <a:solidFill>
                          <a:srgbClr val="0000FF"/>
                        </a:solidFill>
                        <a:latin typeface="Cambria Math" panose="02040503050406030204" pitchFamily="18" charset="0"/>
                        <a:ea typeface="Cambria Math" panose="02040503050406030204" pitchFamily="18" charset="0"/>
                      </a:rPr>
                      <m:t>ℱ</m:t>
                    </m:r>
                    <m:d>
                      <m:dPr>
                        <m:ctrlPr>
                          <a:rPr lang="en-GB" sz="1500" i="1">
                            <a:solidFill>
                              <a:srgbClr val="0000FF"/>
                            </a:solidFill>
                            <a:latin typeface="Cambria Math" panose="02040503050406030204" pitchFamily="18" charset="0"/>
                            <a:ea typeface="Cambria Math" panose="02040503050406030204" pitchFamily="18" charset="0"/>
                          </a:rPr>
                        </m:ctrlPr>
                      </m:dPr>
                      <m:e>
                        <m:sSub>
                          <m:sSubPr>
                            <m:ctrlPr>
                              <a:rPr lang="en-GB" sz="1500" i="1">
                                <a:solidFill>
                                  <a:srgbClr val="0000FF"/>
                                </a:solidFill>
                                <a:latin typeface="Cambria Math" panose="02040503050406030204" pitchFamily="18" charset="0"/>
                                <a:ea typeface="Cambria Math" panose="02040503050406030204" pitchFamily="18" charset="0"/>
                              </a:rPr>
                            </m:ctrlPr>
                          </m:sSubPr>
                          <m:e>
                            <m:r>
                              <a:rPr lang="en-GB" sz="1500" i="1">
                                <a:solidFill>
                                  <a:srgbClr val="0000FF"/>
                                </a:solidFill>
                                <a:latin typeface="Cambria Math" panose="02040503050406030204" pitchFamily="18" charset="0"/>
                                <a:ea typeface="Cambria Math" panose="02040503050406030204" pitchFamily="18" charset="0"/>
                              </a:rPr>
                              <m:t>𝑓</m:t>
                            </m:r>
                          </m:e>
                          <m:sub>
                            <m:r>
                              <a:rPr lang="en-GB" sz="1500" i="1">
                                <a:solidFill>
                                  <a:srgbClr val="0000FF"/>
                                </a:solidFill>
                                <a:latin typeface="Cambria Math" panose="02040503050406030204" pitchFamily="18" charset="0"/>
                                <a:ea typeface="Cambria Math" panose="02040503050406030204" pitchFamily="18" charset="0"/>
                              </a:rPr>
                              <m:t>𝐹𝐼𝑅</m:t>
                            </m:r>
                          </m:sub>
                        </m:sSub>
                      </m:e>
                    </m:d>
                  </m:oMath>
                </a14:m>
                <a:r>
                  <a:rPr lang="en-GB" sz="1500" dirty="0">
                    <a:solidFill>
                      <a:srgbClr val="0000FF"/>
                    </a:solidFill>
                  </a:rPr>
                  <a:t> [rad]</a:t>
                </a:r>
              </a:p>
            </p:txBody>
          </p:sp>
        </mc:Choice>
        <mc:Fallback xmlns="">
          <p:sp>
            <p:nvSpPr>
              <p:cNvPr id="38" name="CasellaDiTesto 37">
                <a:extLst>
                  <a:ext uri="{FF2B5EF4-FFF2-40B4-BE49-F238E27FC236}">
                    <a16:creationId xmlns:a16="http://schemas.microsoft.com/office/drawing/2014/main" id="{727FD0C0-67BD-4447-B3E6-BE981F677D4B}"/>
                  </a:ext>
                </a:extLst>
              </p:cNvPr>
              <p:cNvSpPr txBox="1">
                <a:spLocks noRot="1" noChangeAspect="1" noMove="1" noResize="1" noEditPoints="1" noAdjustHandles="1" noChangeArrowheads="1" noChangeShapeType="1" noTextEdit="1"/>
              </p:cNvSpPr>
              <p:nvPr/>
            </p:nvSpPr>
            <p:spPr>
              <a:xfrm rot="16200000">
                <a:off x="8599407" y="5483402"/>
                <a:ext cx="1796454" cy="230832"/>
              </a:xfrm>
              <a:prstGeom prst="rect">
                <a:avLst/>
              </a:prstGeom>
              <a:blipFill>
                <a:blip r:embed="rId12"/>
                <a:stretch>
                  <a:fillRect l="-26316" t="-5424" r="-47368" b="-6441"/>
                </a:stretch>
              </a:blipFill>
            </p:spPr>
            <p:txBody>
              <a:bodyPr/>
              <a:lstStyle/>
              <a:p>
                <a:r>
                  <a:rPr lang="en-GB">
                    <a:noFill/>
                  </a:rPr>
                  <a:t> </a:t>
                </a:r>
              </a:p>
            </p:txBody>
          </p:sp>
        </mc:Fallback>
      </mc:AlternateContent>
      <p:sp>
        <p:nvSpPr>
          <p:cNvPr id="40" name="CasellaDiTesto 39">
            <a:extLst>
              <a:ext uri="{FF2B5EF4-FFF2-40B4-BE49-F238E27FC236}">
                <a16:creationId xmlns:a16="http://schemas.microsoft.com/office/drawing/2014/main" id="{BFE87BE1-BEF1-46FA-9A2E-C0F7535C4331}"/>
              </a:ext>
            </a:extLst>
          </p:cNvPr>
          <p:cNvSpPr txBox="1"/>
          <p:nvPr/>
        </p:nvSpPr>
        <p:spPr>
          <a:xfrm>
            <a:off x="7509851" y="6527608"/>
            <a:ext cx="1345433" cy="246221"/>
          </a:xfrm>
          <a:prstGeom prst="rect">
            <a:avLst/>
          </a:prstGeom>
          <a:noFill/>
        </p:spPr>
        <p:txBody>
          <a:bodyPr wrap="none" lIns="0" tIns="0" rIns="0" bIns="0" rtlCol="0">
            <a:spAutoFit/>
          </a:bodyPr>
          <a:lstStyle/>
          <a:p>
            <a:r>
              <a:rPr lang="en-GB" sz="1600" dirty="0"/>
              <a:t>Frequency [kHz]</a:t>
            </a:r>
          </a:p>
        </p:txBody>
      </p:sp>
      <p:sp>
        <p:nvSpPr>
          <p:cNvPr id="42" name="CasellaDiTesto 41">
            <a:extLst>
              <a:ext uri="{FF2B5EF4-FFF2-40B4-BE49-F238E27FC236}">
                <a16:creationId xmlns:a16="http://schemas.microsoft.com/office/drawing/2014/main" id="{E22BD3DA-4F5B-44A8-B1DB-CA240D8D45F7}"/>
              </a:ext>
            </a:extLst>
          </p:cNvPr>
          <p:cNvSpPr txBox="1"/>
          <p:nvPr/>
        </p:nvSpPr>
        <p:spPr>
          <a:xfrm>
            <a:off x="10341833" y="6527608"/>
            <a:ext cx="1345433" cy="246221"/>
          </a:xfrm>
          <a:prstGeom prst="rect">
            <a:avLst/>
          </a:prstGeom>
          <a:noFill/>
        </p:spPr>
        <p:txBody>
          <a:bodyPr wrap="none" lIns="0" tIns="0" rIns="0" bIns="0" rtlCol="0">
            <a:spAutoFit/>
          </a:bodyPr>
          <a:lstStyle/>
          <a:p>
            <a:r>
              <a:rPr lang="en-GB" sz="1600" dirty="0"/>
              <a:t>Frequency [kHz]</a:t>
            </a:r>
          </a:p>
        </p:txBody>
      </p:sp>
      <p:sp>
        <p:nvSpPr>
          <p:cNvPr id="44" name="CasellaDiTesto 43">
            <a:extLst>
              <a:ext uri="{FF2B5EF4-FFF2-40B4-BE49-F238E27FC236}">
                <a16:creationId xmlns:a16="http://schemas.microsoft.com/office/drawing/2014/main" id="{97514E2A-4514-44C1-B4FD-95129B89B215}"/>
              </a:ext>
            </a:extLst>
          </p:cNvPr>
          <p:cNvSpPr txBox="1"/>
          <p:nvPr/>
        </p:nvSpPr>
        <p:spPr>
          <a:xfrm>
            <a:off x="5629390" y="4925530"/>
            <a:ext cx="855970" cy="923330"/>
          </a:xfrm>
          <a:prstGeom prst="rect">
            <a:avLst/>
          </a:prstGeom>
          <a:solidFill>
            <a:schemeClr val="bg1"/>
          </a:solidFill>
          <a:ln>
            <a:solidFill>
              <a:schemeClr val="tx1"/>
            </a:solidFill>
          </a:ln>
        </p:spPr>
        <p:txBody>
          <a:bodyPr wrap="square">
            <a:spAutoFit/>
          </a:bodyPr>
          <a:lstStyle/>
          <a:p>
            <a:r>
              <a:rPr lang="en-GB" b="1" dirty="0"/>
              <a:t>Zoom</a:t>
            </a:r>
          </a:p>
          <a:p>
            <a:r>
              <a:rPr lang="en-GB" b="1" dirty="0"/>
              <a:t>on abs plot</a:t>
            </a:r>
            <a:endParaRPr lang="en-GB" dirty="0"/>
          </a:p>
        </p:txBody>
      </p:sp>
      <p:cxnSp>
        <p:nvCxnSpPr>
          <p:cNvPr id="47" name="Connettore diritto 46">
            <a:extLst>
              <a:ext uri="{FF2B5EF4-FFF2-40B4-BE49-F238E27FC236}">
                <a16:creationId xmlns:a16="http://schemas.microsoft.com/office/drawing/2014/main" id="{D09B8EC2-E62E-45D5-A04D-7ECCC10E4CA5}"/>
              </a:ext>
            </a:extLst>
          </p:cNvPr>
          <p:cNvCxnSpPr>
            <a:cxnSpLocks/>
          </p:cNvCxnSpPr>
          <p:nvPr/>
        </p:nvCxnSpPr>
        <p:spPr>
          <a:xfrm flipV="1">
            <a:off x="10079794" y="4987674"/>
            <a:ext cx="1905662" cy="1902"/>
          </a:xfrm>
          <a:prstGeom prst="line">
            <a:avLst/>
          </a:prstGeom>
          <a:ln w="28575">
            <a:solidFill>
              <a:srgbClr val="00BFBF"/>
            </a:solidFill>
            <a:prstDash val="sysDash"/>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D2104BA7-3C40-43ED-9163-E3C89AEC02D1}"/>
              </a:ext>
            </a:extLst>
          </p:cNvPr>
          <p:cNvSpPr txBox="1"/>
          <p:nvPr/>
        </p:nvSpPr>
        <p:spPr>
          <a:xfrm>
            <a:off x="11129486" y="4925530"/>
            <a:ext cx="855970" cy="1200329"/>
          </a:xfrm>
          <a:prstGeom prst="rect">
            <a:avLst/>
          </a:prstGeom>
          <a:solidFill>
            <a:schemeClr val="bg1"/>
          </a:solidFill>
          <a:ln>
            <a:solidFill>
              <a:schemeClr val="tx1"/>
            </a:solidFill>
          </a:ln>
        </p:spPr>
        <p:txBody>
          <a:bodyPr wrap="square">
            <a:spAutoFit/>
          </a:bodyPr>
          <a:lstStyle/>
          <a:p>
            <a:r>
              <a:rPr lang="en-GB" b="1" dirty="0"/>
              <a:t>Zoom</a:t>
            </a:r>
          </a:p>
          <a:p>
            <a:r>
              <a:rPr lang="en-GB" b="1" dirty="0"/>
              <a:t>on phaseplot</a:t>
            </a:r>
            <a:endParaRPr lang="en-GB" dirty="0"/>
          </a:p>
        </p:txBody>
      </p:sp>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A65A3543-C0E5-40C5-88EC-2C6C0B195C8A}"/>
                  </a:ext>
                </a:extLst>
              </p:cNvPr>
              <p:cNvSpPr txBox="1"/>
              <p:nvPr/>
            </p:nvSpPr>
            <p:spPr>
              <a:xfrm>
                <a:off x="2760712" y="4468932"/>
                <a:ext cx="46829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rgbClr val="FF0000"/>
                              </a:solidFill>
                              <a:latin typeface="Cambria Math" panose="02040503050406030204" pitchFamily="18" charset="0"/>
                            </a:rPr>
                          </m:ctrlPr>
                        </m:sSubPr>
                        <m:e>
                          <m:r>
                            <a:rPr lang="en-GB" sz="1400" b="1" i="1" smtClean="0">
                              <a:solidFill>
                                <a:srgbClr val="FF0000"/>
                              </a:solidFill>
                              <a:latin typeface="Cambria Math" panose="02040503050406030204" pitchFamily="18" charset="0"/>
                            </a:rPr>
                            <m:t>𝒇</m:t>
                          </m:r>
                        </m:e>
                        <m:sub>
                          <m:r>
                            <a:rPr lang="en-GB" sz="1400" b="1" i="1" smtClean="0">
                              <a:solidFill>
                                <a:srgbClr val="FF0000"/>
                              </a:solidFill>
                              <a:latin typeface="Cambria Math" panose="02040503050406030204" pitchFamily="18" charset="0"/>
                            </a:rPr>
                            <m:t>𝒔</m:t>
                          </m:r>
                          <m:r>
                            <a:rPr lang="en-GB" sz="1400" b="1" i="1" smtClean="0">
                              <a:solidFill>
                                <a:srgbClr val="FF0000"/>
                              </a:solidFill>
                              <a:latin typeface="Cambria Math" panose="02040503050406030204" pitchFamily="18" charset="0"/>
                            </a:rPr>
                            <m:t>𝟎</m:t>
                          </m:r>
                        </m:sub>
                      </m:sSub>
                    </m:oMath>
                  </m:oMathPara>
                </a14:m>
                <a:endParaRPr lang="en-GB" sz="1400" b="1" dirty="0"/>
              </a:p>
            </p:txBody>
          </p:sp>
        </mc:Choice>
        <mc:Fallback xmlns="">
          <p:sp>
            <p:nvSpPr>
              <p:cNvPr id="50" name="CasellaDiTesto 49">
                <a:extLst>
                  <a:ext uri="{FF2B5EF4-FFF2-40B4-BE49-F238E27FC236}">
                    <a16:creationId xmlns:a16="http://schemas.microsoft.com/office/drawing/2014/main" id="{A65A3543-C0E5-40C5-88EC-2C6C0B195C8A}"/>
                  </a:ext>
                </a:extLst>
              </p:cNvPr>
              <p:cNvSpPr txBox="1">
                <a:spLocks noRot="1" noChangeAspect="1" noMove="1" noResize="1" noEditPoints="1" noAdjustHandles="1" noChangeArrowheads="1" noChangeShapeType="1" noTextEdit="1"/>
              </p:cNvSpPr>
              <p:nvPr/>
            </p:nvSpPr>
            <p:spPr>
              <a:xfrm>
                <a:off x="2760712" y="4468932"/>
                <a:ext cx="468297" cy="307777"/>
              </a:xfrm>
              <a:prstGeom prst="rect">
                <a:avLst/>
              </a:prstGeom>
              <a:blipFill>
                <a:blip r:embed="rId13"/>
                <a:stretch>
                  <a:fillRect b="-58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1DC32A1F-BA4F-4CAD-8768-F0BE91ED4457}"/>
                  </a:ext>
                </a:extLst>
              </p:cNvPr>
              <p:cNvSpPr txBox="1"/>
              <p:nvPr/>
            </p:nvSpPr>
            <p:spPr>
              <a:xfrm>
                <a:off x="7341049" y="4461654"/>
                <a:ext cx="46829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rgbClr val="FF0000"/>
                              </a:solidFill>
                              <a:latin typeface="Cambria Math" panose="02040503050406030204" pitchFamily="18" charset="0"/>
                            </a:rPr>
                          </m:ctrlPr>
                        </m:sSubPr>
                        <m:e>
                          <m:r>
                            <a:rPr lang="en-GB" sz="1400" b="1" i="1" smtClean="0">
                              <a:solidFill>
                                <a:srgbClr val="FF0000"/>
                              </a:solidFill>
                              <a:latin typeface="Cambria Math" panose="02040503050406030204" pitchFamily="18" charset="0"/>
                            </a:rPr>
                            <m:t>𝒇</m:t>
                          </m:r>
                        </m:e>
                        <m:sub>
                          <m:r>
                            <a:rPr lang="en-GB" sz="1400" b="1" i="1" smtClean="0">
                              <a:solidFill>
                                <a:srgbClr val="FF0000"/>
                              </a:solidFill>
                              <a:latin typeface="Cambria Math" panose="02040503050406030204" pitchFamily="18" charset="0"/>
                            </a:rPr>
                            <m:t>𝒔</m:t>
                          </m:r>
                          <m:r>
                            <a:rPr lang="en-GB" sz="1400" b="1" i="1" smtClean="0">
                              <a:solidFill>
                                <a:srgbClr val="FF0000"/>
                              </a:solidFill>
                              <a:latin typeface="Cambria Math" panose="02040503050406030204" pitchFamily="18" charset="0"/>
                            </a:rPr>
                            <m:t>𝟎</m:t>
                          </m:r>
                        </m:sub>
                      </m:sSub>
                    </m:oMath>
                  </m:oMathPara>
                </a14:m>
                <a:endParaRPr lang="en-GB" sz="1400" b="1" dirty="0"/>
              </a:p>
            </p:txBody>
          </p:sp>
        </mc:Choice>
        <mc:Fallback xmlns="">
          <p:sp>
            <p:nvSpPr>
              <p:cNvPr id="52" name="CasellaDiTesto 51">
                <a:extLst>
                  <a:ext uri="{FF2B5EF4-FFF2-40B4-BE49-F238E27FC236}">
                    <a16:creationId xmlns:a16="http://schemas.microsoft.com/office/drawing/2014/main" id="{1DC32A1F-BA4F-4CAD-8768-F0BE91ED4457}"/>
                  </a:ext>
                </a:extLst>
              </p:cNvPr>
              <p:cNvSpPr txBox="1">
                <a:spLocks noRot="1" noChangeAspect="1" noMove="1" noResize="1" noEditPoints="1" noAdjustHandles="1" noChangeArrowheads="1" noChangeShapeType="1" noTextEdit="1"/>
              </p:cNvSpPr>
              <p:nvPr/>
            </p:nvSpPr>
            <p:spPr>
              <a:xfrm>
                <a:off x="7341049" y="4461654"/>
                <a:ext cx="468297" cy="307777"/>
              </a:xfrm>
              <a:prstGeom prst="rect">
                <a:avLst/>
              </a:prstGeom>
              <a:blipFill>
                <a:blip r:embed="rId14"/>
                <a:stretch>
                  <a:fillRect b="-8000"/>
                </a:stretch>
              </a:blipFill>
            </p:spPr>
            <p:txBody>
              <a:bodyPr/>
              <a:lstStyle/>
              <a:p>
                <a:r>
                  <a:rPr lang="en-GB">
                    <a:noFill/>
                  </a:rPr>
                  <a:t> </a:t>
                </a:r>
              </a:p>
            </p:txBody>
          </p:sp>
        </mc:Fallback>
      </mc:AlternateContent>
    </p:spTree>
    <p:extLst>
      <p:ext uri="{BB962C8B-B14F-4D97-AF65-F5344CB8AC3E}">
        <p14:creationId xmlns:p14="http://schemas.microsoft.com/office/powerpoint/2010/main" val="9753029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D9B5D62-2446-488A-A365-58B3E606AADB}"/>
              </a:ext>
            </a:extLst>
          </p:cNvPr>
          <p:cNvSpPr>
            <a:spLocks noGrp="1"/>
          </p:cNvSpPr>
          <p:nvPr>
            <p:ph type="sldNum" sz="quarter" idx="12"/>
          </p:nvPr>
        </p:nvSpPr>
        <p:spPr/>
        <p:txBody>
          <a:bodyPr/>
          <a:lstStyle/>
          <a:p>
            <a:fld id="{F556478C-EA8F-4B12-8AB2-8053E5C3663D}" type="slidenum">
              <a:rPr lang="en-GB" smtClean="0"/>
              <a:t>111</a:t>
            </a:fld>
            <a:endParaRPr lang="en-GB"/>
          </a:p>
        </p:txBody>
      </p:sp>
      <p:sp>
        <p:nvSpPr>
          <p:cNvPr id="8" name="CasellaDiTesto 7">
            <a:extLst>
              <a:ext uri="{FF2B5EF4-FFF2-40B4-BE49-F238E27FC236}">
                <a16:creationId xmlns:a16="http://schemas.microsoft.com/office/drawing/2014/main" id="{9591DE36-1C50-4311-ACEE-F1753FB4FC82}"/>
              </a:ext>
            </a:extLst>
          </p:cNvPr>
          <p:cNvSpPr txBox="1"/>
          <p:nvPr/>
        </p:nvSpPr>
        <p:spPr>
          <a:xfrm>
            <a:off x="0" y="128088"/>
            <a:ext cx="12192000" cy="707886"/>
          </a:xfrm>
          <a:prstGeom prst="rect">
            <a:avLst/>
          </a:prstGeom>
          <a:noFill/>
        </p:spPr>
        <p:txBody>
          <a:bodyPr wrap="square" rtlCol="0">
            <a:spAutoFit/>
          </a:bodyPr>
          <a:lstStyle/>
          <a:p>
            <a:pPr algn="ctr"/>
            <a:r>
              <a:rPr lang="en-GB" sz="4000" dirty="0">
                <a:latin typeface="+mj-lt"/>
              </a:rPr>
              <a:t>DAC processing and ideal voltage</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A16C99B-D2E4-4DF5-AD3A-5FFBD1B61B96}"/>
                  </a:ext>
                </a:extLst>
              </p:cNvPr>
              <p:cNvSpPr txBox="1"/>
              <p:nvPr/>
            </p:nvSpPr>
            <p:spPr>
              <a:xfrm>
                <a:off x="0" y="949911"/>
                <a:ext cx="12192000" cy="5933676"/>
              </a:xfrm>
              <a:prstGeom prst="rect">
                <a:avLst/>
              </a:prstGeom>
              <a:noFill/>
            </p:spPr>
            <p:txBody>
              <a:bodyPr wrap="square" rtlCol="0">
                <a:spAutoFit/>
              </a:bodyPr>
              <a:lstStyle/>
              <a:p>
                <a:pPr marL="285750" indent="-285750">
                  <a:buFont typeface="Wingdings" panose="05000000000000000000" pitchFamily="2" charset="2"/>
                  <a:buChar char="q"/>
                </a:pPr>
                <a:r>
                  <a:rPr lang="en-GB" dirty="0"/>
                  <a:t>The DAC (digital-to-analog converter) converts the digital output of the FPGA into analog values.</a:t>
                </a:r>
              </a:p>
              <a:p>
                <a:pPr marL="742950" lvl="1" indent="-285750">
                  <a:buFont typeface="Wingdings" panose="05000000000000000000" pitchFamily="2" charset="2"/>
                  <a:buChar char="Ø"/>
                </a:pPr>
                <a:r>
                  <a:rPr lang="en-GB" dirty="0"/>
                  <a:t>The inputs of the DAC must be integers between </a:t>
                </a:r>
                <a14:m>
                  <m:oMath xmlns:m="http://schemas.openxmlformats.org/officeDocument/2006/math">
                    <m:r>
                      <a:rPr lang="en-GB" b="0" i="1" smtClean="0">
                        <a:solidFill>
                          <a:srgbClr val="FF0000"/>
                        </a:solidFill>
                        <a:latin typeface="Cambria Math" panose="02040503050406030204" pitchFamily="18" charset="0"/>
                      </a:rPr>
                      <m:t>−</m:t>
                    </m:r>
                    <m:d>
                      <m:dPr>
                        <m:ctrlPr>
                          <a:rPr lang="en-GB" i="1">
                            <a:solidFill>
                              <a:srgbClr val="FF0000"/>
                            </a:solidFill>
                            <a:latin typeface="Cambria Math" panose="02040503050406030204" pitchFamily="18" charset="0"/>
                          </a:rPr>
                        </m:ctrlPr>
                      </m:dPr>
                      <m:e>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e>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𝐷𝐴𝐶</m:t>
                                </m:r>
                              </m:sub>
                            </m:sSub>
                            <m:r>
                              <a:rPr lang="en-GB" b="0" i="1">
                                <a:solidFill>
                                  <a:srgbClr val="FF0000"/>
                                </a:solidFill>
                                <a:latin typeface="Cambria Math" panose="02040503050406030204" pitchFamily="18" charset="0"/>
                              </a:rPr>
                              <m:t>−1</m:t>
                            </m:r>
                          </m:sup>
                        </m:sSup>
                        <m:r>
                          <a:rPr lang="en-GB" b="0" i="1">
                            <a:solidFill>
                              <a:srgbClr val="FF0000"/>
                            </a:solidFill>
                            <a:latin typeface="Cambria Math" panose="02040503050406030204" pitchFamily="18" charset="0"/>
                          </a:rPr>
                          <m:t>−1</m:t>
                        </m:r>
                      </m:e>
                    </m:d>
                  </m:oMath>
                </a14:m>
                <a:r>
                  <a:rPr lang="en-GB" dirty="0"/>
                  <a:t> and </a:t>
                </a:r>
                <a14:m>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e>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𝐷𝐴𝐶</m:t>
                            </m:r>
                          </m:sub>
                        </m:sSub>
                        <m:r>
                          <a:rPr lang="en-GB" b="0" i="1">
                            <a:solidFill>
                              <a:srgbClr val="FF0000"/>
                            </a:solidFill>
                            <a:latin typeface="Cambria Math" panose="02040503050406030204" pitchFamily="18" charset="0"/>
                          </a:rPr>
                          <m:t>−1</m:t>
                        </m:r>
                      </m:sup>
                    </m:sSup>
                  </m:oMath>
                </a14:m>
                <a:r>
                  <a:rPr lang="en-GB" dirty="0"/>
                  <a:t>, where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𝐷𝐴𝐶</m:t>
                        </m:r>
                      </m:sub>
                    </m:sSub>
                  </m:oMath>
                </a14:m>
                <a:r>
                  <a:rPr lang="en-GB" dirty="0"/>
                  <a:t> is the number of bit for the DAC (in DAFNE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𝐷𝐴𝐶</m:t>
                        </m:r>
                      </m:sub>
                    </m:sSub>
                    <m:r>
                      <a:rPr lang="en-GB" b="0" i="1" smtClean="0">
                        <a:solidFill>
                          <a:srgbClr val="FF0000"/>
                        </a:solidFill>
                        <a:latin typeface="Cambria Math" panose="02040503050406030204" pitchFamily="18" charset="0"/>
                      </a:rPr>
                      <m:t>=8</m:t>
                    </m:r>
                  </m:oMath>
                </a14:m>
                <a:r>
                  <a:rPr lang="en-GB" dirty="0"/>
                  <a:t>).</a:t>
                </a:r>
              </a:p>
              <a:p>
                <a:pPr marL="742950" lvl="1" indent="-285750">
                  <a:buFont typeface="Wingdings" panose="05000000000000000000" pitchFamily="2" charset="2"/>
                  <a:buChar char="Ø"/>
                </a:pPr>
                <a:r>
                  <a:rPr lang="en-GB" dirty="0"/>
                  <a:t>As a function of time, the output of the DAC is a continuous piecewise-constant function.</a:t>
                </a:r>
              </a:p>
              <a:p>
                <a:pPr marL="1200150" lvl="2" indent="-285750">
                  <a:buFont typeface="Arial" panose="020B0604020202020204" pitchFamily="34" charset="0"/>
                  <a:buChar char="•"/>
                </a:pPr>
                <a:r>
                  <a:rPr lang="en-GB" dirty="0"/>
                  <a:t>The discontinuities are located in correspondence of the bunch arrival-times when the feedback operates, i.e. those times which are multiple of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b="0" i="1" dirty="0">
                            <a:solidFill>
                              <a:schemeClr val="tx1"/>
                            </a:solidFill>
                            <a:latin typeface="Cambria Math" panose="02040503050406030204" pitchFamily="18" charset="0"/>
                          </a:rPr>
                          <m:t>𝑑</m:t>
                        </m:r>
                      </m:e>
                      <m:sub>
                        <m:r>
                          <a:rPr lang="en-GB" b="0" i="1" dirty="0">
                            <a:solidFill>
                              <a:schemeClr val="tx1"/>
                            </a:solidFill>
                            <a:latin typeface="Cambria Math" panose="02040503050406030204" pitchFamily="18" charset="0"/>
                          </a:rPr>
                          <m:t>𝐷𝑆𝐹</m:t>
                        </m:r>
                      </m:sub>
                    </m:sSub>
                    <m:sSub>
                      <m:sSubPr>
                        <m:ctrlPr>
                          <a:rPr lang="en-GB" b="0" i="1" dirty="0" smtClean="0">
                            <a:solidFill>
                              <a:schemeClr val="tx1"/>
                            </a:solidFill>
                            <a:latin typeface="Cambria Math" panose="02040503050406030204" pitchFamily="18" charset="0"/>
                          </a:rPr>
                        </m:ctrlPr>
                      </m:sSubPr>
                      <m:e>
                        <m:r>
                          <a:rPr lang="en-GB" b="0" i="1" dirty="0" smtClean="0">
                            <a:solidFill>
                              <a:schemeClr val="tx1"/>
                            </a:solidFill>
                            <a:latin typeface="Cambria Math" panose="02040503050406030204" pitchFamily="18" charset="0"/>
                          </a:rPr>
                          <m:t>𝑇</m:t>
                        </m:r>
                      </m:e>
                      <m:sub>
                        <m:r>
                          <a:rPr lang="en-GB" b="0" i="1" dirty="0" smtClean="0">
                            <a:solidFill>
                              <a:schemeClr val="tx1"/>
                            </a:solidFill>
                            <a:latin typeface="Cambria Math" panose="02040503050406030204" pitchFamily="18" charset="0"/>
                          </a:rPr>
                          <m:t>0</m:t>
                        </m:r>
                      </m:sub>
                    </m:sSub>
                  </m:oMath>
                </a14:m>
                <a:r>
                  <a:rPr lang="en-GB" dirty="0"/>
                  <a:t>.</a:t>
                </a:r>
              </a:p>
              <a:p>
                <a:pPr lvl="2"/>
                <a:endParaRPr lang="en-GB" dirty="0"/>
              </a:p>
              <a:p>
                <a:pPr marL="285750" indent="-285750">
                  <a:buFont typeface="Wingdings" panose="05000000000000000000" pitchFamily="2" charset="2"/>
                  <a:buChar char="q"/>
                </a:pPr>
                <a:r>
                  <a:rPr lang="en-GB" dirty="0"/>
                  <a:t>If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𝑀𝐴𝑋𝑘𝑖𝑐𝑘</m:t>
                        </m:r>
                      </m:sub>
                    </m:sSub>
                  </m:oMath>
                </a14:m>
                <a:r>
                  <a:rPr lang="en-GB" dirty="0"/>
                  <a:t> represents the maximum voltage which the cavity-kicker can provide to the bunch, then the analog values given by the DAC represent the fractions of </a:t>
                </a:r>
                <a14:m>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𝑀𝐴𝑋𝑘𝑖𝑐𝑘</m:t>
                        </m:r>
                      </m:sub>
                    </m:sSub>
                  </m:oMath>
                </a14:m>
                <a:r>
                  <a:rPr lang="en-GB" dirty="0"/>
                  <a:t> which the cavity-kicker should provide to the bunch to damp its oscillations.</a:t>
                </a:r>
              </a:p>
              <a:p>
                <a:pPr marL="742950" lvl="1" indent="-285750">
                  <a:buFont typeface="Wingdings" panose="05000000000000000000" pitchFamily="2" charset="2"/>
                  <a:buChar char="Ø"/>
                </a:pPr>
                <a:r>
                  <a:rPr lang="en-GB" dirty="0"/>
                  <a:t>The feedback provides the values of the requested voltages, whereas the actual voltages are produced by the cavity kicker and its generator.</a:t>
                </a:r>
              </a:p>
              <a:p>
                <a:pPr marL="742950" lvl="1" indent="-285750">
                  <a:buFont typeface="Wingdings" panose="05000000000000000000" pitchFamily="2" charset="2"/>
                  <a:buChar char="Ø"/>
                </a:pPr>
                <a:r>
                  <a:rPr lang="en-GB" dirty="0"/>
                  <a:t>We denote the voltage values requested by the feedback with </a:t>
                </a:r>
                <a14:m>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𝐹𝐵𝑘𝑖𝑐𝑘</m:t>
                        </m:r>
                      </m:sub>
                    </m:sSub>
                  </m:oMath>
                </a14:m>
                <a:r>
                  <a:rPr lang="en-GB" dirty="0"/>
                  <a:t>.</a:t>
                </a:r>
              </a:p>
              <a:p>
                <a:pPr marL="1200150" lvl="2" indent="-285750">
                  <a:buFont typeface="Arial" panose="020B0604020202020204" pitchFamily="34" charset="0"/>
                  <a:buChar char="•"/>
                </a:pPr>
                <a:r>
                  <a:rPr lang="en-GB" dirty="0"/>
                  <a:t>As shown later, these values are ideal since the bunch can see in reality only approximations of them.  </a:t>
                </a:r>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The output of the DAC and </a:t>
                </a:r>
                <a14:m>
                  <m:oMath xmlns:m="http://schemas.openxmlformats.org/officeDocument/2006/math">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𝐹𝐵𝑘𝑖𝑐𝑘</m:t>
                        </m:r>
                      </m:sub>
                    </m:sSub>
                  </m:oMath>
                </a14:m>
                <a:r>
                  <a:rPr lang="en-GB" dirty="0"/>
                  <a:t> are given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𝑔</m:t>
                        </m:r>
                      </m:e>
                      <m:sub>
                        <m:r>
                          <a:rPr lang="en-GB" b="0" i="1">
                            <a:solidFill>
                              <a:srgbClr val="FF0000"/>
                            </a:solidFill>
                            <a:latin typeface="Cambria Math" panose="02040503050406030204" pitchFamily="18" charset="0"/>
                          </a:rPr>
                          <m:t>𝐷𝐴𝐶</m:t>
                        </m:r>
                      </m:sub>
                    </m:sSub>
                  </m:oMath>
                </a14:m>
                <a:r>
                  <a:rPr lang="en-GB" dirty="0"/>
                  <a:t> is the gain of the DAC and the operator int() takes the integer part of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𝑔</m:t>
                        </m:r>
                      </m:e>
                      <m:sub>
                        <m:r>
                          <a:rPr lang="en-GB" b="0" i="1">
                            <a:solidFill>
                              <a:srgbClr val="FF0000"/>
                            </a:solidFill>
                            <a:latin typeface="Cambria Math" panose="02040503050406030204" pitchFamily="18" charset="0"/>
                          </a:rPr>
                          <m:t>𝐷𝐴𝐶</m:t>
                        </m:r>
                      </m:sub>
                    </m:sSub>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𝑜𝐹𝑃𝐺𝐴</m:t>
                        </m:r>
                      </m:sub>
                    </m:sSub>
                  </m:oMath>
                </a14:m>
                <a:r>
                  <a:rPr lang="en-GB" dirty="0"/>
                  <a:t>;</a:t>
                </a:r>
              </a:p>
              <a:p>
                <a:pPr marL="742950" lvl="1" indent="-285750">
                  <a:buFont typeface="Wingdings" panose="05000000000000000000" pitchFamily="2" charset="2"/>
                  <a:buChar char="Ø"/>
                </a:pPr>
                <a:r>
                  <a:rPr lang="en-GB" dirty="0"/>
                  <a:t>if </a:t>
                </a:r>
                <a14:m>
                  <m:oMath xmlns:m="http://schemas.openxmlformats.org/officeDocument/2006/math">
                    <m:r>
                      <m:rPr>
                        <m:sty m:val="p"/>
                      </m:rPr>
                      <a:rPr lang="en-GB" b="0" i="1" smtClean="0">
                        <a:solidFill>
                          <a:srgbClr val="FF0000"/>
                        </a:solidFill>
                        <a:latin typeface="Cambria Math" panose="02040503050406030204" pitchFamily="18" charset="0"/>
                      </a:rPr>
                      <m:t>int</m:t>
                    </m:r>
                    <m:r>
                      <a:rPr lang="en-GB" b="0"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𝑔</m:t>
                        </m:r>
                      </m:e>
                      <m:sub>
                        <m:r>
                          <a:rPr lang="en-GB" b="0" i="1">
                            <a:solidFill>
                              <a:srgbClr val="FF0000"/>
                            </a:solidFill>
                            <a:latin typeface="Cambria Math" panose="02040503050406030204" pitchFamily="18" charset="0"/>
                          </a:rPr>
                          <m:t>𝐷𝐴𝐶</m:t>
                        </m:r>
                      </m:sub>
                    </m:sSub>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𝑜𝐹𝑃𝐺𝐴</m:t>
                        </m:r>
                      </m:sub>
                    </m:sSub>
                    <m:r>
                      <a:rPr lang="en-GB" b="0"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&gt;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e>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𝐷𝐴𝐶</m:t>
                            </m:r>
                          </m:sub>
                        </m:sSub>
                        <m:r>
                          <a:rPr lang="en-GB" b="0" i="1">
                            <a:solidFill>
                              <a:srgbClr val="FF0000"/>
                            </a:solidFill>
                            <a:latin typeface="Cambria Math" panose="02040503050406030204" pitchFamily="18" charset="0"/>
                          </a:rPr>
                          <m:t>−1</m:t>
                        </m:r>
                      </m:sup>
                    </m:sSup>
                  </m:oMath>
                </a14:m>
                <a:r>
                  <a:rPr lang="en-GB" dirty="0"/>
                  <a:t>, then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𝑜𝐷𝐴𝐶</m:t>
                        </m:r>
                      </m:sub>
                    </m:sSub>
                    <m:r>
                      <a:rPr lang="en-GB" b="0" i="1" smtClean="0">
                        <a:solidFill>
                          <a:srgbClr val="FF0000"/>
                        </a:solidFill>
                        <a:latin typeface="Cambria Math" panose="02040503050406030204" pitchFamily="18" charset="0"/>
                      </a:rPr>
                      <m:t>=1</m:t>
                    </m:r>
                  </m:oMath>
                </a14:m>
                <a:r>
                  <a:rPr lang="en-GB" dirty="0"/>
                  <a:t>;</a:t>
                </a:r>
              </a:p>
              <a:p>
                <a:pPr marL="742950" lvl="1" indent="-285750">
                  <a:buFont typeface="Wingdings" panose="05000000000000000000" pitchFamily="2" charset="2"/>
                  <a:buChar char="Ø"/>
                </a:pPr>
                <a:r>
                  <a:rPr lang="en-GB" dirty="0"/>
                  <a:t>if </a:t>
                </a:r>
                <a14:m>
                  <m:oMath xmlns:m="http://schemas.openxmlformats.org/officeDocument/2006/math">
                    <m:r>
                      <m:rPr>
                        <m:sty m:val="p"/>
                      </m:rPr>
                      <a:rPr lang="en-GB" b="0" i="1">
                        <a:solidFill>
                          <a:srgbClr val="FF0000"/>
                        </a:solidFill>
                        <a:latin typeface="Cambria Math" panose="02040503050406030204" pitchFamily="18" charset="0"/>
                      </a:rPr>
                      <m:t>int</m:t>
                    </m:r>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𝑔</m:t>
                            </m:r>
                          </m:e>
                          <m:sub>
                            <m:r>
                              <a:rPr lang="en-GB" b="0" i="1">
                                <a:solidFill>
                                  <a:srgbClr val="FF0000"/>
                                </a:solidFill>
                                <a:latin typeface="Cambria Math" panose="02040503050406030204" pitchFamily="18" charset="0"/>
                              </a:rPr>
                              <m:t>𝐷𝐴𝐶</m:t>
                            </m:r>
                          </m:sub>
                        </m:sSub>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𝑜𝐹𝑃𝐺𝐴</m:t>
                            </m:r>
                          </m:sub>
                        </m:sSub>
                      </m:e>
                    </m:d>
                    <m:r>
                      <a:rPr lang="en-GB" b="0" i="1" smtClean="0">
                        <a:solidFill>
                          <a:srgbClr val="FF0000"/>
                        </a:solidFill>
                        <a:latin typeface="Cambria Math" panose="02040503050406030204" pitchFamily="18" charset="0"/>
                        <a:ea typeface="Cambria Math" panose="02040503050406030204" pitchFamily="18" charset="0"/>
                      </a:rPr>
                      <m:t>&lt;</m:t>
                    </m:r>
                    <m:r>
                      <a:rPr lang="en-GB" b="0" i="1">
                        <a:solidFill>
                          <a:srgbClr val="FF0000"/>
                        </a:solidFill>
                        <a:latin typeface="Cambria Math" panose="02040503050406030204" pitchFamily="18" charset="0"/>
                      </a:rPr>
                      <m:t>−</m:t>
                    </m:r>
                    <m:d>
                      <m:dPr>
                        <m:ctrlPr>
                          <a:rPr lang="en-GB" i="1">
                            <a:solidFill>
                              <a:srgbClr val="FF0000"/>
                            </a:solidFill>
                            <a:latin typeface="Cambria Math" panose="02040503050406030204" pitchFamily="18" charset="0"/>
                          </a:rPr>
                        </m:ctrlPr>
                      </m:dPr>
                      <m:e>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e>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𝐷𝐴𝐶</m:t>
                                </m:r>
                              </m:sub>
                            </m:sSub>
                            <m:r>
                              <a:rPr lang="en-GB" b="0" i="1">
                                <a:solidFill>
                                  <a:srgbClr val="FF0000"/>
                                </a:solidFill>
                                <a:latin typeface="Cambria Math" panose="02040503050406030204" pitchFamily="18" charset="0"/>
                              </a:rPr>
                              <m:t>−1</m:t>
                            </m:r>
                          </m:sup>
                        </m:sSup>
                        <m:r>
                          <a:rPr lang="en-GB" b="0" i="1">
                            <a:solidFill>
                              <a:srgbClr val="FF0000"/>
                            </a:solidFill>
                            <a:latin typeface="Cambria Math" panose="02040503050406030204" pitchFamily="18" charset="0"/>
                          </a:rPr>
                          <m:t>−1</m:t>
                        </m:r>
                      </m:e>
                    </m:d>
                  </m:oMath>
                </a14:m>
                <a:r>
                  <a:rPr lang="en-GB" dirty="0"/>
                  <a:t>, then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𝑜𝐷𝐴𝐶</m:t>
                        </m:r>
                      </m:sub>
                    </m:sSub>
                    <m:r>
                      <a:rPr lang="en-GB" b="0" i="1" smtClean="0">
                        <a:solidFill>
                          <a:srgbClr val="FF0000"/>
                        </a:solidFill>
                        <a:latin typeface="Cambria Math" panose="02040503050406030204" pitchFamily="18" charset="0"/>
                      </a:rPr>
                      <m:t>=−1+1/</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e>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𝑛</m:t>
                            </m:r>
                          </m:e>
                          <m:sub>
                            <m:r>
                              <a:rPr lang="en-GB" b="0" i="1">
                                <a:solidFill>
                                  <a:srgbClr val="FF0000"/>
                                </a:solidFill>
                                <a:latin typeface="Cambria Math" panose="02040503050406030204" pitchFamily="18" charset="0"/>
                              </a:rPr>
                              <m:t>𝑏𝑖𝑡</m:t>
                            </m:r>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𝐷𝐴𝐶</m:t>
                            </m:r>
                          </m:sub>
                        </m:sSub>
                        <m:r>
                          <a:rPr lang="en-GB" b="0" i="1">
                            <a:solidFill>
                              <a:srgbClr val="FF0000"/>
                            </a:solidFill>
                            <a:latin typeface="Cambria Math" panose="02040503050406030204" pitchFamily="18" charset="0"/>
                          </a:rPr>
                          <m:t>−1</m:t>
                        </m:r>
                      </m:sup>
                    </m:sSup>
                  </m:oMath>
                </a14:m>
                <a:r>
                  <a:rPr lang="en-GB" dirty="0"/>
                  <a:t>.</a:t>
                </a:r>
              </a:p>
            </p:txBody>
          </p:sp>
        </mc:Choice>
        <mc:Fallback xmlns="">
          <p:sp>
            <p:nvSpPr>
              <p:cNvPr id="9" name="CasellaDiTesto 8">
                <a:extLst>
                  <a:ext uri="{FF2B5EF4-FFF2-40B4-BE49-F238E27FC236}">
                    <a16:creationId xmlns:a16="http://schemas.microsoft.com/office/drawing/2014/main" id="{BA16C99B-D2E4-4DF5-AD3A-5FFBD1B61B96}"/>
                  </a:ext>
                </a:extLst>
              </p:cNvPr>
              <p:cNvSpPr txBox="1">
                <a:spLocks noRot="1" noChangeAspect="1" noMove="1" noResize="1" noEditPoints="1" noAdjustHandles="1" noChangeArrowheads="1" noChangeShapeType="1" noTextEdit="1"/>
              </p:cNvSpPr>
              <p:nvPr/>
            </p:nvSpPr>
            <p:spPr>
              <a:xfrm>
                <a:off x="0" y="949911"/>
                <a:ext cx="12192000" cy="5933676"/>
              </a:xfrm>
              <a:prstGeom prst="rect">
                <a:avLst/>
              </a:prstGeom>
              <a:blipFill>
                <a:blip r:embed="rId2"/>
                <a:stretch>
                  <a:fillRect l="-300" t="-617" r="-250" b="-7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20BB2835-6446-48E5-AF1B-500F2902B66E}"/>
                  </a:ext>
                </a:extLst>
              </p:cNvPr>
              <p:cNvSpPr txBox="1"/>
              <p:nvPr/>
            </p:nvSpPr>
            <p:spPr>
              <a:xfrm>
                <a:off x="1495885" y="5283737"/>
                <a:ext cx="6116714" cy="6347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m:t>
                          </m:r>
                          <m:r>
                            <a:rPr lang="en-GB" b="1" i="1" smtClean="0">
                              <a:solidFill>
                                <a:srgbClr val="BF00BF"/>
                              </a:solidFill>
                              <a:latin typeface="Cambria Math" panose="02040503050406030204" pitchFamily="18" charset="0"/>
                            </a:rPr>
                            <m:t>𝑫𝑨𝑪</m:t>
                          </m:r>
                        </m:sub>
                      </m:sSub>
                      <m:r>
                        <a:rPr lang="en-GB" b="1" i="1" smtClean="0">
                          <a:solidFill>
                            <a:srgbClr val="BF00BF"/>
                          </a:solidFill>
                          <a:latin typeface="Cambria Math" panose="02040503050406030204" pitchFamily="18" charset="0"/>
                        </a:rPr>
                        <m:t>=</m:t>
                      </m:r>
                      <m:f>
                        <m:fPr>
                          <m:ctrlPr>
                            <a:rPr lang="en-GB" b="1" i="1" smtClean="0">
                              <a:solidFill>
                                <a:srgbClr val="BF00BF"/>
                              </a:solidFill>
                              <a:latin typeface="Cambria Math" panose="02040503050406030204" pitchFamily="18" charset="0"/>
                            </a:rPr>
                          </m:ctrlPr>
                        </m:fPr>
                        <m:num>
                          <m:r>
                            <a:rPr lang="en-GB" b="1">
                              <a:solidFill>
                                <a:srgbClr val="BF00BF"/>
                              </a:solidFill>
                              <a:latin typeface="Cambria Math" panose="02040503050406030204" pitchFamily="18" charset="0"/>
                            </a:rPr>
                            <m:t>𝐢𝐧𝐭</m:t>
                          </m:r>
                          <m:r>
                            <a:rPr lang="en-GB" b="1">
                              <a:solidFill>
                                <a:srgbClr val="BF00BF"/>
                              </a:solidFill>
                              <a:latin typeface="Cambria Math" panose="02040503050406030204" pitchFamily="18" charset="0"/>
                            </a:rPr>
                            <m:t>(</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𝒈</m:t>
                              </m:r>
                            </m:e>
                            <m:sub>
                              <m:r>
                                <a:rPr lang="en-GB" b="1" i="1">
                                  <a:solidFill>
                                    <a:srgbClr val="BF00BF"/>
                                  </a:solidFill>
                                  <a:latin typeface="Cambria Math" panose="02040503050406030204" pitchFamily="18" charset="0"/>
                                </a:rPr>
                                <m:t>𝑫𝑨𝑪</m:t>
                              </m:r>
                            </m:sub>
                          </m:sSub>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𝒐𝑭𝑷𝑮𝑨</m:t>
                              </m:r>
                            </m:sub>
                          </m:sSub>
                          <m:r>
                            <a:rPr lang="en-GB" b="1" i="1">
                              <a:solidFill>
                                <a:srgbClr val="BF00BF"/>
                              </a:solidFill>
                              <a:latin typeface="Cambria Math" panose="02040503050406030204" pitchFamily="18" charset="0"/>
                            </a:rPr>
                            <m:t>)</m:t>
                          </m:r>
                        </m:num>
                        <m:den>
                          <m:sSup>
                            <m:sSupPr>
                              <m:ctrlPr>
                                <a:rPr lang="en-GB" b="1" i="1">
                                  <a:solidFill>
                                    <a:srgbClr val="BF00BF"/>
                                  </a:solidFill>
                                  <a:latin typeface="Cambria Math" panose="02040503050406030204" pitchFamily="18" charset="0"/>
                                </a:rPr>
                              </m:ctrlPr>
                            </m:sSupPr>
                            <m:e>
                              <m:r>
                                <a:rPr lang="en-GB" b="1" i="1">
                                  <a:solidFill>
                                    <a:srgbClr val="BF00BF"/>
                                  </a:solidFill>
                                  <a:latin typeface="Cambria Math" panose="02040503050406030204" pitchFamily="18" charset="0"/>
                                </a:rPr>
                                <m:t>𝟐</m:t>
                              </m:r>
                            </m:e>
                            <m: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𝒃𝒊𝒕</m:t>
                                  </m:r>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𝑫𝑨𝑪</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𝟏</m:t>
                              </m:r>
                            </m:sup>
                          </m:sSup>
                        </m:den>
                      </m:f>
                    </m:oMath>
                  </m:oMathPara>
                </a14:m>
                <a:endParaRPr lang="en-GB" b="1" dirty="0"/>
              </a:p>
            </p:txBody>
          </p:sp>
        </mc:Choice>
        <mc:Fallback xmlns="">
          <p:sp>
            <p:nvSpPr>
              <p:cNvPr id="11" name="CasellaDiTesto 10">
                <a:extLst>
                  <a:ext uri="{FF2B5EF4-FFF2-40B4-BE49-F238E27FC236}">
                    <a16:creationId xmlns:a16="http://schemas.microsoft.com/office/drawing/2014/main" id="{20BB2835-6446-48E5-AF1B-500F2902B66E}"/>
                  </a:ext>
                </a:extLst>
              </p:cNvPr>
              <p:cNvSpPr txBox="1">
                <a:spLocks noRot="1" noChangeAspect="1" noMove="1" noResize="1" noEditPoints="1" noAdjustHandles="1" noChangeArrowheads="1" noChangeShapeType="1" noTextEdit="1"/>
              </p:cNvSpPr>
              <p:nvPr/>
            </p:nvSpPr>
            <p:spPr>
              <a:xfrm>
                <a:off x="1495885" y="5283737"/>
                <a:ext cx="6116714" cy="63478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AE0F7184-61AF-4603-BA3D-52A61030E970}"/>
                  </a:ext>
                </a:extLst>
              </p:cNvPr>
              <p:cNvSpPr txBox="1"/>
              <p:nvPr/>
            </p:nvSpPr>
            <p:spPr>
              <a:xfrm>
                <a:off x="6187736" y="5434221"/>
                <a:ext cx="36220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7C00"/>
                              </a:solidFill>
                              <a:latin typeface="Cambria Math" panose="02040503050406030204" pitchFamily="18" charset="0"/>
                            </a:rPr>
                          </m:ctrlPr>
                        </m:sSubPr>
                        <m:e>
                          <m:r>
                            <a:rPr lang="en-GB" b="1" i="1" smtClean="0">
                              <a:solidFill>
                                <a:srgbClr val="007C00"/>
                              </a:solidFill>
                              <a:latin typeface="Cambria Math" panose="02040503050406030204" pitchFamily="18" charset="0"/>
                            </a:rPr>
                            <m:t>𝑽</m:t>
                          </m:r>
                        </m:e>
                        <m:sub>
                          <m:r>
                            <a:rPr lang="en-GB" b="1" i="1" smtClean="0">
                              <a:solidFill>
                                <a:srgbClr val="007C00"/>
                              </a:solidFill>
                              <a:latin typeface="Cambria Math" panose="02040503050406030204" pitchFamily="18" charset="0"/>
                            </a:rPr>
                            <m:t>𝑭𝑩𝒌𝒊𝒄𝒌</m:t>
                          </m:r>
                        </m:sub>
                      </m:sSub>
                      <m:r>
                        <a:rPr lang="en-GB" b="1" i="1" smtClean="0">
                          <a:solidFill>
                            <a:srgbClr val="007C00"/>
                          </a:solidFill>
                          <a:latin typeface="Cambria Math" panose="02040503050406030204" pitchFamily="18" charset="0"/>
                        </a:rPr>
                        <m:t>=</m:t>
                      </m:r>
                      <m:sSub>
                        <m:sSubPr>
                          <m:ctrlPr>
                            <a:rPr lang="en-GB" b="1" i="1" smtClean="0">
                              <a:solidFill>
                                <a:srgbClr val="007C00"/>
                              </a:solidFill>
                              <a:latin typeface="Cambria Math" panose="02040503050406030204" pitchFamily="18" charset="0"/>
                            </a:rPr>
                          </m:ctrlPr>
                        </m:sSubPr>
                        <m:e>
                          <m:r>
                            <a:rPr lang="en-GB" b="1" i="1">
                              <a:solidFill>
                                <a:srgbClr val="007C00"/>
                              </a:solidFill>
                              <a:latin typeface="Cambria Math" panose="02040503050406030204" pitchFamily="18" charset="0"/>
                            </a:rPr>
                            <m:t>𝒏</m:t>
                          </m:r>
                        </m:e>
                        <m:sub>
                          <m:r>
                            <a:rPr lang="en-GB" b="1" i="1">
                              <a:solidFill>
                                <a:srgbClr val="007C00"/>
                              </a:solidFill>
                              <a:latin typeface="Cambria Math" panose="02040503050406030204" pitchFamily="18" charset="0"/>
                            </a:rPr>
                            <m:t>𝒐𝑫𝑨𝑪</m:t>
                          </m:r>
                        </m:sub>
                      </m:sSub>
                      <m:sSub>
                        <m:sSubPr>
                          <m:ctrlPr>
                            <a:rPr lang="en-GB" b="1" i="1">
                              <a:solidFill>
                                <a:srgbClr val="007C00"/>
                              </a:solidFill>
                              <a:latin typeface="Cambria Math" panose="02040503050406030204" pitchFamily="18" charset="0"/>
                            </a:rPr>
                          </m:ctrlPr>
                        </m:sSubPr>
                        <m:e>
                          <m:r>
                            <a:rPr lang="en-GB" b="1" i="1">
                              <a:solidFill>
                                <a:srgbClr val="007C00"/>
                              </a:solidFill>
                              <a:latin typeface="Cambria Math" panose="02040503050406030204" pitchFamily="18" charset="0"/>
                            </a:rPr>
                            <m:t>𝑽</m:t>
                          </m:r>
                        </m:e>
                        <m:sub>
                          <m:r>
                            <a:rPr lang="en-GB" b="1" i="1">
                              <a:solidFill>
                                <a:srgbClr val="007C00"/>
                              </a:solidFill>
                              <a:latin typeface="Cambria Math" panose="02040503050406030204" pitchFamily="18" charset="0"/>
                            </a:rPr>
                            <m:t>𝑴𝑨𝑿𝒌𝒊𝒄𝒌</m:t>
                          </m:r>
                        </m:sub>
                      </m:sSub>
                    </m:oMath>
                  </m:oMathPara>
                </a14:m>
                <a:endParaRPr lang="en-GB" b="1" dirty="0"/>
              </a:p>
            </p:txBody>
          </p:sp>
        </mc:Choice>
        <mc:Fallback xmlns="">
          <p:sp>
            <p:nvSpPr>
              <p:cNvPr id="13" name="CasellaDiTesto 12">
                <a:extLst>
                  <a:ext uri="{FF2B5EF4-FFF2-40B4-BE49-F238E27FC236}">
                    <a16:creationId xmlns:a16="http://schemas.microsoft.com/office/drawing/2014/main" id="{AE0F7184-61AF-4603-BA3D-52A61030E970}"/>
                  </a:ext>
                </a:extLst>
              </p:cNvPr>
              <p:cNvSpPr txBox="1">
                <a:spLocks noRot="1" noChangeAspect="1" noMove="1" noResize="1" noEditPoints="1" noAdjustHandles="1" noChangeArrowheads="1" noChangeShapeType="1" noTextEdit="1"/>
              </p:cNvSpPr>
              <p:nvPr/>
            </p:nvSpPr>
            <p:spPr>
              <a:xfrm>
                <a:off x="6187736" y="5434221"/>
                <a:ext cx="3622096" cy="369332"/>
              </a:xfrm>
              <a:prstGeom prst="rect">
                <a:avLst/>
              </a:prstGeom>
              <a:blipFill>
                <a:blip r:embed="rId4"/>
                <a:stretch>
                  <a:fillRect b="-1639"/>
                </a:stretch>
              </a:blipFill>
            </p:spPr>
            <p:txBody>
              <a:bodyPr/>
              <a:lstStyle/>
              <a:p>
                <a:r>
                  <a:rPr lang="en-GB">
                    <a:noFill/>
                  </a:rPr>
                  <a:t> </a:t>
                </a:r>
              </a:p>
            </p:txBody>
          </p:sp>
        </mc:Fallback>
      </mc:AlternateContent>
    </p:spTree>
    <p:extLst>
      <p:ext uri="{BB962C8B-B14F-4D97-AF65-F5344CB8AC3E}">
        <p14:creationId xmlns:p14="http://schemas.microsoft.com/office/powerpoint/2010/main" val="14032729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14B5AD1-CCA8-4503-A7F8-8DB08CA77131}"/>
              </a:ext>
            </a:extLst>
          </p:cNvPr>
          <p:cNvSpPr txBox="1"/>
          <p:nvPr/>
        </p:nvSpPr>
        <p:spPr>
          <a:xfrm>
            <a:off x="0" y="920394"/>
            <a:ext cx="12191999" cy="166199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If we assume that the cavity-kicker can provide exactly the voltage requested by the feedback, the equations of motion are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p:txBody>
      </p:sp>
      <p:sp>
        <p:nvSpPr>
          <p:cNvPr id="5" name="CasellaDiTesto 4">
            <a:extLst>
              <a:ext uri="{FF2B5EF4-FFF2-40B4-BE49-F238E27FC236}">
                <a16:creationId xmlns:a16="http://schemas.microsoft.com/office/drawing/2014/main" id="{CD8BFFBB-131B-4EA1-BF46-87817E931B1E}"/>
              </a:ext>
            </a:extLst>
          </p:cNvPr>
          <p:cNvSpPr txBox="1"/>
          <p:nvPr/>
        </p:nvSpPr>
        <p:spPr>
          <a:xfrm>
            <a:off x="1" y="152112"/>
            <a:ext cx="12192000" cy="646331"/>
          </a:xfrm>
          <a:prstGeom prst="rect">
            <a:avLst/>
          </a:prstGeom>
          <a:noFill/>
        </p:spPr>
        <p:txBody>
          <a:bodyPr wrap="square" rtlCol="0">
            <a:spAutoFit/>
          </a:bodyPr>
          <a:lstStyle/>
          <a:p>
            <a:pPr algn="ctr"/>
            <a:r>
              <a:rPr lang="en-GB" sz="3600" dirty="0">
                <a:latin typeface="+mj-lt"/>
              </a:rPr>
              <a:t>Equations of motion in the code: RF+SR+HOM+FB (simplified)</a:t>
            </a:r>
          </a:p>
        </p:txBody>
      </p:sp>
      <p:sp>
        <p:nvSpPr>
          <p:cNvPr id="7" name="Segnaposto numero diapositiva 6">
            <a:extLst>
              <a:ext uri="{FF2B5EF4-FFF2-40B4-BE49-F238E27FC236}">
                <a16:creationId xmlns:a16="http://schemas.microsoft.com/office/drawing/2014/main" id="{145AE1D3-D5FC-4F7B-92B7-D4B079376D54}"/>
              </a:ext>
            </a:extLst>
          </p:cNvPr>
          <p:cNvSpPr>
            <a:spLocks noGrp="1"/>
          </p:cNvSpPr>
          <p:nvPr>
            <p:ph type="sldNum" sz="quarter" idx="12"/>
          </p:nvPr>
        </p:nvSpPr>
        <p:spPr/>
        <p:txBody>
          <a:bodyPr/>
          <a:lstStyle/>
          <a:p>
            <a:fld id="{F556478C-EA8F-4B12-8AB2-8053E5C3663D}" type="slidenum">
              <a:rPr lang="en-GB" smtClean="0"/>
              <a:t>112</a:t>
            </a:fld>
            <a:endParaRPr lang="en-GB"/>
          </a:p>
        </p:txBody>
      </p:sp>
      <p:sp>
        <p:nvSpPr>
          <p:cNvPr id="2" name="CasellaDiTesto 1">
            <a:extLst>
              <a:ext uri="{FF2B5EF4-FFF2-40B4-BE49-F238E27FC236}">
                <a16:creationId xmlns:a16="http://schemas.microsoft.com/office/drawing/2014/main" id="{D354F3C0-038B-42C4-875B-5136B8602F65}"/>
              </a:ext>
            </a:extLst>
          </p:cNvPr>
          <p:cNvSpPr txBox="1"/>
          <p:nvPr/>
        </p:nvSpPr>
        <p:spPr>
          <a:xfrm>
            <a:off x="8495930" y="5978462"/>
            <a:ext cx="3696069" cy="830997"/>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t>Small bug in the Fortran code: the kicker voltage applied to the last bunch is wrong if the first bucket is empty.</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593D767-CAF7-4986-9073-241CF9BB35B1}"/>
                  </a:ext>
                </a:extLst>
              </p:cNvPr>
              <p:cNvSpPr txBox="1"/>
              <p:nvPr/>
            </p:nvSpPr>
            <p:spPr>
              <a:xfrm>
                <a:off x="0" y="1439843"/>
                <a:ext cx="12191999" cy="333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700" b="1" i="1" dirty="0" smtClean="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𝝋</m:t>
                          </m:r>
                        </m:e>
                        <m:sub>
                          <m:r>
                            <a:rPr lang="en-GB" sz="1700" b="1" i="1" smtClean="0">
                              <a:solidFill>
                                <a:srgbClr val="FF0000"/>
                              </a:solidFill>
                              <a:latin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𝟏</m:t>
                          </m:r>
                          <m:r>
                            <a:rPr lang="en-GB" sz="1700" b="1" i="1" smtClean="0">
                              <a:solidFill>
                                <a:srgbClr val="FF0000"/>
                              </a:solidFill>
                              <a:latin typeface="Cambria Math" panose="02040503050406030204" pitchFamily="18" charset="0"/>
                            </a:rPr>
                            <m:t>)</m:t>
                          </m:r>
                        </m:sup>
                      </m:sSubSup>
                      <m:r>
                        <a:rPr lang="en-GB" sz="1700" b="1" i="1" smtClean="0">
                          <a:solidFill>
                            <a:srgbClr val="FF0000"/>
                          </a:solidFill>
                          <a:latin typeface="Cambria Math" panose="02040503050406030204" pitchFamily="18" charset="0"/>
                          <a:ea typeface="Cambria Math" panose="02040503050406030204" pitchFamily="18" charset="0"/>
                        </a:rPr>
                        <m:t>=</m:t>
                      </m:r>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𝝋</m:t>
                          </m:r>
                        </m:e>
                        <m:sub>
                          <m:r>
                            <a:rPr lang="en-GB" sz="1700" b="1" i="1" smtClean="0">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sup>
                      </m:sSubSup>
                      <m:r>
                        <a:rPr lang="en-GB" sz="1700" b="1" i="1">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𝟐</m:t>
                      </m:r>
                      <m:r>
                        <a:rPr lang="en-GB" sz="1700" b="1" i="1" smtClean="0">
                          <a:solidFill>
                            <a:srgbClr val="FF0000"/>
                          </a:solidFill>
                          <a:latin typeface="Cambria Math" panose="02040503050406030204" pitchFamily="18" charset="0"/>
                          <a:ea typeface="Cambria Math" panose="02040503050406030204" pitchFamily="18" charset="0"/>
                        </a:rPr>
                        <m:t>𝝅</m:t>
                      </m:r>
                      <m:r>
                        <a:rPr lang="en-GB" sz="1700" b="1" i="1" smtClean="0">
                          <a:solidFill>
                            <a:srgbClr val="FF0000"/>
                          </a:solidFill>
                          <a:latin typeface="Cambria Math" panose="02040503050406030204" pitchFamily="18" charset="0"/>
                          <a:ea typeface="Cambria Math" panose="02040503050406030204" pitchFamily="18" charset="0"/>
                        </a:rPr>
                        <m:t>𝒉</m:t>
                      </m:r>
                      <m:sSub>
                        <m:sSubPr>
                          <m:ctrlPr>
                            <a:rPr lang="en-GB" sz="1700" b="1" i="1">
                              <a:solidFill>
                                <a:srgbClr val="FF0000"/>
                              </a:solidFill>
                              <a:latin typeface="Cambria Math" panose="02040503050406030204" pitchFamily="18" charset="0"/>
                              <a:ea typeface="Cambria Math" panose="02040503050406030204" pitchFamily="18" charset="0"/>
                            </a:rPr>
                          </m:ctrlPr>
                        </m:sSubPr>
                        <m:e>
                          <m:r>
                            <a:rPr lang="en-GB" sz="1700" b="1" i="1">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ea typeface="Cambria Math" panose="02040503050406030204" pitchFamily="18" charset="0"/>
                            </a:rPr>
                            <m:t>𝟎</m:t>
                          </m:r>
                        </m:sub>
                      </m:sSub>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𝜹</m:t>
                          </m:r>
                        </m:e>
                        <m:sub>
                          <m:r>
                            <a:rPr lang="en-GB" sz="1700" b="1" i="1" smtClean="0">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sup>
                      </m:sSubSup>
                    </m:oMath>
                  </m:oMathPara>
                </a14:m>
                <a:endParaRPr lang="en-GB" sz="1700" b="1" i="1" dirty="0">
                  <a:solidFill>
                    <a:srgbClr val="FF0000"/>
                  </a:solidFill>
                </a:endParaRPr>
              </a:p>
            </p:txBody>
          </p:sp>
        </mc:Choice>
        <mc:Fallback xmlns="">
          <p:sp>
            <p:nvSpPr>
              <p:cNvPr id="12" name="CasellaDiTesto 11">
                <a:extLst>
                  <a:ext uri="{FF2B5EF4-FFF2-40B4-BE49-F238E27FC236}">
                    <a16:creationId xmlns:a16="http://schemas.microsoft.com/office/drawing/2014/main" id="{8593D767-CAF7-4986-9073-241CF9BB35B1}"/>
                  </a:ext>
                </a:extLst>
              </p:cNvPr>
              <p:cNvSpPr txBox="1">
                <a:spLocks noRot="1" noChangeAspect="1" noMove="1" noResize="1" noEditPoints="1" noAdjustHandles="1" noChangeArrowheads="1" noChangeShapeType="1" noTextEdit="1"/>
              </p:cNvSpPr>
              <p:nvPr/>
            </p:nvSpPr>
            <p:spPr>
              <a:xfrm>
                <a:off x="0" y="1439843"/>
                <a:ext cx="12191999" cy="333553"/>
              </a:xfrm>
              <a:prstGeom prst="rect">
                <a:avLst/>
              </a:prstGeom>
              <a:blipFill>
                <a:blip r:embed="rId2"/>
                <a:stretch>
                  <a:fillRect t="-1818" b="-163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6091A3E3-8092-4AC8-8109-929923E365FD}"/>
                  </a:ext>
                </a:extLst>
              </p:cNvPr>
              <p:cNvSpPr txBox="1"/>
              <p:nvPr/>
            </p:nvSpPr>
            <p:spPr>
              <a:xfrm>
                <a:off x="0" y="1924989"/>
                <a:ext cx="12192000" cy="866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b="1" i="1" dirty="0" smtClean="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𝜹</m:t>
                          </m:r>
                        </m:e>
                        <m:sub>
                          <m:r>
                            <a:rPr lang="en-GB" sz="1700" b="1" i="1" smtClean="0">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m:t>
                          </m:r>
                          <m:r>
                            <a:rPr lang="en-GB" sz="1700" b="1" i="1">
                              <a:solidFill>
                                <a:srgbClr val="FF0000"/>
                              </a:solidFill>
                              <a:latin typeface="Cambria Math" panose="02040503050406030204" pitchFamily="18" charset="0"/>
                            </a:rPr>
                            <m:t>)</m:t>
                          </m:r>
                        </m:sup>
                      </m:sSubSup>
                      <m:r>
                        <a:rPr lang="en-GB" sz="1700" b="1" i="1" smtClean="0">
                          <a:solidFill>
                            <a:srgbClr val="FF0000"/>
                          </a:solidFill>
                          <a:latin typeface="Cambria Math" panose="02040503050406030204" pitchFamily="18" charset="0"/>
                        </a:rPr>
                        <m:t>=</m:t>
                      </m:r>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𝜹</m:t>
                          </m:r>
                        </m:e>
                        <m:sub>
                          <m:r>
                            <a:rPr lang="en-GB" sz="1700" b="1" i="1" smtClean="0">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sup>
                      </m:sSubSup>
                      <m:r>
                        <a:rPr lang="en-GB" sz="1700" b="1" i="1">
                          <a:solidFill>
                            <a:srgbClr val="FF0000"/>
                          </a:solidFill>
                          <a:latin typeface="Cambria Math" panose="02040503050406030204" pitchFamily="18" charset="0"/>
                          <a:ea typeface="Cambria Math" panose="02040503050406030204" pitchFamily="18" charset="0"/>
                        </a:rPr>
                        <m:t>−</m:t>
                      </m:r>
                      <m:f>
                        <m:fPr>
                          <m:ctrlPr>
                            <a:rPr lang="en-GB" sz="1700" b="1" i="1">
                              <a:solidFill>
                                <a:srgbClr val="FF0000"/>
                              </a:solidFill>
                              <a:latin typeface="Cambria Math" panose="02040503050406030204" pitchFamily="18" charset="0"/>
                              <a:ea typeface="Cambria Math" panose="02040503050406030204" pitchFamily="18" charset="0"/>
                            </a:rPr>
                          </m:ctrlPr>
                        </m:fPr>
                        <m:num>
                          <m:sSub>
                            <m:sSubPr>
                              <m:ctrlPr>
                                <a:rPr lang="en-GB" sz="1700" b="1" i="1">
                                  <a:solidFill>
                                    <a:srgbClr val="FF0000"/>
                                  </a:solidFill>
                                  <a:latin typeface="Cambria Math" panose="02040503050406030204" pitchFamily="18" charset="0"/>
                                  <a:ea typeface="Cambria Math" panose="02040503050406030204" pitchFamily="18" charset="0"/>
                                </a:rPr>
                              </m:ctrlPr>
                            </m:sSubPr>
                            <m:e>
                              <m:r>
                                <a:rPr lang="en-GB" sz="1700" b="1" i="1">
                                  <a:solidFill>
                                    <a:srgbClr val="FF0000"/>
                                  </a:solidFill>
                                  <a:latin typeface="Cambria Math" panose="02040503050406030204" pitchFamily="18" charset="0"/>
                                  <a:ea typeface="Cambria Math" panose="02040503050406030204" pitchFamily="18" charset="0"/>
                                </a:rPr>
                                <m:t>𝑼</m:t>
                              </m:r>
                            </m:e>
                            <m:sub>
                              <m:r>
                                <a:rPr lang="en-GB" sz="1700" b="1" i="1">
                                  <a:solidFill>
                                    <a:srgbClr val="FF0000"/>
                                  </a:solidFill>
                                  <a:latin typeface="Cambria Math" panose="02040503050406030204" pitchFamily="18" charset="0"/>
                                  <a:ea typeface="Cambria Math" panose="02040503050406030204" pitchFamily="18" charset="0"/>
                                </a:rPr>
                                <m:t>𝟎</m:t>
                              </m:r>
                            </m:sub>
                          </m:sSub>
                        </m:num>
                        <m:den>
                          <m:sSub>
                            <m:sSubPr>
                              <m:ctrlPr>
                                <a:rPr lang="en-GB" sz="1700" b="1" i="1">
                                  <a:solidFill>
                                    <a:srgbClr val="FF0000"/>
                                  </a:solidFill>
                                  <a:latin typeface="Cambria Math" panose="02040503050406030204" pitchFamily="18" charset="0"/>
                                  <a:ea typeface="Cambria Math" panose="02040503050406030204" pitchFamily="18" charset="0"/>
                                </a:rPr>
                              </m:ctrlPr>
                            </m:sSubPr>
                            <m:e>
                              <m:r>
                                <a:rPr lang="en-GB" sz="1700" b="1" i="1">
                                  <a:solidFill>
                                    <a:srgbClr val="FF0000"/>
                                  </a:solidFill>
                                  <a:latin typeface="Cambria Math" panose="02040503050406030204" pitchFamily="18" charset="0"/>
                                  <a:ea typeface="Cambria Math" panose="02040503050406030204" pitchFamily="18" charset="0"/>
                                </a:rPr>
                                <m:t>𝑬</m:t>
                              </m:r>
                            </m:e>
                            <m:sub>
                              <m:r>
                                <a:rPr lang="en-GB" sz="1700" b="1" i="1">
                                  <a:solidFill>
                                    <a:srgbClr val="FF0000"/>
                                  </a:solidFill>
                                  <a:latin typeface="Cambria Math" panose="02040503050406030204" pitchFamily="18" charset="0"/>
                                  <a:ea typeface="Cambria Math" panose="02040503050406030204" pitchFamily="18" charset="0"/>
                                </a:rPr>
                                <m:t>𝟎</m:t>
                              </m:r>
                            </m:sub>
                          </m:sSub>
                        </m:den>
                      </m:f>
                      <m:d>
                        <m:dPr>
                          <m:ctrlPr>
                            <a:rPr lang="en-GB" sz="1700" b="1" i="1">
                              <a:solidFill>
                                <a:srgbClr val="FF0000"/>
                              </a:solidFill>
                              <a:latin typeface="Cambria Math" panose="02040503050406030204" pitchFamily="18" charset="0"/>
                              <a:ea typeface="Cambria Math" panose="02040503050406030204" pitchFamily="18" charset="0"/>
                            </a:rPr>
                          </m:ctrlPr>
                        </m:dPr>
                        <m:e>
                          <m:r>
                            <a:rPr lang="en-GB" sz="1700" b="1" i="1">
                              <a:solidFill>
                                <a:srgbClr val="FF0000"/>
                              </a:solidFill>
                              <a:latin typeface="Cambria Math" panose="02040503050406030204" pitchFamily="18" charset="0"/>
                              <a:ea typeface="Cambria Math" panose="02040503050406030204" pitchFamily="18" charset="0"/>
                            </a:rPr>
                            <m:t>𝟏</m:t>
                          </m:r>
                          <m:r>
                            <a:rPr lang="en-GB" sz="1700" b="1" i="1">
                              <a:solidFill>
                                <a:srgbClr val="FF0000"/>
                              </a:solidFill>
                              <a:latin typeface="Cambria Math" panose="02040503050406030204" pitchFamily="18" charset="0"/>
                              <a:ea typeface="Cambria Math" panose="02040503050406030204" pitchFamily="18" charset="0"/>
                            </a:rPr>
                            <m:t>+</m:t>
                          </m:r>
                          <m:sSubSup>
                            <m:sSubSupPr>
                              <m:ctrlPr>
                                <a:rPr lang="en-GB" sz="1700" b="1" i="1" dirty="0">
                                  <a:solidFill>
                                    <a:srgbClr val="FF0000"/>
                                  </a:solidFill>
                                  <a:latin typeface="Cambria Math" panose="02040503050406030204" pitchFamily="18" charset="0"/>
                                </a:rPr>
                              </m:ctrlPr>
                            </m:sSubSupPr>
                            <m:e>
                              <m:r>
                                <a:rPr lang="en-GB" sz="1700" b="1" i="1" dirty="0" smtClean="0">
                                  <a:solidFill>
                                    <a:srgbClr val="FF0000"/>
                                  </a:solidFill>
                                  <a:latin typeface="Cambria Math" panose="02040503050406030204" pitchFamily="18" charset="0"/>
                                </a:rPr>
                                <m:t>𝟐</m:t>
                              </m:r>
                              <m:r>
                                <a:rPr lang="en-GB" sz="1700" b="1" i="1">
                                  <a:solidFill>
                                    <a:srgbClr val="FF0000"/>
                                  </a:solidFill>
                                  <a:latin typeface="Cambria Math" panose="02040503050406030204" pitchFamily="18" charset="0"/>
                                  <a:ea typeface="Cambria Math" panose="02040503050406030204" pitchFamily="18" charset="0"/>
                                </a:rPr>
                                <m:t>𝜹</m:t>
                              </m:r>
                            </m:e>
                            <m:sub>
                              <m:r>
                                <a:rPr lang="en-GB" sz="1700" b="1" i="1" smtClean="0">
                                  <a:solidFill>
                                    <a:srgbClr val="FF0000"/>
                                  </a:solidFill>
                                  <a:latin typeface="Cambria Math" panose="02040503050406030204" pitchFamily="18" charset="0"/>
                                  <a:ea typeface="Cambria Math" panose="02040503050406030204" pitchFamily="18" charset="0"/>
                                </a:rPr>
                                <m:t>𝒌</m:t>
                              </m:r>
                            </m:sub>
                            <m:sup>
                              <m:d>
                                <m:dPr>
                                  <m:ctrlPr>
                                    <a:rPr lang="en-GB" sz="1700" b="1" i="1">
                                      <a:solidFill>
                                        <a:srgbClr val="FF0000"/>
                                      </a:solidFill>
                                      <a:latin typeface="Cambria Math" panose="02040503050406030204" pitchFamily="18" charset="0"/>
                                    </a:rPr>
                                  </m:ctrlPr>
                                </m:dPr>
                                <m:e>
                                  <m:r>
                                    <a:rPr lang="en-GB" sz="1700" b="1" i="1">
                                      <a:solidFill>
                                        <a:srgbClr val="FF0000"/>
                                      </a:solidFill>
                                      <a:latin typeface="Cambria Math" panose="02040503050406030204" pitchFamily="18" charset="0"/>
                                    </a:rPr>
                                    <m:t>𝒏</m:t>
                                  </m:r>
                                </m:e>
                              </m:d>
                            </m:sup>
                          </m:sSubSup>
                        </m:e>
                      </m:d>
                      <m:r>
                        <a:rPr lang="en-GB" sz="1700" b="1" i="1" smtClean="0">
                          <a:solidFill>
                            <a:srgbClr val="FF0000"/>
                          </a:solidFill>
                          <a:latin typeface="Cambria Math" panose="02040503050406030204" pitchFamily="18" charset="0"/>
                        </a:rPr>
                        <m:t>+</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𝒆</m:t>
                          </m:r>
                          <m:sSubSup>
                            <m:sSubSupPr>
                              <m:ctrlPr>
                                <a:rPr lang="en-GB" sz="1700" b="1" i="1" dirty="0" smtClean="0">
                                  <a:solidFill>
                                    <a:srgbClr val="007C00"/>
                                  </a:solidFill>
                                  <a:latin typeface="Cambria Math" panose="02040503050406030204" pitchFamily="18" charset="0"/>
                                </a:rPr>
                              </m:ctrlPr>
                            </m:sSubSupPr>
                            <m:e>
                              <m:r>
                                <a:rPr lang="en-GB" sz="1700" b="1" i="1">
                                  <a:solidFill>
                                    <a:srgbClr val="007C00"/>
                                  </a:solidFill>
                                  <a:latin typeface="Cambria Math" panose="02040503050406030204" pitchFamily="18" charset="0"/>
                                  <a:ea typeface="Cambria Math" panose="02040503050406030204" pitchFamily="18" charset="0"/>
                                </a:rPr>
                                <m:t>𝑽</m:t>
                              </m:r>
                            </m:e>
                            <m:sub>
                              <m:r>
                                <a:rPr lang="en-GB" sz="1700" b="1" i="1">
                                  <a:solidFill>
                                    <a:srgbClr val="007C00"/>
                                  </a:solidFill>
                                  <a:latin typeface="Cambria Math" panose="02040503050406030204" pitchFamily="18" charset="0"/>
                                </a:rPr>
                                <m:t>𝑭𝑩𝒌𝒊𝒄𝒌</m:t>
                              </m:r>
                              <m:r>
                                <a:rPr lang="en-GB" sz="1700" b="1" i="1" smtClean="0">
                                  <a:solidFill>
                                    <a:srgbClr val="007C00"/>
                                  </a:solidFill>
                                  <a:latin typeface="Cambria Math" panose="02040503050406030204" pitchFamily="18" charset="0"/>
                                </a:rPr>
                                <m:t>,</m:t>
                              </m:r>
                              <m:r>
                                <a:rPr lang="en-GB" sz="1700" b="1" i="1" smtClean="0">
                                  <a:solidFill>
                                    <a:srgbClr val="007C00"/>
                                  </a:solidFill>
                                  <a:latin typeface="Cambria Math" panose="02040503050406030204" pitchFamily="18" charset="0"/>
                                </a:rPr>
                                <m:t>𝒌</m:t>
                              </m:r>
                            </m:sub>
                            <m:sup>
                              <m:d>
                                <m:dPr>
                                  <m:ctrlPr>
                                    <a:rPr lang="en-GB" sz="1700" b="1" i="1">
                                      <a:solidFill>
                                        <a:srgbClr val="007C00"/>
                                      </a:solidFill>
                                      <a:latin typeface="Cambria Math" panose="02040503050406030204" pitchFamily="18" charset="0"/>
                                    </a:rPr>
                                  </m:ctrlPr>
                                </m:dPr>
                                <m:e>
                                  <m:r>
                                    <a:rPr lang="en-GB" sz="1700" b="1" i="1">
                                      <a:solidFill>
                                        <a:srgbClr val="007C00"/>
                                      </a:solidFill>
                                      <a:latin typeface="Cambria Math" panose="02040503050406030204" pitchFamily="18" charset="0"/>
                                    </a:rPr>
                                    <m:t>𝒏</m:t>
                                  </m:r>
                                </m:e>
                              </m:d>
                            </m:sup>
                          </m:sSubSup>
                        </m:num>
                        <m:den>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rPr>
                                <m:t>𝑬</m:t>
                              </m:r>
                            </m:e>
                            <m:sub>
                              <m:r>
                                <a:rPr lang="en-GB" sz="1700" b="1" i="1" smtClean="0">
                                  <a:solidFill>
                                    <a:srgbClr val="FF0000"/>
                                  </a:solidFill>
                                  <a:latin typeface="Cambria Math" panose="02040503050406030204" pitchFamily="18" charset="0"/>
                                </a:rPr>
                                <m:t>𝟎</m:t>
                              </m:r>
                            </m:sub>
                          </m:sSub>
                        </m:den>
                      </m:f>
                      <m:r>
                        <a:rPr lang="en-GB" sz="1700" b="1" i="1" smtClean="0">
                          <a:solidFill>
                            <a:srgbClr val="FF0000"/>
                          </a:solidFill>
                          <a:latin typeface="Cambria Math" panose="02040503050406030204" pitchFamily="18" charset="0"/>
                        </a:rPr>
                        <m:t>+</m:t>
                      </m:r>
                      <m:f>
                        <m:fPr>
                          <m:ctrlPr>
                            <a:rPr lang="en-GB" sz="1700" b="1" i="1" smtClean="0">
                              <a:solidFill>
                                <a:srgbClr val="FF0000"/>
                              </a:solidFill>
                              <a:latin typeface="Cambria Math" panose="02040503050406030204" pitchFamily="18" charset="0"/>
                            </a:rPr>
                          </m:ctrlPr>
                        </m:fPr>
                        <m:num>
                          <m:r>
                            <a:rPr lang="en-GB" sz="1700" b="1" i="1" dirty="0">
                              <a:solidFill>
                                <a:srgbClr val="FF0000"/>
                              </a:solidFill>
                              <a:latin typeface="Cambria Math" panose="02040503050406030204" pitchFamily="18" charset="0"/>
                              <a:ea typeface="Cambria Math" panose="02040503050406030204" pitchFamily="18" charset="0"/>
                            </a:rPr>
                            <m:t>𝒆</m:t>
                          </m:r>
                          <m:sSub>
                            <m:sSubPr>
                              <m:ctrlPr>
                                <a:rPr lang="en-GB" sz="1700" b="1" i="1" dirty="0">
                                  <a:solidFill>
                                    <a:srgbClr val="FF0000"/>
                                  </a:solidFill>
                                  <a:latin typeface="Cambria Math" panose="02040503050406030204" pitchFamily="18" charset="0"/>
                                  <a:ea typeface="Cambria Math" panose="02040503050406030204" pitchFamily="18" charset="0"/>
                                </a:rPr>
                              </m:ctrlPr>
                            </m:sSubPr>
                            <m:e>
                              <m:acc>
                                <m:accPr>
                                  <m:chr m:val="̂"/>
                                  <m:ctrlPr>
                                    <a:rPr lang="en-GB" sz="1700" b="1" i="1" dirty="0">
                                      <a:solidFill>
                                        <a:srgbClr val="FF0000"/>
                                      </a:solidFill>
                                      <a:latin typeface="Cambria Math" panose="02040503050406030204" pitchFamily="18" charset="0"/>
                                      <a:ea typeface="Cambria Math" panose="02040503050406030204" pitchFamily="18" charset="0"/>
                                    </a:rPr>
                                  </m:ctrlPr>
                                </m:accPr>
                                <m:e>
                                  <m:r>
                                    <a:rPr lang="en-GB" sz="1700" b="1" i="1" dirty="0">
                                      <a:solidFill>
                                        <a:srgbClr val="FF0000"/>
                                      </a:solidFill>
                                      <a:latin typeface="Cambria Math" panose="02040503050406030204" pitchFamily="18" charset="0"/>
                                      <a:ea typeface="Cambria Math" panose="02040503050406030204" pitchFamily="18" charset="0"/>
                                    </a:rPr>
                                    <m:t>𝑽</m:t>
                                  </m:r>
                                </m:e>
                              </m:acc>
                            </m:e>
                            <m:sub>
                              <m:r>
                                <a:rPr lang="en-GB" sz="1700" b="1" i="1" dirty="0">
                                  <a:solidFill>
                                    <a:srgbClr val="FF0000"/>
                                  </a:solidFill>
                                  <a:latin typeface="Cambria Math" panose="02040503050406030204" pitchFamily="18" charset="0"/>
                                  <a:ea typeface="Cambria Math" panose="02040503050406030204" pitchFamily="18" charset="0"/>
                                </a:rPr>
                                <m:t>𝒓𝒇</m:t>
                              </m:r>
                            </m:sub>
                          </m:sSub>
                          <m:func>
                            <m:funcPr>
                              <m:ctrlPr>
                                <a:rPr lang="en-GB" sz="1700" b="1" i="1" dirty="0">
                                  <a:solidFill>
                                    <a:srgbClr val="FF0000"/>
                                  </a:solidFill>
                                  <a:latin typeface="Cambria Math" panose="02040503050406030204" pitchFamily="18" charset="0"/>
                                  <a:ea typeface="Cambria Math" panose="02040503050406030204" pitchFamily="18" charset="0"/>
                                </a:rPr>
                              </m:ctrlPr>
                            </m:funcPr>
                            <m:fName>
                              <m:r>
                                <a:rPr lang="en-GB" sz="1700" b="1" i="0" dirty="0">
                                  <a:solidFill>
                                    <a:srgbClr val="FF0000"/>
                                  </a:solidFill>
                                  <a:latin typeface="Cambria Math" panose="02040503050406030204" pitchFamily="18" charset="0"/>
                                  <a:ea typeface="Cambria Math" panose="02040503050406030204" pitchFamily="18" charset="0"/>
                                </a:rPr>
                                <m:t>𝐜𝐨𝐬</m:t>
                              </m:r>
                            </m:fName>
                            <m:e>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𝝋</m:t>
                                  </m:r>
                                </m:e>
                                <m:sub>
                                  <m:r>
                                    <a:rPr lang="en-GB" sz="1700" b="1" i="1" smtClean="0">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𝟏</m:t>
                                  </m:r>
                                  <m:r>
                                    <a:rPr lang="en-GB" sz="1700" b="1" i="1">
                                      <a:solidFill>
                                        <a:srgbClr val="FF0000"/>
                                      </a:solidFill>
                                      <a:latin typeface="Cambria Math" panose="02040503050406030204" pitchFamily="18" charset="0"/>
                                    </a:rPr>
                                    <m:t>)</m:t>
                                  </m:r>
                                </m:sup>
                              </m:sSubSup>
                            </m:e>
                          </m:func>
                        </m:num>
                        <m:den>
                          <m:sSub>
                            <m:sSubPr>
                              <m:ctrlPr>
                                <a:rPr lang="en-GB" sz="1700" b="1" i="1">
                                  <a:solidFill>
                                    <a:srgbClr val="FF0000"/>
                                  </a:solidFill>
                                  <a:latin typeface="Cambria Math" panose="02040503050406030204" pitchFamily="18" charset="0"/>
                                  <a:ea typeface="Cambria Math" panose="02040503050406030204" pitchFamily="18" charset="0"/>
                                </a:rPr>
                              </m:ctrlPr>
                            </m:sSubPr>
                            <m:e>
                              <m:r>
                                <a:rPr lang="en-GB" sz="1700" b="1" i="1">
                                  <a:solidFill>
                                    <a:srgbClr val="FF0000"/>
                                  </a:solidFill>
                                  <a:latin typeface="Cambria Math" panose="02040503050406030204" pitchFamily="18" charset="0"/>
                                  <a:ea typeface="Cambria Math" panose="02040503050406030204" pitchFamily="18" charset="0"/>
                                </a:rPr>
                                <m:t>𝑬</m:t>
                              </m:r>
                            </m:e>
                            <m:sub>
                              <m:r>
                                <a:rPr lang="en-GB" sz="1700" b="1" i="1">
                                  <a:solidFill>
                                    <a:srgbClr val="FF0000"/>
                                  </a:solidFill>
                                  <a:latin typeface="Cambria Math" panose="02040503050406030204" pitchFamily="18" charset="0"/>
                                  <a:ea typeface="Cambria Math" panose="02040503050406030204" pitchFamily="18" charset="0"/>
                                </a:rPr>
                                <m:t>𝟎</m:t>
                              </m:r>
                            </m:sub>
                          </m:sSub>
                        </m:den>
                      </m:f>
                      <m:r>
                        <a:rPr lang="en-GB" sz="1700" b="1" i="1" smtClean="0">
                          <a:solidFill>
                            <a:srgbClr val="FF0000"/>
                          </a:solidFill>
                          <a:latin typeface="Cambria Math" panose="02040503050406030204" pitchFamily="18" charset="0"/>
                        </a:rPr>
                        <m:t>+</m:t>
                      </m:r>
                      <m:f>
                        <m:fPr>
                          <m:ctrlPr>
                            <a:rPr lang="en-GB" sz="1700" b="1" i="1" smtClean="0">
                              <a:solidFill>
                                <a:srgbClr val="FF0000"/>
                              </a:solidFill>
                              <a:latin typeface="Cambria Math" panose="02040503050406030204" pitchFamily="18" charset="0"/>
                            </a:rPr>
                          </m:ctrlPr>
                        </m:fPr>
                        <m:num>
                          <m:r>
                            <a:rPr lang="en-GB" sz="1700" b="1" i="1" dirty="0">
                              <a:solidFill>
                                <a:srgbClr val="FF0000"/>
                              </a:solidFill>
                              <a:latin typeface="Cambria Math" panose="02040503050406030204" pitchFamily="18" charset="0"/>
                              <a:ea typeface="Cambria Math" panose="02040503050406030204" pitchFamily="18" charset="0"/>
                            </a:rPr>
                            <m:t>𝒆</m:t>
                          </m:r>
                        </m:num>
                        <m:den>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rPr>
                                <m:t>𝑬</m:t>
                              </m:r>
                            </m:e>
                            <m:sub>
                              <m:r>
                                <a:rPr lang="en-GB" sz="1700" b="1" i="1" smtClean="0">
                                  <a:solidFill>
                                    <a:srgbClr val="FF0000"/>
                                  </a:solidFill>
                                  <a:latin typeface="Cambria Math" panose="02040503050406030204" pitchFamily="18" charset="0"/>
                                </a:rPr>
                                <m:t>𝟎</m:t>
                              </m:r>
                            </m:sub>
                          </m:sSub>
                        </m:den>
                      </m:f>
                      <m:nary>
                        <m:naryPr>
                          <m:chr m:val="∑"/>
                          <m:ctrlPr>
                            <a:rPr lang="en-GB" sz="1700" b="1" i="1" smtClean="0">
                              <a:solidFill>
                                <a:srgbClr val="FF0000"/>
                              </a:solidFill>
                              <a:latin typeface="Cambria Math" panose="02040503050406030204" pitchFamily="18" charset="0"/>
                            </a:rPr>
                          </m:ctrlPr>
                        </m:naryPr>
                        <m:sub>
                          <m:r>
                            <m:rPr>
                              <m:brk m:alnAt="23"/>
                            </m:rPr>
                            <a:rPr lang="en-GB" sz="1700" b="1" i="1" smtClean="0">
                              <a:solidFill>
                                <a:srgbClr val="FF0000"/>
                              </a:solidFill>
                              <a:latin typeface="Cambria Math" panose="02040503050406030204" pitchFamily="18" charset="0"/>
                            </a:rPr>
                            <m:t>𝒋</m:t>
                          </m:r>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m:t>
                          </m:r>
                        </m:sub>
                        <m:sup>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rPr>
                                <m:t>𝑵</m:t>
                              </m:r>
                            </m:e>
                            <m:sub>
                              <m:r>
                                <a:rPr lang="en-GB" sz="1700" b="1" i="1" smtClean="0">
                                  <a:solidFill>
                                    <a:srgbClr val="FF0000"/>
                                  </a:solidFill>
                                  <a:latin typeface="Cambria Math" panose="02040503050406030204" pitchFamily="18" charset="0"/>
                                </a:rPr>
                                <m:t>𝑯𝑶𝑴</m:t>
                              </m:r>
                            </m:sub>
                          </m:sSub>
                        </m:sup>
                        <m:e>
                          <m:d>
                            <m:dPr>
                              <m:begChr m:val="["/>
                              <m:endChr m:val="]"/>
                              <m:ctrlPr>
                                <a:rPr lang="en-GB" sz="1700" b="1" i="1" smtClean="0">
                                  <a:solidFill>
                                    <a:srgbClr val="FF0000"/>
                                  </a:solidFill>
                                  <a:latin typeface="Cambria Math" panose="02040503050406030204" pitchFamily="18" charset="0"/>
                                </a:rPr>
                              </m:ctrlPr>
                            </m:dPr>
                            <m:e>
                              <m:sSubSup>
                                <m:sSubSupPr>
                                  <m:ctrlPr>
                                    <a:rPr lang="en-GB" sz="1700" b="1" i="1">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rPr>
                                    <m:t>𝑽</m:t>
                                  </m:r>
                                </m:e>
                                <m:sub>
                                  <m:r>
                                    <a:rPr lang="en-GB" sz="1700" b="1" i="1">
                                      <a:solidFill>
                                        <a:srgbClr val="FF0000"/>
                                      </a:solidFill>
                                      <a:latin typeface="Cambria Math" panose="02040503050406030204" pitchFamily="18" charset="0"/>
                                    </a:rPr>
                                    <m:t>𝒌</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𝒋</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𝑹𝑬𝑺</m:t>
                                  </m:r>
                                </m:sub>
                                <m:sup>
                                  <m:d>
                                    <m:dPr>
                                      <m:ctrlPr>
                                        <a:rPr lang="en-GB" sz="1700" b="1" i="1">
                                          <a:solidFill>
                                            <a:srgbClr val="FF0000"/>
                                          </a:solidFill>
                                          <a:latin typeface="Cambria Math" panose="02040503050406030204" pitchFamily="18" charset="0"/>
                                        </a:rPr>
                                      </m:ctrlPr>
                                    </m:dPr>
                                    <m:e>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𝟏</m:t>
                                      </m:r>
                                    </m:e>
                                  </m:d>
                                </m:sup>
                              </m:sSubSup>
                              <m:r>
                                <a:rPr lang="en-GB" sz="1700" b="1" i="1">
                                  <a:solidFill>
                                    <a:srgbClr val="FF0000"/>
                                  </a:solidFill>
                                  <a:latin typeface="Cambria Math" panose="02040503050406030204" pitchFamily="18" charset="0"/>
                                </a:rPr>
                                <m:t>+</m:t>
                              </m:r>
                              <m:sSub>
                                <m:sSubPr>
                                  <m:ctrlPr>
                                    <a:rPr lang="en-GB" sz="1700" b="1" i="1">
                                      <a:solidFill>
                                        <a:srgbClr val="FF0000"/>
                                      </a:solidFill>
                                      <a:latin typeface="Cambria Math" panose="02040503050406030204" pitchFamily="18" charset="0"/>
                                    </a:rPr>
                                  </m:ctrlPr>
                                </m:sSubPr>
                                <m:e>
                                  <m:r>
                                    <a:rPr lang="en-GB" sz="1700" b="1" i="1">
                                      <a:solidFill>
                                        <a:srgbClr val="FF0000"/>
                                      </a:solidFill>
                                      <a:latin typeface="Cambria Math" panose="02040503050406030204" pitchFamily="18" charset="0"/>
                                    </a:rPr>
                                    <m:t>𝑽</m:t>
                                  </m:r>
                                </m:e>
                                <m:sub>
                                  <m:r>
                                    <a:rPr lang="en-GB" sz="1700" b="1" i="1">
                                      <a:solidFill>
                                        <a:srgbClr val="FF0000"/>
                                      </a:solidFill>
                                      <a:latin typeface="Cambria Math" panose="02040503050406030204" pitchFamily="18" charset="0"/>
                                    </a:rPr>
                                    <m:t>𝒌</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𝒋</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𝑰𝑵𝑫</m:t>
                                  </m:r>
                                </m:sub>
                              </m:sSub>
                            </m:e>
                          </m:d>
                        </m:e>
                      </m:nary>
                    </m:oMath>
                  </m:oMathPara>
                </a14:m>
                <a:endParaRPr lang="en-GB" sz="1700" b="1" dirty="0">
                  <a:solidFill>
                    <a:srgbClr val="FF0000"/>
                  </a:solidFill>
                </a:endParaRPr>
              </a:p>
            </p:txBody>
          </p:sp>
        </mc:Choice>
        <mc:Fallback xmlns="">
          <p:sp>
            <p:nvSpPr>
              <p:cNvPr id="33" name="CasellaDiTesto 32">
                <a:extLst>
                  <a:ext uri="{FF2B5EF4-FFF2-40B4-BE49-F238E27FC236}">
                    <a16:creationId xmlns:a16="http://schemas.microsoft.com/office/drawing/2014/main" id="{6091A3E3-8092-4AC8-8109-929923E365FD}"/>
                  </a:ext>
                </a:extLst>
              </p:cNvPr>
              <p:cNvSpPr txBox="1">
                <a:spLocks noRot="1" noChangeAspect="1" noMove="1" noResize="1" noEditPoints="1" noAdjustHandles="1" noChangeArrowheads="1" noChangeShapeType="1" noTextEdit="1"/>
              </p:cNvSpPr>
              <p:nvPr/>
            </p:nvSpPr>
            <p:spPr>
              <a:xfrm>
                <a:off x="0" y="1924989"/>
                <a:ext cx="12192000" cy="866519"/>
              </a:xfrm>
              <a:prstGeom prst="rect">
                <a:avLst/>
              </a:prstGeom>
              <a:blipFill>
                <a:blip r:embed="rId3"/>
                <a:stretch>
                  <a:fillRect/>
                </a:stretch>
              </a:blipFill>
            </p:spPr>
            <p:txBody>
              <a:bodyPr/>
              <a:lstStyle/>
              <a:p>
                <a:r>
                  <a:rPr lang="en-GB">
                    <a:noFill/>
                  </a:rPr>
                  <a:t> </a:t>
                </a:r>
              </a:p>
            </p:txBody>
          </p:sp>
        </mc:Fallback>
      </mc:AlternateContent>
      <p:sp>
        <p:nvSpPr>
          <p:cNvPr id="17" name="Ovale 16">
            <a:extLst>
              <a:ext uri="{FF2B5EF4-FFF2-40B4-BE49-F238E27FC236}">
                <a16:creationId xmlns:a16="http://schemas.microsoft.com/office/drawing/2014/main" id="{BE110231-95B1-47C8-A028-D229366FE8CB}"/>
              </a:ext>
            </a:extLst>
          </p:cNvPr>
          <p:cNvSpPr/>
          <p:nvPr/>
        </p:nvSpPr>
        <p:spPr>
          <a:xfrm>
            <a:off x="9067059" y="3240952"/>
            <a:ext cx="2955526" cy="267805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40C1E8B3-58FB-4D96-A4EF-883426CA3500}"/>
              </a:ext>
            </a:extLst>
          </p:cNvPr>
          <p:cNvSpPr txBox="1"/>
          <p:nvPr/>
        </p:nvSpPr>
        <p:spPr>
          <a:xfrm>
            <a:off x="9642362" y="3463733"/>
            <a:ext cx="1922202" cy="615553"/>
          </a:xfrm>
          <a:prstGeom prst="rect">
            <a:avLst/>
          </a:prstGeom>
          <a:noFill/>
        </p:spPr>
        <p:txBody>
          <a:bodyPr wrap="square" rtlCol="0">
            <a:spAutoFit/>
          </a:bodyPr>
          <a:lstStyle/>
          <a:p>
            <a:pPr algn="ctr"/>
            <a:r>
              <a:rPr lang="en-GB" sz="1700" b="1" dirty="0">
                <a:solidFill>
                  <a:srgbClr val="00B050"/>
                </a:solidFill>
              </a:rPr>
              <a:t>Accelerating cavity (RF + HOMs)</a:t>
            </a:r>
          </a:p>
        </p:txBody>
      </p:sp>
      <p:sp>
        <p:nvSpPr>
          <p:cNvPr id="25" name="CasellaDiTesto 24">
            <a:extLst>
              <a:ext uri="{FF2B5EF4-FFF2-40B4-BE49-F238E27FC236}">
                <a16:creationId xmlns:a16="http://schemas.microsoft.com/office/drawing/2014/main" id="{C29E946D-4122-4B1F-B652-3E8427F9701B}"/>
              </a:ext>
            </a:extLst>
          </p:cNvPr>
          <p:cNvSpPr txBox="1"/>
          <p:nvPr/>
        </p:nvSpPr>
        <p:spPr>
          <a:xfrm>
            <a:off x="8747254" y="2763502"/>
            <a:ext cx="1254902" cy="615553"/>
          </a:xfrm>
          <a:prstGeom prst="rect">
            <a:avLst/>
          </a:prstGeom>
          <a:noFill/>
        </p:spPr>
        <p:txBody>
          <a:bodyPr wrap="square" rtlCol="0">
            <a:spAutoFit/>
          </a:bodyPr>
          <a:lstStyle/>
          <a:p>
            <a:r>
              <a:rPr lang="en-GB" sz="1700" b="1" dirty="0">
                <a:solidFill>
                  <a:srgbClr val="0000FF"/>
                </a:solidFill>
              </a:rPr>
              <a:t>Ideal kicker (correction)</a:t>
            </a: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CCBE9BBD-7A9B-46E8-B5D7-C101616421C5}"/>
                  </a:ext>
                </a:extLst>
              </p:cNvPr>
              <p:cNvSpPr txBox="1"/>
              <p:nvPr/>
            </p:nvSpPr>
            <p:spPr>
              <a:xfrm>
                <a:off x="0" y="2843346"/>
                <a:ext cx="8349188" cy="3831433"/>
              </a:xfrm>
              <a:prstGeom prst="rect">
                <a:avLst/>
              </a:prstGeom>
              <a:noFill/>
            </p:spPr>
            <p:txBody>
              <a:bodyPr wrap="square">
                <a:spAutoFit/>
              </a:bodyPr>
              <a:lstStyle/>
              <a:p>
                <a:pPr marL="742950" lvl="1" indent="-285750">
                  <a:buFont typeface="Wingdings" panose="05000000000000000000" pitchFamily="2" charset="2"/>
                  <a:buChar char="Ø"/>
                </a:pPr>
                <a:r>
                  <a:rPr lang="en-GB" sz="1700" dirty="0"/>
                  <a:t>where </a:t>
                </a:r>
                <a14:m>
                  <m:oMath xmlns:m="http://schemas.openxmlformats.org/officeDocument/2006/math">
                    <m:sSubSup>
                      <m:sSubSupPr>
                        <m:ctrlPr>
                          <a:rPr lang="en-GB" sz="1700" b="1" i="1" dirty="0" smtClean="0">
                            <a:solidFill>
                              <a:srgbClr val="007C00"/>
                            </a:solidFill>
                            <a:latin typeface="Cambria Math" panose="02040503050406030204" pitchFamily="18" charset="0"/>
                          </a:rPr>
                        </m:ctrlPr>
                      </m:sSubSupPr>
                      <m:e>
                        <m:r>
                          <a:rPr lang="en-GB" sz="1700" b="1" i="1">
                            <a:solidFill>
                              <a:srgbClr val="007C00"/>
                            </a:solidFill>
                            <a:latin typeface="Cambria Math" panose="02040503050406030204" pitchFamily="18" charset="0"/>
                            <a:ea typeface="Cambria Math" panose="02040503050406030204" pitchFamily="18" charset="0"/>
                          </a:rPr>
                          <m:t>𝑽</m:t>
                        </m:r>
                      </m:e>
                      <m:sub>
                        <m:r>
                          <a:rPr lang="en-GB" sz="1700" b="1" i="1">
                            <a:solidFill>
                              <a:srgbClr val="007C00"/>
                            </a:solidFill>
                            <a:latin typeface="Cambria Math" panose="02040503050406030204" pitchFamily="18" charset="0"/>
                          </a:rPr>
                          <m:t>𝑭𝑩𝒌𝒊𝒄𝒌</m:t>
                        </m:r>
                        <m:r>
                          <a:rPr lang="en-GB" sz="1700" b="1" i="1" smtClean="0">
                            <a:solidFill>
                              <a:srgbClr val="007C00"/>
                            </a:solidFill>
                            <a:latin typeface="Cambria Math" panose="02040503050406030204" pitchFamily="18" charset="0"/>
                          </a:rPr>
                          <m:t>,</m:t>
                        </m:r>
                        <m:r>
                          <a:rPr lang="en-GB" sz="1700" b="1" i="1" smtClean="0">
                            <a:solidFill>
                              <a:srgbClr val="007C00"/>
                            </a:solidFill>
                            <a:latin typeface="Cambria Math" panose="02040503050406030204" pitchFamily="18" charset="0"/>
                          </a:rPr>
                          <m:t>𝒌</m:t>
                        </m:r>
                      </m:sub>
                      <m:sup>
                        <m:d>
                          <m:dPr>
                            <m:ctrlPr>
                              <a:rPr lang="en-GB" sz="1700" b="1" i="1">
                                <a:solidFill>
                                  <a:srgbClr val="007C00"/>
                                </a:solidFill>
                                <a:latin typeface="Cambria Math" panose="02040503050406030204" pitchFamily="18" charset="0"/>
                              </a:rPr>
                            </m:ctrlPr>
                          </m:dPr>
                          <m:e>
                            <m:r>
                              <a:rPr lang="en-GB" sz="1700" b="1" i="1">
                                <a:solidFill>
                                  <a:srgbClr val="007C00"/>
                                </a:solidFill>
                                <a:latin typeface="Cambria Math" panose="02040503050406030204" pitchFamily="18" charset="0"/>
                              </a:rPr>
                              <m:t>𝒏</m:t>
                            </m:r>
                          </m:e>
                        </m:d>
                      </m:sup>
                    </m:sSubSup>
                  </m:oMath>
                </a14:m>
                <a:r>
                  <a:rPr lang="en-GB" sz="1700" dirty="0"/>
                  <a:t> is the voltage provided by the kicker to the bunch </a:t>
                </a:r>
                <a14:m>
                  <m:oMath xmlns:m="http://schemas.openxmlformats.org/officeDocument/2006/math">
                    <m:r>
                      <a:rPr lang="en-GB" sz="1700" i="1" dirty="0" smtClean="0">
                        <a:latin typeface="Cambria Math" panose="02040503050406030204" pitchFamily="18" charset="0"/>
                      </a:rPr>
                      <m:t>𝑘</m:t>
                    </m:r>
                  </m:oMath>
                </a14:m>
                <a:r>
                  <a:rPr lang="en-GB" sz="1700" dirty="0"/>
                  <a:t> at turn </a:t>
                </a:r>
                <a14:m>
                  <m:oMath xmlns:m="http://schemas.openxmlformats.org/officeDocument/2006/math">
                    <m:r>
                      <a:rPr lang="en-GB" sz="1700" i="1" dirty="0" smtClean="0">
                        <a:latin typeface="Cambria Math" panose="02040503050406030204" pitchFamily="18" charset="0"/>
                      </a:rPr>
                      <m:t>(</m:t>
                    </m:r>
                    <m:r>
                      <a:rPr lang="en-GB" sz="1700" i="1" dirty="0" smtClean="0">
                        <a:latin typeface="Cambria Math" panose="02040503050406030204" pitchFamily="18" charset="0"/>
                      </a:rPr>
                      <m:t>𝑛</m:t>
                    </m:r>
                    <m:r>
                      <a:rPr lang="en-GB" sz="1700" i="1" dirty="0" smtClean="0">
                        <a:latin typeface="Cambria Math" panose="02040503050406030204" pitchFamily="18" charset="0"/>
                      </a:rPr>
                      <m:t>+1)</m:t>
                    </m:r>
                  </m:oMath>
                </a14:m>
                <a:r>
                  <a:rPr lang="en-GB" sz="1700" dirty="0"/>
                  <a:t>.</a:t>
                </a:r>
              </a:p>
              <a:p>
                <a:pPr marL="1200150" lvl="2" indent="-285750">
                  <a:buFont typeface="Arial" panose="020B0604020202020204" pitchFamily="34" charset="0"/>
                  <a:buChar char="•"/>
                </a:pPr>
                <a14:m>
                  <m:oMath xmlns:m="http://schemas.openxmlformats.org/officeDocument/2006/math">
                    <m:sSubSup>
                      <m:sSubSupPr>
                        <m:ctrlPr>
                          <a:rPr lang="en-GB" sz="1700" b="1" i="1" dirty="0" smtClean="0">
                            <a:solidFill>
                              <a:srgbClr val="007C00"/>
                            </a:solidFill>
                            <a:latin typeface="Cambria Math" panose="02040503050406030204" pitchFamily="18" charset="0"/>
                          </a:rPr>
                        </m:ctrlPr>
                      </m:sSubSupPr>
                      <m:e>
                        <m:r>
                          <a:rPr lang="en-GB" sz="1700" b="1" i="1">
                            <a:solidFill>
                              <a:srgbClr val="007C00"/>
                            </a:solidFill>
                            <a:latin typeface="Cambria Math" panose="02040503050406030204" pitchFamily="18" charset="0"/>
                            <a:ea typeface="Cambria Math" panose="02040503050406030204" pitchFamily="18" charset="0"/>
                          </a:rPr>
                          <m:t>𝑽</m:t>
                        </m:r>
                      </m:e>
                      <m:sub>
                        <m:r>
                          <a:rPr lang="en-GB" sz="1700" b="1" i="1">
                            <a:solidFill>
                              <a:srgbClr val="007C00"/>
                            </a:solidFill>
                            <a:latin typeface="Cambria Math" panose="02040503050406030204" pitchFamily="18" charset="0"/>
                          </a:rPr>
                          <m:t>𝑭𝑩𝒌𝒊𝒄𝒌</m:t>
                        </m:r>
                        <m:r>
                          <a:rPr lang="en-GB" sz="1700" b="1" i="1" smtClean="0">
                            <a:solidFill>
                              <a:srgbClr val="007C00"/>
                            </a:solidFill>
                            <a:latin typeface="Cambria Math" panose="02040503050406030204" pitchFamily="18" charset="0"/>
                          </a:rPr>
                          <m:t>,</m:t>
                        </m:r>
                        <m:r>
                          <a:rPr lang="en-GB" sz="1700" b="1" i="1" smtClean="0">
                            <a:solidFill>
                              <a:srgbClr val="007C00"/>
                            </a:solidFill>
                            <a:latin typeface="Cambria Math" panose="02040503050406030204" pitchFamily="18" charset="0"/>
                          </a:rPr>
                          <m:t>𝒌</m:t>
                        </m:r>
                      </m:sub>
                      <m:sup>
                        <m:d>
                          <m:dPr>
                            <m:ctrlPr>
                              <a:rPr lang="en-GB" sz="1700" b="1" i="1">
                                <a:solidFill>
                                  <a:srgbClr val="007C00"/>
                                </a:solidFill>
                                <a:latin typeface="Cambria Math" panose="02040503050406030204" pitchFamily="18" charset="0"/>
                              </a:rPr>
                            </m:ctrlPr>
                          </m:dPr>
                          <m:e>
                            <m:r>
                              <a:rPr lang="en-GB" sz="1700" b="1" i="1">
                                <a:solidFill>
                                  <a:srgbClr val="007C00"/>
                                </a:solidFill>
                                <a:latin typeface="Cambria Math" panose="02040503050406030204" pitchFamily="18" charset="0"/>
                              </a:rPr>
                              <m:t>𝒏</m:t>
                            </m:r>
                          </m:e>
                        </m:d>
                      </m:sup>
                    </m:sSubSup>
                  </m:oMath>
                </a14:m>
                <a:r>
                  <a:rPr lang="en-GB" sz="1700" dirty="0"/>
                  <a:t> usually changes from bunch to bunch and, for a given bunch, changes every </a:t>
                </a:r>
                <a14:m>
                  <m:oMath xmlns:m="http://schemas.openxmlformats.org/officeDocument/2006/math">
                    <m:sSub>
                      <m:sSubPr>
                        <m:ctrlPr>
                          <a:rPr lang="en-GB" sz="1700" i="1" dirty="0">
                            <a:latin typeface="Cambria Math" panose="02040503050406030204" pitchFamily="18" charset="0"/>
                          </a:rPr>
                        </m:ctrlPr>
                      </m:sSubPr>
                      <m:e>
                        <m:r>
                          <a:rPr lang="en-GB" sz="1700" i="1" dirty="0">
                            <a:latin typeface="Cambria Math" panose="02040503050406030204" pitchFamily="18" charset="0"/>
                          </a:rPr>
                          <m:t>𝑑</m:t>
                        </m:r>
                      </m:e>
                      <m:sub>
                        <m:r>
                          <a:rPr lang="en-GB" sz="1700" i="1" dirty="0">
                            <a:latin typeface="Cambria Math" panose="02040503050406030204" pitchFamily="18" charset="0"/>
                          </a:rPr>
                          <m:t>𝐷𝑆𝐹</m:t>
                        </m:r>
                      </m:sub>
                    </m:sSub>
                    <m:sSub>
                      <m:sSubPr>
                        <m:ctrlPr>
                          <a:rPr lang="en-GB" sz="1700" i="1" dirty="0">
                            <a:latin typeface="Cambria Math" panose="02040503050406030204" pitchFamily="18" charset="0"/>
                          </a:rPr>
                        </m:ctrlPr>
                      </m:sSubPr>
                      <m:e>
                        <m:r>
                          <a:rPr lang="en-GB" sz="1700" i="1" dirty="0">
                            <a:latin typeface="Cambria Math" panose="02040503050406030204" pitchFamily="18" charset="0"/>
                          </a:rPr>
                          <m:t>𝑇</m:t>
                        </m:r>
                      </m:e>
                      <m:sub>
                        <m:r>
                          <a:rPr lang="en-GB" sz="1700" i="1" dirty="0">
                            <a:latin typeface="Cambria Math" panose="02040503050406030204" pitchFamily="18" charset="0"/>
                          </a:rPr>
                          <m:t>0</m:t>
                        </m:r>
                      </m:sub>
                    </m:sSub>
                  </m:oMath>
                </a14:m>
                <a:r>
                  <a:rPr lang="en-GB" sz="1700" dirty="0"/>
                  <a:t> turns.</a:t>
                </a:r>
              </a:p>
              <a:p>
                <a:pPr marL="1200150" lvl="2" indent="-285750">
                  <a:buFont typeface="Arial" panose="020B0604020202020204" pitchFamily="34" charset="0"/>
                  <a:buChar char="•"/>
                </a:pPr>
                <a:r>
                  <a:rPr lang="en-GB" sz="1700" dirty="0"/>
                  <a:t>If for instance </a:t>
                </a:r>
                <a14:m>
                  <m:oMath xmlns:m="http://schemas.openxmlformats.org/officeDocument/2006/math">
                    <m:sSub>
                      <m:sSubPr>
                        <m:ctrlPr>
                          <a:rPr lang="en-GB" sz="1700" i="1" dirty="0">
                            <a:latin typeface="Cambria Math" panose="02040503050406030204" pitchFamily="18" charset="0"/>
                          </a:rPr>
                        </m:ctrlPr>
                      </m:sSubPr>
                      <m:e>
                        <m:r>
                          <a:rPr lang="en-GB" sz="1700" i="1" dirty="0">
                            <a:latin typeface="Cambria Math" panose="02040503050406030204" pitchFamily="18" charset="0"/>
                          </a:rPr>
                          <m:t>𝑑</m:t>
                        </m:r>
                      </m:e>
                      <m:sub>
                        <m:r>
                          <a:rPr lang="en-GB" sz="1700" i="1" dirty="0">
                            <a:latin typeface="Cambria Math" panose="02040503050406030204" pitchFamily="18" charset="0"/>
                          </a:rPr>
                          <m:t>𝐷𝑆𝐹</m:t>
                        </m:r>
                      </m:sub>
                    </m:sSub>
                    <m:r>
                      <a:rPr lang="en-GB" sz="1700" b="0" i="1" dirty="0" smtClean="0">
                        <a:latin typeface="Cambria Math" panose="02040503050406030204" pitchFamily="18" charset="0"/>
                      </a:rPr>
                      <m:t>=1</m:t>
                    </m:r>
                  </m:oMath>
                </a14:m>
                <a:r>
                  <a:rPr lang="en-GB" sz="1700" dirty="0"/>
                  <a:t>, then  </a:t>
                </a:r>
                <a14:m>
                  <m:oMath xmlns:m="http://schemas.openxmlformats.org/officeDocument/2006/math">
                    <m:sSubSup>
                      <m:sSubSupPr>
                        <m:ctrlPr>
                          <a:rPr lang="en-GB" sz="1700" b="1" i="1" dirty="0">
                            <a:solidFill>
                              <a:srgbClr val="007C00"/>
                            </a:solidFill>
                            <a:latin typeface="Cambria Math" panose="02040503050406030204" pitchFamily="18" charset="0"/>
                          </a:rPr>
                        </m:ctrlPr>
                      </m:sSubSupPr>
                      <m:e>
                        <m:r>
                          <a:rPr lang="en-GB" sz="1700" b="1" i="1">
                            <a:solidFill>
                              <a:srgbClr val="007C00"/>
                            </a:solidFill>
                            <a:latin typeface="Cambria Math" panose="02040503050406030204" pitchFamily="18" charset="0"/>
                            <a:ea typeface="Cambria Math" panose="02040503050406030204" pitchFamily="18" charset="0"/>
                          </a:rPr>
                          <m:t>𝑽</m:t>
                        </m:r>
                      </m:e>
                      <m:sub>
                        <m:r>
                          <a:rPr lang="en-GB" sz="1700" b="1" i="1">
                            <a:solidFill>
                              <a:srgbClr val="007C00"/>
                            </a:solidFill>
                            <a:latin typeface="Cambria Math" panose="02040503050406030204" pitchFamily="18" charset="0"/>
                          </a:rPr>
                          <m:t>𝑭𝑩𝒌𝒊𝒄𝒌</m:t>
                        </m:r>
                        <m:r>
                          <a:rPr lang="en-GB" sz="1700" b="1" i="1" smtClean="0">
                            <a:solidFill>
                              <a:srgbClr val="007C00"/>
                            </a:solidFill>
                            <a:latin typeface="Cambria Math" panose="02040503050406030204" pitchFamily="18" charset="0"/>
                          </a:rPr>
                          <m:t>,</m:t>
                        </m:r>
                        <m:r>
                          <a:rPr lang="en-GB" sz="1700" b="1" i="1" smtClean="0">
                            <a:solidFill>
                              <a:srgbClr val="007C00"/>
                            </a:solidFill>
                            <a:latin typeface="Cambria Math" panose="02040503050406030204" pitchFamily="18" charset="0"/>
                          </a:rPr>
                          <m:t>𝒌</m:t>
                        </m:r>
                      </m:sub>
                      <m:sup>
                        <m:d>
                          <m:dPr>
                            <m:ctrlPr>
                              <a:rPr lang="en-GB" sz="1700" b="1" i="1">
                                <a:solidFill>
                                  <a:srgbClr val="007C00"/>
                                </a:solidFill>
                                <a:latin typeface="Cambria Math" panose="02040503050406030204" pitchFamily="18" charset="0"/>
                              </a:rPr>
                            </m:ctrlPr>
                          </m:dPr>
                          <m:e>
                            <m:r>
                              <a:rPr lang="en-GB" sz="1700" b="1" i="1">
                                <a:solidFill>
                                  <a:srgbClr val="007C00"/>
                                </a:solidFill>
                                <a:latin typeface="Cambria Math" panose="02040503050406030204" pitchFamily="18" charset="0"/>
                              </a:rPr>
                              <m:t>𝒏</m:t>
                            </m:r>
                          </m:e>
                        </m:d>
                      </m:sup>
                    </m:sSubSup>
                  </m:oMath>
                </a14:m>
                <a:r>
                  <a:rPr lang="en-GB" sz="1700" dirty="0"/>
                  <a:t> is evaluated using </a:t>
                </a:r>
                <a14:m>
                  <m:oMath xmlns:m="http://schemas.openxmlformats.org/officeDocument/2006/math">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𝝋</m:t>
                        </m:r>
                      </m:e>
                      <m:sub>
                        <m:r>
                          <a:rPr lang="en-GB" sz="1700" b="1" i="1">
                            <a:solidFill>
                              <a:srgbClr val="FF0000"/>
                            </a:solidFill>
                            <a:latin typeface="Cambria Math" panose="02040503050406030204" pitchFamily="18" charset="0"/>
                            <a:ea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sup>
                    </m:sSubSup>
                  </m:oMath>
                </a14:m>
                <a:r>
                  <a:rPr lang="en-GB" sz="1700" dirty="0"/>
                  <a:t> and not </a:t>
                </a:r>
                <a14:m>
                  <m:oMath xmlns:m="http://schemas.openxmlformats.org/officeDocument/2006/math">
                    <m:sSubSup>
                      <m:sSubSupPr>
                        <m:ctrlPr>
                          <a:rPr lang="en-GB" sz="1700" b="1" i="1" dirty="0">
                            <a:solidFill>
                              <a:srgbClr val="FF0000"/>
                            </a:solidFill>
                            <a:latin typeface="Cambria Math" panose="02040503050406030204" pitchFamily="18" charset="0"/>
                          </a:rPr>
                        </m:ctrlPr>
                      </m:sSubSupPr>
                      <m:e>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𝝋</m:t>
                        </m:r>
                      </m:e>
                      <m:sub>
                        <m:r>
                          <a:rPr lang="en-GB" sz="1700" b="1" i="1">
                            <a:solidFill>
                              <a:srgbClr val="FF0000"/>
                            </a:solidFill>
                            <a:latin typeface="Cambria Math" panose="02040503050406030204" pitchFamily="18" charset="0"/>
                          </a:rPr>
                          <m:t>𝒌</m:t>
                        </m:r>
                      </m:sub>
                      <m:sup>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𝒏</m:t>
                        </m:r>
                        <m:r>
                          <a:rPr lang="en-GB" sz="1700" b="1" i="1">
                            <a:solidFill>
                              <a:srgbClr val="FF0000"/>
                            </a:solidFill>
                            <a:latin typeface="Cambria Math" panose="02040503050406030204" pitchFamily="18" charset="0"/>
                          </a:rPr>
                          <m:t>+</m:t>
                        </m:r>
                        <m:r>
                          <a:rPr lang="en-GB" sz="1700" b="1" i="1">
                            <a:solidFill>
                              <a:srgbClr val="FF0000"/>
                            </a:solidFill>
                            <a:latin typeface="Cambria Math" panose="02040503050406030204" pitchFamily="18" charset="0"/>
                          </a:rPr>
                          <m:t>𝟏</m:t>
                        </m:r>
                        <m:r>
                          <a:rPr lang="en-GB" sz="1700" b="1" i="1">
                            <a:solidFill>
                              <a:srgbClr val="FF0000"/>
                            </a:solidFill>
                            <a:latin typeface="Cambria Math" panose="02040503050406030204" pitchFamily="18" charset="0"/>
                          </a:rPr>
                          <m:t>)</m:t>
                        </m:r>
                      </m:sup>
                    </m:sSubSup>
                  </m:oMath>
                </a14:m>
                <a:r>
                  <a:rPr lang="en-GB" sz="1700" dirty="0"/>
                  <a:t> since the feedback-kicker system acts with a delay of one turn.</a:t>
                </a:r>
              </a:p>
              <a:p>
                <a:pPr marL="1200150" lvl="2" indent="-285750">
                  <a:buFont typeface="Arial" panose="020B0604020202020204" pitchFamily="34" charset="0"/>
                  <a:buChar char="•"/>
                </a:pPr>
                <a:endParaRPr lang="en-GB" sz="1700" dirty="0"/>
              </a:p>
              <a:p>
                <a:pPr marL="285750" indent="-285750">
                  <a:buFont typeface="Wingdings" panose="05000000000000000000" pitchFamily="2" charset="2"/>
                  <a:buChar char="q"/>
                </a:pPr>
                <a:r>
                  <a:rPr lang="en-GB" sz="1700" dirty="0"/>
                  <a:t>The equations of motion assume that the two cavities are point-like and placed at the same spot in the ring. The bunch starts at the exit of the accelerating cavity and in order</a:t>
                </a:r>
              </a:p>
              <a:p>
                <a:pPr marL="800100" lvl="1" indent="-342900">
                  <a:buFont typeface="Wingdings" panose="05000000000000000000" pitchFamily="2" charset="2"/>
                  <a:buChar char="Ø"/>
                </a:pPr>
                <a:r>
                  <a:rPr lang="en-GB" sz="1700" dirty="0"/>
                  <a:t>drifts along the ring (first equation of motion);</a:t>
                </a:r>
              </a:p>
              <a:p>
                <a:pPr marL="800100" lvl="1" indent="-342900">
                  <a:buFont typeface="Wingdings" panose="05000000000000000000" pitchFamily="2" charset="2"/>
                  <a:buChar char="Ø"/>
                </a:pPr>
                <a:r>
                  <a:rPr lang="en-GB" sz="1700" dirty="0"/>
                  <a:t>loses energy by synchrotron radiation;</a:t>
                </a:r>
              </a:p>
              <a:p>
                <a:pPr marL="800100" lvl="1" indent="-342900">
                  <a:buFont typeface="Wingdings" panose="05000000000000000000" pitchFamily="2" charset="2"/>
                  <a:buChar char="Ø"/>
                </a:pPr>
                <a:r>
                  <a:rPr lang="en-GB" sz="1700" dirty="0"/>
                  <a:t>receives the energy-kick from the cavity-kicker;</a:t>
                </a:r>
              </a:p>
              <a:p>
                <a:pPr marL="800100" lvl="1" indent="-342900">
                  <a:buFont typeface="Wingdings" panose="05000000000000000000" pitchFamily="2" charset="2"/>
                  <a:buChar char="Ø"/>
                </a:pPr>
                <a:r>
                  <a:rPr lang="en-GB" sz="1700" dirty="0"/>
                  <a:t>receives the energy-kicks (accelerating and HOM-induced) from the accelerating cavity.</a:t>
                </a:r>
              </a:p>
            </p:txBody>
          </p:sp>
        </mc:Choice>
        <mc:Fallback xmlns="">
          <p:sp>
            <p:nvSpPr>
              <p:cNvPr id="27" name="CasellaDiTesto 26">
                <a:extLst>
                  <a:ext uri="{FF2B5EF4-FFF2-40B4-BE49-F238E27FC236}">
                    <a16:creationId xmlns:a16="http://schemas.microsoft.com/office/drawing/2014/main" id="{CCBE9BBD-7A9B-46E8-B5D7-C101616421C5}"/>
                  </a:ext>
                </a:extLst>
              </p:cNvPr>
              <p:cNvSpPr txBox="1">
                <a:spLocks noRot="1" noChangeAspect="1" noMove="1" noResize="1" noEditPoints="1" noAdjustHandles="1" noChangeArrowheads="1" noChangeShapeType="1" noTextEdit="1"/>
              </p:cNvSpPr>
              <p:nvPr/>
            </p:nvSpPr>
            <p:spPr>
              <a:xfrm>
                <a:off x="0" y="2843346"/>
                <a:ext cx="8349188" cy="3831433"/>
              </a:xfrm>
              <a:prstGeom prst="rect">
                <a:avLst/>
              </a:prstGeom>
              <a:blipFill>
                <a:blip r:embed="rId4"/>
                <a:stretch>
                  <a:fillRect l="-292" r="-730" b="-1113"/>
                </a:stretch>
              </a:blipFill>
            </p:spPr>
            <p:txBody>
              <a:bodyPr/>
              <a:lstStyle/>
              <a:p>
                <a:r>
                  <a:rPr lang="en-GB">
                    <a:noFill/>
                  </a:rPr>
                  <a:t> </a:t>
                </a:r>
              </a:p>
            </p:txBody>
          </p:sp>
        </mc:Fallback>
      </mc:AlternateContent>
      <p:sp>
        <p:nvSpPr>
          <p:cNvPr id="3" name="Ovale 2">
            <a:extLst>
              <a:ext uri="{FF2B5EF4-FFF2-40B4-BE49-F238E27FC236}">
                <a16:creationId xmlns:a16="http://schemas.microsoft.com/office/drawing/2014/main" id="{4C671158-D86A-43F3-A8A2-DD11B7E5DF20}"/>
              </a:ext>
            </a:extLst>
          </p:cNvPr>
          <p:cNvSpPr/>
          <p:nvPr/>
        </p:nvSpPr>
        <p:spPr>
          <a:xfrm>
            <a:off x="10849589" y="3206195"/>
            <a:ext cx="181233" cy="18804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ilindro 22">
            <a:extLst>
              <a:ext uri="{FF2B5EF4-FFF2-40B4-BE49-F238E27FC236}">
                <a16:creationId xmlns:a16="http://schemas.microsoft.com/office/drawing/2014/main" id="{7EFC81A6-690C-4443-B3DF-6E0EB371DEAB}"/>
              </a:ext>
            </a:extLst>
          </p:cNvPr>
          <p:cNvSpPr/>
          <p:nvPr/>
        </p:nvSpPr>
        <p:spPr>
          <a:xfrm rot="16200000">
            <a:off x="10426575" y="3022347"/>
            <a:ext cx="353777" cy="406483"/>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ilindro 23">
            <a:extLst>
              <a:ext uri="{FF2B5EF4-FFF2-40B4-BE49-F238E27FC236}">
                <a16:creationId xmlns:a16="http://schemas.microsoft.com/office/drawing/2014/main" id="{386A0200-A7ED-40D7-B5F8-990BD1AE5991}"/>
              </a:ext>
            </a:extLst>
          </p:cNvPr>
          <p:cNvSpPr/>
          <p:nvPr/>
        </p:nvSpPr>
        <p:spPr>
          <a:xfrm rot="16200000">
            <a:off x="10005363" y="3022347"/>
            <a:ext cx="353777" cy="406483"/>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606C92AB-CF56-49FB-999D-5026525FD2EA}"/>
              </a:ext>
            </a:extLst>
          </p:cNvPr>
          <p:cNvSpPr txBox="1"/>
          <p:nvPr/>
        </p:nvSpPr>
        <p:spPr>
          <a:xfrm>
            <a:off x="9481284" y="5153147"/>
            <a:ext cx="2237244" cy="353943"/>
          </a:xfrm>
          <a:prstGeom prst="rect">
            <a:avLst/>
          </a:prstGeom>
          <a:noFill/>
        </p:spPr>
        <p:txBody>
          <a:bodyPr wrap="square" rtlCol="0">
            <a:spAutoFit/>
          </a:bodyPr>
          <a:lstStyle/>
          <a:p>
            <a:r>
              <a:rPr lang="en-GB" sz="1700" b="1" dirty="0"/>
              <a:t>Synchrotron radiation</a:t>
            </a:r>
          </a:p>
        </p:txBody>
      </p:sp>
    </p:spTree>
    <p:extLst>
      <p:ext uri="{BB962C8B-B14F-4D97-AF65-F5344CB8AC3E}">
        <p14:creationId xmlns:p14="http://schemas.microsoft.com/office/powerpoint/2010/main" val="196885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00065 -0.00231 L 0.00065 -0.00231 C 0.00338 0 0.0039 0.00093 0.00625 0.00208 C 0.00742 0.00278 0.01028 0.0037 0.01119 0.00486 L 0.01562 0.01019 C 0.01614 0.01088 0.01653 0.01181 0.01718 0.01204 C 0.02122 0.01319 0.01927 0.01227 0.02317 0.01458 L 0.02474 0.01551 L 0.02617 0.01644 C 0.02708 0.01806 0.02799 0.01991 0.02916 0.02083 C 0.0302 0.02153 0.03138 0.02153 0.03216 0.02269 C 0.03645 0.02778 0.03099 0.02153 0.03515 0.02523 C 0.03906 0.0287 0.03437 0.02569 0.03815 0.02801 C 0.03854 0.02894 0.0388 0.02986 0.03919 0.03056 C 0.04088 0.03356 0.04036 0.03148 0.04218 0.03333 C 0.04322 0.03426 0.0444 0.03542 0.04518 0.03681 C 0.0457 0.03773 0.04609 0.03889 0.04674 0.03958 C 0.04713 0.04005 0.04778 0.04005 0.04817 0.04028 C 0.04921 0.04144 0.05013 0.04306 0.05117 0.04398 C 0.05182 0.04444 0.0526 0.04491 0.05325 0.04583 C 0.05377 0.04653 0.05416 0.04769 0.05468 0.04838 C 0.0552 0.04907 0.05572 0.04954 0.05625 0.05023 C 0.05677 0.05324 0.05755 0.05787 0.05872 0.05995 C 0.05924 0.06088 0.05963 0.06181 0.06015 0.0625 C 0.06067 0.06319 0.06119 0.06389 0.06171 0.06435 C 0.06211 0.06481 0.06276 0.06481 0.06315 0.06528 C 0.06705 0.06875 0.06237 0.06574 0.06614 0.06806 C 0.06653 0.06875 0.06679 0.06991 0.06718 0.0706 C 0.06757 0.0713 0.06822 0.07106 0.06875 0.07153 C 0.06927 0.07199 0.06966 0.07269 0.07018 0.07338 L 0.07226 0.0787 C 0.07252 0.0794 0.07278 0.08032 0.07317 0.08125 C 0.07369 0.08241 0.07408 0.0838 0.07474 0.08472 C 0.07513 0.08542 0.07565 0.08542 0.07617 0.08565 C 0.07656 0.08681 0.07695 0.08796 0.07721 0.08935 C 0.0776 0.09097 0.07825 0.09468 0.07825 0.09468 C 0.07786 0.09676 0.07734 0.09861 0.07721 0.10093 C 0.07708 0.10255 0.07747 0.1088 0.07825 0.11157 C 0.07851 0.1125 0.0789 0.11319 0.07916 0.11412 C 0.07942 0.11644 0.07994 0.12199 0.08072 0.12384 L 0.08177 0.12662 C 0.0819 0.12778 0.08177 0.12917 0.08216 0.13009 C 0.08255 0.13079 0.08333 0.13056 0.08372 0.13102 C 0.08411 0.13171 0.08437 0.13287 0.08476 0.1338 C 0.08489 0.13519 0.08502 0.13681 0.08515 0.13819 C 0.08554 0.14005 0.08606 0.14167 0.08619 0.14352 C 0.08632 0.14491 0.08645 0.14653 0.08671 0.14792 C 0.08697 0.14884 0.0875 0.14954 0.08776 0.15069 C 0.08815 0.15231 0.08841 0.15417 0.08867 0.15602 C 0.08997 0.16227 0.08841 0.1544 0.08971 0.16204 C 0.08984 0.16296 0.0901 0.16389 0.09023 0.16481 C 0.09036 0.1662 0.09127 0.17894 0.09114 0.17986 C 0.09062 0.21921 0.09088 0.1956 0.08971 0.21181 C 0.08945 0.21458 0.08945 0.21736 0.08919 0.21991 C 0.08906 0.22106 0.0888 0.22222 0.08867 0.22338 C 0.08854 0.22546 0.08841 0.22755 0.08815 0.22963 C 0.08815 0.23056 0.08776 0.23148 0.08776 0.23241 C 0.08737 0.23588 0.08697 0.23935 0.08671 0.24306 L 0.08671 0.24306 C 0.08658 0.24653 0.08632 0.25023 0.08619 0.2537 C 0.08606 0.2588 0.08658 0.26389 0.08567 0.26875 C 0.08528 0.2713 0.08346 0.27199 0.08268 0.27407 C 0.07981 0.28171 0.08333 0.27199 0.08125 0.2794 C 0.08099 0.28032 0.08046 0.28125 0.0802 0.28218 C 0.07994 0.28287 0.07994 0.28403 0.07968 0.28472 C 0.07877 0.28819 0.07864 0.28727 0.07721 0.29005 C 0.07552 0.29375 0.07721 0.29213 0.07474 0.29375 C 0.07408 0.29468 0.0733 0.29537 0.07265 0.2963 C 0.07226 0.29699 0.07213 0.29838 0.07174 0.29907 C 0.06783 0.30463 0.07109 0.29398 0.06614 0.30694 C 0.06588 0.30787 0.06562 0.3088 0.06523 0.30972 C 0.06406 0.31227 0.06367 0.31227 0.06224 0.31412 C 0.06158 0.31597 0.06119 0.31806 0.06015 0.31944 C 0.05768 0.32292 0.05885 0.32106 0.05664 0.32477 C 0.05651 0.32569 0.05651 0.32662 0.05625 0.32755 C 0.05572 0.32847 0.05481 0.32917 0.05416 0.33009 C 0.05195 0.33287 0.05273 0.33194 0.04921 0.33356 C 0.04765 0.33542 0.04752 0.33588 0.0457 0.33727 C 0.04518 0.3375 0.04466 0.33773 0.04414 0.33819 C 0.03932 0.34282 0.04309 0.34074 0.03919 0.34259 C 0.03867 0.34306 0.03828 0.34375 0.03763 0.34444 C 0.03697 0.34491 0.03476 0.34653 0.03372 0.34699 C 0.03307 0.34722 0.03242 0.34769 0.03164 0.34792 C 0.03125 0.34838 0.03072 0.34931 0.0302 0.34977 C 0.0289 0.35046 0.02617 0.35139 0.02617 0.35139 C 0.02565 0.35208 0.02526 0.35278 0.02474 0.35324 C 0.02187 0.35532 0.02187 0.35463 0.01914 0.35579 C 0.01862 0.35602 0.01822 0.35648 0.0177 0.35671 C 0.01692 0.35718 0.01601 0.35718 0.01523 0.35764 C 0.01419 0.3581 0.01315 0.35903 0.01224 0.35949 L 0.01015 0.36042 C 0.00963 0.36088 0.00924 0.36181 0.00872 0.36204 C 0.00755 0.36273 0.00625 0.36204 0.0052 0.36296 C 0.00468 0.36343 0.00507 0.36505 0.00468 0.36574 C 0.00416 0.36644 0.00338 0.3662 0.00273 0.36667 C -0.00092 0.36829 0.00377 0.36644 -0.00131 0.36829 C -0.00404 0.37153 -0.0017 0.36898 -0.00534 0.37199 C -0.00599 0.37245 -0.00664 0.37315 -0.0073 0.37361 C -0.00873 0.37477 -0.0099 0.375 -0.01133 0.37546 C -0.01576 0.38056 -0.01316 0.3787 -0.01928 0.37986 C -0.0198 0.38009 -0.02032 0.38056 -0.02084 0.38079 C -0.02865 0.38356 -0.03894 0.38102 -0.04532 0.38079 C -0.04584 0.38056 -0.04636 0.38009 -0.04688 0.37986 C -0.04766 0.37963 -0.04857 0.3794 -0.04935 0.37894 C -0.05013 0.37847 -0.05092 0.37755 -0.05183 0.37731 C -0.05378 0.37639 -0.05586 0.37593 -0.05782 0.37546 C -0.05847 0.37477 -0.05925 0.37431 -0.0599 0.37361 C -0.06042 0.37315 -0.06081 0.37222 -0.06133 0.37199 C -0.06224 0.37106 -0.06342 0.37083 -0.06433 0.37014 C -0.06498 0.36944 -0.06563 0.36875 -0.06628 0.36829 C -0.06732 0.36759 -0.06941 0.36667 -0.06941 0.36667 C -0.07201 0.36181 -0.06954 0.36551 -0.07279 0.36204 C -0.07383 0.36111 -0.07474 0.35926 -0.07579 0.35856 C -0.07683 0.35787 -0.078 0.35787 -0.07878 0.35671 C -0.08021 0.35532 -0.08151 0.35394 -0.08282 0.35231 C -0.08334 0.35185 -0.08386 0.35093 -0.08438 0.35046 C -0.08477 0.35023 -0.08529 0.35 -0.08581 0.34977 C -0.08633 0.34838 -0.08672 0.34699 -0.08737 0.34606 C -0.08776 0.3456 -0.08842 0.3456 -0.08881 0.34514 C -0.09011 0.34421 -0.09115 0.34282 -0.09232 0.34167 C -0.09297 0.34097 -0.09375 0.34051 -0.09441 0.33981 C -0.09493 0.33935 -0.09545 0.33889 -0.09584 0.33819 C -0.09636 0.33727 -0.09675 0.33588 -0.0974 0.33542 C -0.1 0.33333 -0.10248 0.33264 -0.10534 0.33194 C -0.10599 0.33125 -0.10664 0.33056 -0.1073 0.33009 C -0.10782 0.32963 -0.10834 0.32963 -0.10886 0.32917 C -0.11003 0.32824 -0.1112 0.32685 -0.11237 0.32569 C -0.11641 0.3213 -0.11394 0.32292 -0.1168 0.3213 C -0.11719 0.32037 -0.11745 0.31921 -0.11784 0.31852 C -0.11901 0.31644 -0.1198 0.31667 -0.12136 0.31597 C -0.1237 0.30972 -0.12058 0.31713 -0.12435 0.31065 C -0.12474 0.30972 -0.12487 0.30856 -0.12539 0.30787 C -0.12579 0.30718 -0.12644 0.30671 -0.12683 0.30602 C -0.12761 0.30509 -0.12813 0.3037 -0.12891 0.30255 C -0.12969 0.29792 -0.12865 0.30162 -0.13086 0.29815 C -0.1323 0.29583 -0.1349 0.29097 -0.1349 0.29097 C -0.13503 0.29005 -0.13503 0.28912 -0.13542 0.28843 C -0.13581 0.28727 -0.13646 0.28657 -0.13685 0.28565 C -0.13724 0.28495 -0.1375 0.2838 -0.13789 0.2831 C -0.13829 0.28194 -0.13894 0.28125 -0.13933 0.28032 C -0.14011 0.2787 -0.14063 0.27685 -0.14141 0.275 C -0.1418 0.27384 -0.14232 0.27269 -0.14284 0.27153 C -0.14336 0.26806 -0.14336 0.2669 -0.14441 0.26343 C -0.14467 0.2625 -0.14506 0.26181 -0.14532 0.26088 C -0.14584 0.25926 -0.14636 0.25787 -0.14688 0.25625 C -0.14714 0.25556 -0.14766 0.25463 -0.14792 0.2537 C -0.14974 0.24699 -0.14779 0.25116 -0.15039 0.24653 C -0.15157 0.24051 -0.15026 0.24792 -0.15131 0.23681 C -0.15144 0.23588 -0.1517 0.23495 -0.15183 0.23403 L -0.15287 0.22708 C -0.153 0.22222 -0.15313 0.21759 -0.15339 0.21273 C -0.15339 0.21181 -0.15378 0.21111 -0.15391 0.21019 C -0.15404 0.20856 -0.15417 0.20718 -0.1543 0.20579 C -0.15404 0.19444 -0.15365 0.1831 -0.15339 0.17199 C -0.15326 0.1669 -0.15313 0.16181 -0.15287 0.15671 C -0.15274 0.15556 -0.15248 0.1544 -0.15235 0.15324 C -0.15118 0.14236 -0.15248 0.15255 -0.15131 0.14444 C -0.15118 0.14167 -0.15105 0.13912 -0.15092 0.13634 C -0.15079 0.13519 -0.15053 0.13403 -0.15039 0.13287 C -0.14948 0.12593 -0.15026 0.13032 -0.14883 0.12222 C -0.14779 0.1162 -0.14831 0.11806 -0.14688 0.11412 C -0.14662 0.11227 -0.14584 0.10648 -0.14532 0.10532 L -0.14441 0.10255 C -0.14362 0.09722 -0.14414 0.10023 -0.14284 0.09375 C -0.14271 0.09282 -0.14258 0.0919 -0.14232 0.09097 C -0.1418 0.08958 -0.14128 0.08819 -0.14089 0.08657 C -0.14063 0.08588 -0.14063 0.08472 -0.14037 0.08403 C -0.13998 0.08287 -0.13933 0.08218 -0.13881 0.08125 C -0.13803 0.0794 -0.13737 0.07662 -0.13633 0.075 C -0.13594 0.07454 -0.13542 0.07454 -0.1349 0.07407 C -0.13451 0.07245 -0.13425 0.07014 -0.13334 0.06875 C -0.13295 0.06829 -0.1323 0.06829 -0.13191 0.06806 C -0.13138 0.06713 -0.13099 0.06597 -0.13034 0.06528 C -0.12982 0.06458 -0.12904 0.06481 -0.12839 0.06435 C -0.12787 0.06412 -0.12735 0.06389 -0.12683 0.06343 C -0.125 0.05856 -0.12683 0.06273 -0.12435 0.05903 C -0.12383 0.05833 -0.12344 0.05718 -0.12292 0.05648 C -0.12188 0.05509 -0.12084 0.05394 -0.1198 0.05278 L -0.11836 0.05116 C -0.11784 0.04954 -0.11758 0.04792 -0.1168 0.04653 C -0.11654 0.04606 -0.11589 0.04606 -0.11537 0.04583 C -0.11355 0.04444 -0.11342 0.04398 -0.11185 0.04213 C -0.11094 0.03727 -0.11211 0.0412 -0.10938 0.03773 C -0.10873 0.03704 -0.10834 0.03588 -0.10782 0.03495 C -0.10717 0.03403 -0.10651 0.03333 -0.10586 0.03241 C -0.10534 0.03148 -0.10495 0.03056 -0.1043 0.02963 C -0.10391 0.02894 -0.10326 0.0287 -0.10287 0.02801 C -0.10235 0.02708 -0.10183 0.02616 -0.10131 0.02523 C -0.10066 0.02431 -0.1 0.02361 -0.09935 0.02269 C -0.09896 0.02176 -0.0987 0.02083 -0.09831 0.01991 C -0.0974 0.01806 -0.09506 0.01435 -0.09388 0.01366 C -0.09323 0.01343 -0.09245 0.01319 -0.0918 0.01273 C -0.08959 0.01134 -0.09037 0.01088 -0.08829 0.01019 C -0.08737 0.00972 -0.08633 0.00949 -0.08529 0.00926 C -0.08503 0.00833 -0.0849 0.00718 -0.08438 0.00671 C -0.08347 0.00579 -0.0823 0.00602 -0.08138 0.00579 C -0.08086 0.00556 -0.08034 0.00509 -0.07982 0.00486 C -0.0793 0.00463 -0.07696 0.0037 -0.07631 0.00301 C -0.07058 -0.00278 -0.07618 0.00116 -0.07032 -0.00231 L -0.06888 -0.00324 C -0.06628 -0.01019 -0.06849 -0.00556 -0.05938 -0.00671 C -0.05769 -0.00694 -0.05599 -0.00741 -0.0543 -0.00764 C -0.04532 -0.00903 -0.05144 -0.00787 -0.04428 -0.00926 L -0.00131 -0.00856 C -0.00066 -0.00833 -0.00079 -0.00648 -0.00026 -0.00579 C 0.00013 -0.00509 0.00065 -0.00463 0.00117 -0.00394 C 0.00143 -0.0037 0.00078 -0.00255 0.00065 -0.00231 Z " pathEditMode="relative" ptsTypes="AAAAAAAAAAAAAAAAAAAAAAAAAAAAAAAAAAAAAAAAAAAAAAAAAAAAAAAAAAAAAAAAAAAAAAAAAAAAAAAAAAAAAAAAAAAAAAAAAAAAAAAAAAAAAAAAAAAAAAAAAAAAAAAAAAAAAAAAAAAAAAAAAAAAAAAAAAAAAAAAAAAAAAAAAAAAAAAAAAAAAAAAAAAAAAAAAAAAAAAAAAAAAAA">
                                      <p:cBhvr>
                                        <p:cTn id="6" dur="5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C5C6F83-AE31-4276-A111-9D1ABD5D002B}"/>
              </a:ext>
            </a:extLst>
          </p:cNvPr>
          <p:cNvSpPr>
            <a:spLocks noGrp="1"/>
          </p:cNvSpPr>
          <p:nvPr>
            <p:ph type="sldNum" sz="quarter" idx="12"/>
          </p:nvPr>
        </p:nvSpPr>
        <p:spPr/>
        <p:txBody>
          <a:bodyPr/>
          <a:lstStyle/>
          <a:p>
            <a:fld id="{F556478C-EA8F-4B12-8AB2-8053E5C3663D}" type="slidenum">
              <a:rPr lang="en-GB" smtClean="0"/>
              <a:t>113</a:t>
            </a:fld>
            <a:endParaRPr lang="en-GB"/>
          </a:p>
        </p:txBody>
      </p:sp>
      <p:sp>
        <p:nvSpPr>
          <p:cNvPr id="6" name="CasellaDiTesto 5">
            <a:extLst>
              <a:ext uri="{FF2B5EF4-FFF2-40B4-BE49-F238E27FC236}">
                <a16:creationId xmlns:a16="http://schemas.microsoft.com/office/drawing/2014/main" id="{42D25759-9146-4741-8464-1C368D6DD31E}"/>
              </a:ext>
            </a:extLst>
          </p:cNvPr>
          <p:cNvSpPr txBox="1"/>
          <p:nvPr/>
        </p:nvSpPr>
        <p:spPr>
          <a:xfrm>
            <a:off x="1" y="152112"/>
            <a:ext cx="12192000" cy="646331"/>
          </a:xfrm>
          <a:prstGeom prst="rect">
            <a:avLst/>
          </a:prstGeom>
          <a:noFill/>
        </p:spPr>
        <p:txBody>
          <a:bodyPr wrap="square" rtlCol="0">
            <a:spAutoFit/>
          </a:bodyPr>
          <a:lstStyle/>
          <a:p>
            <a:pPr algn="ctr"/>
            <a:r>
              <a:rPr lang="en-GB" sz="3600" dirty="0">
                <a:latin typeface="+mj-lt"/>
              </a:rPr>
              <a:t>Small amplitude synchrotron frequency with SR and FB (1/3)</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F13356B-FA72-4BC3-86E3-F028BEFFC4AC}"/>
                  </a:ext>
                </a:extLst>
              </p:cNvPr>
              <p:cNvSpPr txBox="1"/>
              <p:nvPr/>
            </p:nvSpPr>
            <p:spPr>
              <a:xfrm>
                <a:off x="0" y="976544"/>
                <a:ext cx="12192000" cy="4801314"/>
              </a:xfrm>
              <a:prstGeom prst="rect">
                <a:avLst/>
              </a:prstGeom>
              <a:noFill/>
            </p:spPr>
            <p:txBody>
              <a:bodyPr wrap="square" rtlCol="0">
                <a:spAutoFit/>
              </a:bodyPr>
              <a:lstStyle/>
              <a:p>
                <a:pPr marL="285750" indent="-285750">
                  <a:buFont typeface="Wingdings" panose="05000000000000000000" pitchFamily="2" charset="2"/>
                  <a:buChar char="q"/>
                </a:pPr>
                <a:r>
                  <a:rPr lang="en-GB" dirty="0"/>
                  <a:t>We neglect collective effects and we assume that</a:t>
                </a:r>
              </a:p>
              <a:p>
                <a:pPr marL="742950" lvl="1" indent="-285750">
                  <a:buFont typeface="Wingdings" panose="05000000000000000000" pitchFamily="2" charset="2"/>
                  <a:buChar char="Ø"/>
                </a:pPr>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r>
                      <a:rPr lang="en-GB" b="0" i="1" dirty="0" smtClean="0">
                        <a:latin typeface="Cambria Math" panose="02040503050406030204" pitchFamily="18" charset="0"/>
                      </a:rPr>
                      <m:t>=1</m:t>
                    </m:r>
                  </m:oMath>
                </a14:m>
                <a:r>
                  <a:rPr lang="en-GB" dirty="0"/>
                  <a:t>;</a:t>
                </a:r>
              </a:p>
              <a:p>
                <a:pPr marL="742950" lvl="1" indent="-285750">
                  <a:buFont typeface="Wingdings" panose="05000000000000000000" pitchFamily="2" charset="2"/>
                  <a:buChar char="Ø"/>
                </a:pPr>
                <a:r>
                  <a:rPr lang="en-GB" dirty="0"/>
                  <a:t>the feedback-kicker system acts with no delay;</a:t>
                </a:r>
              </a:p>
              <a:p>
                <a:pPr marL="742950" lvl="1" indent="-285750">
                  <a:buFont typeface="Wingdings" panose="05000000000000000000" pitchFamily="2" charset="2"/>
                  <a:buChar char="Ø"/>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 is small relative to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discrete equations of motion can be made continuous as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Deriving again with respect to time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Expanding around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we have</a:t>
                </a:r>
              </a:p>
              <a:p>
                <a:pPr marL="742950" lvl="1" indent="-285750">
                  <a:buFont typeface="Wingdings" panose="05000000000000000000" pitchFamily="2" charset="2"/>
                  <a:buChar char="Ø"/>
                </a:pPr>
                <a:endParaRPr lang="en-GB" dirty="0"/>
              </a:p>
            </p:txBody>
          </p:sp>
        </mc:Choice>
        <mc:Fallback xmlns="">
          <p:sp>
            <p:nvSpPr>
              <p:cNvPr id="7" name="CasellaDiTesto 6">
                <a:extLst>
                  <a:ext uri="{FF2B5EF4-FFF2-40B4-BE49-F238E27FC236}">
                    <a16:creationId xmlns:a16="http://schemas.microsoft.com/office/drawing/2014/main" id="{1F13356B-FA72-4BC3-86E3-F028BEFFC4AC}"/>
                  </a:ext>
                </a:extLst>
              </p:cNvPr>
              <p:cNvSpPr txBox="1">
                <a:spLocks noRot="1" noChangeAspect="1" noMove="1" noResize="1" noEditPoints="1" noAdjustHandles="1" noChangeArrowheads="1" noChangeShapeType="1" noTextEdit="1"/>
              </p:cNvSpPr>
              <p:nvPr/>
            </p:nvSpPr>
            <p:spPr>
              <a:xfrm>
                <a:off x="0" y="976544"/>
                <a:ext cx="12192000" cy="4801314"/>
              </a:xfrm>
              <a:prstGeom prst="rect">
                <a:avLst/>
              </a:prstGeom>
              <a:blipFill>
                <a:blip r:embed="rId2"/>
                <a:stretch>
                  <a:fillRect l="-300" t="-6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C86F3C54-5DCD-46B6-BE35-6ED0E06F80F5}"/>
                  </a:ext>
                </a:extLst>
              </p:cNvPr>
              <p:cNvSpPr txBox="1"/>
              <p:nvPr/>
            </p:nvSpPr>
            <p:spPr>
              <a:xfrm>
                <a:off x="1973803" y="3141860"/>
                <a:ext cx="2508638" cy="3161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acc>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𝛿</m:t>
                      </m:r>
                    </m:oMath>
                  </m:oMathPara>
                </a14:m>
                <a:endParaRPr lang="en-GB" dirty="0"/>
              </a:p>
            </p:txBody>
          </p:sp>
        </mc:Choice>
        <mc:Fallback xmlns="">
          <p:sp>
            <p:nvSpPr>
              <p:cNvPr id="9" name="CasellaDiTesto 8">
                <a:extLst>
                  <a:ext uri="{FF2B5EF4-FFF2-40B4-BE49-F238E27FC236}">
                    <a16:creationId xmlns:a16="http://schemas.microsoft.com/office/drawing/2014/main" id="{C86F3C54-5DCD-46B6-BE35-6ED0E06F80F5}"/>
                  </a:ext>
                </a:extLst>
              </p:cNvPr>
              <p:cNvSpPr txBox="1">
                <a:spLocks noRot="1" noChangeAspect="1" noMove="1" noResize="1" noEditPoints="1" noAdjustHandles="1" noChangeArrowheads="1" noChangeShapeType="1" noTextEdit="1"/>
              </p:cNvSpPr>
              <p:nvPr/>
            </p:nvSpPr>
            <p:spPr>
              <a:xfrm>
                <a:off x="1973803" y="3141860"/>
                <a:ext cx="2508638" cy="316112"/>
              </a:xfrm>
              <a:prstGeom prst="rect">
                <a:avLst/>
              </a:prstGeom>
              <a:blipFill>
                <a:blip r:embed="rId3"/>
                <a:stretch>
                  <a:fillRect t="-9615"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AED9D1E-8D65-482D-A74C-2E9B1EB799DD}"/>
                  </a:ext>
                </a:extLst>
              </p:cNvPr>
              <p:cNvSpPr txBox="1"/>
              <p:nvPr/>
            </p:nvSpPr>
            <p:spPr>
              <a:xfrm>
                <a:off x="4696433" y="2962139"/>
                <a:ext cx="5211045" cy="6222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rPr>
                            <m:t>2</m:t>
                          </m:r>
                          <m:r>
                            <a:rPr lang="en-GB" i="1">
                              <a:latin typeface="Cambria Math" panose="02040503050406030204" pitchFamily="18" charset="0"/>
                              <a:ea typeface="Cambria Math" panose="02040503050406030204" pitchFamily="18" charset="0"/>
                            </a:rPr>
                            <m:t>𝛿</m:t>
                          </m:r>
                        </m:e>
                      </m:d>
                      <m:r>
                        <a:rPr lang="en-GB" b="0"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rPr>
                          </m:ctrlPr>
                        </m:fPr>
                        <m:num>
                          <m:r>
                            <a:rPr lang="en-GB" b="0" i="1">
                              <a:solidFill>
                                <a:schemeClr val="tx1"/>
                              </a:solidFill>
                              <a:latin typeface="Cambria Math" panose="02040503050406030204" pitchFamily="18" charset="0"/>
                            </a:rPr>
                            <m:t>𝑒</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i="1">
                                  <a:latin typeface="Cambria Math" panose="02040503050406030204" pitchFamily="18" charset="0"/>
                                </a:rPr>
                                <m:t>𝐹𝐵𝑘𝑖𝑐𝑘</m:t>
                              </m:r>
                            </m:sub>
                          </m:sSub>
                          <m:d>
                            <m:dPr>
                              <m:ctrlPr>
                                <a:rPr lang="en-GB" b="0" i="1" smtClean="0">
                                  <a:solidFill>
                                    <a:schemeClr val="tx1"/>
                                  </a:solidFill>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d>
                        </m:num>
                        <m:den>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𝐸</m:t>
                              </m:r>
                            </m:e>
                            <m:sub>
                              <m:r>
                                <a:rPr lang="en-GB" b="0" i="1">
                                  <a:solidFill>
                                    <a:schemeClr val="tx1"/>
                                  </a:solidFill>
                                  <a:latin typeface="Cambria Math" panose="02040503050406030204" pitchFamily="18" charset="0"/>
                                </a:rPr>
                                <m:t>0</m:t>
                              </m:r>
                            </m:sub>
                          </m:sSub>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𝑇</m:t>
                              </m:r>
                            </m:e>
                            <m:sub>
                              <m:r>
                                <a:rPr lang="en-GB" b="0" i="1" smtClean="0">
                                  <a:solidFill>
                                    <a:schemeClr val="tx1"/>
                                  </a:solidFill>
                                  <a:latin typeface="Cambria Math" panose="02040503050406030204" pitchFamily="18" charset="0"/>
                                </a:rPr>
                                <m:t>0</m:t>
                              </m:r>
                            </m:sub>
                          </m:sSub>
                        </m:den>
                      </m:f>
                      <m:r>
                        <a:rPr lang="en-GB" b="0" i="1" smtClean="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𝑇</m:t>
                              </m:r>
                            </m:e>
                            <m:sub>
                              <m:r>
                                <a:rPr lang="en-GB" b="0" i="1">
                                  <a:solidFill>
                                    <a:schemeClr val="tx1"/>
                                  </a:solidFill>
                                  <a:latin typeface="Cambria Math" panose="02040503050406030204" pitchFamily="18" charset="0"/>
                                  <a:ea typeface="Cambria Math" panose="02040503050406030204" pitchFamily="18" charset="0"/>
                                </a:rPr>
                                <m:t>0</m:t>
                              </m:r>
                            </m:sub>
                          </m:sSub>
                        </m:den>
                      </m:f>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func>
                    </m:oMath>
                  </m:oMathPara>
                </a14:m>
                <a:endParaRPr lang="en-GB" dirty="0"/>
              </a:p>
            </p:txBody>
          </p:sp>
        </mc:Choice>
        <mc:Fallback xmlns="">
          <p:sp>
            <p:nvSpPr>
              <p:cNvPr id="11" name="CasellaDiTesto 10">
                <a:extLst>
                  <a:ext uri="{FF2B5EF4-FFF2-40B4-BE49-F238E27FC236}">
                    <a16:creationId xmlns:a16="http://schemas.microsoft.com/office/drawing/2014/main" id="{FAED9D1E-8D65-482D-A74C-2E9B1EB799DD}"/>
                  </a:ext>
                </a:extLst>
              </p:cNvPr>
              <p:cNvSpPr txBox="1">
                <a:spLocks noRot="1" noChangeAspect="1" noMove="1" noResize="1" noEditPoints="1" noAdjustHandles="1" noChangeArrowheads="1" noChangeShapeType="1" noTextEdit="1"/>
              </p:cNvSpPr>
              <p:nvPr/>
            </p:nvSpPr>
            <p:spPr>
              <a:xfrm>
                <a:off x="4696433" y="2962139"/>
                <a:ext cx="5211045" cy="62228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CA376F5-39C0-49F8-856B-665CE7868B66}"/>
                  </a:ext>
                </a:extLst>
              </p:cNvPr>
              <p:cNvSpPr txBox="1"/>
              <p:nvPr/>
            </p:nvSpPr>
            <p:spPr>
              <a:xfrm>
                <a:off x="0" y="4327548"/>
                <a:ext cx="12192000" cy="6190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acc>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𝛿</m:t>
                          </m:r>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sub>
                          </m:sSub>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d>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func>
                    </m:oMath>
                  </m:oMathPara>
                </a14:m>
                <a:endParaRPr lang="en-GB" dirty="0"/>
              </a:p>
            </p:txBody>
          </p:sp>
        </mc:Choice>
        <mc:Fallback xmlns="">
          <p:sp>
            <p:nvSpPr>
              <p:cNvPr id="15" name="CasellaDiTesto 14">
                <a:extLst>
                  <a:ext uri="{FF2B5EF4-FFF2-40B4-BE49-F238E27FC236}">
                    <a16:creationId xmlns:a16="http://schemas.microsoft.com/office/drawing/2014/main" id="{ACA376F5-39C0-49F8-856B-665CE7868B66}"/>
                  </a:ext>
                </a:extLst>
              </p:cNvPr>
              <p:cNvSpPr txBox="1">
                <a:spLocks noRot="1" noChangeAspect="1" noMove="1" noResize="1" noEditPoints="1" noAdjustHandles="1" noChangeArrowheads="1" noChangeShapeType="1" noTextEdit="1"/>
              </p:cNvSpPr>
              <p:nvPr/>
            </p:nvSpPr>
            <p:spPr>
              <a:xfrm>
                <a:off x="0" y="4327548"/>
                <a:ext cx="12192000" cy="619016"/>
              </a:xfrm>
              <a:prstGeom prst="rect">
                <a:avLst/>
              </a:prstGeom>
              <a:blipFill>
                <a:blip r:embed="rId5"/>
                <a:stretch>
                  <a:fillRect b="-9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B064194F-F0BD-49B7-BE8D-9D112EB20195}"/>
                  </a:ext>
                </a:extLst>
              </p:cNvPr>
              <p:cNvSpPr txBox="1"/>
              <p:nvPr/>
            </p:nvSpPr>
            <p:spPr>
              <a:xfrm>
                <a:off x="0" y="5691936"/>
                <a:ext cx="12192000" cy="6441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ea typeface="Cambria Math" panose="02040503050406030204" pitchFamily="18" charset="0"/>
                            </a:rPr>
                            <m:t>2</m:t>
                          </m:r>
                          <m:f>
                            <m:fPr>
                              <m:ctrlPr>
                                <a:rPr lang="en-GB" b="0" i="1" smtClean="0">
                                  <a:latin typeface="Cambria Math" panose="02040503050406030204" pitchFamily="18" charset="0"/>
                                  <a:ea typeface="Cambria Math" panose="02040503050406030204" pitchFamily="18" charset="0"/>
                                </a:rPr>
                              </m:ctrlPr>
                            </m:fPr>
                            <m:num>
                              <m:acc>
                                <m:accPr>
                                  <m:chr m:val="̇"/>
                                  <m:ctrlPr>
                                    <a:rPr lang="en-GB" i="1">
                                      <a:latin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acc>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sub>
                          </m:sSub>
                          <m:d>
                            <m:dPr>
                              <m:ctrlPr>
                                <a:rPr lang="en-GB" i="1">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d>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smtClean="0">
                              <a:latin typeface="Cambria Math" panose="02040503050406030204" pitchFamily="18" charset="0"/>
                              <a:ea typeface="Cambria Math" panose="02040503050406030204" pitchFamily="18" charset="0"/>
                            </a:rPr>
                          </m:ctrlPr>
                        </m:dPr>
                        <m:e>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r>
                            <a:rPr lang="en-GB" b="0" i="1" smtClean="0">
                              <a:latin typeface="Cambria Math" panose="02040503050406030204" pitchFamily="18" charset="0"/>
                              <a:ea typeface="Cambria Math" panose="02040503050406030204" pitchFamily="18" charset="0"/>
                            </a:rPr>
                            <m:t>−</m:t>
                          </m:r>
                          <m:func>
                            <m:funcPr>
                              <m:ctrlPr>
                                <a:rPr lang="en-GB" i="1" dirty="0">
                                  <a:latin typeface="Cambria Math" panose="02040503050406030204" pitchFamily="18" charset="0"/>
                                  <a:ea typeface="Cambria Math" panose="02040503050406030204" pitchFamily="18" charset="0"/>
                                </a:rPr>
                              </m:ctrlPr>
                            </m:funcPr>
                            <m:fName>
                              <m:r>
                                <m:rPr>
                                  <m:sty m:val="p"/>
                                </m:rPr>
                                <a:rPr lang="en-GB" b="0" i="0" dirty="0" smtClean="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e>
                      </m:d>
                    </m:oMath>
                  </m:oMathPara>
                </a14:m>
                <a:endParaRPr lang="en-GB" dirty="0"/>
              </a:p>
            </p:txBody>
          </p:sp>
        </mc:Choice>
        <mc:Fallback xmlns="">
          <p:sp>
            <p:nvSpPr>
              <p:cNvPr id="17" name="CasellaDiTesto 16">
                <a:extLst>
                  <a:ext uri="{FF2B5EF4-FFF2-40B4-BE49-F238E27FC236}">
                    <a16:creationId xmlns:a16="http://schemas.microsoft.com/office/drawing/2014/main" id="{B064194F-F0BD-49B7-BE8D-9D112EB20195}"/>
                  </a:ext>
                </a:extLst>
              </p:cNvPr>
              <p:cNvSpPr txBox="1">
                <a:spLocks noRot="1" noChangeAspect="1" noMove="1" noResize="1" noEditPoints="1" noAdjustHandles="1" noChangeArrowheads="1" noChangeShapeType="1" noTextEdit="1"/>
              </p:cNvSpPr>
              <p:nvPr/>
            </p:nvSpPr>
            <p:spPr>
              <a:xfrm>
                <a:off x="0" y="5691936"/>
                <a:ext cx="12192000" cy="644151"/>
              </a:xfrm>
              <a:prstGeom prst="rect">
                <a:avLst/>
              </a:prstGeom>
              <a:blipFill>
                <a:blip r:embed="rId6"/>
                <a:stretch>
                  <a:fillRect b="-1905"/>
                </a:stretch>
              </a:blipFill>
            </p:spPr>
            <p:txBody>
              <a:bodyPr/>
              <a:lstStyle/>
              <a:p>
                <a:r>
                  <a:rPr lang="en-GB">
                    <a:noFill/>
                  </a:rPr>
                  <a:t> </a:t>
                </a:r>
              </a:p>
            </p:txBody>
          </p:sp>
        </mc:Fallback>
      </mc:AlternateContent>
    </p:spTree>
    <p:extLst>
      <p:ext uri="{BB962C8B-B14F-4D97-AF65-F5344CB8AC3E}">
        <p14:creationId xmlns:p14="http://schemas.microsoft.com/office/powerpoint/2010/main" val="11876959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803D33F-CADC-4AC6-9599-A255282F2411}"/>
              </a:ext>
            </a:extLst>
          </p:cNvPr>
          <p:cNvSpPr>
            <a:spLocks noGrp="1"/>
          </p:cNvSpPr>
          <p:nvPr>
            <p:ph type="sldNum" sz="quarter" idx="12"/>
          </p:nvPr>
        </p:nvSpPr>
        <p:spPr/>
        <p:txBody>
          <a:bodyPr/>
          <a:lstStyle/>
          <a:p>
            <a:fld id="{F556478C-EA8F-4B12-8AB2-8053E5C3663D}" type="slidenum">
              <a:rPr lang="en-GB" smtClean="0"/>
              <a:t>114</a:t>
            </a:fld>
            <a:endParaRPr lang="en-GB"/>
          </a:p>
        </p:txBody>
      </p:sp>
      <p:sp>
        <p:nvSpPr>
          <p:cNvPr id="6" name="CasellaDiTesto 5">
            <a:extLst>
              <a:ext uri="{FF2B5EF4-FFF2-40B4-BE49-F238E27FC236}">
                <a16:creationId xmlns:a16="http://schemas.microsoft.com/office/drawing/2014/main" id="{2688DBDD-78C1-400C-8365-048241382DA4}"/>
              </a:ext>
            </a:extLst>
          </p:cNvPr>
          <p:cNvSpPr txBox="1"/>
          <p:nvPr/>
        </p:nvSpPr>
        <p:spPr>
          <a:xfrm>
            <a:off x="1" y="152112"/>
            <a:ext cx="12192000" cy="646331"/>
          </a:xfrm>
          <a:prstGeom prst="rect">
            <a:avLst/>
          </a:prstGeom>
          <a:noFill/>
        </p:spPr>
        <p:txBody>
          <a:bodyPr wrap="square" rtlCol="0">
            <a:spAutoFit/>
          </a:bodyPr>
          <a:lstStyle/>
          <a:p>
            <a:pPr algn="ctr"/>
            <a:r>
              <a:rPr lang="en-GB" sz="3600" dirty="0">
                <a:latin typeface="+mj-lt"/>
              </a:rPr>
              <a:t>Small amplitude synchrotron frequency with SR and FB (2/3)</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E772C1AD-0692-4509-9279-0BD736F550DC}"/>
                  </a:ext>
                </a:extLst>
              </p:cNvPr>
              <p:cNvSpPr txBox="1"/>
              <p:nvPr/>
            </p:nvSpPr>
            <p:spPr>
              <a:xfrm>
                <a:off x="-18474" y="968625"/>
                <a:ext cx="12191999" cy="4559966"/>
              </a:xfrm>
              <a:prstGeom prst="rect">
                <a:avLst/>
              </a:prstGeom>
              <a:noFill/>
            </p:spPr>
            <p:txBody>
              <a:bodyPr wrap="square" rtlCol="0">
                <a:spAutoFit/>
              </a:bodyPr>
              <a:lstStyle/>
              <a:p>
                <a:pPr marL="285750" indent="-285750">
                  <a:buFont typeface="Wingdings" panose="05000000000000000000" pitchFamily="2" charset="2"/>
                  <a:buChar char="q"/>
                </a:pPr>
                <a:r>
                  <a:rPr lang="en-GB" dirty="0"/>
                  <a:t>Simplifying and rearranging the terms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chemeClr val="tx1"/>
                    </a:solidFill>
                  </a:rPr>
                  <a:t>We assume that the feedback shifts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𝜑</m:t>
                        </m:r>
                      </m:e>
                      <m:sub>
                        <m:r>
                          <a:rPr lang="en-GB" b="0" i="1">
                            <a:solidFill>
                              <a:schemeClr val="tx1"/>
                            </a:solidFill>
                            <a:latin typeface="Cambria Math" panose="02040503050406030204" pitchFamily="18" charset="0"/>
                            <a:ea typeface="Cambria Math" panose="02040503050406030204" pitchFamily="18" charset="0"/>
                          </a:rPr>
                          <m:t>0</m:t>
                        </m:r>
                      </m:sub>
                    </m:sSub>
                  </m:oMath>
                </a14:m>
                <a:r>
                  <a:rPr lang="en-GB" dirty="0">
                    <a:solidFill>
                      <a:schemeClr val="tx1"/>
                    </a:solidFill>
                  </a:rPr>
                  <a:t> by </a:t>
                </a:r>
                <a14:m>
                  <m:oMath xmlns:m="http://schemas.openxmlformats.org/officeDocument/2006/math">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as desired. </a:t>
                </a:r>
              </a:p>
              <a:p>
                <a:pPr marL="742950" lvl="1" indent="-285750">
                  <a:buFont typeface="Wingdings" panose="05000000000000000000" pitchFamily="2" charset="2"/>
                  <a:buChar char="Ø"/>
                </a:pPr>
                <a:r>
                  <a:rPr lang="en-GB" dirty="0">
                    <a:solidFill>
                      <a:schemeClr val="tx1"/>
                    </a:solidFill>
                  </a:rPr>
                  <a:t>This requires that no saturation has to occur in the feedback, i.e.</a:t>
                </a:r>
              </a:p>
              <a:p>
                <a:pPr marL="1200150" lvl="2" indent="-285750">
                  <a:buFont typeface="Arial" panose="020B0604020202020204" pitchFamily="34" charset="0"/>
                  <a:buChar char="•"/>
                </a:pPr>
                <a:r>
                  <a:rPr lang="en-GB" dirty="0">
                    <a:solidFill>
                      <a:schemeClr val="tx1"/>
                    </a:solidFill>
                  </a:rPr>
                  <a:t>The input of the ADC is always in the range </a:t>
                </a:r>
                <a14:m>
                  <m:oMath xmlns:m="http://schemas.openxmlformats.org/officeDocument/2006/math">
                    <m:d>
                      <m:dPr>
                        <m:begChr m:val="["/>
                        <m:endChr m:val="]"/>
                        <m:ctrlPr>
                          <a:rPr lang="en-GB" i="1">
                            <a:solidFill>
                              <a:schemeClr val="tx1"/>
                            </a:solidFill>
                            <a:latin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b="0">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𝑚𝑎𝑥</m:t>
                            </m:r>
                            <m:r>
                              <a:rPr lang="en-GB" b="0">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𝐴𝐷𝐶</m:t>
                            </m:r>
                          </m:sub>
                        </m:sSub>
                        <m:r>
                          <a:rPr lang="en-GB" b="0">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𝑚𝑎𝑥</m:t>
                            </m:r>
                            <m:r>
                              <a:rPr lang="en-GB" b="0">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𝐴𝐷𝐶</m:t>
                            </m:r>
                          </m:sub>
                        </m:sSub>
                      </m:e>
                    </m:d>
                  </m:oMath>
                </a14:m>
                <a:r>
                  <a:rPr lang="en-GB" dirty="0">
                    <a:solidFill>
                      <a:schemeClr val="tx1"/>
                    </a:solidFill>
                  </a:rPr>
                  <a:t>.</a:t>
                </a:r>
              </a:p>
              <a:p>
                <a:pPr marL="1200150" lvl="2" indent="-285750">
                  <a:buFont typeface="Arial" panose="020B0604020202020204" pitchFamily="34" charset="0"/>
                  <a:buChar char="•"/>
                </a:pPr>
                <a:r>
                  <a:rPr lang="en-GB" dirty="0">
                    <a:solidFill>
                      <a:schemeClr val="tx1"/>
                    </a:solidFill>
                  </a:rPr>
                  <a:t>The input of the DAC is always in the range </a:t>
                </a:r>
                <a14:m>
                  <m:oMath xmlns:m="http://schemas.openxmlformats.org/officeDocument/2006/math">
                    <m:d>
                      <m:dPr>
                        <m:begChr m:val="["/>
                        <m:endChr m:val="]"/>
                        <m:ctrlPr>
                          <a:rPr lang="en-GB" i="1" smtClean="0">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2</m:t>
                                </m:r>
                              </m:e>
                              <m:sup>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𝑏𝑖𝑡</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𝐷𝐴𝐶</m:t>
                                    </m:r>
                                  </m:sub>
                                </m:sSub>
                                <m:r>
                                  <a:rPr lang="en-GB" b="0" i="1">
                                    <a:solidFill>
                                      <a:schemeClr val="tx1"/>
                                    </a:solidFill>
                                    <a:latin typeface="Cambria Math" panose="02040503050406030204" pitchFamily="18" charset="0"/>
                                  </a:rPr>
                                  <m:t>−1</m:t>
                                </m:r>
                              </m:sup>
                            </m:sSup>
                            <m:r>
                              <a:rPr lang="en-GB" b="0" i="1">
                                <a:solidFill>
                                  <a:schemeClr val="tx1"/>
                                </a:solidFill>
                                <a:latin typeface="Cambria Math" panose="02040503050406030204" pitchFamily="18" charset="0"/>
                              </a:rPr>
                              <m:t>−1</m:t>
                            </m:r>
                          </m:e>
                        </m:d>
                        <m:r>
                          <a:rPr lang="en-GB" b="0" i="1" smtClean="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2</m:t>
                            </m:r>
                          </m:e>
                          <m:sup>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𝑏𝑖𝑡</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𝐷𝐴𝐶</m:t>
                                </m:r>
                              </m:sub>
                            </m:sSub>
                            <m:r>
                              <a:rPr lang="en-GB" b="0" i="1">
                                <a:solidFill>
                                  <a:schemeClr val="tx1"/>
                                </a:solidFill>
                                <a:latin typeface="Cambria Math" panose="02040503050406030204" pitchFamily="18" charset="0"/>
                              </a:rPr>
                              <m:t>−1</m:t>
                            </m:r>
                          </m:sup>
                        </m:sSup>
                      </m:e>
                    </m:d>
                    <m:r>
                      <a:rPr lang="en-GB" b="0" i="1" smtClean="0">
                        <a:solidFill>
                          <a:schemeClr val="tx1"/>
                        </a:solidFill>
                        <a:latin typeface="Cambria Math" panose="02040503050406030204" pitchFamily="18" charset="0"/>
                      </a:rPr>
                      <m:t>.</m:t>
                    </m:r>
                  </m:oMath>
                </a14:m>
                <a:endParaRPr lang="en-GB" dirty="0"/>
              </a:p>
              <a:p>
                <a:pPr marL="742950" lvl="1" indent="-285750">
                  <a:buFont typeface="Wingdings" panose="05000000000000000000" pitchFamily="2" charset="2"/>
                  <a:buChar char="Ø"/>
                </a:pPr>
                <a:r>
                  <a:rPr lang="en-GB" dirty="0"/>
                  <a:t>Grouping all the feedback gains in one expression,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7" name="CasellaDiTesto 6">
                <a:extLst>
                  <a:ext uri="{FF2B5EF4-FFF2-40B4-BE49-F238E27FC236}">
                    <a16:creationId xmlns:a16="http://schemas.microsoft.com/office/drawing/2014/main" id="{E772C1AD-0692-4509-9279-0BD736F550DC}"/>
                  </a:ext>
                </a:extLst>
              </p:cNvPr>
              <p:cNvSpPr txBox="1">
                <a:spLocks noRot="1" noChangeAspect="1" noMove="1" noResize="1" noEditPoints="1" noAdjustHandles="1" noChangeArrowheads="1" noChangeShapeType="1" noTextEdit="1"/>
              </p:cNvSpPr>
              <p:nvPr/>
            </p:nvSpPr>
            <p:spPr>
              <a:xfrm>
                <a:off x="-18474" y="968625"/>
                <a:ext cx="12191999" cy="4559966"/>
              </a:xfrm>
              <a:prstGeom prst="rect">
                <a:avLst/>
              </a:prstGeom>
              <a:blipFill>
                <a:blip r:embed="rId2"/>
                <a:stretch>
                  <a:fillRect l="-350" t="-8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0909FFA6-CC39-4CB9-A698-342D759FC269}"/>
                  </a:ext>
                </a:extLst>
              </p:cNvPr>
              <p:cNvSpPr txBox="1"/>
              <p:nvPr/>
            </p:nvSpPr>
            <p:spPr>
              <a:xfrm>
                <a:off x="-1" y="1472002"/>
                <a:ext cx="12191999" cy="6190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acc>
                        <m:accPr>
                          <m:chr m:val="̇"/>
                          <m:ctrlPr>
                            <a:rPr lang="en-GB" i="1">
                              <a:latin typeface="Cambria Math" panose="02040503050406030204" pitchFamily="18" charset="0"/>
                            </a:rPr>
                          </m:ctrlPr>
                        </m:acc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sub>
                          </m:sSub>
                          <m:d>
                            <m:dPr>
                              <m:ctrlPr>
                                <a:rPr lang="en-GB" i="1">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d>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9" name="CasellaDiTesto 8">
                <a:extLst>
                  <a:ext uri="{FF2B5EF4-FFF2-40B4-BE49-F238E27FC236}">
                    <a16:creationId xmlns:a16="http://schemas.microsoft.com/office/drawing/2014/main" id="{0909FFA6-CC39-4CB9-A698-342D759FC269}"/>
                  </a:ext>
                </a:extLst>
              </p:cNvPr>
              <p:cNvSpPr txBox="1">
                <a:spLocks noRot="1" noChangeAspect="1" noMove="1" noResize="1" noEditPoints="1" noAdjustHandles="1" noChangeArrowheads="1" noChangeShapeType="1" noTextEdit="1"/>
              </p:cNvSpPr>
              <p:nvPr/>
            </p:nvSpPr>
            <p:spPr>
              <a:xfrm>
                <a:off x="-1" y="1472002"/>
                <a:ext cx="12191999" cy="61901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BCCBD74E-ADFC-42D1-877C-8D693B7C236F}"/>
                  </a:ext>
                </a:extLst>
              </p:cNvPr>
              <p:cNvSpPr txBox="1"/>
              <p:nvPr/>
            </p:nvSpPr>
            <p:spPr>
              <a:xfrm>
                <a:off x="4349117" y="3908557"/>
                <a:ext cx="294030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sin</m:t>
                          </m:r>
                        </m:fName>
                        <m:e>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1</m:t>
                                  </m:r>
                                </m:sub>
                              </m:sSub>
                            </m:e>
                          </m:d>
                        </m:e>
                      </m:func>
                    </m:oMath>
                  </m:oMathPara>
                </a14:m>
                <a:endParaRPr lang="en-GB" dirty="0"/>
              </a:p>
            </p:txBody>
          </p:sp>
        </mc:Choice>
        <mc:Fallback xmlns="">
          <p:sp>
            <p:nvSpPr>
              <p:cNvPr id="11" name="CasellaDiTesto 10">
                <a:extLst>
                  <a:ext uri="{FF2B5EF4-FFF2-40B4-BE49-F238E27FC236}">
                    <a16:creationId xmlns:a16="http://schemas.microsoft.com/office/drawing/2014/main" id="{BCCBD74E-ADFC-42D1-877C-8D693B7C236F}"/>
                  </a:ext>
                </a:extLst>
              </p:cNvPr>
              <p:cNvSpPr txBox="1">
                <a:spLocks noRot="1" noChangeAspect="1" noMove="1" noResize="1" noEditPoints="1" noAdjustHandles="1" noChangeArrowheads="1" noChangeShapeType="1" noTextEdit="1"/>
              </p:cNvSpPr>
              <p:nvPr/>
            </p:nvSpPr>
            <p:spPr>
              <a:xfrm>
                <a:off x="4349117" y="3908557"/>
                <a:ext cx="2940301" cy="369332"/>
              </a:xfrm>
              <a:prstGeom prst="rect">
                <a:avLst/>
              </a:prstGeom>
              <a:blipFill>
                <a:blip r:embed="rId4"/>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A450A655-5D84-40E2-BC69-4300CC4E2538}"/>
                  </a:ext>
                </a:extLst>
              </p:cNvPr>
              <p:cNvSpPr txBox="1"/>
              <p:nvPr/>
            </p:nvSpPr>
            <p:spPr>
              <a:xfrm>
                <a:off x="0" y="5306199"/>
                <a:ext cx="12173525" cy="7155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𝐴</m:t>
                      </m:r>
                      <m:f>
                        <m:fPr>
                          <m:ctrlPr>
                            <a:rPr lang="en-GB" i="1" smtClean="0">
                              <a:solidFill>
                                <a:srgbClr val="FF0000"/>
                              </a:solidFill>
                              <a:latin typeface="Cambria Math" panose="02040503050406030204" pitchFamily="18" charset="0"/>
                              <a:ea typeface="Cambria Math" panose="02040503050406030204" pitchFamily="18" charset="0"/>
                            </a:rPr>
                          </m:ctrlPr>
                        </m:fPr>
                        <m:num>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𝑄</m:t>
                              </m:r>
                            </m:e>
                            <m:sub>
                              <m:r>
                                <a:rPr lang="en-GB" b="0" i="1" smtClean="0">
                                  <a:solidFill>
                                    <a:srgbClr val="FF0000"/>
                                  </a:solidFill>
                                  <a:latin typeface="Cambria Math" panose="02040503050406030204" pitchFamily="18" charset="0"/>
                                  <a:ea typeface="Cambria Math" panose="02040503050406030204" pitchFamily="18" charset="0"/>
                                </a:rPr>
                                <m:t>𝑏</m:t>
                              </m:r>
                            </m:sub>
                          </m:sSub>
                        </m:num>
                        <m:den>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𝑇</m:t>
                              </m:r>
                            </m:e>
                            <m:sub>
                              <m:r>
                                <a:rPr lang="en-GB" b="0" i="1" smtClean="0">
                                  <a:solidFill>
                                    <a:srgbClr val="FF0000"/>
                                  </a:solidFill>
                                  <a:latin typeface="Cambria Math" panose="02040503050406030204" pitchFamily="18" charset="0"/>
                                  <a:ea typeface="Cambria Math" panose="02040503050406030204" pitchFamily="18" charset="0"/>
                                </a:rPr>
                                <m:t>0</m:t>
                              </m:r>
                            </m:sub>
                          </m:sSub>
                        </m:den>
                      </m:f>
                      <m:d>
                        <m:dPr>
                          <m:begChr m:val="|"/>
                          <m:endChr m:val="|"/>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𝑍</m:t>
                              </m:r>
                            </m:e>
                            <m:sub>
                              <m:r>
                                <a:rPr lang="en-GB" b="0" i="1">
                                  <a:solidFill>
                                    <a:srgbClr val="FF0000"/>
                                  </a:solidFill>
                                  <a:latin typeface="Cambria Math" panose="02040503050406030204" pitchFamily="18" charset="0"/>
                                </a:rPr>
                                <m:t>𝑏</m:t>
                              </m:r>
                            </m:sub>
                          </m:sSub>
                        </m:e>
                      </m:d>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𝑚</m:t>
                          </m:r>
                        </m:sub>
                      </m:sSub>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𝑝</m:t>
                          </m:r>
                        </m:sub>
                      </m:sSub>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𝑐</m:t>
                          </m:r>
                        </m:sub>
                      </m:sSub>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𝑎</m:t>
                          </m:r>
                        </m:sub>
                      </m:sSub>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𝑔</m:t>
                          </m:r>
                        </m:e>
                        <m:sub>
                          <m:r>
                            <a:rPr lang="en-GB" b="0" i="1" smtClean="0">
                              <a:solidFill>
                                <a:srgbClr val="FF0000"/>
                              </a:solidFill>
                              <a:latin typeface="Cambria Math" panose="02040503050406030204" pitchFamily="18" charset="0"/>
                            </a:rPr>
                            <m:t>𝑙</m:t>
                          </m:r>
                        </m:sub>
                      </m:sSub>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𝑔</m:t>
                          </m:r>
                        </m:e>
                        <m:sub>
                          <m:r>
                            <a:rPr lang="en-GB" b="0" i="1">
                              <a:solidFill>
                                <a:srgbClr val="FF0000"/>
                              </a:solidFill>
                              <a:latin typeface="Cambria Math" panose="02040503050406030204" pitchFamily="18" charset="0"/>
                            </a:rPr>
                            <m:t>𝑎</m:t>
                          </m:r>
                          <m:r>
                            <a:rPr lang="en-GB" b="0" i="1">
                              <a:solidFill>
                                <a:srgbClr val="FF0000"/>
                              </a:solidFill>
                              <a:latin typeface="Cambria Math" panose="02040503050406030204" pitchFamily="18" charset="0"/>
                            </a:rPr>
                            <m:t>2</m:t>
                          </m:r>
                        </m:sub>
                      </m:sSub>
                      <m:f>
                        <m:fPr>
                          <m:ctrlPr>
                            <a:rPr lang="en-GB" i="1" smtClean="0">
                              <a:solidFill>
                                <a:srgbClr val="BF00BF"/>
                              </a:solidFill>
                              <a:latin typeface="Cambria Math" panose="02040503050406030204" pitchFamily="18" charset="0"/>
                            </a:rPr>
                          </m:ctrlPr>
                        </m:fPr>
                        <m:num>
                          <m:sSup>
                            <m:sSupPr>
                              <m:ctrlPr>
                                <a:rPr lang="en-GB" i="1" smtClean="0">
                                  <a:solidFill>
                                    <a:srgbClr val="BF00BF"/>
                                  </a:solidFill>
                                  <a:latin typeface="Cambria Math" panose="02040503050406030204" pitchFamily="18" charset="0"/>
                                </a:rPr>
                              </m:ctrlPr>
                            </m:sSupPr>
                            <m:e>
                              <m:r>
                                <a:rPr lang="en-GB" i="1">
                                  <a:solidFill>
                                    <a:srgbClr val="BF00BF"/>
                                  </a:solidFill>
                                  <a:latin typeface="Cambria Math" panose="02040503050406030204" pitchFamily="18" charset="0"/>
                                </a:rPr>
                                <m:t>2</m:t>
                              </m:r>
                            </m:e>
                            <m:sup>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𝑛</m:t>
                                  </m:r>
                                </m:e>
                                <m:sub>
                                  <m:r>
                                    <a:rPr lang="en-GB" i="1">
                                      <a:solidFill>
                                        <a:srgbClr val="BF00BF"/>
                                      </a:solidFill>
                                      <a:latin typeface="Cambria Math" panose="02040503050406030204" pitchFamily="18" charset="0"/>
                                    </a:rPr>
                                    <m:t>𝑏𝑖𝑡</m:t>
                                  </m:r>
                                  <m:r>
                                    <a:rPr lang="en-GB" i="1">
                                      <a:solidFill>
                                        <a:srgbClr val="BF00BF"/>
                                      </a:solidFill>
                                      <a:latin typeface="Cambria Math" panose="02040503050406030204" pitchFamily="18" charset="0"/>
                                    </a:rPr>
                                    <m:t>,</m:t>
                                  </m:r>
                                  <m:r>
                                    <a:rPr lang="en-GB" b="0" i="1" smtClean="0">
                                      <a:solidFill>
                                        <a:srgbClr val="BF00BF"/>
                                      </a:solidFill>
                                      <a:latin typeface="Cambria Math" panose="02040503050406030204" pitchFamily="18" charset="0"/>
                                    </a:rPr>
                                    <m:t>𝐴𝐷𝐶</m:t>
                                  </m:r>
                                </m:sub>
                              </m:sSub>
                            </m:sup>
                          </m:sSup>
                          <m:r>
                            <a:rPr lang="en-GB" b="0" i="1" smtClean="0">
                              <a:solidFill>
                                <a:srgbClr val="BF00BF"/>
                              </a:solidFill>
                              <a:latin typeface="Cambria Math" panose="02040503050406030204" pitchFamily="18" charset="0"/>
                            </a:rPr>
                            <m:t>−1</m:t>
                          </m:r>
                        </m:num>
                        <m:den>
                          <m:r>
                            <a:rPr lang="en-GB" b="0" i="1" smtClean="0">
                              <a:solidFill>
                                <a:srgbClr val="BF00BF"/>
                              </a:solidFill>
                              <a:latin typeface="Cambria Math" panose="02040503050406030204" pitchFamily="18" charset="0"/>
                              <a:ea typeface="Cambria Math" panose="02040503050406030204" pitchFamily="18" charset="0"/>
                            </a:rPr>
                            <m:t>2</m:t>
                          </m:r>
                          <m:sSub>
                            <m:sSubPr>
                              <m:ctrlPr>
                                <a:rPr lang="en-GB" i="1">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𝑉</m:t>
                              </m:r>
                            </m:e>
                            <m:sub>
                              <m:r>
                                <a:rPr lang="en-GB" b="0" i="1">
                                  <a:solidFill>
                                    <a:srgbClr val="BF00BF"/>
                                  </a:solidFill>
                                  <a:latin typeface="Cambria Math" panose="02040503050406030204" pitchFamily="18" charset="0"/>
                                </a:rPr>
                                <m:t>𝑚𝑎𝑥</m:t>
                              </m:r>
                              <m:r>
                                <a:rPr lang="en-GB" b="0" i="1">
                                  <a:solidFill>
                                    <a:srgbClr val="BF00BF"/>
                                  </a:solidFill>
                                  <a:latin typeface="Cambria Math" panose="02040503050406030204" pitchFamily="18" charset="0"/>
                                </a:rPr>
                                <m:t>,</m:t>
                              </m:r>
                              <m:r>
                                <a:rPr lang="en-GB" b="0" i="1">
                                  <a:solidFill>
                                    <a:srgbClr val="BF00BF"/>
                                  </a:solidFill>
                                  <a:latin typeface="Cambria Math" panose="02040503050406030204" pitchFamily="18" charset="0"/>
                                </a:rPr>
                                <m:t>𝐴𝐷𝐶</m:t>
                              </m:r>
                            </m:sub>
                          </m:sSub>
                        </m:den>
                      </m:f>
                      <m:f>
                        <m:fPr>
                          <m:ctrlPr>
                            <a:rPr lang="en-GB" i="1" smtClean="0">
                              <a:solidFill>
                                <a:srgbClr val="00B050"/>
                              </a:solidFill>
                              <a:latin typeface="Cambria Math" panose="02040503050406030204" pitchFamily="18" charset="0"/>
                            </a:rPr>
                          </m:ctrlPr>
                        </m:fPr>
                        <m:num>
                          <m:sSub>
                            <m:sSubPr>
                              <m:ctrlPr>
                                <a:rPr lang="en-GB" i="1">
                                  <a:solidFill>
                                    <a:srgbClr val="00B050"/>
                                  </a:solidFill>
                                  <a:latin typeface="Cambria Math" panose="02040503050406030204" pitchFamily="18" charset="0"/>
                                </a:rPr>
                              </m:ctrlPr>
                            </m:sSubPr>
                            <m:e>
                              <m:r>
                                <a:rPr lang="en-GB" b="0" i="1">
                                  <a:solidFill>
                                    <a:srgbClr val="00B050"/>
                                  </a:solidFill>
                                  <a:latin typeface="Cambria Math" panose="02040503050406030204" pitchFamily="18" charset="0"/>
                                </a:rPr>
                                <m:t>𝑔</m:t>
                              </m:r>
                            </m:e>
                            <m:sub>
                              <m:r>
                                <a:rPr lang="en-GB" b="0" i="1">
                                  <a:solidFill>
                                    <a:srgbClr val="00B050"/>
                                  </a:solidFill>
                                  <a:latin typeface="Cambria Math" panose="02040503050406030204" pitchFamily="18" charset="0"/>
                                </a:rPr>
                                <m:t>𝐹𝑃𝐺𝐴</m:t>
                              </m:r>
                            </m:sub>
                          </m:sSub>
                          <m:sSub>
                            <m:sSubPr>
                              <m:ctrlPr>
                                <a:rPr lang="en-GB" i="1" smtClean="0">
                                  <a:solidFill>
                                    <a:srgbClr val="00B050"/>
                                  </a:solidFill>
                                  <a:latin typeface="Cambria Math" panose="02040503050406030204" pitchFamily="18" charset="0"/>
                                </a:rPr>
                              </m:ctrlPr>
                            </m:sSubPr>
                            <m:e>
                              <m:r>
                                <m:rPr>
                                  <m:brk m:alnAt="23"/>
                                </m:rPr>
                                <a:rPr lang="en-GB" i="1">
                                  <a:solidFill>
                                    <a:srgbClr val="00B050"/>
                                  </a:solidFill>
                                  <a:latin typeface="Cambria Math" panose="02040503050406030204" pitchFamily="18" charset="0"/>
                                </a:rPr>
                                <m:t>𝑇</m:t>
                              </m:r>
                            </m:e>
                            <m:sub>
                              <m:r>
                                <m:rPr>
                                  <m:brk m:alnAt="23"/>
                                </m:rPr>
                                <a:rPr lang="en-GB" i="1">
                                  <a:solidFill>
                                    <a:srgbClr val="00B050"/>
                                  </a:solidFill>
                                  <a:latin typeface="Cambria Math" panose="02040503050406030204" pitchFamily="18" charset="0"/>
                                </a:rPr>
                                <m:t>𝑠</m:t>
                              </m:r>
                              <m:r>
                                <a:rPr lang="en-GB" i="1">
                                  <a:solidFill>
                                    <a:srgbClr val="00B050"/>
                                  </a:solidFill>
                                  <a:latin typeface="Cambria Math" panose="02040503050406030204" pitchFamily="18" charset="0"/>
                                </a:rPr>
                                <m:t>0</m:t>
                              </m:r>
                            </m:sub>
                          </m:sSub>
                        </m:num>
                        <m:den>
                          <m:r>
                            <a:rPr lang="en-GB" b="0" i="1" smtClean="0">
                              <a:solidFill>
                                <a:srgbClr val="00B050"/>
                              </a:solidFill>
                              <a:latin typeface="Cambria Math" panose="02040503050406030204" pitchFamily="18" charset="0"/>
                            </a:rPr>
                            <m:t>2</m:t>
                          </m:r>
                          <m:sSub>
                            <m:sSubPr>
                              <m:ctrlPr>
                                <a:rPr lang="en-GB" i="1" smtClean="0">
                                  <a:solidFill>
                                    <a:srgbClr val="00B050"/>
                                  </a:solidFill>
                                  <a:latin typeface="Cambria Math" panose="02040503050406030204" pitchFamily="18" charset="0"/>
                                </a:rPr>
                              </m:ctrlPr>
                            </m:sSubPr>
                            <m:e>
                              <m:r>
                                <a:rPr lang="en-GB" b="0" i="1" smtClean="0">
                                  <a:solidFill>
                                    <a:srgbClr val="00B050"/>
                                  </a:solidFill>
                                  <a:latin typeface="Cambria Math" panose="02040503050406030204" pitchFamily="18" charset="0"/>
                                </a:rPr>
                                <m:t>𝑇</m:t>
                              </m:r>
                            </m:e>
                            <m:sub>
                              <m:r>
                                <a:rPr lang="en-GB" b="0" i="1" smtClean="0">
                                  <a:solidFill>
                                    <a:srgbClr val="00B050"/>
                                  </a:solidFill>
                                  <a:latin typeface="Cambria Math" panose="02040503050406030204" pitchFamily="18" charset="0"/>
                                </a:rPr>
                                <m:t>0</m:t>
                              </m:r>
                            </m:sub>
                          </m:sSub>
                        </m:den>
                      </m:f>
                      <m:f>
                        <m:fPr>
                          <m:ctrlPr>
                            <a:rPr lang="en-GB" i="1" smtClean="0">
                              <a:solidFill>
                                <a:srgbClr val="0000FF"/>
                              </a:solidFill>
                              <a:latin typeface="Cambria Math" panose="02040503050406030204" pitchFamily="18" charset="0"/>
                            </a:rPr>
                          </m:ctrlPr>
                        </m:fPr>
                        <m:num>
                          <m:sSub>
                            <m:sSubPr>
                              <m:ctrlPr>
                                <a:rPr lang="en-GB" i="1">
                                  <a:solidFill>
                                    <a:srgbClr val="0000FF"/>
                                  </a:solidFill>
                                  <a:latin typeface="Cambria Math" panose="02040503050406030204" pitchFamily="18" charset="0"/>
                                </a:rPr>
                              </m:ctrlPr>
                            </m:sSubPr>
                            <m:e>
                              <m:r>
                                <a:rPr lang="en-GB" b="0" i="1">
                                  <a:solidFill>
                                    <a:srgbClr val="0000FF"/>
                                  </a:solidFill>
                                  <a:latin typeface="Cambria Math" panose="02040503050406030204" pitchFamily="18" charset="0"/>
                                </a:rPr>
                                <m:t>𝑔</m:t>
                              </m:r>
                            </m:e>
                            <m:sub>
                              <m:r>
                                <a:rPr lang="en-GB" b="0" i="1">
                                  <a:solidFill>
                                    <a:srgbClr val="0000FF"/>
                                  </a:solidFill>
                                  <a:latin typeface="Cambria Math" panose="02040503050406030204" pitchFamily="18" charset="0"/>
                                </a:rPr>
                                <m:t>𝐷𝐴𝐶</m:t>
                              </m:r>
                            </m:sub>
                          </m:sSub>
                        </m:num>
                        <m:den>
                          <m:sSup>
                            <m:sSupPr>
                              <m:ctrlPr>
                                <a:rPr lang="en-GB" i="1">
                                  <a:solidFill>
                                    <a:srgbClr val="0000FF"/>
                                  </a:solidFill>
                                  <a:latin typeface="Cambria Math" panose="02040503050406030204" pitchFamily="18" charset="0"/>
                                </a:rPr>
                              </m:ctrlPr>
                            </m:sSupPr>
                            <m:e>
                              <m:r>
                                <a:rPr lang="en-GB" b="0" i="1">
                                  <a:solidFill>
                                    <a:srgbClr val="0000FF"/>
                                  </a:solidFill>
                                  <a:latin typeface="Cambria Math" panose="02040503050406030204" pitchFamily="18" charset="0"/>
                                </a:rPr>
                                <m:t>2</m:t>
                              </m:r>
                            </m:e>
                            <m:sup>
                              <m:sSub>
                                <m:sSubPr>
                                  <m:ctrlPr>
                                    <a:rPr lang="en-GB" i="1">
                                      <a:solidFill>
                                        <a:srgbClr val="0000FF"/>
                                      </a:solidFill>
                                      <a:latin typeface="Cambria Math" panose="02040503050406030204" pitchFamily="18" charset="0"/>
                                    </a:rPr>
                                  </m:ctrlPr>
                                </m:sSubPr>
                                <m:e>
                                  <m:r>
                                    <a:rPr lang="en-GB" b="0" i="1">
                                      <a:solidFill>
                                        <a:srgbClr val="0000FF"/>
                                      </a:solidFill>
                                      <a:latin typeface="Cambria Math" panose="02040503050406030204" pitchFamily="18" charset="0"/>
                                    </a:rPr>
                                    <m:t>𝑛</m:t>
                                  </m:r>
                                </m:e>
                                <m:sub>
                                  <m:r>
                                    <a:rPr lang="en-GB" b="0" i="1">
                                      <a:solidFill>
                                        <a:srgbClr val="0000FF"/>
                                      </a:solidFill>
                                      <a:latin typeface="Cambria Math" panose="02040503050406030204" pitchFamily="18" charset="0"/>
                                    </a:rPr>
                                    <m:t>𝑏𝑖𝑡</m:t>
                                  </m:r>
                                  <m:r>
                                    <a:rPr lang="en-GB" b="0" i="1">
                                      <a:solidFill>
                                        <a:srgbClr val="0000FF"/>
                                      </a:solidFill>
                                      <a:latin typeface="Cambria Math" panose="02040503050406030204" pitchFamily="18" charset="0"/>
                                    </a:rPr>
                                    <m:t>,</m:t>
                                  </m:r>
                                  <m:r>
                                    <a:rPr lang="en-GB" b="0" i="1">
                                      <a:solidFill>
                                        <a:srgbClr val="0000FF"/>
                                      </a:solidFill>
                                      <a:latin typeface="Cambria Math" panose="02040503050406030204" pitchFamily="18" charset="0"/>
                                    </a:rPr>
                                    <m:t>𝐷𝐴𝐶</m:t>
                                  </m:r>
                                </m:sub>
                              </m:sSub>
                              <m:r>
                                <a:rPr lang="en-GB" b="0" i="1">
                                  <a:solidFill>
                                    <a:srgbClr val="0000FF"/>
                                  </a:solidFill>
                                  <a:latin typeface="Cambria Math" panose="02040503050406030204" pitchFamily="18" charset="0"/>
                                </a:rPr>
                                <m:t>−1</m:t>
                              </m:r>
                            </m:sup>
                          </m:sSup>
                        </m:den>
                      </m:f>
                      <m:sSub>
                        <m:sSubPr>
                          <m:ctrlPr>
                            <a:rPr lang="en-GB" i="1" smtClean="0">
                              <a:solidFill>
                                <a:srgbClr val="FFC000"/>
                              </a:solidFill>
                              <a:latin typeface="Cambria Math" panose="02040503050406030204" pitchFamily="18" charset="0"/>
                            </a:rPr>
                          </m:ctrlPr>
                        </m:sSubPr>
                        <m:e>
                          <m:r>
                            <a:rPr lang="en-GB" b="0" i="1">
                              <a:solidFill>
                                <a:srgbClr val="FFC000"/>
                              </a:solidFill>
                              <a:latin typeface="Cambria Math" panose="02040503050406030204" pitchFamily="18" charset="0"/>
                            </a:rPr>
                            <m:t>𝑉</m:t>
                          </m:r>
                        </m:e>
                        <m:sub>
                          <m:r>
                            <a:rPr lang="en-GB" b="0" i="1">
                              <a:solidFill>
                                <a:srgbClr val="FFC000"/>
                              </a:solidFill>
                              <a:latin typeface="Cambria Math" panose="02040503050406030204" pitchFamily="18" charset="0"/>
                            </a:rPr>
                            <m:t>𝑀𝐴𝑋𝑘𝑖𝑐𝑘</m:t>
                          </m:r>
                        </m:sub>
                      </m:sSub>
                      <m:func>
                        <m:funcPr>
                          <m:ctrlPr>
                            <a:rPr lang="en-GB" i="1">
                              <a:solidFill>
                                <a:schemeClr val="tx1"/>
                              </a:solidFill>
                              <a:latin typeface="Cambria Math" panose="02040503050406030204" pitchFamily="18" charset="0"/>
                              <a:ea typeface="Cambria Math" panose="02040503050406030204" pitchFamily="18" charset="0"/>
                            </a:rPr>
                          </m:ctrlPr>
                        </m:funcPr>
                        <m:fName>
                          <m:r>
                            <m:rPr>
                              <m:sty m:val="p"/>
                            </m:rPr>
                            <a:rPr lang="en-GB" b="0" i="0" smtClean="0">
                              <a:solidFill>
                                <a:schemeClr val="tx1"/>
                              </a:solidFill>
                              <a:latin typeface="Cambria Math" panose="02040503050406030204" pitchFamily="18" charset="0"/>
                              <a:ea typeface="Cambria Math" panose="02040503050406030204" pitchFamily="18" charset="0"/>
                            </a:rPr>
                            <m:t>cos</m:t>
                          </m:r>
                        </m:fName>
                        <m:e>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sub>
                              </m:sSub>
                              <m:r>
                                <a:rPr lang="en-GB" b="0" i="1">
                                  <a:solidFill>
                                    <a:schemeClr val="tx1"/>
                                  </a:solidFill>
                                  <a:latin typeface="Cambria Math" panose="02040503050406030204" pitchFamily="18" charset="0"/>
                                  <a:ea typeface="Cambria Math" panose="02040503050406030204" pitchFamily="18" charset="0"/>
                                </a:rPr>
                                <m:t>𝑡</m:t>
                              </m:r>
                              <m:r>
                                <a:rPr lang="en-GB" b="0"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𝜙</m:t>
                                  </m:r>
                                </m:e>
                                <m:sub>
                                  <m:r>
                                    <a:rPr lang="en-GB" b="0" i="1">
                                      <a:solidFill>
                                        <a:schemeClr val="tx1"/>
                                      </a:solidFill>
                                      <a:latin typeface="Cambria Math" panose="02040503050406030204" pitchFamily="18" charset="0"/>
                                      <a:ea typeface="Cambria Math" panose="02040503050406030204" pitchFamily="18" charset="0"/>
                                    </a:rPr>
                                    <m:t>1</m:t>
                                  </m:r>
                                </m:sub>
                              </m:sSub>
                            </m:e>
                          </m:d>
                        </m:e>
                      </m:func>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sub>
                          </m:sSub>
                        </m:den>
                      </m:f>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𝐹𝐵𝑡𝑜𝑡</m:t>
                          </m:r>
                        </m:sub>
                      </m:sSub>
                      <m:acc>
                        <m:accPr>
                          <m:chr m:val="̇"/>
                          <m:ctrlPr>
                            <a:rPr lang="en-GB" i="1">
                              <a:latin typeface="Cambria Math" panose="02040503050406030204" pitchFamily="18" charset="0"/>
                            </a:rPr>
                          </m:ctrlPr>
                        </m:acc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oMath>
                  </m:oMathPara>
                </a14:m>
                <a:endParaRPr lang="en-GB" i="1" dirty="0"/>
              </a:p>
            </p:txBody>
          </p:sp>
        </mc:Choice>
        <mc:Fallback xmlns="">
          <p:sp>
            <p:nvSpPr>
              <p:cNvPr id="14" name="CasellaDiTesto 13">
                <a:extLst>
                  <a:ext uri="{FF2B5EF4-FFF2-40B4-BE49-F238E27FC236}">
                    <a16:creationId xmlns:a16="http://schemas.microsoft.com/office/drawing/2014/main" id="{A450A655-5D84-40E2-BC69-4300CC4E2538}"/>
                  </a:ext>
                </a:extLst>
              </p:cNvPr>
              <p:cNvSpPr txBox="1">
                <a:spLocks noRot="1" noChangeAspect="1" noMove="1" noResize="1" noEditPoints="1" noAdjustHandles="1" noChangeArrowheads="1" noChangeShapeType="1" noTextEdit="1"/>
              </p:cNvSpPr>
              <p:nvPr/>
            </p:nvSpPr>
            <p:spPr>
              <a:xfrm>
                <a:off x="0" y="5306199"/>
                <a:ext cx="12173525" cy="71558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62BD7EE-410C-4D3D-B244-FA8FC8997750}"/>
                  </a:ext>
                </a:extLst>
              </p:cNvPr>
              <p:cNvSpPr txBox="1"/>
              <p:nvPr/>
            </p:nvSpPr>
            <p:spPr>
              <a:xfrm>
                <a:off x="4526893" y="6125315"/>
                <a:ext cx="7780517" cy="7046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𝐹𝐵𝑡𝑜𝑡</m:t>
                          </m:r>
                        </m:sub>
                      </m:sSub>
                      <m:r>
                        <a:rPr lang="en-GB" b="0" i="1" smtClean="0">
                          <a:latin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den>
                      </m:f>
                      <m:d>
                        <m:dPr>
                          <m:begChr m:val="|"/>
                          <m:endChr m:val="|"/>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𝑍</m:t>
                              </m:r>
                            </m:e>
                            <m:sub>
                              <m:r>
                                <a:rPr lang="en-GB" i="1">
                                  <a:solidFill>
                                    <a:srgbClr val="FF0000"/>
                                  </a:solidFill>
                                  <a:latin typeface="Cambria Math" panose="02040503050406030204" pitchFamily="18" charset="0"/>
                                </a:rPr>
                                <m:t>𝑏</m:t>
                              </m:r>
                            </m:sub>
                          </m:sSub>
                        </m:e>
                      </m:d>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𝑚</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𝑝</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𝑐</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𝑎</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𝑙</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𝑔</m:t>
                          </m:r>
                        </m:e>
                        <m:sub>
                          <m:r>
                            <a:rPr lang="en-GB" i="1">
                              <a:solidFill>
                                <a:srgbClr val="FF0000"/>
                              </a:solidFill>
                              <a:latin typeface="Cambria Math" panose="02040503050406030204" pitchFamily="18" charset="0"/>
                            </a:rPr>
                            <m:t>𝑎</m:t>
                          </m:r>
                          <m:r>
                            <a:rPr lang="en-GB" i="1">
                              <a:solidFill>
                                <a:srgbClr val="FF0000"/>
                              </a:solidFill>
                              <a:latin typeface="Cambria Math" panose="02040503050406030204" pitchFamily="18" charset="0"/>
                            </a:rPr>
                            <m:t>2</m:t>
                          </m:r>
                        </m:sub>
                      </m:sSub>
                      <m:f>
                        <m:fPr>
                          <m:ctrlPr>
                            <a:rPr lang="en-GB" i="1">
                              <a:solidFill>
                                <a:srgbClr val="BF00BF"/>
                              </a:solidFill>
                              <a:latin typeface="Cambria Math" panose="02040503050406030204" pitchFamily="18" charset="0"/>
                            </a:rPr>
                          </m:ctrlPr>
                        </m:fPr>
                        <m:num>
                          <m:sSup>
                            <m:sSupPr>
                              <m:ctrlPr>
                                <a:rPr lang="en-GB" i="1">
                                  <a:solidFill>
                                    <a:srgbClr val="BF00BF"/>
                                  </a:solidFill>
                                  <a:latin typeface="Cambria Math" panose="02040503050406030204" pitchFamily="18" charset="0"/>
                                </a:rPr>
                              </m:ctrlPr>
                            </m:sSupPr>
                            <m:e>
                              <m:r>
                                <a:rPr lang="en-GB" i="1">
                                  <a:solidFill>
                                    <a:srgbClr val="BF00BF"/>
                                  </a:solidFill>
                                  <a:latin typeface="Cambria Math" panose="02040503050406030204" pitchFamily="18" charset="0"/>
                                </a:rPr>
                                <m:t>2</m:t>
                              </m:r>
                            </m:e>
                            <m:sup>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𝑛</m:t>
                                  </m:r>
                                </m:e>
                                <m:sub>
                                  <m:r>
                                    <a:rPr lang="en-GB" i="1">
                                      <a:solidFill>
                                        <a:srgbClr val="BF00BF"/>
                                      </a:solidFill>
                                      <a:latin typeface="Cambria Math" panose="02040503050406030204" pitchFamily="18" charset="0"/>
                                    </a:rPr>
                                    <m:t>𝑏𝑖𝑡</m:t>
                                  </m:r>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𝐴𝐷𝐶</m:t>
                                  </m:r>
                                </m:sub>
                              </m:sSub>
                            </m:sup>
                          </m:sSup>
                          <m:r>
                            <a:rPr lang="en-GB" i="1">
                              <a:solidFill>
                                <a:srgbClr val="BF00BF"/>
                              </a:solidFill>
                              <a:latin typeface="Cambria Math" panose="02040503050406030204" pitchFamily="18" charset="0"/>
                            </a:rPr>
                            <m:t>−1</m:t>
                          </m:r>
                        </m:num>
                        <m:den>
                          <m:r>
                            <a:rPr lang="en-GB" i="1">
                              <a:solidFill>
                                <a:srgbClr val="BF00BF"/>
                              </a:solidFill>
                              <a:latin typeface="Cambria Math" panose="02040503050406030204" pitchFamily="18" charset="0"/>
                              <a:ea typeface="Cambria Math" panose="02040503050406030204" pitchFamily="18" charset="0"/>
                            </a:rPr>
                            <m:t>2</m:t>
                          </m:r>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𝑉</m:t>
                              </m:r>
                            </m:e>
                            <m:sub>
                              <m:r>
                                <a:rPr lang="en-GB" i="1">
                                  <a:solidFill>
                                    <a:srgbClr val="BF00BF"/>
                                  </a:solidFill>
                                  <a:latin typeface="Cambria Math" panose="02040503050406030204" pitchFamily="18" charset="0"/>
                                </a:rPr>
                                <m:t>𝑚𝑎𝑥</m:t>
                              </m:r>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𝐴𝐷𝐶</m:t>
                              </m:r>
                            </m:sub>
                          </m:sSub>
                        </m:den>
                      </m:f>
                      <m:f>
                        <m:fPr>
                          <m:ctrlPr>
                            <a:rPr lang="en-GB" i="1">
                              <a:solidFill>
                                <a:srgbClr val="00B050"/>
                              </a:solidFill>
                              <a:latin typeface="Cambria Math" panose="02040503050406030204" pitchFamily="18" charset="0"/>
                            </a:rPr>
                          </m:ctrlPr>
                        </m:fPr>
                        <m:num>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rPr>
                                <m:t>𝑔</m:t>
                              </m:r>
                            </m:e>
                            <m:sub>
                              <m:r>
                                <a:rPr lang="en-GB" i="1">
                                  <a:solidFill>
                                    <a:srgbClr val="00B050"/>
                                  </a:solidFill>
                                  <a:latin typeface="Cambria Math" panose="02040503050406030204" pitchFamily="18" charset="0"/>
                                </a:rPr>
                                <m:t>𝐹𝑃𝐺𝐴</m:t>
                              </m:r>
                            </m:sub>
                          </m:sSub>
                          <m:sSub>
                            <m:sSubPr>
                              <m:ctrlPr>
                                <a:rPr lang="en-GB" i="1">
                                  <a:solidFill>
                                    <a:srgbClr val="00B050"/>
                                  </a:solidFill>
                                  <a:latin typeface="Cambria Math" panose="02040503050406030204" pitchFamily="18" charset="0"/>
                                </a:rPr>
                              </m:ctrlPr>
                            </m:sSubPr>
                            <m:e>
                              <m:r>
                                <m:rPr>
                                  <m:brk m:alnAt="23"/>
                                </m:rPr>
                                <a:rPr lang="en-GB" i="1">
                                  <a:solidFill>
                                    <a:srgbClr val="00B050"/>
                                  </a:solidFill>
                                  <a:latin typeface="Cambria Math" panose="02040503050406030204" pitchFamily="18" charset="0"/>
                                </a:rPr>
                                <m:t>𝑇</m:t>
                              </m:r>
                            </m:e>
                            <m:sub>
                              <m:r>
                                <m:rPr>
                                  <m:brk m:alnAt="23"/>
                                </m:rPr>
                                <a:rPr lang="en-GB" i="1">
                                  <a:solidFill>
                                    <a:srgbClr val="00B050"/>
                                  </a:solidFill>
                                  <a:latin typeface="Cambria Math" panose="02040503050406030204" pitchFamily="18" charset="0"/>
                                </a:rPr>
                                <m:t>𝑠</m:t>
                              </m:r>
                              <m:r>
                                <a:rPr lang="en-GB" i="1">
                                  <a:solidFill>
                                    <a:srgbClr val="00B050"/>
                                  </a:solidFill>
                                  <a:latin typeface="Cambria Math" panose="02040503050406030204" pitchFamily="18" charset="0"/>
                                </a:rPr>
                                <m:t>0</m:t>
                              </m:r>
                            </m:sub>
                          </m:sSub>
                        </m:num>
                        <m:den>
                          <m:r>
                            <a:rPr lang="en-GB" i="1">
                              <a:solidFill>
                                <a:srgbClr val="00B050"/>
                              </a:solidFill>
                              <a:latin typeface="Cambria Math" panose="02040503050406030204" pitchFamily="18" charset="0"/>
                            </a:rPr>
                            <m:t>2</m:t>
                          </m:r>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rPr>
                                <m:t>𝑇</m:t>
                              </m:r>
                            </m:e>
                            <m:sub>
                              <m:r>
                                <a:rPr lang="en-GB" i="1">
                                  <a:solidFill>
                                    <a:srgbClr val="00B050"/>
                                  </a:solidFill>
                                  <a:latin typeface="Cambria Math" panose="02040503050406030204" pitchFamily="18" charset="0"/>
                                </a:rPr>
                                <m:t>0</m:t>
                              </m:r>
                            </m:sub>
                          </m:sSub>
                        </m:den>
                      </m:f>
                      <m:f>
                        <m:fPr>
                          <m:ctrlPr>
                            <a:rPr lang="en-GB" i="1">
                              <a:solidFill>
                                <a:srgbClr val="0000FF"/>
                              </a:solidFill>
                              <a:latin typeface="Cambria Math" panose="02040503050406030204" pitchFamily="18" charset="0"/>
                            </a:rPr>
                          </m:ctrlPr>
                        </m:fPr>
                        <m:num>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𝑔</m:t>
                              </m:r>
                            </m:e>
                            <m:sub>
                              <m:r>
                                <a:rPr lang="en-GB" i="1">
                                  <a:solidFill>
                                    <a:srgbClr val="0000FF"/>
                                  </a:solidFill>
                                  <a:latin typeface="Cambria Math" panose="02040503050406030204" pitchFamily="18" charset="0"/>
                                </a:rPr>
                                <m:t>𝐷𝐴𝐶</m:t>
                              </m:r>
                            </m:sub>
                          </m:sSub>
                        </m:num>
                        <m:den>
                          <m:sSup>
                            <m:sSupPr>
                              <m:ctrlPr>
                                <a:rPr lang="en-GB" i="1">
                                  <a:solidFill>
                                    <a:srgbClr val="0000FF"/>
                                  </a:solidFill>
                                  <a:latin typeface="Cambria Math" panose="02040503050406030204" pitchFamily="18" charset="0"/>
                                </a:rPr>
                              </m:ctrlPr>
                            </m:sSupPr>
                            <m:e>
                              <m:r>
                                <a:rPr lang="en-GB" i="1">
                                  <a:solidFill>
                                    <a:srgbClr val="0000FF"/>
                                  </a:solidFill>
                                  <a:latin typeface="Cambria Math" panose="02040503050406030204" pitchFamily="18" charset="0"/>
                                </a:rPr>
                                <m:t>2</m:t>
                              </m:r>
                            </m:e>
                            <m:sup>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𝑛</m:t>
                                  </m:r>
                                </m:e>
                                <m:sub>
                                  <m:r>
                                    <a:rPr lang="en-GB" i="1">
                                      <a:solidFill>
                                        <a:srgbClr val="0000FF"/>
                                      </a:solidFill>
                                      <a:latin typeface="Cambria Math" panose="02040503050406030204" pitchFamily="18" charset="0"/>
                                    </a:rPr>
                                    <m:t>𝑏𝑖𝑡</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𝐷𝐴𝐶</m:t>
                                  </m:r>
                                </m:sub>
                              </m:sSub>
                              <m:r>
                                <a:rPr lang="en-GB" i="1">
                                  <a:solidFill>
                                    <a:srgbClr val="0000FF"/>
                                  </a:solidFill>
                                  <a:latin typeface="Cambria Math" panose="02040503050406030204" pitchFamily="18" charset="0"/>
                                </a:rPr>
                                <m:t>−1</m:t>
                              </m:r>
                            </m:sup>
                          </m:sSup>
                        </m:den>
                      </m:f>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𝑉</m:t>
                          </m:r>
                        </m:e>
                        <m:sub>
                          <m:r>
                            <a:rPr lang="en-GB" i="1">
                              <a:solidFill>
                                <a:srgbClr val="FFC000"/>
                              </a:solidFill>
                              <a:latin typeface="Cambria Math" panose="02040503050406030204" pitchFamily="18" charset="0"/>
                            </a:rPr>
                            <m:t>𝑀𝐴𝑋𝑘𝑖𝑐𝑘</m:t>
                          </m:r>
                        </m:sub>
                      </m:sSub>
                    </m:oMath>
                  </m:oMathPara>
                </a14:m>
                <a:endParaRPr lang="en-GB" dirty="0"/>
              </a:p>
            </p:txBody>
          </p:sp>
        </mc:Choice>
        <mc:Fallback xmlns="">
          <p:sp>
            <p:nvSpPr>
              <p:cNvPr id="18" name="CasellaDiTesto 17">
                <a:extLst>
                  <a:ext uri="{FF2B5EF4-FFF2-40B4-BE49-F238E27FC236}">
                    <a16:creationId xmlns:a16="http://schemas.microsoft.com/office/drawing/2014/main" id="{F62BD7EE-410C-4D3D-B244-FA8FC8997750}"/>
                  </a:ext>
                </a:extLst>
              </p:cNvPr>
              <p:cNvSpPr txBox="1">
                <a:spLocks noRot="1" noChangeAspect="1" noMove="1" noResize="1" noEditPoints="1" noAdjustHandles="1" noChangeArrowheads="1" noChangeShapeType="1" noTextEdit="1"/>
              </p:cNvSpPr>
              <p:nvPr/>
            </p:nvSpPr>
            <p:spPr>
              <a:xfrm>
                <a:off x="4526893" y="6125315"/>
                <a:ext cx="7780517" cy="704616"/>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0EEF1677-AEE5-46B4-87C3-38008D24017C}"/>
                  </a:ext>
                </a:extLst>
              </p:cNvPr>
              <p:cNvSpPr txBox="1"/>
              <p:nvPr/>
            </p:nvSpPr>
            <p:spPr>
              <a:xfrm>
                <a:off x="-18474" y="6154458"/>
                <a:ext cx="4428060" cy="646331"/>
              </a:xfrm>
              <a:prstGeom prst="rect">
                <a:avLst/>
              </a:prstGeom>
              <a:noFill/>
            </p:spPr>
            <p:txBody>
              <a:bodyPr wrap="square">
                <a:spAutoFit/>
              </a:bodyPr>
              <a:lstStyle/>
              <a:p>
                <a:pPr marL="742950" lvl="1" indent="-285750">
                  <a:buFont typeface="Wingdings" panose="05000000000000000000" pitchFamily="2" charset="2"/>
                  <a:buChar char="Ø"/>
                </a:pPr>
                <a:r>
                  <a:rPr lang="en-GB" dirty="0"/>
                  <a:t>where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𝐹𝐵𝑡𝑜𝑡</m:t>
                        </m:r>
                      </m:sub>
                    </m:sSub>
                    <m:r>
                      <a:rPr lang="en-GB" b="0" i="1" smtClean="0">
                        <a:latin typeface="Cambria Math" panose="02040503050406030204" pitchFamily="18" charset="0"/>
                      </a:rPr>
                      <m:t>&gt;0</m:t>
                    </m:r>
                  </m:oMath>
                </a14:m>
                <a:r>
                  <a:rPr lang="en-GB" dirty="0"/>
                  <a:t> is the total gain of the feedback in volt units</a:t>
                </a:r>
              </a:p>
            </p:txBody>
          </p:sp>
        </mc:Choice>
        <mc:Fallback xmlns="">
          <p:sp>
            <p:nvSpPr>
              <p:cNvPr id="12" name="CasellaDiTesto 11">
                <a:extLst>
                  <a:ext uri="{FF2B5EF4-FFF2-40B4-BE49-F238E27FC236}">
                    <a16:creationId xmlns:a16="http://schemas.microsoft.com/office/drawing/2014/main" id="{0EEF1677-AEE5-46B4-87C3-38008D24017C}"/>
                  </a:ext>
                </a:extLst>
              </p:cNvPr>
              <p:cNvSpPr txBox="1">
                <a:spLocks noRot="1" noChangeAspect="1" noMove="1" noResize="1" noEditPoints="1" noAdjustHandles="1" noChangeArrowheads="1" noChangeShapeType="1" noTextEdit="1"/>
              </p:cNvSpPr>
              <p:nvPr/>
            </p:nvSpPr>
            <p:spPr>
              <a:xfrm>
                <a:off x="-18474" y="6154458"/>
                <a:ext cx="4428060" cy="646331"/>
              </a:xfrm>
              <a:prstGeom prst="rect">
                <a:avLst/>
              </a:prstGeom>
              <a:blipFill>
                <a:blip r:embed="rId7"/>
                <a:stretch>
                  <a:fillRect t="-5660" b="-14151"/>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64BD0A7C-BAF6-4DBD-9BE0-7892E079AAA5}"/>
              </a:ext>
            </a:extLst>
          </p:cNvPr>
          <p:cNvSpPr txBox="1"/>
          <p:nvPr/>
        </p:nvSpPr>
        <p:spPr>
          <a:xfrm>
            <a:off x="2227574" y="4895141"/>
            <a:ext cx="1870794" cy="369332"/>
          </a:xfrm>
          <a:prstGeom prst="rect">
            <a:avLst/>
          </a:prstGeom>
          <a:noFill/>
        </p:spPr>
        <p:txBody>
          <a:bodyPr wrap="square" rtlCol="0">
            <a:spAutoFit/>
          </a:bodyPr>
          <a:lstStyle/>
          <a:p>
            <a:r>
              <a:rPr lang="en-GB" b="1" dirty="0">
                <a:solidFill>
                  <a:srgbClr val="FF0000"/>
                </a:solidFill>
              </a:rPr>
              <a:t>Phase detection</a:t>
            </a:r>
          </a:p>
        </p:txBody>
      </p:sp>
      <p:sp>
        <p:nvSpPr>
          <p:cNvPr id="8" name="CasellaDiTesto 7">
            <a:extLst>
              <a:ext uri="{FF2B5EF4-FFF2-40B4-BE49-F238E27FC236}">
                <a16:creationId xmlns:a16="http://schemas.microsoft.com/office/drawing/2014/main" id="{E51B6ADB-7B7F-4875-8A6F-A510E29A1AB0}"/>
              </a:ext>
            </a:extLst>
          </p:cNvPr>
          <p:cNvSpPr txBox="1"/>
          <p:nvPr/>
        </p:nvSpPr>
        <p:spPr>
          <a:xfrm>
            <a:off x="4564797" y="4897275"/>
            <a:ext cx="645675" cy="369332"/>
          </a:xfrm>
          <a:prstGeom prst="rect">
            <a:avLst/>
          </a:prstGeom>
          <a:noFill/>
        </p:spPr>
        <p:txBody>
          <a:bodyPr wrap="square" rtlCol="0">
            <a:spAutoFit/>
          </a:bodyPr>
          <a:lstStyle/>
          <a:p>
            <a:r>
              <a:rPr lang="en-GB" b="1" dirty="0">
                <a:solidFill>
                  <a:srgbClr val="BF00BF"/>
                </a:solidFill>
              </a:rPr>
              <a:t>ADC</a:t>
            </a:r>
          </a:p>
        </p:txBody>
      </p:sp>
      <p:sp>
        <p:nvSpPr>
          <p:cNvPr id="10" name="CasellaDiTesto 9">
            <a:extLst>
              <a:ext uri="{FF2B5EF4-FFF2-40B4-BE49-F238E27FC236}">
                <a16:creationId xmlns:a16="http://schemas.microsoft.com/office/drawing/2014/main" id="{F5210935-1FB8-41DE-9187-3A9291DF0C7E}"/>
              </a:ext>
            </a:extLst>
          </p:cNvPr>
          <p:cNvSpPr txBox="1"/>
          <p:nvPr/>
        </p:nvSpPr>
        <p:spPr>
          <a:xfrm>
            <a:off x="5531507" y="4899444"/>
            <a:ext cx="717653" cy="369332"/>
          </a:xfrm>
          <a:prstGeom prst="rect">
            <a:avLst/>
          </a:prstGeom>
          <a:noFill/>
        </p:spPr>
        <p:txBody>
          <a:bodyPr wrap="square" rtlCol="0">
            <a:spAutoFit/>
          </a:bodyPr>
          <a:lstStyle/>
          <a:p>
            <a:r>
              <a:rPr lang="en-GB" b="1" dirty="0">
                <a:solidFill>
                  <a:srgbClr val="00B050"/>
                </a:solidFill>
              </a:rPr>
              <a:t>FPGA</a:t>
            </a:r>
          </a:p>
        </p:txBody>
      </p:sp>
      <p:sp>
        <p:nvSpPr>
          <p:cNvPr id="13" name="CasellaDiTesto 12">
            <a:extLst>
              <a:ext uri="{FF2B5EF4-FFF2-40B4-BE49-F238E27FC236}">
                <a16:creationId xmlns:a16="http://schemas.microsoft.com/office/drawing/2014/main" id="{0A2188DD-93C0-4458-9DA5-FFDD8E3D8BB1}"/>
              </a:ext>
            </a:extLst>
          </p:cNvPr>
          <p:cNvSpPr txBox="1"/>
          <p:nvPr/>
        </p:nvSpPr>
        <p:spPr>
          <a:xfrm>
            <a:off x="6525808" y="4900845"/>
            <a:ext cx="645676" cy="369332"/>
          </a:xfrm>
          <a:prstGeom prst="rect">
            <a:avLst/>
          </a:prstGeom>
          <a:noFill/>
        </p:spPr>
        <p:txBody>
          <a:bodyPr wrap="square" rtlCol="0">
            <a:spAutoFit/>
          </a:bodyPr>
          <a:lstStyle/>
          <a:p>
            <a:r>
              <a:rPr lang="en-GB" b="1" dirty="0">
                <a:solidFill>
                  <a:srgbClr val="0000FF"/>
                </a:solidFill>
              </a:rPr>
              <a:t>DAC</a:t>
            </a:r>
          </a:p>
        </p:txBody>
      </p:sp>
      <p:sp>
        <p:nvSpPr>
          <p:cNvPr id="17" name="CasellaDiTesto 16">
            <a:extLst>
              <a:ext uri="{FF2B5EF4-FFF2-40B4-BE49-F238E27FC236}">
                <a16:creationId xmlns:a16="http://schemas.microsoft.com/office/drawing/2014/main" id="{AF2B473B-F683-4FCF-8435-633929F6BFB0}"/>
              </a:ext>
            </a:extLst>
          </p:cNvPr>
          <p:cNvSpPr txBox="1"/>
          <p:nvPr/>
        </p:nvSpPr>
        <p:spPr>
          <a:xfrm>
            <a:off x="7190678" y="4854036"/>
            <a:ext cx="1351485" cy="646331"/>
          </a:xfrm>
          <a:prstGeom prst="rect">
            <a:avLst/>
          </a:prstGeom>
          <a:noFill/>
        </p:spPr>
        <p:txBody>
          <a:bodyPr wrap="square" rtlCol="0">
            <a:spAutoFit/>
          </a:bodyPr>
          <a:lstStyle/>
          <a:p>
            <a:pPr algn="ctr"/>
            <a:r>
              <a:rPr lang="en-GB" b="1" dirty="0">
                <a:solidFill>
                  <a:srgbClr val="FFC000"/>
                </a:solidFill>
              </a:rPr>
              <a:t>Kicker max voltage</a:t>
            </a:r>
          </a:p>
        </p:txBody>
      </p:sp>
      <p:sp>
        <p:nvSpPr>
          <p:cNvPr id="22" name="Freccia a destra 21">
            <a:extLst>
              <a:ext uri="{FF2B5EF4-FFF2-40B4-BE49-F238E27FC236}">
                <a16:creationId xmlns:a16="http://schemas.microsoft.com/office/drawing/2014/main" id="{B904CDE3-3237-4ABE-A4C2-0ED39EBDD660}"/>
              </a:ext>
            </a:extLst>
          </p:cNvPr>
          <p:cNvSpPr/>
          <p:nvPr/>
        </p:nvSpPr>
        <p:spPr>
          <a:xfrm rot="5400000">
            <a:off x="5708193" y="4368195"/>
            <a:ext cx="369332" cy="3693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882FEA8E-2A15-4057-98F4-31873C889F37}"/>
                  </a:ext>
                </a:extLst>
              </p:cNvPr>
              <p:cNvSpPr txBox="1"/>
              <p:nvPr/>
            </p:nvSpPr>
            <p:spPr>
              <a:xfrm>
                <a:off x="8676600" y="3448591"/>
                <a:ext cx="3515846" cy="1815882"/>
              </a:xfrm>
              <a:prstGeom prst="rect">
                <a:avLst/>
              </a:prstGeom>
              <a:noFill/>
            </p:spPr>
            <p:txBody>
              <a:bodyPr wrap="square" rtlCol="0">
                <a:spAutoFit/>
              </a:bodyPr>
              <a:lstStyle/>
              <a:p>
                <a:pPr marL="285750" indent="-285750">
                  <a:buFont typeface="Arial" panose="020B0604020202020204" pitchFamily="34" charset="0"/>
                  <a:buChar char="•"/>
                </a:pPr>
                <a:r>
                  <a:rPr lang="en-GB" sz="1600" b="1" dirty="0"/>
                  <a:t>Note 1:</a:t>
                </a:r>
                <a:r>
                  <a:rPr lang="en-GB" sz="1600" dirty="0"/>
                  <a:t> although </a:t>
                </a:r>
                <a14:m>
                  <m:oMath xmlns:m="http://schemas.openxmlformats.org/officeDocument/2006/math">
                    <m:r>
                      <a:rPr lang="en-GB" sz="1600" i="1" dirty="0" smtClean="0">
                        <a:latin typeface="Cambria Math" panose="02040503050406030204" pitchFamily="18" charset="0"/>
                      </a:rPr>
                      <m:t>𝐴</m:t>
                    </m:r>
                  </m:oMath>
                </a14:m>
                <a:r>
                  <a:rPr lang="en-GB" sz="1600" dirty="0"/>
                  <a:t> should have rad units, in this case </a:t>
                </a:r>
                <a14:m>
                  <m:oMath xmlns:m="http://schemas.openxmlformats.org/officeDocument/2006/math">
                    <m:r>
                      <a:rPr lang="en-GB" sz="1600" i="1" dirty="0" smtClean="0">
                        <a:latin typeface="Cambria Math" panose="02040503050406030204" pitchFamily="18" charset="0"/>
                      </a:rPr>
                      <m:t>𝐴</m:t>
                    </m:r>
                  </m:oMath>
                </a14:m>
                <a:r>
                  <a:rPr lang="en-GB" sz="1600" dirty="0"/>
                  <a:t> is dimensionless since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ea typeface="Cambria Math" panose="02040503050406030204" pitchFamily="18" charset="0"/>
                          </a:rPr>
                          <m:t>0</m:t>
                        </m:r>
                      </m:sub>
                    </m:sSub>
                  </m:oMath>
                </a14:m>
                <a:r>
                  <a:rPr lang="en-GB" sz="1600" dirty="0"/>
                  <a:t> derives from </a:t>
                </a:r>
                <a14:m>
                  <m:oMath xmlns:m="http://schemas.openxmlformats.org/officeDocument/2006/math">
                    <m:func>
                      <m:funcPr>
                        <m:ctrlPr>
                          <a:rPr lang="en-GB" sz="1600" i="1">
                            <a:latin typeface="Cambria Math" panose="02040503050406030204" pitchFamily="18" charset="0"/>
                            <a:ea typeface="Cambria Math" panose="02040503050406030204" pitchFamily="18" charset="0"/>
                          </a:rPr>
                        </m:ctrlPr>
                      </m:funcPr>
                      <m:fName>
                        <m:r>
                          <m:rPr>
                            <m:sty m:val="p"/>
                          </m:rPr>
                          <a:rPr lang="en-GB" sz="1600">
                            <a:latin typeface="Cambria Math" panose="02040503050406030204" pitchFamily="18" charset="0"/>
                            <a:ea typeface="Cambria Math" panose="02040503050406030204" pitchFamily="18" charset="0"/>
                          </a:rPr>
                          <m:t>sin</m:t>
                        </m:r>
                      </m:fName>
                      <m:e>
                        <m:d>
                          <m:dPr>
                            <m:ctrlPr>
                              <a:rPr lang="en-GB" sz="1600" i="1">
                                <a:latin typeface="Cambria Math" panose="02040503050406030204" pitchFamily="18" charset="0"/>
                                <a:ea typeface="Cambria Math" panose="02040503050406030204" pitchFamily="18" charset="0"/>
                              </a:rPr>
                            </m:ctrlPr>
                          </m:dPr>
                          <m:e>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ea typeface="Cambria Math" panose="02040503050406030204" pitchFamily="18" charset="0"/>
                                  </a:rPr>
                                  <m:t>0</m:t>
                                </m:r>
                              </m:sub>
                            </m:sSub>
                          </m:e>
                        </m:d>
                      </m:e>
                    </m:func>
                    <m:r>
                      <a:rPr lang="en-GB" sz="1600" i="1" smtClean="0">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ea typeface="Cambria Math" panose="02040503050406030204" pitchFamily="18" charset="0"/>
                          </a:rPr>
                          <m:t>0</m:t>
                        </m:r>
                      </m:sub>
                    </m:sSub>
                  </m:oMath>
                </a14:m>
                <a:endParaRPr lang="en-GB" sz="1600" dirty="0"/>
              </a:p>
              <a:p>
                <a:pPr marL="285750" indent="-285750">
                  <a:buFont typeface="Arial" panose="020B0604020202020204" pitchFamily="34" charset="0"/>
                  <a:buChar char="•"/>
                </a:pPr>
                <a:r>
                  <a:rPr lang="en-GB" sz="1600" b="1" dirty="0"/>
                  <a:t>Note 2</a:t>
                </a:r>
                <a:r>
                  <a:rPr lang="en-GB" sz="1600" dirty="0"/>
                  <a:t>: if </a:t>
                </a:r>
                <a14:m>
                  <m:oMath xmlns:m="http://schemas.openxmlformats.org/officeDocument/2006/math">
                    <m:sSub>
                      <m:sSubPr>
                        <m:ctrlPr>
                          <a:rPr lang="en-GB" sz="1600" i="1" dirty="0" smtClean="0">
                            <a:latin typeface="Cambria Math" panose="02040503050406030204" pitchFamily="18" charset="0"/>
                          </a:rPr>
                        </m:ctrlPr>
                      </m:sSubPr>
                      <m:e>
                        <m:r>
                          <a:rPr lang="en-GB" sz="1600" i="1" dirty="0">
                            <a:latin typeface="Cambria Math" panose="02040503050406030204" pitchFamily="18" charset="0"/>
                          </a:rPr>
                          <m:t>𝑑</m:t>
                        </m:r>
                      </m:e>
                      <m:sub>
                        <m:r>
                          <a:rPr lang="en-GB" sz="1600" i="1" dirty="0">
                            <a:latin typeface="Cambria Math" panose="02040503050406030204" pitchFamily="18" charset="0"/>
                          </a:rPr>
                          <m:t>𝐷𝑆𝐹</m:t>
                        </m:r>
                      </m:sub>
                    </m:sSub>
                    <m:r>
                      <a:rPr lang="en-GB" sz="1600" b="0" i="1" dirty="0" smtClean="0">
                        <a:latin typeface="Cambria Math" panose="02040503050406030204" pitchFamily="18" charset="0"/>
                      </a:rPr>
                      <m:t>&gt;1</m:t>
                    </m:r>
                  </m:oMath>
                </a14:m>
                <a:r>
                  <a:rPr lang="en-GB" sz="1600" dirty="0"/>
                  <a:t> then, </a:t>
                </a:r>
                <a:r>
                  <a:rPr lang="en-GB" sz="1600" dirty="0">
                    <a:ea typeface="Cambria Math" panose="02040503050406030204" pitchFamily="18" charset="0"/>
                  </a:rPr>
                  <a:t>at least in first approximation,</a:t>
                </a:r>
                <a:r>
                  <a:rPr lang="en-GB" sz="1600" dirty="0"/>
                  <a:t> </a:t>
                </a:r>
                <a:r>
                  <a:rPr lang="en-GB" sz="1600" dirty="0">
                    <a:ea typeface="Cambria Math" panose="02040503050406030204" pitchFamily="18" charset="0"/>
                  </a:rPr>
                  <a:t>the FPGA term should be divided by </a:t>
                </a:r>
                <a14:m>
                  <m:oMath xmlns:m="http://schemas.openxmlformats.org/officeDocument/2006/math">
                    <m:sSub>
                      <m:sSubPr>
                        <m:ctrlPr>
                          <a:rPr lang="en-GB" sz="1600" i="1" dirty="0">
                            <a:latin typeface="Cambria Math" panose="02040503050406030204" pitchFamily="18" charset="0"/>
                          </a:rPr>
                        </m:ctrlPr>
                      </m:sSubPr>
                      <m:e>
                        <m:r>
                          <a:rPr lang="en-GB" sz="1600" i="1" dirty="0">
                            <a:latin typeface="Cambria Math" panose="02040503050406030204" pitchFamily="18" charset="0"/>
                          </a:rPr>
                          <m:t>𝑑</m:t>
                        </m:r>
                      </m:e>
                      <m:sub>
                        <m:r>
                          <a:rPr lang="en-GB" sz="1600" i="1" dirty="0">
                            <a:latin typeface="Cambria Math" panose="02040503050406030204" pitchFamily="18" charset="0"/>
                          </a:rPr>
                          <m:t>𝐷𝑆𝐹</m:t>
                        </m:r>
                      </m:sub>
                    </m:sSub>
                  </m:oMath>
                </a14:m>
                <a:r>
                  <a:rPr lang="en-GB" sz="1600" dirty="0"/>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𝑡</m:t>
                        </m:r>
                      </m:e>
                      <m:sub>
                        <m:r>
                          <a:rPr lang="en-GB" sz="1600" i="1">
                            <a:solidFill>
                              <a:schemeClr val="tx1"/>
                            </a:solidFill>
                            <a:latin typeface="Cambria Math" panose="02040503050406030204" pitchFamily="18" charset="0"/>
                          </a:rPr>
                          <m:t>𝐷𝑆𝐹</m:t>
                        </m:r>
                      </m:sub>
                    </m:sSub>
                  </m:oMath>
                </a14:m>
                <a:r>
                  <a:rPr lang="en-GB" sz="1600" dirty="0">
                    <a:solidFill>
                      <a:schemeClr val="tx1"/>
                    </a:solidFill>
                  </a:rPr>
                  <a:t> = </a:t>
                </a:r>
                <a14:m>
                  <m:oMath xmlns:m="http://schemas.openxmlformats.org/officeDocument/2006/math">
                    <m:sSub>
                      <m:sSubPr>
                        <m:ctrlPr>
                          <a:rPr lang="en-GB" sz="1600" i="1" dirty="0">
                            <a:solidFill>
                              <a:schemeClr val="tx1"/>
                            </a:solidFill>
                            <a:latin typeface="Cambria Math" panose="02040503050406030204" pitchFamily="18" charset="0"/>
                          </a:rPr>
                        </m:ctrlPr>
                      </m:sSubPr>
                      <m:e>
                        <m:r>
                          <a:rPr lang="en-GB" sz="1600" i="1" dirty="0">
                            <a:solidFill>
                              <a:schemeClr val="tx1"/>
                            </a:solidFill>
                            <a:latin typeface="Cambria Math" panose="02040503050406030204" pitchFamily="18" charset="0"/>
                          </a:rPr>
                          <m:t>𝑑</m:t>
                        </m:r>
                      </m:e>
                      <m:sub>
                        <m:r>
                          <a:rPr lang="en-GB" sz="1600" i="1" dirty="0">
                            <a:solidFill>
                              <a:schemeClr val="tx1"/>
                            </a:solidFill>
                            <a:latin typeface="Cambria Math" panose="02040503050406030204" pitchFamily="18" charset="0"/>
                          </a:rPr>
                          <m:t>𝐷𝑆𝐹</m:t>
                        </m:r>
                      </m:sub>
                    </m:sSub>
                  </m:oMath>
                </a14:m>
                <a:r>
                  <a:rPr lang="en-GB" sz="1600" dirty="0">
                    <a:solidFill>
                      <a:schemeClr val="tx1"/>
                    </a:solidFill>
                  </a:rPr>
                  <a:t>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𝑇</m:t>
                        </m:r>
                      </m:e>
                      <m:sub>
                        <m:r>
                          <a:rPr lang="en-GB" sz="1600" i="1">
                            <a:solidFill>
                              <a:schemeClr val="tx1"/>
                            </a:solidFill>
                            <a:latin typeface="Cambria Math" panose="02040503050406030204" pitchFamily="18" charset="0"/>
                          </a:rPr>
                          <m:t>0</m:t>
                        </m:r>
                      </m:sub>
                    </m:sSub>
                  </m:oMath>
                </a14:m>
                <a:r>
                  <a:rPr lang="en-GB" sz="1600" dirty="0">
                    <a:solidFill>
                      <a:schemeClr val="tx1"/>
                    </a:solidFill>
                  </a:rPr>
                  <a:t> in the convolution</a:t>
                </a:r>
                <a:r>
                  <a:rPr lang="en-GB" sz="1600" dirty="0"/>
                  <a:t>)</a:t>
                </a:r>
              </a:p>
            </p:txBody>
          </p:sp>
        </mc:Choice>
        <mc:Fallback xmlns="">
          <p:sp>
            <p:nvSpPr>
              <p:cNvPr id="25" name="CasellaDiTesto 24">
                <a:extLst>
                  <a:ext uri="{FF2B5EF4-FFF2-40B4-BE49-F238E27FC236}">
                    <a16:creationId xmlns:a16="http://schemas.microsoft.com/office/drawing/2014/main" id="{882FEA8E-2A15-4057-98F4-31873C889F37}"/>
                  </a:ext>
                </a:extLst>
              </p:cNvPr>
              <p:cNvSpPr txBox="1">
                <a:spLocks noRot="1" noChangeAspect="1" noMove="1" noResize="1" noEditPoints="1" noAdjustHandles="1" noChangeArrowheads="1" noChangeShapeType="1" noTextEdit="1"/>
              </p:cNvSpPr>
              <p:nvPr/>
            </p:nvSpPr>
            <p:spPr>
              <a:xfrm>
                <a:off x="8676600" y="3448591"/>
                <a:ext cx="3515846" cy="1815882"/>
              </a:xfrm>
              <a:prstGeom prst="rect">
                <a:avLst/>
              </a:prstGeom>
              <a:blipFill>
                <a:blip r:embed="rId8"/>
                <a:stretch>
                  <a:fillRect l="-693" t="-1007" r="-173" b="-3356"/>
                </a:stretch>
              </a:blipFill>
            </p:spPr>
            <p:txBody>
              <a:bodyPr/>
              <a:lstStyle/>
              <a:p>
                <a:r>
                  <a:rPr lang="en-GB">
                    <a:noFill/>
                  </a:rPr>
                  <a:t> </a:t>
                </a:r>
              </a:p>
            </p:txBody>
          </p:sp>
        </mc:Fallback>
      </mc:AlternateContent>
      <p:sp>
        <p:nvSpPr>
          <p:cNvPr id="2" name="Rettangolo 1">
            <a:extLst>
              <a:ext uri="{FF2B5EF4-FFF2-40B4-BE49-F238E27FC236}">
                <a16:creationId xmlns:a16="http://schemas.microsoft.com/office/drawing/2014/main" id="{E812A2DE-48CA-480F-9AC2-D9C9CD5C3EB7}"/>
              </a:ext>
            </a:extLst>
          </p:cNvPr>
          <p:cNvSpPr/>
          <p:nvPr/>
        </p:nvSpPr>
        <p:spPr>
          <a:xfrm>
            <a:off x="8722557" y="3419800"/>
            <a:ext cx="3407633" cy="181588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2416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035D4FF-7114-4305-A1C6-D584E8996777}"/>
              </a:ext>
            </a:extLst>
          </p:cNvPr>
          <p:cNvSpPr>
            <a:spLocks noGrp="1"/>
          </p:cNvSpPr>
          <p:nvPr>
            <p:ph type="sldNum" sz="quarter" idx="12"/>
          </p:nvPr>
        </p:nvSpPr>
        <p:spPr/>
        <p:txBody>
          <a:bodyPr/>
          <a:lstStyle/>
          <a:p>
            <a:fld id="{F556478C-EA8F-4B12-8AB2-8053E5C3663D}" type="slidenum">
              <a:rPr lang="en-GB" smtClean="0"/>
              <a:t>115</a:t>
            </a:fld>
            <a:endParaRPr lang="en-GB"/>
          </a:p>
        </p:txBody>
      </p:sp>
      <p:sp>
        <p:nvSpPr>
          <p:cNvPr id="6" name="CasellaDiTesto 5">
            <a:extLst>
              <a:ext uri="{FF2B5EF4-FFF2-40B4-BE49-F238E27FC236}">
                <a16:creationId xmlns:a16="http://schemas.microsoft.com/office/drawing/2014/main" id="{1B680440-8085-43B6-8948-C70D81B3245A}"/>
              </a:ext>
            </a:extLst>
          </p:cNvPr>
          <p:cNvSpPr txBox="1"/>
          <p:nvPr/>
        </p:nvSpPr>
        <p:spPr>
          <a:xfrm>
            <a:off x="1" y="152112"/>
            <a:ext cx="12192000" cy="646331"/>
          </a:xfrm>
          <a:prstGeom prst="rect">
            <a:avLst/>
          </a:prstGeom>
          <a:noFill/>
        </p:spPr>
        <p:txBody>
          <a:bodyPr wrap="square" rtlCol="0">
            <a:spAutoFit/>
          </a:bodyPr>
          <a:lstStyle/>
          <a:p>
            <a:pPr algn="ctr"/>
            <a:r>
              <a:rPr lang="en-GB" sz="3600" dirty="0">
                <a:latin typeface="+mj-lt"/>
              </a:rPr>
              <a:t>Small amplitude synchrotron frequency with SR and FB (3/3)</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9FF4197D-F4A8-41D0-8450-9119253AC775}"/>
                  </a:ext>
                </a:extLst>
              </p:cNvPr>
              <p:cNvSpPr txBox="1"/>
              <p:nvPr/>
            </p:nvSpPr>
            <p:spPr>
              <a:xfrm>
                <a:off x="0" y="1038687"/>
                <a:ext cx="12191999" cy="5647893"/>
              </a:xfrm>
              <a:prstGeom prst="rect">
                <a:avLst/>
              </a:prstGeom>
              <a:noFill/>
            </p:spPr>
            <p:txBody>
              <a:bodyPr wrap="square" rtlCol="0">
                <a:spAutoFit/>
              </a:bodyPr>
              <a:lstStyle/>
              <a:p>
                <a:pPr marL="285750" indent="-285750">
                  <a:buFont typeface="Wingdings" panose="05000000000000000000" pitchFamily="2" charset="2"/>
                  <a:buChar char="q"/>
                </a:pPr>
                <a:r>
                  <a:rPr lang="en-GB" dirty="0"/>
                  <a:t>The differential equation becomes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As expected, the feedback affects the damping-rate of the bunch oscillations. This rate becomes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On the contrary, the feedback doesn’t affect the frequency of the oscillations</a:t>
                </a:r>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solution of the differential equation is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If, for instance,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r>
                      <a:rPr lang="en-GB" b="0" i="1" smtClean="0">
                        <a:latin typeface="Cambria Math" panose="02040503050406030204" pitchFamily="18" charset="0"/>
                        <a:ea typeface="Cambria Math" panose="02040503050406030204" pitchFamily="18" charset="0"/>
                      </a:rPr>
                      <m:t>=0</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r>
                      <a:rPr lang="en-GB" i="1">
                        <a:latin typeface="Cambria Math" panose="02040503050406030204" pitchFamily="18" charset="0"/>
                        <a:ea typeface="Cambria Math" panose="02040503050406030204" pitchFamily="18" charset="0"/>
                      </a:rPr>
                      <m:t>=</m:t>
                    </m:r>
                    <m:acc>
                      <m:accPr>
                        <m:chr m:val="̂"/>
                        <m:ctrlPr>
                          <a:rPr lang="en-GB"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oMath>
                </a14:m>
                <a:r>
                  <a:rPr lang="en-GB" dirty="0"/>
                  <a:t> then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7" name="CasellaDiTesto 6">
                <a:extLst>
                  <a:ext uri="{FF2B5EF4-FFF2-40B4-BE49-F238E27FC236}">
                    <a16:creationId xmlns:a16="http://schemas.microsoft.com/office/drawing/2014/main" id="{9FF4197D-F4A8-41D0-8450-9119253AC775}"/>
                  </a:ext>
                </a:extLst>
              </p:cNvPr>
              <p:cNvSpPr txBox="1">
                <a:spLocks noRot="1" noChangeAspect="1" noMove="1" noResize="1" noEditPoints="1" noAdjustHandles="1" noChangeArrowheads="1" noChangeShapeType="1" noTextEdit="1"/>
              </p:cNvSpPr>
              <p:nvPr/>
            </p:nvSpPr>
            <p:spPr>
              <a:xfrm>
                <a:off x="0" y="1038687"/>
                <a:ext cx="12191999" cy="5647893"/>
              </a:xfrm>
              <a:prstGeom prst="rect">
                <a:avLst/>
              </a:prstGeom>
              <a:blipFill>
                <a:blip r:embed="rId2"/>
                <a:stretch>
                  <a:fillRect l="-300" t="-5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E40538C-1057-4E8B-BB28-79EAF5D2B9FB}"/>
                  </a:ext>
                </a:extLst>
              </p:cNvPr>
              <p:cNvSpPr txBox="1"/>
              <p:nvPr/>
            </p:nvSpPr>
            <p:spPr>
              <a:xfrm>
                <a:off x="0" y="1551901"/>
                <a:ext cx="12192000" cy="6441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rPr>
                        <m:t>+</m:t>
                      </m:r>
                      <m:d>
                        <m:dPr>
                          <m:ctrlPr>
                            <a:rPr lang="en-GB" b="0" i="1" smtClean="0">
                              <a:latin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r>
                            <a:rPr lang="en-GB"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rPr>
                                <m:t>𝑒</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𝐹𝐵𝑡𝑜𝑡</m:t>
                                  </m:r>
                                </m:sub>
                              </m:sSub>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sub>
                              </m:sSub>
                            </m:den>
                          </m:f>
                        </m:e>
                      </m:d>
                      <m:acc>
                        <m:accPr>
                          <m:chr m:val="̇"/>
                          <m:ctrlPr>
                            <a:rPr lang="en-GB" i="1">
                              <a:latin typeface="Cambria Math" panose="02040503050406030204" pitchFamily="18" charset="0"/>
                            </a:rPr>
                          </m:ctrlPr>
                        </m:acc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e>
                      </m:acc>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9" name="CasellaDiTesto 8">
                <a:extLst>
                  <a:ext uri="{FF2B5EF4-FFF2-40B4-BE49-F238E27FC236}">
                    <a16:creationId xmlns:a16="http://schemas.microsoft.com/office/drawing/2014/main" id="{2E40538C-1057-4E8B-BB28-79EAF5D2B9FB}"/>
                  </a:ext>
                </a:extLst>
              </p:cNvPr>
              <p:cNvSpPr txBox="1">
                <a:spLocks noRot="1" noChangeAspect="1" noMove="1" noResize="1" noEditPoints="1" noAdjustHandles="1" noChangeArrowheads="1" noChangeShapeType="1" noTextEdit="1"/>
              </p:cNvSpPr>
              <p:nvPr/>
            </p:nvSpPr>
            <p:spPr>
              <a:xfrm>
                <a:off x="0" y="1551901"/>
                <a:ext cx="12192000" cy="644151"/>
              </a:xfrm>
              <a:prstGeom prst="rect">
                <a:avLst/>
              </a:prstGeom>
              <a:blipFill>
                <a:blip r:embed="rId3"/>
                <a:stretch>
                  <a:fillRect b="-9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767E0FE0-5E92-4BFD-8B2E-1D125C6ACCCF}"/>
                  </a:ext>
                </a:extLst>
              </p:cNvPr>
              <p:cNvSpPr txBox="1"/>
              <p:nvPr/>
            </p:nvSpPr>
            <p:spPr>
              <a:xfrm>
                <a:off x="0" y="2929114"/>
                <a:ext cx="12191999" cy="7097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smtClean="0">
                              <a:solidFill>
                                <a:srgbClr val="FF0000"/>
                              </a:solidFill>
                              <a:latin typeface="Cambria Math" panose="02040503050406030204" pitchFamily="18" charset="0"/>
                              <a:ea typeface="Cambria Math" panose="02040503050406030204" pitchFamily="18" charset="0"/>
                            </a:rPr>
                            <m:t>𝒓</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𝑺𝑹𝑭𝑩</m:t>
                          </m:r>
                        </m:sub>
                      </m:sSub>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a:solidFill>
                                <a:srgbClr val="FF0000"/>
                              </a:solidFill>
                              <a:latin typeface="Cambria Math" panose="02040503050406030204" pitchFamily="18" charset="0"/>
                              <a:ea typeface="Cambria Math" panose="02040503050406030204" pitchFamily="18" charset="0"/>
                            </a:rPr>
                            <m:t>𝒓</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𝑺𝑹</m:t>
                          </m:r>
                        </m:sub>
                      </m:sSub>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a:solidFill>
                                <a:srgbClr val="FF0000"/>
                              </a:solidFill>
                              <a:latin typeface="Cambria Math" panose="02040503050406030204" pitchFamily="18" charset="0"/>
                              <a:ea typeface="Cambria Math" panose="02040503050406030204" pitchFamily="18" charset="0"/>
                            </a:rPr>
                            <m:t>𝒓</m:t>
                          </m:r>
                          <m:r>
                            <a:rPr lang="en-GB" b="1" i="1">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𝑭𝑩</m:t>
                          </m:r>
                        </m:sub>
                      </m:sSub>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𝑼</m:t>
                              </m:r>
                            </m:e>
                            <m:sub>
                              <m:r>
                                <a:rPr lang="en-GB" b="1" i="1">
                                  <a:solidFill>
                                    <a:srgbClr val="FF0000"/>
                                  </a:solidFill>
                                  <a:latin typeface="Cambria Math" panose="02040503050406030204" pitchFamily="18" charset="0"/>
                                  <a:ea typeface="Cambria Math" panose="02040503050406030204" pitchFamily="18" charset="0"/>
                                </a:rPr>
                                <m:t>𝟎</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𝑬</m:t>
                              </m:r>
                            </m:e>
                            <m:sub>
                              <m:r>
                                <a:rPr lang="en-GB" b="1" i="1">
                                  <a:solidFill>
                                    <a:srgbClr val="FF0000"/>
                                  </a:solidFill>
                                  <a:latin typeface="Cambria Math" panose="02040503050406030204" pitchFamily="18" charset="0"/>
                                  <a:ea typeface="Cambria Math" panose="02040503050406030204" pitchFamily="18" charset="0"/>
                                </a:rPr>
                                <m:t>𝟎</m:t>
                              </m:r>
                            </m:sub>
                          </m:sSub>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𝑻</m:t>
                              </m:r>
                            </m:e>
                            <m:sub>
                              <m:r>
                                <a:rPr lang="en-GB" b="1" i="1">
                                  <a:solidFill>
                                    <a:srgbClr val="FF0000"/>
                                  </a:solidFill>
                                  <a:latin typeface="Cambria Math" panose="02040503050406030204" pitchFamily="18" charset="0"/>
                                  <a:ea typeface="Cambria Math" panose="02040503050406030204" pitchFamily="18" charset="0"/>
                                </a:rPr>
                                <m:t>𝟎</m:t>
                              </m:r>
                            </m:sub>
                          </m:sSub>
                        </m:den>
                      </m:f>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r>
                            <a:rPr lang="en-GB" b="1" i="1" smtClean="0">
                              <a:solidFill>
                                <a:srgbClr val="FF0000"/>
                              </a:solidFill>
                              <a:latin typeface="Cambria Math" panose="02040503050406030204" pitchFamily="18" charset="0"/>
                              <a:ea typeface="Cambria Math" panose="02040503050406030204" pitchFamily="18" charset="0"/>
                            </a:rPr>
                            <m:t>𝝅</m:t>
                          </m:r>
                          <m:r>
                            <a:rPr lang="en-GB" b="1" i="1" smtClean="0">
                              <a:solidFill>
                                <a:srgbClr val="FF0000"/>
                              </a:solidFill>
                              <a:latin typeface="Cambria Math" panose="02040503050406030204" pitchFamily="18" charset="0"/>
                              <a:ea typeface="Cambria Math" panose="02040503050406030204" pitchFamily="18" charset="0"/>
                            </a:rPr>
                            <m:t>𝒉</m:t>
                          </m:r>
                          <m:sSubSup>
                            <m:sSubSupPr>
                              <m:ctrlPr>
                                <a:rPr lang="en-GB" b="1" i="1" smtClean="0">
                                  <a:solidFill>
                                    <a:srgbClr val="FF0000"/>
                                  </a:solidFill>
                                  <a:latin typeface="Cambria Math" panose="02040503050406030204" pitchFamily="18" charset="0"/>
                                  <a:ea typeface="Cambria Math" panose="02040503050406030204" pitchFamily="18" charset="0"/>
                                </a:rPr>
                              </m:ctrlPr>
                            </m:sSubSupPr>
                            <m:e>
                              <m:r>
                                <a:rPr lang="en-GB" b="1" i="1" smtClean="0">
                                  <a:solidFill>
                                    <a:srgbClr val="FF0000"/>
                                  </a:solidFill>
                                  <a:latin typeface="Cambria Math" panose="02040503050406030204" pitchFamily="18" charset="0"/>
                                  <a:ea typeface="Cambria Math" panose="02040503050406030204" pitchFamily="18" charset="0"/>
                                </a:rPr>
                                <m:t>𝒇</m:t>
                              </m:r>
                            </m:e>
                            <m:sub>
                              <m:r>
                                <a:rPr lang="en-GB" b="1" i="1" smtClean="0">
                                  <a:solidFill>
                                    <a:srgbClr val="FF0000"/>
                                  </a:solidFill>
                                  <a:latin typeface="Cambria Math" panose="02040503050406030204" pitchFamily="18" charset="0"/>
                                  <a:ea typeface="Cambria Math" panose="02040503050406030204" pitchFamily="18" charset="0"/>
                                </a:rPr>
                                <m:t>𝟎</m:t>
                              </m:r>
                            </m:sub>
                            <m:sup>
                              <m:r>
                                <a:rPr lang="en-GB" b="1" i="1" smtClean="0">
                                  <a:solidFill>
                                    <a:srgbClr val="FF0000"/>
                                  </a:solidFill>
                                  <a:latin typeface="Cambria Math" panose="02040503050406030204" pitchFamily="18" charset="0"/>
                                  <a:ea typeface="Cambria Math" panose="02040503050406030204" pitchFamily="18" charset="0"/>
                                </a:rPr>
                                <m:t>𝟐</m:t>
                              </m:r>
                            </m:sup>
                          </m:sSubSup>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a:solidFill>
                                    <a:srgbClr val="FF0000"/>
                                  </a:solidFill>
                                  <a:latin typeface="Cambria Math" panose="02040503050406030204" pitchFamily="18" charset="0"/>
                                  <a:ea typeface="Cambria Math" panose="02040503050406030204" pitchFamily="18" charset="0"/>
                                </a:rPr>
                                <m:t>𝟎</m:t>
                              </m:r>
                            </m:sub>
                          </m:sSub>
                          <m:r>
                            <a:rPr lang="en-GB" b="1" i="1">
                              <a:solidFill>
                                <a:srgbClr val="FF0000"/>
                              </a:solidFill>
                              <a:latin typeface="Cambria Math" panose="02040503050406030204" pitchFamily="18" charset="0"/>
                            </a:rPr>
                            <m:t>𝒆</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𝑭𝑩𝒕𝒐𝒕</m:t>
                              </m:r>
                            </m:sub>
                          </m:sSub>
                        </m:num>
                        <m:den>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𝑬</m:t>
                              </m:r>
                            </m:e>
                            <m:sub>
                              <m:r>
                                <a:rPr lang="en-GB" b="1" i="1">
                                  <a:solidFill>
                                    <a:srgbClr val="FF0000"/>
                                  </a:solidFill>
                                  <a:latin typeface="Cambria Math" panose="02040503050406030204" pitchFamily="18" charset="0"/>
                                </a:rPr>
                                <m:t>𝟎</m:t>
                              </m:r>
                            </m:sub>
                          </m:sSub>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ea typeface="Cambria Math" panose="02040503050406030204" pitchFamily="18" charset="0"/>
                                </a:rPr>
                                <m:t>𝒔</m:t>
                              </m:r>
                              <m:r>
                                <a:rPr lang="en-GB" b="1" i="1">
                                  <a:solidFill>
                                    <a:srgbClr val="FF0000"/>
                                  </a:solidFill>
                                  <a:latin typeface="Cambria Math" panose="02040503050406030204" pitchFamily="18" charset="0"/>
                                  <a:ea typeface="Cambria Math" panose="02040503050406030204" pitchFamily="18" charset="0"/>
                                </a:rPr>
                                <m:t>𝟎</m:t>
                              </m:r>
                            </m:sub>
                          </m:sSub>
                        </m:den>
                      </m:f>
                    </m:oMath>
                  </m:oMathPara>
                </a14:m>
                <a:endParaRPr lang="en-GB" b="1" dirty="0"/>
              </a:p>
            </p:txBody>
          </p:sp>
        </mc:Choice>
        <mc:Fallback xmlns="">
          <p:sp>
            <p:nvSpPr>
              <p:cNvPr id="11" name="CasellaDiTesto 10">
                <a:extLst>
                  <a:ext uri="{FF2B5EF4-FFF2-40B4-BE49-F238E27FC236}">
                    <a16:creationId xmlns:a16="http://schemas.microsoft.com/office/drawing/2014/main" id="{767E0FE0-5E92-4BFD-8B2E-1D125C6ACCCF}"/>
                  </a:ext>
                </a:extLst>
              </p:cNvPr>
              <p:cNvSpPr txBox="1">
                <a:spLocks noRot="1" noChangeAspect="1" noMove="1" noResize="1" noEditPoints="1" noAdjustHandles="1" noChangeArrowheads="1" noChangeShapeType="1" noTextEdit="1"/>
              </p:cNvSpPr>
              <p:nvPr/>
            </p:nvSpPr>
            <p:spPr>
              <a:xfrm>
                <a:off x="0" y="2929114"/>
                <a:ext cx="12191999" cy="70974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D22F464F-42B0-46BC-8B97-E18011653F2C}"/>
                  </a:ext>
                </a:extLst>
              </p:cNvPr>
              <p:cNvSpPr txBox="1"/>
              <p:nvPr/>
            </p:nvSpPr>
            <p:spPr>
              <a:xfrm>
                <a:off x="2663046" y="4227168"/>
                <a:ext cx="6116714"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𝑆𝑅𝐹𝐵</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m:t>
                          </m:r>
                        </m:sub>
                      </m:sSub>
                    </m:oMath>
                  </m:oMathPara>
                </a14:m>
                <a:endParaRPr lang="en-GB" dirty="0"/>
              </a:p>
            </p:txBody>
          </p:sp>
        </mc:Choice>
        <mc:Fallback xmlns="">
          <p:sp>
            <p:nvSpPr>
              <p:cNvPr id="15" name="CasellaDiTesto 14">
                <a:extLst>
                  <a:ext uri="{FF2B5EF4-FFF2-40B4-BE49-F238E27FC236}">
                    <a16:creationId xmlns:a16="http://schemas.microsoft.com/office/drawing/2014/main" id="{D22F464F-42B0-46BC-8B97-E18011653F2C}"/>
                  </a:ext>
                </a:extLst>
              </p:cNvPr>
              <p:cNvSpPr txBox="1">
                <a:spLocks noRot="1" noChangeAspect="1" noMove="1" noResize="1" noEditPoints="1" noAdjustHandles="1" noChangeArrowheads="1" noChangeShapeType="1" noTextEdit="1"/>
              </p:cNvSpPr>
              <p:nvPr/>
            </p:nvSpPr>
            <p:spPr>
              <a:xfrm>
                <a:off x="2663046" y="4227168"/>
                <a:ext cx="6116714" cy="38151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5F080AB5-A6AD-4049-9B53-52FB65F98D75}"/>
                  </a:ext>
                </a:extLst>
              </p:cNvPr>
              <p:cNvSpPr txBox="1"/>
              <p:nvPr/>
            </p:nvSpPr>
            <p:spPr>
              <a:xfrm>
                <a:off x="0" y="5071666"/>
                <a:ext cx="12192000"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𝑆𝑅𝐹𝐵</m:t>
                              </m:r>
                            </m:sub>
                          </m:sSub>
                          <m:r>
                            <a:rPr lang="en-GB" b="0" i="1" smtClean="0">
                              <a:latin typeface="Cambria Math" panose="02040503050406030204" pitchFamily="18" charset="0"/>
                              <a:ea typeface="Cambria Math" panose="02040503050406030204" pitchFamily="18" charset="0"/>
                            </a:rPr>
                            <m:t>𝑡</m:t>
                          </m:r>
                        </m:sup>
                      </m:sSup>
                      <m:r>
                        <m:rPr>
                          <m:sty m:val="p"/>
                        </m:rPr>
                        <a:rPr lang="en-GB">
                          <a:latin typeface="Cambria Math" panose="02040503050406030204" pitchFamily="18" charset="0"/>
                          <a:ea typeface="Cambria Math" panose="02040503050406030204" pitchFamily="18" charset="0"/>
                        </a:rPr>
                        <m:t>cos</m:t>
                      </m:r>
                      <m:d>
                        <m:dPr>
                          <m:ctrlPr>
                            <a:rPr lang="en-GB" i="1">
                              <a:latin typeface="Cambria Math" panose="02040503050406030204" pitchFamily="18" charset="0"/>
                              <a:ea typeface="Cambria Math" panose="02040503050406030204" pitchFamily="18" charset="0"/>
                            </a:rPr>
                          </m:ctrlPr>
                        </m:dPr>
                        <m:e>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e>
                      </m:d>
                    </m:oMath>
                  </m:oMathPara>
                </a14:m>
                <a:endParaRPr lang="en-GB" dirty="0"/>
              </a:p>
            </p:txBody>
          </p:sp>
        </mc:Choice>
        <mc:Fallback xmlns="">
          <p:sp>
            <p:nvSpPr>
              <p:cNvPr id="17" name="CasellaDiTesto 16">
                <a:extLst>
                  <a:ext uri="{FF2B5EF4-FFF2-40B4-BE49-F238E27FC236}">
                    <a16:creationId xmlns:a16="http://schemas.microsoft.com/office/drawing/2014/main" id="{5F080AB5-A6AD-4049-9B53-52FB65F98D75}"/>
                  </a:ext>
                </a:extLst>
              </p:cNvPr>
              <p:cNvSpPr txBox="1">
                <a:spLocks noRot="1" noChangeAspect="1" noMove="1" noResize="1" noEditPoints="1" noAdjustHandles="1" noChangeArrowheads="1" noChangeShapeType="1" noTextEdit="1"/>
              </p:cNvSpPr>
              <p:nvPr/>
            </p:nvSpPr>
            <p:spPr>
              <a:xfrm>
                <a:off x="0" y="5071666"/>
                <a:ext cx="12192000" cy="404983"/>
              </a:xfrm>
              <a:prstGeom prst="rect">
                <a:avLst/>
              </a:prstGeom>
              <a:blipFill>
                <a:blip r:embed="rId6"/>
                <a:stretch>
                  <a:fillRect b="-30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381201A3-2FF4-4963-8E2C-43FCE973425D}"/>
                  </a:ext>
                </a:extLst>
              </p:cNvPr>
              <p:cNvSpPr txBox="1"/>
              <p:nvPr/>
            </p:nvSpPr>
            <p:spPr>
              <a:xfrm>
                <a:off x="0" y="6057089"/>
                <a:ext cx="12192000" cy="7404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𝑆𝑅</m:t>
                              </m:r>
                            </m:sub>
                          </m:sSub>
                        </m:den>
                      </m:f>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𝑆𝑅𝐹𝐵</m:t>
                              </m:r>
                            </m:sub>
                          </m:sSub>
                          <m:r>
                            <a:rPr lang="en-GB" b="0" i="1" smtClean="0">
                              <a:latin typeface="Cambria Math" panose="02040503050406030204" pitchFamily="18" charset="0"/>
                              <a:ea typeface="Cambria Math" panose="02040503050406030204" pitchFamily="18" charset="0"/>
                            </a:rPr>
                            <m:t>𝑡</m:t>
                          </m:r>
                        </m:sup>
                      </m:sSup>
                      <m:r>
                        <m:rPr>
                          <m:sty m:val="p"/>
                        </m:rPr>
                        <a:rPr lang="en-GB" b="0" i="0" smtClean="0">
                          <a:latin typeface="Cambria Math" panose="02040503050406030204" pitchFamily="18" charset="0"/>
                          <a:ea typeface="Cambria Math" panose="02040503050406030204" pitchFamily="18" charset="0"/>
                        </a:rPr>
                        <m:t>sin</m:t>
                      </m:r>
                      <m:d>
                        <m:dPr>
                          <m:ctrlPr>
                            <a:rPr lang="en-GB" i="1">
                              <a:latin typeface="Cambria Math" panose="02040503050406030204" pitchFamily="18" charset="0"/>
                              <a:ea typeface="Cambria Math" panose="02040503050406030204" pitchFamily="18" charset="0"/>
                            </a:rPr>
                          </m:ctrlPr>
                        </m:dPr>
                        <m:e>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𝑡</m:t>
                          </m:r>
                        </m:e>
                      </m:d>
                    </m:oMath>
                  </m:oMathPara>
                </a14:m>
                <a:endParaRPr lang="en-GB" dirty="0"/>
              </a:p>
            </p:txBody>
          </p:sp>
        </mc:Choice>
        <mc:Fallback xmlns="">
          <p:sp>
            <p:nvSpPr>
              <p:cNvPr id="19" name="CasellaDiTesto 18">
                <a:extLst>
                  <a:ext uri="{FF2B5EF4-FFF2-40B4-BE49-F238E27FC236}">
                    <a16:creationId xmlns:a16="http://schemas.microsoft.com/office/drawing/2014/main" id="{381201A3-2FF4-4963-8E2C-43FCE973425D}"/>
                  </a:ext>
                </a:extLst>
              </p:cNvPr>
              <p:cNvSpPr txBox="1">
                <a:spLocks noRot="1" noChangeAspect="1" noMove="1" noResize="1" noEditPoints="1" noAdjustHandles="1" noChangeArrowheads="1" noChangeShapeType="1" noTextEdit="1"/>
              </p:cNvSpPr>
              <p:nvPr/>
            </p:nvSpPr>
            <p:spPr>
              <a:xfrm>
                <a:off x="0" y="6057089"/>
                <a:ext cx="12192000" cy="740459"/>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5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7AF7783-2D00-4968-9048-B3CF326FA30B}"/>
              </a:ext>
            </a:extLst>
          </p:cNvPr>
          <p:cNvPicPr>
            <a:picLocks noChangeAspect="1"/>
          </p:cNvPicPr>
          <p:nvPr/>
        </p:nvPicPr>
        <p:blipFill>
          <a:blip r:embed="rId2"/>
          <a:stretch>
            <a:fillRect/>
          </a:stretch>
        </p:blipFill>
        <p:spPr>
          <a:xfrm>
            <a:off x="6794427" y="3902961"/>
            <a:ext cx="4657553" cy="2019481"/>
          </a:xfrm>
          <a:prstGeom prst="rect">
            <a:avLst/>
          </a:prstGeom>
        </p:spPr>
      </p:pic>
      <p:pic>
        <p:nvPicPr>
          <p:cNvPr id="2" name="Immagine 1">
            <a:extLst>
              <a:ext uri="{FF2B5EF4-FFF2-40B4-BE49-F238E27FC236}">
                <a16:creationId xmlns:a16="http://schemas.microsoft.com/office/drawing/2014/main" id="{808F485E-B1C5-4599-A354-7EA60A28A8C3}"/>
              </a:ext>
            </a:extLst>
          </p:cNvPr>
          <p:cNvPicPr>
            <a:picLocks noChangeAspect="1"/>
          </p:cNvPicPr>
          <p:nvPr/>
        </p:nvPicPr>
        <p:blipFill>
          <a:blip r:embed="rId3"/>
          <a:stretch>
            <a:fillRect/>
          </a:stretch>
        </p:blipFill>
        <p:spPr>
          <a:xfrm>
            <a:off x="713540" y="3893997"/>
            <a:ext cx="4677761" cy="2027473"/>
          </a:xfrm>
          <a:prstGeom prst="rect">
            <a:avLst/>
          </a:prstGeom>
        </p:spPr>
      </p:pic>
      <p:sp>
        <p:nvSpPr>
          <p:cNvPr id="4" name="Segnaposto numero diapositiva 3">
            <a:extLst>
              <a:ext uri="{FF2B5EF4-FFF2-40B4-BE49-F238E27FC236}">
                <a16:creationId xmlns:a16="http://schemas.microsoft.com/office/drawing/2014/main" id="{9E418591-B38C-4F69-B360-771FBFB3F4EB}"/>
              </a:ext>
            </a:extLst>
          </p:cNvPr>
          <p:cNvSpPr>
            <a:spLocks noGrp="1"/>
          </p:cNvSpPr>
          <p:nvPr>
            <p:ph type="sldNum" sz="quarter" idx="12"/>
          </p:nvPr>
        </p:nvSpPr>
        <p:spPr/>
        <p:txBody>
          <a:bodyPr/>
          <a:lstStyle/>
          <a:p>
            <a:fld id="{F556478C-EA8F-4B12-8AB2-8053E5C3663D}" type="slidenum">
              <a:rPr lang="en-GB" smtClean="0"/>
              <a:t>116</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656154D-98FA-4C03-9092-A61016940443}"/>
                  </a:ext>
                </a:extLst>
              </p:cNvPr>
              <p:cNvSpPr txBox="1"/>
              <p:nvPr/>
            </p:nvSpPr>
            <p:spPr>
              <a:xfrm>
                <a:off x="0" y="820296"/>
                <a:ext cx="12398188" cy="2387192"/>
              </a:xfrm>
              <a:prstGeom prst="rect">
                <a:avLst/>
              </a:prstGeom>
              <a:noFill/>
            </p:spPr>
            <p:txBody>
              <a:bodyPr wrap="square">
                <a:spAutoFit/>
              </a:bodyPr>
              <a:lstStyle/>
              <a:p>
                <a:pPr marL="285750" indent="-285750">
                  <a:buFont typeface="Wingdings" panose="05000000000000000000" pitchFamily="2" charset="2"/>
                  <a:buChar char="q"/>
                </a:pPr>
                <a:r>
                  <a:rPr lang="en-GB" dirty="0"/>
                  <a:t>Assuming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oMath>
                </a14:m>
                <a:r>
                  <a:rPr lang="en-GB" dirty="0"/>
                  <a:t> = 8.88 keV,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oMath>
                </a14:m>
                <a:r>
                  <a:rPr lang="en-GB" dirty="0"/>
                  <a:t> = 510 MeV, </a:t>
                </a:r>
                <a14:m>
                  <m:oMath xmlns:m="http://schemas.openxmlformats.org/officeDocument/2006/math">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oMath>
                </a14:m>
                <a:r>
                  <a:rPr lang="en-GB" dirty="0"/>
                  <a:t> = 130 kV and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oMath>
                </a14:m>
                <a:r>
                  <a:rPr lang="en-GB" dirty="0"/>
                  <a:t> = 0.018, then </a:t>
                </a:r>
                <a:r>
                  <a:rPr lang="en-GB" dirty="0">
                    <a:solidFill>
                      <a:srgbClr val="FF0000"/>
                    </a:solidFill>
                  </a:rPr>
                  <a:t>1/</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𝑄</m:t>
                        </m:r>
                      </m:e>
                      <m:sub>
                        <m:r>
                          <a:rPr lang="en-GB" i="1">
                            <a:solidFill>
                              <a:srgbClr val="FF0000"/>
                            </a:solidFill>
                            <a:latin typeface="Cambria Math" panose="02040503050406030204" pitchFamily="18" charset="0"/>
                          </a:rPr>
                          <m:t>𝑠</m:t>
                        </m:r>
                      </m:sub>
                    </m:sSub>
                  </m:oMath>
                </a14:m>
                <a:r>
                  <a:rPr lang="en-GB" dirty="0">
                    <a:solidFill>
                      <a:srgbClr val="FF0000"/>
                    </a:solidFill>
                  </a:rPr>
                  <a:t> = 106.95.</a:t>
                </a:r>
              </a:p>
              <a:p>
                <a:pPr marL="285750" indent="-285750">
                  <a:buFont typeface="Wingdings" panose="05000000000000000000" pitchFamily="2" charset="2"/>
                  <a:buChar char="q"/>
                </a:pPr>
                <a:endParaRPr lang="en-GB" dirty="0">
                  <a:solidFill>
                    <a:srgbClr val="FF0000"/>
                  </a:solidFill>
                </a:endParaRPr>
              </a:p>
              <a:p>
                <a:pPr marL="285750" indent="-285750">
                  <a:buFont typeface="Wingdings" panose="05000000000000000000" pitchFamily="2" charset="2"/>
                  <a:buChar char="q"/>
                </a:pPr>
                <a:r>
                  <a:rPr lang="en-GB" b="0" dirty="0">
                    <a:solidFill>
                      <a:srgbClr val="FF0000"/>
                    </a:solidFill>
                  </a:rPr>
                  <a:t>In DAFNE </a:t>
                </a:r>
                <a14:m>
                  <m:oMath xmlns:m="http://schemas.openxmlformats.org/officeDocument/2006/math">
                    <m:sSub>
                      <m:sSubPr>
                        <m:ctrlPr>
                          <a:rPr lang="en-GB" b="0" i="1" dirty="0" smtClean="0">
                            <a:solidFill>
                              <a:srgbClr val="FF0000"/>
                            </a:solidFill>
                            <a:latin typeface="Cambria Math" panose="02040503050406030204" pitchFamily="18" charset="0"/>
                          </a:rPr>
                        </m:ctrlPr>
                      </m:sSubPr>
                      <m:e>
                        <m:r>
                          <a:rPr lang="en-GB" b="0" i="1" dirty="0" smtClean="0">
                            <a:solidFill>
                              <a:srgbClr val="FF0000"/>
                            </a:solidFill>
                            <a:latin typeface="Cambria Math" panose="02040503050406030204" pitchFamily="18" charset="0"/>
                          </a:rPr>
                          <m:t>𝑑</m:t>
                        </m:r>
                      </m:e>
                      <m:sub>
                        <m:r>
                          <a:rPr lang="en-GB" b="0" i="1" dirty="0" smtClean="0">
                            <a:solidFill>
                              <a:srgbClr val="FF0000"/>
                            </a:solidFill>
                            <a:latin typeface="Cambria Math" panose="02040503050406030204" pitchFamily="18" charset="0"/>
                          </a:rPr>
                          <m:t>𝐷𝑆𝐹</m:t>
                        </m:r>
                      </m:sub>
                    </m:sSub>
                  </m:oMath>
                </a14:m>
                <a:r>
                  <a:rPr lang="en-GB" dirty="0">
                    <a:solidFill>
                      <a:srgbClr val="FF0000"/>
                    </a:solidFill>
                  </a:rPr>
                  <a:t> can vary from 1 to 32, whereas</a:t>
                </a:r>
                <a:r>
                  <a:rPr lang="en-GB" dirty="0">
                    <a:solidFill>
                      <a:srgbClr val="FF0000"/>
                    </a:solidFill>
                    <a:ea typeface="Cambria Math" panose="02040503050406030204" pitchFamily="18" charset="0"/>
                  </a:rPr>
                  <a:t> </a:t>
                </a:r>
                <a14:m>
                  <m:oMath xmlns:m="http://schemas.openxmlformats.org/officeDocument/2006/math">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oMath>
                </a14:m>
                <a:r>
                  <a:rPr lang="en-GB" dirty="0">
                    <a:solidFill>
                      <a:srgbClr val="FF0000"/>
                    </a:solidFill>
                  </a:rPr>
                  <a:t> can vary from 1 to 16.</a:t>
                </a:r>
              </a:p>
              <a:p>
                <a:pPr marL="742950" lvl="1" indent="-285750">
                  <a:buFont typeface="Wingdings" panose="05000000000000000000" pitchFamily="2" charset="2"/>
                  <a:buChar char="Ø"/>
                </a:pPr>
                <a:r>
                  <a:rPr lang="en-GB" dirty="0">
                    <a:solidFill>
                      <a:schemeClr val="tx1"/>
                    </a:solidFill>
                  </a:rPr>
                  <a:t>We assume that the maximum number of taps is used, i.e. </a:t>
                </a:r>
                <a14:m>
                  <m:oMath xmlns:m="http://schemas.openxmlformats.org/officeDocument/2006/math">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𝑁</m:t>
                        </m:r>
                      </m:e>
                      <m:sub>
                        <m:r>
                          <a:rPr lang="en-GB" i="1">
                            <a:solidFill>
                              <a:srgbClr val="FF0000"/>
                            </a:solidFill>
                            <a:latin typeface="Cambria Math" panose="02040503050406030204" pitchFamily="18" charset="0"/>
                            <a:ea typeface="Cambria Math" panose="02040503050406030204" pitchFamily="18" charset="0"/>
                          </a:rPr>
                          <m:t>𝑡𝑎𝑝</m:t>
                        </m:r>
                      </m:sub>
                    </m:sSub>
                  </m:oMath>
                </a14:m>
                <a:r>
                  <a:rPr lang="en-GB" dirty="0">
                    <a:solidFill>
                      <a:srgbClr val="FF0000"/>
                    </a:solidFill>
                  </a:rPr>
                  <a:t> = 16</a:t>
                </a:r>
                <a:r>
                  <a:rPr lang="en-GB" dirty="0"/>
                  <a:t>.</a:t>
                </a:r>
              </a:p>
              <a:p>
                <a:pPr marL="742950" lvl="1" indent="-285750">
                  <a:buFont typeface="Wingdings" panose="05000000000000000000" pitchFamily="2" charset="2"/>
                  <a:buChar char="Ø"/>
                </a:pPr>
                <a:r>
                  <a:rPr lang="en-GB" dirty="0">
                    <a:solidFill>
                      <a:srgbClr val="FF0000"/>
                    </a:solidFill>
                  </a:rPr>
                  <a:t>In principle the optimal </a:t>
                </a:r>
                <a14:m>
                  <m:oMath xmlns:m="http://schemas.openxmlformats.org/officeDocument/2006/math">
                    <m:sSub>
                      <m:sSubPr>
                        <m:ctrlPr>
                          <a:rPr lang="en-GB" i="1" dirty="0" smtClean="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𝑑</m:t>
                        </m:r>
                      </m:e>
                      <m:sub>
                        <m:r>
                          <a:rPr lang="en-GB" i="1" dirty="0">
                            <a:solidFill>
                              <a:srgbClr val="FF0000"/>
                            </a:solidFill>
                            <a:latin typeface="Cambria Math" panose="02040503050406030204" pitchFamily="18" charset="0"/>
                          </a:rPr>
                          <m:t>𝐷𝑆𝐹</m:t>
                        </m:r>
                      </m:sub>
                    </m:sSub>
                  </m:oMath>
                </a14:m>
                <a:r>
                  <a:rPr lang="en-GB" dirty="0">
                    <a:solidFill>
                      <a:srgbClr val="FF0000"/>
                    </a:solidFill>
                  </a:rPr>
                  <a:t> can be either 6 or 7</a:t>
                </a:r>
                <a:r>
                  <a:rPr lang="en-GB" dirty="0"/>
                  <a:t> since</a:t>
                </a:r>
              </a:p>
              <a:p>
                <a:endParaRPr lang="en-GB" dirty="0"/>
              </a:p>
              <a:p>
                <a:pPr marL="285750" indent="-285750">
                  <a:buFont typeface="Wingdings" panose="05000000000000000000" pitchFamily="2" charset="2"/>
                  <a:buChar char="q"/>
                </a:pPr>
                <a:r>
                  <a:rPr lang="en-GB" dirty="0"/>
                  <a:t>We do single-bunch simulations without intensity effects to find which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b="0" i="1" dirty="0">
                            <a:solidFill>
                              <a:schemeClr val="tx1"/>
                            </a:solidFill>
                            <a:latin typeface="Cambria Math" panose="02040503050406030204" pitchFamily="18" charset="0"/>
                          </a:rPr>
                          <m:t>𝑑</m:t>
                        </m:r>
                      </m:e>
                      <m:sub>
                        <m:r>
                          <a:rPr lang="en-GB" b="0" i="1" dirty="0">
                            <a:solidFill>
                              <a:schemeClr val="tx1"/>
                            </a:solidFill>
                            <a:latin typeface="Cambria Math" panose="02040503050406030204" pitchFamily="18" charset="0"/>
                          </a:rPr>
                          <m:t>𝐷𝑆𝐹</m:t>
                        </m:r>
                      </m:sub>
                    </m:sSub>
                  </m:oMath>
                </a14:m>
                <a:r>
                  <a:rPr lang="en-GB" dirty="0">
                    <a:solidFill>
                      <a:schemeClr val="tx1"/>
                    </a:solidFill>
                  </a:rPr>
                  <a:t> </a:t>
                </a:r>
                <a:r>
                  <a:rPr lang="en-GB" dirty="0"/>
                  <a:t>leads to the most efficient feedback-response.</a:t>
                </a:r>
              </a:p>
              <a:p>
                <a:pPr marL="742950" lvl="1" indent="-285750">
                  <a:buFont typeface="Wingdings" panose="05000000000000000000" pitchFamily="2" charset="2"/>
                  <a:buChar char="Ø"/>
                </a:pPr>
                <a:r>
                  <a:rPr lang="en-GB" dirty="0"/>
                  <a:t>At turn 0 the bunch-phase is displaced by 0.1 rad with respect to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b>
                        <m:r>
                          <a:rPr lang="en-GB" b="0" i="1">
                            <a:solidFill>
                              <a:schemeClr val="tx1"/>
                            </a:solidFill>
                            <a:latin typeface="Cambria Math" panose="02040503050406030204" pitchFamily="18" charset="0"/>
                          </a:rPr>
                          <m:t>𝑆𝑅</m:t>
                        </m:r>
                      </m:sub>
                    </m:sSub>
                  </m:oMath>
                </a14:m>
                <a:r>
                  <a:rPr lang="en-GB" dirty="0"/>
                  <a:t>. 100000 turns are simulated. </a:t>
                </a:r>
              </a:p>
            </p:txBody>
          </p:sp>
        </mc:Choice>
        <mc:Fallback xmlns="">
          <p:sp>
            <p:nvSpPr>
              <p:cNvPr id="6" name="CasellaDiTesto 5">
                <a:extLst>
                  <a:ext uri="{FF2B5EF4-FFF2-40B4-BE49-F238E27FC236}">
                    <a16:creationId xmlns:a16="http://schemas.microsoft.com/office/drawing/2014/main" id="{A656154D-98FA-4C03-9092-A61016940443}"/>
                  </a:ext>
                </a:extLst>
              </p:cNvPr>
              <p:cNvSpPr txBox="1">
                <a:spLocks noRot="1" noChangeAspect="1" noMove="1" noResize="1" noEditPoints="1" noAdjustHandles="1" noChangeArrowheads="1" noChangeShapeType="1" noTextEdit="1"/>
              </p:cNvSpPr>
              <p:nvPr/>
            </p:nvSpPr>
            <p:spPr>
              <a:xfrm>
                <a:off x="0" y="820296"/>
                <a:ext cx="12398188" cy="2387192"/>
              </a:xfrm>
              <a:prstGeom prst="rect">
                <a:avLst/>
              </a:prstGeom>
              <a:blipFill>
                <a:blip r:embed="rId4"/>
                <a:stretch>
                  <a:fillRect l="-295" t="-767" b="-3325"/>
                </a:stretch>
              </a:blipFill>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ECD3905E-034F-4A5E-A30F-52F70F206FA7}"/>
              </a:ext>
            </a:extLst>
          </p:cNvPr>
          <p:cNvSpPr txBox="1"/>
          <p:nvPr/>
        </p:nvSpPr>
        <p:spPr>
          <a:xfrm>
            <a:off x="0" y="79935"/>
            <a:ext cx="12192000" cy="707886"/>
          </a:xfrm>
          <a:prstGeom prst="rect">
            <a:avLst/>
          </a:prstGeom>
          <a:noFill/>
        </p:spPr>
        <p:txBody>
          <a:bodyPr wrap="square" rtlCol="0">
            <a:spAutoFit/>
          </a:bodyPr>
          <a:lstStyle/>
          <a:p>
            <a:pPr algn="ctr"/>
            <a:r>
              <a:rPr lang="en-GB" sz="4000" dirty="0">
                <a:latin typeface="+mj-lt"/>
              </a:rPr>
              <a:t>FPGA: DAFNE example (1/5)</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DBA7F3C4-CFE9-444E-AE6D-A68F4C3E7739}"/>
                  </a:ext>
                </a:extLst>
              </p:cNvPr>
              <p:cNvSpPr txBox="1"/>
              <p:nvPr/>
            </p:nvSpPr>
            <p:spPr>
              <a:xfrm>
                <a:off x="5958833" y="1971974"/>
                <a:ext cx="3200861" cy="410497"/>
              </a:xfrm>
              <a:prstGeom prst="rect">
                <a:avLst/>
              </a:prstGeom>
              <a:noFill/>
            </p:spPr>
            <p:txBody>
              <a:bodyPr wrap="square">
                <a:spAutoFit/>
              </a:bodyPr>
              <a:lstStyle/>
              <a:p>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r>
                      <a:rPr lang="en-GB" b="0" i="1" smtClean="0">
                        <a:solidFill>
                          <a:schemeClr val="tx1"/>
                        </a:solidFill>
                        <a:latin typeface="Cambria Math" panose="02040503050406030204" pitchFamily="18" charset="0"/>
                        <a:ea typeface="Cambria Math" panose="02040503050406030204" pitchFamily="18" charset="0"/>
                      </a:rPr>
                      <m:t>=</m:t>
                    </m:r>
                    <m:f>
                      <m:fPr>
                        <m:type m:val="lin"/>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1</m:t>
                        </m:r>
                      </m:num>
                      <m:den>
                        <m:d>
                          <m:dPr>
                            <m:ctrlPr>
                              <a:rPr lang="en-GB" b="0" i="1" smtClean="0">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𝑄</m:t>
                                </m:r>
                              </m:e>
                              <m:sub>
                                <m:r>
                                  <a:rPr lang="en-GB" i="1">
                                    <a:solidFill>
                                      <a:schemeClr val="tx1"/>
                                    </a:solidFill>
                                    <a:latin typeface="Cambria Math" panose="02040503050406030204" pitchFamily="18" charset="0"/>
                                    <a:ea typeface="Cambria Math" panose="02040503050406030204" pitchFamily="18" charset="0"/>
                                  </a:rPr>
                                  <m:t>𝑠</m:t>
                                </m:r>
                              </m:sub>
                            </m:sSub>
                          </m:e>
                        </m:d>
                      </m:den>
                    </m:f>
                    <m:r>
                      <a:rPr lang="en-GB" b="0" i="1" smtClean="0">
                        <a:solidFill>
                          <a:schemeClr val="tx1"/>
                        </a:solidFill>
                        <a:latin typeface="Cambria Math" panose="02040503050406030204" pitchFamily="18" charset="0"/>
                        <a:ea typeface="Cambria Math" panose="02040503050406030204" pitchFamily="18" charset="0"/>
                      </a:rPr>
                      <m:t>=6.68</m:t>
                    </m:r>
                  </m:oMath>
                </a14:m>
                <a:r>
                  <a:rPr lang="en-GB" dirty="0">
                    <a:solidFill>
                      <a:schemeClr val="tx1"/>
                    </a:solidFill>
                  </a:rPr>
                  <a:t>.</a:t>
                </a:r>
                <a:endParaRPr lang="en-GB" dirty="0"/>
              </a:p>
            </p:txBody>
          </p:sp>
        </mc:Choice>
        <mc:Fallback xmlns="">
          <p:sp>
            <p:nvSpPr>
              <p:cNvPr id="3" name="CasellaDiTesto 2">
                <a:extLst>
                  <a:ext uri="{FF2B5EF4-FFF2-40B4-BE49-F238E27FC236}">
                    <a16:creationId xmlns:a16="http://schemas.microsoft.com/office/drawing/2014/main" id="{DBA7F3C4-CFE9-444E-AE6D-A68F4C3E7739}"/>
                  </a:ext>
                </a:extLst>
              </p:cNvPr>
              <p:cNvSpPr txBox="1">
                <a:spLocks noRot="1" noChangeAspect="1" noMove="1" noResize="1" noEditPoints="1" noAdjustHandles="1" noChangeArrowheads="1" noChangeShapeType="1" noTextEdit="1"/>
              </p:cNvSpPr>
              <p:nvPr/>
            </p:nvSpPr>
            <p:spPr>
              <a:xfrm>
                <a:off x="5958833" y="1971974"/>
                <a:ext cx="3200861" cy="410497"/>
              </a:xfrm>
              <a:prstGeom prst="rect">
                <a:avLst/>
              </a:prstGeom>
              <a:blipFill>
                <a:blip r:embed="rId5"/>
                <a:stretch>
                  <a:fillRect t="-98529" b="-152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9E8BFF32-D9E2-4BBE-87A0-295B0C207DBB}"/>
                  </a:ext>
                </a:extLst>
              </p:cNvPr>
              <p:cNvSpPr txBox="1"/>
              <p:nvPr/>
            </p:nvSpPr>
            <p:spPr>
              <a:xfrm rot="16200000">
                <a:off x="5020232" y="4622381"/>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10" name="CasellaDiTesto 9">
                <a:extLst>
                  <a:ext uri="{FF2B5EF4-FFF2-40B4-BE49-F238E27FC236}">
                    <a16:creationId xmlns:a16="http://schemas.microsoft.com/office/drawing/2014/main" id="{9E8BFF32-D9E2-4BBE-87A0-295B0C207DBB}"/>
                  </a:ext>
                </a:extLst>
              </p:cNvPr>
              <p:cNvSpPr txBox="1">
                <a:spLocks noRot="1" noChangeAspect="1" noMove="1" noResize="1" noEditPoints="1" noAdjustHandles="1" noChangeArrowheads="1" noChangeShapeType="1" noTextEdit="1"/>
              </p:cNvSpPr>
              <p:nvPr/>
            </p:nvSpPr>
            <p:spPr>
              <a:xfrm rot="16200000">
                <a:off x="5020232" y="4622381"/>
                <a:ext cx="1136282" cy="369332"/>
              </a:xfrm>
              <a:prstGeom prst="rect">
                <a:avLst/>
              </a:prstGeom>
              <a:blipFill>
                <a:blip r:embed="rId6"/>
                <a:stretch>
                  <a:fillRect l="-8197" r="-24590"/>
                </a:stretch>
              </a:blipFill>
            </p:spPr>
            <p:txBody>
              <a:bodyPr/>
              <a:lstStyle/>
              <a:p>
                <a:r>
                  <a:rPr lang="en-GB">
                    <a:noFill/>
                  </a:rPr>
                  <a:t> </a:t>
                </a:r>
              </a:p>
            </p:txBody>
          </p:sp>
        </mc:Fallback>
      </mc:AlternateContent>
      <p:sp>
        <p:nvSpPr>
          <p:cNvPr id="18" name="Rettangolo 17">
            <a:extLst>
              <a:ext uri="{FF2B5EF4-FFF2-40B4-BE49-F238E27FC236}">
                <a16:creationId xmlns:a16="http://schemas.microsoft.com/office/drawing/2014/main" id="{92D5BBFB-626C-47CF-BD49-85491CC54A09}"/>
              </a:ext>
            </a:extLst>
          </p:cNvPr>
          <p:cNvSpPr/>
          <p:nvPr/>
        </p:nvSpPr>
        <p:spPr>
          <a:xfrm>
            <a:off x="8169192" y="3576275"/>
            <a:ext cx="1828059" cy="220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547E5E4D-68A9-41CC-ACCC-A77E98137EDA}"/>
                  </a:ext>
                </a:extLst>
              </p:cNvPr>
              <p:cNvSpPr txBox="1"/>
              <p:nvPr/>
            </p:nvSpPr>
            <p:spPr>
              <a:xfrm>
                <a:off x="3062221" y="3972860"/>
                <a:ext cx="1448819" cy="369332"/>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00FF"/>
                              </a:solidFill>
                              <a:latin typeface="Cambria Math" panose="02040503050406030204" pitchFamily="18" charset="0"/>
                            </a:rPr>
                          </m:ctrlPr>
                        </m:sSubPr>
                        <m:e>
                          <m:r>
                            <a:rPr lang="en-GB" b="1" i="1" smtClean="0">
                              <a:solidFill>
                                <a:srgbClr val="0000FF"/>
                              </a:solidFill>
                              <a:latin typeface="Cambria Math" panose="02040503050406030204" pitchFamily="18" charset="0"/>
                              <a:ea typeface="Cambria Math" panose="02040503050406030204" pitchFamily="18" charset="0"/>
                            </a:rPr>
                            <m:t>∆</m:t>
                          </m:r>
                          <m:r>
                            <a:rPr lang="en-GB" b="1" i="1" smtClean="0">
                              <a:solidFill>
                                <a:srgbClr val="0000FF"/>
                              </a:solidFill>
                              <a:latin typeface="Cambria Math" panose="02040503050406030204" pitchFamily="18" charset="0"/>
                              <a:ea typeface="Cambria Math" panose="02040503050406030204" pitchFamily="18" charset="0"/>
                            </a:rPr>
                            <m:t>𝒕</m:t>
                          </m:r>
                        </m:e>
                        <m:sub>
                          <m:r>
                            <a:rPr lang="en-GB" b="1" i="1" smtClean="0">
                              <a:solidFill>
                                <a:srgbClr val="0000FF"/>
                              </a:solidFill>
                              <a:latin typeface="Cambria Math" panose="02040503050406030204" pitchFamily="18" charset="0"/>
                            </a:rPr>
                            <m:t>𝑫𝑺𝑭</m:t>
                          </m:r>
                        </m:sub>
                      </m:sSub>
                      <m:r>
                        <a:rPr lang="en-GB" b="1" i="1" smtClean="0">
                          <a:solidFill>
                            <a:srgbClr val="0000FF"/>
                          </a:solidFill>
                          <a:latin typeface="Cambria Math" panose="02040503050406030204" pitchFamily="18" charset="0"/>
                        </a:rPr>
                        <m:t>=</m:t>
                      </m:r>
                      <m:r>
                        <a:rPr lang="en-GB" b="1" i="1" dirty="0" smtClean="0">
                          <a:solidFill>
                            <a:srgbClr val="0000FF"/>
                          </a:solidFill>
                          <a:latin typeface="Cambria Math" panose="02040503050406030204" pitchFamily="18" charset="0"/>
                        </a:rPr>
                        <m:t>𝟔</m:t>
                      </m:r>
                      <m:sSub>
                        <m:sSubPr>
                          <m:ctrlPr>
                            <a:rPr lang="en-GB" b="1" i="1">
                              <a:solidFill>
                                <a:srgbClr val="0000FF"/>
                              </a:solidFill>
                              <a:latin typeface="Cambria Math" panose="02040503050406030204" pitchFamily="18" charset="0"/>
                              <a:ea typeface="Cambria Math" panose="02040503050406030204" pitchFamily="18" charset="0"/>
                            </a:rPr>
                          </m:ctrlPr>
                        </m:sSubPr>
                        <m:e>
                          <m:r>
                            <a:rPr lang="en-GB" b="1" i="1">
                              <a:solidFill>
                                <a:srgbClr val="0000FF"/>
                              </a:solidFill>
                              <a:latin typeface="Cambria Math" panose="02040503050406030204" pitchFamily="18" charset="0"/>
                              <a:ea typeface="Cambria Math" panose="02040503050406030204" pitchFamily="18" charset="0"/>
                            </a:rPr>
                            <m:t>𝑻</m:t>
                          </m:r>
                        </m:e>
                        <m:sub>
                          <m:r>
                            <a:rPr lang="en-GB" b="1" i="1">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29" name="CasellaDiTesto 28">
                <a:extLst>
                  <a:ext uri="{FF2B5EF4-FFF2-40B4-BE49-F238E27FC236}">
                    <a16:creationId xmlns:a16="http://schemas.microsoft.com/office/drawing/2014/main" id="{547E5E4D-68A9-41CC-ACCC-A77E98137EDA}"/>
                  </a:ext>
                </a:extLst>
              </p:cNvPr>
              <p:cNvSpPr txBox="1">
                <a:spLocks noRot="1" noChangeAspect="1" noMove="1" noResize="1" noEditPoints="1" noAdjustHandles="1" noChangeArrowheads="1" noChangeShapeType="1" noTextEdit="1"/>
              </p:cNvSpPr>
              <p:nvPr/>
            </p:nvSpPr>
            <p:spPr>
              <a:xfrm>
                <a:off x="3062221" y="3972860"/>
                <a:ext cx="1448819" cy="369332"/>
              </a:xfrm>
              <a:prstGeom prst="rect">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794C0459-B0DB-49EB-BB4C-7616093DDB62}"/>
                  </a:ext>
                </a:extLst>
              </p:cNvPr>
              <p:cNvSpPr txBox="1"/>
              <p:nvPr/>
            </p:nvSpPr>
            <p:spPr>
              <a:xfrm>
                <a:off x="1373" y="6161265"/>
                <a:ext cx="12191999" cy="689163"/>
              </a:xfrm>
              <a:prstGeom prst="rect">
                <a:avLst/>
              </a:prstGeom>
              <a:noFill/>
            </p:spPr>
            <p:txBody>
              <a:bodyPr wrap="square">
                <a:spAutoFit/>
              </a:bodyPr>
              <a:lstStyle/>
              <a:p>
                <a:pPr marL="742950" lvl="1" indent="-285750">
                  <a:buFont typeface="Wingdings" panose="05000000000000000000" pitchFamily="2" charset="2"/>
                  <a:buChar char="Ø"/>
                </a:pPr>
                <a:r>
                  <a:rPr lang="en-GB" dirty="0"/>
                  <a:t>When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i="1" dirty="0" smtClean="0">
                        <a:solidFill>
                          <a:srgbClr val="FF0000"/>
                        </a:solidFill>
                        <a:latin typeface="Cambria Math" panose="02040503050406030204" pitchFamily="18" charset="0"/>
                      </a:rPr>
                      <m:t>=</m:t>
                    </m:r>
                    <m:r>
                      <a:rPr lang="en-GB" b="1" i="1" dirty="0" smtClean="0">
                        <a:solidFill>
                          <a:srgbClr val="FF0000"/>
                        </a:solidFill>
                        <a:latin typeface="Cambria Math" panose="02040503050406030204" pitchFamily="18" charset="0"/>
                      </a:rPr>
                      <m:t>𝟔</m:t>
                    </m:r>
                  </m:oMath>
                </a14:m>
                <a:r>
                  <a:rPr lang="en-GB" dirty="0">
                    <a:solidFill>
                      <a:schemeClr val="tx1"/>
                    </a:solidFill>
                  </a:rPr>
                  <a:t>, then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𝑛</m:t>
                        </m:r>
                      </m:e>
                      <m:sub>
                        <m:r>
                          <a:rPr lang="en-GB" b="0" i="1">
                            <a:solidFill>
                              <a:schemeClr val="tx1"/>
                            </a:solidFill>
                            <a:latin typeface="Cambria Math" panose="02040503050406030204" pitchFamily="18" charset="0"/>
                          </a:rPr>
                          <m:t>𝑜𝐴𝐷𝐶</m:t>
                        </m:r>
                      </m:sub>
                    </m:sSub>
                  </m:oMath>
                </a14:m>
                <a:r>
                  <a:rPr lang="en-GB" dirty="0">
                    <a:solidFill>
                      <a:schemeClr val="tx1"/>
                    </a:solidFill>
                  </a:rPr>
                  <a:t> and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𝑓</m:t>
                        </m:r>
                      </m:e>
                      <m:sub>
                        <m:r>
                          <a:rPr lang="en-GB" i="1">
                            <a:solidFill>
                              <a:schemeClr val="tx1"/>
                            </a:solidFill>
                            <a:latin typeface="Cambria Math" panose="02040503050406030204" pitchFamily="18" charset="0"/>
                            <a:ea typeface="Cambria Math" panose="02040503050406030204" pitchFamily="18" charset="0"/>
                          </a:rPr>
                          <m:t>𝐹𝐼𝑅</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𝑖</m:t>
                        </m:r>
                      </m:sub>
                    </m:sSub>
                  </m:oMath>
                </a14:m>
                <a:r>
                  <a:rPr lang="en-GB" dirty="0">
                    <a:solidFill>
                      <a:schemeClr val="tx1"/>
                    </a:solidFill>
                  </a:rPr>
                  <a:t> cover less than one synchrotron period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sSub>
                      <m:sSubPr>
                        <m:ctrlPr>
                          <a:rPr lang="en-GB"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r>
                      <a:rPr lang="en-GB" b="0" i="1" dirty="0" smtClean="0">
                        <a:solidFill>
                          <a:schemeClr val="tx1"/>
                        </a:solidFill>
                        <a:latin typeface="Cambria Math" panose="02040503050406030204" pitchFamily="18" charset="0"/>
                      </a:rPr>
                      <m:t>=96&lt;</m:t>
                    </m:r>
                    <m:r>
                      <m:rPr>
                        <m:nor/>
                      </m:rPr>
                      <a:rPr lang="en-GB" dirty="0">
                        <a:solidFill>
                          <a:schemeClr val="tx1"/>
                        </a:solidFill>
                      </a:rPr>
                      <m:t>1/</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𝑄</m:t>
                        </m:r>
                      </m:e>
                      <m:sub>
                        <m:r>
                          <a:rPr lang="en-GB" i="1">
                            <a:solidFill>
                              <a:schemeClr val="tx1"/>
                            </a:solidFill>
                            <a:latin typeface="Cambria Math" panose="02040503050406030204" pitchFamily="18" charset="0"/>
                          </a:rPr>
                          <m:t>𝑠</m:t>
                        </m:r>
                      </m:sub>
                    </m:sSub>
                    <m:r>
                      <a:rPr lang="en-GB" b="0" i="1" smtClean="0">
                        <a:solidFill>
                          <a:schemeClr val="tx1"/>
                        </a:solidFill>
                        <a:latin typeface="Cambria Math" panose="02040503050406030204" pitchFamily="18" charset="0"/>
                      </a:rPr>
                      <m:t>)</m:t>
                    </m:r>
                  </m:oMath>
                </a14:m>
                <a:r>
                  <a:rPr lang="en-GB" dirty="0">
                    <a:solidFill>
                      <a:schemeClr val="tx1"/>
                    </a:solidFill>
                  </a:rPr>
                  <a:t>.</a:t>
                </a:r>
              </a:p>
              <a:p>
                <a:pPr marL="742950" lvl="1" indent="-285750">
                  <a:buFont typeface="Wingdings" panose="05000000000000000000" pitchFamily="2" charset="2"/>
                  <a:buChar char="Ø"/>
                </a:pPr>
                <a:r>
                  <a:rPr lang="en-GB" dirty="0"/>
                  <a:t>When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i="1" dirty="0" smtClean="0">
                        <a:solidFill>
                          <a:srgbClr val="FF0000"/>
                        </a:solidFill>
                        <a:latin typeface="Cambria Math" panose="02040503050406030204" pitchFamily="18" charset="0"/>
                      </a:rPr>
                      <m:t>=</m:t>
                    </m:r>
                    <m:r>
                      <a:rPr lang="en-GB" b="1" i="1" dirty="0" smtClean="0">
                        <a:solidFill>
                          <a:srgbClr val="FF0000"/>
                        </a:solidFill>
                        <a:latin typeface="Cambria Math" panose="02040503050406030204" pitchFamily="18" charset="0"/>
                      </a:rPr>
                      <m:t>𝟕</m:t>
                    </m:r>
                  </m:oMath>
                </a14:m>
                <a:r>
                  <a:rPr lang="en-GB" dirty="0">
                    <a:solidFill>
                      <a:schemeClr val="tx1"/>
                    </a:solidFill>
                  </a:rPr>
                  <a:t>, then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𝑜𝐴𝐷𝐶</m:t>
                        </m:r>
                      </m:sub>
                    </m:sSub>
                  </m:oMath>
                </a14:m>
                <a:r>
                  <a:rPr lang="en-GB" dirty="0"/>
                  <a:t> and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𝑓</m:t>
                        </m:r>
                      </m:e>
                      <m:sub>
                        <m:r>
                          <a:rPr lang="en-GB" i="1">
                            <a:latin typeface="Cambria Math" panose="02040503050406030204" pitchFamily="18" charset="0"/>
                            <a:ea typeface="Cambria Math" panose="02040503050406030204" pitchFamily="18" charset="0"/>
                          </a:rPr>
                          <m:t>𝐹𝐼𝑅</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𝑖</m:t>
                        </m:r>
                      </m:sub>
                    </m:sSub>
                  </m:oMath>
                </a14:m>
                <a:r>
                  <a:rPr lang="en-GB" dirty="0"/>
                  <a:t> cover more than one synchrotron period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𝑡𝑎𝑝</m:t>
                        </m:r>
                      </m:sub>
                    </m:sSub>
                    <m:sSub>
                      <m:sSubPr>
                        <m:ctrlPr>
                          <a:rPr lang="en-GB"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𝑑</m:t>
                        </m:r>
                      </m:e>
                      <m:sub>
                        <m:r>
                          <a:rPr lang="en-GB" i="1" dirty="0">
                            <a:solidFill>
                              <a:schemeClr val="tx1"/>
                            </a:solidFill>
                            <a:latin typeface="Cambria Math" panose="02040503050406030204" pitchFamily="18" charset="0"/>
                          </a:rPr>
                          <m:t>𝐷𝑆𝐹</m:t>
                        </m:r>
                      </m:sub>
                    </m:sSub>
                    <m:r>
                      <a:rPr lang="en-GB" b="0" i="1" dirty="0" smtClean="0">
                        <a:solidFill>
                          <a:schemeClr val="tx1"/>
                        </a:solidFill>
                        <a:latin typeface="Cambria Math" panose="02040503050406030204" pitchFamily="18" charset="0"/>
                      </a:rPr>
                      <m:t>=112</m:t>
                    </m:r>
                    <m:r>
                      <a:rPr lang="en-GB" b="0" i="1" dirty="0" smtClean="0">
                        <a:solidFill>
                          <a:schemeClr val="tx1"/>
                        </a:solidFill>
                        <a:latin typeface="Cambria Math" panose="02040503050406030204" pitchFamily="18" charset="0"/>
                        <a:ea typeface="Cambria Math" panose="02040503050406030204" pitchFamily="18" charset="0"/>
                      </a:rPr>
                      <m:t>&gt;</m:t>
                    </m:r>
                    <m:r>
                      <m:rPr>
                        <m:nor/>
                      </m:rPr>
                      <a:rPr lang="en-GB" dirty="0">
                        <a:solidFill>
                          <a:schemeClr val="tx1"/>
                        </a:solidFill>
                      </a:rPr>
                      <m:t>1/</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𝑄</m:t>
                        </m:r>
                      </m:e>
                      <m:sub>
                        <m:r>
                          <a:rPr lang="en-GB" i="1">
                            <a:solidFill>
                              <a:schemeClr val="tx1"/>
                            </a:solidFill>
                            <a:latin typeface="Cambria Math" panose="02040503050406030204" pitchFamily="18" charset="0"/>
                          </a:rPr>
                          <m:t>𝑠</m:t>
                        </m:r>
                      </m:sub>
                    </m:sSub>
                    <m:r>
                      <a:rPr lang="en-GB" b="0" i="1" smtClean="0">
                        <a:solidFill>
                          <a:schemeClr val="tx1"/>
                        </a:solidFill>
                        <a:latin typeface="Cambria Math" panose="02040503050406030204" pitchFamily="18" charset="0"/>
                      </a:rPr>
                      <m:t>)</m:t>
                    </m:r>
                  </m:oMath>
                </a14:m>
                <a:r>
                  <a:rPr lang="en-GB" dirty="0">
                    <a:solidFill>
                      <a:schemeClr val="tx1"/>
                    </a:solidFill>
                  </a:rPr>
                  <a:t>.</a:t>
                </a:r>
              </a:p>
            </p:txBody>
          </p:sp>
        </mc:Choice>
        <mc:Fallback xmlns="">
          <p:sp>
            <p:nvSpPr>
              <p:cNvPr id="34" name="CasellaDiTesto 33">
                <a:extLst>
                  <a:ext uri="{FF2B5EF4-FFF2-40B4-BE49-F238E27FC236}">
                    <a16:creationId xmlns:a16="http://schemas.microsoft.com/office/drawing/2014/main" id="{794C0459-B0DB-49EB-BB4C-7616093DDB62}"/>
                  </a:ext>
                </a:extLst>
              </p:cNvPr>
              <p:cNvSpPr txBox="1">
                <a:spLocks noRot="1" noChangeAspect="1" noMove="1" noResize="1" noEditPoints="1" noAdjustHandles="1" noChangeArrowheads="1" noChangeShapeType="1" noTextEdit="1"/>
              </p:cNvSpPr>
              <p:nvPr/>
            </p:nvSpPr>
            <p:spPr>
              <a:xfrm>
                <a:off x="1373" y="6161265"/>
                <a:ext cx="12191999" cy="689163"/>
              </a:xfrm>
              <a:prstGeom prst="rect">
                <a:avLst/>
              </a:prstGeom>
              <a:blipFill>
                <a:blip r:embed="rId9"/>
                <a:stretch>
                  <a:fillRect t="-4425" b="-10619"/>
                </a:stretch>
              </a:blipFill>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B2AFFEB3-4B9E-423B-8FCE-D2CDD6A7802C}"/>
              </a:ext>
            </a:extLst>
          </p:cNvPr>
          <p:cNvSpPr txBox="1"/>
          <p:nvPr/>
        </p:nvSpPr>
        <p:spPr>
          <a:xfrm>
            <a:off x="2698054" y="5833651"/>
            <a:ext cx="1040488" cy="369332"/>
          </a:xfrm>
          <a:prstGeom prst="rect">
            <a:avLst/>
          </a:prstGeom>
          <a:noFill/>
        </p:spPr>
        <p:txBody>
          <a:bodyPr wrap="square" rtlCol="0">
            <a:spAutoFit/>
          </a:bodyPr>
          <a:lstStyle/>
          <a:p>
            <a:r>
              <a:rPr lang="en-GB" dirty="0"/>
              <a:t>Turn [1]</a:t>
            </a:r>
          </a:p>
        </p:txBody>
      </p:sp>
      <p:sp>
        <p:nvSpPr>
          <p:cNvPr id="42" name="CasellaDiTesto 41">
            <a:extLst>
              <a:ext uri="{FF2B5EF4-FFF2-40B4-BE49-F238E27FC236}">
                <a16:creationId xmlns:a16="http://schemas.microsoft.com/office/drawing/2014/main" id="{F0C9B545-46F5-4B0B-954B-87FEA9A2C6F9}"/>
              </a:ext>
            </a:extLst>
          </p:cNvPr>
          <p:cNvSpPr txBox="1"/>
          <p:nvPr/>
        </p:nvSpPr>
        <p:spPr>
          <a:xfrm>
            <a:off x="8827203" y="5843783"/>
            <a:ext cx="1040488" cy="369332"/>
          </a:xfrm>
          <a:prstGeom prst="rect">
            <a:avLst/>
          </a:prstGeom>
          <a:noFill/>
        </p:spPr>
        <p:txBody>
          <a:bodyPr wrap="square" rtlCol="0">
            <a:spAutoFit/>
          </a:bodyPr>
          <a:lstStyle/>
          <a:p>
            <a:r>
              <a:rPr lang="en-GB" dirty="0"/>
              <a:t>Turn [1]</a:t>
            </a:r>
          </a:p>
        </p:txBody>
      </p:sp>
      <p:sp>
        <p:nvSpPr>
          <p:cNvPr id="7" name="Rettangolo 6">
            <a:extLst>
              <a:ext uri="{FF2B5EF4-FFF2-40B4-BE49-F238E27FC236}">
                <a16:creationId xmlns:a16="http://schemas.microsoft.com/office/drawing/2014/main" id="{9B453061-0190-4FA7-92EF-DBCDC14BF546}"/>
              </a:ext>
            </a:extLst>
          </p:cNvPr>
          <p:cNvSpPr/>
          <p:nvPr/>
        </p:nvSpPr>
        <p:spPr>
          <a:xfrm>
            <a:off x="630678" y="4470400"/>
            <a:ext cx="141482" cy="49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B5A5D8A9-F2F6-4937-A77E-A0006F00D928}"/>
                  </a:ext>
                </a:extLst>
              </p:cNvPr>
              <p:cNvSpPr txBox="1"/>
              <p:nvPr/>
            </p:nvSpPr>
            <p:spPr>
              <a:xfrm rot="16200000">
                <a:off x="-26765" y="4577915"/>
                <a:ext cx="1131750" cy="381515"/>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𝑓</m:t>
                        </m:r>
                      </m:e>
                      <m:sub>
                        <m:r>
                          <a:rPr lang="en-GB" i="1">
                            <a:solidFill>
                              <a:schemeClr val="tx1"/>
                            </a:solidFill>
                            <a:latin typeface="Cambria Math" panose="02040503050406030204" pitchFamily="18" charset="0"/>
                            <a:ea typeface="Cambria Math" panose="02040503050406030204" pitchFamily="18" charset="0"/>
                          </a:rPr>
                          <m:t>𝐹𝐼𝑅</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𝑖</m:t>
                        </m:r>
                      </m:sub>
                    </m:sSub>
                  </m:oMath>
                </a14:m>
                <a:r>
                  <a:rPr lang="en-GB" dirty="0">
                    <a:solidFill>
                      <a:schemeClr val="tx1"/>
                    </a:solidFill>
                  </a:rPr>
                  <a:t> </a:t>
                </a:r>
                <a:r>
                  <a:rPr lang="en-GB" dirty="0"/>
                  <a:t>[1]</a:t>
                </a:r>
              </a:p>
            </p:txBody>
          </p:sp>
        </mc:Choice>
        <mc:Fallback xmlns="">
          <p:sp>
            <p:nvSpPr>
              <p:cNvPr id="11" name="CasellaDiTesto 10">
                <a:extLst>
                  <a:ext uri="{FF2B5EF4-FFF2-40B4-BE49-F238E27FC236}">
                    <a16:creationId xmlns:a16="http://schemas.microsoft.com/office/drawing/2014/main" id="{B5A5D8A9-F2F6-4937-A77E-A0006F00D928}"/>
                  </a:ext>
                </a:extLst>
              </p:cNvPr>
              <p:cNvSpPr txBox="1">
                <a:spLocks noRot="1" noChangeAspect="1" noMove="1" noResize="1" noEditPoints="1" noAdjustHandles="1" noChangeArrowheads="1" noChangeShapeType="1" noTextEdit="1"/>
              </p:cNvSpPr>
              <p:nvPr/>
            </p:nvSpPr>
            <p:spPr>
              <a:xfrm rot="16200000">
                <a:off x="-26765" y="4577915"/>
                <a:ext cx="1131750" cy="381515"/>
              </a:xfrm>
              <a:prstGeom prst="rect">
                <a:avLst/>
              </a:prstGeom>
              <a:blipFill>
                <a:blip r:embed="rId10"/>
                <a:stretch>
                  <a:fillRect l="-6349" r="-22222" b="-1613"/>
                </a:stretch>
              </a:blipFill>
            </p:spPr>
            <p:txBody>
              <a:bodyPr/>
              <a:lstStyle/>
              <a:p>
                <a:r>
                  <a:rPr lang="en-GB">
                    <a:noFill/>
                  </a:rPr>
                  <a:t> </a:t>
                </a:r>
              </a:p>
            </p:txBody>
          </p:sp>
        </mc:Fallback>
      </mc:AlternateContent>
      <p:sp>
        <p:nvSpPr>
          <p:cNvPr id="8" name="Rettangolo 7">
            <a:extLst>
              <a:ext uri="{FF2B5EF4-FFF2-40B4-BE49-F238E27FC236}">
                <a16:creationId xmlns:a16="http://schemas.microsoft.com/office/drawing/2014/main" id="{AB3C6BAB-F33B-429A-8D59-A4A89F742B49}"/>
              </a:ext>
            </a:extLst>
          </p:cNvPr>
          <p:cNvSpPr/>
          <p:nvPr/>
        </p:nvSpPr>
        <p:spPr>
          <a:xfrm>
            <a:off x="2286000" y="3776307"/>
            <a:ext cx="1547462" cy="117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E1FB75DB-B270-422B-8956-8BD4C97C78B1}"/>
              </a:ext>
            </a:extLst>
          </p:cNvPr>
          <p:cNvSpPr/>
          <p:nvPr/>
        </p:nvSpPr>
        <p:spPr>
          <a:xfrm>
            <a:off x="6676667" y="4438584"/>
            <a:ext cx="94829" cy="49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45AAA9EB-5F48-4ABF-825F-C98C005FF196}"/>
                  </a:ext>
                </a:extLst>
              </p:cNvPr>
              <p:cNvSpPr txBox="1"/>
              <p:nvPr/>
            </p:nvSpPr>
            <p:spPr>
              <a:xfrm rot="16200000">
                <a:off x="6009821" y="4546098"/>
                <a:ext cx="1131750" cy="381515"/>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𝑓</m:t>
                        </m:r>
                      </m:e>
                      <m:sub>
                        <m:r>
                          <a:rPr lang="en-GB" i="1">
                            <a:solidFill>
                              <a:schemeClr val="tx1"/>
                            </a:solidFill>
                            <a:latin typeface="Cambria Math" panose="02040503050406030204" pitchFamily="18" charset="0"/>
                            <a:ea typeface="Cambria Math" panose="02040503050406030204" pitchFamily="18" charset="0"/>
                          </a:rPr>
                          <m:t>𝐹𝐼𝑅</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𝑖</m:t>
                        </m:r>
                      </m:sub>
                    </m:sSub>
                  </m:oMath>
                </a14:m>
                <a:r>
                  <a:rPr lang="en-GB" dirty="0">
                    <a:solidFill>
                      <a:schemeClr val="tx1"/>
                    </a:solidFill>
                  </a:rPr>
                  <a:t> </a:t>
                </a:r>
                <a:r>
                  <a:rPr lang="en-GB" dirty="0"/>
                  <a:t>[1]</a:t>
                </a:r>
              </a:p>
            </p:txBody>
          </p:sp>
        </mc:Choice>
        <mc:Fallback xmlns="">
          <p:sp>
            <p:nvSpPr>
              <p:cNvPr id="22" name="CasellaDiTesto 21">
                <a:extLst>
                  <a:ext uri="{FF2B5EF4-FFF2-40B4-BE49-F238E27FC236}">
                    <a16:creationId xmlns:a16="http://schemas.microsoft.com/office/drawing/2014/main" id="{45AAA9EB-5F48-4ABF-825F-C98C005FF196}"/>
                  </a:ext>
                </a:extLst>
              </p:cNvPr>
              <p:cNvSpPr txBox="1">
                <a:spLocks noRot="1" noChangeAspect="1" noMove="1" noResize="1" noEditPoints="1" noAdjustHandles="1" noChangeArrowheads="1" noChangeShapeType="1" noTextEdit="1"/>
              </p:cNvSpPr>
              <p:nvPr/>
            </p:nvSpPr>
            <p:spPr>
              <a:xfrm rot="16200000">
                <a:off x="6009821" y="4546098"/>
                <a:ext cx="1131750" cy="381515"/>
              </a:xfrm>
              <a:prstGeom prst="rect">
                <a:avLst/>
              </a:prstGeom>
              <a:blipFill>
                <a:blip r:embed="rId11"/>
                <a:stretch>
                  <a:fillRect l="-6349" r="-22222" b="-1613"/>
                </a:stretch>
              </a:blipFill>
            </p:spPr>
            <p:txBody>
              <a:bodyPr/>
              <a:lstStyle/>
              <a:p>
                <a:r>
                  <a:rPr lang="en-GB">
                    <a:noFill/>
                  </a:rPr>
                  <a:t> </a:t>
                </a:r>
              </a:p>
            </p:txBody>
          </p:sp>
        </mc:Fallback>
      </mc:AlternateContent>
      <p:sp>
        <p:nvSpPr>
          <p:cNvPr id="15" name="Rettangolo 14">
            <a:extLst>
              <a:ext uri="{FF2B5EF4-FFF2-40B4-BE49-F238E27FC236}">
                <a16:creationId xmlns:a16="http://schemas.microsoft.com/office/drawing/2014/main" id="{B0930397-B65D-4EE7-9B01-7F3097B6F4F4}"/>
              </a:ext>
            </a:extLst>
          </p:cNvPr>
          <p:cNvSpPr/>
          <p:nvPr/>
        </p:nvSpPr>
        <p:spPr>
          <a:xfrm>
            <a:off x="8356653" y="3578066"/>
            <a:ext cx="1534045" cy="317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6E6FA41-BE39-478B-8022-2CFA3F45C6D7}"/>
                  </a:ext>
                </a:extLst>
              </p:cNvPr>
              <p:cNvSpPr txBox="1"/>
              <p:nvPr/>
            </p:nvSpPr>
            <p:spPr>
              <a:xfrm>
                <a:off x="8680701" y="3972860"/>
                <a:ext cx="1448819" cy="369332"/>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00FF"/>
                              </a:solidFill>
                              <a:latin typeface="Cambria Math" panose="02040503050406030204" pitchFamily="18" charset="0"/>
                            </a:rPr>
                          </m:ctrlPr>
                        </m:sSubPr>
                        <m:e>
                          <m:r>
                            <a:rPr lang="en-GB" b="1" i="1" smtClean="0">
                              <a:solidFill>
                                <a:srgbClr val="0000FF"/>
                              </a:solidFill>
                              <a:latin typeface="Cambria Math" panose="02040503050406030204" pitchFamily="18" charset="0"/>
                              <a:ea typeface="Cambria Math" panose="02040503050406030204" pitchFamily="18" charset="0"/>
                            </a:rPr>
                            <m:t>∆</m:t>
                          </m:r>
                          <m:r>
                            <a:rPr lang="en-GB" b="1" i="1" smtClean="0">
                              <a:solidFill>
                                <a:srgbClr val="0000FF"/>
                              </a:solidFill>
                              <a:latin typeface="Cambria Math" panose="02040503050406030204" pitchFamily="18" charset="0"/>
                              <a:ea typeface="Cambria Math" panose="02040503050406030204" pitchFamily="18" charset="0"/>
                            </a:rPr>
                            <m:t>𝒕</m:t>
                          </m:r>
                        </m:e>
                        <m:sub>
                          <m:r>
                            <a:rPr lang="en-GB" b="1" i="1" smtClean="0">
                              <a:solidFill>
                                <a:srgbClr val="0000FF"/>
                              </a:solidFill>
                              <a:latin typeface="Cambria Math" panose="02040503050406030204" pitchFamily="18" charset="0"/>
                            </a:rPr>
                            <m:t>𝑫𝑺𝑭</m:t>
                          </m:r>
                        </m:sub>
                      </m:sSub>
                      <m:r>
                        <a:rPr lang="en-GB" b="1" i="1" smtClean="0">
                          <a:solidFill>
                            <a:srgbClr val="0000FF"/>
                          </a:solidFill>
                          <a:latin typeface="Cambria Math" panose="02040503050406030204" pitchFamily="18" charset="0"/>
                        </a:rPr>
                        <m:t>=</m:t>
                      </m:r>
                      <m:r>
                        <a:rPr lang="en-GB" b="1" i="1" dirty="0" smtClean="0">
                          <a:solidFill>
                            <a:srgbClr val="0000FF"/>
                          </a:solidFill>
                          <a:latin typeface="Cambria Math" panose="02040503050406030204" pitchFamily="18" charset="0"/>
                        </a:rPr>
                        <m:t>𝟕</m:t>
                      </m:r>
                      <m:sSub>
                        <m:sSubPr>
                          <m:ctrlPr>
                            <a:rPr lang="en-GB" b="1" i="1">
                              <a:solidFill>
                                <a:srgbClr val="0000FF"/>
                              </a:solidFill>
                              <a:latin typeface="Cambria Math" panose="02040503050406030204" pitchFamily="18" charset="0"/>
                              <a:ea typeface="Cambria Math" panose="02040503050406030204" pitchFamily="18" charset="0"/>
                            </a:rPr>
                          </m:ctrlPr>
                        </m:sSubPr>
                        <m:e>
                          <m:r>
                            <a:rPr lang="en-GB" b="1" i="1">
                              <a:solidFill>
                                <a:srgbClr val="0000FF"/>
                              </a:solidFill>
                              <a:latin typeface="Cambria Math" panose="02040503050406030204" pitchFamily="18" charset="0"/>
                              <a:ea typeface="Cambria Math" panose="02040503050406030204" pitchFamily="18" charset="0"/>
                            </a:rPr>
                            <m:t>𝑻</m:t>
                          </m:r>
                        </m:e>
                        <m:sub>
                          <m:r>
                            <a:rPr lang="en-GB" b="1" i="1">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16" name="CasellaDiTesto 15">
                <a:extLst>
                  <a:ext uri="{FF2B5EF4-FFF2-40B4-BE49-F238E27FC236}">
                    <a16:creationId xmlns:a16="http://schemas.microsoft.com/office/drawing/2014/main" id="{76E6FA41-BE39-478B-8022-2CFA3F45C6D7}"/>
                  </a:ext>
                </a:extLst>
              </p:cNvPr>
              <p:cNvSpPr txBox="1">
                <a:spLocks noRot="1" noChangeAspect="1" noMove="1" noResize="1" noEditPoints="1" noAdjustHandles="1" noChangeArrowheads="1" noChangeShapeType="1" noTextEdit="1"/>
              </p:cNvSpPr>
              <p:nvPr/>
            </p:nvSpPr>
            <p:spPr>
              <a:xfrm>
                <a:off x="8680701" y="3972860"/>
                <a:ext cx="1448819" cy="369332"/>
              </a:xfrm>
              <a:prstGeom prst="rect">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C91FFA9-2086-4DDB-903E-0A93ED8C8208}"/>
                  </a:ext>
                </a:extLst>
              </p:cNvPr>
              <p:cNvSpPr txBox="1"/>
              <p:nvPr/>
            </p:nvSpPr>
            <p:spPr>
              <a:xfrm>
                <a:off x="129143" y="3273364"/>
                <a:ext cx="6093850" cy="671209"/>
              </a:xfrm>
              <a:prstGeom prst="rect">
                <a:avLst/>
              </a:prstGeom>
              <a:noFill/>
            </p:spPr>
            <p:txBody>
              <a:bodyPr wrap="square" rtlCol="0">
                <a:spAutoFit/>
              </a:bodyPr>
              <a:lstStyle/>
              <a:p>
                <a:pPr algn="ct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dirty="0">
                        <a:solidFill>
                          <a:srgbClr val="FF0000"/>
                        </a:solidFill>
                        <a:latin typeface="Cambria Math" panose="02040503050406030204" pitchFamily="18" charset="0"/>
                      </a:rPr>
                      <m:t>=</m:t>
                    </m:r>
                    <m:r>
                      <a:rPr lang="en-GB" b="1" i="0" dirty="0" smtClean="0">
                        <a:solidFill>
                          <a:srgbClr val="FF0000"/>
                        </a:solidFill>
                        <a:latin typeface="Cambria Math" panose="02040503050406030204" pitchFamily="18" charset="0"/>
                      </a:rPr>
                      <m:t>𝟔</m:t>
                    </m:r>
                  </m:oMath>
                </a14:m>
                <a:r>
                  <a:rPr lang="en-GB" b="1" dirty="0">
                    <a:solidFill>
                      <a:schemeClr val="tx1"/>
                    </a:solidFill>
                    <a:ea typeface="Cambria Math" panose="02040503050406030204" pitchFamily="18" charset="0"/>
                  </a:rPr>
                  <a:t>: filter with </a:t>
                </a:r>
                <a14:m>
                  <m:oMath xmlns:m="http://schemas.openxmlformats.org/officeDocument/2006/math">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𝑵</m:t>
                        </m:r>
                      </m:e>
                      <m:sub>
                        <m:r>
                          <a:rPr lang="en-GB" b="1" i="1">
                            <a:solidFill>
                              <a:schemeClr val="tx1"/>
                            </a:solidFill>
                            <a:latin typeface="Cambria Math" panose="02040503050406030204" pitchFamily="18" charset="0"/>
                            <a:ea typeface="Cambria Math" panose="02040503050406030204" pitchFamily="18" charset="0"/>
                          </a:rPr>
                          <m:t>𝒕𝒂𝒑</m:t>
                        </m:r>
                      </m:sub>
                    </m:sSub>
                  </m:oMath>
                </a14:m>
                <a:r>
                  <a:rPr lang="en-GB" b="1" dirty="0">
                    <a:solidFill>
                      <a:schemeClr val="tx1"/>
                    </a:solidFill>
                  </a:rPr>
                  <a:t> = 16 and </a:t>
                </a:r>
                <a:r>
                  <a:rPr lang="en-GB" b="1" dirty="0">
                    <a:solidFill>
                      <a:srgbClr val="BF00BF"/>
                    </a:solidFill>
                  </a:rPr>
                  <a:t>first 16 samples of </a:t>
                </a:r>
                <a14:m>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oMath>
                </a14:m>
                <a:endParaRPr lang="en-GB" b="1" dirty="0"/>
              </a:p>
              <a:p>
                <a:pPr algn="ctr"/>
                <a:r>
                  <a:rPr lang="en-GB" b="1" dirty="0"/>
                  <a:t>(no feedback-correction applied to the bunch)</a:t>
                </a:r>
              </a:p>
            </p:txBody>
          </p:sp>
        </mc:Choice>
        <mc:Fallback xmlns="">
          <p:sp>
            <p:nvSpPr>
              <p:cNvPr id="14" name="CasellaDiTesto 13">
                <a:extLst>
                  <a:ext uri="{FF2B5EF4-FFF2-40B4-BE49-F238E27FC236}">
                    <a16:creationId xmlns:a16="http://schemas.microsoft.com/office/drawing/2014/main" id="{FC91FFA9-2086-4DDB-903E-0A93ED8C8208}"/>
                  </a:ext>
                </a:extLst>
              </p:cNvPr>
              <p:cNvSpPr txBox="1">
                <a:spLocks noRot="1" noChangeAspect="1" noMove="1" noResize="1" noEditPoints="1" noAdjustHandles="1" noChangeArrowheads="1" noChangeShapeType="1" noTextEdit="1"/>
              </p:cNvSpPr>
              <p:nvPr/>
            </p:nvSpPr>
            <p:spPr>
              <a:xfrm>
                <a:off x="129143" y="3273364"/>
                <a:ext cx="6093850" cy="671209"/>
              </a:xfrm>
              <a:prstGeom prst="rect">
                <a:avLst/>
              </a:prstGeom>
              <a:blipFill>
                <a:blip r:embed="rId13"/>
                <a:stretch>
                  <a:fillRect t="-4545" b="-1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E554158D-B647-4910-AA97-247393860928}"/>
                  </a:ext>
                </a:extLst>
              </p:cNvPr>
              <p:cNvSpPr txBox="1"/>
              <p:nvPr/>
            </p:nvSpPr>
            <p:spPr>
              <a:xfrm>
                <a:off x="6174343" y="3273364"/>
                <a:ext cx="6093850" cy="671209"/>
              </a:xfrm>
              <a:prstGeom prst="rect">
                <a:avLst/>
              </a:prstGeom>
              <a:noFill/>
            </p:spPr>
            <p:txBody>
              <a:bodyPr wrap="square" rtlCol="0">
                <a:spAutoFit/>
              </a:bodyPr>
              <a:lstStyle/>
              <a:p>
                <a:pPr algn="ct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dirty="0">
                        <a:solidFill>
                          <a:srgbClr val="FF0000"/>
                        </a:solidFill>
                        <a:latin typeface="Cambria Math" panose="02040503050406030204" pitchFamily="18" charset="0"/>
                      </a:rPr>
                      <m:t>=</m:t>
                    </m:r>
                    <m:r>
                      <a:rPr lang="en-GB" b="1" i="0" dirty="0" smtClean="0">
                        <a:solidFill>
                          <a:srgbClr val="FF0000"/>
                        </a:solidFill>
                        <a:latin typeface="Cambria Math" panose="02040503050406030204" pitchFamily="18" charset="0"/>
                      </a:rPr>
                      <m:t>𝟕</m:t>
                    </m:r>
                  </m:oMath>
                </a14:m>
                <a:r>
                  <a:rPr lang="en-GB" b="1" dirty="0">
                    <a:solidFill>
                      <a:schemeClr val="tx1"/>
                    </a:solidFill>
                    <a:ea typeface="Cambria Math" panose="02040503050406030204" pitchFamily="18" charset="0"/>
                  </a:rPr>
                  <a:t>: filter with </a:t>
                </a:r>
                <a14:m>
                  <m:oMath xmlns:m="http://schemas.openxmlformats.org/officeDocument/2006/math">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𝑵</m:t>
                        </m:r>
                      </m:e>
                      <m:sub>
                        <m:r>
                          <a:rPr lang="en-GB" b="1" i="1">
                            <a:solidFill>
                              <a:schemeClr val="tx1"/>
                            </a:solidFill>
                            <a:latin typeface="Cambria Math" panose="02040503050406030204" pitchFamily="18" charset="0"/>
                            <a:ea typeface="Cambria Math" panose="02040503050406030204" pitchFamily="18" charset="0"/>
                          </a:rPr>
                          <m:t>𝒕𝒂𝒑</m:t>
                        </m:r>
                      </m:sub>
                    </m:sSub>
                  </m:oMath>
                </a14:m>
                <a:r>
                  <a:rPr lang="en-GB" b="1" dirty="0">
                    <a:solidFill>
                      <a:schemeClr val="tx1"/>
                    </a:solidFill>
                  </a:rPr>
                  <a:t> = 16 and </a:t>
                </a:r>
                <a:r>
                  <a:rPr lang="en-GB" b="1" dirty="0">
                    <a:solidFill>
                      <a:srgbClr val="BF00BF"/>
                    </a:solidFill>
                  </a:rPr>
                  <a:t>first 16 samples of </a:t>
                </a:r>
                <a14:m>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𝒏</m:t>
                        </m:r>
                      </m:e>
                      <m:sub>
                        <m:r>
                          <a:rPr lang="en-GB" b="1" i="1">
                            <a:solidFill>
                              <a:srgbClr val="BF00BF"/>
                            </a:solidFill>
                            <a:latin typeface="Cambria Math" panose="02040503050406030204" pitchFamily="18" charset="0"/>
                          </a:rPr>
                          <m:t>𝒐𝑨𝑫𝑪</m:t>
                        </m:r>
                      </m:sub>
                    </m:sSub>
                  </m:oMath>
                </a14:m>
                <a:endParaRPr lang="en-GB" b="1" dirty="0"/>
              </a:p>
              <a:p>
                <a:pPr algn="ctr"/>
                <a:r>
                  <a:rPr lang="en-GB" b="1" dirty="0"/>
                  <a:t>(no feedback-correction applied to the bunch)</a:t>
                </a:r>
              </a:p>
            </p:txBody>
          </p:sp>
        </mc:Choice>
        <mc:Fallback xmlns="">
          <p:sp>
            <p:nvSpPr>
              <p:cNvPr id="21" name="CasellaDiTesto 20">
                <a:extLst>
                  <a:ext uri="{FF2B5EF4-FFF2-40B4-BE49-F238E27FC236}">
                    <a16:creationId xmlns:a16="http://schemas.microsoft.com/office/drawing/2014/main" id="{E554158D-B647-4910-AA97-247393860928}"/>
                  </a:ext>
                </a:extLst>
              </p:cNvPr>
              <p:cNvSpPr txBox="1">
                <a:spLocks noRot="1" noChangeAspect="1" noMove="1" noResize="1" noEditPoints="1" noAdjustHandles="1" noChangeArrowheads="1" noChangeShapeType="1" noTextEdit="1"/>
              </p:cNvSpPr>
              <p:nvPr/>
            </p:nvSpPr>
            <p:spPr>
              <a:xfrm>
                <a:off x="6174343" y="3273364"/>
                <a:ext cx="6093850" cy="671209"/>
              </a:xfrm>
              <a:prstGeom prst="rect">
                <a:avLst/>
              </a:prstGeom>
              <a:blipFill>
                <a:blip r:embed="rId14"/>
                <a:stretch>
                  <a:fillRect t="-4545" b="-13636"/>
                </a:stretch>
              </a:blipFill>
            </p:spPr>
            <p:txBody>
              <a:bodyPr/>
              <a:lstStyle/>
              <a:p>
                <a:r>
                  <a:rPr lang="en-GB">
                    <a:noFill/>
                  </a:rPr>
                  <a:t> </a:t>
                </a:r>
              </a:p>
            </p:txBody>
          </p:sp>
        </mc:Fallback>
      </mc:AlternateContent>
      <p:sp>
        <p:nvSpPr>
          <p:cNvPr id="9" name="Rettangolo 8">
            <a:extLst>
              <a:ext uri="{FF2B5EF4-FFF2-40B4-BE49-F238E27FC236}">
                <a16:creationId xmlns:a16="http://schemas.microsoft.com/office/drawing/2014/main" id="{4FA160FC-ABED-4B73-94DD-AF7BF56273F7}"/>
              </a:ext>
            </a:extLst>
          </p:cNvPr>
          <p:cNvSpPr/>
          <p:nvPr/>
        </p:nvSpPr>
        <p:spPr>
          <a:xfrm>
            <a:off x="11434224" y="4432329"/>
            <a:ext cx="62358" cy="645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D7310D30-B797-4DCF-941C-AE7FF7C1A3A1}"/>
                  </a:ext>
                </a:extLst>
              </p:cNvPr>
              <p:cNvSpPr txBox="1"/>
              <p:nvPr/>
            </p:nvSpPr>
            <p:spPr>
              <a:xfrm rot="16200000">
                <a:off x="10982515" y="4622380"/>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24" name="CasellaDiTesto 23">
                <a:extLst>
                  <a:ext uri="{FF2B5EF4-FFF2-40B4-BE49-F238E27FC236}">
                    <a16:creationId xmlns:a16="http://schemas.microsoft.com/office/drawing/2014/main" id="{D7310D30-B797-4DCF-941C-AE7FF7C1A3A1}"/>
                  </a:ext>
                </a:extLst>
              </p:cNvPr>
              <p:cNvSpPr txBox="1">
                <a:spLocks noRot="1" noChangeAspect="1" noMove="1" noResize="1" noEditPoints="1" noAdjustHandles="1" noChangeArrowheads="1" noChangeShapeType="1" noTextEdit="1"/>
              </p:cNvSpPr>
              <p:nvPr/>
            </p:nvSpPr>
            <p:spPr>
              <a:xfrm rot="16200000">
                <a:off x="10982515" y="4622380"/>
                <a:ext cx="1136282" cy="369332"/>
              </a:xfrm>
              <a:prstGeom prst="rect">
                <a:avLst/>
              </a:prstGeom>
              <a:blipFill>
                <a:blip r:embed="rId15"/>
                <a:stretch>
                  <a:fillRect l="-8197" r="-24590"/>
                </a:stretch>
              </a:blipFill>
            </p:spPr>
            <p:txBody>
              <a:bodyPr/>
              <a:lstStyle/>
              <a:p>
                <a:r>
                  <a:rPr lang="en-GB">
                    <a:noFill/>
                  </a:rPr>
                  <a:t> </a:t>
                </a:r>
              </a:p>
            </p:txBody>
          </p:sp>
        </mc:Fallback>
      </mc:AlternateContent>
    </p:spTree>
    <p:extLst>
      <p:ext uri="{BB962C8B-B14F-4D97-AF65-F5344CB8AC3E}">
        <p14:creationId xmlns:p14="http://schemas.microsoft.com/office/powerpoint/2010/main" val="24788738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91BC7C3-D732-4731-92B0-CD450333AE21}"/>
              </a:ext>
            </a:extLst>
          </p:cNvPr>
          <p:cNvPicPr>
            <a:picLocks noChangeAspect="1"/>
          </p:cNvPicPr>
          <p:nvPr/>
        </p:nvPicPr>
        <p:blipFill>
          <a:blip r:embed="rId2"/>
          <a:stretch>
            <a:fillRect/>
          </a:stretch>
        </p:blipFill>
        <p:spPr>
          <a:xfrm>
            <a:off x="6696381" y="3913698"/>
            <a:ext cx="4859928" cy="1913601"/>
          </a:xfrm>
          <a:prstGeom prst="rect">
            <a:avLst/>
          </a:prstGeom>
        </p:spPr>
      </p:pic>
      <p:pic>
        <p:nvPicPr>
          <p:cNvPr id="5" name="Immagine 4">
            <a:extLst>
              <a:ext uri="{FF2B5EF4-FFF2-40B4-BE49-F238E27FC236}">
                <a16:creationId xmlns:a16="http://schemas.microsoft.com/office/drawing/2014/main" id="{6B9DEB24-D4C4-4953-91AE-107B2C1A1C09}"/>
              </a:ext>
            </a:extLst>
          </p:cNvPr>
          <p:cNvPicPr>
            <a:picLocks noChangeAspect="1"/>
          </p:cNvPicPr>
          <p:nvPr/>
        </p:nvPicPr>
        <p:blipFill>
          <a:blip r:embed="rId3"/>
          <a:stretch>
            <a:fillRect/>
          </a:stretch>
        </p:blipFill>
        <p:spPr>
          <a:xfrm>
            <a:off x="939719" y="3914217"/>
            <a:ext cx="4839018" cy="1913602"/>
          </a:xfrm>
          <a:prstGeom prst="rect">
            <a:avLst/>
          </a:prstGeom>
        </p:spPr>
      </p:pic>
      <p:pic>
        <p:nvPicPr>
          <p:cNvPr id="3" name="Immagine 2">
            <a:extLst>
              <a:ext uri="{FF2B5EF4-FFF2-40B4-BE49-F238E27FC236}">
                <a16:creationId xmlns:a16="http://schemas.microsoft.com/office/drawing/2014/main" id="{1488B046-77F1-49D1-8DAA-A50693157317}"/>
              </a:ext>
            </a:extLst>
          </p:cNvPr>
          <p:cNvPicPr>
            <a:picLocks noChangeAspect="1"/>
          </p:cNvPicPr>
          <p:nvPr/>
        </p:nvPicPr>
        <p:blipFill>
          <a:blip r:embed="rId4"/>
          <a:stretch>
            <a:fillRect/>
          </a:stretch>
        </p:blipFill>
        <p:spPr>
          <a:xfrm>
            <a:off x="1029258" y="1642049"/>
            <a:ext cx="4749552" cy="1907916"/>
          </a:xfrm>
          <a:prstGeom prst="rect">
            <a:avLst/>
          </a:prstGeom>
        </p:spPr>
      </p:pic>
      <p:pic>
        <p:nvPicPr>
          <p:cNvPr id="2" name="Immagine 1">
            <a:extLst>
              <a:ext uri="{FF2B5EF4-FFF2-40B4-BE49-F238E27FC236}">
                <a16:creationId xmlns:a16="http://schemas.microsoft.com/office/drawing/2014/main" id="{5D6AFEE1-5D81-446E-97A7-E38AE88EC329}"/>
              </a:ext>
            </a:extLst>
          </p:cNvPr>
          <p:cNvPicPr>
            <a:picLocks noChangeAspect="1"/>
          </p:cNvPicPr>
          <p:nvPr/>
        </p:nvPicPr>
        <p:blipFill>
          <a:blip r:embed="rId5"/>
          <a:stretch>
            <a:fillRect/>
          </a:stretch>
        </p:blipFill>
        <p:spPr>
          <a:xfrm>
            <a:off x="6808091" y="1630561"/>
            <a:ext cx="4757095" cy="1925063"/>
          </a:xfrm>
          <a:prstGeom prst="rect">
            <a:avLst/>
          </a:prstGeom>
        </p:spPr>
      </p:pic>
      <p:sp>
        <p:nvSpPr>
          <p:cNvPr id="4" name="Segnaposto numero diapositiva 3">
            <a:extLst>
              <a:ext uri="{FF2B5EF4-FFF2-40B4-BE49-F238E27FC236}">
                <a16:creationId xmlns:a16="http://schemas.microsoft.com/office/drawing/2014/main" id="{46E3396F-5E4B-4941-B0E3-B2006ADBEE96}"/>
              </a:ext>
            </a:extLst>
          </p:cNvPr>
          <p:cNvSpPr>
            <a:spLocks noGrp="1"/>
          </p:cNvSpPr>
          <p:nvPr>
            <p:ph type="sldNum" sz="quarter" idx="12"/>
          </p:nvPr>
        </p:nvSpPr>
        <p:spPr/>
        <p:txBody>
          <a:bodyPr/>
          <a:lstStyle/>
          <a:p>
            <a:fld id="{F556478C-EA8F-4B12-8AB2-8053E5C3663D}" type="slidenum">
              <a:rPr lang="en-GB" smtClean="0"/>
              <a:t>117</a:t>
            </a:fld>
            <a:endParaRPr lang="en-GB"/>
          </a:p>
        </p:txBody>
      </p:sp>
      <p:sp>
        <p:nvSpPr>
          <p:cNvPr id="6" name="CasellaDiTesto 5">
            <a:extLst>
              <a:ext uri="{FF2B5EF4-FFF2-40B4-BE49-F238E27FC236}">
                <a16:creationId xmlns:a16="http://schemas.microsoft.com/office/drawing/2014/main" id="{C00E496E-1553-4AE9-9E9D-1206D04DBB0A}"/>
              </a:ext>
            </a:extLst>
          </p:cNvPr>
          <p:cNvSpPr txBox="1"/>
          <p:nvPr/>
        </p:nvSpPr>
        <p:spPr>
          <a:xfrm>
            <a:off x="0" y="53304"/>
            <a:ext cx="12192000" cy="707886"/>
          </a:xfrm>
          <a:prstGeom prst="rect">
            <a:avLst/>
          </a:prstGeom>
          <a:noFill/>
        </p:spPr>
        <p:txBody>
          <a:bodyPr wrap="square" rtlCol="0">
            <a:spAutoFit/>
          </a:bodyPr>
          <a:lstStyle/>
          <a:p>
            <a:pPr algn="ctr"/>
            <a:r>
              <a:rPr lang="en-GB" sz="4000" dirty="0">
                <a:latin typeface="+mj-lt"/>
              </a:rPr>
              <a:t>FPGA: DAFNE example (2/5)</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49C5F0D-0B77-4231-AC58-E599BD884712}"/>
                  </a:ext>
                </a:extLst>
              </p:cNvPr>
              <p:cNvSpPr txBox="1"/>
              <p:nvPr/>
            </p:nvSpPr>
            <p:spPr>
              <a:xfrm>
                <a:off x="79899" y="805543"/>
                <a:ext cx="11816179" cy="646331"/>
              </a:xfrm>
              <a:prstGeom prst="rect">
                <a:avLst/>
              </a:prstGeom>
              <a:noFill/>
            </p:spPr>
            <p:txBody>
              <a:bodyPr wrap="square" rtlCol="0">
                <a:spAutoFit/>
              </a:bodyPr>
              <a:lstStyle/>
              <a:p>
                <a:pPr marL="285750" indent="-285750">
                  <a:buFont typeface="Wingdings" panose="05000000000000000000" pitchFamily="2" charset="2"/>
                  <a:buChar char="q"/>
                </a:pPr>
                <a:r>
                  <a:rPr lang="en-GB" dirty="0"/>
                  <a:t>We compare the frequency-response of the filter when </a:t>
                </a:r>
                <a14:m>
                  <m:oMath xmlns:m="http://schemas.openxmlformats.org/officeDocument/2006/math">
                    <m:sSub>
                      <m:sSubPr>
                        <m:ctrlPr>
                          <a:rPr lang="en-GB" i="1" dirty="0" smtClean="0">
                            <a:solidFill>
                              <a:srgbClr val="FF0000"/>
                            </a:solidFill>
                            <a:latin typeface="Cambria Math" panose="02040503050406030204" pitchFamily="18" charset="0"/>
                          </a:rPr>
                        </m:ctrlPr>
                      </m:sSubPr>
                      <m:e>
                        <m:r>
                          <a:rPr lang="en-GB" b="0" i="1" dirty="0">
                            <a:solidFill>
                              <a:srgbClr val="FF0000"/>
                            </a:solidFill>
                            <a:latin typeface="Cambria Math" panose="02040503050406030204" pitchFamily="18" charset="0"/>
                          </a:rPr>
                          <m:t>𝑑</m:t>
                        </m:r>
                      </m:e>
                      <m:sub>
                        <m:r>
                          <a:rPr lang="en-GB" b="0" i="1" dirty="0">
                            <a:solidFill>
                              <a:srgbClr val="FF0000"/>
                            </a:solidFill>
                            <a:latin typeface="Cambria Math" panose="02040503050406030204" pitchFamily="18" charset="0"/>
                          </a:rPr>
                          <m:t>𝐷𝑆𝐹</m:t>
                        </m:r>
                      </m:sub>
                    </m:sSub>
                    <m:r>
                      <a:rPr lang="en-GB" b="0" i="1" dirty="0" smtClean="0">
                        <a:solidFill>
                          <a:srgbClr val="FF0000"/>
                        </a:solidFill>
                        <a:latin typeface="Cambria Math" panose="02040503050406030204" pitchFamily="18" charset="0"/>
                      </a:rPr>
                      <m:t>=6</m:t>
                    </m:r>
                  </m:oMath>
                </a14:m>
                <a:r>
                  <a:rPr lang="en-GB" dirty="0"/>
                  <a:t> and </a:t>
                </a:r>
                <a14:m>
                  <m:oMath xmlns:m="http://schemas.openxmlformats.org/officeDocument/2006/math">
                    <m:sSub>
                      <m:sSubPr>
                        <m:ctrlPr>
                          <a:rPr lang="en-GB" i="1" dirty="0">
                            <a:solidFill>
                              <a:srgbClr val="FF0000"/>
                            </a:solidFill>
                            <a:latin typeface="Cambria Math" panose="02040503050406030204" pitchFamily="18" charset="0"/>
                          </a:rPr>
                        </m:ctrlPr>
                      </m:sSubPr>
                      <m:e>
                        <m:r>
                          <a:rPr lang="en-GB" b="0" i="1" dirty="0">
                            <a:solidFill>
                              <a:srgbClr val="FF0000"/>
                            </a:solidFill>
                            <a:latin typeface="Cambria Math" panose="02040503050406030204" pitchFamily="18" charset="0"/>
                          </a:rPr>
                          <m:t>𝑑</m:t>
                        </m:r>
                      </m:e>
                      <m:sub>
                        <m:r>
                          <a:rPr lang="en-GB" b="0" i="1" dirty="0">
                            <a:solidFill>
                              <a:srgbClr val="FF0000"/>
                            </a:solidFill>
                            <a:latin typeface="Cambria Math" panose="02040503050406030204" pitchFamily="18" charset="0"/>
                          </a:rPr>
                          <m:t>𝐷𝑆𝐹</m:t>
                        </m:r>
                      </m:sub>
                    </m:sSub>
                    <m:r>
                      <a:rPr lang="en-GB" b="0" i="1" dirty="0">
                        <a:solidFill>
                          <a:srgbClr val="FF0000"/>
                        </a:solidFill>
                        <a:latin typeface="Cambria Math" panose="02040503050406030204" pitchFamily="18" charset="0"/>
                      </a:rPr>
                      <m:t>=</m:t>
                    </m:r>
                    <m:r>
                      <a:rPr lang="en-GB" b="0" i="1" dirty="0" smtClean="0">
                        <a:solidFill>
                          <a:srgbClr val="FF0000"/>
                        </a:solidFill>
                        <a:latin typeface="Cambria Math" panose="02040503050406030204" pitchFamily="18" charset="0"/>
                      </a:rPr>
                      <m:t>7</m:t>
                    </m:r>
                  </m:oMath>
                </a14:m>
                <a:r>
                  <a:rPr lang="en-GB" dirty="0"/>
                  <a:t>. </a:t>
                </a:r>
              </a:p>
              <a:p>
                <a:pPr lvl="1"/>
                <a:endParaRPr lang="en-GB" dirty="0"/>
              </a:p>
            </p:txBody>
          </p:sp>
        </mc:Choice>
        <mc:Fallback xmlns="">
          <p:sp>
            <p:nvSpPr>
              <p:cNvPr id="16" name="CasellaDiTesto 15">
                <a:extLst>
                  <a:ext uri="{FF2B5EF4-FFF2-40B4-BE49-F238E27FC236}">
                    <a16:creationId xmlns:a16="http://schemas.microsoft.com/office/drawing/2014/main" id="{749C5F0D-0B77-4231-AC58-E599BD884712}"/>
                  </a:ext>
                </a:extLst>
              </p:cNvPr>
              <p:cNvSpPr txBox="1">
                <a:spLocks noRot="1" noChangeAspect="1" noMove="1" noResize="1" noEditPoints="1" noAdjustHandles="1" noChangeArrowheads="1" noChangeShapeType="1" noTextEdit="1"/>
              </p:cNvSpPr>
              <p:nvPr/>
            </p:nvSpPr>
            <p:spPr>
              <a:xfrm>
                <a:off x="79899" y="805543"/>
                <a:ext cx="11816179" cy="646331"/>
              </a:xfrm>
              <a:prstGeom prst="rect">
                <a:avLst/>
              </a:prstGeom>
              <a:blipFill>
                <a:blip r:embed="rId6"/>
                <a:stretch>
                  <a:fillRect l="-310" t="-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0CAB696-4E74-456D-8B76-2AABA58191DB}"/>
                  </a:ext>
                </a:extLst>
              </p:cNvPr>
              <p:cNvSpPr txBox="1"/>
              <p:nvPr/>
            </p:nvSpPr>
            <p:spPr>
              <a:xfrm rot="16200000">
                <a:off x="216687" y="2512831"/>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20" name="CasellaDiTesto 19">
                <a:extLst>
                  <a:ext uri="{FF2B5EF4-FFF2-40B4-BE49-F238E27FC236}">
                    <a16:creationId xmlns:a16="http://schemas.microsoft.com/office/drawing/2014/main" id="{30CAB696-4E74-456D-8B76-2AABA58191DB}"/>
                  </a:ext>
                </a:extLst>
              </p:cNvPr>
              <p:cNvSpPr txBox="1">
                <a:spLocks noRot="1" noChangeAspect="1" noMove="1" noResize="1" noEditPoints="1" noAdjustHandles="1" noChangeArrowheads="1" noChangeShapeType="1" noTextEdit="1"/>
              </p:cNvSpPr>
              <p:nvPr/>
            </p:nvSpPr>
            <p:spPr>
              <a:xfrm rot="16200000">
                <a:off x="216687" y="2512831"/>
                <a:ext cx="1273490" cy="246221"/>
              </a:xfrm>
              <a:prstGeom prst="rect">
                <a:avLst/>
              </a:prstGeom>
              <a:blipFill>
                <a:blip r:embed="rId7"/>
                <a:stretch>
                  <a:fillRect l="-27500" t="-8612" r="-5000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2BB7C64F-6C51-4B38-B164-45FF74F2696E}"/>
                  </a:ext>
                </a:extLst>
              </p:cNvPr>
              <p:cNvSpPr txBox="1"/>
              <p:nvPr/>
            </p:nvSpPr>
            <p:spPr>
              <a:xfrm rot="16200000">
                <a:off x="-161102" y="4751068"/>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22" name="CasellaDiTesto 21">
                <a:extLst>
                  <a:ext uri="{FF2B5EF4-FFF2-40B4-BE49-F238E27FC236}">
                    <a16:creationId xmlns:a16="http://schemas.microsoft.com/office/drawing/2014/main" id="{2BB7C64F-6C51-4B38-B164-45FF74F2696E}"/>
                  </a:ext>
                </a:extLst>
              </p:cNvPr>
              <p:cNvSpPr txBox="1">
                <a:spLocks noRot="1" noChangeAspect="1" noMove="1" noResize="1" noEditPoints="1" noAdjustHandles="1" noChangeArrowheads="1" noChangeShapeType="1" noTextEdit="1"/>
              </p:cNvSpPr>
              <p:nvPr/>
            </p:nvSpPr>
            <p:spPr>
              <a:xfrm rot="16200000">
                <a:off x="-161102" y="4751068"/>
                <a:ext cx="1913601" cy="246221"/>
              </a:xfrm>
              <a:prstGeom prst="rect">
                <a:avLst/>
              </a:prstGeom>
              <a:blipFill>
                <a:blip r:embed="rId8"/>
                <a:stretch>
                  <a:fillRect l="-24390" t="-5414" r="-48780" b="-6369"/>
                </a:stretch>
              </a:blipFill>
            </p:spPr>
            <p:txBody>
              <a:bodyPr/>
              <a:lstStyle/>
              <a:p>
                <a:r>
                  <a:rPr lang="en-GB">
                    <a:noFill/>
                  </a:rPr>
                  <a:t> </a:t>
                </a:r>
              </a:p>
            </p:txBody>
          </p:sp>
        </mc:Fallback>
      </mc:AlternateContent>
      <p:sp>
        <p:nvSpPr>
          <p:cNvPr id="24" name="CasellaDiTesto 23">
            <a:extLst>
              <a:ext uri="{FF2B5EF4-FFF2-40B4-BE49-F238E27FC236}">
                <a16:creationId xmlns:a16="http://schemas.microsoft.com/office/drawing/2014/main" id="{F92E09F0-A2F3-4C49-B0EB-96758F4DF77A}"/>
              </a:ext>
            </a:extLst>
          </p:cNvPr>
          <p:cNvSpPr txBox="1"/>
          <p:nvPr/>
        </p:nvSpPr>
        <p:spPr>
          <a:xfrm>
            <a:off x="2674700" y="3575678"/>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133C504-C92F-405C-BCFF-81F59B9FC3E7}"/>
                  </a:ext>
                </a:extLst>
              </p:cNvPr>
              <p:cNvSpPr txBox="1"/>
              <p:nvPr/>
            </p:nvSpPr>
            <p:spPr>
              <a:xfrm rot="16200000">
                <a:off x="5987190" y="2512313"/>
                <a:ext cx="1273490" cy="246221"/>
              </a:xfrm>
              <a:prstGeom prst="rect">
                <a:avLst/>
              </a:prstGeom>
              <a:noFill/>
            </p:spPr>
            <p:txBody>
              <a:bodyPr wrap="none" lIns="0" tIns="0" rIns="0" bIns="0" rtlCol="0">
                <a:spAutoFit/>
              </a:bodyPr>
              <a:lstStyle/>
              <a:p>
                <a14:m>
                  <m:oMath xmlns:m="http://schemas.openxmlformats.org/officeDocument/2006/math">
                    <m:d>
                      <m:dPr>
                        <m:begChr m:val="|"/>
                        <m:endChr m:val="|"/>
                        <m:ctrlPr>
                          <a:rPr lang="en-GB" sz="1600" i="1" smtClean="0">
                            <a:solidFill>
                              <a:srgbClr val="0000FF"/>
                            </a:solidFill>
                            <a:latin typeface="Cambria Math" panose="02040503050406030204" pitchFamily="18" charset="0"/>
                            <a:ea typeface="Cambria Math" panose="02040503050406030204" pitchFamily="18" charset="0"/>
                          </a:rPr>
                        </m:ctrlPr>
                      </m:dPr>
                      <m:e>
                        <m:r>
                          <a:rPr lang="en-GB" sz="1600" i="1">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e>
                    </m:d>
                  </m:oMath>
                </a14:m>
                <a:r>
                  <a:rPr lang="en-GB" sz="1600" dirty="0">
                    <a:solidFill>
                      <a:srgbClr val="0000FF"/>
                    </a:solidFill>
                  </a:rPr>
                  <a:t> [a.u.]</a:t>
                </a:r>
                <a:endParaRPr lang="en-GB" sz="1600" dirty="0"/>
              </a:p>
            </p:txBody>
          </p:sp>
        </mc:Choice>
        <mc:Fallback xmlns="">
          <p:sp>
            <p:nvSpPr>
              <p:cNvPr id="26" name="CasellaDiTesto 25">
                <a:extLst>
                  <a:ext uri="{FF2B5EF4-FFF2-40B4-BE49-F238E27FC236}">
                    <a16:creationId xmlns:a16="http://schemas.microsoft.com/office/drawing/2014/main" id="{6133C504-C92F-405C-BCFF-81F59B9FC3E7}"/>
                  </a:ext>
                </a:extLst>
              </p:cNvPr>
              <p:cNvSpPr txBox="1">
                <a:spLocks noRot="1" noChangeAspect="1" noMove="1" noResize="1" noEditPoints="1" noAdjustHandles="1" noChangeArrowheads="1" noChangeShapeType="1" noTextEdit="1"/>
              </p:cNvSpPr>
              <p:nvPr/>
            </p:nvSpPr>
            <p:spPr>
              <a:xfrm rot="16200000">
                <a:off x="5987190" y="2512313"/>
                <a:ext cx="1273490" cy="246221"/>
              </a:xfrm>
              <a:prstGeom prst="rect">
                <a:avLst/>
              </a:prstGeom>
              <a:blipFill>
                <a:blip r:embed="rId9"/>
                <a:stretch>
                  <a:fillRect l="-24390" t="-8612" r="-48780" b="-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C009998-7EF3-4647-AE35-C9253FBED54D}"/>
                  </a:ext>
                </a:extLst>
              </p:cNvPr>
              <p:cNvSpPr txBox="1"/>
              <p:nvPr/>
            </p:nvSpPr>
            <p:spPr>
              <a:xfrm rot="16200000">
                <a:off x="5621429" y="4751068"/>
                <a:ext cx="1913601" cy="246221"/>
              </a:xfrm>
              <a:prstGeom prst="rect">
                <a:avLst/>
              </a:prstGeom>
              <a:noFill/>
            </p:spPr>
            <p:txBody>
              <a:bodyPr wrap="none" lIns="0" tIns="0" rIns="0" bIns="0" rtlCol="0">
                <a:spAutoFit/>
              </a:bodyPr>
              <a:lstStyle/>
              <a:p>
                <a:r>
                  <a:rPr lang="en-GB" sz="1600" dirty="0">
                    <a:solidFill>
                      <a:srgbClr val="0000FF"/>
                    </a:solidFill>
                  </a:rPr>
                  <a:t>Phase of  </a:t>
                </a:r>
                <a14:m>
                  <m:oMath xmlns:m="http://schemas.openxmlformats.org/officeDocument/2006/math">
                    <m:r>
                      <a:rPr lang="en-GB" sz="1600" i="1" smtClean="0">
                        <a:solidFill>
                          <a:srgbClr val="0000FF"/>
                        </a:solidFill>
                        <a:latin typeface="Cambria Math" panose="02040503050406030204" pitchFamily="18" charset="0"/>
                        <a:ea typeface="Cambria Math" panose="02040503050406030204" pitchFamily="18" charset="0"/>
                      </a:rPr>
                      <m:t>ℱ</m:t>
                    </m:r>
                    <m:d>
                      <m:dPr>
                        <m:ctrlPr>
                          <a:rPr lang="en-GB" sz="1600" i="1">
                            <a:solidFill>
                              <a:srgbClr val="0000FF"/>
                            </a:solidFill>
                            <a:latin typeface="Cambria Math" panose="02040503050406030204" pitchFamily="18" charset="0"/>
                            <a:ea typeface="Cambria Math" panose="02040503050406030204" pitchFamily="18" charset="0"/>
                          </a:rPr>
                        </m:ctrlPr>
                      </m:dPr>
                      <m:e>
                        <m:sSub>
                          <m:sSubPr>
                            <m:ctrlPr>
                              <a:rPr lang="en-GB" sz="1600" i="1">
                                <a:solidFill>
                                  <a:srgbClr val="0000FF"/>
                                </a:solidFill>
                                <a:latin typeface="Cambria Math" panose="02040503050406030204" pitchFamily="18" charset="0"/>
                                <a:ea typeface="Cambria Math" panose="02040503050406030204" pitchFamily="18" charset="0"/>
                              </a:rPr>
                            </m:ctrlPr>
                          </m:sSubPr>
                          <m:e>
                            <m:r>
                              <a:rPr lang="en-GB" sz="1600" i="1">
                                <a:solidFill>
                                  <a:srgbClr val="0000FF"/>
                                </a:solidFill>
                                <a:latin typeface="Cambria Math" panose="02040503050406030204" pitchFamily="18" charset="0"/>
                                <a:ea typeface="Cambria Math" panose="02040503050406030204" pitchFamily="18" charset="0"/>
                              </a:rPr>
                              <m:t>𝑓</m:t>
                            </m:r>
                          </m:e>
                          <m:sub>
                            <m:r>
                              <a:rPr lang="en-GB" sz="1600" i="1">
                                <a:solidFill>
                                  <a:srgbClr val="0000FF"/>
                                </a:solidFill>
                                <a:latin typeface="Cambria Math" panose="02040503050406030204" pitchFamily="18" charset="0"/>
                                <a:ea typeface="Cambria Math" panose="02040503050406030204" pitchFamily="18" charset="0"/>
                              </a:rPr>
                              <m:t>𝐹𝐼𝑅</m:t>
                            </m:r>
                          </m:sub>
                        </m:sSub>
                      </m:e>
                    </m:d>
                  </m:oMath>
                </a14:m>
                <a:r>
                  <a:rPr lang="en-GB" sz="1600" dirty="0">
                    <a:solidFill>
                      <a:srgbClr val="0000FF"/>
                    </a:solidFill>
                  </a:rPr>
                  <a:t> [rad]</a:t>
                </a:r>
              </a:p>
            </p:txBody>
          </p:sp>
        </mc:Choice>
        <mc:Fallback xmlns="">
          <p:sp>
            <p:nvSpPr>
              <p:cNvPr id="28" name="CasellaDiTesto 27">
                <a:extLst>
                  <a:ext uri="{FF2B5EF4-FFF2-40B4-BE49-F238E27FC236}">
                    <a16:creationId xmlns:a16="http://schemas.microsoft.com/office/drawing/2014/main" id="{5C009998-7EF3-4647-AE35-C9253FBED54D}"/>
                  </a:ext>
                </a:extLst>
              </p:cNvPr>
              <p:cNvSpPr txBox="1">
                <a:spLocks noRot="1" noChangeAspect="1" noMove="1" noResize="1" noEditPoints="1" noAdjustHandles="1" noChangeArrowheads="1" noChangeShapeType="1" noTextEdit="1"/>
              </p:cNvSpPr>
              <p:nvPr/>
            </p:nvSpPr>
            <p:spPr>
              <a:xfrm rot="16200000">
                <a:off x="5621429" y="4751068"/>
                <a:ext cx="1913601" cy="246221"/>
              </a:xfrm>
              <a:prstGeom prst="rect">
                <a:avLst/>
              </a:prstGeom>
              <a:blipFill>
                <a:blip r:embed="rId10"/>
                <a:stretch>
                  <a:fillRect l="-27500" t="-5414" r="-50000" b="-6369"/>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B7D10399-20B9-4D78-BDA6-A8248379C53F}"/>
              </a:ext>
            </a:extLst>
          </p:cNvPr>
          <p:cNvSpPr txBox="1"/>
          <p:nvPr/>
        </p:nvSpPr>
        <p:spPr>
          <a:xfrm>
            <a:off x="2705731" y="5816405"/>
            <a:ext cx="1345433" cy="246221"/>
          </a:xfrm>
          <a:prstGeom prst="rect">
            <a:avLst/>
          </a:prstGeom>
          <a:noFill/>
        </p:spPr>
        <p:txBody>
          <a:bodyPr wrap="none" lIns="0" tIns="0" rIns="0" bIns="0" rtlCol="0">
            <a:spAutoFit/>
          </a:bodyPr>
          <a:lstStyle/>
          <a:p>
            <a:r>
              <a:rPr lang="en-GB" sz="1600" dirty="0"/>
              <a:t>Frequency [kHz]</a:t>
            </a:r>
          </a:p>
        </p:txBody>
      </p:sp>
      <p:sp>
        <p:nvSpPr>
          <p:cNvPr id="32" name="CasellaDiTesto 31">
            <a:extLst>
              <a:ext uri="{FF2B5EF4-FFF2-40B4-BE49-F238E27FC236}">
                <a16:creationId xmlns:a16="http://schemas.microsoft.com/office/drawing/2014/main" id="{FEA63DD3-A17E-48C5-AEB1-271A9F74BDB8}"/>
              </a:ext>
            </a:extLst>
          </p:cNvPr>
          <p:cNvSpPr txBox="1"/>
          <p:nvPr/>
        </p:nvSpPr>
        <p:spPr>
          <a:xfrm>
            <a:off x="8603543" y="3575678"/>
            <a:ext cx="1345433" cy="246221"/>
          </a:xfrm>
          <a:prstGeom prst="rect">
            <a:avLst/>
          </a:prstGeom>
          <a:noFill/>
        </p:spPr>
        <p:txBody>
          <a:bodyPr wrap="none" lIns="0" tIns="0" rIns="0" bIns="0" rtlCol="0">
            <a:spAutoFit/>
          </a:bodyPr>
          <a:lstStyle/>
          <a:p>
            <a:r>
              <a:rPr lang="en-GB" sz="1600" dirty="0"/>
              <a:t>Frequency [kHz]</a:t>
            </a:r>
          </a:p>
        </p:txBody>
      </p:sp>
      <p:sp>
        <p:nvSpPr>
          <p:cNvPr id="34" name="CasellaDiTesto 33">
            <a:extLst>
              <a:ext uri="{FF2B5EF4-FFF2-40B4-BE49-F238E27FC236}">
                <a16:creationId xmlns:a16="http://schemas.microsoft.com/office/drawing/2014/main" id="{0E2F9F17-2910-49A1-8A37-42BB9BFE685C}"/>
              </a:ext>
            </a:extLst>
          </p:cNvPr>
          <p:cNvSpPr txBox="1"/>
          <p:nvPr/>
        </p:nvSpPr>
        <p:spPr>
          <a:xfrm>
            <a:off x="8631277" y="5819295"/>
            <a:ext cx="1345433" cy="246221"/>
          </a:xfrm>
          <a:prstGeom prst="rect">
            <a:avLst/>
          </a:prstGeom>
          <a:noFill/>
        </p:spPr>
        <p:txBody>
          <a:bodyPr wrap="none" lIns="0" tIns="0" rIns="0" bIns="0" rtlCol="0">
            <a:spAutoFit/>
          </a:bodyPr>
          <a:lstStyle/>
          <a:p>
            <a:r>
              <a:rPr lang="en-GB" sz="1600" dirty="0"/>
              <a:t>Frequency [kHz]</a:t>
            </a:r>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447E1FB7-F6A5-433B-BD26-69C8829205C9}"/>
                  </a:ext>
                </a:extLst>
              </p:cNvPr>
              <p:cNvSpPr txBox="1"/>
              <p:nvPr/>
            </p:nvSpPr>
            <p:spPr>
              <a:xfrm>
                <a:off x="1354711" y="3044276"/>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36" name="CasellaDiTesto 35">
                <a:extLst>
                  <a:ext uri="{FF2B5EF4-FFF2-40B4-BE49-F238E27FC236}">
                    <a16:creationId xmlns:a16="http://schemas.microsoft.com/office/drawing/2014/main" id="{447E1FB7-F6A5-433B-BD26-69C8829205C9}"/>
                  </a:ext>
                </a:extLst>
              </p:cNvPr>
              <p:cNvSpPr txBox="1">
                <a:spLocks noRot="1" noChangeAspect="1" noMove="1" noResize="1" noEditPoints="1" noAdjustHandles="1" noChangeArrowheads="1" noChangeShapeType="1" noTextEdit="1"/>
              </p:cNvSpPr>
              <p:nvPr/>
            </p:nvSpPr>
            <p:spPr>
              <a:xfrm>
                <a:off x="1354711" y="3044276"/>
                <a:ext cx="468297" cy="338554"/>
              </a:xfrm>
              <a:prstGeom prst="rect">
                <a:avLst/>
              </a:prstGeom>
              <a:blipFill>
                <a:blip r:embed="rId11"/>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C208D9C8-85B1-4C81-AA4A-723112629B76}"/>
                  </a:ext>
                </a:extLst>
              </p:cNvPr>
              <p:cNvSpPr txBox="1"/>
              <p:nvPr/>
            </p:nvSpPr>
            <p:spPr>
              <a:xfrm>
                <a:off x="1354711" y="3925897"/>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38" name="CasellaDiTesto 37">
                <a:extLst>
                  <a:ext uri="{FF2B5EF4-FFF2-40B4-BE49-F238E27FC236}">
                    <a16:creationId xmlns:a16="http://schemas.microsoft.com/office/drawing/2014/main" id="{C208D9C8-85B1-4C81-AA4A-723112629B76}"/>
                  </a:ext>
                </a:extLst>
              </p:cNvPr>
              <p:cNvSpPr txBox="1">
                <a:spLocks noRot="1" noChangeAspect="1" noMove="1" noResize="1" noEditPoints="1" noAdjustHandles="1" noChangeArrowheads="1" noChangeShapeType="1" noTextEdit="1"/>
              </p:cNvSpPr>
              <p:nvPr/>
            </p:nvSpPr>
            <p:spPr>
              <a:xfrm>
                <a:off x="1354711" y="3925897"/>
                <a:ext cx="468297" cy="338554"/>
              </a:xfrm>
              <a:prstGeom prst="rect">
                <a:avLst/>
              </a:prstGeom>
              <a:blipFill>
                <a:blip r:embed="rId12"/>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37FFFC88-D4E5-4868-B190-1CE6A261FB69}"/>
                  </a:ext>
                </a:extLst>
              </p:cNvPr>
              <p:cNvSpPr txBox="1"/>
              <p:nvPr/>
            </p:nvSpPr>
            <p:spPr>
              <a:xfrm>
                <a:off x="7125210" y="3042664"/>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42" name="CasellaDiTesto 41">
                <a:extLst>
                  <a:ext uri="{FF2B5EF4-FFF2-40B4-BE49-F238E27FC236}">
                    <a16:creationId xmlns:a16="http://schemas.microsoft.com/office/drawing/2014/main" id="{37FFFC88-D4E5-4868-B190-1CE6A261FB69}"/>
                  </a:ext>
                </a:extLst>
              </p:cNvPr>
              <p:cNvSpPr txBox="1">
                <a:spLocks noRot="1" noChangeAspect="1" noMove="1" noResize="1" noEditPoints="1" noAdjustHandles="1" noChangeArrowheads="1" noChangeShapeType="1" noTextEdit="1"/>
              </p:cNvSpPr>
              <p:nvPr/>
            </p:nvSpPr>
            <p:spPr>
              <a:xfrm>
                <a:off x="7125210" y="3042664"/>
                <a:ext cx="468297" cy="338554"/>
              </a:xfrm>
              <a:prstGeom prst="rect">
                <a:avLst/>
              </a:prstGeom>
              <a:blipFill>
                <a:blip r:embed="rId13"/>
                <a:stretch>
                  <a:fillRect l="-1299"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907BD274-8782-4A0A-9FD7-F4B21BC626A5}"/>
                  </a:ext>
                </a:extLst>
              </p:cNvPr>
              <p:cNvSpPr txBox="1"/>
              <p:nvPr/>
            </p:nvSpPr>
            <p:spPr>
              <a:xfrm>
                <a:off x="7125213" y="3925538"/>
                <a:ext cx="4682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smtClean="0">
                              <a:solidFill>
                                <a:srgbClr val="FF0000"/>
                              </a:solidFill>
                              <a:latin typeface="Cambria Math" panose="02040503050406030204" pitchFamily="18" charset="0"/>
                            </a:rPr>
                            <m:t>𝒇</m:t>
                          </m:r>
                        </m:e>
                        <m:sub>
                          <m:r>
                            <a:rPr lang="en-GB" sz="1600" b="1" i="1" smtClean="0">
                              <a:solidFill>
                                <a:srgbClr val="FF0000"/>
                              </a:solidFill>
                              <a:latin typeface="Cambria Math" panose="02040503050406030204" pitchFamily="18" charset="0"/>
                            </a:rPr>
                            <m:t>𝒔</m:t>
                          </m:r>
                          <m:r>
                            <a:rPr lang="en-GB" sz="1600" b="1" i="1" smtClean="0">
                              <a:solidFill>
                                <a:srgbClr val="FF0000"/>
                              </a:solidFill>
                              <a:latin typeface="Cambria Math" panose="02040503050406030204" pitchFamily="18" charset="0"/>
                            </a:rPr>
                            <m:t>𝟎</m:t>
                          </m:r>
                        </m:sub>
                      </m:sSub>
                    </m:oMath>
                  </m:oMathPara>
                </a14:m>
                <a:endParaRPr lang="en-GB" sz="1600" b="1" dirty="0"/>
              </a:p>
            </p:txBody>
          </p:sp>
        </mc:Choice>
        <mc:Fallback xmlns="">
          <p:sp>
            <p:nvSpPr>
              <p:cNvPr id="44" name="CasellaDiTesto 43">
                <a:extLst>
                  <a:ext uri="{FF2B5EF4-FFF2-40B4-BE49-F238E27FC236}">
                    <a16:creationId xmlns:a16="http://schemas.microsoft.com/office/drawing/2014/main" id="{907BD274-8782-4A0A-9FD7-F4B21BC626A5}"/>
                  </a:ext>
                </a:extLst>
              </p:cNvPr>
              <p:cNvSpPr txBox="1">
                <a:spLocks noRot="1" noChangeAspect="1" noMove="1" noResize="1" noEditPoints="1" noAdjustHandles="1" noChangeArrowheads="1" noChangeShapeType="1" noTextEdit="1"/>
              </p:cNvSpPr>
              <p:nvPr/>
            </p:nvSpPr>
            <p:spPr>
              <a:xfrm>
                <a:off x="7125213" y="3925538"/>
                <a:ext cx="468297" cy="338554"/>
              </a:xfrm>
              <a:prstGeom prst="rect">
                <a:avLst/>
              </a:prstGeom>
              <a:blipFill>
                <a:blip r:embed="rId14"/>
                <a:stretch>
                  <a:fillRect l="-1299" b="-1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4C92BA3D-21AF-4A48-87A4-99858B4EE06A}"/>
                  </a:ext>
                </a:extLst>
              </p:cNvPr>
              <p:cNvSpPr txBox="1"/>
              <p:nvPr/>
            </p:nvSpPr>
            <p:spPr>
              <a:xfrm>
                <a:off x="3500018" y="4755573"/>
                <a:ext cx="33291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ea typeface="Cambria Math" panose="02040503050406030204" pitchFamily="18" charset="0"/>
                            </a:rPr>
                          </m:ctrlPr>
                        </m:sSubPr>
                        <m:e>
                          <m:r>
                            <a:rPr lang="en-GB" sz="1600" b="1" i="1" smtClean="0">
                              <a:solidFill>
                                <a:schemeClr val="tx1"/>
                              </a:solidFill>
                              <a:latin typeface="Cambria Math" panose="02040503050406030204" pitchFamily="18" charset="0"/>
                              <a:ea typeface="Cambria Math" panose="02040503050406030204" pitchFamily="18" charset="0"/>
                            </a:rPr>
                            <m:t>𝝓</m:t>
                          </m:r>
                        </m:e>
                        <m:sub>
                          <m:r>
                            <a:rPr lang="en-GB" sz="1600" b="1" i="1" smtClean="0">
                              <a:solidFill>
                                <a:schemeClr val="tx1"/>
                              </a:solidFill>
                              <a:latin typeface="Cambria Math" panose="02040503050406030204" pitchFamily="18" charset="0"/>
                              <a:ea typeface="Cambria Math" panose="02040503050406030204" pitchFamily="18" charset="0"/>
                            </a:rPr>
                            <m:t>𝟐</m:t>
                          </m:r>
                        </m:sub>
                      </m:sSub>
                    </m:oMath>
                  </m:oMathPara>
                </a14:m>
                <a:endParaRPr lang="en-GB" sz="1400" b="1" dirty="0"/>
              </a:p>
            </p:txBody>
          </p:sp>
        </mc:Choice>
        <mc:Fallback xmlns="">
          <p:sp>
            <p:nvSpPr>
              <p:cNvPr id="46" name="CasellaDiTesto 45">
                <a:extLst>
                  <a:ext uri="{FF2B5EF4-FFF2-40B4-BE49-F238E27FC236}">
                    <a16:creationId xmlns:a16="http://schemas.microsoft.com/office/drawing/2014/main" id="{4C92BA3D-21AF-4A48-87A4-99858B4EE06A}"/>
                  </a:ext>
                </a:extLst>
              </p:cNvPr>
              <p:cNvSpPr txBox="1">
                <a:spLocks noRot="1" noChangeAspect="1" noMove="1" noResize="1" noEditPoints="1" noAdjustHandles="1" noChangeArrowheads="1" noChangeShapeType="1" noTextEdit="1"/>
              </p:cNvSpPr>
              <p:nvPr/>
            </p:nvSpPr>
            <p:spPr>
              <a:xfrm>
                <a:off x="3500018" y="4755573"/>
                <a:ext cx="332917" cy="338554"/>
              </a:xfrm>
              <a:prstGeom prst="rect">
                <a:avLst/>
              </a:prstGeom>
              <a:blipFill>
                <a:blip r:embed="rId15"/>
                <a:stretch>
                  <a:fillRect r="-14545" b="-8929"/>
                </a:stretch>
              </a:blipFill>
            </p:spPr>
            <p:txBody>
              <a:bodyPr/>
              <a:lstStyle/>
              <a:p>
                <a:r>
                  <a:rPr lang="en-GB">
                    <a:noFill/>
                  </a:rPr>
                  <a:t> </a:t>
                </a:r>
              </a:p>
            </p:txBody>
          </p:sp>
        </mc:Fallback>
      </mc:AlternateContent>
      <p:cxnSp>
        <p:nvCxnSpPr>
          <p:cNvPr id="48" name="Connettore 2 47">
            <a:extLst>
              <a:ext uri="{FF2B5EF4-FFF2-40B4-BE49-F238E27FC236}">
                <a16:creationId xmlns:a16="http://schemas.microsoft.com/office/drawing/2014/main" id="{058BF6BF-0C18-436F-BC74-069AA03552B9}"/>
              </a:ext>
            </a:extLst>
          </p:cNvPr>
          <p:cNvCxnSpPr/>
          <p:nvPr/>
        </p:nvCxnSpPr>
        <p:spPr>
          <a:xfrm>
            <a:off x="3710867" y="5049506"/>
            <a:ext cx="0" cy="152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74FD91CC-54A4-43D6-987C-DEFBA985EAD1}"/>
              </a:ext>
            </a:extLst>
          </p:cNvPr>
          <p:cNvCxnSpPr>
            <a:cxnSpLocks/>
          </p:cNvCxnSpPr>
          <p:nvPr/>
        </p:nvCxnSpPr>
        <p:spPr>
          <a:xfrm flipV="1">
            <a:off x="3710867" y="5268075"/>
            <a:ext cx="0" cy="152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C5B4A520-BA21-4F12-893C-C7081F013155}"/>
                  </a:ext>
                </a:extLst>
              </p:cNvPr>
              <p:cNvSpPr txBox="1"/>
              <p:nvPr/>
            </p:nvSpPr>
            <p:spPr>
              <a:xfrm>
                <a:off x="9774740" y="4748197"/>
                <a:ext cx="33291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ea typeface="Cambria Math" panose="02040503050406030204" pitchFamily="18" charset="0"/>
                            </a:rPr>
                          </m:ctrlPr>
                        </m:sSubPr>
                        <m:e>
                          <m:r>
                            <a:rPr lang="en-GB" sz="1600" b="1" i="1" smtClean="0">
                              <a:solidFill>
                                <a:schemeClr val="tx1"/>
                              </a:solidFill>
                              <a:latin typeface="Cambria Math" panose="02040503050406030204" pitchFamily="18" charset="0"/>
                              <a:ea typeface="Cambria Math" panose="02040503050406030204" pitchFamily="18" charset="0"/>
                            </a:rPr>
                            <m:t>𝝓</m:t>
                          </m:r>
                        </m:e>
                        <m:sub>
                          <m:r>
                            <a:rPr lang="en-GB" sz="1600" b="1" i="1" smtClean="0">
                              <a:solidFill>
                                <a:schemeClr val="tx1"/>
                              </a:solidFill>
                              <a:latin typeface="Cambria Math" panose="02040503050406030204" pitchFamily="18" charset="0"/>
                              <a:ea typeface="Cambria Math" panose="02040503050406030204" pitchFamily="18" charset="0"/>
                            </a:rPr>
                            <m:t>𝟐</m:t>
                          </m:r>
                        </m:sub>
                      </m:sSub>
                    </m:oMath>
                  </m:oMathPara>
                </a14:m>
                <a:endParaRPr lang="en-GB" sz="1400" b="1" dirty="0"/>
              </a:p>
            </p:txBody>
          </p:sp>
        </mc:Choice>
        <mc:Fallback xmlns="">
          <p:sp>
            <p:nvSpPr>
              <p:cNvPr id="53" name="CasellaDiTesto 52">
                <a:extLst>
                  <a:ext uri="{FF2B5EF4-FFF2-40B4-BE49-F238E27FC236}">
                    <a16:creationId xmlns:a16="http://schemas.microsoft.com/office/drawing/2014/main" id="{C5B4A520-BA21-4F12-893C-C7081F013155}"/>
                  </a:ext>
                </a:extLst>
              </p:cNvPr>
              <p:cNvSpPr txBox="1">
                <a:spLocks noRot="1" noChangeAspect="1" noMove="1" noResize="1" noEditPoints="1" noAdjustHandles="1" noChangeArrowheads="1" noChangeShapeType="1" noTextEdit="1"/>
              </p:cNvSpPr>
              <p:nvPr/>
            </p:nvSpPr>
            <p:spPr>
              <a:xfrm>
                <a:off x="9774740" y="4748197"/>
                <a:ext cx="332917" cy="338554"/>
              </a:xfrm>
              <a:prstGeom prst="rect">
                <a:avLst/>
              </a:prstGeom>
              <a:blipFill>
                <a:blip r:embed="rId16"/>
                <a:stretch>
                  <a:fillRect r="-14545" b="-10909"/>
                </a:stretch>
              </a:blipFill>
            </p:spPr>
            <p:txBody>
              <a:bodyPr/>
              <a:lstStyle/>
              <a:p>
                <a:r>
                  <a:rPr lang="en-GB">
                    <a:noFill/>
                  </a:rPr>
                  <a:t> </a:t>
                </a:r>
              </a:p>
            </p:txBody>
          </p:sp>
        </mc:Fallback>
      </mc:AlternateContent>
      <p:cxnSp>
        <p:nvCxnSpPr>
          <p:cNvPr id="54" name="Connettore 2 53">
            <a:extLst>
              <a:ext uri="{FF2B5EF4-FFF2-40B4-BE49-F238E27FC236}">
                <a16:creationId xmlns:a16="http://schemas.microsoft.com/office/drawing/2014/main" id="{512CBF03-A2DE-4881-871C-5CD273CBD639}"/>
              </a:ext>
            </a:extLst>
          </p:cNvPr>
          <p:cNvCxnSpPr/>
          <p:nvPr/>
        </p:nvCxnSpPr>
        <p:spPr>
          <a:xfrm>
            <a:off x="9984415" y="5044426"/>
            <a:ext cx="0" cy="152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407634EA-417B-488E-92F9-08FAB2E0BEF0}"/>
              </a:ext>
            </a:extLst>
          </p:cNvPr>
          <p:cNvCxnSpPr>
            <a:cxnSpLocks/>
          </p:cNvCxnSpPr>
          <p:nvPr/>
        </p:nvCxnSpPr>
        <p:spPr>
          <a:xfrm flipV="1">
            <a:off x="9984415" y="5261624"/>
            <a:ext cx="0" cy="1526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54135A57-ED7E-4434-AB1F-80555A071ADE}"/>
                  </a:ext>
                </a:extLst>
              </p:cNvPr>
              <p:cNvSpPr txBox="1"/>
              <p:nvPr/>
            </p:nvSpPr>
            <p:spPr>
              <a:xfrm>
                <a:off x="1324407" y="1272717"/>
                <a:ext cx="4214726" cy="369332"/>
              </a:xfrm>
              <a:prstGeom prst="rect">
                <a:avLst/>
              </a:prstGeom>
              <a:noFill/>
            </p:spPr>
            <p:txBody>
              <a:bodyPr wrap="square">
                <a:spAutoFit/>
              </a:bodyPr>
              <a:lstStyle/>
              <a:p>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dirty="0">
                        <a:solidFill>
                          <a:srgbClr val="FF0000"/>
                        </a:solidFill>
                        <a:latin typeface="Cambria Math" panose="02040503050406030204" pitchFamily="18" charset="0"/>
                      </a:rPr>
                      <m:t>=</m:t>
                    </m:r>
                    <m:r>
                      <a:rPr lang="en-GB" b="1" i="0" dirty="0" smtClean="0">
                        <a:solidFill>
                          <a:srgbClr val="FF0000"/>
                        </a:solidFill>
                        <a:latin typeface="Cambria Math" panose="02040503050406030204" pitchFamily="18" charset="0"/>
                      </a:rPr>
                      <m:t>𝟔</m:t>
                    </m:r>
                  </m:oMath>
                </a14:m>
                <a:r>
                  <a:rPr lang="en-GB" b="1" dirty="0"/>
                  <a:t>: frequency response of the filter</a:t>
                </a:r>
              </a:p>
            </p:txBody>
          </p:sp>
        </mc:Choice>
        <mc:Fallback xmlns="">
          <p:sp>
            <p:nvSpPr>
              <p:cNvPr id="57" name="CasellaDiTesto 56">
                <a:extLst>
                  <a:ext uri="{FF2B5EF4-FFF2-40B4-BE49-F238E27FC236}">
                    <a16:creationId xmlns:a16="http://schemas.microsoft.com/office/drawing/2014/main" id="{54135A57-ED7E-4434-AB1F-80555A071ADE}"/>
                  </a:ext>
                </a:extLst>
              </p:cNvPr>
              <p:cNvSpPr txBox="1">
                <a:spLocks noRot="1" noChangeAspect="1" noMove="1" noResize="1" noEditPoints="1" noAdjustHandles="1" noChangeArrowheads="1" noChangeShapeType="1" noTextEdit="1"/>
              </p:cNvSpPr>
              <p:nvPr/>
            </p:nvSpPr>
            <p:spPr>
              <a:xfrm>
                <a:off x="1324407" y="1272717"/>
                <a:ext cx="4214726" cy="369332"/>
              </a:xfrm>
              <a:prstGeom prst="rect">
                <a:avLst/>
              </a:prstGeom>
              <a:blipFill>
                <a:blip r:embed="rId17"/>
                <a:stretch>
                  <a:fillRect t="-10000" r="-1012"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id="{9309A068-5FBF-4B35-8334-FC8C4110A950}"/>
                  </a:ext>
                </a:extLst>
              </p:cNvPr>
              <p:cNvSpPr txBox="1"/>
              <p:nvPr/>
            </p:nvSpPr>
            <p:spPr>
              <a:xfrm>
                <a:off x="7072371" y="1278541"/>
                <a:ext cx="4214726" cy="369332"/>
              </a:xfrm>
              <a:prstGeom prst="rect">
                <a:avLst/>
              </a:prstGeom>
              <a:noFill/>
            </p:spPr>
            <p:txBody>
              <a:bodyPr wrap="square">
                <a:spAutoFit/>
              </a:bodyPr>
              <a:lstStyle/>
              <a:p>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𝒅</m:t>
                        </m:r>
                      </m:e>
                      <m:sub>
                        <m:r>
                          <a:rPr lang="en-GB" b="1" i="1" dirty="0">
                            <a:solidFill>
                              <a:srgbClr val="FF0000"/>
                            </a:solidFill>
                            <a:latin typeface="Cambria Math" panose="02040503050406030204" pitchFamily="18" charset="0"/>
                          </a:rPr>
                          <m:t>𝑫𝑺𝑭</m:t>
                        </m:r>
                      </m:sub>
                    </m:sSub>
                    <m:r>
                      <a:rPr lang="en-GB" b="1" dirty="0">
                        <a:solidFill>
                          <a:srgbClr val="FF0000"/>
                        </a:solidFill>
                        <a:latin typeface="Cambria Math" panose="02040503050406030204" pitchFamily="18" charset="0"/>
                      </a:rPr>
                      <m:t>=</m:t>
                    </m:r>
                    <m:r>
                      <a:rPr lang="en-GB" b="1" i="0" dirty="0" smtClean="0">
                        <a:solidFill>
                          <a:srgbClr val="FF0000"/>
                        </a:solidFill>
                        <a:latin typeface="Cambria Math" panose="02040503050406030204" pitchFamily="18" charset="0"/>
                      </a:rPr>
                      <m:t>𝟕</m:t>
                    </m:r>
                  </m:oMath>
                </a14:m>
                <a:r>
                  <a:rPr lang="en-GB" b="1" dirty="0"/>
                  <a:t>: frequency response of the filter</a:t>
                </a:r>
              </a:p>
            </p:txBody>
          </p:sp>
        </mc:Choice>
        <mc:Fallback xmlns="">
          <p:sp>
            <p:nvSpPr>
              <p:cNvPr id="59" name="CasellaDiTesto 58">
                <a:extLst>
                  <a:ext uri="{FF2B5EF4-FFF2-40B4-BE49-F238E27FC236}">
                    <a16:creationId xmlns:a16="http://schemas.microsoft.com/office/drawing/2014/main" id="{9309A068-5FBF-4B35-8334-FC8C4110A950}"/>
                  </a:ext>
                </a:extLst>
              </p:cNvPr>
              <p:cNvSpPr txBox="1">
                <a:spLocks noRot="1" noChangeAspect="1" noMove="1" noResize="1" noEditPoints="1" noAdjustHandles="1" noChangeArrowheads="1" noChangeShapeType="1" noTextEdit="1"/>
              </p:cNvSpPr>
              <p:nvPr/>
            </p:nvSpPr>
            <p:spPr>
              <a:xfrm>
                <a:off x="7072371" y="1278541"/>
                <a:ext cx="4214726" cy="369332"/>
              </a:xfrm>
              <a:prstGeom prst="rect">
                <a:avLst/>
              </a:prstGeom>
              <a:blipFill>
                <a:blip r:embed="rId18"/>
                <a:stretch>
                  <a:fillRect t="-10000" r="-1012"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83931A56-CA74-4521-89A1-737052B97083}"/>
                  </a:ext>
                </a:extLst>
              </p:cNvPr>
              <p:cNvSpPr txBox="1"/>
              <p:nvPr/>
            </p:nvSpPr>
            <p:spPr>
              <a:xfrm>
                <a:off x="531648" y="6116084"/>
                <a:ext cx="9807606" cy="646331"/>
              </a:xfrm>
              <a:prstGeom prst="rect">
                <a:avLst/>
              </a:prstGeom>
              <a:noFill/>
            </p:spPr>
            <p:txBody>
              <a:bodyPr wrap="square">
                <a:spAutoFit/>
              </a:bodyPr>
              <a:lstStyle/>
              <a:p>
                <a:pPr marL="285750"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m:rPr>
                            <m:nor/>
                          </m:rPr>
                          <a:rPr lang="en-GB" dirty="0"/>
                          <m:t>+</m:t>
                        </m:r>
                        <m:sSub>
                          <m:sSubPr>
                            <m:ctrlPr>
                              <a:rPr lang="en-GB" i="1" dirty="0">
                                <a:latin typeface="Cambria Math" panose="02040503050406030204" pitchFamily="18" charset="0"/>
                              </a:rPr>
                            </m:ctrlPr>
                          </m:sSubPr>
                          <m:e>
                            <m:r>
                              <a:rPr lang="en-GB" i="1" dirty="0">
                                <a:latin typeface="Cambria Math" panose="02040503050406030204" pitchFamily="18" charset="0"/>
                              </a:rPr>
                              <m:t>𝑑</m:t>
                            </m:r>
                          </m:e>
                          <m:sub>
                            <m:r>
                              <a:rPr lang="en-GB" i="1" dirty="0">
                                <a:latin typeface="Cambria Math" panose="02040503050406030204" pitchFamily="18" charset="0"/>
                              </a:rPr>
                              <m:t>𝐷𝑆𝐹</m:t>
                            </m:r>
                          </m:sub>
                        </m:sSub>
                        <m:r>
                          <a:rPr lang="en-GB" b="0" i="1" dirty="0" smtClean="0">
                            <a:latin typeface="Cambria Math" panose="02040503050406030204" pitchFamily="18" charset="0"/>
                          </a:rPr>
                          <m:t>/2</m:t>
                        </m:r>
                      </m:e>
                    </m:d>
                  </m:oMath>
                </a14:m>
                <a:r>
                  <a:rPr lang="en-GB" dirty="0"/>
                  <a:t> is equal to 0.235 rad when </a:t>
                </a:r>
                <a14:m>
                  <m:oMath xmlns:m="http://schemas.openxmlformats.org/officeDocument/2006/math">
                    <m:sSub>
                      <m:sSubPr>
                        <m:ctrlPr>
                          <a:rPr lang="en-GB" i="1" dirty="0">
                            <a:solidFill>
                              <a:srgbClr val="FF0000"/>
                            </a:solidFill>
                            <a:latin typeface="Cambria Math" panose="02040503050406030204" pitchFamily="18" charset="0"/>
                          </a:rPr>
                        </m:ctrlPr>
                      </m:sSubPr>
                      <m:e>
                        <m:r>
                          <a:rPr lang="en-GB" b="0" i="1" dirty="0">
                            <a:solidFill>
                              <a:srgbClr val="FF0000"/>
                            </a:solidFill>
                            <a:latin typeface="Cambria Math" panose="02040503050406030204" pitchFamily="18" charset="0"/>
                          </a:rPr>
                          <m:t>𝑑</m:t>
                        </m:r>
                      </m:e>
                      <m:sub>
                        <m:r>
                          <a:rPr lang="en-GB" b="0" i="1" dirty="0">
                            <a:solidFill>
                              <a:srgbClr val="FF0000"/>
                            </a:solidFill>
                            <a:latin typeface="Cambria Math" panose="02040503050406030204" pitchFamily="18" charset="0"/>
                          </a:rPr>
                          <m:t>𝐷𝑆𝐹</m:t>
                        </m:r>
                      </m:sub>
                    </m:sSub>
                    <m:r>
                      <a:rPr lang="en-GB" b="0" dirty="0">
                        <a:solidFill>
                          <a:srgbClr val="FF0000"/>
                        </a:solidFill>
                        <a:latin typeface="Cambria Math" panose="02040503050406030204" pitchFamily="18" charset="0"/>
                      </a:rPr>
                      <m:t>=</m:t>
                    </m:r>
                    <m:r>
                      <a:rPr lang="en-GB" b="0" i="0" dirty="0" smtClean="0">
                        <a:solidFill>
                          <a:srgbClr val="FF0000"/>
                        </a:solidFill>
                        <a:latin typeface="Cambria Math" panose="02040503050406030204" pitchFamily="18" charset="0"/>
                      </a:rPr>
                      <m:t>6</m:t>
                    </m:r>
                  </m:oMath>
                </a14:m>
                <a:r>
                  <a:rPr lang="en-GB" dirty="0"/>
                  <a:t>, 0.264 rad when </a:t>
                </a:r>
                <a14:m>
                  <m:oMath xmlns:m="http://schemas.openxmlformats.org/officeDocument/2006/math">
                    <m:sSub>
                      <m:sSubPr>
                        <m:ctrlPr>
                          <a:rPr lang="en-GB" i="1" dirty="0">
                            <a:solidFill>
                              <a:srgbClr val="FF0000"/>
                            </a:solidFill>
                            <a:latin typeface="Cambria Math" panose="02040503050406030204" pitchFamily="18" charset="0"/>
                          </a:rPr>
                        </m:ctrlPr>
                      </m:sSubPr>
                      <m:e>
                        <m:r>
                          <a:rPr lang="en-GB" b="0" i="1" dirty="0">
                            <a:solidFill>
                              <a:srgbClr val="FF0000"/>
                            </a:solidFill>
                            <a:latin typeface="Cambria Math" panose="02040503050406030204" pitchFamily="18" charset="0"/>
                          </a:rPr>
                          <m:t>𝑑</m:t>
                        </m:r>
                      </m:e>
                      <m:sub>
                        <m:r>
                          <a:rPr lang="en-GB" b="0" i="1" dirty="0">
                            <a:solidFill>
                              <a:srgbClr val="FF0000"/>
                            </a:solidFill>
                            <a:latin typeface="Cambria Math" panose="02040503050406030204" pitchFamily="18" charset="0"/>
                          </a:rPr>
                          <m:t>𝐷𝑆𝐹</m:t>
                        </m:r>
                      </m:sub>
                    </m:sSub>
                    <m:r>
                      <a:rPr lang="en-GB" b="0" dirty="0">
                        <a:solidFill>
                          <a:srgbClr val="FF0000"/>
                        </a:solidFill>
                        <a:latin typeface="Cambria Math" panose="02040503050406030204" pitchFamily="18" charset="0"/>
                      </a:rPr>
                      <m:t>=</m:t>
                    </m:r>
                    <m:r>
                      <a:rPr lang="en-GB" b="0" i="1" dirty="0">
                        <a:solidFill>
                          <a:srgbClr val="FF0000"/>
                        </a:solidFill>
                        <a:latin typeface="Cambria Math" panose="02040503050406030204" pitchFamily="18" charset="0"/>
                      </a:rPr>
                      <m:t>7</m:t>
                    </m:r>
                  </m:oMath>
                </a14:m>
                <a:r>
                  <a:rPr lang="en-GB" dirty="0"/>
                  <a:t>.</a:t>
                </a:r>
              </a:p>
              <a:p>
                <a:pPr marL="285750" indent="-285750">
                  <a:buFont typeface="Wingdings" panose="05000000000000000000" pitchFamily="2" charset="2"/>
                  <a:buChar char="Ø"/>
                </a:pPr>
                <a:r>
                  <a:rPr lang="en-GB" dirty="0"/>
                  <a:t>The modulus frequency-response around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𝑠</m:t>
                        </m:r>
                        <m:r>
                          <a:rPr lang="en-GB" b="0" i="1" smtClean="0">
                            <a:latin typeface="Cambria Math" panose="02040503050406030204" pitchFamily="18" charset="0"/>
                          </a:rPr>
                          <m:t>0</m:t>
                        </m:r>
                      </m:sub>
                    </m:sSub>
                  </m:oMath>
                </a14:m>
                <a:r>
                  <a:rPr lang="en-GB" dirty="0"/>
                  <a:t> is lower when </a:t>
                </a:r>
                <a14:m>
                  <m:oMath xmlns:m="http://schemas.openxmlformats.org/officeDocument/2006/math">
                    <m:sSub>
                      <m:sSubPr>
                        <m:ctrlPr>
                          <a:rPr lang="en-GB" i="1" dirty="0">
                            <a:solidFill>
                              <a:srgbClr val="FF0000"/>
                            </a:solidFill>
                            <a:latin typeface="Cambria Math" panose="02040503050406030204" pitchFamily="18" charset="0"/>
                          </a:rPr>
                        </m:ctrlPr>
                      </m:sSubPr>
                      <m:e>
                        <m:r>
                          <a:rPr lang="en-GB" b="0" i="1" dirty="0">
                            <a:solidFill>
                              <a:srgbClr val="FF0000"/>
                            </a:solidFill>
                            <a:latin typeface="Cambria Math" panose="02040503050406030204" pitchFamily="18" charset="0"/>
                          </a:rPr>
                          <m:t>𝑑</m:t>
                        </m:r>
                      </m:e>
                      <m:sub>
                        <m:r>
                          <a:rPr lang="en-GB" b="0" i="1" dirty="0">
                            <a:solidFill>
                              <a:srgbClr val="FF0000"/>
                            </a:solidFill>
                            <a:latin typeface="Cambria Math" panose="02040503050406030204" pitchFamily="18" charset="0"/>
                          </a:rPr>
                          <m:t>𝐷𝑆𝐹</m:t>
                        </m:r>
                      </m:sub>
                    </m:sSub>
                    <m:r>
                      <a:rPr lang="en-GB" b="0" dirty="0">
                        <a:solidFill>
                          <a:srgbClr val="FF0000"/>
                        </a:solidFill>
                        <a:latin typeface="Cambria Math" panose="02040503050406030204" pitchFamily="18" charset="0"/>
                      </a:rPr>
                      <m:t>=</m:t>
                    </m:r>
                    <m:r>
                      <a:rPr lang="en-GB" b="0" i="1" dirty="0">
                        <a:solidFill>
                          <a:srgbClr val="FF0000"/>
                        </a:solidFill>
                        <a:latin typeface="Cambria Math" panose="02040503050406030204" pitchFamily="18" charset="0"/>
                      </a:rPr>
                      <m:t>7</m:t>
                    </m:r>
                  </m:oMath>
                </a14:m>
                <a:r>
                  <a:rPr lang="en-GB" dirty="0"/>
                  <a:t>.</a:t>
                </a:r>
              </a:p>
            </p:txBody>
          </p:sp>
        </mc:Choice>
        <mc:Fallback xmlns="">
          <p:sp>
            <p:nvSpPr>
              <p:cNvPr id="61" name="CasellaDiTesto 60">
                <a:extLst>
                  <a:ext uri="{FF2B5EF4-FFF2-40B4-BE49-F238E27FC236}">
                    <a16:creationId xmlns:a16="http://schemas.microsoft.com/office/drawing/2014/main" id="{83931A56-CA74-4521-89A1-737052B97083}"/>
                  </a:ext>
                </a:extLst>
              </p:cNvPr>
              <p:cNvSpPr txBox="1">
                <a:spLocks noRot="1" noChangeAspect="1" noMove="1" noResize="1" noEditPoints="1" noAdjustHandles="1" noChangeArrowheads="1" noChangeShapeType="1" noTextEdit="1"/>
              </p:cNvSpPr>
              <p:nvPr/>
            </p:nvSpPr>
            <p:spPr>
              <a:xfrm>
                <a:off x="531648" y="6116084"/>
                <a:ext cx="9807606" cy="646331"/>
              </a:xfrm>
              <a:prstGeom prst="rect">
                <a:avLst/>
              </a:prstGeom>
              <a:blipFill>
                <a:blip r:embed="rId19"/>
                <a:stretch>
                  <a:fillRect l="-373"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CasellaDiTesto 68">
                <a:extLst>
                  <a:ext uri="{FF2B5EF4-FFF2-40B4-BE49-F238E27FC236}">
                    <a16:creationId xmlns:a16="http://schemas.microsoft.com/office/drawing/2014/main" id="{C3A3C39D-2A39-4F99-8DC3-0A67ADDFCBCE}"/>
                  </a:ext>
                </a:extLst>
              </p:cNvPr>
              <p:cNvSpPr txBox="1"/>
              <p:nvPr/>
            </p:nvSpPr>
            <p:spPr>
              <a:xfrm>
                <a:off x="1092819" y="5205713"/>
                <a:ext cx="867792" cy="338554"/>
              </a:xfrm>
              <a:prstGeom prst="rect">
                <a:avLst/>
              </a:prstGeom>
              <a:noFill/>
            </p:spPr>
            <p:txBody>
              <a:bodyPr wrap="square">
                <a:spAutoFit/>
              </a:bodyPr>
              <a:lstStyle/>
              <a:p>
                <a:r>
                  <a:rPr lang="en-GB" sz="1600" b="1" dirty="0">
                    <a:solidFill>
                      <a:srgbClr val="008000"/>
                    </a:solidFill>
                    <a:ea typeface="Cambria Math" panose="02040503050406030204" pitchFamily="18" charset="0"/>
                  </a:rPr>
                  <a:t>- </a:t>
                </a:r>
                <a14:m>
                  <m:oMath xmlns:m="http://schemas.openxmlformats.org/officeDocument/2006/math">
                    <m:r>
                      <a:rPr lang="en-GB" sz="1600" b="1" i="1" smtClean="0">
                        <a:solidFill>
                          <a:srgbClr val="008000"/>
                        </a:solidFill>
                        <a:latin typeface="Cambria Math" panose="02040503050406030204" pitchFamily="18" charset="0"/>
                        <a:ea typeface="Cambria Math" panose="02040503050406030204" pitchFamily="18" charset="0"/>
                      </a:rPr>
                      <m:t>𝝅</m:t>
                    </m:r>
                    <m:r>
                      <a:rPr lang="en-GB" sz="1600" b="1" i="1" smtClean="0">
                        <a:solidFill>
                          <a:srgbClr val="008000"/>
                        </a:solidFill>
                        <a:latin typeface="Cambria Math" panose="02040503050406030204" pitchFamily="18" charset="0"/>
                        <a:ea typeface="Cambria Math" panose="02040503050406030204" pitchFamily="18" charset="0"/>
                      </a:rPr>
                      <m:t>/</m:t>
                    </m:r>
                    <m:r>
                      <a:rPr lang="en-GB" sz="1600" b="1" i="1" smtClean="0">
                        <a:solidFill>
                          <a:srgbClr val="008000"/>
                        </a:solidFill>
                        <a:latin typeface="Cambria Math" panose="02040503050406030204" pitchFamily="18" charset="0"/>
                        <a:ea typeface="Cambria Math" panose="02040503050406030204" pitchFamily="18" charset="0"/>
                      </a:rPr>
                      <m:t>𝟐</m:t>
                    </m:r>
                  </m:oMath>
                </a14:m>
                <a:endParaRPr lang="en-GB" sz="1600" b="1" dirty="0">
                  <a:solidFill>
                    <a:srgbClr val="008000"/>
                  </a:solidFill>
                </a:endParaRPr>
              </a:p>
            </p:txBody>
          </p:sp>
        </mc:Choice>
        <mc:Fallback xmlns="">
          <p:sp>
            <p:nvSpPr>
              <p:cNvPr id="69" name="CasellaDiTesto 68">
                <a:extLst>
                  <a:ext uri="{FF2B5EF4-FFF2-40B4-BE49-F238E27FC236}">
                    <a16:creationId xmlns:a16="http://schemas.microsoft.com/office/drawing/2014/main" id="{C3A3C39D-2A39-4F99-8DC3-0A67ADDFCBCE}"/>
                  </a:ext>
                </a:extLst>
              </p:cNvPr>
              <p:cNvSpPr txBox="1">
                <a:spLocks noRot="1" noChangeAspect="1" noMove="1" noResize="1" noEditPoints="1" noAdjustHandles="1" noChangeArrowheads="1" noChangeShapeType="1" noTextEdit="1"/>
              </p:cNvSpPr>
              <p:nvPr/>
            </p:nvSpPr>
            <p:spPr>
              <a:xfrm>
                <a:off x="1092819" y="5205713"/>
                <a:ext cx="867792" cy="338554"/>
              </a:xfrm>
              <a:prstGeom prst="rect">
                <a:avLst/>
              </a:prstGeom>
              <a:blipFill>
                <a:blip r:embed="rId20"/>
                <a:stretch>
                  <a:fillRect l="-3497"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4777A38F-3162-4241-BB96-7A09AABD43C6}"/>
                  </a:ext>
                </a:extLst>
              </p:cNvPr>
              <p:cNvSpPr txBox="1"/>
              <p:nvPr/>
            </p:nvSpPr>
            <p:spPr>
              <a:xfrm>
                <a:off x="6839624" y="5223469"/>
                <a:ext cx="867792" cy="338554"/>
              </a:xfrm>
              <a:prstGeom prst="rect">
                <a:avLst/>
              </a:prstGeom>
              <a:noFill/>
            </p:spPr>
            <p:txBody>
              <a:bodyPr wrap="square">
                <a:spAutoFit/>
              </a:bodyPr>
              <a:lstStyle/>
              <a:p>
                <a:r>
                  <a:rPr lang="en-GB" sz="1600" b="1" dirty="0">
                    <a:solidFill>
                      <a:srgbClr val="008000"/>
                    </a:solidFill>
                    <a:ea typeface="Cambria Math" panose="02040503050406030204" pitchFamily="18" charset="0"/>
                  </a:rPr>
                  <a:t>- </a:t>
                </a:r>
                <a14:m>
                  <m:oMath xmlns:m="http://schemas.openxmlformats.org/officeDocument/2006/math">
                    <m:r>
                      <a:rPr lang="en-GB" sz="1600" b="1" i="1" smtClean="0">
                        <a:solidFill>
                          <a:srgbClr val="008000"/>
                        </a:solidFill>
                        <a:latin typeface="Cambria Math" panose="02040503050406030204" pitchFamily="18" charset="0"/>
                        <a:ea typeface="Cambria Math" panose="02040503050406030204" pitchFamily="18" charset="0"/>
                      </a:rPr>
                      <m:t>𝝅</m:t>
                    </m:r>
                    <m:r>
                      <a:rPr lang="en-GB" sz="1600" b="1" i="1" smtClean="0">
                        <a:solidFill>
                          <a:srgbClr val="008000"/>
                        </a:solidFill>
                        <a:latin typeface="Cambria Math" panose="02040503050406030204" pitchFamily="18" charset="0"/>
                        <a:ea typeface="Cambria Math" panose="02040503050406030204" pitchFamily="18" charset="0"/>
                      </a:rPr>
                      <m:t>/</m:t>
                    </m:r>
                    <m:r>
                      <a:rPr lang="en-GB" sz="1600" b="1" i="1" smtClean="0">
                        <a:solidFill>
                          <a:srgbClr val="008000"/>
                        </a:solidFill>
                        <a:latin typeface="Cambria Math" panose="02040503050406030204" pitchFamily="18" charset="0"/>
                        <a:ea typeface="Cambria Math" panose="02040503050406030204" pitchFamily="18" charset="0"/>
                      </a:rPr>
                      <m:t>𝟐</m:t>
                    </m:r>
                  </m:oMath>
                </a14:m>
                <a:endParaRPr lang="en-GB" sz="1600" b="1" dirty="0">
                  <a:solidFill>
                    <a:srgbClr val="008000"/>
                  </a:solidFill>
                </a:endParaRPr>
              </a:p>
            </p:txBody>
          </p:sp>
        </mc:Choice>
        <mc:Fallback xmlns="">
          <p:sp>
            <p:nvSpPr>
              <p:cNvPr id="71" name="CasellaDiTesto 70">
                <a:extLst>
                  <a:ext uri="{FF2B5EF4-FFF2-40B4-BE49-F238E27FC236}">
                    <a16:creationId xmlns:a16="http://schemas.microsoft.com/office/drawing/2014/main" id="{4777A38F-3162-4241-BB96-7A09AABD43C6}"/>
                  </a:ext>
                </a:extLst>
              </p:cNvPr>
              <p:cNvSpPr txBox="1">
                <a:spLocks noRot="1" noChangeAspect="1" noMove="1" noResize="1" noEditPoints="1" noAdjustHandles="1" noChangeArrowheads="1" noChangeShapeType="1" noTextEdit="1"/>
              </p:cNvSpPr>
              <p:nvPr/>
            </p:nvSpPr>
            <p:spPr>
              <a:xfrm>
                <a:off x="6839624" y="5223469"/>
                <a:ext cx="867792" cy="338554"/>
              </a:xfrm>
              <a:prstGeom prst="rect">
                <a:avLst/>
              </a:prstGeom>
              <a:blipFill>
                <a:blip r:embed="rId21"/>
                <a:stretch>
                  <a:fillRect l="-4225" t="-5455" b="-23636"/>
                </a:stretch>
              </a:blipFill>
            </p:spPr>
            <p:txBody>
              <a:bodyPr/>
              <a:lstStyle/>
              <a:p>
                <a:r>
                  <a:rPr lang="en-GB">
                    <a:noFill/>
                  </a:rPr>
                  <a:t> </a:t>
                </a:r>
              </a:p>
            </p:txBody>
          </p:sp>
        </mc:Fallback>
      </mc:AlternateContent>
    </p:spTree>
    <p:extLst>
      <p:ext uri="{BB962C8B-B14F-4D97-AF65-F5344CB8AC3E}">
        <p14:creationId xmlns:p14="http://schemas.microsoft.com/office/powerpoint/2010/main" val="2146653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a:extLst>
              <a:ext uri="{FF2B5EF4-FFF2-40B4-BE49-F238E27FC236}">
                <a16:creationId xmlns:a16="http://schemas.microsoft.com/office/drawing/2014/main" id="{FAE6AC2A-9453-450C-8F53-9F30BCF59338}"/>
              </a:ext>
            </a:extLst>
          </p:cNvPr>
          <p:cNvPicPr>
            <a:picLocks noChangeAspect="1"/>
          </p:cNvPicPr>
          <p:nvPr/>
        </p:nvPicPr>
        <p:blipFill>
          <a:blip r:embed="rId2"/>
          <a:stretch>
            <a:fillRect/>
          </a:stretch>
        </p:blipFill>
        <p:spPr>
          <a:xfrm>
            <a:off x="9532865" y="4256570"/>
            <a:ext cx="2338973" cy="1781710"/>
          </a:xfrm>
          <a:prstGeom prst="rect">
            <a:avLst/>
          </a:prstGeom>
        </p:spPr>
      </p:pic>
      <p:pic>
        <p:nvPicPr>
          <p:cNvPr id="29" name="Immagine 28">
            <a:extLst>
              <a:ext uri="{FF2B5EF4-FFF2-40B4-BE49-F238E27FC236}">
                <a16:creationId xmlns:a16="http://schemas.microsoft.com/office/drawing/2014/main" id="{7D47E9EF-5851-4CF3-833D-6F48A9120D1C}"/>
              </a:ext>
            </a:extLst>
          </p:cNvPr>
          <p:cNvPicPr>
            <a:picLocks noChangeAspect="1"/>
          </p:cNvPicPr>
          <p:nvPr/>
        </p:nvPicPr>
        <p:blipFill>
          <a:blip r:embed="rId3"/>
          <a:stretch>
            <a:fillRect/>
          </a:stretch>
        </p:blipFill>
        <p:spPr>
          <a:xfrm>
            <a:off x="3497135" y="4284968"/>
            <a:ext cx="2328606" cy="1744060"/>
          </a:xfrm>
          <a:prstGeom prst="rect">
            <a:avLst/>
          </a:prstGeom>
        </p:spPr>
      </p:pic>
      <p:pic>
        <p:nvPicPr>
          <p:cNvPr id="26" name="Immagine 25">
            <a:extLst>
              <a:ext uri="{FF2B5EF4-FFF2-40B4-BE49-F238E27FC236}">
                <a16:creationId xmlns:a16="http://schemas.microsoft.com/office/drawing/2014/main" id="{209E9F2C-8198-44DF-B59E-B73168F92CD7}"/>
              </a:ext>
            </a:extLst>
          </p:cNvPr>
          <p:cNvPicPr>
            <a:picLocks noChangeAspect="1"/>
          </p:cNvPicPr>
          <p:nvPr/>
        </p:nvPicPr>
        <p:blipFill>
          <a:blip r:embed="rId4"/>
          <a:stretch>
            <a:fillRect/>
          </a:stretch>
        </p:blipFill>
        <p:spPr>
          <a:xfrm>
            <a:off x="408406" y="4266984"/>
            <a:ext cx="2355475" cy="1766850"/>
          </a:xfrm>
          <a:prstGeom prst="rect">
            <a:avLst/>
          </a:prstGeom>
        </p:spPr>
      </p:pic>
      <p:pic>
        <p:nvPicPr>
          <p:cNvPr id="23" name="Immagine 22">
            <a:extLst>
              <a:ext uri="{FF2B5EF4-FFF2-40B4-BE49-F238E27FC236}">
                <a16:creationId xmlns:a16="http://schemas.microsoft.com/office/drawing/2014/main" id="{06E5AEC3-A8A3-4279-A748-37F57B4087BF}"/>
              </a:ext>
            </a:extLst>
          </p:cNvPr>
          <p:cNvPicPr>
            <a:picLocks noChangeAspect="1"/>
          </p:cNvPicPr>
          <p:nvPr/>
        </p:nvPicPr>
        <p:blipFill>
          <a:blip r:embed="rId5"/>
          <a:stretch>
            <a:fillRect/>
          </a:stretch>
        </p:blipFill>
        <p:spPr>
          <a:xfrm>
            <a:off x="6497140" y="4281793"/>
            <a:ext cx="2338974" cy="1757570"/>
          </a:xfrm>
          <a:prstGeom prst="rect">
            <a:avLst/>
          </a:prstGeom>
        </p:spPr>
      </p:pic>
      <p:sp>
        <p:nvSpPr>
          <p:cNvPr id="4" name="Segnaposto numero diapositiva 3">
            <a:extLst>
              <a:ext uri="{FF2B5EF4-FFF2-40B4-BE49-F238E27FC236}">
                <a16:creationId xmlns:a16="http://schemas.microsoft.com/office/drawing/2014/main" id="{1DA4F704-FF14-463F-84D3-3DE2ED4A0B3E}"/>
              </a:ext>
            </a:extLst>
          </p:cNvPr>
          <p:cNvSpPr>
            <a:spLocks noGrp="1"/>
          </p:cNvSpPr>
          <p:nvPr>
            <p:ph type="sldNum" sz="quarter" idx="12"/>
          </p:nvPr>
        </p:nvSpPr>
        <p:spPr/>
        <p:txBody>
          <a:bodyPr/>
          <a:lstStyle/>
          <a:p>
            <a:fld id="{F556478C-EA8F-4B12-8AB2-8053E5C3663D}" type="slidenum">
              <a:rPr lang="en-GB" smtClean="0"/>
              <a:t>118</a:t>
            </a:fld>
            <a:endParaRPr lang="en-GB"/>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99C6BEC0-B417-4981-B751-4B7B186683A1}"/>
                  </a:ext>
                </a:extLst>
              </p:cNvPr>
              <p:cNvSpPr txBox="1"/>
              <p:nvPr/>
            </p:nvSpPr>
            <p:spPr>
              <a:xfrm rot="16200000">
                <a:off x="5746989" y="2547873"/>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3" name="CasellaDiTesto 2">
                <a:extLst>
                  <a:ext uri="{FF2B5EF4-FFF2-40B4-BE49-F238E27FC236}">
                    <a16:creationId xmlns:a16="http://schemas.microsoft.com/office/drawing/2014/main" id="{99C6BEC0-B417-4981-B751-4B7B186683A1}"/>
                  </a:ext>
                </a:extLst>
              </p:cNvPr>
              <p:cNvSpPr txBox="1">
                <a:spLocks noRot="1" noChangeAspect="1" noMove="1" noResize="1" noEditPoints="1" noAdjustHandles="1" noChangeArrowheads="1" noChangeShapeType="1" noTextEdit="1"/>
              </p:cNvSpPr>
              <p:nvPr/>
            </p:nvSpPr>
            <p:spPr>
              <a:xfrm rot="16200000">
                <a:off x="5746989" y="2547873"/>
                <a:ext cx="1136282" cy="369332"/>
              </a:xfrm>
              <a:prstGeom prst="rect">
                <a:avLst/>
              </a:prstGeom>
              <a:blipFill>
                <a:blip r:embed="rId6"/>
                <a:stretch>
                  <a:fillRect l="-10000" r="-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35DADC25-F268-4853-8888-FF138E8933E5}"/>
                  </a:ext>
                </a:extLst>
              </p:cNvPr>
              <p:cNvSpPr txBox="1"/>
              <p:nvPr/>
            </p:nvSpPr>
            <p:spPr>
              <a:xfrm rot="16200000">
                <a:off x="11195880" y="2534968"/>
                <a:ext cx="1245554" cy="369332"/>
              </a:xfrm>
              <a:prstGeom prst="rect">
                <a:avLst/>
              </a:prstGeom>
              <a:noFill/>
            </p:spPr>
            <p:txBody>
              <a:bodyPr wrap="square">
                <a:spAutoFit/>
              </a:bodyPr>
              <a:lstStyle/>
              <a:p>
                <a14:m>
                  <m:oMath xmlns:m="http://schemas.openxmlformats.org/officeDocument/2006/math">
                    <m:sSub>
                      <m:sSubPr>
                        <m:ctrlPr>
                          <a:rPr lang="en-GB" i="1" smtClean="0">
                            <a:solidFill>
                              <a:srgbClr val="01BFBF"/>
                            </a:solidFill>
                            <a:latin typeface="Cambria Math" panose="02040503050406030204" pitchFamily="18" charset="0"/>
                          </a:rPr>
                        </m:ctrlPr>
                      </m:sSubPr>
                      <m:e>
                        <m:r>
                          <a:rPr lang="en-GB" b="0" i="1">
                            <a:solidFill>
                              <a:srgbClr val="01BFBF"/>
                            </a:solidFill>
                            <a:latin typeface="Cambria Math" panose="02040503050406030204" pitchFamily="18" charset="0"/>
                          </a:rPr>
                          <m:t>𝑛</m:t>
                        </m:r>
                      </m:e>
                      <m:sub>
                        <m:r>
                          <a:rPr lang="en-GB" b="0" i="1">
                            <a:solidFill>
                              <a:srgbClr val="01BFBF"/>
                            </a:solidFill>
                            <a:latin typeface="Cambria Math" panose="02040503050406030204" pitchFamily="18" charset="0"/>
                          </a:rPr>
                          <m:t>𝑜</m:t>
                        </m:r>
                        <m:r>
                          <a:rPr lang="en-GB" b="0" i="1" smtClean="0">
                            <a:solidFill>
                              <a:srgbClr val="01BFBF"/>
                            </a:solidFill>
                            <a:latin typeface="Cambria Math" panose="02040503050406030204" pitchFamily="18" charset="0"/>
                          </a:rPr>
                          <m:t>𝐹𝑃𝐺𝐴</m:t>
                        </m:r>
                      </m:sub>
                    </m:sSub>
                  </m:oMath>
                </a14:m>
                <a:r>
                  <a:rPr lang="en-GB" dirty="0">
                    <a:solidFill>
                      <a:srgbClr val="01BFBF"/>
                    </a:solidFill>
                  </a:rPr>
                  <a:t> [1]</a:t>
                </a:r>
                <a:endParaRPr lang="en-GB" dirty="0"/>
              </a:p>
            </p:txBody>
          </p:sp>
        </mc:Choice>
        <mc:Fallback xmlns="">
          <p:sp>
            <p:nvSpPr>
              <p:cNvPr id="5" name="CasellaDiTesto 4">
                <a:extLst>
                  <a:ext uri="{FF2B5EF4-FFF2-40B4-BE49-F238E27FC236}">
                    <a16:creationId xmlns:a16="http://schemas.microsoft.com/office/drawing/2014/main" id="{35DADC25-F268-4853-8888-FF138E8933E5}"/>
                  </a:ext>
                </a:extLst>
              </p:cNvPr>
              <p:cNvSpPr txBox="1">
                <a:spLocks noRot="1" noChangeAspect="1" noMove="1" noResize="1" noEditPoints="1" noAdjustHandles="1" noChangeArrowheads="1" noChangeShapeType="1" noTextEdit="1"/>
              </p:cNvSpPr>
              <p:nvPr/>
            </p:nvSpPr>
            <p:spPr>
              <a:xfrm rot="16200000">
                <a:off x="11195880" y="2534968"/>
                <a:ext cx="1245554" cy="369332"/>
              </a:xfrm>
              <a:prstGeom prst="rect">
                <a:avLst/>
              </a:prstGeom>
              <a:blipFill>
                <a:blip r:embed="rId7"/>
                <a:stretch>
                  <a:fillRect l="-8197" r="-24590"/>
                </a:stretch>
              </a:blipFill>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FC9C79C7-25E1-409F-8058-27C718FBEF37}"/>
              </a:ext>
            </a:extLst>
          </p:cNvPr>
          <p:cNvSpPr txBox="1"/>
          <p:nvPr/>
        </p:nvSpPr>
        <p:spPr>
          <a:xfrm>
            <a:off x="8864829" y="3723721"/>
            <a:ext cx="1040488" cy="338554"/>
          </a:xfrm>
          <a:prstGeom prst="rect">
            <a:avLst/>
          </a:prstGeom>
          <a:noFill/>
        </p:spPr>
        <p:txBody>
          <a:bodyPr wrap="square" rtlCol="0">
            <a:spAutoFit/>
          </a:bodyPr>
          <a:lstStyle/>
          <a:p>
            <a:r>
              <a:rPr lang="en-GB" sz="1600" dirty="0"/>
              <a:t>Turn [1]</a:t>
            </a:r>
          </a:p>
        </p:txBody>
      </p:sp>
      <p:sp>
        <p:nvSpPr>
          <p:cNvPr id="12" name="Rettangolo 11">
            <a:extLst>
              <a:ext uri="{FF2B5EF4-FFF2-40B4-BE49-F238E27FC236}">
                <a16:creationId xmlns:a16="http://schemas.microsoft.com/office/drawing/2014/main" id="{B3D64173-CF60-4091-B46D-379F6241CC27}"/>
              </a:ext>
            </a:extLst>
          </p:cNvPr>
          <p:cNvSpPr/>
          <p:nvPr/>
        </p:nvSpPr>
        <p:spPr>
          <a:xfrm>
            <a:off x="153624" y="2349147"/>
            <a:ext cx="250537" cy="1245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6460EF12-71A7-4DE8-AC6D-9BCB12BCC256}"/>
                  </a:ext>
                </a:extLst>
              </p:cNvPr>
              <p:cNvSpPr txBox="1"/>
              <p:nvPr/>
            </p:nvSpPr>
            <p:spPr>
              <a:xfrm rot="16200000">
                <a:off x="5136807" y="2534381"/>
                <a:ext cx="1245554" cy="369332"/>
              </a:xfrm>
              <a:prstGeom prst="rect">
                <a:avLst/>
              </a:prstGeom>
              <a:noFill/>
            </p:spPr>
            <p:txBody>
              <a:bodyPr wrap="square">
                <a:spAutoFit/>
              </a:bodyPr>
              <a:lstStyle/>
              <a:p>
                <a14:m>
                  <m:oMath xmlns:m="http://schemas.openxmlformats.org/officeDocument/2006/math">
                    <m:sSub>
                      <m:sSubPr>
                        <m:ctrlPr>
                          <a:rPr lang="en-GB" i="1" smtClean="0">
                            <a:solidFill>
                              <a:srgbClr val="01BFBF"/>
                            </a:solidFill>
                            <a:latin typeface="Cambria Math" panose="02040503050406030204" pitchFamily="18" charset="0"/>
                          </a:rPr>
                        </m:ctrlPr>
                      </m:sSubPr>
                      <m:e>
                        <m:r>
                          <a:rPr lang="en-GB" b="0" i="1">
                            <a:solidFill>
                              <a:srgbClr val="01BFBF"/>
                            </a:solidFill>
                            <a:latin typeface="Cambria Math" panose="02040503050406030204" pitchFamily="18" charset="0"/>
                          </a:rPr>
                          <m:t>𝑛</m:t>
                        </m:r>
                      </m:e>
                      <m:sub>
                        <m:r>
                          <a:rPr lang="en-GB" b="0" i="1">
                            <a:solidFill>
                              <a:srgbClr val="01BFBF"/>
                            </a:solidFill>
                            <a:latin typeface="Cambria Math" panose="02040503050406030204" pitchFamily="18" charset="0"/>
                          </a:rPr>
                          <m:t>𝑜</m:t>
                        </m:r>
                        <m:r>
                          <a:rPr lang="en-GB" b="0" i="1" smtClean="0">
                            <a:solidFill>
                              <a:srgbClr val="01BFBF"/>
                            </a:solidFill>
                            <a:latin typeface="Cambria Math" panose="02040503050406030204" pitchFamily="18" charset="0"/>
                          </a:rPr>
                          <m:t>𝐹𝑃𝐺𝐴</m:t>
                        </m:r>
                      </m:sub>
                    </m:sSub>
                  </m:oMath>
                </a14:m>
                <a:r>
                  <a:rPr lang="en-GB" dirty="0">
                    <a:solidFill>
                      <a:srgbClr val="01BFBF"/>
                    </a:solidFill>
                  </a:rPr>
                  <a:t> [1]</a:t>
                </a:r>
                <a:endParaRPr lang="en-GB" dirty="0"/>
              </a:p>
            </p:txBody>
          </p:sp>
        </mc:Choice>
        <mc:Fallback xmlns="">
          <p:sp>
            <p:nvSpPr>
              <p:cNvPr id="16" name="CasellaDiTesto 15">
                <a:extLst>
                  <a:ext uri="{FF2B5EF4-FFF2-40B4-BE49-F238E27FC236}">
                    <a16:creationId xmlns:a16="http://schemas.microsoft.com/office/drawing/2014/main" id="{6460EF12-71A7-4DE8-AC6D-9BCB12BCC256}"/>
                  </a:ext>
                </a:extLst>
              </p:cNvPr>
              <p:cNvSpPr txBox="1">
                <a:spLocks noRot="1" noChangeAspect="1" noMove="1" noResize="1" noEditPoints="1" noAdjustHandles="1" noChangeArrowheads="1" noChangeShapeType="1" noTextEdit="1"/>
              </p:cNvSpPr>
              <p:nvPr/>
            </p:nvSpPr>
            <p:spPr>
              <a:xfrm rot="16200000">
                <a:off x="5136807" y="2534381"/>
                <a:ext cx="1245554" cy="369332"/>
              </a:xfrm>
              <a:prstGeom prst="rect">
                <a:avLst/>
              </a:prstGeom>
              <a:blipFill>
                <a:blip r:embed="rId8"/>
                <a:stretch>
                  <a:fillRect l="-10000" r="-26667"/>
                </a:stretch>
              </a:blipFill>
            </p:spPr>
            <p:txBody>
              <a:bodyPr/>
              <a:lstStyle/>
              <a:p>
                <a:r>
                  <a:rPr lang="en-GB">
                    <a:noFill/>
                  </a:rPr>
                  <a:t> </a:t>
                </a:r>
              </a:p>
            </p:txBody>
          </p:sp>
        </mc:Fallback>
      </mc:AlternateContent>
      <p:sp>
        <p:nvSpPr>
          <p:cNvPr id="18" name="CasellaDiTesto 17">
            <a:extLst>
              <a:ext uri="{FF2B5EF4-FFF2-40B4-BE49-F238E27FC236}">
                <a16:creationId xmlns:a16="http://schemas.microsoft.com/office/drawing/2014/main" id="{6900F91F-776A-492F-A14A-F21F5C24EB7E}"/>
              </a:ext>
            </a:extLst>
          </p:cNvPr>
          <p:cNvSpPr txBox="1"/>
          <p:nvPr/>
        </p:nvSpPr>
        <p:spPr>
          <a:xfrm>
            <a:off x="2653239" y="3733533"/>
            <a:ext cx="1040488"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30BC9BC-B4D7-4858-ABB5-0F6007AC641B}"/>
                  </a:ext>
                </a:extLst>
              </p:cNvPr>
              <p:cNvSpPr txBox="1"/>
              <p:nvPr/>
            </p:nvSpPr>
            <p:spPr>
              <a:xfrm>
                <a:off x="620911" y="1552253"/>
                <a:ext cx="4829876" cy="338554"/>
              </a:xfrm>
              <a:prstGeom prst="rect">
                <a:avLst/>
              </a:prstGeom>
              <a:noFill/>
            </p:spPr>
            <p:txBody>
              <a:bodyPr wrap="square" rtlCol="0">
                <a:spAutoFit/>
              </a:bodyPr>
              <a:lstStyle/>
              <a:p>
                <a:pPr algn="ctr"/>
                <a14:m>
                  <m:oMath xmlns:m="http://schemas.openxmlformats.org/officeDocument/2006/math">
                    <m:sSub>
                      <m:sSubPr>
                        <m:ctrlPr>
                          <a:rPr lang="en-GB" sz="1600" b="1" i="1" dirty="0">
                            <a:solidFill>
                              <a:srgbClr val="FF0000"/>
                            </a:solidFill>
                            <a:latin typeface="Cambria Math" panose="02040503050406030204" pitchFamily="18" charset="0"/>
                          </a:rPr>
                        </m:ctrlPr>
                      </m:sSubPr>
                      <m:e>
                        <m:r>
                          <a:rPr lang="en-GB" sz="1600" b="1" i="1" dirty="0">
                            <a:solidFill>
                              <a:srgbClr val="FF0000"/>
                            </a:solidFill>
                            <a:latin typeface="Cambria Math" panose="02040503050406030204" pitchFamily="18" charset="0"/>
                          </a:rPr>
                          <m:t>𝒅</m:t>
                        </m:r>
                      </m:e>
                      <m:sub>
                        <m:r>
                          <a:rPr lang="en-GB" sz="1600" b="1" i="1" dirty="0">
                            <a:solidFill>
                              <a:srgbClr val="FF0000"/>
                            </a:solidFill>
                            <a:latin typeface="Cambria Math" panose="02040503050406030204" pitchFamily="18" charset="0"/>
                          </a:rPr>
                          <m:t>𝑫𝑺𝑭</m:t>
                        </m:r>
                      </m:sub>
                    </m:sSub>
                    <m:r>
                      <a:rPr lang="en-GB" sz="1600" b="1" dirty="0">
                        <a:solidFill>
                          <a:srgbClr val="FF0000"/>
                        </a:solidFill>
                        <a:latin typeface="Cambria Math" panose="02040503050406030204" pitchFamily="18" charset="0"/>
                      </a:rPr>
                      <m:t>=</m:t>
                    </m:r>
                    <m:r>
                      <a:rPr lang="en-GB" sz="1600" b="1" dirty="0">
                        <a:solidFill>
                          <a:srgbClr val="FF0000"/>
                        </a:solidFill>
                        <a:latin typeface="Cambria Math" panose="02040503050406030204" pitchFamily="18" charset="0"/>
                      </a:rPr>
                      <m:t>𝟔</m:t>
                    </m:r>
                  </m:oMath>
                </a14:m>
                <a:r>
                  <a:rPr lang="en-GB" sz="1600" b="1" dirty="0">
                    <a:solidFill>
                      <a:srgbClr val="FF0000"/>
                    </a:solidFill>
                    <a:ea typeface="Cambria Math" panose="02040503050406030204" pitchFamily="18" charset="0"/>
                  </a:rPr>
                  <a:t>: </a:t>
                </a:r>
                <a14:m>
                  <m:oMath xmlns:m="http://schemas.openxmlformats.org/officeDocument/2006/math">
                    <m:sSub>
                      <m:sSubPr>
                        <m:ctrlPr>
                          <a:rPr lang="en-GB" sz="1600" b="1" i="1" smtClean="0">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𝒏</m:t>
                        </m:r>
                      </m:e>
                      <m:sub>
                        <m:r>
                          <a:rPr lang="en-GB" sz="1600" b="1" i="1">
                            <a:solidFill>
                              <a:srgbClr val="BF00BF"/>
                            </a:solidFill>
                            <a:latin typeface="Cambria Math" panose="02040503050406030204" pitchFamily="18" charset="0"/>
                          </a:rPr>
                          <m:t>𝒐𝑨𝑫𝑪</m:t>
                        </m:r>
                      </m:sub>
                    </m:sSub>
                  </m:oMath>
                </a14:m>
                <a:r>
                  <a:rPr lang="en-GB" sz="1600" b="1" dirty="0">
                    <a:solidFill>
                      <a:schemeClr val="tx1"/>
                    </a:solidFill>
                    <a:ea typeface="Cambria Math" panose="02040503050406030204" pitchFamily="18" charset="0"/>
                  </a:rPr>
                  <a:t> and </a:t>
                </a:r>
                <a14:m>
                  <m:oMath xmlns:m="http://schemas.openxmlformats.org/officeDocument/2006/math">
                    <m:sSub>
                      <m:sSubPr>
                        <m:ctrlPr>
                          <a:rPr lang="en-GB" sz="1600" b="1" i="1" smtClean="0">
                            <a:solidFill>
                              <a:srgbClr val="00BFBF"/>
                            </a:solidFill>
                            <a:latin typeface="Cambria Math" panose="02040503050406030204" pitchFamily="18" charset="0"/>
                          </a:rPr>
                        </m:ctrlPr>
                      </m:sSubPr>
                      <m:e>
                        <m:r>
                          <a:rPr lang="en-GB" sz="1600" b="1" i="1">
                            <a:solidFill>
                              <a:srgbClr val="00BFBF"/>
                            </a:solidFill>
                            <a:latin typeface="Cambria Math" panose="02040503050406030204" pitchFamily="18" charset="0"/>
                          </a:rPr>
                          <m:t>𝒏</m:t>
                        </m:r>
                      </m:e>
                      <m:sub>
                        <m:r>
                          <a:rPr lang="en-GB" sz="1600" b="1" i="1">
                            <a:solidFill>
                              <a:srgbClr val="00BFBF"/>
                            </a:solidFill>
                            <a:latin typeface="Cambria Math" panose="02040503050406030204" pitchFamily="18" charset="0"/>
                          </a:rPr>
                          <m:t>𝒐𝑭𝑷𝑮𝑨</m:t>
                        </m:r>
                      </m:sub>
                    </m:sSub>
                  </m:oMath>
                </a14:m>
                <a:endParaRPr lang="en-GB" sz="1600" b="1" dirty="0"/>
              </a:p>
            </p:txBody>
          </p:sp>
        </mc:Choice>
        <mc:Fallback xmlns="">
          <p:sp>
            <p:nvSpPr>
              <p:cNvPr id="20" name="CasellaDiTesto 19">
                <a:extLst>
                  <a:ext uri="{FF2B5EF4-FFF2-40B4-BE49-F238E27FC236}">
                    <a16:creationId xmlns:a16="http://schemas.microsoft.com/office/drawing/2014/main" id="{330BC9BC-B4D7-4858-ABB5-0F6007AC641B}"/>
                  </a:ext>
                </a:extLst>
              </p:cNvPr>
              <p:cNvSpPr txBox="1">
                <a:spLocks noRot="1" noChangeAspect="1" noMove="1" noResize="1" noEditPoints="1" noAdjustHandles="1" noChangeArrowheads="1" noChangeShapeType="1" noTextEdit="1"/>
              </p:cNvSpPr>
              <p:nvPr/>
            </p:nvSpPr>
            <p:spPr>
              <a:xfrm>
                <a:off x="620911" y="1552253"/>
                <a:ext cx="4829876" cy="338554"/>
              </a:xfrm>
              <a:prstGeom prst="rect">
                <a:avLst/>
              </a:prstGeom>
              <a:blipFill>
                <a:blip r:embed="rId9"/>
                <a:stretch>
                  <a:fillRect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9E639F47-E86C-49F8-82B4-025C8E114CEF}"/>
                  </a:ext>
                </a:extLst>
              </p:cNvPr>
              <p:cNvSpPr txBox="1"/>
              <p:nvPr/>
            </p:nvSpPr>
            <p:spPr>
              <a:xfrm>
                <a:off x="30331" y="746908"/>
                <a:ext cx="11894783" cy="830997"/>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analyse the evolution of </a:t>
                </a:r>
                <a14:m>
                  <m:oMath xmlns:m="http://schemas.openxmlformats.org/officeDocument/2006/math">
                    <m:sSub>
                      <m:sSubPr>
                        <m:ctrlPr>
                          <a:rPr lang="en-GB" sz="1600" i="1" smtClean="0">
                            <a:solidFill>
                              <a:srgbClr val="BF00BF"/>
                            </a:solidFill>
                            <a:latin typeface="Cambria Math" panose="02040503050406030204" pitchFamily="18" charset="0"/>
                          </a:rPr>
                        </m:ctrlPr>
                      </m:sSubPr>
                      <m:e>
                        <m:r>
                          <a:rPr lang="en-GB" sz="1600" b="0" i="1">
                            <a:solidFill>
                              <a:srgbClr val="BF00BF"/>
                            </a:solidFill>
                            <a:latin typeface="Cambria Math" panose="02040503050406030204" pitchFamily="18" charset="0"/>
                          </a:rPr>
                          <m:t>𝑛</m:t>
                        </m:r>
                      </m:e>
                      <m:sub>
                        <m:r>
                          <a:rPr lang="en-GB" sz="1600" b="0" i="1">
                            <a:solidFill>
                              <a:srgbClr val="BF00BF"/>
                            </a:solidFill>
                            <a:latin typeface="Cambria Math" panose="02040503050406030204" pitchFamily="18" charset="0"/>
                          </a:rPr>
                          <m:t>𝑜𝐴𝐷𝐶</m:t>
                        </m:r>
                      </m:sub>
                    </m:sSub>
                  </m:oMath>
                </a14:m>
                <a:r>
                  <a:rPr lang="en-GB" sz="1600" dirty="0"/>
                  <a:t> and </a:t>
                </a:r>
                <a14:m>
                  <m:oMath xmlns:m="http://schemas.openxmlformats.org/officeDocument/2006/math">
                    <m:sSub>
                      <m:sSubPr>
                        <m:ctrlPr>
                          <a:rPr lang="en-GB" sz="1600" i="1" smtClean="0">
                            <a:solidFill>
                              <a:srgbClr val="00BFBF"/>
                            </a:solidFill>
                            <a:latin typeface="Cambria Math" panose="02040503050406030204" pitchFamily="18" charset="0"/>
                          </a:rPr>
                        </m:ctrlPr>
                      </m:sSubPr>
                      <m:e>
                        <m:r>
                          <a:rPr lang="en-GB" sz="1600" b="0" i="1" smtClean="0">
                            <a:solidFill>
                              <a:srgbClr val="00BFBF"/>
                            </a:solidFill>
                            <a:latin typeface="Cambria Math" panose="02040503050406030204" pitchFamily="18" charset="0"/>
                          </a:rPr>
                          <m:t>𝑛</m:t>
                        </m:r>
                      </m:e>
                      <m:sub>
                        <m:r>
                          <a:rPr lang="en-GB" sz="1600" b="0" i="1" smtClean="0">
                            <a:solidFill>
                              <a:srgbClr val="00BFBF"/>
                            </a:solidFill>
                            <a:latin typeface="Cambria Math" panose="02040503050406030204" pitchFamily="18" charset="0"/>
                          </a:rPr>
                          <m:t>𝑜𝐹𝑃𝐺𝐴</m:t>
                        </m:r>
                      </m:sub>
                    </m:sSub>
                  </m:oMath>
                </a14:m>
                <a:r>
                  <a:rPr lang="en-GB" sz="1600" dirty="0"/>
                  <a:t> without applying the feedback-correction to the bunch. </a:t>
                </a:r>
              </a:p>
              <a:p>
                <a:pPr marL="742950" lvl="1" indent="-285750">
                  <a:buFont typeface="Wingdings" panose="05000000000000000000" pitchFamily="2" charset="2"/>
                  <a:buChar char="Ø"/>
                </a:pPr>
                <a:r>
                  <a:rPr lang="en-GB" sz="1600" dirty="0"/>
                  <a:t>The linear interpolations between consecutive points are plotted only to facilitate the visualization.</a:t>
                </a:r>
              </a:p>
              <a:p>
                <a:pPr marL="742950" lvl="1" indent="-285750">
                  <a:buFont typeface="Wingdings" panose="05000000000000000000" pitchFamily="2" charset="2"/>
                  <a:buChar char="Ø"/>
                </a:pPr>
                <a:r>
                  <a:rPr lang="en-GB" sz="1600" dirty="0"/>
                  <a:t>The decay of the oscillations is due to synchrotron radiation.</a:t>
                </a:r>
              </a:p>
            </p:txBody>
          </p:sp>
        </mc:Choice>
        <mc:Fallback xmlns="">
          <p:sp>
            <p:nvSpPr>
              <p:cNvPr id="25" name="CasellaDiTesto 24">
                <a:extLst>
                  <a:ext uri="{FF2B5EF4-FFF2-40B4-BE49-F238E27FC236}">
                    <a16:creationId xmlns:a16="http://schemas.microsoft.com/office/drawing/2014/main" id="{9E639F47-E86C-49F8-82B4-025C8E114CEF}"/>
                  </a:ext>
                </a:extLst>
              </p:cNvPr>
              <p:cNvSpPr txBox="1">
                <a:spLocks noRot="1" noChangeAspect="1" noMove="1" noResize="1" noEditPoints="1" noAdjustHandles="1" noChangeArrowheads="1" noChangeShapeType="1" noTextEdit="1"/>
              </p:cNvSpPr>
              <p:nvPr/>
            </p:nvSpPr>
            <p:spPr>
              <a:xfrm>
                <a:off x="30331" y="746908"/>
                <a:ext cx="11894783" cy="830997"/>
              </a:xfrm>
              <a:prstGeom prst="rect">
                <a:avLst/>
              </a:prstGeom>
              <a:blipFill>
                <a:blip r:embed="rId10"/>
                <a:stretch>
                  <a:fillRect l="-205" t="-2206" b="-8824"/>
                </a:stretch>
              </a:blipFill>
            </p:spPr>
            <p:txBody>
              <a:bodyPr/>
              <a:lstStyle/>
              <a:p>
                <a:r>
                  <a:rPr lang="en-GB">
                    <a:noFill/>
                  </a:rPr>
                  <a:t> </a:t>
                </a:r>
              </a:p>
            </p:txBody>
          </p:sp>
        </mc:Fallback>
      </mc:AlternateContent>
      <p:sp>
        <p:nvSpPr>
          <p:cNvPr id="53" name="CasellaDiTesto 52">
            <a:extLst>
              <a:ext uri="{FF2B5EF4-FFF2-40B4-BE49-F238E27FC236}">
                <a16:creationId xmlns:a16="http://schemas.microsoft.com/office/drawing/2014/main" id="{8D132373-7254-42BF-A5FC-521E29A3FFEA}"/>
              </a:ext>
            </a:extLst>
          </p:cNvPr>
          <p:cNvSpPr txBox="1"/>
          <p:nvPr/>
        </p:nvSpPr>
        <p:spPr>
          <a:xfrm>
            <a:off x="356545" y="3979393"/>
            <a:ext cx="2525141" cy="338554"/>
          </a:xfrm>
          <a:prstGeom prst="rect">
            <a:avLst/>
          </a:prstGeom>
          <a:noFill/>
        </p:spPr>
        <p:txBody>
          <a:bodyPr wrap="square" rtlCol="0">
            <a:spAutoFit/>
          </a:bodyPr>
          <a:lstStyle/>
          <a:p>
            <a:pPr algn="ctr"/>
            <a:r>
              <a:rPr lang="en-GB" sz="1600" b="1" dirty="0">
                <a:ea typeface="Cambria Math" panose="02040503050406030204" pitchFamily="18" charset="0"/>
              </a:rPr>
              <a:t>Zoom 1 (0-150 turns)</a:t>
            </a:r>
            <a:endParaRPr lang="en-GB" sz="1600" b="1" dirty="0"/>
          </a:p>
        </p:txBody>
      </p:sp>
      <p:sp>
        <p:nvSpPr>
          <p:cNvPr id="55" name="CasellaDiTesto 54">
            <a:extLst>
              <a:ext uri="{FF2B5EF4-FFF2-40B4-BE49-F238E27FC236}">
                <a16:creationId xmlns:a16="http://schemas.microsoft.com/office/drawing/2014/main" id="{02A8FFEE-7CE0-4BF3-A0E9-087EB748177E}"/>
              </a:ext>
            </a:extLst>
          </p:cNvPr>
          <p:cNvSpPr txBox="1"/>
          <p:nvPr/>
        </p:nvSpPr>
        <p:spPr>
          <a:xfrm>
            <a:off x="3376948" y="3977621"/>
            <a:ext cx="2525141" cy="338554"/>
          </a:xfrm>
          <a:prstGeom prst="rect">
            <a:avLst/>
          </a:prstGeom>
          <a:noFill/>
        </p:spPr>
        <p:txBody>
          <a:bodyPr wrap="square" rtlCol="0">
            <a:spAutoFit/>
          </a:bodyPr>
          <a:lstStyle/>
          <a:p>
            <a:pPr algn="ctr"/>
            <a:r>
              <a:rPr lang="en-GB" sz="1600" b="1" dirty="0">
                <a:ea typeface="Cambria Math" panose="02040503050406030204" pitchFamily="18" charset="0"/>
              </a:rPr>
              <a:t>Zoom 2 (850-1000 turns)</a:t>
            </a:r>
            <a:endParaRPr lang="en-GB" sz="1600" b="1" dirty="0"/>
          </a:p>
        </p:txBody>
      </p:sp>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47813A8B-9682-45A0-A849-CE6DA4B83653}"/>
                  </a:ext>
                </a:extLst>
              </p:cNvPr>
              <p:cNvSpPr txBox="1"/>
              <p:nvPr/>
            </p:nvSpPr>
            <p:spPr>
              <a:xfrm>
                <a:off x="0" y="6221589"/>
                <a:ext cx="12192000" cy="603755"/>
              </a:xfrm>
              <a:prstGeom prst="rect">
                <a:avLst/>
              </a:prstGeom>
              <a:noFill/>
            </p:spPr>
            <p:txBody>
              <a:bodyPr wrap="square" rtlCol="0">
                <a:spAutoFit/>
              </a:bodyPr>
              <a:lstStyle/>
              <a:p>
                <a:pPr marL="742950" lvl="1" indent="-285750">
                  <a:buFont typeface="Wingdings" panose="05000000000000000000" pitchFamily="2" charset="2"/>
                  <a:buChar char="Ø"/>
                </a:pPr>
                <a:r>
                  <a:rPr lang="en-GB" sz="1600" dirty="0"/>
                  <a:t>The shaded regions </a:t>
                </a:r>
                <a:r>
                  <a:rPr lang="en-GB" sz="1600" dirty="0">
                    <a:solidFill>
                      <a:schemeClr val="tx1"/>
                    </a:solidFill>
                  </a:rPr>
                  <a:t>cover the first </a:t>
                </a: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𝑁</m:t>
                        </m:r>
                      </m:e>
                      <m:sub>
                        <m:r>
                          <a:rPr lang="en-GB" sz="1600" i="1">
                            <a:solidFill>
                              <a:schemeClr val="tx1"/>
                            </a:solidFill>
                            <a:latin typeface="Cambria Math" panose="02040503050406030204" pitchFamily="18" charset="0"/>
                            <a:ea typeface="Cambria Math" panose="02040503050406030204" pitchFamily="18" charset="0"/>
                          </a:rPr>
                          <m:t>𝑡𝑎𝑝</m:t>
                        </m:r>
                      </m:sub>
                    </m:sSub>
                    <m:r>
                      <a:rPr lang="en-GB" sz="1600" b="0" i="1" smtClean="0">
                        <a:solidFill>
                          <a:schemeClr val="tx1"/>
                        </a:solidFill>
                        <a:latin typeface="Cambria Math" panose="02040503050406030204" pitchFamily="18" charset="0"/>
                        <a:ea typeface="Cambria Math" panose="02040503050406030204" pitchFamily="18" charset="0"/>
                      </a:rPr>
                      <m:t>−</m:t>
                    </m:r>
                  </m:oMath>
                </a14:m>
                <a:r>
                  <a:rPr lang="en-GB" sz="1600" dirty="0">
                    <a:solidFill>
                      <a:schemeClr val="tx1"/>
                    </a:solidFill>
                  </a:rPr>
                  <a:t> 1 = 15 samples of </a:t>
                </a:r>
                <a14:m>
                  <m:oMath xmlns:m="http://schemas.openxmlformats.org/officeDocument/2006/math">
                    <m:sSub>
                      <m:sSubPr>
                        <m:ctrlPr>
                          <a:rPr lang="en-GB" sz="1600" i="1" smtClean="0">
                            <a:solidFill>
                              <a:srgbClr val="BF00BF"/>
                            </a:solidFill>
                            <a:latin typeface="Cambria Math" panose="02040503050406030204" pitchFamily="18" charset="0"/>
                          </a:rPr>
                        </m:ctrlPr>
                      </m:sSubPr>
                      <m:e>
                        <m:r>
                          <a:rPr lang="en-GB" sz="1600" i="1">
                            <a:solidFill>
                              <a:srgbClr val="BF00BF"/>
                            </a:solidFill>
                            <a:latin typeface="Cambria Math" panose="02040503050406030204" pitchFamily="18" charset="0"/>
                          </a:rPr>
                          <m:t>𝑛</m:t>
                        </m:r>
                      </m:e>
                      <m:sub>
                        <m:r>
                          <a:rPr lang="en-GB" sz="1600" i="1">
                            <a:solidFill>
                              <a:srgbClr val="BF00BF"/>
                            </a:solidFill>
                            <a:latin typeface="Cambria Math" panose="02040503050406030204" pitchFamily="18" charset="0"/>
                          </a:rPr>
                          <m:t>𝑜𝐴𝐷𝐶</m:t>
                        </m:r>
                      </m:sub>
                    </m:sSub>
                  </m:oMath>
                </a14:m>
                <a:r>
                  <a:rPr lang="en-GB" sz="1600" dirty="0"/>
                  <a:t>. Here </a:t>
                </a:r>
                <a14:m>
                  <m:oMath xmlns:m="http://schemas.openxmlformats.org/officeDocument/2006/math">
                    <m:sSub>
                      <m:sSubPr>
                        <m:ctrlPr>
                          <a:rPr lang="en-GB" sz="1600" i="1" smtClean="0">
                            <a:solidFill>
                              <a:srgbClr val="00BFBF"/>
                            </a:solidFill>
                            <a:latin typeface="Cambria Math" panose="02040503050406030204" pitchFamily="18" charset="0"/>
                          </a:rPr>
                        </m:ctrlPr>
                      </m:sSubPr>
                      <m:e>
                        <m:r>
                          <a:rPr lang="en-GB" sz="1600" i="1">
                            <a:solidFill>
                              <a:srgbClr val="00BFBF"/>
                            </a:solidFill>
                            <a:latin typeface="Cambria Math" panose="02040503050406030204" pitchFamily="18" charset="0"/>
                          </a:rPr>
                          <m:t>𝑛</m:t>
                        </m:r>
                      </m:e>
                      <m:sub>
                        <m:r>
                          <a:rPr lang="en-GB" sz="1600" i="1">
                            <a:solidFill>
                              <a:srgbClr val="00BFBF"/>
                            </a:solidFill>
                            <a:latin typeface="Cambria Math" panose="02040503050406030204" pitchFamily="18" charset="0"/>
                          </a:rPr>
                          <m:t>𝑜𝐹𝑃𝐺𝐴</m:t>
                        </m:r>
                      </m:sub>
                    </m:sSub>
                  </m:oMath>
                </a14:m>
                <a:r>
                  <a:rPr lang="en-GB" sz="1600" dirty="0">
                    <a:solidFill>
                      <a:schemeClr val="tx1"/>
                    </a:solidFill>
                  </a:rPr>
                  <a:t> is </a:t>
                </a:r>
                <a:r>
                  <a:rPr lang="en-GB" sz="1600" dirty="0"/>
                  <a:t>in transient regime (hold-buffer not full yet).</a:t>
                </a:r>
              </a:p>
              <a:p>
                <a:pPr marL="742950" lvl="1" indent="-285750">
                  <a:buFont typeface="Wingdings" panose="05000000000000000000" pitchFamily="2" charset="2"/>
                  <a:buChar char="Ø"/>
                </a:pPr>
                <a:r>
                  <a:rPr lang="en-GB" sz="1600" dirty="0"/>
                  <a:t>The </a:t>
                </a:r>
                <a14:m>
                  <m:oMath xmlns:m="http://schemas.openxmlformats.org/officeDocument/2006/math">
                    <m:sSub>
                      <m:sSubPr>
                        <m:ctrlPr>
                          <a:rPr lang="en-GB" sz="1600" i="1" smtClean="0">
                            <a:solidFill>
                              <a:srgbClr val="00BFBF"/>
                            </a:solidFill>
                            <a:latin typeface="Cambria Math" panose="02040503050406030204" pitchFamily="18" charset="0"/>
                          </a:rPr>
                        </m:ctrlPr>
                      </m:sSubPr>
                      <m:e>
                        <m:r>
                          <a:rPr lang="en-GB" sz="1600" b="0" i="1" smtClean="0">
                            <a:solidFill>
                              <a:srgbClr val="00BFBF"/>
                            </a:solidFill>
                            <a:latin typeface="Cambria Math" panose="02040503050406030204" pitchFamily="18" charset="0"/>
                          </a:rPr>
                          <m:t>𝑛</m:t>
                        </m:r>
                      </m:e>
                      <m:sub>
                        <m:r>
                          <a:rPr lang="en-GB" sz="1600" b="0" i="1" smtClean="0">
                            <a:solidFill>
                              <a:srgbClr val="00BFBF"/>
                            </a:solidFill>
                            <a:latin typeface="Cambria Math" panose="02040503050406030204" pitchFamily="18" charset="0"/>
                          </a:rPr>
                          <m:t>𝑜𝐹𝑃𝐺𝐴</m:t>
                        </m:r>
                      </m:sub>
                    </m:sSub>
                  </m:oMath>
                </a14:m>
                <a:r>
                  <a:rPr lang="en-GB" sz="1600" dirty="0"/>
                  <a:t> amplitude is lower when </a:t>
                </a:r>
                <a14:m>
                  <m:oMath xmlns:m="http://schemas.openxmlformats.org/officeDocument/2006/math">
                    <m:sSub>
                      <m:sSubPr>
                        <m:ctrlPr>
                          <a:rPr lang="en-GB" sz="1600" i="1" dirty="0">
                            <a:solidFill>
                              <a:srgbClr val="FF0000"/>
                            </a:solidFill>
                            <a:latin typeface="Cambria Math" panose="02040503050406030204" pitchFamily="18" charset="0"/>
                          </a:rPr>
                        </m:ctrlPr>
                      </m:sSubPr>
                      <m:e>
                        <m:r>
                          <a:rPr lang="en-GB" sz="1600" b="0" i="1" dirty="0">
                            <a:solidFill>
                              <a:srgbClr val="FF0000"/>
                            </a:solidFill>
                            <a:latin typeface="Cambria Math" panose="02040503050406030204" pitchFamily="18" charset="0"/>
                          </a:rPr>
                          <m:t>𝑑</m:t>
                        </m:r>
                      </m:e>
                      <m:sub>
                        <m:r>
                          <a:rPr lang="en-GB" sz="1600" b="0" i="1" dirty="0">
                            <a:solidFill>
                              <a:srgbClr val="FF0000"/>
                            </a:solidFill>
                            <a:latin typeface="Cambria Math" panose="02040503050406030204" pitchFamily="18" charset="0"/>
                          </a:rPr>
                          <m:t>𝐷𝑆𝐹</m:t>
                        </m:r>
                      </m:sub>
                    </m:sSub>
                    <m:r>
                      <a:rPr lang="en-GB" sz="1600" b="0" dirty="0">
                        <a:solidFill>
                          <a:srgbClr val="FF0000"/>
                        </a:solidFill>
                        <a:latin typeface="Cambria Math" panose="02040503050406030204" pitchFamily="18" charset="0"/>
                      </a:rPr>
                      <m:t>=</m:t>
                    </m:r>
                    <m:r>
                      <a:rPr lang="en-GB" sz="1600" b="0" i="1" dirty="0">
                        <a:solidFill>
                          <a:srgbClr val="FF0000"/>
                        </a:solidFill>
                        <a:latin typeface="Cambria Math" panose="02040503050406030204" pitchFamily="18" charset="0"/>
                      </a:rPr>
                      <m:t>7</m:t>
                    </m:r>
                  </m:oMath>
                </a14:m>
                <a:r>
                  <a:rPr lang="en-GB" sz="1600" dirty="0"/>
                  <a:t>. This is due to the lower modulus of the frequency-response around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𝑓</m:t>
                        </m:r>
                      </m:e>
                      <m:sub>
                        <m:r>
                          <a:rPr lang="en-GB" sz="1600" b="0" i="1" smtClean="0">
                            <a:latin typeface="Cambria Math" panose="02040503050406030204" pitchFamily="18" charset="0"/>
                          </a:rPr>
                          <m:t>𝑠</m:t>
                        </m:r>
                        <m:r>
                          <a:rPr lang="en-GB" sz="1600" b="0" i="1" smtClean="0">
                            <a:latin typeface="Cambria Math" panose="02040503050406030204" pitchFamily="18" charset="0"/>
                          </a:rPr>
                          <m:t>0</m:t>
                        </m:r>
                      </m:sub>
                    </m:sSub>
                  </m:oMath>
                </a14:m>
                <a:r>
                  <a:rPr lang="en-GB" sz="1600" dirty="0"/>
                  <a:t>.</a:t>
                </a:r>
              </a:p>
            </p:txBody>
          </p:sp>
        </mc:Choice>
        <mc:Fallback xmlns="">
          <p:sp>
            <p:nvSpPr>
              <p:cNvPr id="71" name="CasellaDiTesto 70">
                <a:extLst>
                  <a:ext uri="{FF2B5EF4-FFF2-40B4-BE49-F238E27FC236}">
                    <a16:creationId xmlns:a16="http://schemas.microsoft.com/office/drawing/2014/main" id="{47813A8B-9682-45A0-A849-CE6DA4B83653}"/>
                  </a:ext>
                </a:extLst>
              </p:cNvPr>
              <p:cNvSpPr txBox="1">
                <a:spLocks noRot="1" noChangeAspect="1" noMove="1" noResize="1" noEditPoints="1" noAdjustHandles="1" noChangeArrowheads="1" noChangeShapeType="1" noTextEdit="1"/>
              </p:cNvSpPr>
              <p:nvPr/>
            </p:nvSpPr>
            <p:spPr>
              <a:xfrm>
                <a:off x="0" y="6221589"/>
                <a:ext cx="12192000" cy="603755"/>
              </a:xfrm>
              <a:prstGeom prst="rect">
                <a:avLst/>
              </a:prstGeom>
              <a:blipFill>
                <a:blip r:embed="rId11"/>
                <a:stretch>
                  <a:fillRect t="-2020" b="-12121"/>
                </a:stretch>
              </a:blipFill>
            </p:spPr>
            <p:txBody>
              <a:bodyPr/>
              <a:lstStyle/>
              <a:p>
                <a:r>
                  <a:rPr lang="en-GB">
                    <a:noFill/>
                  </a:rPr>
                  <a:t> </a:t>
                </a:r>
              </a:p>
            </p:txBody>
          </p:sp>
        </mc:Fallback>
      </mc:AlternateContent>
      <p:sp>
        <p:nvSpPr>
          <p:cNvPr id="72" name="Rettangolo 71">
            <a:extLst>
              <a:ext uri="{FF2B5EF4-FFF2-40B4-BE49-F238E27FC236}">
                <a16:creationId xmlns:a16="http://schemas.microsoft.com/office/drawing/2014/main" id="{4E88C57C-D9F3-4FF5-8A95-3B2889E4F09C}"/>
              </a:ext>
            </a:extLst>
          </p:cNvPr>
          <p:cNvSpPr/>
          <p:nvPr/>
        </p:nvSpPr>
        <p:spPr>
          <a:xfrm>
            <a:off x="620911" y="4306429"/>
            <a:ext cx="1170579" cy="1618848"/>
          </a:xfrm>
          <a:prstGeom prst="rect">
            <a:avLst/>
          </a:prstGeom>
          <a:solidFill>
            <a:schemeClr val="tx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ttangolo 73">
            <a:extLst>
              <a:ext uri="{FF2B5EF4-FFF2-40B4-BE49-F238E27FC236}">
                <a16:creationId xmlns:a16="http://schemas.microsoft.com/office/drawing/2014/main" id="{1B41388F-8C05-401D-B413-D843940D1B82}"/>
              </a:ext>
            </a:extLst>
          </p:cNvPr>
          <p:cNvSpPr/>
          <p:nvPr/>
        </p:nvSpPr>
        <p:spPr>
          <a:xfrm>
            <a:off x="6693401" y="4316175"/>
            <a:ext cx="1367523" cy="1609738"/>
          </a:xfrm>
          <a:prstGeom prst="rect">
            <a:avLst/>
          </a:prstGeom>
          <a:solidFill>
            <a:schemeClr val="tx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asellaDiTesto 75">
            <a:extLst>
              <a:ext uri="{FF2B5EF4-FFF2-40B4-BE49-F238E27FC236}">
                <a16:creationId xmlns:a16="http://schemas.microsoft.com/office/drawing/2014/main" id="{EDD3BFF9-7B22-4DD6-A8A2-16F7AB0C1C95}"/>
              </a:ext>
            </a:extLst>
          </p:cNvPr>
          <p:cNvSpPr txBox="1"/>
          <p:nvPr/>
        </p:nvSpPr>
        <p:spPr>
          <a:xfrm>
            <a:off x="1289017" y="5975902"/>
            <a:ext cx="903157" cy="307777"/>
          </a:xfrm>
          <a:prstGeom prst="rect">
            <a:avLst/>
          </a:prstGeom>
          <a:noFill/>
        </p:spPr>
        <p:txBody>
          <a:bodyPr wrap="square" rtlCol="0">
            <a:spAutoFit/>
          </a:bodyPr>
          <a:lstStyle/>
          <a:p>
            <a:r>
              <a:rPr lang="en-GB" sz="1400" dirty="0"/>
              <a:t>Turn [1]</a:t>
            </a:r>
          </a:p>
        </p:txBody>
      </p:sp>
      <p:sp>
        <p:nvSpPr>
          <p:cNvPr id="78" name="CasellaDiTesto 77">
            <a:extLst>
              <a:ext uri="{FF2B5EF4-FFF2-40B4-BE49-F238E27FC236}">
                <a16:creationId xmlns:a16="http://schemas.microsoft.com/office/drawing/2014/main" id="{08957B0B-C405-4F57-ACA5-78D24AA38871}"/>
              </a:ext>
            </a:extLst>
          </p:cNvPr>
          <p:cNvSpPr txBox="1"/>
          <p:nvPr/>
        </p:nvSpPr>
        <p:spPr>
          <a:xfrm>
            <a:off x="4327177" y="5976732"/>
            <a:ext cx="903157" cy="307777"/>
          </a:xfrm>
          <a:prstGeom prst="rect">
            <a:avLst/>
          </a:prstGeom>
          <a:noFill/>
        </p:spPr>
        <p:txBody>
          <a:bodyPr wrap="square" rtlCol="0">
            <a:spAutoFit/>
          </a:bodyPr>
          <a:lstStyle/>
          <a:p>
            <a:r>
              <a:rPr lang="en-GB" sz="1400" dirty="0"/>
              <a:t>Turn [1]</a:t>
            </a:r>
          </a:p>
        </p:txBody>
      </p:sp>
      <p:sp>
        <p:nvSpPr>
          <p:cNvPr id="80" name="CasellaDiTesto 79">
            <a:extLst>
              <a:ext uri="{FF2B5EF4-FFF2-40B4-BE49-F238E27FC236}">
                <a16:creationId xmlns:a16="http://schemas.microsoft.com/office/drawing/2014/main" id="{880B98A3-A21D-4BD2-8214-2DB5FED2515D}"/>
              </a:ext>
            </a:extLst>
          </p:cNvPr>
          <p:cNvSpPr txBox="1"/>
          <p:nvPr/>
        </p:nvSpPr>
        <p:spPr>
          <a:xfrm>
            <a:off x="7384007" y="5968891"/>
            <a:ext cx="903157" cy="307777"/>
          </a:xfrm>
          <a:prstGeom prst="rect">
            <a:avLst/>
          </a:prstGeom>
          <a:noFill/>
        </p:spPr>
        <p:txBody>
          <a:bodyPr wrap="square" rtlCol="0">
            <a:spAutoFit/>
          </a:bodyPr>
          <a:lstStyle/>
          <a:p>
            <a:r>
              <a:rPr lang="en-GB" sz="1400" dirty="0"/>
              <a:t>Turn [1]</a:t>
            </a:r>
          </a:p>
        </p:txBody>
      </p:sp>
      <p:sp>
        <p:nvSpPr>
          <p:cNvPr id="82" name="CasellaDiTesto 81">
            <a:extLst>
              <a:ext uri="{FF2B5EF4-FFF2-40B4-BE49-F238E27FC236}">
                <a16:creationId xmlns:a16="http://schemas.microsoft.com/office/drawing/2014/main" id="{51724EB6-1B79-4872-B049-57645CD51096}"/>
              </a:ext>
            </a:extLst>
          </p:cNvPr>
          <p:cNvSpPr txBox="1"/>
          <p:nvPr/>
        </p:nvSpPr>
        <p:spPr>
          <a:xfrm>
            <a:off x="10349493" y="5969721"/>
            <a:ext cx="903157" cy="307777"/>
          </a:xfrm>
          <a:prstGeom prst="rect">
            <a:avLst/>
          </a:prstGeom>
          <a:noFill/>
        </p:spPr>
        <p:txBody>
          <a:bodyPr wrap="square" rtlCol="0">
            <a:spAutoFit/>
          </a:bodyPr>
          <a:lstStyle/>
          <a:p>
            <a:r>
              <a:rPr lang="en-GB" sz="1400" dirty="0"/>
              <a:t>Turn [1]</a:t>
            </a:r>
          </a:p>
        </p:txBody>
      </p:sp>
      <mc:AlternateContent xmlns:mc="http://schemas.openxmlformats.org/markup-compatibility/2006" xmlns:a14="http://schemas.microsoft.com/office/drawing/2010/main">
        <mc:Choice Requires="a14">
          <p:sp>
            <p:nvSpPr>
              <p:cNvPr id="84" name="CasellaDiTesto 83">
                <a:extLst>
                  <a:ext uri="{FF2B5EF4-FFF2-40B4-BE49-F238E27FC236}">
                    <a16:creationId xmlns:a16="http://schemas.microsoft.com/office/drawing/2014/main" id="{419F86E8-B210-49A9-AAE1-47945EE41806}"/>
                  </a:ext>
                </a:extLst>
              </p:cNvPr>
              <p:cNvSpPr txBox="1"/>
              <p:nvPr/>
            </p:nvSpPr>
            <p:spPr>
              <a:xfrm rot="16200000">
                <a:off x="-329786" y="4824059"/>
                <a:ext cx="1136282" cy="307777"/>
              </a:xfrm>
              <a:prstGeom prst="rect">
                <a:avLst/>
              </a:prstGeom>
              <a:noFill/>
            </p:spPr>
            <p:txBody>
              <a:bodyPr wrap="square">
                <a:spAutoFit/>
              </a:bodyPr>
              <a:lstStyle/>
              <a:p>
                <a14:m>
                  <m:oMath xmlns:m="http://schemas.openxmlformats.org/officeDocument/2006/math">
                    <m:sSub>
                      <m:sSubPr>
                        <m:ctrlPr>
                          <a:rPr lang="en-GB" sz="1400" i="1" smtClean="0">
                            <a:solidFill>
                              <a:srgbClr val="BF00BF"/>
                            </a:solidFill>
                            <a:latin typeface="Cambria Math" panose="02040503050406030204" pitchFamily="18" charset="0"/>
                          </a:rPr>
                        </m:ctrlPr>
                      </m:sSubPr>
                      <m:e>
                        <m:r>
                          <a:rPr lang="en-GB" sz="1400" b="0" i="1">
                            <a:solidFill>
                              <a:srgbClr val="BF00BF"/>
                            </a:solidFill>
                            <a:latin typeface="Cambria Math" panose="02040503050406030204" pitchFamily="18" charset="0"/>
                          </a:rPr>
                          <m:t>𝑛</m:t>
                        </m:r>
                      </m:e>
                      <m:sub>
                        <m:r>
                          <a:rPr lang="en-GB" sz="1400" b="0" i="1">
                            <a:solidFill>
                              <a:srgbClr val="BF00BF"/>
                            </a:solidFill>
                            <a:latin typeface="Cambria Math" panose="02040503050406030204" pitchFamily="18" charset="0"/>
                          </a:rPr>
                          <m:t>𝑜𝐴𝐷𝐶</m:t>
                        </m:r>
                      </m:sub>
                    </m:sSub>
                  </m:oMath>
                </a14:m>
                <a:r>
                  <a:rPr lang="en-GB" sz="1400" dirty="0">
                    <a:solidFill>
                      <a:srgbClr val="BF00BF"/>
                    </a:solidFill>
                  </a:rPr>
                  <a:t> [1]</a:t>
                </a:r>
                <a:endParaRPr lang="en-GB" sz="1400" dirty="0"/>
              </a:p>
            </p:txBody>
          </p:sp>
        </mc:Choice>
        <mc:Fallback xmlns="">
          <p:sp>
            <p:nvSpPr>
              <p:cNvPr id="84" name="CasellaDiTesto 83">
                <a:extLst>
                  <a:ext uri="{FF2B5EF4-FFF2-40B4-BE49-F238E27FC236}">
                    <a16:creationId xmlns:a16="http://schemas.microsoft.com/office/drawing/2014/main" id="{419F86E8-B210-49A9-AAE1-47945EE41806}"/>
                  </a:ext>
                </a:extLst>
              </p:cNvPr>
              <p:cNvSpPr txBox="1">
                <a:spLocks noRot="1" noChangeAspect="1" noMove="1" noResize="1" noEditPoints="1" noAdjustHandles="1" noChangeArrowheads="1" noChangeShapeType="1" noTextEdit="1"/>
              </p:cNvSpPr>
              <p:nvPr/>
            </p:nvSpPr>
            <p:spPr>
              <a:xfrm rot="16200000">
                <a:off x="-329786" y="4824059"/>
                <a:ext cx="1136282" cy="307777"/>
              </a:xfrm>
              <a:prstGeom prst="rect">
                <a:avLst/>
              </a:prstGeom>
              <a:blipFill>
                <a:blip r:embed="rId12"/>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CasellaDiTesto 85">
                <a:extLst>
                  <a:ext uri="{FF2B5EF4-FFF2-40B4-BE49-F238E27FC236}">
                    <a16:creationId xmlns:a16="http://schemas.microsoft.com/office/drawing/2014/main" id="{A3AD862A-FDCC-4B76-98C7-709DFC2CF3FB}"/>
                  </a:ext>
                </a:extLst>
              </p:cNvPr>
              <p:cNvSpPr txBox="1"/>
              <p:nvPr/>
            </p:nvSpPr>
            <p:spPr>
              <a:xfrm rot="16200000">
                <a:off x="2237621" y="4809570"/>
                <a:ext cx="1245554" cy="307777"/>
              </a:xfrm>
              <a:prstGeom prst="rect">
                <a:avLst/>
              </a:prstGeom>
              <a:noFill/>
            </p:spPr>
            <p:txBody>
              <a:bodyPr wrap="square">
                <a:spAutoFit/>
              </a:bodyPr>
              <a:lstStyle/>
              <a:p>
                <a14:m>
                  <m:oMath xmlns:m="http://schemas.openxmlformats.org/officeDocument/2006/math">
                    <m:sSub>
                      <m:sSubPr>
                        <m:ctrlPr>
                          <a:rPr lang="en-GB" sz="1400" i="1" smtClean="0">
                            <a:solidFill>
                              <a:srgbClr val="01BFBF"/>
                            </a:solidFill>
                            <a:latin typeface="Cambria Math" panose="02040503050406030204" pitchFamily="18" charset="0"/>
                          </a:rPr>
                        </m:ctrlPr>
                      </m:sSubPr>
                      <m:e>
                        <m:r>
                          <a:rPr lang="en-GB" sz="1400" b="0" i="1">
                            <a:solidFill>
                              <a:srgbClr val="01BFBF"/>
                            </a:solidFill>
                            <a:latin typeface="Cambria Math" panose="02040503050406030204" pitchFamily="18" charset="0"/>
                          </a:rPr>
                          <m:t>𝑛</m:t>
                        </m:r>
                      </m:e>
                      <m:sub>
                        <m:r>
                          <a:rPr lang="en-GB" sz="1400" b="0" i="1">
                            <a:solidFill>
                              <a:srgbClr val="01BFBF"/>
                            </a:solidFill>
                            <a:latin typeface="Cambria Math" panose="02040503050406030204" pitchFamily="18" charset="0"/>
                          </a:rPr>
                          <m:t>𝑜</m:t>
                        </m:r>
                        <m:r>
                          <a:rPr lang="en-GB" sz="1400" b="0" i="1" smtClean="0">
                            <a:solidFill>
                              <a:srgbClr val="01BFBF"/>
                            </a:solidFill>
                            <a:latin typeface="Cambria Math" panose="02040503050406030204" pitchFamily="18" charset="0"/>
                          </a:rPr>
                          <m:t>𝐹𝑃𝐺𝐴</m:t>
                        </m:r>
                      </m:sub>
                    </m:sSub>
                  </m:oMath>
                </a14:m>
                <a:r>
                  <a:rPr lang="en-GB" sz="1400" dirty="0">
                    <a:solidFill>
                      <a:srgbClr val="01BFBF"/>
                    </a:solidFill>
                  </a:rPr>
                  <a:t> [1]</a:t>
                </a:r>
                <a:endParaRPr lang="en-GB" sz="1400" dirty="0"/>
              </a:p>
            </p:txBody>
          </p:sp>
        </mc:Choice>
        <mc:Fallback xmlns="">
          <p:sp>
            <p:nvSpPr>
              <p:cNvPr id="86" name="CasellaDiTesto 85">
                <a:extLst>
                  <a:ext uri="{FF2B5EF4-FFF2-40B4-BE49-F238E27FC236}">
                    <a16:creationId xmlns:a16="http://schemas.microsoft.com/office/drawing/2014/main" id="{A3AD862A-FDCC-4B76-98C7-709DFC2CF3FB}"/>
                  </a:ext>
                </a:extLst>
              </p:cNvPr>
              <p:cNvSpPr txBox="1">
                <a:spLocks noRot="1" noChangeAspect="1" noMove="1" noResize="1" noEditPoints="1" noAdjustHandles="1" noChangeArrowheads="1" noChangeShapeType="1" noTextEdit="1"/>
              </p:cNvSpPr>
              <p:nvPr/>
            </p:nvSpPr>
            <p:spPr>
              <a:xfrm rot="16200000">
                <a:off x="2237621" y="4809570"/>
                <a:ext cx="1245554" cy="307777"/>
              </a:xfrm>
              <a:prstGeom prst="rect">
                <a:avLst/>
              </a:prstGeom>
              <a:blipFill>
                <a:blip r:embed="rId13"/>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CasellaDiTesto 87">
                <a:extLst>
                  <a:ext uri="{FF2B5EF4-FFF2-40B4-BE49-F238E27FC236}">
                    <a16:creationId xmlns:a16="http://schemas.microsoft.com/office/drawing/2014/main" id="{BDAED569-A667-46D7-A639-4EF73CAEEEB8}"/>
                  </a:ext>
                </a:extLst>
              </p:cNvPr>
              <p:cNvSpPr txBox="1"/>
              <p:nvPr/>
            </p:nvSpPr>
            <p:spPr>
              <a:xfrm rot="16200000">
                <a:off x="2716267" y="4827847"/>
                <a:ext cx="1136282" cy="307777"/>
              </a:xfrm>
              <a:prstGeom prst="rect">
                <a:avLst/>
              </a:prstGeom>
              <a:noFill/>
            </p:spPr>
            <p:txBody>
              <a:bodyPr wrap="square">
                <a:spAutoFit/>
              </a:bodyPr>
              <a:lstStyle/>
              <a:p>
                <a14:m>
                  <m:oMath xmlns:m="http://schemas.openxmlformats.org/officeDocument/2006/math">
                    <m:sSub>
                      <m:sSubPr>
                        <m:ctrlPr>
                          <a:rPr lang="en-GB" sz="1400" i="1" smtClean="0">
                            <a:solidFill>
                              <a:srgbClr val="BF00BF"/>
                            </a:solidFill>
                            <a:latin typeface="Cambria Math" panose="02040503050406030204" pitchFamily="18" charset="0"/>
                          </a:rPr>
                        </m:ctrlPr>
                      </m:sSubPr>
                      <m:e>
                        <m:r>
                          <a:rPr lang="en-GB" sz="1400" b="0" i="1">
                            <a:solidFill>
                              <a:srgbClr val="BF00BF"/>
                            </a:solidFill>
                            <a:latin typeface="Cambria Math" panose="02040503050406030204" pitchFamily="18" charset="0"/>
                          </a:rPr>
                          <m:t>𝑛</m:t>
                        </m:r>
                      </m:e>
                      <m:sub>
                        <m:r>
                          <a:rPr lang="en-GB" sz="1400" b="0" i="1">
                            <a:solidFill>
                              <a:srgbClr val="BF00BF"/>
                            </a:solidFill>
                            <a:latin typeface="Cambria Math" panose="02040503050406030204" pitchFamily="18" charset="0"/>
                          </a:rPr>
                          <m:t>𝑜𝐴𝐷𝐶</m:t>
                        </m:r>
                      </m:sub>
                    </m:sSub>
                  </m:oMath>
                </a14:m>
                <a:r>
                  <a:rPr lang="en-GB" sz="1400" dirty="0">
                    <a:solidFill>
                      <a:srgbClr val="BF00BF"/>
                    </a:solidFill>
                  </a:rPr>
                  <a:t> [1]</a:t>
                </a:r>
                <a:endParaRPr lang="en-GB" sz="1400" dirty="0"/>
              </a:p>
            </p:txBody>
          </p:sp>
        </mc:Choice>
        <mc:Fallback xmlns="">
          <p:sp>
            <p:nvSpPr>
              <p:cNvPr id="88" name="CasellaDiTesto 87">
                <a:extLst>
                  <a:ext uri="{FF2B5EF4-FFF2-40B4-BE49-F238E27FC236}">
                    <a16:creationId xmlns:a16="http://schemas.microsoft.com/office/drawing/2014/main" id="{BDAED569-A667-46D7-A639-4EF73CAEEEB8}"/>
                  </a:ext>
                </a:extLst>
              </p:cNvPr>
              <p:cNvSpPr txBox="1">
                <a:spLocks noRot="1" noChangeAspect="1" noMove="1" noResize="1" noEditPoints="1" noAdjustHandles="1" noChangeArrowheads="1" noChangeShapeType="1" noTextEdit="1"/>
              </p:cNvSpPr>
              <p:nvPr/>
            </p:nvSpPr>
            <p:spPr>
              <a:xfrm rot="16200000">
                <a:off x="2716267" y="4827847"/>
                <a:ext cx="1136282" cy="307777"/>
              </a:xfrm>
              <a:prstGeom prst="rect">
                <a:avLst/>
              </a:prstGeom>
              <a:blipFill>
                <a:blip r:embed="rId14"/>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CasellaDiTesto 89">
                <a:extLst>
                  <a:ext uri="{FF2B5EF4-FFF2-40B4-BE49-F238E27FC236}">
                    <a16:creationId xmlns:a16="http://schemas.microsoft.com/office/drawing/2014/main" id="{B88E5D64-9083-430B-B135-017508C76115}"/>
                  </a:ext>
                </a:extLst>
              </p:cNvPr>
              <p:cNvSpPr txBox="1"/>
              <p:nvPr/>
            </p:nvSpPr>
            <p:spPr>
              <a:xfrm rot="16200000">
                <a:off x="5301429" y="4813358"/>
                <a:ext cx="1245554" cy="307777"/>
              </a:xfrm>
              <a:prstGeom prst="rect">
                <a:avLst/>
              </a:prstGeom>
              <a:noFill/>
            </p:spPr>
            <p:txBody>
              <a:bodyPr wrap="square">
                <a:spAutoFit/>
              </a:bodyPr>
              <a:lstStyle/>
              <a:p>
                <a14:m>
                  <m:oMath xmlns:m="http://schemas.openxmlformats.org/officeDocument/2006/math">
                    <m:sSub>
                      <m:sSubPr>
                        <m:ctrlPr>
                          <a:rPr lang="en-GB" sz="1400" i="1" smtClean="0">
                            <a:solidFill>
                              <a:srgbClr val="01BFBF"/>
                            </a:solidFill>
                            <a:latin typeface="Cambria Math" panose="02040503050406030204" pitchFamily="18" charset="0"/>
                          </a:rPr>
                        </m:ctrlPr>
                      </m:sSubPr>
                      <m:e>
                        <m:r>
                          <a:rPr lang="en-GB" sz="1400" b="0" i="1">
                            <a:solidFill>
                              <a:srgbClr val="01BFBF"/>
                            </a:solidFill>
                            <a:latin typeface="Cambria Math" panose="02040503050406030204" pitchFamily="18" charset="0"/>
                          </a:rPr>
                          <m:t>𝑛</m:t>
                        </m:r>
                      </m:e>
                      <m:sub>
                        <m:r>
                          <a:rPr lang="en-GB" sz="1400" b="0" i="1">
                            <a:solidFill>
                              <a:srgbClr val="01BFBF"/>
                            </a:solidFill>
                            <a:latin typeface="Cambria Math" panose="02040503050406030204" pitchFamily="18" charset="0"/>
                          </a:rPr>
                          <m:t>𝑜</m:t>
                        </m:r>
                        <m:r>
                          <a:rPr lang="en-GB" sz="1400" b="0" i="1" smtClean="0">
                            <a:solidFill>
                              <a:srgbClr val="01BFBF"/>
                            </a:solidFill>
                            <a:latin typeface="Cambria Math" panose="02040503050406030204" pitchFamily="18" charset="0"/>
                          </a:rPr>
                          <m:t>𝐹𝑃𝐺𝐴</m:t>
                        </m:r>
                      </m:sub>
                    </m:sSub>
                  </m:oMath>
                </a14:m>
                <a:r>
                  <a:rPr lang="en-GB" sz="1400" dirty="0">
                    <a:solidFill>
                      <a:srgbClr val="01BFBF"/>
                    </a:solidFill>
                  </a:rPr>
                  <a:t> [1]</a:t>
                </a:r>
                <a:endParaRPr lang="en-GB" sz="1400" dirty="0"/>
              </a:p>
            </p:txBody>
          </p:sp>
        </mc:Choice>
        <mc:Fallback xmlns="">
          <p:sp>
            <p:nvSpPr>
              <p:cNvPr id="90" name="CasellaDiTesto 89">
                <a:extLst>
                  <a:ext uri="{FF2B5EF4-FFF2-40B4-BE49-F238E27FC236}">
                    <a16:creationId xmlns:a16="http://schemas.microsoft.com/office/drawing/2014/main" id="{B88E5D64-9083-430B-B135-017508C76115}"/>
                  </a:ext>
                </a:extLst>
              </p:cNvPr>
              <p:cNvSpPr txBox="1">
                <a:spLocks noRot="1" noChangeAspect="1" noMove="1" noResize="1" noEditPoints="1" noAdjustHandles="1" noChangeArrowheads="1" noChangeShapeType="1" noTextEdit="1"/>
              </p:cNvSpPr>
              <p:nvPr/>
            </p:nvSpPr>
            <p:spPr>
              <a:xfrm rot="16200000">
                <a:off x="5301429" y="4813358"/>
                <a:ext cx="1245554" cy="307777"/>
              </a:xfrm>
              <a:prstGeom prst="rect">
                <a:avLst/>
              </a:prstGeom>
              <a:blipFill>
                <a:blip r:embed="rId15"/>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CasellaDiTesto 91">
                <a:extLst>
                  <a:ext uri="{FF2B5EF4-FFF2-40B4-BE49-F238E27FC236}">
                    <a16:creationId xmlns:a16="http://schemas.microsoft.com/office/drawing/2014/main" id="{F253949B-BD0F-4C2B-810C-547930EBB29F}"/>
                  </a:ext>
                </a:extLst>
              </p:cNvPr>
              <p:cNvSpPr txBox="1"/>
              <p:nvPr/>
            </p:nvSpPr>
            <p:spPr>
              <a:xfrm rot="16200000">
                <a:off x="5783559" y="4827846"/>
                <a:ext cx="1136282" cy="307777"/>
              </a:xfrm>
              <a:prstGeom prst="rect">
                <a:avLst/>
              </a:prstGeom>
              <a:noFill/>
            </p:spPr>
            <p:txBody>
              <a:bodyPr wrap="square">
                <a:spAutoFit/>
              </a:bodyPr>
              <a:lstStyle/>
              <a:p>
                <a14:m>
                  <m:oMath xmlns:m="http://schemas.openxmlformats.org/officeDocument/2006/math">
                    <m:sSub>
                      <m:sSubPr>
                        <m:ctrlPr>
                          <a:rPr lang="en-GB" sz="1400" i="1" smtClean="0">
                            <a:solidFill>
                              <a:srgbClr val="BF00BF"/>
                            </a:solidFill>
                            <a:latin typeface="Cambria Math" panose="02040503050406030204" pitchFamily="18" charset="0"/>
                          </a:rPr>
                        </m:ctrlPr>
                      </m:sSubPr>
                      <m:e>
                        <m:r>
                          <a:rPr lang="en-GB" sz="1400" b="0" i="1">
                            <a:solidFill>
                              <a:srgbClr val="BF00BF"/>
                            </a:solidFill>
                            <a:latin typeface="Cambria Math" panose="02040503050406030204" pitchFamily="18" charset="0"/>
                          </a:rPr>
                          <m:t>𝑛</m:t>
                        </m:r>
                      </m:e>
                      <m:sub>
                        <m:r>
                          <a:rPr lang="en-GB" sz="1400" b="0" i="1">
                            <a:solidFill>
                              <a:srgbClr val="BF00BF"/>
                            </a:solidFill>
                            <a:latin typeface="Cambria Math" panose="02040503050406030204" pitchFamily="18" charset="0"/>
                          </a:rPr>
                          <m:t>𝑜𝐴𝐷𝐶</m:t>
                        </m:r>
                      </m:sub>
                    </m:sSub>
                  </m:oMath>
                </a14:m>
                <a:r>
                  <a:rPr lang="en-GB" sz="1400" dirty="0">
                    <a:solidFill>
                      <a:srgbClr val="BF00BF"/>
                    </a:solidFill>
                  </a:rPr>
                  <a:t> [1]</a:t>
                </a:r>
                <a:endParaRPr lang="en-GB" sz="1400" dirty="0"/>
              </a:p>
            </p:txBody>
          </p:sp>
        </mc:Choice>
        <mc:Fallback xmlns="">
          <p:sp>
            <p:nvSpPr>
              <p:cNvPr id="92" name="CasellaDiTesto 91">
                <a:extLst>
                  <a:ext uri="{FF2B5EF4-FFF2-40B4-BE49-F238E27FC236}">
                    <a16:creationId xmlns:a16="http://schemas.microsoft.com/office/drawing/2014/main" id="{F253949B-BD0F-4C2B-810C-547930EBB29F}"/>
                  </a:ext>
                </a:extLst>
              </p:cNvPr>
              <p:cNvSpPr txBox="1">
                <a:spLocks noRot="1" noChangeAspect="1" noMove="1" noResize="1" noEditPoints="1" noAdjustHandles="1" noChangeArrowheads="1" noChangeShapeType="1" noTextEdit="1"/>
              </p:cNvSpPr>
              <p:nvPr/>
            </p:nvSpPr>
            <p:spPr>
              <a:xfrm rot="16200000">
                <a:off x="5783559" y="4827846"/>
                <a:ext cx="1136282" cy="307777"/>
              </a:xfrm>
              <a:prstGeom prst="rect">
                <a:avLst/>
              </a:prstGeom>
              <a:blipFill>
                <a:blip r:embed="rId14"/>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CasellaDiTesto 93">
                <a:extLst>
                  <a:ext uri="{FF2B5EF4-FFF2-40B4-BE49-F238E27FC236}">
                    <a16:creationId xmlns:a16="http://schemas.microsoft.com/office/drawing/2014/main" id="{DD90B2D9-329F-462F-A33A-E383302A704C}"/>
                  </a:ext>
                </a:extLst>
              </p:cNvPr>
              <p:cNvSpPr txBox="1"/>
              <p:nvPr/>
            </p:nvSpPr>
            <p:spPr>
              <a:xfrm rot="16200000">
                <a:off x="8324333" y="4813357"/>
                <a:ext cx="1245554" cy="307777"/>
              </a:xfrm>
              <a:prstGeom prst="rect">
                <a:avLst/>
              </a:prstGeom>
              <a:noFill/>
            </p:spPr>
            <p:txBody>
              <a:bodyPr wrap="square">
                <a:spAutoFit/>
              </a:bodyPr>
              <a:lstStyle/>
              <a:p>
                <a14:m>
                  <m:oMath xmlns:m="http://schemas.openxmlformats.org/officeDocument/2006/math">
                    <m:sSub>
                      <m:sSubPr>
                        <m:ctrlPr>
                          <a:rPr lang="en-GB" sz="1400" i="1" smtClean="0">
                            <a:solidFill>
                              <a:srgbClr val="01BFBF"/>
                            </a:solidFill>
                            <a:latin typeface="Cambria Math" panose="02040503050406030204" pitchFamily="18" charset="0"/>
                          </a:rPr>
                        </m:ctrlPr>
                      </m:sSubPr>
                      <m:e>
                        <m:r>
                          <a:rPr lang="en-GB" sz="1400" b="0" i="1">
                            <a:solidFill>
                              <a:srgbClr val="01BFBF"/>
                            </a:solidFill>
                            <a:latin typeface="Cambria Math" panose="02040503050406030204" pitchFamily="18" charset="0"/>
                          </a:rPr>
                          <m:t>𝑛</m:t>
                        </m:r>
                      </m:e>
                      <m:sub>
                        <m:r>
                          <a:rPr lang="en-GB" sz="1400" b="0" i="1">
                            <a:solidFill>
                              <a:srgbClr val="01BFBF"/>
                            </a:solidFill>
                            <a:latin typeface="Cambria Math" panose="02040503050406030204" pitchFamily="18" charset="0"/>
                          </a:rPr>
                          <m:t>𝑜</m:t>
                        </m:r>
                        <m:r>
                          <a:rPr lang="en-GB" sz="1400" b="0" i="1" smtClean="0">
                            <a:solidFill>
                              <a:srgbClr val="01BFBF"/>
                            </a:solidFill>
                            <a:latin typeface="Cambria Math" panose="02040503050406030204" pitchFamily="18" charset="0"/>
                          </a:rPr>
                          <m:t>𝐹𝑃𝐺𝐴</m:t>
                        </m:r>
                      </m:sub>
                    </m:sSub>
                  </m:oMath>
                </a14:m>
                <a:r>
                  <a:rPr lang="en-GB" sz="1400" dirty="0">
                    <a:solidFill>
                      <a:srgbClr val="01BFBF"/>
                    </a:solidFill>
                  </a:rPr>
                  <a:t> [1]</a:t>
                </a:r>
                <a:endParaRPr lang="en-GB" sz="1400" dirty="0"/>
              </a:p>
            </p:txBody>
          </p:sp>
        </mc:Choice>
        <mc:Fallback xmlns="">
          <p:sp>
            <p:nvSpPr>
              <p:cNvPr id="94" name="CasellaDiTesto 93">
                <a:extLst>
                  <a:ext uri="{FF2B5EF4-FFF2-40B4-BE49-F238E27FC236}">
                    <a16:creationId xmlns:a16="http://schemas.microsoft.com/office/drawing/2014/main" id="{DD90B2D9-329F-462F-A33A-E383302A704C}"/>
                  </a:ext>
                </a:extLst>
              </p:cNvPr>
              <p:cNvSpPr txBox="1">
                <a:spLocks noRot="1" noChangeAspect="1" noMove="1" noResize="1" noEditPoints="1" noAdjustHandles="1" noChangeArrowheads="1" noChangeShapeType="1" noTextEdit="1"/>
              </p:cNvSpPr>
              <p:nvPr/>
            </p:nvSpPr>
            <p:spPr>
              <a:xfrm rot="16200000">
                <a:off x="8324333" y="4813357"/>
                <a:ext cx="1245554" cy="307777"/>
              </a:xfrm>
              <a:prstGeom prst="rect">
                <a:avLst/>
              </a:prstGeom>
              <a:blipFill>
                <a:blip r:embed="rId15"/>
                <a:stretch>
                  <a:fillRect l="-1961" r="-19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CasellaDiTesto 95">
                <a:extLst>
                  <a:ext uri="{FF2B5EF4-FFF2-40B4-BE49-F238E27FC236}">
                    <a16:creationId xmlns:a16="http://schemas.microsoft.com/office/drawing/2014/main" id="{0671ED24-E9B6-4129-8597-01CF3D6827FD}"/>
                  </a:ext>
                </a:extLst>
              </p:cNvPr>
              <p:cNvSpPr txBox="1"/>
              <p:nvPr/>
            </p:nvSpPr>
            <p:spPr>
              <a:xfrm rot="16200000">
                <a:off x="8769117" y="4829794"/>
                <a:ext cx="1136282" cy="307777"/>
              </a:xfrm>
              <a:prstGeom prst="rect">
                <a:avLst/>
              </a:prstGeom>
              <a:noFill/>
            </p:spPr>
            <p:txBody>
              <a:bodyPr wrap="square">
                <a:spAutoFit/>
              </a:bodyPr>
              <a:lstStyle/>
              <a:p>
                <a14:m>
                  <m:oMath xmlns:m="http://schemas.openxmlformats.org/officeDocument/2006/math">
                    <m:sSub>
                      <m:sSubPr>
                        <m:ctrlPr>
                          <a:rPr lang="en-GB" sz="1400" i="1" smtClean="0">
                            <a:solidFill>
                              <a:srgbClr val="BF00BF"/>
                            </a:solidFill>
                            <a:latin typeface="Cambria Math" panose="02040503050406030204" pitchFamily="18" charset="0"/>
                          </a:rPr>
                        </m:ctrlPr>
                      </m:sSubPr>
                      <m:e>
                        <m:r>
                          <a:rPr lang="en-GB" sz="1400" b="0" i="1">
                            <a:solidFill>
                              <a:srgbClr val="BF00BF"/>
                            </a:solidFill>
                            <a:latin typeface="Cambria Math" panose="02040503050406030204" pitchFamily="18" charset="0"/>
                          </a:rPr>
                          <m:t>𝑛</m:t>
                        </m:r>
                      </m:e>
                      <m:sub>
                        <m:r>
                          <a:rPr lang="en-GB" sz="1400" b="0" i="1">
                            <a:solidFill>
                              <a:srgbClr val="BF00BF"/>
                            </a:solidFill>
                            <a:latin typeface="Cambria Math" panose="02040503050406030204" pitchFamily="18" charset="0"/>
                          </a:rPr>
                          <m:t>𝑜𝐴𝐷𝐶</m:t>
                        </m:r>
                      </m:sub>
                    </m:sSub>
                  </m:oMath>
                </a14:m>
                <a:r>
                  <a:rPr lang="en-GB" sz="1400" dirty="0">
                    <a:solidFill>
                      <a:srgbClr val="BF00BF"/>
                    </a:solidFill>
                  </a:rPr>
                  <a:t> [1]</a:t>
                </a:r>
                <a:endParaRPr lang="en-GB" sz="1400" dirty="0"/>
              </a:p>
            </p:txBody>
          </p:sp>
        </mc:Choice>
        <mc:Fallback xmlns="">
          <p:sp>
            <p:nvSpPr>
              <p:cNvPr id="96" name="CasellaDiTesto 95">
                <a:extLst>
                  <a:ext uri="{FF2B5EF4-FFF2-40B4-BE49-F238E27FC236}">
                    <a16:creationId xmlns:a16="http://schemas.microsoft.com/office/drawing/2014/main" id="{0671ED24-E9B6-4129-8597-01CF3D6827FD}"/>
                  </a:ext>
                </a:extLst>
              </p:cNvPr>
              <p:cNvSpPr txBox="1">
                <a:spLocks noRot="1" noChangeAspect="1" noMove="1" noResize="1" noEditPoints="1" noAdjustHandles="1" noChangeArrowheads="1" noChangeShapeType="1" noTextEdit="1"/>
              </p:cNvSpPr>
              <p:nvPr/>
            </p:nvSpPr>
            <p:spPr>
              <a:xfrm rot="16200000">
                <a:off x="8769117" y="4829794"/>
                <a:ext cx="1136282" cy="307777"/>
              </a:xfrm>
              <a:prstGeom prst="rect">
                <a:avLst/>
              </a:prstGeom>
              <a:blipFill>
                <a:blip r:embed="rId12"/>
                <a:stretch>
                  <a:fillRect l="-1961" r="-19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CasellaDiTesto 97">
                <a:extLst>
                  <a:ext uri="{FF2B5EF4-FFF2-40B4-BE49-F238E27FC236}">
                    <a16:creationId xmlns:a16="http://schemas.microsoft.com/office/drawing/2014/main" id="{5DD10AB1-9912-4B83-A78F-891350C2AD58}"/>
                  </a:ext>
                </a:extLst>
              </p:cNvPr>
              <p:cNvSpPr txBox="1"/>
              <p:nvPr/>
            </p:nvSpPr>
            <p:spPr>
              <a:xfrm rot="16200000">
                <a:off x="11336523" y="4815305"/>
                <a:ext cx="1245554" cy="307777"/>
              </a:xfrm>
              <a:prstGeom prst="rect">
                <a:avLst/>
              </a:prstGeom>
              <a:noFill/>
            </p:spPr>
            <p:txBody>
              <a:bodyPr wrap="square">
                <a:spAutoFit/>
              </a:bodyPr>
              <a:lstStyle/>
              <a:p>
                <a14:m>
                  <m:oMath xmlns:m="http://schemas.openxmlformats.org/officeDocument/2006/math">
                    <m:sSub>
                      <m:sSubPr>
                        <m:ctrlPr>
                          <a:rPr lang="en-GB" sz="1400" i="1" smtClean="0">
                            <a:solidFill>
                              <a:srgbClr val="01BFBF"/>
                            </a:solidFill>
                            <a:latin typeface="Cambria Math" panose="02040503050406030204" pitchFamily="18" charset="0"/>
                          </a:rPr>
                        </m:ctrlPr>
                      </m:sSubPr>
                      <m:e>
                        <m:r>
                          <a:rPr lang="en-GB" sz="1400" b="0" i="1">
                            <a:solidFill>
                              <a:srgbClr val="01BFBF"/>
                            </a:solidFill>
                            <a:latin typeface="Cambria Math" panose="02040503050406030204" pitchFamily="18" charset="0"/>
                          </a:rPr>
                          <m:t>𝑛</m:t>
                        </m:r>
                      </m:e>
                      <m:sub>
                        <m:r>
                          <a:rPr lang="en-GB" sz="1400" b="0" i="1">
                            <a:solidFill>
                              <a:srgbClr val="01BFBF"/>
                            </a:solidFill>
                            <a:latin typeface="Cambria Math" panose="02040503050406030204" pitchFamily="18" charset="0"/>
                          </a:rPr>
                          <m:t>𝑜</m:t>
                        </m:r>
                        <m:r>
                          <a:rPr lang="en-GB" sz="1400" b="0" i="1" smtClean="0">
                            <a:solidFill>
                              <a:srgbClr val="01BFBF"/>
                            </a:solidFill>
                            <a:latin typeface="Cambria Math" panose="02040503050406030204" pitchFamily="18" charset="0"/>
                          </a:rPr>
                          <m:t>𝐹𝑃𝐺𝐴</m:t>
                        </m:r>
                      </m:sub>
                    </m:sSub>
                  </m:oMath>
                </a14:m>
                <a:r>
                  <a:rPr lang="en-GB" sz="1400" dirty="0">
                    <a:solidFill>
                      <a:srgbClr val="01BFBF"/>
                    </a:solidFill>
                  </a:rPr>
                  <a:t> [1]</a:t>
                </a:r>
                <a:endParaRPr lang="en-GB" sz="1400" dirty="0"/>
              </a:p>
            </p:txBody>
          </p:sp>
        </mc:Choice>
        <mc:Fallback xmlns="">
          <p:sp>
            <p:nvSpPr>
              <p:cNvPr id="98" name="CasellaDiTesto 97">
                <a:extLst>
                  <a:ext uri="{FF2B5EF4-FFF2-40B4-BE49-F238E27FC236}">
                    <a16:creationId xmlns:a16="http://schemas.microsoft.com/office/drawing/2014/main" id="{5DD10AB1-9912-4B83-A78F-891350C2AD58}"/>
                  </a:ext>
                </a:extLst>
              </p:cNvPr>
              <p:cNvSpPr txBox="1">
                <a:spLocks noRot="1" noChangeAspect="1" noMove="1" noResize="1" noEditPoints="1" noAdjustHandles="1" noChangeArrowheads="1" noChangeShapeType="1" noTextEdit="1"/>
              </p:cNvSpPr>
              <p:nvPr/>
            </p:nvSpPr>
            <p:spPr>
              <a:xfrm rot="16200000">
                <a:off x="11336523" y="4815305"/>
                <a:ext cx="1245554" cy="307777"/>
              </a:xfrm>
              <a:prstGeom prst="rect">
                <a:avLst/>
              </a:prstGeom>
              <a:blipFill>
                <a:blip r:embed="rId15"/>
                <a:stretch>
                  <a:fillRect l="-4000" r="-20000"/>
                </a:stretch>
              </a:blipFill>
            </p:spPr>
            <p:txBody>
              <a:bodyPr/>
              <a:lstStyle/>
              <a:p>
                <a:r>
                  <a:rPr lang="en-GB">
                    <a:noFill/>
                  </a:rPr>
                  <a:t> </a:t>
                </a:r>
              </a:p>
            </p:txBody>
          </p:sp>
        </mc:Fallback>
      </mc:AlternateContent>
      <p:sp>
        <p:nvSpPr>
          <p:cNvPr id="105" name="CasellaDiTesto 104">
            <a:extLst>
              <a:ext uri="{FF2B5EF4-FFF2-40B4-BE49-F238E27FC236}">
                <a16:creationId xmlns:a16="http://schemas.microsoft.com/office/drawing/2014/main" id="{80FA7039-22F6-4B7B-A67F-E54D3B77BABA}"/>
              </a:ext>
            </a:extLst>
          </p:cNvPr>
          <p:cNvSpPr txBox="1"/>
          <p:nvPr/>
        </p:nvSpPr>
        <p:spPr>
          <a:xfrm>
            <a:off x="0" y="79935"/>
            <a:ext cx="12192000" cy="707886"/>
          </a:xfrm>
          <a:prstGeom prst="rect">
            <a:avLst/>
          </a:prstGeom>
          <a:noFill/>
        </p:spPr>
        <p:txBody>
          <a:bodyPr wrap="square" rtlCol="0">
            <a:spAutoFit/>
          </a:bodyPr>
          <a:lstStyle/>
          <a:p>
            <a:pPr algn="ctr"/>
            <a:r>
              <a:rPr lang="en-GB" sz="4000" dirty="0">
                <a:latin typeface="+mj-lt"/>
              </a:rPr>
              <a:t>FPGA: DAFNE example (3/5)</a:t>
            </a:r>
          </a:p>
        </p:txBody>
      </p:sp>
      <p:sp>
        <p:nvSpPr>
          <p:cNvPr id="19" name="Rettangolo 18">
            <a:extLst>
              <a:ext uri="{FF2B5EF4-FFF2-40B4-BE49-F238E27FC236}">
                <a16:creationId xmlns:a16="http://schemas.microsoft.com/office/drawing/2014/main" id="{F101C437-3C7B-4E41-B5CB-DF7D340DB354}"/>
              </a:ext>
            </a:extLst>
          </p:cNvPr>
          <p:cNvSpPr/>
          <p:nvPr/>
        </p:nvSpPr>
        <p:spPr>
          <a:xfrm>
            <a:off x="429188" y="2261740"/>
            <a:ext cx="78372" cy="829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E54AED88-94D3-40CC-873E-DFB07AA03C0B}"/>
                  </a:ext>
                </a:extLst>
              </p:cNvPr>
              <p:cNvSpPr txBox="1"/>
              <p:nvPr/>
            </p:nvSpPr>
            <p:spPr>
              <a:xfrm rot="16200000">
                <a:off x="-245247" y="2547873"/>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14" name="CasellaDiTesto 13">
                <a:extLst>
                  <a:ext uri="{FF2B5EF4-FFF2-40B4-BE49-F238E27FC236}">
                    <a16:creationId xmlns:a16="http://schemas.microsoft.com/office/drawing/2014/main" id="{E54AED88-94D3-40CC-873E-DFB07AA03C0B}"/>
                  </a:ext>
                </a:extLst>
              </p:cNvPr>
              <p:cNvSpPr txBox="1">
                <a:spLocks noRot="1" noChangeAspect="1" noMove="1" noResize="1" noEditPoints="1" noAdjustHandles="1" noChangeArrowheads="1" noChangeShapeType="1" noTextEdit="1"/>
              </p:cNvSpPr>
              <p:nvPr/>
            </p:nvSpPr>
            <p:spPr>
              <a:xfrm rot="16200000">
                <a:off x="-245247" y="2547873"/>
                <a:ext cx="1136282" cy="369332"/>
              </a:xfrm>
              <a:prstGeom prst="rect">
                <a:avLst/>
              </a:prstGeom>
              <a:blipFill>
                <a:blip r:embed="rId16"/>
                <a:stretch>
                  <a:fillRect l="-10000" r="-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80EE5F38-E5C5-488A-802D-B48851E4AD6A}"/>
                  </a:ext>
                </a:extLst>
              </p:cNvPr>
              <p:cNvSpPr txBox="1"/>
              <p:nvPr/>
            </p:nvSpPr>
            <p:spPr>
              <a:xfrm>
                <a:off x="6711009" y="1562876"/>
                <a:ext cx="4829876" cy="338554"/>
              </a:xfrm>
              <a:prstGeom prst="rect">
                <a:avLst/>
              </a:prstGeom>
              <a:noFill/>
            </p:spPr>
            <p:txBody>
              <a:bodyPr wrap="square" rtlCol="0">
                <a:spAutoFit/>
              </a:bodyPr>
              <a:lstStyle/>
              <a:p>
                <a:pPr algn="ctr"/>
                <a14:m>
                  <m:oMath xmlns:m="http://schemas.openxmlformats.org/officeDocument/2006/math">
                    <m:sSub>
                      <m:sSubPr>
                        <m:ctrlPr>
                          <a:rPr lang="en-GB" sz="1600" b="1" i="1" dirty="0" smtClean="0">
                            <a:solidFill>
                              <a:srgbClr val="FF0000"/>
                            </a:solidFill>
                            <a:latin typeface="Cambria Math" panose="02040503050406030204" pitchFamily="18" charset="0"/>
                          </a:rPr>
                        </m:ctrlPr>
                      </m:sSubPr>
                      <m:e>
                        <m:r>
                          <a:rPr lang="en-GB" sz="1600" b="1" i="1" dirty="0">
                            <a:solidFill>
                              <a:srgbClr val="FF0000"/>
                            </a:solidFill>
                            <a:latin typeface="Cambria Math" panose="02040503050406030204" pitchFamily="18" charset="0"/>
                          </a:rPr>
                          <m:t>𝒅</m:t>
                        </m:r>
                      </m:e>
                      <m:sub>
                        <m:r>
                          <a:rPr lang="en-GB" sz="1600" b="1" i="1" dirty="0">
                            <a:solidFill>
                              <a:srgbClr val="FF0000"/>
                            </a:solidFill>
                            <a:latin typeface="Cambria Math" panose="02040503050406030204" pitchFamily="18" charset="0"/>
                          </a:rPr>
                          <m:t>𝑫𝑺𝑭</m:t>
                        </m:r>
                      </m:sub>
                    </m:sSub>
                    <m:r>
                      <a:rPr lang="en-GB" sz="1600" b="1" dirty="0">
                        <a:solidFill>
                          <a:srgbClr val="FF0000"/>
                        </a:solidFill>
                        <a:latin typeface="Cambria Math" panose="02040503050406030204" pitchFamily="18" charset="0"/>
                      </a:rPr>
                      <m:t>=</m:t>
                    </m:r>
                    <m:r>
                      <a:rPr lang="en-GB" sz="1600" b="1" i="0" dirty="0" smtClean="0">
                        <a:solidFill>
                          <a:srgbClr val="FF0000"/>
                        </a:solidFill>
                        <a:latin typeface="Cambria Math" panose="02040503050406030204" pitchFamily="18" charset="0"/>
                      </a:rPr>
                      <m:t>𝟕</m:t>
                    </m:r>
                  </m:oMath>
                </a14:m>
                <a:r>
                  <a:rPr lang="en-GB" sz="1600" b="1" dirty="0">
                    <a:solidFill>
                      <a:srgbClr val="FF0000"/>
                    </a:solidFill>
                    <a:ea typeface="Cambria Math" panose="02040503050406030204" pitchFamily="18" charset="0"/>
                  </a:rPr>
                  <a:t>: </a:t>
                </a:r>
                <a14:m>
                  <m:oMath xmlns:m="http://schemas.openxmlformats.org/officeDocument/2006/math">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𝒏</m:t>
                        </m:r>
                      </m:e>
                      <m:sub>
                        <m:r>
                          <a:rPr lang="en-GB" sz="1600" b="1" i="1">
                            <a:solidFill>
                              <a:srgbClr val="BF00BF"/>
                            </a:solidFill>
                            <a:latin typeface="Cambria Math" panose="02040503050406030204" pitchFamily="18" charset="0"/>
                          </a:rPr>
                          <m:t>𝒐𝑨𝑫𝑪</m:t>
                        </m:r>
                      </m:sub>
                    </m:sSub>
                  </m:oMath>
                </a14:m>
                <a:r>
                  <a:rPr lang="en-GB" sz="1600" b="1" dirty="0">
                    <a:ea typeface="Cambria Math" panose="02040503050406030204" pitchFamily="18" charset="0"/>
                  </a:rPr>
                  <a:t> and </a:t>
                </a:r>
                <a14:m>
                  <m:oMath xmlns:m="http://schemas.openxmlformats.org/officeDocument/2006/math">
                    <m:sSub>
                      <m:sSubPr>
                        <m:ctrlPr>
                          <a:rPr lang="en-GB" sz="1600" b="1" i="1">
                            <a:solidFill>
                              <a:srgbClr val="00BFBF"/>
                            </a:solidFill>
                            <a:latin typeface="Cambria Math" panose="02040503050406030204" pitchFamily="18" charset="0"/>
                          </a:rPr>
                        </m:ctrlPr>
                      </m:sSubPr>
                      <m:e>
                        <m:r>
                          <a:rPr lang="en-GB" sz="1600" b="1" i="1">
                            <a:solidFill>
                              <a:srgbClr val="00BFBF"/>
                            </a:solidFill>
                            <a:latin typeface="Cambria Math" panose="02040503050406030204" pitchFamily="18" charset="0"/>
                          </a:rPr>
                          <m:t>𝒏</m:t>
                        </m:r>
                      </m:e>
                      <m:sub>
                        <m:r>
                          <a:rPr lang="en-GB" sz="1600" b="1" i="1">
                            <a:solidFill>
                              <a:srgbClr val="00BFBF"/>
                            </a:solidFill>
                            <a:latin typeface="Cambria Math" panose="02040503050406030204" pitchFamily="18" charset="0"/>
                          </a:rPr>
                          <m:t>𝒐𝑭𝑷𝑮𝑨</m:t>
                        </m:r>
                      </m:sub>
                    </m:sSub>
                  </m:oMath>
                </a14:m>
                <a:endParaRPr lang="en-GB" sz="1600" b="1" dirty="0"/>
              </a:p>
            </p:txBody>
          </p:sp>
        </mc:Choice>
        <mc:Fallback xmlns="">
          <p:sp>
            <p:nvSpPr>
              <p:cNvPr id="21" name="CasellaDiTesto 20">
                <a:extLst>
                  <a:ext uri="{FF2B5EF4-FFF2-40B4-BE49-F238E27FC236}">
                    <a16:creationId xmlns:a16="http://schemas.microsoft.com/office/drawing/2014/main" id="{80EE5F38-E5C5-488A-802D-B48851E4AD6A}"/>
                  </a:ext>
                </a:extLst>
              </p:cNvPr>
              <p:cNvSpPr txBox="1">
                <a:spLocks noRot="1" noChangeAspect="1" noMove="1" noResize="1" noEditPoints="1" noAdjustHandles="1" noChangeArrowheads="1" noChangeShapeType="1" noTextEdit="1"/>
              </p:cNvSpPr>
              <p:nvPr/>
            </p:nvSpPr>
            <p:spPr>
              <a:xfrm>
                <a:off x="6711009" y="1562876"/>
                <a:ext cx="4829876" cy="338554"/>
              </a:xfrm>
              <a:prstGeom prst="rect">
                <a:avLst/>
              </a:prstGeom>
              <a:blipFill>
                <a:blip r:embed="rId17"/>
                <a:stretch>
                  <a:fillRect t="-5357" b="-21429"/>
                </a:stretch>
              </a:blipFill>
            </p:spPr>
            <p:txBody>
              <a:bodyPr/>
              <a:lstStyle/>
              <a:p>
                <a:r>
                  <a:rPr lang="en-GB">
                    <a:noFill/>
                  </a:rPr>
                  <a:t> </a:t>
                </a:r>
              </a:p>
            </p:txBody>
          </p:sp>
        </mc:Fallback>
      </mc:AlternateContent>
      <p:cxnSp>
        <p:nvCxnSpPr>
          <p:cNvPr id="69" name="Connettore diritto 68">
            <a:extLst>
              <a:ext uri="{FF2B5EF4-FFF2-40B4-BE49-F238E27FC236}">
                <a16:creationId xmlns:a16="http://schemas.microsoft.com/office/drawing/2014/main" id="{EF2F1FAD-8B6C-490C-947E-3BF9E0A0485B}"/>
              </a:ext>
            </a:extLst>
          </p:cNvPr>
          <p:cNvCxnSpPr>
            <a:cxnSpLocks/>
          </p:cNvCxnSpPr>
          <p:nvPr/>
        </p:nvCxnSpPr>
        <p:spPr>
          <a:xfrm>
            <a:off x="4412236" y="4316175"/>
            <a:ext cx="0" cy="1609101"/>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0" name="Connettore diritto 69">
            <a:extLst>
              <a:ext uri="{FF2B5EF4-FFF2-40B4-BE49-F238E27FC236}">
                <a16:creationId xmlns:a16="http://schemas.microsoft.com/office/drawing/2014/main" id="{FCAF5C4C-A79B-493C-ACEF-30E91EB3D4AB}"/>
              </a:ext>
            </a:extLst>
          </p:cNvPr>
          <p:cNvCxnSpPr>
            <a:cxnSpLocks/>
          </p:cNvCxnSpPr>
          <p:nvPr/>
        </p:nvCxnSpPr>
        <p:spPr>
          <a:xfrm>
            <a:off x="4464143" y="4316175"/>
            <a:ext cx="0" cy="1618617"/>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58" name="Connettore diritto 57">
            <a:extLst>
              <a:ext uri="{FF2B5EF4-FFF2-40B4-BE49-F238E27FC236}">
                <a16:creationId xmlns:a16="http://schemas.microsoft.com/office/drawing/2014/main" id="{8ED287F9-E13B-4943-B7DB-C5CF80DE8D7E}"/>
              </a:ext>
            </a:extLst>
          </p:cNvPr>
          <p:cNvCxnSpPr>
            <a:cxnSpLocks/>
          </p:cNvCxnSpPr>
          <p:nvPr/>
        </p:nvCxnSpPr>
        <p:spPr>
          <a:xfrm>
            <a:off x="11151848" y="4316175"/>
            <a:ext cx="0" cy="1609101"/>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EA1F75FA-A7AF-4493-A093-C4B520E3FC4E}"/>
              </a:ext>
            </a:extLst>
          </p:cNvPr>
          <p:cNvCxnSpPr>
            <a:cxnSpLocks/>
          </p:cNvCxnSpPr>
          <p:nvPr/>
        </p:nvCxnSpPr>
        <p:spPr>
          <a:xfrm>
            <a:off x="11212645" y="4316175"/>
            <a:ext cx="0" cy="1618617"/>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1B24C946-43A6-4768-B611-21DB0EF1D2DC}"/>
                  </a:ext>
                </a:extLst>
              </p:cNvPr>
              <p:cNvSpPr txBox="1"/>
              <p:nvPr/>
            </p:nvSpPr>
            <p:spPr>
              <a:xfrm>
                <a:off x="4377616" y="4295028"/>
                <a:ext cx="75392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chemeClr val="tx1"/>
                              </a:solidFill>
                              <a:latin typeface="Cambria Math" panose="02040503050406030204" pitchFamily="18" charset="0"/>
                              <a:ea typeface="Cambria Math" panose="02040503050406030204" pitchFamily="18" charset="0"/>
                            </a:rPr>
                          </m:ctrlPr>
                        </m:sSubPr>
                        <m:e>
                          <m:r>
                            <a:rPr lang="en-GB" sz="1400" b="1" i="1" smtClean="0">
                              <a:solidFill>
                                <a:schemeClr val="tx1"/>
                              </a:solidFill>
                              <a:latin typeface="Cambria Math" panose="02040503050406030204" pitchFamily="18" charset="0"/>
                              <a:ea typeface="Cambria Math" panose="02040503050406030204" pitchFamily="18" charset="0"/>
                            </a:rPr>
                            <m:t>𝝓</m:t>
                          </m:r>
                        </m:e>
                        <m:sub>
                          <m:r>
                            <a:rPr lang="en-GB" sz="1400" b="1" i="1" smtClean="0">
                              <a:solidFill>
                                <a:schemeClr val="tx1"/>
                              </a:solidFill>
                              <a:latin typeface="Cambria Math" panose="02040503050406030204" pitchFamily="18" charset="0"/>
                              <a:ea typeface="Cambria Math" panose="02040503050406030204" pitchFamily="18" charset="0"/>
                            </a:rPr>
                            <m:t>𝟐</m:t>
                          </m:r>
                        </m:sub>
                      </m:sSub>
                    </m:oMath>
                  </m:oMathPara>
                </a14:m>
                <a:endParaRPr lang="en-GB" sz="1400" b="1" dirty="0"/>
              </a:p>
            </p:txBody>
          </p:sp>
        </mc:Choice>
        <mc:Fallback xmlns="">
          <p:sp>
            <p:nvSpPr>
              <p:cNvPr id="62" name="CasellaDiTesto 61">
                <a:extLst>
                  <a:ext uri="{FF2B5EF4-FFF2-40B4-BE49-F238E27FC236}">
                    <a16:creationId xmlns:a16="http://schemas.microsoft.com/office/drawing/2014/main" id="{1B24C946-43A6-4768-B611-21DB0EF1D2DC}"/>
                  </a:ext>
                </a:extLst>
              </p:cNvPr>
              <p:cNvSpPr txBox="1">
                <a:spLocks noRot="1" noChangeAspect="1" noMove="1" noResize="1" noEditPoints="1" noAdjustHandles="1" noChangeArrowheads="1" noChangeShapeType="1" noTextEdit="1"/>
              </p:cNvSpPr>
              <p:nvPr/>
            </p:nvSpPr>
            <p:spPr>
              <a:xfrm>
                <a:off x="4377616" y="4295028"/>
                <a:ext cx="753922" cy="307777"/>
              </a:xfrm>
              <a:prstGeom prst="rect">
                <a:avLst/>
              </a:prstGeom>
              <a:blipFill>
                <a:blip r:embed="rId18"/>
                <a:stretch>
                  <a:fillRect b="-8000"/>
                </a:stretch>
              </a:blipFill>
            </p:spPr>
            <p:txBody>
              <a:bodyPr/>
              <a:lstStyle/>
              <a:p>
                <a:r>
                  <a:rPr lang="en-GB">
                    <a:noFill/>
                  </a:rPr>
                  <a:t> </a:t>
                </a:r>
              </a:p>
            </p:txBody>
          </p:sp>
        </mc:Fallback>
      </mc:AlternateContent>
      <p:cxnSp>
        <p:nvCxnSpPr>
          <p:cNvPr id="28" name="Connettore 2 27">
            <a:extLst>
              <a:ext uri="{FF2B5EF4-FFF2-40B4-BE49-F238E27FC236}">
                <a16:creationId xmlns:a16="http://schemas.microsoft.com/office/drawing/2014/main" id="{BB3BF827-9603-4284-BF08-83377AA3A472}"/>
              </a:ext>
            </a:extLst>
          </p:cNvPr>
          <p:cNvCxnSpPr/>
          <p:nvPr/>
        </p:nvCxnSpPr>
        <p:spPr>
          <a:xfrm flipH="1">
            <a:off x="4480018" y="4453661"/>
            <a:ext cx="146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C3B0E7A2-6D7F-44A2-B87E-C6BB5E1C2A28}"/>
              </a:ext>
            </a:extLst>
          </p:cNvPr>
          <p:cNvCxnSpPr>
            <a:cxnSpLocks/>
          </p:cNvCxnSpPr>
          <p:nvPr/>
        </p:nvCxnSpPr>
        <p:spPr>
          <a:xfrm>
            <a:off x="4242996" y="4453578"/>
            <a:ext cx="152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B474B001-027D-4A71-B226-D0BA86F1C937}"/>
                  </a:ext>
                </a:extLst>
              </p:cNvPr>
              <p:cNvSpPr txBox="1"/>
              <p:nvPr/>
            </p:nvSpPr>
            <p:spPr>
              <a:xfrm>
                <a:off x="11119539" y="5642392"/>
                <a:ext cx="753922" cy="3172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chemeClr val="tx1"/>
                              </a:solidFill>
                              <a:latin typeface="Cambria Math" panose="02040503050406030204" pitchFamily="18" charset="0"/>
                              <a:ea typeface="Cambria Math" panose="02040503050406030204" pitchFamily="18" charset="0"/>
                            </a:rPr>
                          </m:ctrlPr>
                        </m:sSubPr>
                        <m:e>
                          <m:r>
                            <a:rPr lang="en-GB" sz="1400" b="1" i="1">
                              <a:solidFill>
                                <a:schemeClr val="tx1"/>
                              </a:solidFill>
                              <a:latin typeface="Cambria Math" panose="02040503050406030204" pitchFamily="18" charset="0"/>
                              <a:ea typeface="Cambria Math" panose="02040503050406030204" pitchFamily="18" charset="0"/>
                            </a:rPr>
                            <m:t>𝝓</m:t>
                          </m:r>
                        </m:e>
                        <m:sub>
                          <m:r>
                            <a:rPr lang="en-GB" sz="1400" b="1" i="1">
                              <a:solidFill>
                                <a:schemeClr val="tx1"/>
                              </a:solidFill>
                              <a:latin typeface="Cambria Math" panose="02040503050406030204" pitchFamily="18" charset="0"/>
                              <a:ea typeface="Cambria Math" panose="02040503050406030204" pitchFamily="18" charset="0"/>
                            </a:rPr>
                            <m:t>𝟐</m:t>
                          </m:r>
                        </m:sub>
                      </m:sSub>
                    </m:oMath>
                  </m:oMathPara>
                </a14:m>
                <a:endParaRPr lang="en-GB" sz="1400" dirty="0"/>
              </a:p>
            </p:txBody>
          </p:sp>
        </mc:Choice>
        <mc:Fallback xmlns="">
          <p:sp>
            <p:nvSpPr>
              <p:cNvPr id="65" name="CasellaDiTesto 64">
                <a:extLst>
                  <a:ext uri="{FF2B5EF4-FFF2-40B4-BE49-F238E27FC236}">
                    <a16:creationId xmlns:a16="http://schemas.microsoft.com/office/drawing/2014/main" id="{B474B001-027D-4A71-B226-D0BA86F1C937}"/>
                  </a:ext>
                </a:extLst>
              </p:cNvPr>
              <p:cNvSpPr txBox="1">
                <a:spLocks noRot="1" noChangeAspect="1" noMove="1" noResize="1" noEditPoints="1" noAdjustHandles="1" noChangeArrowheads="1" noChangeShapeType="1" noTextEdit="1"/>
              </p:cNvSpPr>
              <p:nvPr/>
            </p:nvSpPr>
            <p:spPr>
              <a:xfrm>
                <a:off x="11119539" y="5642392"/>
                <a:ext cx="753922" cy="317266"/>
              </a:xfrm>
              <a:prstGeom prst="rect">
                <a:avLst/>
              </a:prstGeom>
              <a:blipFill>
                <a:blip r:embed="rId18"/>
                <a:stretch>
                  <a:fillRect b="-3846"/>
                </a:stretch>
              </a:blipFill>
            </p:spPr>
            <p:txBody>
              <a:bodyPr/>
              <a:lstStyle/>
              <a:p>
                <a:r>
                  <a:rPr lang="en-GB">
                    <a:noFill/>
                  </a:rPr>
                  <a:t> </a:t>
                </a:r>
              </a:p>
            </p:txBody>
          </p:sp>
        </mc:Fallback>
      </mc:AlternateContent>
      <p:cxnSp>
        <p:nvCxnSpPr>
          <p:cNvPr id="66" name="Connettore 2 65">
            <a:extLst>
              <a:ext uri="{FF2B5EF4-FFF2-40B4-BE49-F238E27FC236}">
                <a16:creationId xmlns:a16="http://schemas.microsoft.com/office/drawing/2014/main" id="{FCAD61C2-C09C-42B3-BFF1-36A1D7382A6D}"/>
              </a:ext>
            </a:extLst>
          </p:cNvPr>
          <p:cNvCxnSpPr/>
          <p:nvPr/>
        </p:nvCxnSpPr>
        <p:spPr>
          <a:xfrm flipH="1">
            <a:off x="11218143" y="5801025"/>
            <a:ext cx="146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BE9FD156-6E48-4058-8257-3AFC1538E2FF}"/>
              </a:ext>
            </a:extLst>
          </p:cNvPr>
          <p:cNvCxnSpPr>
            <a:cxnSpLocks/>
          </p:cNvCxnSpPr>
          <p:nvPr/>
        </p:nvCxnSpPr>
        <p:spPr>
          <a:xfrm>
            <a:off x="10986177" y="5800942"/>
            <a:ext cx="152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226737A6-F1DB-44F8-9429-248C3BBC22BA}"/>
              </a:ext>
            </a:extLst>
          </p:cNvPr>
          <p:cNvPicPr>
            <a:picLocks noChangeAspect="1"/>
          </p:cNvPicPr>
          <p:nvPr/>
        </p:nvPicPr>
        <p:blipFill>
          <a:blip r:embed="rId19"/>
          <a:stretch>
            <a:fillRect/>
          </a:stretch>
        </p:blipFill>
        <p:spPr>
          <a:xfrm>
            <a:off x="531098" y="1853039"/>
            <a:ext cx="5094547" cy="1966589"/>
          </a:xfrm>
          <a:prstGeom prst="rect">
            <a:avLst/>
          </a:prstGeom>
        </p:spPr>
      </p:pic>
      <p:pic>
        <p:nvPicPr>
          <p:cNvPr id="10" name="Immagine 9">
            <a:extLst>
              <a:ext uri="{FF2B5EF4-FFF2-40B4-BE49-F238E27FC236}">
                <a16:creationId xmlns:a16="http://schemas.microsoft.com/office/drawing/2014/main" id="{4082DE03-ABDC-4233-9AE1-0D838397DF73}"/>
              </a:ext>
            </a:extLst>
          </p:cNvPr>
          <p:cNvPicPr>
            <a:picLocks noChangeAspect="1"/>
          </p:cNvPicPr>
          <p:nvPr/>
        </p:nvPicPr>
        <p:blipFill>
          <a:blip r:embed="rId20"/>
          <a:stretch>
            <a:fillRect/>
          </a:stretch>
        </p:blipFill>
        <p:spPr>
          <a:xfrm>
            <a:off x="6612129" y="1867564"/>
            <a:ext cx="5110657" cy="1949380"/>
          </a:xfrm>
          <a:prstGeom prst="rect">
            <a:avLst/>
          </a:prstGeom>
        </p:spPr>
      </p:pic>
      <p:pic>
        <p:nvPicPr>
          <p:cNvPr id="30" name="Immagine 29">
            <a:extLst>
              <a:ext uri="{FF2B5EF4-FFF2-40B4-BE49-F238E27FC236}">
                <a16:creationId xmlns:a16="http://schemas.microsoft.com/office/drawing/2014/main" id="{579A1F57-4475-4199-8788-9100A18B9555}"/>
              </a:ext>
            </a:extLst>
          </p:cNvPr>
          <p:cNvPicPr>
            <a:picLocks noChangeAspect="1"/>
          </p:cNvPicPr>
          <p:nvPr/>
        </p:nvPicPr>
        <p:blipFill>
          <a:blip r:embed="rId21"/>
          <a:stretch>
            <a:fillRect/>
          </a:stretch>
        </p:blipFill>
        <p:spPr>
          <a:xfrm>
            <a:off x="8649006" y="4262131"/>
            <a:ext cx="113665" cy="94067"/>
          </a:xfrm>
          <a:prstGeom prst="rect">
            <a:avLst/>
          </a:prstGeom>
        </p:spPr>
      </p:pic>
      <p:sp>
        <p:nvSpPr>
          <p:cNvPr id="32" name="CasellaDiTesto 31">
            <a:extLst>
              <a:ext uri="{FF2B5EF4-FFF2-40B4-BE49-F238E27FC236}">
                <a16:creationId xmlns:a16="http://schemas.microsoft.com/office/drawing/2014/main" id="{DF1F0320-DE8A-4CEC-BF6C-2F36AA2B90AE}"/>
              </a:ext>
            </a:extLst>
          </p:cNvPr>
          <p:cNvSpPr txBox="1"/>
          <p:nvPr/>
        </p:nvSpPr>
        <p:spPr>
          <a:xfrm>
            <a:off x="6403467" y="3972776"/>
            <a:ext cx="2525141" cy="338554"/>
          </a:xfrm>
          <a:prstGeom prst="rect">
            <a:avLst/>
          </a:prstGeom>
          <a:noFill/>
        </p:spPr>
        <p:txBody>
          <a:bodyPr wrap="square" rtlCol="0">
            <a:spAutoFit/>
          </a:bodyPr>
          <a:lstStyle/>
          <a:p>
            <a:pPr algn="ctr"/>
            <a:r>
              <a:rPr lang="en-GB" sz="1600" b="1" dirty="0">
                <a:ea typeface="Cambria Math" panose="02040503050406030204" pitchFamily="18" charset="0"/>
              </a:rPr>
              <a:t>Zoom 1 (0-150 turns)</a:t>
            </a:r>
            <a:endParaRPr lang="en-GB" sz="1600" b="1" dirty="0"/>
          </a:p>
        </p:txBody>
      </p:sp>
      <p:sp>
        <p:nvSpPr>
          <p:cNvPr id="33" name="CasellaDiTesto 32">
            <a:extLst>
              <a:ext uri="{FF2B5EF4-FFF2-40B4-BE49-F238E27FC236}">
                <a16:creationId xmlns:a16="http://schemas.microsoft.com/office/drawing/2014/main" id="{77A58CFB-122E-4C28-9FC8-BF8A27013158}"/>
              </a:ext>
            </a:extLst>
          </p:cNvPr>
          <p:cNvSpPr txBox="1"/>
          <p:nvPr/>
        </p:nvSpPr>
        <p:spPr>
          <a:xfrm>
            <a:off x="9396024" y="3978803"/>
            <a:ext cx="2525141" cy="338554"/>
          </a:xfrm>
          <a:prstGeom prst="rect">
            <a:avLst/>
          </a:prstGeom>
          <a:noFill/>
        </p:spPr>
        <p:txBody>
          <a:bodyPr wrap="square" rtlCol="0">
            <a:spAutoFit/>
          </a:bodyPr>
          <a:lstStyle/>
          <a:p>
            <a:pPr algn="ctr"/>
            <a:r>
              <a:rPr lang="en-GB" sz="1600" b="1" dirty="0">
                <a:ea typeface="Cambria Math" panose="02040503050406030204" pitchFamily="18" charset="0"/>
              </a:rPr>
              <a:t>Zoom 2 (850-1000 turns)</a:t>
            </a:r>
            <a:endParaRPr lang="en-GB" sz="1600" b="1" dirty="0"/>
          </a:p>
        </p:txBody>
      </p:sp>
    </p:spTree>
    <p:extLst>
      <p:ext uri="{BB962C8B-B14F-4D97-AF65-F5344CB8AC3E}">
        <p14:creationId xmlns:p14="http://schemas.microsoft.com/office/powerpoint/2010/main" val="36504986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36B2233-7A5D-43BB-8E1B-03B6D2D70663}"/>
              </a:ext>
            </a:extLst>
          </p:cNvPr>
          <p:cNvSpPr>
            <a:spLocks noGrp="1"/>
          </p:cNvSpPr>
          <p:nvPr>
            <p:ph type="sldNum" sz="quarter" idx="12"/>
          </p:nvPr>
        </p:nvSpPr>
        <p:spPr/>
        <p:txBody>
          <a:bodyPr/>
          <a:lstStyle/>
          <a:p>
            <a:fld id="{F556478C-EA8F-4B12-8AB2-8053E5C3663D}" type="slidenum">
              <a:rPr lang="en-GB" smtClean="0"/>
              <a:t>119</a:t>
            </a:fld>
            <a:endParaRPr lang="en-GB"/>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310D733A-AE49-491D-A0FC-933E74B6BE8B}"/>
                  </a:ext>
                </a:extLst>
              </p:cNvPr>
              <p:cNvSpPr txBox="1"/>
              <p:nvPr/>
            </p:nvSpPr>
            <p:spPr>
              <a:xfrm>
                <a:off x="1" y="633127"/>
                <a:ext cx="12191999" cy="338554"/>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analyse the evolution of </a:t>
                </a:r>
                <a14:m>
                  <m:oMath xmlns:m="http://schemas.openxmlformats.org/officeDocument/2006/math">
                    <m:sSub>
                      <m:sSubPr>
                        <m:ctrlPr>
                          <a:rPr lang="en-GB" sz="1600" i="1" smtClean="0">
                            <a:solidFill>
                              <a:srgbClr val="BF00BF"/>
                            </a:solidFill>
                            <a:latin typeface="Cambria Math" panose="02040503050406030204" pitchFamily="18" charset="0"/>
                          </a:rPr>
                        </m:ctrlPr>
                      </m:sSubPr>
                      <m:e>
                        <m:r>
                          <a:rPr lang="en-GB" sz="1600" i="1">
                            <a:solidFill>
                              <a:srgbClr val="BF00BF"/>
                            </a:solidFill>
                            <a:latin typeface="Cambria Math" panose="02040503050406030204" pitchFamily="18" charset="0"/>
                          </a:rPr>
                          <m:t>𝑛</m:t>
                        </m:r>
                      </m:e>
                      <m:sub>
                        <m:r>
                          <a:rPr lang="en-GB" sz="1600" i="1">
                            <a:solidFill>
                              <a:srgbClr val="BF00BF"/>
                            </a:solidFill>
                            <a:latin typeface="Cambria Math" panose="02040503050406030204" pitchFamily="18" charset="0"/>
                          </a:rPr>
                          <m:t>𝑜𝐴𝐷𝐶</m:t>
                        </m:r>
                      </m:sub>
                    </m:sSub>
                  </m:oMath>
                </a14:m>
                <a:r>
                  <a:rPr lang="en-GB" sz="1600" dirty="0"/>
                  <a:t>, </a:t>
                </a:r>
                <a14:m>
                  <m:oMath xmlns:m="http://schemas.openxmlformats.org/officeDocument/2006/math">
                    <m:sSub>
                      <m:sSubPr>
                        <m:ctrlPr>
                          <a:rPr lang="en-GB" sz="1600" i="1" smtClean="0">
                            <a:solidFill>
                              <a:srgbClr val="00BFBF"/>
                            </a:solidFill>
                            <a:latin typeface="Cambria Math" panose="02040503050406030204" pitchFamily="18" charset="0"/>
                          </a:rPr>
                        </m:ctrlPr>
                      </m:sSubPr>
                      <m:e>
                        <m:r>
                          <a:rPr lang="en-GB" sz="1600" b="0" i="1">
                            <a:solidFill>
                              <a:srgbClr val="00BFBF"/>
                            </a:solidFill>
                            <a:latin typeface="Cambria Math" panose="02040503050406030204" pitchFamily="18" charset="0"/>
                          </a:rPr>
                          <m:t>𝑛</m:t>
                        </m:r>
                      </m:e>
                      <m:sub>
                        <m:r>
                          <a:rPr lang="en-GB" sz="1600" b="0" i="1">
                            <a:solidFill>
                              <a:srgbClr val="00BFBF"/>
                            </a:solidFill>
                            <a:latin typeface="Cambria Math" panose="02040503050406030204" pitchFamily="18" charset="0"/>
                          </a:rPr>
                          <m:t>𝑜</m:t>
                        </m:r>
                        <m:r>
                          <a:rPr lang="en-GB" sz="1600" b="0" i="1" smtClean="0">
                            <a:solidFill>
                              <a:srgbClr val="00BFBF"/>
                            </a:solidFill>
                            <a:latin typeface="Cambria Math" panose="02040503050406030204" pitchFamily="18" charset="0"/>
                          </a:rPr>
                          <m:t>𝐹𝑃𝐺𝐴</m:t>
                        </m:r>
                      </m:sub>
                    </m:sSub>
                  </m:oMath>
                </a14:m>
                <a:r>
                  <a:rPr lang="en-GB" sz="1600" dirty="0"/>
                  <a:t> and </a:t>
                </a:r>
                <a14:m>
                  <m:oMath xmlns:m="http://schemas.openxmlformats.org/officeDocument/2006/math">
                    <m:sSub>
                      <m:sSubPr>
                        <m:ctrlPr>
                          <a:rPr lang="en-GB" sz="1600" i="1">
                            <a:solidFill>
                              <a:srgbClr val="0000FF"/>
                            </a:solidFill>
                            <a:latin typeface="Cambria Math" panose="02040503050406030204" pitchFamily="18" charset="0"/>
                          </a:rPr>
                        </m:ctrlPr>
                      </m:sSubPr>
                      <m:e>
                        <m:r>
                          <a:rPr lang="en-GB" sz="1600" i="1">
                            <a:solidFill>
                              <a:srgbClr val="0000FF"/>
                            </a:solidFill>
                            <a:latin typeface="Cambria Math" panose="02040503050406030204" pitchFamily="18" charset="0"/>
                          </a:rPr>
                          <m:t>𝑉</m:t>
                        </m:r>
                      </m:e>
                      <m:sub>
                        <m:r>
                          <a:rPr lang="en-GB" sz="1600" i="1">
                            <a:solidFill>
                              <a:srgbClr val="0000FF"/>
                            </a:solidFill>
                            <a:latin typeface="Cambria Math" panose="02040503050406030204" pitchFamily="18" charset="0"/>
                          </a:rPr>
                          <m:t>𝐹𝐵𝑘𝑖𝑐𝑘</m:t>
                        </m:r>
                      </m:sub>
                    </m:sSub>
                  </m:oMath>
                </a14:m>
                <a:r>
                  <a:rPr lang="en-GB" sz="1600" dirty="0"/>
                  <a:t> when the feedback-correction is applied to the bunch.</a:t>
                </a:r>
              </a:p>
            </p:txBody>
          </p:sp>
        </mc:Choice>
        <mc:Fallback xmlns="">
          <p:sp>
            <p:nvSpPr>
              <p:cNvPr id="8" name="CasellaDiTesto 7">
                <a:extLst>
                  <a:ext uri="{FF2B5EF4-FFF2-40B4-BE49-F238E27FC236}">
                    <a16:creationId xmlns:a16="http://schemas.microsoft.com/office/drawing/2014/main" id="{310D733A-AE49-491D-A0FC-933E74B6BE8B}"/>
                  </a:ext>
                </a:extLst>
              </p:cNvPr>
              <p:cNvSpPr txBox="1">
                <a:spLocks noRot="1" noChangeAspect="1" noMove="1" noResize="1" noEditPoints="1" noAdjustHandles="1" noChangeArrowheads="1" noChangeShapeType="1" noTextEdit="1"/>
              </p:cNvSpPr>
              <p:nvPr/>
            </p:nvSpPr>
            <p:spPr>
              <a:xfrm>
                <a:off x="1" y="633127"/>
                <a:ext cx="12191999" cy="338554"/>
              </a:xfrm>
              <a:prstGeom prst="rect">
                <a:avLst/>
              </a:prstGeom>
              <a:blipFill>
                <a:blip r:embed="rId2"/>
                <a:stretch>
                  <a:fillRect l="-200"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BC854D2B-0206-48EA-9A1D-363CF8845A8F}"/>
                  </a:ext>
                </a:extLst>
              </p:cNvPr>
              <p:cNvSpPr txBox="1"/>
              <p:nvPr/>
            </p:nvSpPr>
            <p:spPr>
              <a:xfrm rot="16200000">
                <a:off x="5169374" y="1929996"/>
                <a:ext cx="1245554" cy="369332"/>
              </a:xfrm>
              <a:prstGeom prst="rect">
                <a:avLst/>
              </a:prstGeom>
              <a:noFill/>
            </p:spPr>
            <p:txBody>
              <a:bodyPr wrap="square">
                <a:spAutoFit/>
              </a:bodyPr>
              <a:lstStyle/>
              <a:p>
                <a14:m>
                  <m:oMath xmlns:m="http://schemas.openxmlformats.org/officeDocument/2006/math">
                    <m:sSub>
                      <m:sSubPr>
                        <m:ctrlPr>
                          <a:rPr lang="en-GB" i="1" smtClean="0">
                            <a:solidFill>
                              <a:srgbClr val="01BFBF"/>
                            </a:solidFill>
                            <a:latin typeface="Cambria Math" panose="02040503050406030204" pitchFamily="18" charset="0"/>
                          </a:rPr>
                        </m:ctrlPr>
                      </m:sSubPr>
                      <m:e>
                        <m:r>
                          <a:rPr lang="en-GB" b="0" i="1">
                            <a:solidFill>
                              <a:srgbClr val="01BFBF"/>
                            </a:solidFill>
                            <a:latin typeface="Cambria Math" panose="02040503050406030204" pitchFamily="18" charset="0"/>
                          </a:rPr>
                          <m:t>𝑛</m:t>
                        </m:r>
                      </m:e>
                      <m:sub>
                        <m:r>
                          <a:rPr lang="en-GB" b="0" i="1">
                            <a:solidFill>
                              <a:srgbClr val="01BFBF"/>
                            </a:solidFill>
                            <a:latin typeface="Cambria Math" panose="02040503050406030204" pitchFamily="18" charset="0"/>
                          </a:rPr>
                          <m:t>𝑜</m:t>
                        </m:r>
                        <m:r>
                          <a:rPr lang="en-GB" b="0" i="1" smtClean="0">
                            <a:solidFill>
                              <a:srgbClr val="01BFBF"/>
                            </a:solidFill>
                            <a:latin typeface="Cambria Math" panose="02040503050406030204" pitchFamily="18" charset="0"/>
                          </a:rPr>
                          <m:t>𝐹𝑃𝐺𝐴</m:t>
                        </m:r>
                      </m:sub>
                    </m:sSub>
                  </m:oMath>
                </a14:m>
                <a:r>
                  <a:rPr lang="en-GB" dirty="0">
                    <a:solidFill>
                      <a:srgbClr val="01BFBF"/>
                    </a:solidFill>
                  </a:rPr>
                  <a:t> [1]</a:t>
                </a:r>
                <a:endParaRPr lang="en-GB" dirty="0"/>
              </a:p>
            </p:txBody>
          </p:sp>
        </mc:Choice>
        <mc:Fallback xmlns="">
          <p:sp>
            <p:nvSpPr>
              <p:cNvPr id="15" name="CasellaDiTesto 14">
                <a:extLst>
                  <a:ext uri="{FF2B5EF4-FFF2-40B4-BE49-F238E27FC236}">
                    <a16:creationId xmlns:a16="http://schemas.microsoft.com/office/drawing/2014/main" id="{BC854D2B-0206-48EA-9A1D-363CF8845A8F}"/>
                  </a:ext>
                </a:extLst>
              </p:cNvPr>
              <p:cNvSpPr txBox="1">
                <a:spLocks noRot="1" noChangeAspect="1" noMove="1" noResize="1" noEditPoints="1" noAdjustHandles="1" noChangeArrowheads="1" noChangeShapeType="1" noTextEdit="1"/>
              </p:cNvSpPr>
              <p:nvPr/>
            </p:nvSpPr>
            <p:spPr>
              <a:xfrm rot="16200000">
                <a:off x="5169374" y="1929996"/>
                <a:ext cx="1245554" cy="369332"/>
              </a:xfrm>
              <a:prstGeom prst="rect">
                <a:avLst/>
              </a:prstGeom>
              <a:blipFill>
                <a:blip r:embed="rId3"/>
                <a:stretch>
                  <a:fillRect l="-10000" r="-26667"/>
                </a:stretch>
              </a:blipFill>
            </p:spPr>
            <p:txBody>
              <a:bodyPr/>
              <a:lstStyle/>
              <a:p>
                <a:r>
                  <a:rPr lang="en-GB">
                    <a:noFill/>
                  </a:rPr>
                  <a:t> </a:t>
                </a:r>
              </a:p>
            </p:txBody>
          </p:sp>
        </mc:Fallback>
      </mc:AlternateContent>
      <p:sp>
        <p:nvSpPr>
          <p:cNvPr id="17" name="CasellaDiTesto 16">
            <a:extLst>
              <a:ext uri="{FF2B5EF4-FFF2-40B4-BE49-F238E27FC236}">
                <a16:creationId xmlns:a16="http://schemas.microsoft.com/office/drawing/2014/main" id="{7324A5AD-1B06-47DB-91BA-944FE13208BD}"/>
              </a:ext>
            </a:extLst>
          </p:cNvPr>
          <p:cNvSpPr txBox="1"/>
          <p:nvPr/>
        </p:nvSpPr>
        <p:spPr>
          <a:xfrm>
            <a:off x="2627063" y="3207068"/>
            <a:ext cx="888492" cy="338554"/>
          </a:xfrm>
          <a:prstGeom prst="rect">
            <a:avLst/>
          </a:prstGeom>
          <a:noFill/>
        </p:spPr>
        <p:txBody>
          <a:bodyPr wrap="square" rtlCol="0">
            <a:spAutoFit/>
          </a:bodyPr>
          <a:lstStyle/>
          <a:p>
            <a:r>
              <a:rPr lang="en-GB" sz="1600" dirty="0"/>
              <a:t>Turn [1]</a:t>
            </a:r>
          </a:p>
        </p:txBody>
      </p:sp>
      <p:sp>
        <p:nvSpPr>
          <p:cNvPr id="48" name="Rettangolo 47">
            <a:extLst>
              <a:ext uri="{FF2B5EF4-FFF2-40B4-BE49-F238E27FC236}">
                <a16:creationId xmlns:a16="http://schemas.microsoft.com/office/drawing/2014/main" id="{EF616229-61A9-4459-9897-B9984862C8B3}"/>
              </a:ext>
            </a:extLst>
          </p:cNvPr>
          <p:cNvSpPr/>
          <p:nvPr/>
        </p:nvSpPr>
        <p:spPr>
          <a:xfrm>
            <a:off x="11749991" y="1616436"/>
            <a:ext cx="149576" cy="1020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F5DDBEC4-9785-4880-ABA0-FB6147BD1DCC}"/>
                  </a:ext>
                </a:extLst>
              </p:cNvPr>
              <p:cNvSpPr txBox="1"/>
              <p:nvPr/>
            </p:nvSpPr>
            <p:spPr>
              <a:xfrm rot="16200000">
                <a:off x="11164155" y="2025881"/>
                <a:ext cx="1245554" cy="369332"/>
              </a:xfrm>
              <a:prstGeom prst="rect">
                <a:avLst/>
              </a:prstGeom>
              <a:noFill/>
            </p:spPr>
            <p:txBody>
              <a:bodyPr wrap="square">
                <a:spAutoFit/>
              </a:bodyPr>
              <a:lstStyle/>
              <a:p>
                <a14:m>
                  <m:oMath xmlns:m="http://schemas.openxmlformats.org/officeDocument/2006/math">
                    <m:sSub>
                      <m:sSubPr>
                        <m:ctrlPr>
                          <a:rPr lang="en-GB" i="1" smtClean="0">
                            <a:solidFill>
                              <a:srgbClr val="01BFBF"/>
                            </a:solidFill>
                            <a:latin typeface="Cambria Math" panose="02040503050406030204" pitchFamily="18" charset="0"/>
                          </a:rPr>
                        </m:ctrlPr>
                      </m:sSubPr>
                      <m:e>
                        <m:r>
                          <a:rPr lang="en-GB" b="0" i="1">
                            <a:solidFill>
                              <a:srgbClr val="01BFBF"/>
                            </a:solidFill>
                            <a:latin typeface="Cambria Math" panose="02040503050406030204" pitchFamily="18" charset="0"/>
                          </a:rPr>
                          <m:t>𝑛</m:t>
                        </m:r>
                      </m:e>
                      <m:sub>
                        <m:r>
                          <a:rPr lang="en-GB" b="0" i="1">
                            <a:solidFill>
                              <a:srgbClr val="01BFBF"/>
                            </a:solidFill>
                            <a:latin typeface="Cambria Math" panose="02040503050406030204" pitchFamily="18" charset="0"/>
                          </a:rPr>
                          <m:t>𝑜</m:t>
                        </m:r>
                        <m:r>
                          <a:rPr lang="en-GB" b="0" i="1" smtClean="0">
                            <a:solidFill>
                              <a:srgbClr val="01BFBF"/>
                            </a:solidFill>
                            <a:latin typeface="Cambria Math" panose="02040503050406030204" pitchFamily="18" charset="0"/>
                          </a:rPr>
                          <m:t>𝐹𝑃𝐺𝐴</m:t>
                        </m:r>
                      </m:sub>
                    </m:sSub>
                  </m:oMath>
                </a14:m>
                <a:r>
                  <a:rPr lang="en-GB" dirty="0">
                    <a:solidFill>
                      <a:srgbClr val="01BFBF"/>
                    </a:solidFill>
                  </a:rPr>
                  <a:t> [1]</a:t>
                </a:r>
                <a:endParaRPr lang="en-GB" dirty="0"/>
              </a:p>
            </p:txBody>
          </p:sp>
        </mc:Choice>
        <mc:Fallback xmlns="">
          <p:sp>
            <p:nvSpPr>
              <p:cNvPr id="45" name="CasellaDiTesto 44">
                <a:extLst>
                  <a:ext uri="{FF2B5EF4-FFF2-40B4-BE49-F238E27FC236}">
                    <a16:creationId xmlns:a16="http://schemas.microsoft.com/office/drawing/2014/main" id="{F5DDBEC4-9785-4880-ABA0-FB6147BD1DCC}"/>
                  </a:ext>
                </a:extLst>
              </p:cNvPr>
              <p:cNvSpPr txBox="1">
                <a:spLocks noRot="1" noChangeAspect="1" noMove="1" noResize="1" noEditPoints="1" noAdjustHandles="1" noChangeArrowheads="1" noChangeShapeType="1" noTextEdit="1"/>
              </p:cNvSpPr>
              <p:nvPr/>
            </p:nvSpPr>
            <p:spPr>
              <a:xfrm rot="16200000">
                <a:off x="11164155" y="2025881"/>
                <a:ext cx="1245554" cy="369332"/>
              </a:xfrm>
              <a:prstGeom prst="rect">
                <a:avLst/>
              </a:prstGeom>
              <a:blipFill>
                <a:blip r:embed="rId4"/>
                <a:stretch>
                  <a:fillRect l="-8197" r="-24590"/>
                </a:stretch>
              </a:blipFill>
            </p:spPr>
            <p:txBody>
              <a:bodyPr/>
              <a:lstStyle/>
              <a:p>
                <a:r>
                  <a:rPr lang="en-GB">
                    <a:noFill/>
                  </a:rPr>
                  <a:t> </a:t>
                </a:r>
              </a:p>
            </p:txBody>
          </p:sp>
        </mc:Fallback>
      </mc:AlternateContent>
      <p:sp>
        <p:nvSpPr>
          <p:cNvPr id="61" name="CasellaDiTesto 60">
            <a:extLst>
              <a:ext uri="{FF2B5EF4-FFF2-40B4-BE49-F238E27FC236}">
                <a16:creationId xmlns:a16="http://schemas.microsoft.com/office/drawing/2014/main" id="{9BA7E007-B6E5-47E0-9D7F-0A85CB37AA8E}"/>
              </a:ext>
            </a:extLst>
          </p:cNvPr>
          <p:cNvSpPr txBox="1"/>
          <p:nvPr/>
        </p:nvSpPr>
        <p:spPr>
          <a:xfrm>
            <a:off x="0" y="-1030"/>
            <a:ext cx="12192000" cy="646331"/>
          </a:xfrm>
          <a:prstGeom prst="rect">
            <a:avLst/>
          </a:prstGeom>
          <a:noFill/>
        </p:spPr>
        <p:txBody>
          <a:bodyPr wrap="square" rtlCol="0">
            <a:spAutoFit/>
          </a:bodyPr>
          <a:lstStyle/>
          <a:p>
            <a:pPr algn="ctr"/>
            <a:r>
              <a:rPr lang="en-GB" sz="3600" dirty="0">
                <a:latin typeface="+mj-lt"/>
              </a:rPr>
              <a:t>FPGA: DAFNE example (4/5)</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6C959E30-66EC-4F51-9DB6-8E3E9DCE861C}"/>
                  </a:ext>
                </a:extLst>
              </p:cNvPr>
              <p:cNvSpPr txBox="1"/>
              <p:nvPr/>
            </p:nvSpPr>
            <p:spPr>
              <a:xfrm>
                <a:off x="281173" y="972908"/>
                <a:ext cx="5749049" cy="338554"/>
              </a:xfrm>
              <a:prstGeom prst="rect">
                <a:avLst/>
              </a:prstGeom>
              <a:noFill/>
            </p:spPr>
            <p:txBody>
              <a:bodyPr wrap="square" rtlCol="0">
                <a:spAutoFit/>
              </a:bodyPr>
              <a:lstStyle/>
              <a:p>
                <a:pPr algn="ctr"/>
                <a14:m>
                  <m:oMath xmlns:m="http://schemas.openxmlformats.org/officeDocument/2006/math">
                    <m:sSub>
                      <m:sSubPr>
                        <m:ctrlPr>
                          <a:rPr lang="en-GB" sz="1600" b="1" i="1" dirty="0">
                            <a:solidFill>
                              <a:srgbClr val="FF0000"/>
                            </a:solidFill>
                            <a:latin typeface="Cambria Math" panose="02040503050406030204" pitchFamily="18" charset="0"/>
                          </a:rPr>
                        </m:ctrlPr>
                      </m:sSubPr>
                      <m:e>
                        <m:r>
                          <a:rPr lang="en-GB" sz="1600" b="1" i="1" dirty="0">
                            <a:solidFill>
                              <a:srgbClr val="FF0000"/>
                            </a:solidFill>
                            <a:latin typeface="Cambria Math" panose="02040503050406030204" pitchFamily="18" charset="0"/>
                          </a:rPr>
                          <m:t>𝒅</m:t>
                        </m:r>
                      </m:e>
                      <m:sub>
                        <m:r>
                          <a:rPr lang="en-GB" sz="1600" b="1" i="1" dirty="0">
                            <a:solidFill>
                              <a:srgbClr val="FF0000"/>
                            </a:solidFill>
                            <a:latin typeface="Cambria Math" panose="02040503050406030204" pitchFamily="18" charset="0"/>
                          </a:rPr>
                          <m:t>𝑫𝑺𝑭</m:t>
                        </m:r>
                      </m:sub>
                    </m:sSub>
                    <m:r>
                      <a:rPr lang="en-GB" sz="1600" b="1" dirty="0">
                        <a:solidFill>
                          <a:srgbClr val="FF0000"/>
                        </a:solidFill>
                        <a:latin typeface="Cambria Math" panose="02040503050406030204" pitchFamily="18" charset="0"/>
                      </a:rPr>
                      <m:t>=</m:t>
                    </m:r>
                    <m:r>
                      <a:rPr lang="en-GB" sz="1600" b="1" dirty="0">
                        <a:solidFill>
                          <a:srgbClr val="FF0000"/>
                        </a:solidFill>
                        <a:latin typeface="Cambria Math" panose="02040503050406030204" pitchFamily="18" charset="0"/>
                      </a:rPr>
                      <m:t>𝟔</m:t>
                    </m:r>
                  </m:oMath>
                </a14:m>
                <a:r>
                  <a:rPr lang="en-GB" sz="1600" b="1" dirty="0">
                    <a:solidFill>
                      <a:srgbClr val="FF0000"/>
                    </a:solidFill>
                    <a:ea typeface="Cambria Math" panose="02040503050406030204" pitchFamily="18" charset="0"/>
                  </a:rPr>
                  <a:t>: </a:t>
                </a:r>
                <a:r>
                  <a:rPr lang="en-GB" sz="1600" b="1" dirty="0">
                    <a:ea typeface="Cambria Math" panose="02040503050406030204" pitchFamily="18" charset="0"/>
                  </a:rPr>
                  <a:t>evolution of</a:t>
                </a:r>
                <a:r>
                  <a:rPr lang="en-GB" sz="1600" b="1" dirty="0">
                    <a:solidFill>
                      <a:schemeClr val="tx1"/>
                    </a:solidFill>
                    <a:ea typeface="Cambria Math" panose="02040503050406030204" pitchFamily="18" charset="0"/>
                  </a:rPr>
                  <a:t> </a:t>
                </a:r>
                <a14:m>
                  <m:oMath xmlns:m="http://schemas.openxmlformats.org/officeDocument/2006/math">
                    <m:sSub>
                      <m:sSubPr>
                        <m:ctrlPr>
                          <a:rPr lang="en-GB" sz="1600" b="1" i="1" smtClean="0">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𝒏</m:t>
                        </m:r>
                      </m:e>
                      <m:sub>
                        <m:r>
                          <a:rPr lang="en-GB" sz="1600" b="1" i="1">
                            <a:solidFill>
                              <a:srgbClr val="BF00BF"/>
                            </a:solidFill>
                            <a:latin typeface="Cambria Math" panose="02040503050406030204" pitchFamily="18" charset="0"/>
                          </a:rPr>
                          <m:t>𝒐𝑨𝑫𝑪</m:t>
                        </m:r>
                      </m:sub>
                    </m:sSub>
                  </m:oMath>
                </a14:m>
                <a:r>
                  <a:rPr lang="en-GB" sz="1600" b="1" dirty="0">
                    <a:solidFill>
                      <a:schemeClr val="tx1"/>
                    </a:solidFill>
                    <a:ea typeface="Cambria Math" panose="02040503050406030204" pitchFamily="18" charset="0"/>
                  </a:rPr>
                  <a:t>, </a:t>
                </a:r>
                <a14:m>
                  <m:oMath xmlns:m="http://schemas.openxmlformats.org/officeDocument/2006/math">
                    <m:sSub>
                      <m:sSubPr>
                        <m:ctrlPr>
                          <a:rPr lang="en-GB" sz="1600" b="1" i="1" smtClean="0">
                            <a:solidFill>
                              <a:srgbClr val="00BFBF"/>
                            </a:solidFill>
                            <a:latin typeface="Cambria Math" panose="02040503050406030204" pitchFamily="18" charset="0"/>
                          </a:rPr>
                        </m:ctrlPr>
                      </m:sSubPr>
                      <m:e>
                        <m:r>
                          <a:rPr lang="en-GB" sz="1600" b="1" i="1">
                            <a:solidFill>
                              <a:srgbClr val="00BFBF"/>
                            </a:solidFill>
                            <a:latin typeface="Cambria Math" panose="02040503050406030204" pitchFamily="18" charset="0"/>
                          </a:rPr>
                          <m:t>𝒏</m:t>
                        </m:r>
                      </m:e>
                      <m:sub>
                        <m:r>
                          <a:rPr lang="en-GB" sz="1600" b="1" i="1">
                            <a:solidFill>
                              <a:srgbClr val="00BFBF"/>
                            </a:solidFill>
                            <a:latin typeface="Cambria Math" panose="02040503050406030204" pitchFamily="18" charset="0"/>
                          </a:rPr>
                          <m:t>𝒐𝑭𝑷𝑮𝑨</m:t>
                        </m:r>
                      </m:sub>
                    </m:sSub>
                  </m:oMath>
                </a14:m>
                <a:r>
                  <a:rPr lang="en-GB" sz="1600" b="1" dirty="0">
                    <a:solidFill>
                      <a:srgbClr val="0000FF"/>
                    </a:solidFill>
                  </a:rPr>
                  <a:t> </a:t>
                </a:r>
                <a:r>
                  <a:rPr lang="en-GB" sz="1600" dirty="0"/>
                  <a:t>and </a:t>
                </a:r>
                <a14:m>
                  <m:oMath xmlns:m="http://schemas.openxmlformats.org/officeDocument/2006/math">
                    <m:sSub>
                      <m:sSubPr>
                        <m:ctrlPr>
                          <a:rPr lang="en-GB" sz="1600" b="1" i="1">
                            <a:solidFill>
                              <a:srgbClr val="0000FF"/>
                            </a:solidFill>
                            <a:latin typeface="Cambria Math" panose="02040503050406030204" pitchFamily="18" charset="0"/>
                          </a:rPr>
                        </m:ctrlPr>
                      </m:sSubPr>
                      <m:e>
                        <m:r>
                          <a:rPr lang="en-GB" sz="1600" b="1" i="1">
                            <a:solidFill>
                              <a:srgbClr val="0000FF"/>
                            </a:solidFill>
                            <a:latin typeface="Cambria Math" panose="02040503050406030204" pitchFamily="18" charset="0"/>
                          </a:rPr>
                          <m:t>𝑽</m:t>
                        </m:r>
                      </m:e>
                      <m:sub>
                        <m:r>
                          <a:rPr lang="en-GB" sz="1600" b="1" i="1">
                            <a:solidFill>
                              <a:srgbClr val="0000FF"/>
                            </a:solidFill>
                            <a:latin typeface="Cambria Math" panose="02040503050406030204" pitchFamily="18" charset="0"/>
                          </a:rPr>
                          <m:t>𝑭𝑩𝒌𝒊𝒄𝒌</m:t>
                        </m:r>
                      </m:sub>
                    </m:sSub>
                  </m:oMath>
                </a14:m>
                <a:endParaRPr lang="en-GB" sz="1600" b="1" dirty="0">
                  <a:solidFill>
                    <a:srgbClr val="0000FF"/>
                  </a:solidFill>
                </a:endParaRPr>
              </a:p>
            </p:txBody>
          </p:sp>
        </mc:Choice>
        <mc:Fallback xmlns="">
          <p:sp>
            <p:nvSpPr>
              <p:cNvPr id="2" name="CasellaDiTesto 1">
                <a:extLst>
                  <a:ext uri="{FF2B5EF4-FFF2-40B4-BE49-F238E27FC236}">
                    <a16:creationId xmlns:a16="http://schemas.microsoft.com/office/drawing/2014/main" id="{6C959E30-66EC-4F51-9DB6-8E3E9DCE861C}"/>
                  </a:ext>
                </a:extLst>
              </p:cNvPr>
              <p:cNvSpPr txBox="1">
                <a:spLocks noRot="1" noChangeAspect="1" noMove="1" noResize="1" noEditPoints="1" noAdjustHandles="1" noChangeArrowheads="1" noChangeShapeType="1" noTextEdit="1"/>
              </p:cNvSpPr>
              <p:nvPr/>
            </p:nvSpPr>
            <p:spPr>
              <a:xfrm>
                <a:off x="281173" y="972908"/>
                <a:ext cx="5749049" cy="338554"/>
              </a:xfrm>
              <a:prstGeom prst="rect">
                <a:avLst/>
              </a:prstGeom>
              <a:blipFill>
                <a:blip r:embed="rId5"/>
                <a:stretch>
                  <a:fillRect t="-5455" b="-23636"/>
                </a:stretch>
              </a:blipFill>
            </p:spPr>
            <p:txBody>
              <a:bodyPr/>
              <a:lstStyle/>
              <a:p>
                <a:r>
                  <a:rPr lang="en-GB">
                    <a:noFill/>
                  </a:rPr>
                  <a:t> </a:t>
                </a:r>
              </a:p>
            </p:txBody>
          </p:sp>
        </mc:Fallback>
      </mc:AlternateContent>
      <p:sp>
        <p:nvSpPr>
          <p:cNvPr id="5" name="Rettangolo 4">
            <a:extLst>
              <a:ext uri="{FF2B5EF4-FFF2-40B4-BE49-F238E27FC236}">
                <a16:creationId xmlns:a16="http://schemas.microsoft.com/office/drawing/2014/main" id="{8A85AD70-27FE-4048-BCDD-AE80A2E03AB8}"/>
              </a:ext>
            </a:extLst>
          </p:cNvPr>
          <p:cNvSpPr/>
          <p:nvPr/>
        </p:nvSpPr>
        <p:spPr>
          <a:xfrm>
            <a:off x="420494" y="1636656"/>
            <a:ext cx="127803" cy="831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2DCDC5D-F3C3-431B-92AC-3D892E9B23A6}"/>
                  </a:ext>
                </a:extLst>
              </p:cNvPr>
              <p:cNvSpPr txBox="1"/>
              <p:nvPr/>
            </p:nvSpPr>
            <p:spPr>
              <a:xfrm rot="16200000">
                <a:off x="-200396" y="1955746"/>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13" name="CasellaDiTesto 12">
                <a:extLst>
                  <a:ext uri="{FF2B5EF4-FFF2-40B4-BE49-F238E27FC236}">
                    <a16:creationId xmlns:a16="http://schemas.microsoft.com/office/drawing/2014/main" id="{C2DCDC5D-F3C3-431B-92AC-3D892E9B23A6}"/>
                  </a:ext>
                </a:extLst>
              </p:cNvPr>
              <p:cNvSpPr txBox="1">
                <a:spLocks noRot="1" noChangeAspect="1" noMove="1" noResize="1" noEditPoints="1" noAdjustHandles="1" noChangeArrowheads="1" noChangeShapeType="1" noTextEdit="1"/>
              </p:cNvSpPr>
              <p:nvPr/>
            </p:nvSpPr>
            <p:spPr>
              <a:xfrm rot="16200000">
                <a:off x="-200396" y="1955746"/>
                <a:ext cx="1136282" cy="369332"/>
              </a:xfrm>
              <a:prstGeom prst="rect">
                <a:avLst/>
              </a:prstGeom>
              <a:blipFill>
                <a:blip r:embed="rId6"/>
                <a:stretch>
                  <a:fillRect l="-8197" r="-24590"/>
                </a:stretch>
              </a:blipFill>
            </p:spPr>
            <p:txBody>
              <a:bodyPr/>
              <a:lstStyle/>
              <a:p>
                <a:r>
                  <a:rPr lang="en-GB">
                    <a:noFill/>
                  </a:rPr>
                  <a:t> </a:t>
                </a:r>
              </a:p>
            </p:txBody>
          </p:sp>
        </mc:Fallback>
      </mc:AlternateContent>
      <p:sp>
        <p:nvSpPr>
          <p:cNvPr id="7" name="Rettangolo 6">
            <a:extLst>
              <a:ext uri="{FF2B5EF4-FFF2-40B4-BE49-F238E27FC236}">
                <a16:creationId xmlns:a16="http://schemas.microsoft.com/office/drawing/2014/main" id="{62DF398D-42FE-45D1-9CC6-C598F7249D0C}"/>
              </a:ext>
            </a:extLst>
          </p:cNvPr>
          <p:cNvSpPr/>
          <p:nvPr/>
        </p:nvSpPr>
        <p:spPr>
          <a:xfrm>
            <a:off x="6485313" y="2204519"/>
            <a:ext cx="164853" cy="218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576D1076-28BD-4FE4-8E2F-759DF5254BD1}"/>
                  </a:ext>
                </a:extLst>
              </p:cNvPr>
              <p:cNvSpPr txBox="1"/>
              <p:nvPr/>
            </p:nvSpPr>
            <p:spPr>
              <a:xfrm rot="16200000">
                <a:off x="5853902" y="1955746"/>
                <a:ext cx="1136282" cy="369332"/>
              </a:xfrm>
              <a:prstGeom prst="rect">
                <a:avLst/>
              </a:prstGeom>
              <a:noFill/>
            </p:spPr>
            <p:txBody>
              <a:bodyPr wrap="square">
                <a:spAutoFit/>
              </a:bodyPr>
              <a:lstStyle/>
              <a:p>
                <a14:m>
                  <m:oMath xmlns:m="http://schemas.openxmlformats.org/officeDocument/2006/math">
                    <m:sSub>
                      <m:sSubPr>
                        <m:ctrlPr>
                          <a:rPr lang="en-GB" i="1" smtClean="0">
                            <a:solidFill>
                              <a:srgbClr val="BF00BF"/>
                            </a:solidFill>
                            <a:latin typeface="Cambria Math" panose="02040503050406030204" pitchFamily="18" charset="0"/>
                          </a:rPr>
                        </m:ctrlPr>
                      </m:sSubPr>
                      <m:e>
                        <m:r>
                          <a:rPr lang="en-GB" b="0" i="1">
                            <a:solidFill>
                              <a:srgbClr val="BF00BF"/>
                            </a:solidFill>
                            <a:latin typeface="Cambria Math" panose="02040503050406030204" pitchFamily="18" charset="0"/>
                          </a:rPr>
                          <m:t>𝑛</m:t>
                        </m:r>
                      </m:e>
                      <m:sub>
                        <m:r>
                          <a:rPr lang="en-GB" b="0" i="1">
                            <a:solidFill>
                              <a:srgbClr val="BF00BF"/>
                            </a:solidFill>
                            <a:latin typeface="Cambria Math" panose="02040503050406030204" pitchFamily="18" charset="0"/>
                          </a:rPr>
                          <m:t>𝑜𝐴𝐷𝐶</m:t>
                        </m:r>
                      </m:sub>
                    </m:sSub>
                  </m:oMath>
                </a14:m>
                <a:r>
                  <a:rPr lang="en-GB" dirty="0">
                    <a:solidFill>
                      <a:srgbClr val="BF00BF"/>
                    </a:solidFill>
                  </a:rPr>
                  <a:t> [1]</a:t>
                </a:r>
                <a:endParaRPr lang="en-GB" dirty="0"/>
              </a:p>
            </p:txBody>
          </p:sp>
        </mc:Choice>
        <mc:Fallback xmlns="">
          <p:sp>
            <p:nvSpPr>
              <p:cNvPr id="43" name="CasellaDiTesto 42">
                <a:extLst>
                  <a:ext uri="{FF2B5EF4-FFF2-40B4-BE49-F238E27FC236}">
                    <a16:creationId xmlns:a16="http://schemas.microsoft.com/office/drawing/2014/main" id="{576D1076-28BD-4FE4-8E2F-759DF5254BD1}"/>
                  </a:ext>
                </a:extLst>
              </p:cNvPr>
              <p:cNvSpPr txBox="1">
                <a:spLocks noRot="1" noChangeAspect="1" noMove="1" noResize="1" noEditPoints="1" noAdjustHandles="1" noChangeArrowheads="1" noChangeShapeType="1" noTextEdit="1"/>
              </p:cNvSpPr>
              <p:nvPr/>
            </p:nvSpPr>
            <p:spPr>
              <a:xfrm rot="16200000">
                <a:off x="5853902" y="1955746"/>
                <a:ext cx="1136282" cy="369332"/>
              </a:xfrm>
              <a:prstGeom prst="rect">
                <a:avLst/>
              </a:prstGeom>
              <a:blipFill>
                <a:blip r:embed="rId7"/>
                <a:stretch>
                  <a:fillRect l="-8197" r="-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C513296B-6147-4AD6-BAAC-F5F6CAD3F029}"/>
                  </a:ext>
                </a:extLst>
              </p:cNvPr>
              <p:cNvSpPr txBox="1"/>
              <p:nvPr/>
            </p:nvSpPr>
            <p:spPr>
              <a:xfrm>
                <a:off x="6237377" y="961169"/>
                <a:ext cx="5749049" cy="338554"/>
              </a:xfrm>
              <a:prstGeom prst="rect">
                <a:avLst/>
              </a:prstGeom>
              <a:noFill/>
            </p:spPr>
            <p:txBody>
              <a:bodyPr wrap="square" rtlCol="0">
                <a:spAutoFit/>
              </a:bodyPr>
              <a:lstStyle/>
              <a:p>
                <a:pPr algn="ctr"/>
                <a14:m>
                  <m:oMath xmlns:m="http://schemas.openxmlformats.org/officeDocument/2006/math">
                    <m:sSub>
                      <m:sSubPr>
                        <m:ctrlPr>
                          <a:rPr lang="en-GB" sz="1600" b="1" i="1" dirty="0" smtClean="0">
                            <a:solidFill>
                              <a:srgbClr val="FF0000"/>
                            </a:solidFill>
                            <a:latin typeface="Cambria Math" panose="02040503050406030204" pitchFamily="18" charset="0"/>
                          </a:rPr>
                        </m:ctrlPr>
                      </m:sSubPr>
                      <m:e>
                        <m:r>
                          <a:rPr lang="en-GB" sz="1600" b="1" i="1" dirty="0">
                            <a:solidFill>
                              <a:srgbClr val="FF0000"/>
                            </a:solidFill>
                            <a:latin typeface="Cambria Math" panose="02040503050406030204" pitchFamily="18" charset="0"/>
                          </a:rPr>
                          <m:t>𝒅</m:t>
                        </m:r>
                      </m:e>
                      <m:sub>
                        <m:r>
                          <a:rPr lang="en-GB" sz="1600" b="1" i="1" dirty="0">
                            <a:solidFill>
                              <a:srgbClr val="FF0000"/>
                            </a:solidFill>
                            <a:latin typeface="Cambria Math" panose="02040503050406030204" pitchFamily="18" charset="0"/>
                          </a:rPr>
                          <m:t>𝑫𝑺𝑭</m:t>
                        </m:r>
                      </m:sub>
                    </m:sSub>
                    <m:r>
                      <a:rPr lang="en-GB" sz="1600" b="1" dirty="0">
                        <a:solidFill>
                          <a:srgbClr val="FF0000"/>
                        </a:solidFill>
                        <a:latin typeface="Cambria Math" panose="02040503050406030204" pitchFamily="18" charset="0"/>
                      </a:rPr>
                      <m:t>=</m:t>
                    </m:r>
                    <m:r>
                      <a:rPr lang="en-GB" sz="1600" b="1" i="0" dirty="0" smtClean="0">
                        <a:solidFill>
                          <a:srgbClr val="FF0000"/>
                        </a:solidFill>
                        <a:latin typeface="Cambria Math" panose="02040503050406030204" pitchFamily="18" charset="0"/>
                      </a:rPr>
                      <m:t>𝟕</m:t>
                    </m:r>
                  </m:oMath>
                </a14:m>
                <a:r>
                  <a:rPr lang="en-GB" sz="1600" b="1" dirty="0">
                    <a:solidFill>
                      <a:srgbClr val="FF0000"/>
                    </a:solidFill>
                    <a:ea typeface="Cambria Math" panose="02040503050406030204" pitchFamily="18" charset="0"/>
                  </a:rPr>
                  <a:t>: </a:t>
                </a:r>
                <a:r>
                  <a:rPr lang="en-GB" sz="1600" b="1" dirty="0">
                    <a:ea typeface="Cambria Math" panose="02040503050406030204" pitchFamily="18" charset="0"/>
                  </a:rPr>
                  <a:t>evolution of </a:t>
                </a:r>
                <a14:m>
                  <m:oMath xmlns:m="http://schemas.openxmlformats.org/officeDocument/2006/math">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𝒏</m:t>
                        </m:r>
                      </m:e>
                      <m:sub>
                        <m:r>
                          <a:rPr lang="en-GB" sz="1600" b="1" i="1">
                            <a:solidFill>
                              <a:srgbClr val="BF00BF"/>
                            </a:solidFill>
                            <a:latin typeface="Cambria Math" panose="02040503050406030204" pitchFamily="18" charset="0"/>
                          </a:rPr>
                          <m:t>𝒐𝑨𝑫𝑪</m:t>
                        </m:r>
                      </m:sub>
                    </m:sSub>
                  </m:oMath>
                </a14:m>
                <a:r>
                  <a:rPr lang="en-GB" sz="1600" b="1" dirty="0">
                    <a:ea typeface="Cambria Math" panose="02040503050406030204" pitchFamily="18" charset="0"/>
                  </a:rPr>
                  <a:t>, </a:t>
                </a:r>
                <a14:m>
                  <m:oMath xmlns:m="http://schemas.openxmlformats.org/officeDocument/2006/math">
                    <m:sSub>
                      <m:sSubPr>
                        <m:ctrlPr>
                          <a:rPr lang="en-GB" sz="1600" b="1" i="1">
                            <a:solidFill>
                              <a:srgbClr val="00BFBF"/>
                            </a:solidFill>
                            <a:latin typeface="Cambria Math" panose="02040503050406030204" pitchFamily="18" charset="0"/>
                          </a:rPr>
                        </m:ctrlPr>
                      </m:sSubPr>
                      <m:e>
                        <m:r>
                          <a:rPr lang="en-GB" sz="1600" b="1" i="1">
                            <a:solidFill>
                              <a:srgbClr val="00BFBF"/>
                            </a:solidFill>
                            <a:latin typeface="Cambria Math" panose="02040503050406030204" pitchFamily="18" charset="0"/>
                          </a:rPr>
                          <m:t>𝒏</m:t>
                        </m:r>
                      </m:e>
                      <m:sub>
                        <m:r>
                          <a:rPr lang="en-GB" sz="1600" b="1" i="1">
                            <a:solidFill>
                              <a:srgbClr val="00BFBF"/>
                            </a:solidFill>
                            <a:latin typeface="Cambria Math" panose="02040503050406030204" pitchFamily="18" charset="0"/>
                          </a:rPr>
                          <m:t>𝒐𝑭𝑷𝑮𝑨</m:t>
                        </m:r>
                      </m:sub>
                    </m:sSub>
                  </m:oMath>
                </a14:m>
                <a:r>
                  <a:rPr lang="en-GB" sz="1600" b="1" dirty="0">
                    <a:solidFill>
                      <a:srgbClr val="0000FF"/>
                    </a:solidFill>
                  </a:rPr>
                  <a:t> </a:t>
                </a:r>
                <a:r>
                  <a:rPr lang="en-GB" sz="1600" dirty="0"/>
                  <a:t>and </a:t>
                </a:r>
                <a14:m>
                  <m:oMath xmlns:m="http://schemas.openxmlformats.org/officeDocument/2006/math">
                    <m:sSub>
                      <m:sSubPr>
                        <m:ctrlPr>
                          <a:rPr lang="en-GB" sz="1600" b="1" i="1">
                            <a:solidFill>
                              <a:srgbClr val="0000FF"/>
                            </a:solidFill>
                            <a:latin typeface="Cambria Math" panose="02040503050406030204" pitchFamily="18" charset="0"/>
                          </a:rPr>
                        </m:ctrlPr>
                      </m:sSubPr>
                      <m:e>
                        <m:r>
                          <a:rPr lang="en-GB" sz="1600" b="1" i="1">
                            <a:solidFill>
                              <a:srgbClr val="0000FF"/>
                            </a:solidFill>
                            <a:latin typeface="Cambria Math" panose="02040503050406030204" pitchFamily="18" charset="0"/>
                          </a:rPr>
                          <m:t>𝑽</m:t>
                        </m:r>
                      </m:e>
                      <m:sub>
                        <m:r>
                          <a:rPr lang="en-GB" sz="1600" b="1" i="1">
                            <a:solidFill>
                              <a:srgbClr val="0000FF"/>
                            </a:solidFill>
                            <a:latin typeface="Cambria Math" panose="02040503050406030204" pitchFamily="18" charset="0"/>
                          </a:rPr>
                          <m:t>𝑭𝑩𝒌𝒊𝒄𝒌</m:t>
                        </m:r>
                      </m:sub>
                    </m:sSub>
                  </m:oMath>
                </a14:m>
                <a:endParaRPr lang="en-GB" sz="1600" b="1" dirty="0">
                  <a:solidFill>
                    <a:srgbClr val="0000FF"/>
                  </a:solidFill>
                </a:endParaRPr>
              </a:p>
            </p:txBody>
          </p:sp>
        </mc:Choice>
        <mc:Fallback xmlns="">
          <p:sp>
            <p:nvSpPr>
              <p:cNvPr id="10" name="CasellaDiTesto 9">
                <a:extLst>
                  <a:ext uri="{FF2B5EF4-FFF2-40B4-BE49-F238E27FC236}">
                    <a16:creationId xmlns:a16="http://schemas.microsoft.com/office/drawing/2014/main" id="{C513296B-6147-4AD6-BAAC-F5F6CAD3F029}"/>
                  </a:ext>
                </a:extLst>
              </p:cNvPr>
              <p:cNvSpPr txBox="1">
                <a:spLocks noRot="1" noChangeAspect="1" noMove="1" noResize="1" noEditPoints="1" noAdjustHandles="1" noChangeArrowheads="1" noChangeShapeType="1" noTextEdit="1"/>
              </p:cNvSpPr>
              <p:nvPr/>
            </p:nvSpPr>
            <p:spPr>
              <a:xfrm>
                <a:off x="6237377" y="961169"/>
                <a:ext cx="5749049" cy="338554"/>
              </a:xfrm>
              <a:prstGeom prst="rect">
                <a:avLst/>
              </a:prstGeom>
              <a:blipFill>
                <a:blip r:embed="rId8"/>
                <a:stretch>
                  <a:fillRect t="-5455" b="-23636"/>
                </a:stretch>
              </a:blipFill>
            </p:spPr>
            <p:txBody>
              <a:bodyPr/>
              <a:lstStyle/>
              <a:p>
                <a:r>
                  <a:rPr lang="en-GB">
                    <a:noFill/>
                  </a:rPr>
                  <a:t> </a:t>
                </a:r>
              </a:p>
            </p:txBody>
          </p:sp>
        </mc:Fallback>
      </mc:AlternateContent>
      <p:sp>
        <p:nvSpPr>
          <p:cNvPr id="47" name="CasellaDiTesto 46">
            <a:extLst>
              <a:ext uri="{FF2B5EF4-FFF2-40B4-BE49-F238E27FC236}">
                <a16:creationId xmlns:a16="http://schemas.microsoft.com/office/drawing/2014/main" id="{7D2DA4E4-6396-4D77-BD73-140C9D96F30E}"/>
              </a:ext>
            </a:extLst>
          </p:cNvPr>
          <p:cNvSpPr txBox="1"/>
          <p:nvPr/>
        </p:nvSpPr>
        <p:spPr>
          <a:xfrm>
            <a:off x="8981520" y="3199322"/>
            <a:ext cx="1040488" cy="338554"/>
          </a:xfrm>
          <a:prstGeom prst="rect">
            <a:avLst/>
          </a:prstGeom>
          <a:noFill/>
        </p:spPr>
        <p:txBody>
          <a:bodyPr wrap="square" rtlCol="0">
            <a:spAutoFit/>
          </a:bodyPr>
          <a:lstStyle/>
          <a:p>
            <a:r>
              <a:rPr lang="en-GB" sz="1600" dirty="0"/>
              <a:t>Turn [1]</a:t>
            </a:r>
          </a:p>
        </p:txBody>
      </p:sp>
      <p:pic>
        <p:nvPicPr>
          <p:cNvPr id="3" name="Immagine 2">
            <a:extLst>
              <a:ext uri="{FF2B5EF4-FFF2-40B4-BE49-F238E27FC236}">
                <a16:creationId xmlns:a16="http://schemas.microsoft.com/office/drawing/2014/main" id="{D61BB0B4-1F9E-4333-9C7D-B9ED5F6A12AA}"/>
              </a:ext>
            </a:extLst>
          </p:cNvPr>
          <p:cNvPicPr>
            <a:picLocks noChangeAspect="1"/>
          </p:cNvPicPr>
          <p:nvPr/>
        </p:nvPicPr>
        <p:blipFill>
          <a:blip r:embed="rId9"/>
          <a:stretch>
            <a:fillRect/>
          </a:stretch>
        </p:blipFill>
        <p:spPr>
          <a:xfrm>
            <a:off x="582193" y="1268222"/>
            <a:ext cx="5130228" cy="2002608"/>
          </a:xfrm>
          <a:prstGeom prst="rect">
            <a:avLst/>
          </a:prstGeom>
        </p:spPr>
      </p:pic>
      <p:pic>
        <p:nvPicPr>
          <p:cNvPr id="6" name="Immagine 5">
            <a:extLst>
              <a:ext uri="{FF2B5EF4-FFF2-40B4-BE49-F238E27FC236}">
                <a16:creationId xmlns:a16="http://schemas.microsoft.com/office/drawing/2014/main" id="{37B808BF-4187-4CA7-B694-8ADB187FD1DA}"/>
              </a:ext>
            </a:extLst>
          </p:cNvPr>
          <p:cNvPicPr>
            <a:picLocks noChangeAspect="1"/>
          </p:cNvPicPr>
          <p:nvPr/>
        </p:nvPicPr>
        <p:blipFill>
          <a:blip r:embed="rId10"/>
          <a:stretch>
            <a:fillRect/>
          </a:stretch>
        </p:blipFill>
        <p:spPr>
          <a:xfrm>
            <a:off x="6582174" y="1257715"/>
            <a:ext cx="5134341" cy="2013116"/>
          </a:xfrm>
          <a:prstGeom prst="rect">
            <a:avLst/>
          </a:prstGeom>
        </p:spPr>
      </p:pic>
      <p:sp>
        <p:nvSpPr>
          <p:cNvPr id="34" name="CasellaDiTesto 33">
            <a:extLst>
              <a:ext uri="{FF2B5EF4-FFF2-40B4-BE49-F238E27FC236}">
                <a16:creationId xmlns:a16="http://schemas.microsoft.com/office/drawing/2014/main" id="{12307831-0061-48B8-81A1-F8D086D36872}"/>
              </a:ext>
            </a:extLst>
          </p:cNvPr>
          <p:cNvSpPr txBox="1"/>
          <p:nvPr/>
        </p:nvSpPr>
        <p:spPr>
          <a:xfrm>
            <a:off x="3264860" y="2467545"/>
            <a:ext cx="2058557"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(99500-100000 turns)</a:t>
            </a:r>
            <a:endParaRPr lang="en-GB" sz="1600" b="1" dirty="0"/>
          </a:p>
        </p:txBody>
      </p:sp>
      <p:pic>
        <p:nvPicPr>
          <p:cNvPr id="57" name="Immagine 56">
            <a:extLst>
              <a:ext uri="{FF2B5EF4-FFF2-40B4-BE49-F238E27FC236}">
                <a16:creationId xmlns:a16="http://schemas.microsoft.com/office/drawing/2014/main" id="{7936F87E-8754-4FB7-8B35-A4F951F3247D}"/>
              </a:ext>
            </a:extLst>
          </p:cNvPr>
          <p:cNvPicPr>
            <a:picLocks noChangeAspect="1"/>
          </p:cNvPicPr>
          <p:nvPr/>
        </p:nvPicPr>
        <p:blipFill>
          <a:blip r:embed="rId11"/>
          <a:stretch>
            <a:fillRect/>
          </a:stretch>
        </p:blipFill>
        <p:spPr>
          <a:xfrm>
            <a:off x="3207456" y="1310551"/>
            <a:ext cx="2205131" cy="834341"/>
          </a:xfrm>
          <a:prstGeom prst="rect">
            <a:avLst/>
          </a:prstGeom>
          <a:ln>
            <a:solidFill>
              <a:schemeClr val="tx1"/>
            </a:solidFill>
          </a:ln>
        </p:spPr>
      </p:pic>
      <p:cxnSp>
        <p:nvCxnSpPr>
          <p:cNvPr id="63" name="Connettore 2 62">
            <a:extLst>
              <a:ext uri="{FF2B5EF4-FFF2-40B4-BE49-F238E27FC236}">
                <a16:creationId xmlns:a16="http://schemas.microsoft.com/office/drawing/2014/main" id="{9300B4D1-E1B1-4D82-B5E7-92AD0C7C8731}"/>
              </a:ext>
            </a:extLst>
          </p:cNvPr>
          <p:cNvCxnSpPr>
            <a:cxnSpLocks/>
            <a:stCxn id="34" idx="0"/>
            <a:endCxn id="57" idx="2"/>
          </p:cNvCxnSpPr>
          <p:nvPr/>
        </p:nvCxnSpPr>
        <p:spPr>
          <a:xfrm flipV="1">
            <a:off x="4294139" y="2144892"/>
            <a:ext cx="15883" cy="322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CasellaDiTesto 93">
            <a:extLst>
              <a:ext uri="{FF2B5EF4-FFF2-40B4-BE49-F238E27FC236}">
                <a16:creationId xmlns:a16="http://schemas.microsoft.com/office/drawing/2014/main" id="{1D044763-899B-4B8A-9E53-D6CB1698B4C4}"/>
              </a:ext>
            </a:extLst>
          </p:cNvPr>
          <p:cNvSpPr txBox="1"/>
          <p:nvPr/>
        </p:nvSpPr>
        <p:spPr>
          <a:xfrm>
            <a:off x="9366189" y="2464452"/>
            <a:ext cx="2058557"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(99500-100000 turns)</a:t>
            </a:r>
            <a:endParaRPr lang="en-GB" sz="1600" b="1" dirty="0"/>
          </a:p>
        </p:txBody>
      </p:sp>
      <p:cxnSp>
        <p:nvCxnSpPr>
          <p:cNvPr id="95" name="Connettore 2 94">
            <a:extLst>
              <a:ext uri="{FF2B5EF4-FFF2-40B4-BE49-F238E27FC236}">
                <a16:creationId xmlns:a16="http://schemas.microsoft.com/office/drawing/2014/main" id="{68372DBB-7120-4640-A9F7-51D722E663DD}"/>
              </a:ext>
            </a:extLst>
          </p:cNvPr>
          <p:cNvCxnSpPr>
            <a:cxnSpLocks/>
            <a:stCxn id="94" idx="0"/>
          </p:cNvCxnSpPr>
          <p:nvPr/>
        </p:nvCxnSpPr>
        <p:spPr>
          <a:xfrm flipV="1">
            <a:off x="10395468" y="2141799"/>
            <a:ext cx="15883" cy="322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ttore diritto 86">
            <a:extLst>
              <a:ext uri="{FF2B5EF4-FFF2-40B4-BE49-F238E27FC236}">
                <a16:creationId xmlns:a16="http://schemas.microsoft.com/office/drawing/2014/main" id="{ACC57C2B-E291-4F12-93C1-A5282371A346}"/>
              </a:ext>
            </a:extLst>
          </p:cNvPr>
          <p:cNvCxnSpPr>
            <a:cxnSpLocks/>
          </p:cNvCxnSpPr>
          <p:nvPr/>
        </p:nvCxnSpPr>
        <p:spPr>
          <a:xfrm>
            <a:off x="1553590" y="1294855"/>
            <a:ext cx="0" cy="184077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Connettore diritto 97">
            <a:extLst>
              <a:ext uri="{FF2B5EF4-FFF2-40B4-BE49-F238E27FC236}">
                <a16:creationId xmlns:a16="http://schemas.microsoft.com/office/drawing/2014/main" id="{34E47239-69B4-437B-8D7F-E0DB532A8636}"/>
              </a:ext>
            </a:extLst>
          </p:cNvPr>
          <p:cNvCxnSpPr>
            <a:cxnSpLocks/>
          </p:cNvCxnSpPr>
          <p:nvPr/>
        </p:nvCxnSpPr>
        <p:spPr>
          <a:xfrm>
            <a:off x="7946992" y="1288541"/>
            <a:ext cx="0" cy="184708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CasellaDiTesto 87">
                <a:extLst>
                  <a:ext uri="{FF2B5EF4-FFF2-40B4-BE49-F238E27FC236}">
                    <a16:creationId xmlns:a16="http://schemas.microsoft.com/office/drawing/2014/main" id="{2FEA44F3-8BE7-46BA-B6C6-EFFA80A17D00}"/>
                  </a:ext>
                </a:extLst>
              </p:cNvPr>
              <p:cNvSpPr txBox="1"/>
              <p:nvPr/>
            </p:nvSpPr>
            <p:spPr>
              <a:xfrm>
                <a:off x="82496" y="5769250"/>
                <a:ext cx="12119446" cy="1077218"/>
              </a:xfrm>
              <a:prstGeom prst="rect">
                <a:avLst/>
              </a:prstGeom>
              <a:noFill/>
            </p:spPr>
            <p:txBody>
              <a:bodyPr wrap="square" rtlCol="0">
                <a:spAutoFit/>
              </a:bodyPr>
              <a:lstStyle/>
              <a:p>
                <a:pPr marL="742950" lvl="1" indent="-285750">
                  <a:buFont typeface="Wingdings" panose="05000000000000000000" pitchFamily="2" charset="2"/>
                  <a:buChar char="Ø"/>
                </a:pPr>
                <a:r>
                  <a:rPr lang="en-GB" sz="1600" dirty="0"/>
                  <a:t>When </a:t>
                </a:r>
                <a14:m>
                  <m:oMath xmlns:m="http://schemas.openxmlformats.org/officeDocument/2006/math">
                    <m:sSub>
                      <m:sSubPr>
                        <m:ctrlPr>
                          <a:rPr lang="en-GB" sz="1600" i="1" dirty="0">
                            <a:latin typeface="Cambria Math" panose="02040503050406030204" pitchFamily="18" charset="0"/>
                          </a:rPr>
                        </m:ctrlPr>
                      </m:sSubPr>
                      <m:e>
                        <m:r>
                          <a:rPr lang="en-GB" sz="1600" i="1" dirty="0">
                            <a:latin typeface="Cambria Math" panose="02040503050406030204" pitchFamily="18" charset="0"/>
                          </a:rPr>
                          <m:t>𝑑</m:t>
                        </m:r>
                      </m:e>
                      <m:sub>
                        <m:r>
                          <a:rPr lang="en-GB" sz="1600" i="1" dirty="0">
                            <a:latin typeface="Cambria Math" panose="02040503050406030204" pitchFamily="18" charset="0"/>
                          </a:rPr>
                          <m:t>𝐷𝑆𝐹</m:t>
                        </m:r>
                      </m:sub>
                    </m:sSub>
                    <m:r>
                      <a:rPr lang="en-GB" sz="1600" dirty="0">
                        <a:latin typeface="Cambria Math" panose="02040503050406030204" pitchFamily="18" charset="0"/>
                      </a:rPr>
                      <m:t>=</m:t>
                    </m:r>
                    <m:r>
                      <a:rPr lang="en-GB" sz="1600" b="0" i="1" dirty="0" smtClean="0">
                        <a:latin typeface="Cambria Math" panose="02040503050406030204" pitchFamily="18" charset="0"/>
                      </a:rPr>
                      <m:t>6</m:t>
                    </m:r>
                  </m:oMath>
                </a14:m>
                <a:r>
                  <a:rPr lang="en-GB" sz="1600" dirty="0">
                    <a:ea typeface="Cambria Math" panose="02040503050406030204" pitchFamily="18" charset="0"/>
                  </a:rPr>
                  <a:t>, </a:t>
                </a:r>
                <a:r>
                  <a:rPr lang="en-GB" sz="1600" dirty="0">
                    <a:solidFill>
                      <a:schemeClr val="tx1"/>
                    </a:solidFill>
                    <a:ea typeface="Cambria Math" panose="02040503050406030204" pitchFamily="18" charset="0"/>
                  </a:rPr>
                  <a:t>faster exponential decay of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𝑛</m:t>
                        </m:r>
                      </m:e>
                      <m:sub>
                        <m:r>
                          <a:rPr lang="en-GB" sz="1600" b="0" i="1">
                            <a:solidFill>
                              <a:schemeClr val="tx1"/>
                            </a:solidFill>
                            <a:latin typeface="Cambria Math" panose="02040503050406030204" pitchFamily="18" charset="0"/>
                          </a:rPr>
                          <m:t>𝑜𝐴𝐷𝐶</m:t>
                        </m:r>
                      </m:sub>
                    </m:sSub>
                  </m:oMath>
                </a14:m>
                <a:r>
                  <a:rPr lang="en-GB" sz="1600" dirty="0">
                    <a:solidFill>
                      <a:schemeClr val="tx1"/>
                    </a:solidFill>
                  </a:rPr>
                  <a:t> (black and orange dashed lines) due to the larger amplitude of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𝑛</m:t>
                        </m:r>
                      </m:e>
                      <m:sub>
                        <m:r>
                          <a:rPr lang="en-GB" sz="1600" i="1">
                            <a:solidFill>
                              <a:schemeClr val="tx1"/>
                            </a:solidFill>
                            <a:latin typeface="Cambria Math" panose="02040503050406030204" pitchFamily="18" charset="0"/>
                          </a:rPr>
                          <m:t>𝑜𝐹𝑃𝐺𝐴</m:t>
                        </m:r>
                      </m:sub>
                    </m:sSub>
                  </m:oMath>
                </a14:m>
                <a:r>
                  <a:rPr lang="en-GB" sz="1600" dirty="0">
                    <a:solidFill>
                      <a:schemeClr val="tx1"/>
                    </a:solidFill>
                    <a:ea typeface="Cambria Math" panose="02040503050406030204" pitchFamily="18" charset="0"/>
                  </a:rPr>
                  <a:t> and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𝑉</m:t>
                        </m:r>
                      </m:e>
                      <m:sub>
                        <m:r>
                          <a:rPr lang="en-GB" sz="1600" b="0" i="1">
                            <a:solidFill>
                              <a:schemeClr val="tx1"/>
                            </a:solidFill>
                            <a:latin typeface="Cambria Math" panose="02040503050406030204" pitchFamily="18" charset="0"/>
                          </a:rPr>
                          <m:t>𝐹𝐵𝑘𝑖𝑐𝑘</m:t>
                        </m:r>
                      </m:sub>
                    </m:sSub>
                  </m:oMath>
                </a14:m>
                <a:r>
                  <a:rPr lang="en-GB" sz="1600" dirty="0">
                    <a:solidFill>
                      <a:schemeClr val="tx1"/>
                    </a:solidFill>
                    <a:ea typeface="Cambria Math" panose="02040503050406030204" pitchFamily="18" charset="0"/>
                  </a:rPr>
                  <a:t>.</a:t>
                </a:r>
              </a:p>
              <a:p>
                <a:pPr marL="742950" lvl="1" indent="-285750">
                  <a:buFont typeface="Wingdings" panose="05000000000000000000" pitchFamily="2" charset="2"/>
                  <a:buChar char="Ø"/>
                </a:pPr>
                <a:r>
                  <a:rPr lang="en-GB" sz="1600" dirty="0">
                    <a:ea typeface="Cambria Math" panose="02040503050406030204" pitchFamily="18" charset="0"/>
                  </a:rPr>
                  <a:t>At the end of the simulations,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𝑛</m:t>
                        </m:r>
                      </m:e>
                      <m:sub>
                        <m:r>
                          <a:rPr lang="en-GB" sz="1600" b="0" i="1">
                            <a:solidFill>
                              <a:schemeClr val="tx1"/>
                            </a:solidFill>
                            <a:latin typeface="Cambria Math" panose="02040503050406030204" pitchFamily="18" charset="0"/>
                          </a:rPr>
                          <m:t>𝑜𝐴𝐷𝐶</m:t>
                        </m:r>
                      </m:sub>
                    </m:sSub>
                  </m:oMath>
                </a14:m>
                <a:r>
                  <a:rPr lang="en-GB" sz="1600" dirty="0">
                    <a:solidFill>
                      <a:schemeClr val="tx1"/>
                    </a:solidFill>
                    <a:ea typeface="Cambria Math" panose="02040503050406030204" pitchFamily="18" charset="0"/>
                  </a:rPr>
                  <a:t> </a:t>
                </a:r>
                <a:r>
                  <a:rPr lang="en-GB" sz="1600" dirty="0">
                    <a:ea typeface="Cambria Math" panose="02040503050406030204" pitchFamily="18" charset="0"/>
                  </a:rPr>
                  <a:t>takes 0 and 1 values, whereas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𝑛</m:t>
                        </m:r>
                      </m:e>
                      <m:sub>
                        <m:r>
                          <a:rPr lang="en-GB" sz="1600" i="1">
                            <a:latin typeface="Cambria Math" panose="02040503050406030204" pitchFamily="18" charset="0"/>
                          </a:rPr>
                          <m:t>𝑜𝐹𝑃𝐺𝐴</m:t>
                        </m:r>
                      </m:sub>
                    </m:sSub>
                  </m:oMath>
                </a14:m>
                <a:r>
                  <a:rPr lang="en-GB" sz="1600" dirty="0">
                    <a:solidFill>
                      <a:schemeClr val="tx1"/>
                    </a:solidFill>
                    <a:ea typeface="Cambria Math" panose="02040503050406030204" pitchFamily="18" charset="0"/>
                  </a:rPr>
                  <a:t> is sinusoidal like with </a:t>
                </a:r>
                <a14:m>
                  <m:oMath xmlns:m="http://schemas.openxmlformats.org/officeDocument/2006/math">
                    <m:d>
                      <m:dPr>
                        <m:begChr m:val="|"/>
                        <m:endChr m:val="|"/>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𝑛</m:t>
                            </m:r>
                          </m:e>
                          <m:sub>
                            <m:r>
                              <a:rPr lang="en-GB" sz="1600" i="1">
                                <a:latin typeface="Cambria Math" panose="02040503050406030204" pitchFamily="18" charset="0"/>
                              </a:rPr>
                              <m:t>𝑜𝐹𝑃𝐺𝐴</m:t>
                            </m:r>
                          </m:sub>
                        </m:sSub>
                      </m:e>
                    </m:d>
                    <m:r>
                      <a:rPr lang="en-GB" sz="1600">
                        <a:latin typeface="Cambria Math" panose="02040503050406030204" pitchFamily="18" charset="0"/>
                      </a:rPr>
                      <m:t>&lt;</m:t>
                    </m:r>
                    <m:r>
                      <a:rPr lang="en-GB" sz="1600" b="0" i="0" smtClean="0">
                        <a:latin typeface="Cambria Math" panose="02040503050406030204" pitchFamily="18" charset="0"/>
                      </a:rPr>
                      <m:t>0.4</m:t>
                    </m:r>
                  </m:oMath>
                </a14:m>
                <a:r>
                  <a:rPr lang="en-GB" sz="1600" dirty="0">
                    <a:solidFill>
                      <a:schemeClr val="tx1"/>
                    </a:solidFill>
                    <a:ea typeface="Cambria Math" panose="02040503050406030204" pitchFamily="18" charset="0"/>
                  </a:rPr>
                  <a:t>.</a:t>
                </a:r>
              </a:p>
              <a:p>
                <a:pPr marL="742950" lvl="1" indent="-285750">
                  <a:buFont typeface="Wingdings" panose="05000000000000000000" pitchFamily="2" charset="2"/>
                  <a:buChar char="Ø"/>
                </a:pPr>
                <a:r>
                  <a:rPr lang="en-GB" sz="1600" dirty="0"/>
                  <a:t>In this example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𝑔</m:t>
                        </m:r>
                      </m:e>
                      <m:sub>
                        <m:r>
                          <a:rPr lang="en-GB" sz="1600" b="0" i="1">
                            <a:solidFill>
                              <a:schemeClr val="tx1"/>
                            </a:solidFill>
                            <a:latin typeface="Cambria Math" panose="02040503050406030204" pitchFamily="18" charset="0"/>
                          </a:rPr>
                          <m:t>𝐷𝐴𝐶</m:t>
                        </m:r>
                      </m:sub>
                    </m:sSub>
                  </m:oMath>
                </a14:m>
                <a:r>
                  <a:rPr lang="en-GB" sz="1600" dirty="0">
                    <a:solidFill>
                      <a:schemeClr val="tx1"/>
                    </a:solidFill>
                    <a:ea typeface="Cambria Math" panose="02040503050406030204" pitchFamily="18" charset="0"/>
                  </a:rPr>
                  <a:t> = 0.5, therefore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sub>
                    </m:sSub>
                  </m:oMath>
                </a14:m>
                <a:r>
                  <a:rPr lang="en-GB" sz="1600" dirty="0">
                    <a:solidFill>
                      <a:schemeClr val="tx1"/>
                    </a:solidFill>
                    <a:ea typeface="Cambria Math" panose="02040503050406030204" pitchFamily="18" charset="0"/>
                  </a:rPr>
                  <a:t> = 0 if </a:t>
                </a:r>
                <a14:m>
                  <m:oMath xmlns:m="http://schemas.openxmlformats.org/officeDocument/2006/math">
                    <m:d>
                      <m:dPr>
                        <m:begChr m:val="|"/>
                        <m:endChr m:val="|"/>
                        <m:ctrlPr>
                          <a:rPr lang="en-GB" sz="1600" b="0" i="1" smtClean="0">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𝑛</m:t>
                            </m:r>
                          </m:e>
                          <m:sub>
                            <m:r>
                              <a:rPr lang="en-GB" sz="1600" i="1">
                                <a:latin typeface="Cambria Math" panose="02040503050406030204" pitchFamily="18" charset="0"/>
                              </a:rPr>
                              <m:t>𝑜𝐹𝑃𝐺𝐴</m:t>
                            </m:r>
                          </m:sub>
                        </m:sSub>
                      </m:e>
                    </m:d>
                    <m:r>
                      <a:rPr lang="en-GB" sz="1600" b="0" i="0" smtClean="0">
                        <a:latin typeface="Cambria Math" panose="02040503050406030204" pitchFamily="18" charset="0"/>
                      </a:rPr>
                      <m:t>&lt;2</m:t>
                    </m:r>
                  </m:oMath>
                </a14:m>
                <a:r>
                  <a:rPr lang="en-GB" sz="1600" dirty="0">
                    <a:solidFill>
                      <a:schemeClr val="tx1"/>
                    </a:solidFill>
                    <a:ea typeface="Cambria Math" panose="02040503050406030204" pitchFamily="18" charset="0"/>
                  </a:rPr>
                  <a:t>, and this occurs after about 10000 turns. </a:t>
                </a:r>
              </a:p>
              <a:p>
                <a:pPr marL="742950" lvl="1" indent="-285750">
                  <a:buFont typeface="Wingdings" panose="05000000000000000000" pitchFamily="2" charset="2"/>
                  <a:buChar char="Ø"/>
                </a:pPr>
                <a:r>
                  <a:rPr lang="en-GB" sz="1600" dirty="0">
                    <a:ea typeface="Cambria Math" panose="02040503050406030204" pitchFamily="18" charset="0"/>
                  </a:rPr>
                  <a:t>There is a transient period of about 100 turns for </a:t>
                </a:r>
                <a14:m>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sub>
                    </m:sSub>
                  </m:oMath>
                </a14:m>
                <a:r>
                  <a:rPr lang="en-GB" sz="1600" dirty="0">
                    <a:ea typeface="Cambria Math" panose="02040503050406030204" pitchFamily="18" charset="0"/>
                  </a:rPr>
                  <a:t>.</a:t>
                </a:r>
                <a:endParaRPr lang="en-GB" sz="1600" dirty="0">
                  <a:solidFill>
                    <a:schemeClr val="tx1"/>
                  </a:solidFill>
                  <a:ea typeface="Cambria Math" panose="02040503050406030204" pitchFamily="18" charset="0"/>
                </a:endParaRPr>
              </a:p>
            </p:txBody>
          </p:sp>
        </mc:Choice>
        <mc:Fallback xmlns="">
          <p:sp>
            <p:nvSpPr>
              <p:cNvPr id="88" name="CasellaDiTesto 87">
                <a:extLst>
                  <a:ext uri="{FF2B5EF4-FFF2-40B4-BE49-F238E27FC236}">
                    <a16:creationId xmlns:a16="http://schemas.microsoft.com/office/drawing/2014/main" id="{2FEA44F3-8BE7-46BA-B6C6-EFFA80A17D00}"/>
                  </a:ext>
                </a:extLst>
              </p:cNvPr>
              <p:cNvSpPr txBox="1">
                <a:spLocks noRot="1" noChangeAspect="1" noMove="1" noResize="1" noEditPoints="1" noAdjustHandles="1" noChangeArrowheads="1" noChangeShapeType="1" noTextEdit="1"/>
              </p:cNvSpPr>
              <p:nvPr/>
            </p:nvSpPr>
            <p:spPr>
              <a:xfrm>
                <a:off x="82496" y="5769250"/>
                <a:ext cx="12119446" cy="1077218"/>
              </a:xfrm>
              <a:prstGeom prst="rect">
                <a:avLst/>
              </a:prstGeom>
              <a:blipFill>
                <a:blip r:embed="rId12"/>
                <a:stretch>
                  <a:fillRect t="-1695" b="-6215"/>
                </a:stretch>
              </a:blipFill>
            </p:spPr>
            <p:txBody>
              <a:bodyPr/>
              <a:lstStyle/>
              <a:p>
                <a:r>
                  <a:rPr lang="en-GB">
                    <a:noFill/>
                  </a:rPr>
                  <a:t> </a:t>
                </a:r>
              </a:p>
            </p:txBody>
          </p:sp>
        </mc:Fallback>
      </mc:AlternateContent>
      <p:cxnSp>
        <p:nvCxnSpPr>
          <p:cNvPr id="101" name="Connettore diritto 100">
            <a:extLst>
              <a:ext uri="{FF2B5EF4-FFF2-40B4-BE49-F238E27FC236}">
                <a16:creationId xmlns:a16="http://schemas.microsoft.com/office/drawing/2014/main" id="{4D33ED30-1CDD-4207-9A3F-16B03DBAA58E}"/>
              </a:ext>
            </a:extLst>
          </p:cNvPr>
          <p:cNvCxnSpPr>
            <a:cxnSpLocks/>
          </p:cNvCxnSpPr>
          <p:nvPr/>
        </p:nvCxnSpPr>
        <p:spPr>
          <a:xfrm>
            <a:off x="2895598" y="1294855"/>
            <a:ext cx="0" cy="1840775"/>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02" name="Connettore diritto 101">
            <a:extLst>
              <a:ext uri="{FF2B5EF4-FFF2-40B4-BE49-F238E27FC236}">
                <a16:creationId xmlns:a16="http://schemas.microsoft.com/office/drawing/2014/main" id="{1D61C1FD-A4B8-431D-8355-50CE600CE4E2}"/>
              </a:ext>
            </a:extLst>
          </p:cNvPr>
          <p:cNvCxnSpPr>
            <a:cxnSpLocks/>
          </p:cNvCxnSpPr>
          <p:nvPr/>
        </p:nvCxnSpPr>
        <p:spPr>
          <a:xfrm>
            <a:off x="9304043" y="1287867"/>
            <a:ext cx="0" cy="1847763"/>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67" name="Immagine 66">
            <a:extLst>
              <a:ext uri="{FF2B5EF4-FFF2-40B4-BE49-F238E27FC236}">
                <a16:creationId xmlns:a16="http://schemas.microsoft.com/office/drawing/2014/main" id="{50D011C8-A0F0-4DFD-AE1B-69CA2A7AE170}"/>
              </a:ext>
            </a:extLst>
          </p:cNvPr>
          <p:cNvPicPr>
            <a:picLocks noChangeAspect="1"/>
          </p:cNvPicPr>
          <p:nvPr/>
        </p:nvPicPr>
        <p:blipFill>
          <a:blip r:embed="rId13"/>
          <a:stretch>
            <a:fillRect/>
          </a:stretch>
        </p:blipFill>
        <p:spPr>
          <a:xfrm>
            <a:off x="9213141" y="1315548"/>
            <a:ext cx="2205131" cy="836081"/>
          </a:xfrm>
          <a:prstGeom prst="rect">
            <a:avLst/>
          </a:prstGeom>
          <a:ln>
            <a:solidFill>
              <a:schemeClr val="tx1"/>
            </a:solidFill>
          </a:ln>
        </p:spPr>
      </p:pic>
      <p:pic>
        <p:nvPicPr>
          <p:cNvPr id="89" name="Immagine 88">
            <a:extLst>
              <a:ext uri="{FF2B5EF4-FFF2-40B4-BE49-F238E27FC236}">
                <a16:creationId xmlns:a16="http://schemas.microsoft.com/office/drawing/2014/main" id="{3552BA08-6473-45DE-A72A-B6CD6162F482}"/>
              </a:ext>
            </a:extLst>
          </p:cNvPr>
          <p:cNvPicPr>
            <a:picLocks noChangeAspect="1"/>
          </p:cNvPicPr>
          <p:nvPr/>
        </p:nvPicPr>
        <p:blipFill>
          <a:blip r:embed="rId14"/>
          <a:stretch>
            <a:fillRect/>
          </a:stretch>
        </p:blipFill>
        <p:spPr>
          <a:xfrm>
            <a:off x="370923" y="3487886"/>
            <a:ext cx="5293847" cy="2075995"/>
          </a:xfrm>
          <a:prstGeom prst="rect">
            <a:avLst/>
          </a:prstGeom>
        </p:spPr>
      </p:pic>
      <p:sp>
        <p:nvSpPr>
          <p:cNvPr id="90" name="CasellaDiTesto 89">
            <a:extLst>
              <a:ext uri="{FF2B5EF4-FFF2-40B4-BE49-F238E27FC236}">
                <a16:creationId xmlns:a16="http://schemas.microsoft.com/office/drawing/2014/main" id="{6067C185-5635-426B-BD6B-BA486BF24679}"/>
              </a:ext>
            </a:extLst>
          </p:cNvPr>
          <p:cNvSpPr txBox="1"/>
          <p:nvPr/>
        </p:nvSpPr>
        <p:spPr>
          <a:xfrm>
            <a:off x="2744616" y="5506253"/>
            <a:ext cx="1040488" cy="338554"/>
          </a:xfrm>
          <a:prstGeom prst="rect">
            <a:avLst/>
          </a:prstGeom>
          <a:noFill/>
        </p:spPr>
        <p:txBody>
          <a:bodyPr wrap="square" rtlCol="0">
            <a:spAutoFit/>
          </a:bodyPr>
          <a:lstStyle/>
          <a:p>
            <a:r>
              <a:rPr lang="en-GB" sz="1600" dirty="0"/>
              <a:t>Turn [1]</a:t>
            </a:r>
          </a:p>
        </p:txBody>
      </p:sp>
      <p:sp>
        <p:nvSpPr>
          <p:cNvPr id="92" name="Rettangolo 91">
            <a:extLst>
              <a:ext uri="{FF2B5EF4-FFF2-40B4-BE49-F238E27FC236}">
                <a16:creationId xmlns:a16="http://schemas.microsoft.com/office/drawing/2014/main" id="{C35DCBCC-2DAC-40A3-8DE9-92E27AE347E7}"/>
              </a:ext>
            </a:extLst>
          </p:cNvPr>
          <p:cNvSpPr/>
          <p:nvPr/>
        </p:nvSpPr>
        <p:spPr>
          <a:xfrm>
            <a:off x="353167" y="4064834"/>
            <a:ext cx="177374" cy="82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CasellaDiTesto 106">
                <a:extLst>
                  <a:ext uri="{FF2B5EF4-FFF2-40B4-BE49-F238E27FC236}">
                    <a16:creationId xmlns:a16="http://schemas.microsoft.com/office/drawing/2014/main" id="{D6325191-E5C6-4905-9CA0-09C3B4E16480}"/>
                  </a:ext>
                </a:extLst>
              </p:cNvPr>
              <p:cNvSpPr txBox="1"/>
              <p:nvPr/>
            </p:nvSpPr>
            <p:spPr>
              <a:xfrm rot="16200000">
                <a:off x="-437752" y="4009439"/>
                <a:ext cx="1610995" cy="369332"/>
              </a:xfrm>
              <a:prstGeom prst="rect">
                <a:avLst/>
              </a:prstGeom>
              <a:noFill/>
            </p:spPr>
            <p:txBody>
              <a:bodyPr wrap="square">
                <a:spAutoFit/>
              </a:bodyPr>
              <a:lstStyle/>
              <a:p>
                <a14:m>
                  <m:oMath xmlns:m="http://schemas.openxmlformats.org/officeDocument/2006/math">
                    <m:sSub>
                      <m:sSubPr>
                        <m:ctrlPr>
                          <a:rPr lang="en-GB" i="1" smtClean="0">
                            <a:solidFill>
                              <a:srgbClr val="0000FF"/>
                            </a:solidFill>
                            <a:latin typeface="Cambria Math" panose="02040503050406030204" pitchFamily="18" charset="0"/>
                          </a:rPr>
                        </m:ctrlPr>
                      </m:sSubPr>
                      <m:e>
                        <m:r>
                          <a:rPr lang="en-GB" b="0" i="1" smtClean="0">
                            <a:solidFill>
                              <a:srgbClr val="0000FF"/>
                            </a:solidFill>
                            <a:latin typeface="Cambria Math" panose="02040503050406030204" pitchFamily="18" charset="0"/>
                          </a:rPr>
                          <m:t>𝑉</m:t>
                        </m:r>
                      </m:e>
                      <m:sub>
                        <m:r>
                          <a:rPr lang="en-GB" b="0" i="1" smtClean="0">
                            <a:solidFill>
                              <a:srgbClr val="0000FF"/>
                            </a:solidFill>
                            <a:latin typeface="Cambria Math" panose="02040503050406030204" pitchFamily="18" charset="0"/>
                          </a:rPr>
                          <m:t>𝐹𝐵𝑘𝑖𝑐𝑘</m:t>
                        </m:r>
                      </m:sub>
                    </m:sSub>
                  </m:oMath>
                </a14:m>
                <a:r>
                  <a:rPr lang="en-GB" dirty="0"/>
                  <a:t> </a:t>
                </a:r>
                <a:r>
                  <a:rPr lang="en-GB" dirty="0">
                    <a:solidFill>
                      <a:srgbClr val="0000FF"/>
                    </a:solidFill>
                  </a:rPr>
                  <a:t>[V]</a:t>
                </a:r>
              </a:p>
            </p:txBody>
          </p:sp>
        </mc:Choice>
        <mc:Fallback xmlns="">
          <p:sp>
            <p:nvSpPr>
              <p:cNvPr id="107" name="CasellaDiTesto 106">
                <a:extLst>
                  <a:ext uri="{FF2B5EF4-FFF2-40B4-BE49-F238E27FC236}">
                    <a16:creationId xmlns:a16="http://schemas.microsoft.com/office/drawing/2014/main" id="{D6325191-E5C6-4905-9CA0-09C3B4E16480}"/>
                  </a:ext>
                </a:extLst>
              </p:cNvPr>
              <p:cNvSpPr txBox="1">
                <a:spLocks noRot="1" noChangeAspect="1" noMove="1" noResize="1" noEditPoints="1" noAdjustHandles="1" noChangeArrowheads="1" noChangeShapeType="1" noTextEdit="1"/>
              </p:cNvSpPr>
              <p:nvPr/>
            </p:nvSpPr>
            <p:spPr>
              <a:xfrm rot="16200000">
                <a:off x="-437752" y="4009439"/>
                <a:ext cx="1610995" cy="369332"/>
              </a:xfrm>
              <a:prstGeom prst="rect">
                <a:avLst/>
              </a:prstGeom>
              <a:blipFill>
                <a:blip r:embed="rId15"/>
                <a:stretch>
                  <a:fillRect l="-8197" r="-24590"/>
                </a:stretch>
              </a:blipFill>
            </p:spPr>
            <p:txBody>
              <a:bodyPr/>
              <a:lstStyle/>
              <a:p>
                <a:r>
                  <a:rPr lang="en-GB">
                    <a:noFill/>
                  </a:rPr>
                  <a:t> </a:t>
                </a:r>
              </a:p>
            </p:txBody>
          </p:sp>
        </mc:Fallback>
      </mc:AlternateContent>
      <p:pic>
        <p:nvPicPr>
          <p:cNvPr id="96" name="Immagine 95">
            <a:extLst>
              <a:ext uri="{FF2B5EF4-FFF2-40B4-BE49-F238E27FC236}">
                <a16:creationId xmlns:a16="http://schemas.microsoft.com/office/drawing/2014/main" id="{6F613561-208C-4438-9D81-FEA34DC4F2D6}"/>
              </a:ext>
            </a:extLst>
          </p:cNvPr>
          <p:cNvPicPr>
            <a:picLocks noChangeAspect="1"/>
          </p:cNvPicPr>
          <p:nvPr/>
        </p:nvPicPr>
        <p:blipFill>
          <a:blip r:embed="rId16"/>
          <a:stretch>
            <a:fillRect/>
          </a:stretch>
        </p:blipFill>
        <p:spPr>
          <a:xfrm>
            <a:off x="3157659" y="3552837"/>
            <a:ext cx="2263806" cy="843055"/>
          </a:xfrm>
          <a:prstGeom prst="rect">
            <a:avLst/>
          </a:prstGeom>
          <a:ln>
            <a:solidFill>
              <a:schemeClr val="tx1"/>
            </a:solidFill>
          </a:ln>
        </p:spPr>
      </p:pic>
      <p:pic>
        <p:nvPicPr>
          <p:cNvPr id="97" name="Immagine 96">
            <a:extLst>
              <a:ext uri="{FF2B5EF4-FFF2-40B4-BE49-F238E27FC236}">
                <a16:creationId xmlns:a16="http://schemas.microsoft.com/office/drawing/2014/main" id="{25F40684-CF62-49CF-B10A-1599B08BF465}"/>
              </a:ext>
            </a:extLst>
          </p:cNvPr>
          <p:cNvPicPr>
            <a:picLocks noChangeAspect="1"/>
          </p:cNvPicPr>
          <p:nvPr/>
        </p:nvPicPr>
        <p:blipFill>
          <a:blip r:embed="rId17"/>
          <a:stretch>
            <a:fillRect/>
          </a:stretch>
        </p:blipFill>
        <p:spPr>
          <a:xfrm>
            <a:off x="3147307" y="4587973"/>
            <a:ext cx="2263807" cy="842907"/>
          </a:xfrm>
          <a:prstGeom prst="rect">
            <a:avLst/>
          </a:prstGeom>
          <a:ln>
            <a:solidFill>
              <a:schemeClr val="tx1"/>
            </a:solidFill>
          </a:ln>
        </p:spPr>
      </p:pic>
      <p:sp>
        <p:nvSpPr>
          <p:cNvPr id="100" name="CasellaDiTesto 99">
            <a:extLst>
              <a:ext uri="{FF2B5EF4-FFF2-40B4-BE49-F238E27FC236}">
                <a16:creationId xmlns:a16="http://schemas.microsoft.com/office/drawing/2014/main" id="{E7558C5C-3902-4EEB-8083-DFA7DEE155B5}"/>
              </a:ext>
            </a:extLst>
          </p:cNvPr>
          <p:cNvSpPr txBox="1"/>
          <p:nvPr/>
        </p:nvSpPr>
        <p:spPr>
          <a:xfrm>
            <a:off x="1585250" y="4717038"/>
            <a:ext cx="1308401"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(0-500 turns)</a:t>
            </a:r>
            <a:endParaRPr lang="en-GB" sz="1600" b="1" dirty="0"/>
          </a:p>
        </p:txBody>
      </p:sp>
      <p:cxnSp>
        <p:nvCxnSpPr>
          <p:cNvPr id="114" name="Connettore 2 113">
            <a:extLst>
              <a:ext uri="{FF2B5EF4-FFF2-40B4-BE49-F238E27FC236}">
                <a16:creationId xmlns:a16="http://schemas.microsoft.com/office/drawing/2014/main" id="{533FE064-EA8D-44B0-8870-27BA19E06952}"/>
              </a:ext>
            </a:extLst>
          </p:cNvPr>
          <p:cNvCxnSpPr>
            <a:cxnSpLocks/>
            <a:stCxn id="106" idx="3"/>
            <a:endCxn id="96" idx="1"/>
          </p:cNvCxnSpPr>
          <p:nvPr/>
        </p:nvCxnSpPr>
        <p:spPr>
          <a:xfrm flipV="1">
            <a:off x="2893651" y="3974365"/>
            <a:ext cx="264008" cy="6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CasellaDiTesto 105">
            <a:extLst>
              <a:ext uri="{FF2B5EF4-FFF2-40B4-BE49-F238E27FC236}">
                <a16:creationId xmlns:a16="http://schemas.microsoft.com/office/drawing/2014/main" id="{1916B183-C5FA-4ECA-8D85-4CEBAEE922B4}"/>
              </a:ext>
            </a:extLst>
          </p:cNvPr>
          <p:cNvSpPr txBox="1"/>
          <p:nvPr/>
        </p:nvSpPr>
        <p:spPr>
          <a:xfrm>
            <a:off x="1402673" y="3688332"/>
            <a:ext cx="1490978"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(0-10000 turns)</a:t>
            </a:r>
            <a:endParaRPr lang="en-GB" sz="1600" b="1" dirty="0"/>
          </a:p>
        </p:txBody>
      </p:sp>
      <p:cxnSp>
        <p:nvCxnSpPr>
          <p:cNvPr id="121" name="Connettore 2 120">
            <a:extLst>
              <a:ext uri="{FF2B5EF4-FFF2-40B4-BE49-F238E27FC236}">
                <a16:creationId xmlns:a16="http://schemas.microsoft.com/office/drawing/2014/main" id="{EF940D8B-21B4-4E57-B72A-D5CAB0DBE662}"/>
              </a:ext>
            </a:extLst>
          </p:cNvPr>
          <p:cNvCxnSpPr>
            <a:cxnSpLocks/>
            <a:endCxn id="97" idx="1"/>
          </p:cNvCxnSpPr>
          <p:nvPr/>
        </p:nvCxnSpPr>
        <p:spPr>
          <a:xfrm flipV="1">
            <a:off x="2895598" y="5009427"/>
            <a:ext cx="251709" cy="24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 name="Immagine 112">
            <a:extLst>
              <a:ext uri="{FF2B5EF4-FFF2-40B4-BE49-F238E27FC236}">
                <a16:creationId xmlns:a16="http://schemas.microsoft.com/office/drawing/2014/main" id="{8E26EA59-4EC0-4E32-B167-CF9425959638}"/>
              </a:ext>
            </a:extLst>
          </p:cNvPr>
          <p:cNvPicPr>
            <a:picLocks noChangeAspect="1"/>
          </p:cNvPicPr>
          <p:nvPr/>
        </p:nvPicPr>
        <p:blipFill>
          <a:blip r:embed="rId18"/>
          <a:stretch>
            <a:fillRect/>
          </a:stretch>
        </p:blipFill>
        <p:spPr>
          <a:xfrm>
            <a:off x="6531861" y="3487274"/>
            <a:ext cx="5134229" cy="2067975"/>
          </a:xfrm>
          <a:prstGeom prst="rect">
            <a:avLst/>
          </a:prstGeom>
        </p:spPr>
      </p:pic>
      <p:pic>
        <p:nvPicPr>
          <p:cNvPr id="118" name="Immagine 117">
            <a:extLst>
              <a:ext uri="{FF2B5EF4-FFF2-40B4-BE49-F238E27FC236}">
                <a16:creationId xmlns:a16="http://schemas.microsoft.com/office/drawing/2014/main" id="{A465CC89-05FF-4D89-9DCC-DDE9CE496018}"/>
              </a:ext>
            </a:extLst>
          </p:cNvPr>
          <p:cNvPicPr>
            <a:picLocks noChangeAspect="1"/>
          </p:cNvPicPr>
          <p:nvPr/>
        </p:nvPicPr>
        <p:blipFill>
          <a:blip r:embed="rId19"/>
          <a:stretch>
            <a:fillRect/>
          </a:stretch>
        </p:blipFill>
        <p:spPr>
          <a:xfrm>
            <a:off x="9148627" y="3552836"/>
            <a:ext cx="2263807" cy="843055"/>
          </a:xfrm>
          <a:prstGeom prst="rect">
            <a:avLst/>
          </a:prstGeom>
          <a:ln>
            <a:solidFill>
              <a:schemeClr val="tx1"/>
            </a:solidFill>
          </a:ln>
        </p:spPr>
      </p:pic>
      <p:pic>
        <p:nvPicPr>
          <p:cNvPr id="127" name="Immagine 126">
            <a:extLst>
              <a:ext uri="{FF2B5EF4-FFF2-40B4-BE49-F238E27FC236}">
                <a16:creationId xmlns:a16="http://schemas.microsoft.com/office/drawing/2014/main" id="{399EB86C-6DA1-41C5-97BA-DB34C2542FDB}"/>
              </a:ext>
            </a:extLst>
          </p:cNvPr>
          <p:cNvPicPr>
            <a:picLocks noChangeAspect="1"/>
          </p:cNvPicPr>
          <p:nvPr/>
        </p:nvPicPr>
        <p:blipFill>
          <a:blip r:embed="rId20"/>
          <a:stretch>
            <a:fillRect/>
          </a:stretch>
        </p:blipFill>
        <p:spPr>
          <a:xfrm>
            <a:off x="9159532" y="4573222"/>
            <a:ext cx="2259080" cy="861971"/>
          </a:xfrm>
          <a:prstGeom prst="rect">
            <a:avLst/>
          </a:prstGeom>
          <a:ln>
            <a:solidFill>
              <a:schemeClr val="tx1"/>
            </a:solidFill>
          </a:ln>
        </p:spPr>
      </p:pic>
      <p:sp>
        <p:nvSpPr>
          <p:cNvPr id="128" name="CasellaDiTesto 127">
            <a:extLst>
              <a:ext uri="{FF2B5EF4-FFF2-40B4-BE49-F238E27FC236}">
                <a16:creationId xmlns:a16="http://schemas.microsoft.com/office/drawing/2014/main" id="{4C0D2F38-CB37-4BBC-87FE-AD4B64B5C9D4}"/>
              </a:ext>
            </a:extLst>
          </p:cNvPr>
          <p:cNvSpPr txBox="1"/>
          <p:nvPr/>
        </p:nvSpPr>
        <p:spPr>
          <a:xfrm>
            <a:off x="7577777" y="4696020"/>
            <a:ext cx="1308401"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(0-500 turns)</a:t>
            </a:r>
            <a:endParaRPr lang="en-GB" sz="1600" b="1" dirty="0"/>
          </a:p>
        </p:txBody>
      </p:sp>
      <p:cxnSp>
        <p:nvCxnSpPr>
          <p:cNvPr id="129" name="Connettore 2 128">
            <a:extLst>
              <a:ext uri="{FF2B5EF4-FFF2-40B4-BE49-F238E27FC236}">
                <a16:creationId xmlns:a16="http://schemas.microsoft.com/office/drawing/2014/main" id="{9EC7322F-6140-4938-A16A-FD234C186735}"/>
              </a:ext>
            </a:extLst>
          </p:cNvPr>
          <p:cNvCxnSpPr>
            <a:cxnSpLocks/>
            <a:stCxn id="130" idx="3"/>
          </p:cNvCxnSpPr>
          <p:nvPr/>
        </p:nvCxnSpPr>
        <p:spPr>
          <a:xfrm flipV="1">
            <a:off x="8886178" y="3953347"/>
            <a:ext cx="264008" cy="6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CasellaDiTesto 129">
            <a:extLst>
              <a:ext uri="{FF2B5EF4-FFF2-40B4-BE49-F238E27FC236}">
                <a16:creationId xmlns:a16="http://schemas.microsoft.com/office/drawing/2014/main" id="{5E9E9099-070D-4AE0-A131-3DF7929C4664}"/>
              </a:ext>
            </a:extLst>
          </p:cNvPr>
          <p:cNvSpPr txBox="1"/>
          <p:nvPr/>
        </p:nvSpPr>
        <p:spPr>
          <a:xfrm>
            <a:off x="7395200" y="3667314"/>
            <a:ext cx="1490978" cy="584775"/>
          </a:xfrm>
          <a:prstGeom prst="rect">
            <a:avLst/>
          </a:prstGeom>
          <a:solidFill>
            <a:schemeClr val="bg1"/>
          </a:solidFill>
          <a:ln>
            <a:solidFill>
              <a:schemeClr val="tx1"/>
            </a:solidFill>
          </a:ln>
        </p:spPr>
        <p:txBody>
          <a:bodyPr wrap="square" rtlCol="0">
            <a:spAutoFit/>
          </a:bodyPr>
          <a:lstStyle/>
          <a:p>
            <a:pPr algn="ctr"/>
            <a:r>
              <a:rPr lang="en-GB" sz="1600" b="1" dirty="0">
                <a:ea typeface="Cambria Math" panose="02040503050406030204" pitchFamily="18" charset="0"/>
              </a:rPr>
              <a:t>Zoom </a:t>
            </a:r>
          </a:p>
          <a:p>
            <a:pPr algn="ctr"/>
            <a:r>
              <a:rPr lang="en-GB" sz="1600" b="1" dirty="0">
                <a:ea typeface="Cambria Math" panose="02040503050406030204" pitchFamily="18" charset="0"/>
              </a:rPr>
              <a:t>(0-10000 turns)</a:t>
            </a:r>
            <a:endParaRPr lang="en-GB" sz="1600" b="1" dirty="0"/>
          </a:p>
        </p:txBody>
      </p:sp>
      <p:cxnSp>
        <p:nvCxnSpPr>
          <p:cNvPr id="131" name="Connettore 2 130">
            <a:extLst>
              <a:ext uri="{FF2B5EF4-FFF2-40B4-BE49-F238E27FC236}">
                <a16:creationId xmlns:a16="http://schemas.microsoft.com/office/drawing/2014/main" id="{BBCB1DFF-2AC6-475D-90C0-D87F48F65535}"/>
              </a:ext>
            </a:extLst>
          </p:cNvPr>
          <p:cNvCxnSpPr>
            <a:cxnSpLocks/>
          </p:cNvCxnSpPr>
          <p:nvPr/>
        </p:nvCxnSpPr>
        <p:spPr>
          <a:xfrm flipV="1">
            <a:off x="8888125" y="4988409"/>
            <a:ext cx="251709" cy="24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CasellaDiTesto 132">
            <a:extLst>
              <a:ext uri="{FF2B5EF4-FFF2-40B4-BE49-F238E27FC236}">
                <a16:creationId xmlns:a16="http://schemas.microsoft.com/office/drawing/2014/main" id="{6C5E224B-32A4-4168-8B3B-7EE81291A398}"/>
              </a:ext>
            </a:extLst>
          </p:cNvPr>
          <p:cNvSpPr txBox="1"/>
          <p:nvPr/>
        </p:nvSpPr>
        <p:spPr>
          <a:xfrm>
            <a:off x="8988417" y="5506253"/>
            <a:ext cx="1040488"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137" name="CasellaDiTesto 136">
                <a:extLst>
                  <a:ext uri="{FF2B5EF4-FFF2-40B4-BE49-F238E27FC236}">
                    <a16:creationId xmlns:a16="http://schemas.microsoft.com/office/drawing/2014/main" id="{5ED973D2-7593-453B-A2B0-4E56C87D1869}"/>
                  </a:ext>
                </a:extLst>
              </p:cNvPr>
              <p:cNvSpPr txBox="1"/>
              <p:nvPr/>
            </p:nvSpPr>
            <p:spPr>
              <a:xfrm rot="16200000">
                <a:off x="5521388" y="4007807"/>
                <a:ext cx="1610995" cy="369332"/>
              </a:xfrm>
              <a:prstGeom prst="rect">
                <a:avLst/>
              </a:prstGeom>
              <a:noFill/>
            </p:spPr>
            <p:txBody>
              <a:bodyPr wrap="square">
                <a:spAutoFit/>
              </a:bodyPr>
              <a:lstStyle/>
              <a:p>
                <a14:m>
                  <m:oMath xmlns:m="http://schemas.openxmlformats.org/officeDocument/2006/math">
                    <m:sSub>
                      <m:sSubPr>
                        <m:ctrlPr>
                          <a:rPr lang="en-GB" i="1" smtClean="0">
                            <a:solidFill>
                              <a:srgbClr val="0000FF"/>
                            </a:solidFill>
                            <a:latin typeface="Cambria Math" panose="02040503050406030204" pitchFamily="18" charset="0"/>
                          </a:rPr>
                        </m:ctrlPr>
                      </m:sSubPr>
                      <m:e>
                        <m:r>
                          <a:rPr lang="en-GB" b="0" i="1" smtClean="0">
                            <a:solidFill>
                              <a:srgbClr val="0000FF"/>
                            </a:solidFill>
                            <a:latin typeface="Cambria Math" panose="02040503050406030204" pitchFamily="18" charset="0"/>
                          </a:rPr>
                          <m:t>𝑉</m:t>
                        </m:r>
                      </m:e>
                      <m:sub>
                        <m:r>
                          <a:rPr lang="en-GB" b="0" i="1" smtClean="0">
                            <a:solidFill>
                              <a:srgbClr val="0000FF"/>
                            </a:solidFill>
                            <a:latin typeface="Cambria Math" panose="02040503050406030204" pitchFamily="18" charset="0"/>
                          </a:rPr>
                          <m:t>𝐹𝐵𝑘𝑖𝑐𝑘</m:t>
                        </m:r>
                      </m:sub>
                    </m:sSub>
                  </m:oMath>
                </a14:m>
                <a:r>
                  <a:rPr lang="en-GB" dirty="0"/>
                  <a:t> </a:t>
                </a:r>
                <a:r>
                  <a:rPr lang="en-GB" dirty="0">
                    <a:solidFill>
                      <a:srgbClr val="0000FF"/>
                    </a:solidFill>
                  </a:rPr>
                  <a:t>[V]</a:t>
                </a:r>
              </a:p>
            </p:txBody>
          </p:sp>
        </mc:Choice>
        <mc:Fallback xmlns="">
          <p:sp>
            <p:nvSpPr>
              <p:cNvPr id="137" name="CasellaDiTesto 136">
                <a:extLst>
                  <a:ext uri="{FF2B5EF4-FFF2-40B4-BE49-F238E27FC236}">
                    <a16:creationId xmlns:a16="http://schemas.microsoft.com/office/drawing/2014/main" id="{5ED973D2-7593-453B-A2B0-4E56C87D1869}"/>
                  </a:ext>
                </a:extLst>
              </p:cNvPr>
              <p:cNvSpPr txBox="1">
                <a:spLocks noRot="1" noChangeAspect="1" noMove="1" noResize="1" noEditPoints="1" noAdjustHandles="1" noChangeArrowheads="1" noChangeShapeType="1" noTextEdit="1"/>
              </p:cNvSpPr>
              <p:nvPr/>
            </p:nvSpPr>
            <p:spPr>
              <a:xfrm rot="16200000">
                <a:off x="5521388" y="4007807"/>
                <a:ext cx="1610995" cy="369332"/>
              </a:xfrm>
              <a:prstGeom prst="rect">
                <a:avLst/>
              </a:prstGeom>
              <a:blipFill>
                <a:blip r:embed="rId21"/>
                <a:stretch>
                  <a:fillRect l="-10000" r="-26667"/>
                </a:stretch>
              </a:blipFill>
            </p:spPr>
            <p:txBody>
              <a:bodyPr/>
              <a:lstStyle/>
              <a:p>
                <a:r>
                  <a:rPr lang="en-GB">
                    <a:noFill/>
                  </a:rPr>
                  <a:t> </a:t>
                </a:r>
              </a:p>
            </p:txBody>
          </p:sp>
        </mc:Fallback>
      </mc:AlternateContent>
      <p:cxnSp>
        <p:nvCxnSpPr>
          <p:cNvPr id="139" name="Connettore diritto 138">
            <a:extLst>
              <a:ext uri="{FF2B5EF4-FFF2-40B4-BE49-F238E27FC236}">
                <a16:creationId xmlns:a16="http://schemas.microsoft.com/office/drawing/2014/main" id="{8430CA5C-72D3-494B-A159-9BE0C4E5BC57}"/>
              </a:ext>
            </a:extLst>
          </p:cNvPr>
          <p:cNvCxnSpPr>
            <a:cxnSpLocks/>
          </p:cNvCxnSpPr>
          <p:nvPr/>
        </p:nvCxnSpPr>
        <p:spPr>
          <a:xfrm>
            <a:off x="3713984" y="4614096"/>
            <a:ext cx="0" cy="75582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Connettore diritto 141">
            <a:extLst>
              <a:ext uri="{FF2B5EF4-FFF2-40B4-BE49-F238E27FC236}">
                <a16:creationId xmlns:a16="http://schemas.microsoft.com/office/drawing/2014/main" id="{7B39497A-F29D-4D57-8527-AB1FC5ACFC40}"/>
              </a:ext>
            </a:extLst>
          </p:cNvPr>
          <p:cNvCxnSpPr>
            <a:cxnSpLocks/>
          </p:cNvCxnSpPr>
          <p:nvPr/>
        </p:nvCxnSpPr>
        <p:spPr>
          <a:xfrm>
            <a:off x="9720640" y="4625737"/>
            <a:ext cx="0" cy="75582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13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DCE00F6-E621-47D4-91C8-DF8A86BAA84E}"/>
                  </a:ext>
                </a:extLst>
              </p:cNvPr>
              <p:cNvSpPr txBox="1"/>
              <p:nvPr/>
            </p:nvSpPr>
            <p:spPr>
              <a:xfrm>
                <a:off x="106532" y="1132811"/>
                <a:ext cx="12085468" cy="5632311"/>
              </a:xfrm>
              <a:prstGeom prst="rect">
                <a:avLst/>
              </a:prstGeom>
              <a:noFill/>
            </p:spPr>
            <p:txBody>
              <a:bodyPr wrap="square" rtlCol="0">
                <a:spAutoFit/>
              </a:bodyPr>
              <a:lstStyle/>
              <a:p>
                <a:pPr marL="285750" indent="-285750">
                  <a:buFont typeface="Wingdings" panose="05000000000000000000" pitchFamily="2" charset="2"/>
                  <a:buChar char="q"/>
                </a:pPr>
                <a:r>
                  <a:rPr lang="en-GB" dirty="0"/>
                  <a:t>When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rPr>
                          <m:t>0</m:t>
                        </m:r>
                      </m:sub>
                    </m:sSub>
                  </m:oMath>
                </a14:m>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ea typeface="Cambria Math" panose="02040503050406030204" pitchFamily="18" charset="0"/>
                          </a:rPr>
                          <m:t>𝑡𝑟</m:t>
                        </m:r>
                      </m:sub>
                    </m:sSub>
                  </m:oMath>
                </a14:m>
                <a:r>
                  <a:rPr lang="en-GB" dirty="0"/>
                  <a:t>, one can take just the first term of the </a:t>
                </a:r>
                <a14:m>
                  <m:oMath xmlns:m="http://schemas.openxmlformats.org/officeDocument/2006/math">
                    <m:r>
                      <a:rPr lang="en-GB" i="1">
                        <a:latin typeface="Cambria Math" panose="02040503050406030204" pitchFamily="18" charset="0"/>
                        <a:ea typeface="Cambria Math" panose="02040503050406030204" pitchFamily="18" charset="0"/>
                      </a:rPr>
                      <m:t>𝜂</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𝛿</m:t>
                        </m:r>
                      </m:e>
                    </m:d>
                  </m:oMath>
                </a14:m>
                <a:r>
                  <a:rPr lang="en-GB" dirty="0"/>
                  <a:t> expansion, i.e.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In DAFNE, since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rPr>
                          <m:t>0</m:t>
                        </m:r>
                      </m:sub>
                    </m:sSub>
                  </m:oMath>
                </a14:m>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ea typeface="Cambria Math" panose="02040503050406030204" pitchFamily="18" charset="0"/>
                          </a:rPr>
                          <m:t>𝑡𝑟</m:t>
                        </m:r>
                      </m:sub>
                    </m:sSub>
                  </m:oMath>
                </a14:m>
                <a:r>
                  <a:rPr lang="en-GB" dirty="0"/>
                  <a:t>, </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r>
                  <a:rPr lang="en-GB" dirty="0"/>
                  <a:t>Therefore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r>
                  <a:rPr lang="en-GB" dirty="0"/>
                  <a:t>A particle with </a:t>
                </a:r>
                <a14:m>
                  <m:oMath xmlns:m="http://schemas.openxmlformats.org/officeDocument/2006/math">
                    <m:r>
                      <a:rPr lang="en-GB" b="0" i="1" smtClean="0">
                        <a:latin typeface="Cambria Math" panose="02040503050406030204" pitchFamily="18" charset="0"/>
                      </a:rPr>
                      <m:t>𝐸</m:t>
                    </m:r>
                    <m:r>
                      <a:rPr lang="en-GB" b="0" i="1" smtClean="0">
                        <a:latin typeface="Cambria Math" panose="02040503050406030204" pitchFamily="18" charset="0"/>
                      </a:rPr>
                      <m:t>&gt;</m:t>
                    </m:r>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𝐸</m:t>
                        </m:r>
                      </m:e>
                      <m:sub>
                        <m:r>
                          <a:rPr lang="en-GB" i="1">
                            <a:latin typeface="Cambria Math" panose="02040503050406030204" pitchFamily="18" charset="0"/>
                          </a:rPr>
                          <m:t>0</m:t>
                        </m:r>
                      </m:sub>
                    </m:sSub>
                  </m:oMath>
                </a14:m>
                <a:r>
                  <a:rPr lang="en-GB" dirty="0"/>
                  <a:t> has </a:t>
                </a:r>
                <a14:m>
                  <m:oMath xmlns:m="http://schemas.openxmlformats.org/officeDocument/2006/math">
                    <m:r>
                      <a:rPr lang="en-GB" b="0" i="1" smtClean="0">
                        <a:latin typeface="Cambria Math" panose="02040503050406030204" pitchFamily="18" charset="0"/>
                      </a:rPr>
                      <m:t>𝑓</m:t>
                    </m:r>
                    <m:r>
                      <a:rPr lang="en-GB" b="0" i="1" smtClean="0">
                        <a:latin typeface="Cambria Math" panose="02040503050406030204" pitchFamily="18" charset="0"/>
                      </a:rPr>
                      <m:t>&lt;</m:t>
                    </m:r>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𝑓</m:t>
                        </m:r>
                      </m:e>
                      <m:sub>
                        <m:r>
                          <a:rPr lang="en-GB" i="1">
                            <a:latin typeface="Cambria Math" panose="02040503050406030204" pitchFamily="18" charset="0"/>
                          </a:rPr>
                          <m:t>0</m:t>
                        </m:r>
                      </m:sub>
                    </m:sSub>
                  </m:oMath>
                </a14:m>
                <a:r>
                  <a:rPr lang="en-GB" dirty="0"/>
                  <a:t>. Indeed above transition energy the particle speed is essentially equal to the light speed and more energy corresponds to more mass and inertia, forcing the particle to travel on a longer orbit.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Therefore</a:t>
                </a:r>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6" name="CasellaDiTesto 5">
                <a:extLst>
                  <a:ext uri="{FF2B5EF4-FFF2-40B4-BE49-F238E27FC236}">
                    <a16:creationId xmlns:a16="http://schemas.microsoft.com/office/drawing/2014/main" id="{9DCE00F6-E621-47D4-91C8-DF8A86BAA84E}"/>
                  </a:ext>
                </a:extLst>
              </p:cNvPr>
              <p:cNvSpPr txBox="1">
                <a:spLocks noRot="1" noChangeAspect="1" noMove="1" noResize="1" noEditPoints="1" noAdjustHandles="1" noChangeArrowheads="1" noChangeShapeType="1" noTextEdit="1"/>
              </p:cNvSpPr>
              <p:nvPr/>
            </p:nvSpPr>
            <p:spPr>
              <a:xfrm>
                <a:off x="106532" y="1132811"/>
                <a:ext cx="12085468" cy="5632311"/>
              </a:xfrm>
              <a:prstGeom prst="rect">
                <a:avLst/>
              </a:prstGeom>
              <a:blipFill>
                <a:blip r:embed="rId2"/>
                <a:stretch>
                  <a:fillRect l="-303" t="-6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538D511-2A86-43F1-A63E-0C9087EE74BC}"/>
                  </a:ext>
                </a:extLst>
              </p:cNvPr>
              <p:cNvSpPr txBox="1"/>
              <p:nvPr/>
            </p:nvSpPr>
            <p:spPr>
              <a:xfrm>
                <a:off x="2898561" y="1701005"/>
                <a:ext cx="62454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𝜂</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𝛿</m:t>
                          </m:r>
                        </m:e>
                      </m:d>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2</m:t>
                          </m:r>
                        </m:sub>
                      </m:sSub>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r>
                        <a:rPr lang="en-GB"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𝛿</m:t>
                      </m:r>
                    </m:oMath>
                  </m:oMathPara>
                </a14:m>
                <a:endParaRPr lang="en-GB" dirty="0"/>
              </a:p>
            </p:txBody>
          </p:sp>
        </mc:Choice>
        <mc:Fallback xmlns="">
          <p:sp>
            <p:nvSpPr>
              <p:cNvPr id="2" name="CasellaDiTesto 1">
                <a:extLst>
                  <a:ext uri="{FF2B5EF4-FFF2-40B4-BE49-F238E27FC236}">
                    <a16:creationId xmlns:a16="http://schemas.microsoft.com/office/drawing/2014/main" id="{8538D511-2A86-43F1-A63E-0C9087EE74BC}"/>
                  </a:ext>
                </a:extLst>
              </p:cNvPr>
              <p:cNvSpPr txBox="1">
                <a:spLocks noRot="1" noChangeAspect="1" noMove="1" noResize="1" noEditPoints="1" noAdjustHandles="1" noChangeArrowheads="1" noChangeShapeType="1" noTextEdit="1"/>
              </p:cNvSpPr>
              <p:nvPr/>
            </p:nvSpPr>
            <p:spPr>
              <a:xfrm>
                <a:off x="2898561" y="1701005"/>
                <a:ext cx="6245440" cy="369332"/>
              </a:xfrm>
              <a:prstGeom prst="rect">
                <a:avLst/>
              </a:prstGeom>
              <a:blipFill>
                <a:blip r:embed="rId3"/>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A2AE5BC7-EE39-481B-BFE8-B3ABF46E68CD}"/>
                  </a:ext>
                </a:extLst>
              </p:cNvPr>
              <p:cNvSpPr txBox="1"/>
              <p:nvPr/>
            </p:nvSpPr>
            <p:spPr>
              <a:xfrm>
                <a:off x="4201171" y="2637671"/>
                <a:ext cx="3744344" cy="681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𝜂</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2</m:t>
                              </m:r>
                            </m:sup>
                          </m:sSubSup>
                        </m:den>
                      </m:f>
                      <m:r>
                        <a:rPr lang="en-GB" b="0" i="1" smtClean="0">
                          <a:latin typeface="Cambria Math" panose="02040503050406030204" pitchFamily="18" charset="0"/>
                          <a:ea typeface="Cambria Math" panose="02040503050406030204" pitchFamily="18" charset="0"/>
                        </a:rPr>
                        <m:t>=0.018−</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−6</m:t>
                          </m:r>
                        </m:sup>
                      </m:sSup>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3" name="CasellaDiTesto 2">
                <a:extLst>
                  <a:ext uri="{FF2B5EF4-FFF2-40B4-BE49-F238E27FC236}">
                    <a16:creationId xmlns:a16="http://schemas.microsoft.com/office/drawing/2014/main" id="{A2AE5BC7-EE39-481B-BFE8-B3ABF46E68CD}"/>
                  </a:ext>
                </a:extLst>
              </p:cNvPr>
              <p:cNvSpPr txBox="1">
                <a:spLocks noRot="1" noChangeAspect="1" noMove="1" noResize="1" noEditPoints="1" noAdjustHandles="1" noChangeArrowheads="1" noChangeShapeType="1" noTextEdit="1"/>
              </p:cNvSpPr>
              <p:nvPr/>
            </p:nvSpPr>
            <p:spPr>
              <a:xfrm>
                <a:off x="4201171" y="2637671"/>
                <a:ext cx="3744344" cy="68108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FFA007B-30BE-4499-A8D3-E50B5C9A3651}"/>
                  </a:ext>
                </a:extLst>
              </p:cNvPr>
              <p:cNvSpPr txBox="1"/>
              <p:nvPr/>
            </p:nvSpPr>
            <p:spPr>
              <a:xfrm>
                <a:off x="2144143" y="3651384"/>
                <a:ext cx="7300032" cy="716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0" i="1" smtClean="0">
                              <a:solidFill>
                                <a:schemeClr val="tx1"/>
                              </a:solidFill>
                              <a:latin typeface="Cambria Math" panose="02040503050406030204" pitchFamily="18" charset="0"/>
                            </a:rPr>
                          </m:ctrlPr>
                        </m:fPr>
                        <m:num>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𝑓</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sup>
                          </m:sSup>
                          <m:r>
                            <a:rPr lang="en-GB" b="0" i="1" smtClean="0">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𝑓</m:t>
                              </m:r>
                            </m:e>
                            <m:sub>
                              <m:r>
                                <a:rPr lang="en-GB" i="1">
                                  <a:solidFill>
                                    <a:schemeClr val="tx1"/>
                                  </a:solidFill>
                                  <a:latin typeface="Cambria Math" panose="02040503050406030204" pitchFamily="18" charset="0"/>
                                </a:rPr>
                                <m:t>0</m:t>
                              </m:r>
                            </m:sub>
                          </m:sSub>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𝑓</m:t>
                              </m:r>
                            </m:e>
                            <m:sub>
                              <m:r>
                                <a:rPr lang="en-GB" i="1">
                                  <a:solidFill>
                                    <a:schemeClr val="tx1"/>
                                  </a:solidFill>
                                  <a:latin typeface="Cambria Math" panose="02040503050406030204" pitchFamily="18" charset="0"/>
                                </a:rPr>
                                <m:t>0</m:t>
                              </m:r>
                            </m:sub>
                          </m:sSub>
                        </m:den>
                      </m:f>
                      <m:r>
                        <a:rPr lang="en-GB" b="0" i="1" smtClean="0">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i="1">
                              <a:solidFill>
                                <a:schemeClr val="tx1"/>
                              </a:solidFill>
                              <a:latin typeface="Cambria Math" panose="02040503050406030204" pitchFamily="18" charset="0"/>
                              <a:ea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𝛿</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sup>
                      </m:sSup>
                    </m:oMath>
                  </m:oMathPara>
                </a14:m>
                <a:endParaRPr lang="en-GB" dirty="0"/>
              </a:p>
            </p:txBody>
          </p:sp>
        </mc:Choice>
        <mc:Fallback xmlns="">
          <p:sp>
            <p:nvSpPr>
              <p:cNvPr id="4" name="CasellaDiTesto 3">
                <a:extLst>
                  <a:ext uri="{FF2B5EF4-FFF2-40B4-BE49-F238E27FC236}">
                    <a16:creationId xmlns:a16="http://schemas.microsoft.com/office/drawing/2014/main" id="{0FFA007B-30BE-4499-A8D3-E50B5C9A3651}"/>
                  </a:ext>
                </a:extLst>
              </p:cNvPr>
              <p:cNvSpPr txBox="1">
                <a:spLocks noRot="1" noChangeAspect="1" noMove="1" noResize="1" noEditPoints="1" noAdjustHandles="1" noChangeArrowheads="1" noChangeShapeType="1" noTextEdit="1"/>
              </p:cNvSpPr>
              <p:nvPr/>
            </p:nvSpPr>
            <p:spPr>
              <a:xfrm>
                <a:off x="2144143" y="3651384"/>
                <a:ext cx="7300032" cy="71615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0363B80B-3C95-45F2-9933-A97FFA094E1A}"/>
                  </a:ext>
                </a:extLst>
              </p:cNvPr>
              <p:cNvSpPr txBox="1"/>
              <p:nvPr/>
            </p:nvSpPr>
            <p:spPr>
              <a:xfrm>
                <a:off x="-1" y="5638313"/>
                <a:ext cx="12192001" cy="9038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b="0" i="1" smtClean="0">
                              <a:latin typeface="Cambria Math" panose="02040503050406030204" pitchFamily="18" charset="0"/>
                            </a:rPr>
                            <m:t>+1</m:t>
                          </m:r>
                          <m:r>
                            <a:rPr lang="en-GB"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𝑓</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en>
                          </m:f>
                          <m:r>
                            <a:rPr lang="en-GB" i="1">
                              <a:latin typeface="Cambria Math" panose="02040503050406030204" pitchFamily="18" charset="0"/>
                            </a:rPr>
                            <m:t>−1</m:t>
                          </m:r>
                        </m:e>
                      </m:d>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1−</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den>
                          </m:f>
                          <m:r>
                            <a:rPr lang="en-GB" i="1">
                              <a:latin typeface="Cambria Math" panose="02040503050406030204" pitchFamily="18" charset="0"/>
                            </a:rPr>
                            <m:t>−1</m:t>
                          </m:r>
                        </m:e>
                      </m:d>
                    </m:oMath>
                  </m:oMathPara>
                </a14:m>
                <a:endParaRPr lang="en-GB" dirty="0"/>
              </a:p>
            </p:txBody>
          </p:sp>
        </mc:Choice>
        <mc:Fallback xmlns="">
          <p:sp>
            <p:nvSpPr>
              <p:cNvPr id="7" name="CasellaDiTesto 6">
                <a:extLst>
                  <a:ext uri="{FF2B5EF4-FFF2-40B4-BE49-F238E27FC236}">
                    <a16:creationId xmlns:a16="http://schemas.microsoft.com/office/drawing/2014/main" id="{0363B80B-3C95-45F2-9933-A97FFA094E1A}"/>
                  </a:ext>
                </a:extLst>
              </p:cNvPr>
              <p:cNvSpPr txBox="1">
                <a:spLocks noRot="1" noChangeAspect="1" noMove="1" noResize="1" noEditPoints="1" noAdjustHandles="1" noChangeArrowheads="1" noChangeShapeType="1" noTextEdit="1"/>
              </p:cNvSpPr>
              <p:nvPr/>
            </p:nvSpPr>
            <p:spPr>
              <a:xfrm>
                <a:off x="-1" y="5638313"/>
                <a:ext cx="12192001" cy="903837"/>
              </a:xfrm>
              <a:prstGeom prst="rect">
                <a:avLst/>
              </a:prstGeom>
              <a:blipFill>
                <a:blip r:embed="rId6"/>
                <a:stretch>
                  <a:fillRect/>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1CCDDA00-310B-4764-AF65-99C4F332C795}"/>
              </a:ext>
            </a:extLst>
          </p:cNvPr>
          <p:cNvSpPr>
            <a:spLocks noGrp="1"/>
          </p:cNvSpPr>
          <p:nvPr>
            <p:ph type="sldNum" sz="quarter" idx="12"/>
          </p:nvPr>
        </p:nvSpPr>
        <p:spPr/>
        <p:txBody>
          <a:bodyPr/>
          <a:lstStyle/>
          <a:p>
            <a:fld id="{F556478C-EA8F-4B12-8AB2-8053E5C3663D}" type="slidenum">
              <a:rPr lang="en-GB" smtClean="0"/>
              <a:t>12</a:t>
            </a:fld>
            <a:endParaRPr lang="en-GB"/>
          </a:p>
        </p:txBody>
      </p:sp>
      <p:sp>
        <p:nvSpPr>
          <p:cNvPr id="10" name="CasellaDiTesto 9">
            <a:extLst>
              <a:ext uri="{FF2B5EF4-FFF2-40B4-BE49-F238E27FC236}">
                <a16:creationId xmlns:a16="http://schemas.microsoft.com/office/drawing/2014/main" id="{D1189908-B5FD-4564-BD6D-4A438739F3F3}"/>
              </a:ext>
            </a:extLst>
          </p:cNvPr>
          <p:cNvSpPr txBox="1"/>
          <p:nvPr/>
        </p:nvSpPr>
        <p:spPr>
          <a:xfrm>
            <a:off x="-1" y="149732"/>
            <a:ext cx="12192001" cy="707886"/>
          </a:xfrm>
          <a:prstGeom prst="rect">
            <a:avLst/>
          </a:prstGeom>
          <a:noFill/>
        </p:spPr>
        <p:txBody>
          <a:bodyPr wrap="square" rtlCol="0">
            <a:spAutoFit/>
          </a:bodyPr>
          <a:lstStyle/>
          <a:p>
            <a:pPr algn="ctr"/>
            <a:r>
              <a:rPr lang="en-GB" sz="4000" dirty="0">
                <a:latin typeface="+mj-lt"/>
              </a:rPr>
              <a:t>Single particle equations of motion: time equation (3/4)</a:t>
            </a:r>
          </a:p>
        </p:txBody>
      </p:sp>
    </p:spTree>
    <p:extLst>
      <p:ext uri="{BB962C8B-B14F-4D97-AF65-F5344CB8AC3E}">
        <p14:creationId xmlns:p14="http://schemas.microsoft.com/office/powerpoint/2010/main" val="29345167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4816695-A856-44D3-A32A-B4DAB563E0FE}"/>
              </a:ext>
            </a:extLst>
          </p:cNvPr>
          <p:cNvSpPr>
            <a:spLocks noGrp="1"/>
          </p:cNvSpPr>
          <p:nvPr>
            <p:ph type="sldNum" sz="quarter" idx="12"/>
          </p:nvPr>
        </p:nvSpPr>
        <p:spPr/>
        <p:txBody>
          <a:bodyPr/>
          <a:lstStyle/>
          <a:p>
            <a:fld id="{F556478C-EA8F-4B12-8AB2-8053E5C3663D}" type="slidenum">
              <a:rPr lang="en-GB" smtClean="0"/>
              <a:t>120</a:t>
            </a:fld>
            <a:endParaRPr lang="en-GB"/>
          </a:p>
        </p:txBody>
      </p:sp>
      <p:sp>
        <p:nvSpPr>
          <p:cNvPr id="6" name="CasellaDiTesto 5">
            <a:extLst>
              <a:ext uri="{FF2B5EF4-FFF2-40B4-BE49-F238E27FC236}">
                <a16:creationId xmlns:a16="http://schemas.microsoft.com/office/drawing/2014/main" id="{C5112934-7B4D-4B0C-AC51-F3A0AF106B78}"/>
              </a:ext>
            </a:extLst>
          </p:cNvPr>
          <p:cNvSpPr txBox="1"/>
          <p:nvPr/>
        </p:nvSpPr>
        <p:spPr>
          <a:xfrm>
            <a:off x="0" y="79935"/>
            <a:ext cx="12192000" cy="646331"/>
          </a:xfrm>
          <a:prstGeom prst="rect">
            <a:avLst/>
          </a:prstGeom>
          <a:noFill/>
        </p:spPr>
        <p:txBody>
          <a:bodyPr wrap="square" rtlCol="0">
            <a:spAutoFit/>
          </a:bodyPr>
          <a:lstStyle/>
          <a:p>
            <a:pPr algn="ctr"/>
            <a:r>
              <a:rPr lang="en-GB" sz="3600" dirty="0">
                <a:latin typeface="+mj-lt"/>
              </a:rPr>
              <a:t>FPGA: DAFNE example (5/5)</a:t>
            </a:r>
          </a:p>
        </p:txBody>
      </p:sp>
      <p:sp>
        <p:nvSpPr>
          <p:cNvPr id="8" name="CasellaDiTesto 7">
            <a:extLst>
              <a:ext uri="{FF2B5EF4-FFF2-40B4-BE49-F238E27FC236}">
                <a16:creationId xmlns:a16="http://schemas.microsoft.com/office/drawing/2014/main" id="{CEB9F4B0-36B1-429E-B73E-8009D993B1B6}"/>
              </a:ext>
            </a:extLst>
          </p:cNvPr>
          <p:cNvSpPr txBox="1"/>
          <p:nvPr/>
        </p:nvSpPr>
        <p:spPr>
          <a:xfrm>
            <a:off x="2701650" y="3017185"/>
            <a:ext cx="914573"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95DA1B10-FD22-465F-9302-1890954B0311}"/>
                  </a:ext>
                </a:extLst>
              </p:cNvPr>
              <p:cNvSpPr txBox="1"/>
              <p:nvPr/>
            </p:nvSpPr>
            <p:spPr>
              <a:xfrm rot="16200000">
                <a:off x="-198531" y="2072642"/>
                <a:ext cx="1040488"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15" name="CasellaDiTesto 14">
                <a:extLst>
                  <a:ext uri="{FF2B5EF4-FFF2-40B4-BE49-F238E27FC236}">
                    <a16:creationId xmlns:a16="http://schemas.microsoft.com/office/drawing/2014/main" id="{95DA1B10-FD22-465F-9302-1890954B0311}"/>
                  </a:ext>
                </a:extLst>
              </p:cNvPr>
              <p:cNvSpPr txBox="1">
                <a:spLocks noRot="1" noChangeAspect="1" noMove="1" noResize="1" noEditPoints="1" noAdjustHandles="1" noChangeArrowheads="1" noChangeShapeType="1" noTextEdit="1"/>
              </p:cNvSpPr>
              <p:nvPr/>
            </p:nvSpPr>
            <p:spPr>
              <a:xfrm rot="16200000">
                <a:off x="-198531" y="2072642"/>
                <a:ext cx="1040488" cy="369332"/>
              </a:xfrm>
              <a:prstGeom prst="rect">
                <a:avLst/>
              </a:prstGeom>
              <a:blipFill>
                <a:blip r:embed="rId2"/>
                <a:stretch>
                  <a:fillRect l="-8197" r="-24590" b="-11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1D318D78-B704-4354-B47F-61C63AB5B66C}"/>
                  </a:ext>
                </a:extLst>
              </p:cNvPr>
              <p:cNvSpPr txBox="1"/>
              <p:nvPr/>
            </p:nvSpPr>
            <p:spPr>
              <a:xfrm>
                <a:off x="26321" y="5495278"/>
                <a:ext cx="12165679" cy="1344984"/>
              </a:xfrm>
              <a:prstGeom prst="rect">
                <a:avLst/>
              </a:prstGeom>
              <a:noFill/>
            </p:spPr>
            <p:txBody>
              <a:bodyPr wrap="square" rtlCol="0">
                <a:spAutoFit/>
              </a:bodyPr>
              <a:lstStyle/>
              <a:p>
                <a:pPr marL="742950" lvl="1" indent="-285750">
                  <a:buFont typeface="Wingdings" panose="05000000000000000000" pitchFamily="2" charset="2"/>
                  <a:buChar char="Ø"/>
                </a:pPr>
                <a:r>
                  <a:rPr lang="en-GB" sz="1600" dirty="0">
                    <a:ea typeface="Cambria Math" panose="02040503050406030204" pitchFamily="18" charset="0"/>
                  </a:rPr>
                  <a:t>The simulated damping-rates are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sub>
                    </m:sSub>
                    <m:r>
                      <a:rPr lang="en-GB" sz="1600" i="1">
                        <a:solidFill>
                          <a:srgbClr val="FF0000"/>
                        </a:solidFill>
                        <a:latin typeface="Cambria Math" panose="02040503050406030204" pitchFamily="18" charset="0"/>
                        <a:ea typeface="Cambria Math" panose="02040503050406030204" pitchFamily="18" charset="0"/>
                      </a:rPr>
                      <m:t>=14</m:t>
                    </m:r>
                    <m:r>
                      <a:rPr lang="en-GB" sz="1600" b="0" i="1" smtClean="0">
                        <a:solidFill>
                          <a:srgbClr val="FF0000"/>
                        </a:solidFill>
                        <a:latin typeface="Cambria Math" panose="02040503050406030204" pitchFamily="18" charset="0"/>
                        <a:ea typeface="Cambria Math" panose="02040503050406030204" pitchFamily="18" charset="0"/>
                      </a:rPr>
                      <m:t>43</m:t>
                    </m:r>
                    <m:r>
                      <a:rPr lang="en-GB" sz="1600" i="1">
                        <a:solidFill>
                          <a:srgbClr val="FF0000"/>
                        </a:solidFill>
                        <a:latin typeface="Cambria Math" panose="02040503050406030204" pitchFamily="18" charset="0"/>
                        <a:ea typeface="Cambria Math" panose="02040503050406030204" pitchFamily="18" charset="0"/>
                      </a:rPr>
                      <m:t> 1/</m:t>
                    </m:r>
                    <m:r>
                      <m:rPr>
                        <m:sty m:val="p"/>
                      </m:rPr>
                      <a:rPr lang="en-GB" sz="1600" i="1">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if </a:t>
                </a:r>
                <a14:m>
                  <m:oMath xmlns:m="http://schemas.openxmlformats.org/officeDocument/2006/math">
                    <m:sSub>
                      <m:sSubPr>
                        <m:ctrlPr>
                          <a:rPr lang="en-GB" sz="1600" i="1" dirty="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i="1" dirty="0">
                        <a:solidFill>
                          <a:srgbClr val="BF00BF"/>
                        </a:solidFill>
                        <a:latin typeface="Cambria Math" panose="02040503050406030204" pitchFamily="18" charset="0"/>
                      </a:rPr>
                      <m:t>6</m:t>
                    </m:r>
                  </m:oMath>
                </a14:m>
                <a:r>
                  <a:rPr lang="en-GB" sz="1600" dirty="0">
                    <a:ea typeface="Cambria Math" panose="02040503050406030204" pitchFamily="18" charset="0"/>
                  </a:rPr>
                  <a:t>,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sub>
                    </m:sSub>
                    <m:r>
                      <a:rPr lang="en-GB" sz="1600" i="1">
                        <a:solidFill>
                          <a:srgbClr val="FF0000"/>
                        </a:solidFill>
                        <a:latin typeface="Cambria Math" panose="02040503050406030204" pitchFamily="18" charset="0"/>
                        <a:ea typeface="Cambria Math" panose="02040503050406030204" pitchFamily="18" charset="0"/>
                      </a:rPr>
                      <m:t>=12</m:t>
                    </m:r>
                    <m:r>
                      <a:rPr lang="en-GB" sz="1600" b="0" i="1" smtClean="0">
                        <a:solidFill>
                          <a:srgbClr val="FF0000"/>
                        </a:solidFill>
                        <a:latin typeface="Cambria Math" panose="02040503050406030204" pitchFamily="18" charset="0"/>
                        <a:ea typeface="Cambria Math" panose="02040503050406030204" pitchFamily="18" charset="0"/>
                      </a:rPr>
                      <m:t>70</m:t>
                    </m:r>
                    <m:r>
                      <a:rPr lang="en-GB" sz="1600" i="1">
                        <a:solidFill>
                          <a:srgbClr val="FF0000"/>
                        </a:solidFill>
                        <a:latin typeface="Cambria Math" panose="02040503050406030204" pitchFamily="18" charset="0"/>
                        <a:ea typeface="Cambria Math" panose="02040503050406030204" pitchFamily="18" charset="0"/>
                      </a:rPr>
                      <m:t> 1/</m:t>
                    </m:r>
                    <m:r>
                      <m:rPr>
                        <m:sty m:val="p"/>
                      </m:rPr>
                      <a:rPr lang="en-GB" sz="1600" i="1">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if </a:t>
                </a:r>
                <a14:m>
                  <m:oMath xmlns:m="http://schemas.openxmlformats.org/officeDocument/2006/math">
                    <m:sSub>
                      <m:sSubPr>
                        <m:ctrlPr>
                          <a:rPr lang="en-GB" sz="1600" i="1" dirty="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=7</m:t>
                    </m:r>
                  </m:oMath>
                </a14:m>
                <a:r>
                  <a:rPr lang="en-GB" sz="1600" dirty="0">
                    <a:ea typeface="Cambria Math" panose="02040503050406030204" pitchFamily="18" charset="0"/>
                  </a:rPr>
                  <a:t>. </a:t>
                </a:r>
              </a:p>
              <a:p>
                <a:pPr marL="742950" lvl="1" indent="-285750">
                  <a:buFont typeface="Wingdings" panose="05000000000000000000" pitchFamily="2" charset="2"/>
                  <a:buChar char="Ø"/>
                </a:pPr>
                <a:r>
                  <a:rPr lang="en-GB" sz="1600" dirty="0">
                    <a:ea typeface="Cambria Math" panose="02040503050406030204" pitchFamily="18" charset="0"/>
                  </a:rPr>
                  <a:t>The analytical damping-rates are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r>
                          <a:rPr lang="en-GB" sz="1600" i="1">
                            <a:solidFill>
                              <a:srgbClr val="FF0000"/>
                            </a:solidFill>
                            <a:latin typeface="Cambria Math" panose="02040503050406030204" pitchFamily="18" charset="0"/>
                            <a:ea typeface="Cambria Math" panose="02040503050406030204" pitchFamily="18" charset="0"/>
                          </a:rPr>
                          <m:t>, </m:t>
                        </m:r>
                        <m:r>
                          <a:rPr lang="en-GB" sz="1600" b="0" i="1" smtClean="0">
                            <a:solidFill>
                              <a:srgbClr val="FF0000"/>
                            </a:solidFill>
                            <a:latin typeface="Cambria Math" panose="02040503050406030204" pitchFamily="18" charset="0"/>
                            <a:ea typeface="Cambria Math" panose="02040503050406030204" pitchFamily="18" charset="0"/>
                          </a:rPr>
                          <m:t>𝑆𝑅</m:t>
                        </m:r>
                        <m:r>
                          <a:rPr lang="en-GB" sz="1600" i="1">
                            <a:solidFill>
                              <a:srgbClr val="FF0000"/>
                            </a:solidFill>
                            <a:latin typeface="Cambria Math" panose="02040503050406030204" pitchFamily="18" charset="0"/>
                            <a:ea typeface="Cambria Math" panose="02040503050406030204" pitchFamily="18" charset="0"/>
                          </a:rPr>
                          <m:t>𝐹𝐵</m:t>
                        </m:r>
                      </m:sub>
                    </m:sSub>
                    <m:r>
                      <a:rPr lang="en-GB" sz="1600" i="1">
                        <a:solidFill>
                          <a:srgbClr val="FF0000"/>
                        </a:solidFill>
                        <a:latin typeface="Cambria Math" panose="02040503050406030204" pitchFamily="18" charset="0"/>
                        <a:ea typeface="Cambria Math" panose="02040503050406030204" pitchFamily="18" charset="0"/>
                      </a:rPr>
                      <m:t>=14</m:t>
                    </m:r>
                    <m:r>
                      <a:rPr lang="en-GB" sz="1600" b="0" i="1" smtClean="0">
                        <a:solidFill>
                          <a:srgbClr val="FF0000"/>
                        </a:solidFill>
                        <a:latin typeface="Cambria Math" panose="02040503050406030204" pitchFamily="18" charset="0"/>
                        <a:ea typeface="Cambria Math" panose="02040503050406030204" pitchFamily="18" charset="0"/>
                      </a:rPr>
                      <m:t>73</m:t>
                    </m:r>
                    <m:r>
                      <a:rPr lang="en-GB" sz="1600" i="1">
                        <a:solidFill>
                          <a:srgbClr val="FF0000"/>
                        </a:solidFill>
                        <a:latin typeface="Cambria Math" panose="02040503050406030204" pitchFamily="18" charset="0"/>
                        <a:ea typeface="Cambria Math" panose="02040503050406030204" pitchFamily="18" charset="0"/>
                      </a:rPr>
                      <m:t> 1/</m:t>
                    </m:r>
                    <m:r>
                      <m:rPr>
                        <m:sty m:val="p"/>
                      </m:rPr>
                      <a:rPr lang="en-GB" sz="1600" i="1">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if </a:t>
                </a:r>
                <a14:m>
                  <m:oMath xmlns:m="http://schemas.openxmlformats.org/officeDocument/2006/math">
                    <m:sSub>
                      <m:sSubPr>
                        <m:ctrlPr>
                          <a:rPr lang="en-GB" sz="1600" i="1" dirty="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i="1" dirty="0">
                        <a:solidFill>
                          <a:srgbClr val="BF00BF"/>
                        </a:solidFill>
                        <a:latin typeface="Cambria Math" panose="02040503050406030204" pitchFamily="18" charset="0"/>
                      </a:rPr>
                      <m:t>6</m:t>
                    </m:r>
                  </m:oMath>
                </a14:m>
                <a:r>
                  <a:rPr lang="en-GB" sz="1600" dirty="0">
                    <a:ea typeface="Cambria Math" panose="02040503050406030204" pitchFamily="18" charset="0"/>
                  </a:rPr>
                  <a:t>,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r>
                          <a:rPr lang="en-GB" sz="1600" i="1">
                            <a:solidFill>
                              <a:srgbClr val="FF0000"/>
                            </a:solidFill>
                            <a:latin typeface="Cambria Math" panose="02040503050406030204" pitchFamily="18" charset="0"/>
                            <a:ea typeface="Cambria Math" panose="02040503050406030204" pitchFamily="18" charset="0"/>
                          </a:rPr>
                          <m:t>, </m:t>
                        </m:r>
                        <m:r>
                          <a:rPr lang="en-GB" sz="1600" b="0" i="1" smtClean="0">
                            <a:solidFill>
                              <a:srgbClr val="FF0000"/>
                            </a:solidFill>
                            <a:latin typeface="Cambria Math" panose="02040503050406030204" pitchFamily="18" charset="0"/>
                            <a:ea typeface="Cambria Math" panose="02040503050406030204" pitchFamily="18" charset="0"/>
                          </a:rPr>
                          <m:t>𝑆𝑅</m:t>
                        </m:r>
                        <m:r>
                          <a:rPr lang="en-GB" sz="1600" i="1">
                            <a:solidFill>
                              <a:srgbClr val="FF0000"/>
                            </a:solidFill>
                            <a:latin typeface="Cambria Math" panose="02040503050406030204" pitchFamily="18" charset="0"/>
                            <a:ea typeface="Cambria Math" panose="02040503050406030204" pitchFamily="18" charset="0"/>
                          </a:rPr>
                          <m:t>𝐹𝐵</m:t>
                        </m:r>
                      </m:sub>
                    </m:sSub>
                    <m:r>
                      <a:rPr lang="en-GB" sz="1600" i="1">
                        <a:solidFill>
                          <a:srgbClr val="FF0000"/>
                        </a:solidFill>
                        <a:latin typeface="Cambria Math" panose="02040503050406030204" pitchFamily="18" charset="0"/>
                        <a:ea typeface="Cambria Math" panose="02040503050406030204" pitchFamily="18" charset="0"/>
                      </a:rPr>
                      <m:t>=12</m:t>
                    </m:r>
                    <m:r>
                      <a:rPr lang="en-GB" sz="1600" b="0" i="1" smtClean="0">
                        <a:solidFill>
                          <a:srgbClr val="FF0000"/>
                        </a:solidFill>
                        <a:latin typeface="Cambria Math" panose="02040503050406030204" pitchFamily="18" charset="0"/>
                        <a:ea typeface="Cambria Math" panose="02040503050406030204" pitchFamily="18" charset="0"/>
                      </a:rPr>
                      <m:t>70</m:t>
                    </m:r>
                    <m:r>
                      <a:rPr lang="en-GB" sz="1600" i="1">
                        <a:solidFill>
                          <a:srgbClr val="FF0000"/>
                        </a:solidFill>
                        <a:latin typeface="Cambria Math" panose="02040503050406030204" pitchFamily="18" charset="0"/>
                        <a:ea typeface="Cambria Math" panose="02040503050406030204" pitchFamily="18" charset="0"/>
                      </a:rPr>
                      <m:t> 1/</m:t>
                    </m:r>
                    <m:r>
                      <m:rPr>
                        <m:sty m:val="p"/>
                      </m:rPr>
                      <a:rPr lang="en-GB" sz="1600" i="1">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if </a:t>
                </a:r>
                <a14:m>
                  <m:oMath xmlns:m="http://schemas.openxmlformats.org/officeDocument/2006/math">
                    <m:sSub>
                      <m:sSubPr>
                        <m:ctrlPr>
                          <a:rPr lang="en-GB" sz="1600" i="1" dirty="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=7</m:t>
                    </m:r>
                  </m:oMath>
                </a14:m>
                <a:r>
                  <a:rPr lang="en-GB" sz="1600" dirty="0">
                    <a:ea typeface="Cambria Math" panose="02040503050406030204" pitchFamily="18" charset="0"/>
                  </a:rPr>
                  <a:t> (good agreements with simulations). </a:t>
                </a:r>
              </a:p>
              <a:p>
                <a:pPr marL="1200150" lvl="2" indent="-285750">
                  <a:buFont typeface="Arial" panose="020B0604020202020204" pitchFamily="34" charset="0"/>
                  <a:buChar char="•"/>
                </a:pPr>
                <a:r>
                  <a:rPr lang="en-GB" sz="1600" dirty="0">
                    <a:ea typeface="Cambria Math" panose="02040503050406030204" pitchFamily="18" charset="0"/>
                  </a:rPr>
                  <a:t>The analytical damping-rate assuming </a:t>
                </a:r>
                <a14:m>
                  <m:oMath xmlns:m="http://schemas.openxmlformats.org/officeDocument/2006/math">
                    <m:sSub>
                      <m:sSubPr>
                        <m:ctrlPr>
                          <a:rPr lang="en-GB" sz="1600" i="1" dirty="0" smtClean="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b="0" i="1" dirty="0" smtClean="0">
                        <a:solidFill>
                          <a:srgbClr val="BF00BF"/>
                        </a:solidFill>
                        <a:latin typeface="Cambria Math" panose="02040503050406030204" pitchFamily="18" charset="0"/>
                      </a:rPr>
                      <m:t>1</m:t>
                    </m:r>
                  </m:oMath>
                </a14:m>
                <a:r>
                  <a:rPr lang="en-GB" sz="1600" dirty="0">
                    <a:solidFill>
                      <a:srgbClr val="BF00BF"/>
                    </a:solidFill>
                    <a:ea typeface="Cambria Math" panose="02040503050406030204" pitchFamily="18" charset="0"/>
                  </a:rPr>
                  <a:t> </a:t>
                </a:r>
                <a:r>
                  <a:rPr lang="en-GB" sz="1600" dirty="0">
                    <a:ea typeface="Cambria Math" panose="02040503050406030204" pitchFamily="18" charset="0"/>
                  </a:rPr>
                  <a:t>is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r>
                          <a:rPr lang="en-GB" sz="1600" i="1">
                            <a:solidFill>
                              <a:srgbClr val="FF0000"/>
                            </a:solidFill>
                            <a:latin typeface="Cambria Math" panose="02040503050406030204" pitchFamily="18" charset="0"/>
                            <a:ea typeface="Cambria Math" panose="02040503050406030204" pitchFamily="18" charset="0"/>
                          </a:rPr>
                          <m:t>,</m:t>
                        </m:r>
                        <m:r>
                          <a:rPr lang="en-GB" sz="1600" i="1">
                            <a:solidFill>
                              <a:srgbClr val="FF0000"/>
                            </a:solidFill>
                            <a:latin typeface="Cambria Math" panose="02040503050406030204" pitchFamily="18" charset="0"/>
                            <a:ea typeface="Cambria Math" panose="02040503050406030204" pitchFamily="18" charset="0"/>
                          </a:rPr>
                          <m:t>𝑆𝑅𝐹𝐵</m:t>
                        </m:r>
                      </m:sub>
                    </m:sSub>
                    <m:r>
                      <a:rPr lang="en-GB" sz="1600" i="1">
                        <a:solidFill>
                          <a:srgbClr val="FF0000"/>
                        </a:solidFill>
                        <a:latin typeface="Cambria Math" panose="02040503050406030204" pitchFamily="18" charset="0"/>
                        <a:ea typeface="Cambria Math" panose="02040503050406030204" pitchFamily="18" charset="0"/>
                      </a:rPr>
                      <m:t>=8569 1/</m:t>
                    </m:r>
                    <m:r>
                      <m:rPr>
                        <m:sty m:val="p"/>
                      </m:rPr>
                      <a:rPr lang="en-GB" sz="1600">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r>
                          <a:rPr lang="en-GB" sz="1600" i="1">
                            <a:solidFill>
                              <a:srgbClr val="FF0000"/>
                            </a:solidFill>
                            <a:latin typeface="Cambria Math" panose="02040503050406030204" pitchFamily="18" charset="0"/>
                            <a:ea typeface="Cambria Math" panose="02040503050406030204" pitchFamily="18" charset="0"/>
                          </a:rPr>
                          <m:t>,</m:t>
                        </m:r>
                        <m:r>
                          <a:rPr lang="en-GB" sz="1600" i="1">
                            <a:solidFill>
                              <a:srgbClr val="FF0000"/>
                            </a:solidFill>
                            <a:latin typeface="Cambria Math" panose="02040503050406030204" pitchFamily="18" charset="0"/>
                            <a:ea typeface="Cambria Math" panose="02040503050406030204" pitchFamily="18" charset="0"/>
                          </a:rPr>
                          <m:t>𝑆𝑅</m:t>
                        </m:r>
                      </m:sub>
                    </m:sSub>
                    <m:r>
                      <a:rPr lang="en-GB" sz="1600" i="1">
                        <a:solidFill>
                          <a:srgbClr val="FF0000"/>
                        </a:solidFill>
                        <a:latin typeface="Cambria Math" panose="02040503050406030204" pitchFamily="18" charset="0"/>
                        <a:ea typeface="Cambria Math" panose="02040503050406030204" pitchFamily="18" charset="0"/>
                      </a:rPr>
                      <m:t>=53 1/</m:t>
                    </m:r>
                    <m:r>
                      <m:rPr>
                        <m:sty m:val="p"/>
                      </m:rPr>
                      <a:rPr lang="en-GB" sz="1600">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ea typeface="Cambria Math" panose="02040503050406030204" pitchFamily="18" charset="0"/>
                          </a:rPr>
                          <m:t>𝑟</m:t>
                        </m:r>
                        <m:r>
                          <a:rPr lang="en-GB" sz="1600" i="1">
                            <a:solidFill>
                              <a:srgbClr val="FF0000"/>
                            </a:solidFill>
                            <a:latin typeface="Cambria Math" panose="02040503050406030204" pitchFamily="18" charset="0"/>
                            <a:ea typeface="Cambria Math" panose="02040503050406030204" pitchFamily="18" charset="0"/>
                          </a:rPr>
                          <m:t>,</m:t>
                        </m:r>
                        <m:r>
                          <a:rPr lang="en-GB" sz="1600" b="0" i="1" smtClean="0">
                            <a:solidFill>
                              <a:srgbClr val="FF0000"/>
                            </a:solidFill>
                            <a:latin typeface="Cambria Math" panose="02040503050406030204" pitchFamily="18" charset="0"/>
                            <a:ea typeface="Cambria Math" panose="02040503050406030204" pitchFamily="18" charset="0"/>
                          </a:rPr>
                          <m:t>𝐹𝐵</m:t>
                        </m:r>
                      </m:sub>
                    </m:sSub>
                    <m:r>
                      <a:rPr lang="en-GB" sz="1600" i="1">
                        <a:solidFill>
                          <a:srgbClr val="FF0000"/>
                        </a:solidFill>
                        <a:latin typeface="Cambria Math" panose="02040503050406030204" pitchFamily="18" charset="0"/>
                        <a:ea typeface="Cambria Math" panose="02040503050406030204" pitchFamily="18" charset="0"/>
                      </a:rPr>
                      <m:t>=</m:t>
                    </m:r>
                    <m:r>
                      <a:rPr lang="en-GB" sz="1600" b="0" i="1" smtClean="0">
                        <a:solidFill>
                          <a:srgbClr val="FF0000"/>
                        </a:solidFill>
                        <a:latin typeface="Cambria Math" panose="02040503050406030204" pitchFamily="18" charset="0"/>
                        <a:ea typeface="Cambria Math" panose="02040503050406030204" pitchFamily="18" charset="0"/>
                      </a:rPr>
                      <m:t>8516</m:t>
                    </m:r>
                    <m:r>
                      <a:rPr lang="en-GB" sz="1600" i="1">
                        <a:solidFill>
                          <a:srgbClr val="FF0000"/>
                        </a:solidFill>
                        <a:latin typeface="Cambria Math" panose="02040503050406030204" pitchFamily="18" charset="0"/>
                        <a:ea typeface="Cambria Math" panose="02040503050406030204" pitchFamily="18" charset="0"/>
                      </a:rPr>
                      <m:t> 1/</m:t>
                    </m:r>
                    <m:r>
                      <m:rPr>
                        <m:sty m:val="p"/>
                      </m:rPr>
                      <a:rPr lang="en-GB" sz="1600">
                        <a:solidFill>
                          <a:srgbClr val="FF0000"/>
                        </a:solidFill>
                        <a:latin typeface="Cambria Math" panose="02040503050406030204" pitchFamily="18" charset="0"/>
                        <a:ea typeface="Cambria Math" panose="02040503050406030204" pitchFamily="18" charset="0"/>
                      </a:rPr>
                      <m:t>s</m:t>
                    </m:r>
                  </m:oMath>
                </a14:m>
                <a:r>
                  <a:rPr lang="en-GB" sz="1600" dirty="0">
                    <a:ea typeface="Cambria Math" panose="02040503050406030204" pitchFamily="18" charset="0"/>
                  </a:rPr>
                  <a:t>).</a:t>
                </a:r>
              </a:p>
              <a:p>
                <a:pPr lvl="2"/>
                <a:endParaRPr lang="en-GB" sz="1600" dirty="0">
                  <a:ea typeface="Cambria Math" panose="02040503050406030204" pitchFamily="18" charset="0"/>
                </a:endParaRPr>
              </a:p>
              <a:p>
                <a:pPr marL="285750" indent="-285750">
                  <a:buFont typeface="Wingdings" panose="05000000000000000000" pitchFamily="2" charset="2"/>
                  <a:buChar char="q"/>
                </a:pPr>
                <a:r>
                  <a:rPr lang="en-GB" sz="1600" dirty="0">
                    <a:ea typeface="Cambria Math" panose="02040503050406030204" pitchFamily="18" charset="0"/>
                  </a:rPr>
                  <a:t>This example shows that </a:t>
                </a:r>
                <a14:m>
                  <m:oMath xmlns:m="http://schemas.openxmlformats.org/officeDocument/2006/math">
                    <m:sSub>
                      <m:sSubPr>
                        <m:ctrlPr>
                          <a:rPr lang="en-GB" sz="1600" i="1" dirty="0" smtClean="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i="1" dirty="0">
                        <a:solidFill>
                          <a:srgbClr val="BF00BF"/>
                        </a:solidFill>
                        <a:latin typeface="Cambria Math" panose="02040503050406030204" pitchFamily="18" charset="0"/>
                      </a:rPr>
                      <m:t>6</m:t>
                    </m:r>
                  </m:oMath>
                </a14:m>
                <a:r>
                  <a:rPr lang="en-GB" sz="1600" dirty="0">
                    <a:solidFill>
                      <a:srgbClr val="BF00BF"/>
                    </a:solidFill>
                    <a:ea typeface="Cambria Math" panose="02040503050406030204" pitchFamily="18" charset="0"/>
                  </a:rPr>
                  <a:t> </a:t>
                </a:r>
                <a:r>
                  <a:rPr lang="en-GB" sz="1600" dirty="0">
                    <a:ea typeface="Cambria Math" panose="02040503050406030204" pitchFamily="18" charset="0"/>
                  </a:rPr>
                  <a:t>should be preferred to </a:t>
                </a:r>
                <a14:m>
                  <m:oMath xmlns:m="http://schemas.openxmlformats.org/officeDocument/2006/math">
                    <m:sSub>
                      <m:sSubPr>
                        <m:ctrlPr>
                          <a:rPr lang="en-GB" sz="1600" i="1" dirty="0" smtClean="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b="0" i="1" dirty="0" smtClean="0">
                        <a:solidFill>
                          <a:srgbClr val="BF00BF"/>
                        </a:solidFill>
                        <a:latin typeface="Cambria Math" panose="02040503050406030204" pitchFamily="18" charset="0"/>
                      </a:rPr>
                      <m:t>7</m:t>
                    </m:r>
                  </m:oMath>
                </a14:m>
                <a:r>
                  <a:rPr lang="en-GB" sz="1600" dirty="0">
                    <a:solidFill>
                      <a:srgbClr val="BF00BF"/>
                    </a:solidFill>
                    <a:ea typeface="Cambria Math" panose="02040503050406030204" pitchFamily="18" charset="0"/>
                  </a:rPr>
                  <a:t> </a:t>
                </a:r>
                <a:r>
                  <a:rPr lang="en-GB" sz="1600" dirty="0">
                    <a:ea typeface="Cambria Math" panose="02040503050406030204" pitchFamily="18" charset="0"/>
                  </a:rPr>
                  <a:t>(an equal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𝑟</m:t>
                        </m:r>
                      </m:sub>
                    </m:sSub>
                  </m:oMath>
                </a14:m>
                <a:r>
                  <a:rPr lang="en-GB" sz="1600" dirty="0">
                    <a:ea typeface="Cambria Math" panose="02040503050406030204" pitchFamily="18" charset="0"/>
                  </a:rPr>
                  <a:t> is obtained by increasing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𝑔</m:t>
                        </m:r>
                      </m:e>
                      <m:sub>
                        <m:r>
                          <a:rPr lang="en-GB" sz="1600" i="1">
                            <a:latin typeface="Cambria Math" panose="02040503050406030204" pitchFamily="18" charset="0"/>
                          </a:rPr>
                          <m:t>𝐷𝐴𝐶</m:t>
                        </m:r>
                      </m:sub>
                    </m:sSub>
                  </m:oMath>
                </a14:m>
                <a:r>
                  <a:rPr lang="en-GB" sz="1600" dirty="0">
                    <a:ea typeface="Cambria Math" panose="02040503050406030204" pitchFamily="18" charset="0"/>
                  </a:rPr>
                  <a:t> by 14% when </a:t>
                </a:r>
                <a14:m>
                  <m:oMath xmlns:m="http://schemas.openxmlformats.org/officeDocument/2006/math">
                    <m:sSub>
                      <m:sSubPr>
                        <m:ctrlPr>
                          <a:rPr lang="en-GB" sz="1600" i="1" dirty="0" smtClean="0">
                            <a:solidFill>
                              <a:srgbClr val="BF00BF"/>
                            </a:solidFill>
                            <a:latin typeface="Cambria Math" panose="02040503050406030204" pitchFamily="18" charset="0"/>
                          </a:rPr>
                        </m:ctrlPr>
                      </m:sSubPr>
                      <m:e>
                        <m:r>
                          <a:rPr lang="en-GB" sz="1600" i="1" dirty="0">
                            <a:solidFill>
                              <a:srgbClr val="BF00BF"/>
                            </a:solidFill>
                            <a:latin typeface="Cambria Math" panose="02040503050406030204" pitchFamily="18" charset="0"/>
                          </a:rPr>
                          <m:t>𝑑</m:t>
                        </m:r>
                      </m:e>
                      <m:sub>
                        <m:r>
                          <a:rPr lang="en-GB" sz="1600" i="1" dirty="0">
                            <a:solidFill>
                              <a:srgbClr val="BF00BF"/>
                            </a:solidFill>
                            <a:latin typeface="Cambria Math" panose="02040503050406030204" pitchFamily="18" charset="0"/>
                          </a:rPr>
                          <m:t>𝐷𝑆𝐹</m:t>
                        </m:r>
                      </m:sub>
                    </m:sSub>
                    <m:r>
                      <a:rPr lang="en-GB" sz="1600" dirty="0">
                        <a:solidFill>
                          <a:srgbClr val="BF00BF"/>
                        </a:solidFill>
                        <a:latin typeface="Cambria Math" panose="02040503050406030204" pitchFamily="18" charset="0"/>
                      </a:rPr>
                      <m:t>=</m:t>
                    </m:r>
                    <m:r>
                      <a:rPr lang="en-GB" sz="1600" i="1" dirty="0">
                        <a:solidFill>
                          <a:srgbClr val="BF00BF"/>
                        </a:solidFill>
                        <a:latin typeface="Cambria Math" panose="02040503050406030204" pitchFamily="18" charset="0"/>
                      </a:rPr>
                      <m:t>7</m:t>
                    </m:r>
                  </m:oMath>
                </a14:m>
                <a:r>
                  <a:rPr lang="en-GB" sz="1600" dirty="0">
                    <a:ea typeface="Cambria Math" panose="02040503050406030204" pitchFamily="18" charset="0"/>
                  </a:rPr>
                  <a:t>).</a:t>
                </a:r>
              </a:p>
            </p:txBody>
          </p:sp>
        </mc:Choice>
        <mc:Fallback xmlns="">
          <p:sp>
            <p:nvSpPr>
              <p:cNvPr id="2" name="CasellaDiTesto 1">
                <a:extLst>
                  <a:ext uri="{FF2B5EF4-FFF2-40B4-BE49-F238E27FC236}">
                    <a16:creationId xmlns:a16="http://schemas.microsoft.com/office/drawing/2014/main" id="{1D318D78-B704-4354-B47F-61C63AB5B66C}"/>
                  </a:ext>
                </a:extLst>
              </p:cNvPr>
              <p:cNvSpPr txBox="1">
                <a:spLocks noRot="1" noChangeAspect="1" noMove="1" noResize="1" noEditPoints="1" noAdjustHandles="1" noChangeArrowheads="1" noChangeShapeType="1" noTextEdit="1"/>
              </p:cNvSpPr>
              <p:nvPr/>
            </p:nvSpPr>
            <p:spPr>
              <a:xfrm>
                <a:off x="26321" y="5495278"/>
                <a:ext cx="12165679" cy="1344984"/>
              </a:xfrm>
              <a:prstGeom prst="rect">
                <a:avLst/>
              </a:prstGeom>
              <a:blipFill>
                <a:blip r:embed="rId3"/>
                <a:stretch>
                  <a:fillRect l="-200" t="-1357" r="-651" b="-49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BECAD389-76D6-46DA-B2AA-0CB8E58AF235}"/>
                  </a:ext>
                </a:extLst>
              </p:cNvPr>
              <p:cNvSpPr txBox="1"/>
              <p:nvPr/>
            </p:nvSpPr>
            <p:spPr>
              <a:xfrm>
                <a:off x="1" y="784048"/>
                <a:ext cx="12191999" cy="338554"/>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analyse the evolution of the bunch-phase </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Δ</m:t>
                    </m:r>
                    <m:r>
                      <a:rPr lang="el-GR" sz="1600" i="1">
                        <a:latin typeface="Cambria Math" panose="02040503050406030204" pitchFamily="18" charset="0"/>
                        <a:ea typeface="Cambria Math" panose="02040503050406030204" pitchFamily="18" charset="0"/>
                      </a:rPr>
                      <m:t>𝜑</m:t>
                    </m:r>
                  </m:oMath>
                </a14:m>
                <a:r>
                  <a:rPr lang="en-GB" sz="1600" dirty="0"/>
                  <a:t> when the feedback-correction is applied to the bunch.</a:t>
                </a:r>
              </a:p>
            </p:txBody>
          </p:sp>
        </mc:Choice>
        <mc:Fallback xmlns="">
          <p:sp>
            <p:nvSpPr>
              <p:cNvPr id="3" name="CasellaDiTesto 2">
                <a:extLst>
                  <a:ext uri="{FF2B5EF4-FFF2-40B4-BE49-F238E27FC236}">
                    <a16:creationId xmlns:a16="http://schemas.microsoft.com/office/drawing/2014/main" id="{BECAD389-76D6-46DA-B2AA-0CB8E58AF235}"/>
                  </a:ext>
                </a:extLst>
              </p:cNvPr>
              <p:cNvSpPr txBox="1">
                <a:spLocks noRot="1" noChangeAspect="1" noMove="1" noResize="1" noEditPoints="1" noAdjustHandles="1" noChangeArrowheads="1" noChangeShapeType="1" noTextEdit="1"/>
              </p:cNvSpPr>
              <p:nvPr/>
            </p:nvSpPr>
            <p:spPr>
              <a:xfrm>
                <a:off x="1" y="784048"/>
                <a:ext cx="12191999" cy="338554"/>
              </a:xfrm>
              <a:prstGeom prst="rect">
                <a:avLst/>
              </a:prstGeom>
              <a:blipFill>
                <a:blip r:embed="rId4"/>
                <a:stretch>
                  <a:fillRect l="-200"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EF2380E7-F550-4C8E-83D6-73AEB10A8CCE}"/>
                  </a:ext>
                </a:extLst>
              </p:cNvPr>
              <p:cNvSpPr txBox="1"/>
              <p:nvPr/>
            </p:nvSpPr>
            <p:spPr>
              <a:xfrm>
                <a:off x="26321" y="1125749"/>
                <a:ext cx="6116714"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1" i="1" dirty="0" smtClean="0">
                              <a:solidFill>
                                <a:srgbClr val="BF00BF"/>
                              </a:solidFill>
                              <a:latin typeface="Cambria Math" panose="02040503050406030204" pitchFamily="18" charset="0"/>
                            </a:rPr>
                          </m:ctrlPr>
                        </m:sSubPr>
                        <m:e>
                          <m:r>
                            <a:rPr lang="en-GB" sz="1700" b="1" i="1" dirty="0">
                              <a:solidFill>
                                <a:srgbClr val="BF00BF"/>
                              </a:solidFill>
                              <a:latin typeface="Cambria Math" panose="02040503050406030204" pitchFamily="18" charset="0"/>
                            </a:rPr>
                            <m:t>𝒅</m:t>
                          </m:r>
                        </m:e>
                        <m:sub>
                          <m:r>
                            <a:rPr lang="en-GB" sz="1700" b="1" i="1" dirty="0">
                              <a:solidFill>
                                <a:srgbClr val="BF00BF"/>
                              </a:solidFill>
                              <a:latin typeface="Cambria Math" panose="02040503050406030204" pitchFamily="18" charset="0"/>
                            </a:rPr>
                            <m:t>𝑫𝑺𝑭</m:t>
                          </m:r>
                        </m:sub>
                      </m:sSub>
                      <m:r>
                        <a:rPr lang="en-GB" sz="1700" b="1" dirty="0">
                          <a:solidFill>
                            <a:srgbClr val="BF00BF"/>
                          </a:solidFill>
                          <a:latin typeface="Cambria Math" panose="02040503050406030204" pitchFamily="18" charset="0"/>
                        </a:rPr>
                        <m:t>=</m:t>
                      </m:r>
                      <m:r>
                        <a:rPr lang="en-GB" sz="1700" b="1" dirty="0">
                          <a:solidFill>
                            <a:srgbClr val="BF00BF"/>
                          </a:solidFill>
                          <a:latin typeface="Cambria Math" panose="02040503050406030204" pitchFamily="18" charset="0"/>
                        </a:rPr>
                        <m:t>𝟔</m:t>
                      </m:r>
                    </m:oMath>
                  </m:oMathPara>
                </a14:m>
                <a:endParaRPr lang="en-GB" sz="1700" dirty="0"/>
              </a:p>
            </p:txBody>
          </p:sp>
        </mc:Choice>
        <mc:Fallback xmlns="">
          <p:sp>
            <p:nvSpPr>
              <p:cNvPr id="33" name="CasellaDiTesto 32">
                <a:extLst>
                  <a:ext uri="{FF2B5EF4-FFF2-40B4-BE49-F238E27FC236}">
                    <a16:creationId xmlns:a16="http://schemas.microsoft.com/office/drawing/2014/main" id="{EF2380E7-F550-4C8E-83D6-73AEB10A8CCE}"/>
                  </a:ext>
                </a:extLst>
              </p:cNvPr>
              <p:cNvSpPr txBox="1">
                <a:spLocks noRot="1" noChangeAspect="1" noMove="1" noResize="1" noEditPoints="1" noAdjustHandles="1" noChangeArrowheads="1" noChangeShapeType="1" noTextEdit="1"/>
              </p:cNvSpPr>
              <p:nvPr/>
            </p:nvSpPr>
            <p:spPr>
              <a:xfrm>
                <a:off x="26321" y="1125749"/>
                <a:ext cx="6116714" cy="35394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3F9A925F-881B-4D2D-BC7C-321E5EB62252}"/>
                  </a:ext>
                </a:extLst>
              </p:cNvPr>
              <p:cNvSpPr txBox="1"/>
              <p:nvPr/>
            </p:nvSpPr>
            <p:spPr>
              <a:xfrm>
                <a:off x="6259953" y="1107054"/>
                <a:ext cx="6116714"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1" i="1" dirty="0" smtClean="0">
                              <a:solidFill>
                                <a:srgbClr val="BF00BF"/>
                              </a:solidFill>
                              <a:latin typeface="Cambria Math" panose="02040503050406030204" pitchFamily="18" charset="0"/>
                            </a:rPr>
                          </m:ctrlPr>
                        </m:sSubPr>
                        <m:e>
                          <m:r>
                            <a:rPr lang="en-GB" sz="1700" b="1" i="1" dirty="0">
                              <a:solidFill>
                                <a:srgbClr val="BF00BF"/>
                              </a:solidFill>
                              <a:latin typeface="Cambria Math" panose="02040503050406030204" pitchFamily="18" charset="0"/>
                            </a:rPr>
                            <m:t>𝒅</m:t>
                          </m:r>
                        </m:e>
                        <m:sub>
                          <m:r>
                            <a:rPr lang="en-GB" sz="1700" b="1" i="1" dirty="0">
                              <a:solidFill>
                                <a:srgbClr val="BF00BF"/>
                              </a:solidFill>
                              <a:latin typeface="Cambria Math" panose="02040503050406030204" pitchFamily="18" charset="0"/>
                            </a:rPr>
                            <m:t>𝑫𝑺𝑭</m:t>
                          </m:r>
                        </m:sub>
                      </m:sSub>
                      <m:r>
                        <a:rPr lang="en-GB" sz="1700" b="1" dirty="0">
                          <a:solidFill>
                            <a:srgbClr val="BF00BF"/>
                          </a:solidFill>
                          <a:latin typeface="Cambria Math" panose="02040503050406030204" pitchFamily="18" charset="0"/>
                        </a:rPr>
                        <m:t>=</m:t>
                      </m:r>
                      <m:r>
                        <a:rPr lang="en-GB" sz="1700" b="1" i="0" dirty="0" smtClean="0">
                          <a:solidFill>
                            <a:srgbClr val="BF00BF"/>
                          </a:solidFill>
                          <a:latin typeface="Cambria Math" panose="02040503050406030204" pitchFamily="18" charset="0"/>
                        </a:rPr>
                        <m:t>𝟕</m:t>
                      </m:r>
                    </m:oMath>
                  </m:oMathPara>
                </a14:m>
                <a:endParaRPr lang="en-GB" sz="1700" dirty="0"/>
              </a:p>
            </p:txBody>
          </p:sp>
        </mc:Choice>
        <mc:Fallback xmlns="">
          <p:sp>
            <p:nvSpPr>
              <p:cNvPr id="36" name="CasellaDiTesto 35">
                <a:extLst>
                  <a:ext uri="{FF2B5EF4-FFF2-40B4-BE49-F238E27FC236}">
                    <a16:creationId xmlns:a16="http://schemas.microsoft.com/office/drawing/2014/main" id="{3F9A925F-881B-4D2D-BC7C-321E5EB62252}"/>
                  </a:ext>
                </a:extLst>
              </p:cNvPr>
              <p:cNvSpPr txBox="1">
                <a:spLocks noRot="1" noChangeAspect="1" noMove="1" noResize="1" noEditPoints="1" noAdjustHandles="1" noChangeArrowheads="1" noChangeShapeType="1" noTextEdit="1"/>
              </p:cNvSpPr>
              <p:nvPr/>
            </p:nvSpPr>
            <p:spPr>
              <a:xfrm>
                <a:off x="6259953" y="1107054"/>
                <a:ext cx="6116714" cy="353943"/>
              </a:xfrm>
              <a:prstGeom prst="rect">
                <a:avLst/>
              </a:prstGeom>
              <a:blipFill>
                <a:blip r:embed="rId6"/>
                <a:stretch>
                  <a:fillRect/>
                </a:stretch>
              </a:blipFill>
            </p:spPr>
            <p:txBody>
              <a:bodyPr/>
              <a:lstStyle/>
              <a:p>
                <a:r>
                  <a:rPr lang="en-GB">
                    <a:noFill/>
                  </a:rPr>
                  <a:t> </a:t>
                </a:r>
              </a:p>
            </p:txBody>
          </p:sp>
        </mc:Fallback>
      </mc:AlternateContent>
      <p:sp>
        <p:nvSpPr>
          <p:cNvPr id="38" name="CasellaDiTesto 37">
            <a:extLst>
              <a:ext uri="{FF2B5EF4-FFF2-40B4-BE49-F238E27FC236}">
                <a16:creationId xmlns:a16="http://schemas.microsoft.com/office/drawing/2014/main" id="{8A1A8E36-C073-42DC-8A17-6520686E69B6}"/>
              </a:ext>
            </a:extLst>
          </p:cNvPr>
          <p:cNvSpPr txBox="1"/>
          <p:nvPr/>
        </p:nvSpPr>
        <p:spPr>
          <a:xfrm>
            <a:off x="8890160" y="3029817"/>
            <a:ext cx="914573"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D3F8C132-4C28-4C81-9D6E-9E60B388BD0A}"/>
                  </a:ext>
                </a:extLst>
              </p:cNvPr>
              <p:cNvSpPr txBox="1"/>
              <p:nvPr/>
            </p:nvSpPr>
            <p:spPr>
              <a:xfrm rot="16200000">
                <a:off x="5807457" y="2137273"/>
                <a:ext cx="1040488"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40" name="CasellaDiTesto 39">
                <a:extLst>
                  <a:ext uri="{FF2B5EF4-FFF2-40B4-BE49-F238E27FC236}">
                    <a16:creationId xmlns:a16="http://schemas.microsoft.com/office/drawing/2014/main" id="{D3F8C132-4C28-4C81-9D6E-9E60B388BD0A}"/>
                  </a:ext>
                </a:extLst>
              </p:cNvPr>
              <p:cNvSpPr txBox="1">
                <a:spLocks noRot="1" noChangeAspect="1" noMove="1" noResize="1" noEditPoints="1" noAdjustHandles="1" noChangeArrowheads="1" noChangeShapeType="1" noTextEdit="1"/>
              </p:cNvSpPr>
              <p:nvPr/>
            </p:nvSpPr>
            <p:spPr>
              <a:xfrm rot="16200000">
                <a:off x="5807457" y="2137273"/>
                <a:ext cx="1040488" cy="369332"/>
              </a:xfrm>
              <a:prstGeom prst="rect">
                <a:avLst/>
              </a:prstGeom>
              <a:blipFill>
                <a:blip r:embed="rId7"/>
                <a:stretch>
                  <a:fillRect l="-10000" r="-26667" b="-1765"/>
                </a:stretch>
              </a:blipFill>
            </p:spPr>
            <p:txBody>
              <a:bodyPr/>
              <a:lstStyle/>
              <a:p>
                <a:r>
                  <a:rPr lang="en-GB">
                    <a:noFill/>
                  </a:rPr>
                  <a:t> </a:t>
                </a:r>
              </a:p>
            </p:txBody>
          </p:sp>
        </mc:Fallback>
      </mc:AlternateContent>
      <p:pic>
        <p:nvPicPr>
          <p:cNvPr id="45" name="Immagine 44">
            <a:extLst>
              <a:ext uri="{FF2B5EF4-FFF2-40B4-BE49-F238E27FC236}">
                <a16:creationId xmlns:a16="http://schemas.microsoft.com/office/drawing/2014/main" id="{60EFC83C-1418-4091-8AB6-E751D115C6D7}"/>
              </a:ext>
            </a:extLst>
          </p:cNvPr>
          <p:cNvPicPr>
            <a:picLocks noChangeAspect="1"/>
          </p:cNvPicPr>
          <p:nvPr/>
        </p:nvPicPr>
        <p:blipFill>
          <a:blip r:embed="rId8"/>
          <a:stretch>
            <a:fillRect/>
          </a:stretch>
        </p:blipFill>
        <p:spPr>
          <a:xfrm>
            <a:off x="6504630" y="1458065"/>
            <a:ext cx="4952540" cy="1618755"/>
          </a:xfrm>
          <a:prstGeom prst="rect">
            <a:avLst/>
          </a:prstGeom>
        </p:spPr>
      </p:pic>
      <p:sp>
        <p:nvSpPr>
          <p:cNvPr id="47" name="CasellaDiTesto 46">
            <a:extLst>
              <a:ext uri="{FF2B5EF4-FFF2-40B4-BE49-F238E27FC236}">
                <a16:creationId xmlns:a16="http://schemas.microsoft.com/office/drawing/2014/main" id="{825B0ADE-B2DF-4FAA-8A92-282E76245CB2}"/>
              </a:ext>
            </a:extLst>
          </p:cNvPr>
          <p:cNvSpPr txBox="1"/>
          <p:nvPr/>
        </p:nvSpPr>
        <p:spPr>
          <a:xfrm>
            <a:off x="8890160" y="5168138"/>
            <a:ext cx="914573"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0BE4D910-FCC7-49EC-AE4D-388D58479F9B}"/>
                  </a:ext>
                </a:extLst>
              </p:cNvPr>
              <p:cNvSpPr txBox="1"/>
              <p:nvPr/>
            </p:nvSpPr>
            <p:spPr>
              <a:xfrm rot="16200000">
                <a:off x="5816693" y="4100229"/>
                <a:ext cx="1040488"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49" name="CasellaDiTesto 48">
                <a:extLst>
                  <a:ext uri="{FF2B5EF4-FFF2-40B4-BE49-F238E27FC236}">
                    <a16:creationId xmlns:a16="http://schemas.microsoft.com/office/drawing/2014/main" id="{0BE4D910-FCC7-49EC-AE4D-388D58479F9B}"/>
                  </a:ext>
                </a:extLst>
              </p:cNvPr>
              <p:cNvSpPr txBox="1">
                <a:spLocks noRot="1" noChangeAspect="1" noMove="1" noResize="1" noEditPoints="1" noAdjustHandles="1" noChangeArrowheads="1" noChangeShapeType="1" noTextEdit="1"/>
              </p:cNvSpPr>
              <p:nvPr/>
            </p:nvSpPr>
            <p:spPr>
              <a:xfrm rot="16200000">
                <a:off x="5816693" y="4100229"/>
                <a:ext cx="1040488" cy="369332"/>
              </a:xfrm>
              <a:prstGeom prst="rect">
                <a:avLst/>
              </a:prstGeom>
              <a:blipFill>
                <a:blip r:embed="rId9"/>
                <a:stretch>
                  <a:fillRect l="-8197" r="-24590" b="-1765"/>
                </a:stretch>
              </a:blipFill>
            </p:spPr>
            <p:txBody>
              <a:bodyPr/>
              <a:lstStyle/>
              <a:p>
                <a:r>
                  <a:rPr lang="en-GB">
                    <a:noFill/>
                  </a:rPr>
                  <a:t> </a:t>
                </a:r>
              </a:p>
            </p:txBody>
          </p:sp>
        </mc:Fallback>
      </mc:AlternateContent>
      <p:pic>
        <p:nvPicPr>
          <p:cNvPr id="50" name="Immagine 49">
            <a:extLst>
              <a:ext uri="{FF2B5EF4-FFF2-40B4-BE49-F238E27FC236}">
                <a16:creationId xmlns:a16="http://schemas.microsoft.com/office/drawing/2014/main" id="{1280322F-7FBD-49AE-907B-7B9EA68BD1F8}"/>
              </a:ext>
            </a:extLst>
          </p:cNvPr>
          <p:cNvPicPr>
            <a:picLocks noChangeAspect="1"/>
          </p:cNvPicPr>
          <p:nvPr/>
        </p:nvPicPr>
        <p:blipFill>
          <a:blip r:embed="rId10"/>
          <a:stretch>
            <a:fillRect/>
          </a:stretch>
        </p:blipFill>
        <p:spPr>
          <a:xfrm>
            <a:off x="6521603" y="3370892"/>
            <a:ext cx="4943304" cy="1828006"/>
          </a:xfrm>
          <a:prstGeom prst="rect">
            <a:avLst/>
          </a:prstGeom>
        </p:spPr>
      </p:pic>
      <p:pic>
        <p:nvPicPr>
          <p:cNvPr id="51" name="Immagine 50">
            <a:extLst>
              <a:ext uri="{FF2B5EF4-FFF2-40B4-BE49-F238E27FC236}">
                <a16:creationId xmlns:a16="http://schemas.microsoft.com/office/drawing/2014/main" id="{FBD92AED-D360-4540-94CB-607E365AC66D}"/>
              </a:ext>
            </a:extLst>
          </p:cNvPr>
          <p:cNvPicPr>
            <a:picLocks noChangeAspect="1"/>
          </p:cNvPicPr>
          <p:nvPr/>
        </p:nvPicPr>
        <p:blipFill>
          <a:blip r:embed="rId11"/>
          <a:stretch>
            <a:fillRect/>
          </a:stretch>
        </p:blipFill>
        <p:spPr>
          <a:xfrm>
            <a:off x="527188" y="1451137"/>
            <a:ext cx="4943304" cy="1618755"/>
          </a:xfrm>
          <a:prstGeom prst="rect">
            <a:avLst/>
          </a:prstGeom>
        </p:spPr>
      </p:pic>
      <p:pic>
        <p:nvPicPr>
          <p:cNvPr id="52" name="Immagine 51">
            <a:extLst>
              <a:ext uri="{FF2B5EF4-FFF2-40B4-BE49-F238E27FC236}">
                <a16:creationId xmlns:a16="http://schemas.microsoft.com/office/drawing/2014/main" id="{E1D2E3DD-E53E-4C79-A467-213C8952EA11}"/>
              </a:ext>
            </a:extLst>
          </p:cNvPr>
          <p:cNvPicPr>
            <a:picLocks noChangeAspect="1"/>
          </p:cNvPicPr>
          <p:nvPr/>
        </p:nvPicPr>
        <p:blipFill>
          <a:blip r:embed="rId12"/>
          <a:stretch>
            <a:fillRect/>
          </a:stretch>
        </p:blipFill>
        <p:spPr>
          <a:xfrm>
            <a:off x="506379" y="3365139"/>
            <a:ext cx="4943304" cy="1802999"/>
          </a:xfrm>
          <a:prstGeom prst="rect">
            <a:avLst/>
          </a:prstGeom>
        </p:spPr>
      </p:pic>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9E38868D-AB0A-4682-97D4-E763FC10A8BD}"/>
                  </a:ext>
                </a:extLst>
              </p:cNvPr>
              <p:cNvSpPr txBox="1"/>
              <p:nvPr/>
            </p:nvSpPr>
            <p:spPr>
              <a:xfrm rot="16200000">
                <a:off x="-198531" y="4111995"/>
                <a:ext cx="1040488" cy="369332"/>
              </a:xfrm>
              <a:prstGeom prst="rect">
                <a:avLst/>
              </a:prstGeom>
              <a:noFill/>
            </p:spPr>
            <p:txBody>
              <a:bodyPr wrap="square" rtlCol="0">
                <a:spAutoFit/>
              </a:bodyPr>
              <a:lstStyle/>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54" name="CasellaDiTesto 53">
                <a:extLst>
                  <a:ext uri="{FF2B5EF4-FFF2-40B4-BE49-F238E27FC236}">
                    <a16:creationId xmlns:a16="http://schemas.microsoft.com/office/drawing/2014/main" id="{9E38868D-AB0A-4682-97D4-E763FC10A8BD}"/>
                  </a:ext>
                </a:extLst>
              </p:cNvPr>
              <p:cNvSpPr txBox="1">
                <a:spLocks noRot="1" noChangeAspect="1" noMove="1" noResize="1" noEditPoints="1" noAdjustHandles="1" noChangeArrowheads="1" noChangeShapeType="1" noTextEdit="1"/>
              </p:cNvSpPr>
              <p:nvPr/>
            </p:nvSpPr>
            <p:spPr>
              <a:xfrm rot="16200000">
                <a:off x="-198531" y="4111995"/>
                <a:ext cx="1040488" cy="369332"/>
              </a:xfrm>
              <a:prstGeom prst="rect">
                <a:avLst/>
              </a:prstGeom>
              <a:blipFill>
                <a:blip r:embed="rId13"/>
                <a:stretch>
                  <a:fillRect l="-8197" r="-24590" b="-1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7ED62A59-032C-4E92-BFEC-8E72CEE51345}"/>
                  </a:ext>
                </a:extLst>
              </p:cNvPr>
              <p:cNvSpPr txBox="1"/>
              <p:nvPr/>
            </p:nvSpPr>
            <p:spPr>
              <a:xfrm>
                <a:off x="3670246" y="4093767"/>
                <a:ext cx="1499120" cy="634789"/>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smtClean="0">
                              <a:solidFill>
                                <a:srgbClr val="FF0000"/>
                              </a:solidFill>
                              <a:latin typeface="Cambria Math" panose="02040503050406030204" pitchFamily="18" charset="0"/>
                              <a:ea typeface="Cambria Math" panose="02040503050406030204" pitchFamily="18" charset="0"/>
                            </a:rPr>
                            <m:t>𝒓</m:t>
                          </m:r>
                        </m:sub>
                      </m:sSub>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𝟏𝟒𝟒𝟑</m:t>
                      </m:r>
                      <m:f>
                        <m:fPr>
                          <m:ctrlPr>
                            <a:rPr lang="en-GB" b="1" i="1" smtClean="0">
                              <a:solidFill>
                                <a:srgbClr val="FF0000"/>
                              </a:solidFill>
                              <a:latin typeface="Cambria Math" panose="02040503050406030204" pitchFamily="18" charset="0"/>
                              <a:ea typeface="Cambria Math" panose="02040503050406030204" pitchFamily="18" charset="0"/>
                            </a:rPr>
                          </m:ctrlPr>
                        </m:fPr>
                        <m:num>
                          <m:r>
                            <a:rPr lang="en-GB" b="1" i="1" smtClean="0">
                              <a:solidFill>
                                <a:srgbClr val="FF0000"/>
                              </a:solidFill>
                              <a:latin typeface="Cambria Math" panose="02040503050406030204" pitchFamily="18" charset="0"/>
                              <a:ea typeface="Cambria Math" panose="02040503050406030204" pitchFamily="18" charset="0"/>
                            </a:rPr>
                            <m:t>𝟏</m:t>
                          </m:r>
                        </m:num>
                        <m:den>
                          <m:r>
                            <a:rPr lang="en-GB" b="1" i="0" smtClean="0">
                              <a:solidFill>
                                <a:srgbClr val="FF0000"/>
                              </a:solidFill>
                              <a:latin typeface="Cambria Math" panose="02040503050406030204" pitchFamily="18" charset="0"/>
                              <a:ea typeface="Cambria Math" panose="02040503050406030204" pitchFamily="18" charset="0"/>
                            </a:rPr>
                            <m:t>𝐬</m:t>
                          </m:r>
                        </m:den>
                      </m:f>
                    </m:oMath>
                  </m:oMathPara>
                </a14:m>
                <a:endParaRPr lang="en-GB" b="1" dirty="0"/>
              </a:p>
            </p:txBody>
          </p:sp>
        </mc:Choice>
        <mc:Fallback xmlns="">
          <p:sp>
            <p:nvSpPr>
              <p:cNvPr id="56" name="CasellaDiTesto 55">
                <a:extLst>
                  <a:ext uri="{FF2B5EF4-FFF2-40B4-BE49-F238E27FC236}">
                    <a16:creationId xmlns:a16="http://schemas.microsoft.com/office/drawing/2014/main" id="{7ED62A59-032C-4E92-BFEC-8E72CEE51345}"/>
                  </a:ext>
                </a:extLst>
              </p:cNvPr>
              <p:cNvSpPr txBox="1">
                <a:spLocks noRot="1" noChangeAspect="1" noMove="1" noResize="1" noEditPoints="1" noAdjustHandles="1" noChangeArrowheads="1" noChangeShapeType="1" noTextEdit="1"/>
              </p:cNvSpPr>
              <p:nvPr/>
            </p:nvSpPr>
            <p:spPr>
              <a:xfrm>
                <a:off x="3670246" y="4093767"/>
                <a:ext cx="1499120" cy="634789"/>
              </a:xfrm>
              <a:prstGeom prst="rect">
                <a:avLst/>
              </a:prstGeom>
              <a:blipFill>
                <a:blip r:embed="rId14"/>
                <a:stretch>
                  <a:fillRect/>
                </a:stretch>
              </a:blipFill>
              <a:ln>
                <a:solidFill>
                  <a:schemeClr val="tx1"/>
                </a:solidFill>
              </a:ln>
            </p:spPr>
            <p:txBody>
              <a:bodyPr/>
              <a:lstStyle/>
              <a:p>
                <a:r>
                  <a:rPr lang="en-GB">
                    <a:noFill/>
                  </a:rPr>
                  <a:t> </a:t>
                </a:r>
              </a:p>
            </p:txBody>
          </p:sp>
        </mc:Fallback>
      </mc:AlternateContent>
      <p:sp>
        <p:nvSpPr>
          <p:cNvPr id="58" name="CasellaDiTesto 57">
            <a:extLst>
              <a:ext uri="{FF2B5EF4-FFF2-40B4-BE49-F238E27FC236}">
                <a16:creationId xmlns:a16="http://schemas.microsoft.com/office/drawing/2014/main" id="{965DE1F8-B05F-419D-8BA7-97FD76C1BEAA}"/>
              </a:ext>
            </a:extLst>
          </p:cNvPr>
          <p:cNvSpPr txBox="1"/>
          <p:nvPr/>
        </p:nvSpPr>
        <p:spPr>
          <a:xfrm>
            <a:off x="2755673" y="5169523"/>
            <a:ext cx="914573" cy="338554"/>
          </a:xfrm>
          <a:prstGeom prst="rect">
            <a:avLst/>
          </a:prstGeom>
          <a:noFill/>
        </p:spPr>
        <p:txBody>
          <a:bodyPr wrap="square" rtlCol="0">
            <a:spAutoFit/>
          </a:bodyPr>
          <a:lstStyle/>
          <a:p>
            <a:r>
              <a:rPr lang="en-GB" sz="1600" dirty="0"/>
              <a:t>Turn [1]</a:t>
            </a:r>
          </a:p>
        </p:txBody>
      </p:sp>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D6049020-355B-4967-A0FF-F7EA7A8BB090}"/>
                  </a:ext>
                </a:extLst>
              </p:cNvPr>
              <p:cNvSpPr txBox="1"/>
              <p:nvPr/>
            </p:nvSpPr>
            <p:spPr>
              <a:xfrm>
                <a:off x="9685537" y="4086732"/>
                <a:ext cx="1475331" cy="634789"/>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smtClean="0">
                              <a:solidFill>
                                <a:srgbClr val="FF0000"/>
                              </a:solidFill>
                              <a:latin typeface="Cambria Math" panose="02040503050406030204" pitchFamily="18" charset="0"/>
                              <a:ea typeface="Cambria Math" panose="02040503050406030204" pitchFamily="18" charset="0"/>
                            </a:rPr>
                            <m:t>𝒓</m:t>
                          </m:r>
                        </m:sub>
                      </m:sSub>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𝟏𝟐𝟕𝟎</m:t>
                      </m:r>
                      <m:f>
                        <m:fPr>
                          <m:ctrlPr>
                            <a:rPr lang="en-GB" b="1" i="1" smtClean="0">
                              <a:solidFill>
                                <a:srgbClr val="FF0000"/>
                              </a:solidFill>
                              <a:latin typeface="Cambria Math" panose="02040503050406030204" pitchFamily="18" charset="0"/>
                              <a:ea typeface="Cambria Math" panose="02040503050406030204" pitchFamily="18" charset="0"/>
                            </a:rPr>
                          </m:ctrlPr>
                        </m:fPr>
                        <m:num>
                          <m:r>
                            <a:rPr lang="en-GB" b="1" i="1" smtClean="0">
                              <a:solidFill>
                                <a:srgbClr val="FF0000"/>
                              </a:solidFill>
                              <a:latin typeface="Cambria Math" panose="02040503050406030204" pitchFamily="18" charset="0"/>
                              <a:ea typeface="Cambria Math" panose="02040503050406030204" pitchFamily="18" charset="0"/>
                            </a:rPr>
                            <m:t>𝟏</m:t>
                          </m:r>
                        </m:num>
                        <m:den>
                          <m:r>
                            <a:rPr lang="en-GB" b="1" i="0" smtClean="0">
                              <a:solidFill>
                                <a:srgbClr val="FF0000"/>
                              </a:solidFill>
                              <a:latin typeface="Cambria Math" panose="02040503050406030204" pitchFamily="18" charset="0"/>
                              <a:ea typeface="Cambria Math" panose="02040503050406030204" pitchFamily="18" charset="0"/>
                            </a:rPr>
                            <m:t>𝐬</m:t>
                          </m:r>
                        </m:den>
                      </m:f>
                    </m:oMath>
                  </m:oMathPara>
                </a14:m>
                <a:endParaRPr lang="en-GB" b="1" dirty="0"/>
              </a:p>
            </p:txBody>
          </p:sp>
        </mc:Choice>
        <mc:Fallback xmlns="">
          <p:sp>
            <p:nvSpPr>
              <p:cNvPr id="60" name="CasellaDiTesto 59">
                <a:extLst>
                  <a:ext uri="{FF2B5EF4-FFF2-40B4-BE49-F238E27FC236}">
                    <a16:creationId xmlns:a16="http://schemas.microsoft.com/office/drawing/2014/main" id="{D6049020-355B-4967-A0FF-F7EA7A8BB090}"/>
                  </a:ext>
                </a:extLst>
              </p:cNvPr>
              <p:cNvSpPr txBox="1">
                <a:spLocks noRot="1" noChangeAspect="1" noMove="1" noResize="1" noEditPoints="1" noAdjustHandles="1" noChangeArrowheads="1" noChangeShapeType="1" noTextEdit="1"/>
              </p:cNvSpPr>
              <p:nvPr/>
            </p:nvSpPr>
            <p:spPr>
              <a:xfrm>
                <a:off x="9685537" y="4086732"/>
                <a:ext cx="1475331" cy="634789"/>
              </a:xfrm>
              <a:prstGeom prst="rect">
                <a:avLst/>
              </a:prstGeom>
              <a:blipFill>
                <a:blip r:embed="rId15"/>
                <a:stretch>
                  <a:fillRect/>
                </a:stretch>
              </a:blipFill>
              <a:ln>
                <a:solidFill>
                  <a:schemeClr val="tx1"/>
                </a:solidFill>
              </a:ln>
            </p:spPr>
            <p:txBody>
              <a:bodyPr/>
              <a:lstStyle/>
              <a:p>
                <a:r>
                  <a:rPr lang="en-GB">
                    <a:noFill/>
                  </a:rPr>
                  <a:t> </a:t>
                </a:r>
              </a:p>
            </p:txBody>
          </p:sp>
        </mc:Fallback>
      </mc:AlternateContent>
      <p:cxnSp>
        <p:nvCxnSpPr>
          <p:cNvPr id="62" name="Connettore 2 61">
            <a:extLst>
              <a:ext uri="{FF2B5EF4-FFF2-40B4-BE49-F238E27FC236}">
                <a16:creationId xmlns:a16="http://schemas.microsoft.com/office/drawing/2014/main" id="{952964C6-8241-4553-833B-24958572991D}"/>
              </a:ext>
            </a:extLst>
          </p:cNvPr>
          <p:cNvCxnSpPr/>
          <p:nvPr/>
        </p:nvCxnSpPr>
        <p:spPr>
          <a:xfrm>
            <a:off x="887767" y="3497797"/>
            <a:ext cx="337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4460B65A-00E6-4AF2-9CA9-C99B7FF917BC}"/>
                  </a:ext>
                </a:extLst>
              </p:cNvPr>
              <p:cNvSpPr txBox="1"/>
              <p:nvPr/>
            </p:nvSpPr>
            <p:spPr>
              <a:xfrm>
                <a:off x="1245546" y="3378621"/>
                <a:ext cx="3540342" cy="584775"/>
              </a:xfrm>
              <a:prstGeom prst="rect">
                <a:avLst/>
              </a:prstGeom>
              <a:noFill/>
            </p:spPr>
            <p:txBody>
              <a:bodyPr wrap="square" rtlCol="0">
                <a:spAutoFit/>
              </a:bodyPr>
              <a:lstStyle/>
              <a:p>
                <a:r>
                  <a:rPr lang="en-GB" sz="1600" b="1" dirty="0"/>
                  <a:t>Here the envelope is not exponential due to the transient period of </a:t>
                </a:r>
                <a14:m>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𝑽</m:t>
                        </m:r>
                      </m:e>
                      <m:sub>
                        <m:r>
                          <a:rPr lang="en-GB" sz="1600" b="1" i="1" smtClean="0">
                            <a:solidFill>
                              <a:schemeClr val="tx1"/>
                            </a:solidFill>
                            <a:latin typeface="Cambria Math" panose="02040503050406030204" pitchFamily="18" charset="0"/>
                          </a:rPr>
                          <m:t>𝑭𝑩𝒌𝒊𝒄𝒌</m:t>
                        </m:r>
                      </m:sub>
                    </m:sSub>
                  </m:oMath>
                </a14:m>
                <a:r>
                  <a:rPr lang="en-GB" sz="1600" b="1" dirty="0"/>
                  <a:t> </a:t>
                </a:r>
              </a:p>
            </p:txBody>
          </p:sp>
        </mc:Choice>
        <mc:Fallback xmlns="">
          <p:sp>
            <p:nvSpPr>
              <p:cNvPr id="65" name="CasellaDiTesto 64">
                <a:extLst>
                  <a:ext uri="{FF2B5EF4-FFF2-40B4-BE49-F238E27FC236}">
                    <a16:creationId xmlns:a16="http://schemas.microsoft.com/office/drawing/2014/main" id="{4460B65A-00E6-4AF2-9CA9-C99B7FF917BC}"/>
                  </a:ext>
                </a:extLst>
              </p:cNvPr>
              <p:cNvSpPr txBox="1">
                <a:spLocks noRot="1" noChangeAspect="1" noMove="1" noResize="1" noEditPoints="1" noAdjustHandles="1" noChangeArrowheads="1" noChangeShapeType="1" noTextEdit="1"/>
              </p:cNvSpPr>
              <p:nvPr/>
            </p:nvSpPr>
            <p:spPr>
              <a:xfrm>
                <a:off x="1245546" y="3378621"/>
                <a:ext cx="3540342" cy="584775"/>
              </a:xfrm>
              <a:prstGeom prst="rect">
                <a:avLst/>
              </a:prstGeom>
              <a:blipFill>
                <a:blip r:embed="rId16"/>
                <a:stretch>
                  <a:fillRect l="-861" t="-3125" b="-12500"/>
                </a:stretch>
              </a:blipFill>
            </p:spPr>
            <p:txBody>
              <a:bodyPr/>
              <a:lstStyle/>
              <a:p>
                <a:r>
                  <a:rPr lang="en-GB">
                    <a:noFill/>
                  </a:rPr>
                  <a:t> </a:t>
                </a:r>
              </a:p>
            </p:txBody>
          </p:sp>
        </mc:Fallback>
      </mc:AlternateContent>
      <p:cxnSp>
        <p:nvCxnSpPr>
          <p:cNvPr id="66" name="Connettore 2 65">
            <a:extLst>
              <a:ext uri="{FF2B5EF4-FFF2-40B4-BE49-F238E27FC236}">
                <a16:creationId xmlns:a16="http://schemas.microsoft.com/office/drawing/2014/main" id="{70E36B75-23F2-4938-9952-D293EDD477D6}"/>
              </a:ext>
            </a:extLst>
          </p:cNvPr>
          <p:cNvCxnSpPr/>
          <p:nvPr/>
        </p:nvCxnSpPr>
        <p:spPr>
          <a:xfrm>
            <a:off x="6951235" y="3498946"/>
            <a:ext cx="337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65F5F2F6-4C4E-416D-B68A-C8DE7F7128DC}"/>
                  </a:ext>
                </a:extLst>
              </p:cNvPr>
              <p:cNvSpPr txBox="1"/>
              <p:nvPr/>
            </p:nvSpPr>
            <p:spPr>
              <a:xfrm>
                <a:off x="7309014" y="3379770"/>
                <a:ext cx="3540342" cy="584775"/>
              </a:xfrm>
              <a:prstGeom prst="rect">
                <a:avLst/>
              </a:prstGeom>
              <a:noFill/>
            </p:spPr>
            <p:txBody>
              <a:bodyPr wrap="square" rtlCol="0">
                <a:spAutoFit/>
              </a:bodyPr>
              <a:lstStyle/>
              <a:p>
                <a:r>
                  <a:rPr lang="en-GB" sz="1600" b="1" dirty="0"/>
                  <a:t>Here the envelope is not exponential due to the transient period of </a:t>
                </a:r>
                <a14:m>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𝑽</m:t>
                        </m:r>
                      </m:e>
                      <m:sub>
                        <m:r>
                          <a:rPr lang="en-GB" sz="1600" b="1" i="1" smtClean="0">
                            <a:solidFill>
                              <a:schemeClr val="tx1"/>
                            </a:solidFill>
                            <a:latin typeface="Cambria Math" panose="02040503050406030204" pitchFamily="18" charset="0"/>
                          </a:rPr>
                          <m:t>𝑭𝑩𝒌𝒊𝒄𝒌</m:t>
                        </m:r>
                      </m:sub>
                    </m:sSub>
                  </m:oMath>
                </a14:m>
                <a:r>
                  <a:rPr lang="en-GB" sz="1600" b="1" dirty="0"/>
                  <a:t> </a:t>
                </a:r>
              </a:p>
            </p:txBody>
          </p:sp>
        </mc:Choice>
        <mc:Fallback xmlns="">
          <p:sp>
            <p:nvSpPr>
              <p:cNvPr id="67" name="CasellaDiTesto 66">
                <a:extLst>
                  <a:ext uri="{FF2B5EF4-FFF2-40B4-BE49-F238E27FC236}">
                    <a16:creationId xmlns:a16="http://schemas.microsoft.com/office/drawing/2014/main" id="{65F5F2F6-4C4E-416D-B68A-C8DE7F7128DC}"/>
                  </a:ext>
                </a:extLst>
              </p:cNvPr>
              <p:cNvSpPr txBox="1">
                <a:spLocks noRot="1" noChangeAspect="1" noMove="1" noResize="1" noEditPoints="1" noAdjustHandles="1" noChangeArrowheads="1" noChangeShapeType="1" noTextEdit="1"/>
              </p:cNvSpPr>
              <p:nvPr/>
            </p:nvSpPr>
            <p:spPr>
              <a:xfrm>
                <a:off x="7309014" y="3379770"/>
                <a:ext cx="3540342" cy="584775"/>
              </a:xfrm>
              <a:prstGeom prst="rect">
                <a:avLst/>
              </a:prstGeom>
              <a:blipFill>
                <a:blip r:embed="rId17"/>
                <a:stretch>
                  <a:fillRect l="-1033" t="-3125" b="-12500"/>
                </a:stretch>
              </a:blipFill>
            </p:spPr>
            <p:txBody>
              <a:bodyPr/>
              <a:lstStyle/>
              <a:p>
                <a:r>
                  <a:rPr lang="en-GB">
                    <a:noFill/>
                  </a:rPr>
                  <a:t> </a:t>
                </a:r>
              </a:p>
            </p:txBody>
          </p:sp>
        </mc:Fallback>
      </mc:AlternateContent>
      <p:sp>
        <p:nvSpPr>
          <p:cNvPr id="68" name="CasellaDiTesto 67">
            <a:extLst>
              <a:ext uri="{FF2B5EF4-FFF2-40B4-BE49-F238E27FC236}">
                <a16:creationId xmlns:a16="http://schemas.microsoft.com/office/drawing/2014/main" id="{AE25BB8F-55EC-48F5-8931-D3469FF78C47}"/>
              </a:ext>
            </a:extLst>
          </p:cNvPr>
          <p:cNvSpPr txBox="1"/>
          <p:nvPr/>
        </p:nvSpPr>
        <p:spPr>
          <a:xfrm>
            <a:off x="10706470" y="3389334"/>
            <a:ext cx="724424" cy="369332"/>
          </a:xfrm>
          <a:prstGeom prst="rect">
            <a:avLst/>
          </a:prstGeom>
          <a:solidFill>
            <a:schemeClr val="bg1"/>
          </a:solidFill>
          <a:ln>
            <a:solidFill>
              <a:schemeClr val="tx1"/>
            </a:solidFill>
          </a:ln>
        </p:spPr>
        <p:txBody>
          <a:bodyPr wrap="square" rtlCol="0">
            <a:spAutoFit/>
          </a:bodyPr>
          <a:lstStyle/>
          <a:p>
            <a:r>
              <a:rPr lang="en-GB" b="1" dirty="0"/>
              <a:t>Zoom</a:t>
            </a:r>
          </a:p>
        </p:txBody>
      </p:sp>
      <p:sp>
        <p:nvSpPr>
          <p:cNvPr id="70" name="CasellaDiTesto 69">
            <a:extLst>
              <a:ext uri="{FF2B5EF4-FFF2-40B4-BE49-F238E27FC236}">
                <a16:creationId xmlns:a16="http://schemas.microsoft.com/office/drawing/2014/main" id="{763BA6BB-EDB2-47AC-BB77-B2EA77598F48}"/>
              </a:ext>
            </a:extLst>
          </p:cNvPr>
          <p:cNvSpPr txBox="1"/>
          <p:nvPr/>
        </p:nvSpPr>
        <p:spPr>
          <a:xfrm>
            <a:off x="4696585" y="3398212"/>
            <a:ext cx="724424" cy="369332"/>
          </a:xfrm>
          <a:prstGeom prst="rect">
            <a:avLst/>
          </a:prstGeom>
          <a:solidFill>
            <a:schemeClr val="bg1"/>
          </a:solidFill>
          <a:ln>
            <a:solidFill>
              <a:schemeClr val="tx1"/>
            </a:solidFill>
          </a:ln>
        </p:spPr>
        <p:txBody>
          <a:bodyPr wrap="square" rtlCol="0">
            <a:spAutoFit/>
          </a:bodyPr>
          <a:lstStyle/>
          <a:p>
            <a:r>
              <a:rPr lang="en-GB" b="1" dirty="0"/>
              <a:t>Zoom</a:t>
            </a:r>
          </a:p>
        </p:txBody>
      </p:sp>
    </p:spTree>
    <p:extLst>
      <p:ext uri="{BB962C8B-B14F-4D97-AF65-F5344CB8AC3E}">
        <p14:creationId xmlns:p14="http://schemas.microsoft.com/office/powerpoint/2010/main" val="2926447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C97435E-19DC-4294-A8DF-0BBD52CA09D9}"/>
              </a:ext>
            </a:extLst>
          </p:cNvPr>
          <p:cNvSpPr>
            <a:spLocks noGrp="1"/>
          </p:cNvSpPr>
          <p:nvPr>
            <p:ph type="sldNum" sz="quarter" idx="12"/>
          </p:nvPr>
        </p:nvSpPr>
        <p:spPr/>
        <p:txBody>
          <a:bodyPr/>
          <a:lstStyle/>
          <a:p>
            <a:fld id="{F556478C-EA8F-4B12-8AB2-8053E5C3663D}" type="slidenum">
              <a:rPr lang="en-GB" smtClean="0"/>
              <a:t>121</a:t>
            </a:fld>
            <a:endParaRPr lang="en-GB"/>
          </a:p>
        </p:txBody>
      </p:sp>
      <p:sp>
        <p:nvSpPr>
          <p:cNvPr id="6" name="CasellaDiTesto 5">
            <a:extLst>
              <a:ext uri="{FF2B5EF4-FFF2-40B4-BE49-F238E27FC236}">
                <a16:creationId xmlns:a16="http://schemas.microsoft.com/office/drawing/2014/main" id="{63973000-BFFB-4509-BA5B-6C88F81E6F04}"/>
              </a:ext>
            </a:extLst>
          </p:cNvPr>
          <p:cNvSpPr txBox="1"/>
          <p:nvPr/>
        </p:nvSpPr>
        <p:spPr>
          <a:xfrm>
            <a:off x="0" y="57362"/>
            <a:ext cx="12192000" cy="707886"/>
          </a:xfrm>
          <a:prstGeom prst="rect">
            <a:avLst/>
          </a:prstGeom>
          <a:noFill/>
        </p:spPr>
        <p:txBody>
          <a:bodyPr wrap="square" rtlCol="0">
            <a:spAutoFit/>
          </a:bodyPr>
          <a:lstStyle/>
          <a:p>
            <a:pPr algn="ctr"/>
            <a:r>
              <a:rPr lang="en-GB" sz="4000" dirty="0">
                <a:latin typeface="+mj-lt"/>
              </a:rPr>
              <a:t>Cavity kicker in DAFNE: introduction</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C2A6FFA6-1A94-4353-9AC3-9772A31F4B06}"/>
                  </a:ext>
                </a:extLst>
              </p:cNvPr>
              <p:cNvSpPr txBox="1"/>
              <p:nvPr/>
            </p:nvSpPr>
            <p:spPr>
              <a:xfrm>
                <a:off x="124287" y="904785"/>
                <a:ext cx="7199028" cy="6001643"/>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The active element of the longitudinal feedback-system is the cavity-kicker.</a:t>
                </a:r>
              </a:p>
              <a:p>
                <a:pPr marL="742950" lvl="1" indent="-285750">
                  <a:buFont typeface="Wingdings" panose="05000000000000000000" pitchFamily="2" charset="2"/>
                  <a:buChar char="Ø"/>
                </a:pPr>
                <a:r>
                  <a:rPr lang="en-GB" sz="1600" dirty="0"/>
                  <a:t>One kicker per DAFNE ring.</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r>
                  <a:rPr lang="en-GB" sz="1600" dirty="0"/>
                  <a:t>The kicker is a special ‘overdamped’ pill-box cavity:</a:t>
                </a:r>
              </a:p>
              <a:p>
                <a:pPr marL="742950" lvl="1" indent="-285750">
                  <a:buFont typeface="Wingdings" panose="05000000000000000000" pitchFamily="2" charset="2"/>
                  <a:buChar char="Ø"/>
                </a:pPr>
                <a:r>
                  <a:rPr lang="en-GB" sz="1600" dirty="0"/>
                  <a:t>The pill-box cavity is 72 mm long and has a diameter of 200 mm (the diameter of the beam-pipe is 88 mm).</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r>
                  <a:rPr lang="en-GB" sz="1600" dirty="0"/>
                  <a:t>A large bandwidth is obtained by loading the pill-box cavity with 6 ridged waveguides followed by broadband transitions to standard coaxial cables.</a:t>
                </a:r>
              </a:p>
              <a:p>
                <a:pPr marL="742950" lvl="1" indent="-285750">
                  <a:buFont typeface="Wingdings" panose="05000000000000000000" pitchFamily="2" charset="2"/>
                  <a:buChar char="Ø"/>
                </a:pPr>
                <a:r>
                  <a:rPr lang="en-GB" sz="1600" dirty="0"/>
                  <a:t>The 6 waveguides are placed symmetrically on the pill box, 120° apart from each other.</a:t>
                </a:r>
              </a:p>
              <a:p>
                <a:pPr marL="742950" lvl="1"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3 waveguides (ports) are used to inject power into the kicker, the other 3 are terminated onto 50 </a:t>
                </a:r>
                <a14:m>
                  <m:oMath xmlns:m="http://schemas.openxmlformats.org/officeDocument/2006/math">
                    <m:r>
                      <m:rPr>
                        <m:sty m:val="p"/>
                      </m:rPr>
                      <a:rPr lang="el-GR" sz="1600" i="1" dirty="0" smtClean="0">
                        <a:latin typeface="Cambria Math" panose="02040503050406030204" pitchFamily="18" charset="0"/>
                        <a:ea typeface="Cambria Math" panose="02040503050406030204" pitchFamily="18" charset="0"/>
                      </a:rPr>
                      <m:t>Ω</m:t>
                    </m:r>
                  </m:oMath>
                </a14:m>
                <a:r>
                  <a:rPr lang="en-GB" sz="1600" dirty="0"/>
                  <a:t> termination loads.</a:t>
                </a:r>
              </a:p>
              <a:p>
                <a:pPr marL="742950" lvl="1" indent="-285750">
                  <a:buFont typeface="Wingdings" panose="05000000000000000000" pitchFamily="2" charset="2"/>
                  <a:buChar char="Ø"/>
                </a:pPr>
                <a:r>
                  <a:rPr lang="en-GB" sz="1600" dirty="0"/>
                  <a:t>Thanks to the symmetry of the waveguides and the fact that the power dissipated on the loads is much larger than the one dissipated on the cavity walls, the system is in theory perfectly matched at the resonant frequency (zero reflected power by the input ports).</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There is no need to tune the kicker in operation due to the large bandwidth and no need to cool the kicker since most of the power is dissipated on the loads.</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The strong waveguide-coupling leads also, as a by-product, to a significant damping of all the kicker HOMs.</a:t>
                </a:r>
              </a:p>
            </p:txBody>
          </p:sp>
        </mc:Choice>
        <mc:Fallback xmlns="">
          <p:sp>
            <p:nvSpPr>
              <p:cNvPr id="7" name="CasellaDiTesto 6">
                <a:extLst>
                  <a:ext uri="{FF2B5EF4-FFF2-40B4-BE49-F238E27FC236}">
                    <a16:creationId xmlns:a16="http://schemas.microsoft.com/office/drawing/2014/main" id="{C2A6FFA6-1A94-4353-9AC3-9772A31F4B06}"/>
                  </a:ext>
                </a:extLst>
              </p:cNvPr>
              <p:cNvSpPr txBox="1">
                <a:spLocks noRot="1" noChangeAspect="1" noMove="1" noResize="1" noEditPoints="1" noAdjustHandles="1" noChangeArrowheads="1" noChangeShapeType="1" noTextEdit="1"/>
              </p:cNvSpPr>
              <p:nvPr/>
            </p:nvSpPr>
            <p:spPr>
              <a:xfrm>
                <a:off x="124287" y="904785"/>
                <a:ext cx="7199028" cy="6001643"/>
              </a:xfrm>
              <a:prstGeom prst="rect">
                <a:avLst/>
              </a:prstGeom>
              <a:blipFill>
                <a:blip r:embed="rId2"/>
                <a:stretch>
                  <a:fillRect l="-339" t="-305" b="-305"/>
                </a:stretch>
              </a:blipFill>
            </p:spPr>
            <p:txBody>
              <a:bodyPr/>
              <a:lstStyle/>
              <a:p>
                <a:r>
                  <a:rPr lang="en-GB">
                    <a:noFill/>
                  </a:rPr>
                  <a:t> </a:t>
                </a:r>
              </a:p>
            </p:txBody>
          </p:sp>
        </mc:Fallback>
      </mc:AlternateContent>
      <p:pic>
        <p:nvPicPr>
          <p:cNvPr id="8" name="Immagine 7">
            <a:extLst>
              <a:ext uri="{FF2B5EF4-FFF2-40B4-BE49-F238E27FC236}">
                <a16:creationId xmlns:a16="http://schemas.microsoft.com/office/drawing/2014/main" id="{96069EA0-48EE-421E-80F9-0DD25FF0F7E8}"/>
              </a:ext>
            </a:extLst>
          </p:cNvPr>
          <p:cNvPicPr>
            <a:picLocks noChangeAspect="1"/>
          </p:cNvPicPr>
          <p:nvPr/>
        </p:nvPicPr>
        <p:blipFill>
          <a:blip r:embed="rId3"/>
          <a:stretch>
            <a:fillRect/>
          </a:stretch>
        </p:blipFill>
        <p:spPr>
          <a:xfrm>
            <a:off x="7623625" y="1257099"/>
            <a:ext cx="4481283" cy="2522188"/>
          </a:xfrm>
          <a:prstGeom prst="rect">
            <a:avLst/>
          </a:prstGeom>
        </p:spPr>
      </p:pic>
      <p:sp>
        <p:nvSpPr>
          <p:cNvPr id="9" name="CasellaDiTesto 8">
            <a:extLst>
              <a:ext uri="{FF2B5EF4-FFF2-40B4-BE49-F238E27FC236}">
                <a16:creationId xmlns:a16="http://schemas.microsoft.com/office/drawing/2014/main" id="{8B562717-20CC-4FF5-B803-80E5A8031B53}"/>
              </a:ext>
            </a:extLst>
          </p:cNvPr>
          <p:cNvSpPr txBox="1"/>
          <p:nvPr/>
        </p:nvSpPr>
        <p:spPr>
          <a:xfrm>
            <a:off x="7823169" y="878151"/>
            <a:ext cx="4152808" cy="369332"/>
          </a:xfrm>
          <a:prstGeom prst="rect">
            <a:avLst/>
          </a:prstGeom>
          <a:noFill/>
        </p:spPr>
        <p:txBody>
          <a:bodyPr wrap="square" rtlCol="0">
            <a:spAutoFit/>
          </a:bodyPr>
          <a:lstStyle/>
          <a:p>
            <a:r>
              <a:rPr lang="en-GB" b="1" dirty="0"/>
              <a:t>Cavity kicker for the DAFNE positron ring</a:t>
            </a:r>
          </a:p>
        </p:txBody>
      </p:sp>
      <p:sp>
        <p:nvSpPr>
          <p:cNvPr id="11" name="CasellaDiTesto 10">
            <a:extLst>
              <a:ext uri="{FF2B5EF4-FFF2-40B4-BE49-F238E27FC236}">
                <a16:creationId xmlns:a16="http://schemas.microsoft.com/office/drawing/2014/main" id="{D82050E5-8BE4-4315-B64A-7497F0CE1F6B}"/>
              </a:ext>
            </a:extLst>
          </p:cNvPr>
          <p:cNvSpPr txBox="1"/>
          <p:nvPr/>
        </p:nvSpPr>
        <p:spPr>
          <a:xfrm>
            <a:off x="7638634" y="3126358"/>
            <a:ext cx="1001982" cy="646331"/>
          </a:xfrm>
          <a:prstGeom prst="rect">
            <a:avLst/>
          </a:prstGeom>
          <a:solidFill>
            <a:schemeClr val="bg1"/>
          </a:solidFill>
          <a:ln>
            <a:solidFill>
              <a:schemeClr val="tx1"/>
            </a:solidFill>
          </a:ln>
        </p:spPr>
        <p:txBody>
          <a:bodyPr wrap="square" rtlCol="0">
            <a:spAutoFit/>
          </a:bodyPr>
          <a:lstStyle/>
          <a:p>
            <a:r>
              <a:rPr lang="en-GB" dirty="0">
                <a:solidFill>
                  <a:srgbClr val="BF00BF"/>
                </a:solidFill>
              </a:rPr>
              <a:t>A. Drago (2018)</a:t>
            </a:r>
          </a:p>
        </p:txBody>
      </p:sp>
      <p:sp>
        <p:nvSpPr>
          <p:cNvPr id="12" name="Rettangolo 11">
            <a:extLst>
              <a:ext uri="{FF2B5EF4-FFF2-40B4-BE49-F238E27FC236}">
                <a16:creationId xmlns:a16="http://schemas.microsoft.com/office/drawing/2014/main" id="{4324EB67-4B32-4232-9D51-961B0F6DC3E8}"/>
              </a:ext>
            </a:extLst>
          </p:cNvPr>
          <p:cNvSpPr/>
          <p:nvPr/>
        </p:nvSpPr>
        <p:spPr>
          <a:xfrm>
            <a:off x="8765903" y="1331650"/>
            <a:ext cx="1328010" cy="2361461"/>
          </a:xfrm>
          <a:prstGeom prst="rect">
            <a:avLst/>
          </a:pr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magine 21">
            <a:extLst>
              <a:ext uri="{FF2B5EF4-FFF2-40B4-BE49-F238E27FC236}">
                <a16:creationId xmlns:a16="http://schemas.microsoft.com/office/drawing/2014/main" id="{4DC3DF8C-1BE3-4248-9D04-468EDE3936E5}"/>
              </a:ext>
            </a:extLst>
          </p:cNvPr>
          <p:cNvPicPr>
            <a:picLocks noChangeAspect="1"/>
          </p:cNvPicPr>
          <p:nvPr/>
        </p:nvPicPr>
        <p:blipFill>
          <a:blip r:embed="rId4"/>
          <a:stretch>
            <a:fillRect/>
          </a:stretch>
        </p:blipFill>
        <p:spPr>
          <a:xfrm>
            <a:off x="7988608" y="4307703"/>
            <a:ext cx="3694732" cy="2440235"/>
          </a:xfrm>
          <a:prstGeom prst="rect">
            <a:avLst/>
          </a:prstGeom>
          <a:ln>
            <a:solidFill>
              <a:schemeClr val="tx1"/>
            </a:solidFill>
          </a:ln>
        </p:spPr>
      </p:pic>
      <p:sp>
        <p:nvSpPr>
          <p:cNvPr id="24" name="CasellaDiTesto 23">
            <a:extLst>
              <a:ext uri="{FF2B5EF4-FFF2-40B4-BE49-F238E27FC236}">
                <a16:creationId xmlns:a16="http://schemas.microsoft.com/office/drawing/2014/main" id="{D8905773-E6C3-48E6-A465-601E9933CB73}"/>
              </a:ext>
            </a:extLst>
          </p:cNvPr>
          <p:cNvSpPr txBox="1"/>
          <p:nvPr/>
        </p:nvSpPr>
        <p:spPr>
          <a:xfrm>
            <a:off x="8303928" y="3938371"/>
            <a:ext cx="3064092" cy="369332"/>
          </a:xfrm>
          <a:prstGeom prst="rect">
            <a:avLst/>
          </a:prstGeom>
          <a:noFill/>
        </p:spPr>
        <p:txBody>
          <a:bodyPr wrap="square" rtlCol="0">
            <a:spAutoFit/>
          </a:bodyPr>
          <a:lstStyle/>
          <a:p>
            <a:r>
              <a:rPr lang="en-GB" b="1" dirty="0"/>
              <a:t>CAD view of the cavity kicker</a:t>
            </a:r>
          </a:p>
        </p:txBody>
      </p:sp>
      <p:sp>
        <p:nvSpPr>
          <p:cNvPr id="26" name="CasellaDiTesto 25">
            <a:extLst>
              <a:ext uri="{FF2B5EF4-FFF2-40B4-BE49-F238E27FC236}">
                <a16:creationId xmlns:a16="http://schemas.microsoft.com/office/drawing/2014/main" id="{2297971F-1ADB-449F-BEF3-9DC294663778}"/>
              </a:ext>
            </a:extLst>
          </p:cNvPr>
          <p:cNvSpPr txBox="1"/>
          <p:nvPr/>
        </p:nvSpPr>
        <p:spPr>
          <a:xfrm>
            <a:off x="7988608" y="4307703"/>
            <a:ext cx="915696" cy="646331"/>
          </a:xfrm>
          <a:prstGeom prst="rect">
            <a:avLst/>
          </a:prstGeom>
          <a:solidFill>
            <a:schemeClr val="bg1"/>
          </a:solidFill>
          <a:ln>
            <a:solidFill>
              <a:schemeClr val="tx1"/>
            </a:solidFill>
          </a:ln>
        </p:spPr>
        <p:txBody>
          <a:bodyPr wrap="square" rtlCol="0">
            <a:spAutoFit/>
          </a:bodyPr>
          <a:lstStyle/>
          <a:p>
            <a:r>
              <a:rPr lang="en-GB" dirty="0">
                <a:solidFill>
                  <a:srgbClr val="BF00BF"/>
                </a:solidFill>
              </a:rPr>
              <a:t>A. Gallo (1995)</a:t>
            </a:r>
          </a:p>
        </p:txBody>
      </p:sp>
    </p:spTree>
    <p:extLst>
      <p:ext uri="{BB962C8B-B14F-4D97-AF65-F5344CB8AC3E}">
        <p14:creationId xmlns:p14="http://schemas.microsoft.com/office/powerpoint/2010/main" val="32128578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65BD87B-D489-4283-AEB2-08FF4319EF01}"/>
              </a:ext>
            </a:extLst>
          </p:cNvPr>
          <p:cNvSpPr>
            <a:spLocks noGrp="1"/>
          </p:cNvSpPr>
          <p:nvPr>
            <p:ph type="sldNum" sz="quarter" idx="12"/>
          </p:nvPr>
        </p:nvSpPr>
        <p:spPr/>
        <p:txBody>
          <a:bodyPr/>
          <a:lstStyle/>
          <a:p>
            <a:fld id="{F556478C-EA8F-4B12-8AB2-8053E5C3663D}" type="slidenum">
              <a:rPr lang="en-GB" smtClean="0"/>
              <a:t>122</a:t>
            </a:fld>
            <a:endParaRPr lang="en-GB"/>
          </a:p>
        </p:txBody>
      </p:sp>
      <p:sp>
        <p:nvSpPr>
          <p:cNvPr id="5" name="CasellaDiTesto 4">
            <a:extLst>
              <a:ext uri="{FF2B5EF4-FFF2-40B4-BE49-F238E27FC236}">
                <a16:creationId xmlns:a16="http://schemas.microsoft.com/office/drawing/2014/main" id="{39DC1D9D-19BB-4AFC-8581-7622DD85D292}"/>
              </a:ext>
            </a:extLst>
          </p:cNvPr>
          <p:cNvSpPr txBox="1"/>
          <p:nvPr/>
        </p:nvSpPr>
        <p:spPr>
          <a:xfrm>
            <a:off x="0" y="85073"/>
            <a:ext cx="12192000" cy="707886"/>
          </a:xfrm>
          <a:prstGeom prst="rect">
            <a:avLst/>
          </a:prstGeom>
          <a:noFill/>
        </p:spPr>
        <p:txBody>
          <a:bodyPr wrap="square" rtlCol="0">
            <a:spAutoFit/>
          </a:bodyPr>
          <a:lstStyle/>
          <a:p>
            <a:pPr algn="ctr"/>
            <a:r>
              <a:rPr lang="en-GB" sz="4000" dirty="0">
                <a:latin typeface="+mj-lt"/>
              </a:rPr>
              <a:t>Kicker parameters (1/3)</a:t>
            </a:r>
          </a:p>
        </p:txBody>
      </p:sp>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0C275058-2943-47BE-B60A-58FC0B2EBAA4}"/>
                  </a:ext>
                </a:extLst>
              </p:cNvPr>
              <p:cNvSpPr txBox="1"/>
              <p:nvPr/>
            </p:nvSpPr>
            <p:spPr>
              <a:xfrm>
                <a:off x="0" y="956990"/>
                <a:ext cx="12192000" cy="6138988"/>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chemeClr val="tx1"/>
                    </a:solidFill>
                  </a:rPr>
                  <a:t>The kicker must be able to damp the coupled-bunch instabilities due to the HOMs (mostly those of the accelerating RF system).</a:t>
                </a:r>
              </a:p>
              <a:p>
                <a:pPr marL="285750" indent="-285750">
                  <a:buFont typeface="Wingdings" panose="05000000000000000000" pitchFamily="2" charset="2"/>
                  <a:buChar char="q"/>
                </a:pPr>
                <a:endParaRPr lang="en-GB" sz="1700" dirty="0">
                  <a:solidFill>
                    <a:schemeClr val="tx1"/>
                  </a:solidFill>
                </a:endParaRPr>
              </a:p>
              <a:p>
                <a:pPr marL="285750" indent="-285750">
                  <a:buFont typeface="Wingdings" panose="05000000000000000000" pitchFamily="2" charset="2"/>
                  <a:buChar char="q"/>
                </a:pPr>
                <a:r>
                  <a:rPr lang="en-GB" sz="1700" dirty="0">
                    <a:solidFill>
                      <a:schemeClr val="tx1"/>
                    </a:solidFill>
                  </a:rPr>
                  <a:t>It was shown that, </a:t>
                </a:r>
                <a:r>
                  <a:rPr lang="en-GB" sz="1700" dirty="0"/>
                  <a:t>in the presence </a:t>
                </a:r>
                <a:r>
                  <a:rPr lang="en-GB" sz="1700" dirty="0">
                    <a:solidFill>
                      <a:schemeClr val="tx1"/>
                    </a:solidFill>
                  </a:rPr>
                  <a:t>of coupled-bunch instabilities, the beam-spectrum lines which can be excited are situated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where </a:t>
                </a:r>
                <a14:m>
                  <m:oMath xmlns:m="http://schemas.openxmlformats.org/officeDocument/2006/math">
                    <m:r>
                      <a:rPr lang="en-GB" sz="1600" i="1" smtClean="0">
                        <a:solidFill>
                          <a:schemeClr val="tx1"/>
                        </a:solidFill>
                        <a:latin typeface="Cambria Math" panose="02040503050406030204" pitchFamily="18" charset="0"/>
                        <a:ea typeface="Cambria Math" panose="02040503050406030204" pitchFamily="18" charset="0"/>
                      </a:rPr>
                      <m:t>𝑙</m:t>
                    </m:r>
                    <m:r>
                      <a:rPr lang="en-GB" sz="1600" i="1" smtClean="0">
                        <a:solidFill>
                          <a:schemeClr val="tx1"/>
                        </a:solidFill>
                        <a:latin typeface="Cambria Math" panose="02040503050406030204" pitchFamily="18" charset="0"/>
                        <a:ea typeface="Cambria Math" panose="02040503050406030204" pitchFamily="18" charset="0"/>
                      </a:rPr>
                      <m:t>∈</m:t>
                    </m:r>
                    <m:d>
                      <m:dPr>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b="0" i="1" smtClean="0">
                            <a:solidFill>
                              <a:schemeClr val="tx1"/>
                            </a:solidFill>
                            <a:latin typeface="Cambria Math" panose="02040503050406030204" pitchFamily="18" charset="0"/>
                            <a:ea typeface="Cambria Math" panose="02040503050406030204" pitchFamily="18" charset="0"/>
                          </a:rPr>
                          <m:t>−∞,+∞</m:t>
                        </m:r>
                      </m:e>
                    </m:d>
                  </m:oMath>
                </a14:m>
                <a:r>
                  <a:rPr lang="en-GB" sz="1700" dirty="0"/>
                  <a:t>, </a:t>
                </a:r>
                <a14:m>
                  <m:oMath xmlns:m="http://schemas.openxmlformats.org/officeDocument/2006/math">
                    <m:r>
                      <a:rPr lang="en-GB" b="0" i="1" smtClean="0">
                        <a:latin typeface="Cambria Math" panose="02040503050406030204" pitchFamily="18" charset="0"/>
                        <a:ea typeface="Cambria Math" panose="02040503050406030204" pitchFamily="18" charset="0"/>
                      </a:rPr>
                      <m:t>𝑚</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e>
                    </m:d>
                  </m:oMath>
                </a14:m>
                <a:r>
                  <a:rPr lang="en-GB" sz="1700" dirty="0"/>
                  <a:t> is the oscillation mode and </a:t>
                </a:r>
                <a14:m>
                  <m:oMath xmlns:m="http://schemas.openxmlformats.org/officeDocument/2006/math">
                    <m:r>
                      <a:rPr lang="en-GB" sz="1600" i="1">
                        <a:latin typeface="Cambria Math" panose="02040503050406030204" pitchFamily="18" charset="0"/>
                        <a:ea typeface="Cambria Math" panose="02040503050406030204" pitchFamily="18" charset="0"/>
                      </a:rPr>
                      <m:t>𝜇</m:t>
                    </m:r>
                    <m:r>
                      <a:rPr lang="en-GB" sz="1600" b="0" i="1" smtClean="0">
                        <a:latin typeface="Cambria Math" panose="02040503050406030204" pitchFamily="18" charset="0"/>
                        <a:ea typeface="Cambria Math" panose="02040503050406030204" pitchFamily="18" charset="0"/>
                      </a:rPr>
                      <m:t>=0,…,</m:t>
                    </m:r>
                  </m:oMath>
                </a14:m>
                <a:r>
                  <a:rPr lang="en-GB" sz="17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𝑁</m:t>
                        </m:r>
                      </m:e>
                      <m:sub>
                        <m:r>
                          <a:rPr lang="en-GB" sz="1600" i="1">
                            <a:latin typeface="Cambria Math" panose="02040503050406030204" pitchFamily="18" charset="0"/>
                          </a:rPr>
                          <m:t>𝑏</m:t>
                        </m:r>
                      </m:sub>
                    </m:sSub>
                  </m:oMath>
                </a14:m>
                <a:r>
                  <a:rPr lang="en-GB" sz="1700" dirty="0"/>
                  <a:t> is the coupled-bunch mode.</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We suppose that the machine is full, i.e.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𝑁</m:t>
                        </m:r>
                      </m:e>
                      <m:sub>
                        <m:r>
                          <a:rPr lang="en-GB" sz="1600" i="1">
                            <a:solidFill>
                              <a:schemeClr val="tx1"/>
                            </a:solidFill>
                            <a:latin typeface="Cambria Math" panose="02040503050406030204" pitchFamily="18" charset="0"/>
                          </a:rPr>
                          <m:t>𝑏</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h</m:t>
                    </m:r>
                  </m:oMath>
                </a14:m>
                <a:r>
                  <a:rPr lang="en-GB" sz="1700" dirty="0"/>
                  <a:t>, and that </a:t>
                </a:r>
                <a14:m>
                  <m:oMath xmlns:m="http://schemas.openxmlformats.org/officeDocument/2006/math">
                    <m:r>
                      <a:rPr lang="en-GB" sz="1600" i="1">
                        <a:latin typeface="Cambria Math" panose="02040503050406030204" pitchFamily="18" charset="0"/>
                        <a:ea typeface="Cambria Math" panose="02040503050406030204" pitchFamily="18" charset="0"/>
                      </a:rPr>
                      <m:t>𝑚</m:t>
                    </m:r>
                    <m:r>
                      <a:rPr lang="en-GB" sz="1600" b="0" i="1" smtClean="0">
                        <a:latin typeface="Cambria Math" panose="02040503050406030204" pitchFamily="18" charset="0"/>
                        <a:ea typeface="Cambria Math" panose="02040503050406030204" pitchFamily="18" charset="0"/>
                      </a:rPr>
                      <m:t>=1</m:t>
                    </m:r>
                  </m:oMath>
                </a14:m>
                <a:r>
                  <a:rPr lang="en-GB" sz="1700" dirty="0"/>
                  <a:t>, since the dipolar mode is usually the most critical for coupled-bunch instabilities. This leads to</a:t>
                </a:r>
              </a:p>
              <a:p>
                <a:endParaRPr lang="en-GB" sz="1700" dirty="0"/>
              </a:p>
              <a:p>
                <a:endParaRPr lang="en-GB" sz="1700" dirty="0"/>
              </a:p>
              <a:p>
                <a:pPr marL="742950" lvl="1" indent="-285750">
                  <a:buFont typeface="Wingdings" panose="05000000000000000000" pitchFamily="2" charset="2"/>
                  <a:buChar char="Ø"/>
                </a:pPr>
                <a:r>
                  <a:rPr lang="en-GB" sz="1700" dirty="0"/>
                  <a:t>with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𝑓</m:t>
                        </m:r>
                      </m:e>
                      <m:sub>
                        <m:r>
                          <a:rPr lang="en-GB" sz="1600" i="1">
                            <a:latin typeface="Cambria Math" panose="02040503050406030204" pitchFamily="18" charset="0"/>
                            <a:ea typeface="Cambria Math" panose="02040503050406030204" pitchFamily="18" charset="0"/>
                          </a:rPr>
                          <m:t>𝑠</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𝐻𝑂𝑀</m:t>
                        </m:r>
                      </m:sub>
                    </m:sSub>
                    <m:r>
                      <a:rPr lang="en-GB" sz="1600" i="1" smtClean="0">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𝑓</m:t>
                        </m:r>
                      </m:e>
                      <m:sub>
                        <m:r>
                          <a:rPr lang="en-GB" sz="1600" i="1">
                            <a:latin typeface="Cambria Math" panose="02040503050406030204" pitchFamily="18" charset="0"/>
                            <a:ea typeface="Cambria Math" panose="02040503050406030204" pitchFamily="18" charset="0"/>
                          </a:rPr>
                          <m:t>0</m:t>
                        </m:r>
                      </m:sub>
                    </m:sSub>
                  </m:oMath>
                </a14:m>
                <a:r>
                  <a:rPr lang="en-GB" sz="1700" dirty="0"/>
                  <a:t> (in DAFNE they differ by about factor 100).</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To be able to damp every coupled-bunch mode, it is sufficient that the kicker bandwidth covers for each </a:t>
                </a:r>
                <a14:m>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𝜇</m:t>
                        </m:r>
                      </m:e>
                    </m:acc>
                  </m:oMath>
                </a14:m>
                <a:r>
                  <a:rPr lang="en-GB" sz="1700" dirty="0"/>
                  <a:t> at least one line </a:t>
                </a:r>
                <a14:m>
                  <m:oMath xmlns:m="http://schemas.openxmlformats.org/officeDocument/2006/math">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𝑓</m:t>
                        </m:r>
                      </m:e>
                      <m:sub>
                        <m:r>
                          <a:rPr lang="en-GB" sz="1600" b="0" i="1" smtClean="0">
                            <a:solidFill>
                              <a:schemeClr val="tx1"/>
                            </a:solidFill>
                            <a:latin typeface="Cambria Math" panose="02040503050406030204" pitchFamily="18" charset="0"/>
                            <a:ea typeface="Cambria Math" panose="02040503050406030204" pitchFamily="18" charset="0"/>
                          </a:rPr>
                          <m:t>𝑙</m:t>
                        </m:r>
                        <m:r>
                          <a:rPr lang="en-GB" sz="1600" b="0" i="1" smtClean="0">
                            <a:solidFill>
                              <a:schemeClr val="tx1"/>
                            </a:solidFill>
                            <a:latin typeface="Cambria Math" panose="02040503050406030204" pitchFamily="18" charset="0"/>
                            <a:ea typeface="Cambria Math" panose="02040503050406030204" pitchFamily="18" charset="0"/>
                          </a:rPr>
                          <m:t>,</m:t>
                        </m:r>
                        <m:acc>
                          <m:accPr>
                            <m:chr m:val="̅"/>
                            <m:ctrlPr>
                              <a:rPr lang="en-GB" sz="1600" i="1">
                                <a:latin typeface="Cambria Math" panose="02040503050406030204" pitchFamily="18" charset="0"/>
                                <a:ea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𝜇</m:t>
                            </m:r>
                          </m:e>
                        </m:acc>
                      </m:sub>
                    </m:sSub>
                  </m:oMath>
                </a14:m>
                <a:r>
                  <a:rPr lang="en-GB" sz="1700" dirty="0"/>
                  <a:t>. </a:t>
                </a:r>
              </a:p>
              <a:p>
                <a:pPr marL="742950" lvl="1" indent="-285750">
                  <a:buFont typeface="Wingdings" panose="05000000000000000000" pitchFamily="2" charset="2"/>
                  <a:buChar char="Ø"/>
                </a:pPr>
                <a:r>
                  <a:rPr lang="en-GB" sz="1700" dirty="0"/>
                  <a:t>We want to find the minimum bandwidth able to do this: larger bandwidths would unnecessarily lower the kicker shunt impedance and this, as shown later, </a:t>
                </a:r>
                <a:r>
                  <a:rPr lang="en-GB" sz="1700"/>
                  <a:t>would decrease </a:t>
                </a:r>
                <a:r>
                  <a:rPr lang="en-GB" sz="1700" dirty="0"/>
                  <a:t>the available kicker-voltage for a given amplifier power.</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Neglecting in the analysis </a:t>
                </a: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𝑓</m:t>
                        </m:r>
                      </m:e>
                      <m:sub>
                        <m:r>
                          <a:rPr lang="en-GB" sz="1600" i="1">
                            <a:solidFill>
                              <a:schemeClr val="tx1"/>
                            </a:solidFill>
                            <a:latin typeface="Cambria Math" panose="02040503050406030204" pitchFamily="18" charset="0"/>
                            <a:ea typeface="Cambria Math" panose="02040503050406030204" pitchFamily="18" charset="0"/>
                          </a:rPr>
                          <m:t>𝑠</m:t>
                        </m:r>
                        <m:r>
                          <a:rPr lang="en-GB" sz="1600" i="1">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𝐻𝑂𝑀</m:t>
                        </m:r>
                      </m:sub>
                    </m:sSub>
                  </m:oMath>
                </a14:m>
                <a:r>
                  <a:rPr lang="en-GB" sz="1700" dirty="0"/>
                  <a:t> which is relatively small, and considering that </a:t>
                </a:r>
                <a14:m>
                  <m:oMath xmlns:m="http://schemas.openxmlformats.org/officeDocument/2006/math">
                    <m:r>
                      <a:rPr lang="en-GB" sz="1600" b="0" i="1" smtClean="0">
                        <a:solidFill>
                          <a:schemeClr val="tx1"/>
                        </a:solidFill>
                        <a:latin typeface="Cambria Math" panose="02040503050406030204" pitchFamily="18" charset="0"/>
                        <a:ea typeface="Cambria Math" panose="02040503050406030204" pitchFamily="18" charset="0"/>
                      </a:rPr>
                      <m:t>𝑙</m:t>
                    </m:r>
                  </m:oMath>
                </a14:m>
                <a:r>
                  <a:rPr lang="en-GB" sz="1700" dirty="0"/>
                  <a:t> can be positive and negative, it can be easily verified that the minimum required bandwidth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rPr>
                          <m:t>𝑓</m:t>
                        </m:r>
                      </m:e>
                      <m:sub>
                        <m:r>
                          <a:rPr lang="en-GB" sz="1700" i="1">
                            <a:solidFill>
                              <a:schemeClr val="tx1"/>
                            </a:solidFill>
                            <a:latin typeface="Cambria Math" panose="02040503050406030204" pitchFamily="18" charset="0"/>
                          </a:rPr>
                          <m:t>𝐵𝑊</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𝑚𝑖𝑛</m:t>
                        </m:r>
                      </m:sub>
                    </m:sSub>
                  </m:oMath>
                </a14:m>
                <a:r>
                  <a:rPr lang="en-GB" sz="1700" dirty="0">
                    <a:solidFill>
                      <a:schemeClr val="tx1"/>
                    </a:solidFill>
                  </a:rPr>
                  <a:t> is</a:t>
                </a:r>
              </a:p>
              <a:p>
                <a:endParaRPr lang="en-GB" sz="1700" dirty="0"/>
              </a:p>
              <a:p>
                <a:pPr marL="742950" lvl="1" indent="-285750">
                  <a:buFont typeface="Wingdings" panose="05000000000000000000" pitchFamily="2" charset="2"/>
                  <a:buChar char="Ø"/>
                </a:pPr>
                <a:r>
                  <a:rPr lang="en-GB" sz="1700" dirty="0">
                    <a:solidFill>
                      <a:schemeClr val="tx1"/>
                    </a:solidFill>
                  </a:rPr>
                  <a:t>as long </a:t>
                </a:r>
                <a:r>
                  <a:rPr lang="en-GB" sz="1700" dirty="0"/>
                  <a:t>as the resonant frequency is placed at</a:t>
                </a:r>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endParaRPr lang="en-GB" sz="1700" dirty="0"/>
              </a:p>
            </p:txBody>
          </p:sp>
        </mc:Choice>
        <mc:Fallback>
          <p:sp>
            <p:nvSpPr>
              <p:cNvPr id="7" name="CasellaDiTesto 6">
                <a:extLst>
                  <a:ext uri="{FF2B5EF4-FFF2-40B4-BE49-F238E27FC236}">
                    <a16:creationId xmlns:a16="http://schemas.microsoft.com/office/drawing/2014/main" id="{0C275058-2943-47BE-B60A-58FC0B2EBAA4}"/>
                  </a:ext>
                </a:extLst>
              </p:cNvPr>
              <p:cNvSpPr txBox="1">
                <a:spLocks noRot="1" noChangeAspect="1" noMove="1" noResize="1" noEditPoints="1" noAdjustHandles="1" noChangeArrowheads="1" noChangeShapeType="1" noTextEdit="1"/>
              </p:cNvSpPr>
              <p:nvPr/>
            </p:nvSpPr>
            <p:spPr>
              <a:xfrm>
                <a:off x="0" y="956990"/>
                <a:ext cx="12192000" cy="6138988"/>
              </a:xfrm>
              <a:prstGeom prst="rect">
                <a:avLst/>
              </a:prstGeom>
              <a:blipFill>
                <a:blip r:embed="rId2"/>
                <a:stretch>
                  <a:fillRect l="-200" t="-397" r="-4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37C4CEC0-CA6D-42F2-A1D4-9D33FF734B9D}"/>
                  </a:ext>
                </a:extLst>
              </p:cNvPr>
              <p:cNvSpPr txBox="1"/>
              <p:nvPr/>
            </p:nvSpPr>
            <p:spPr>
              <a:xfrm>
                <a:off x="2780930" y="1855551"/>
                <a:ext cx="6112276" cy="3879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0" i="1" smtClean="0">
                              <a:solidFill>
                                <a:schemeClr val="tx1"/>
                              </a:solidFill>
                              <a:latin typeface="Cambria Math" panose="02040503050406030204" pitchFamily="18" charset="0"/>
                              <a:ea typeface="Cambria Math" panose="02040503050406030204" pitchFamily="18" charset="0"/>
                            </a:rPr>
                          </m:ctrlPr>
                        </m:sSubPr>
                        <m:e>
                          <m:r>
                            <a:rPr lang="en-GB" sz="1800" b="0" i="1" smtClean="0">
                              <a:solidFill>
                                <a:schemeClr val="tx1"/>
                              </a:solidFill>
                              <a:latin typeface="Cambria Math" panose="02040503050406030204" pitchFamily="18" charset="0"/>
                              <a:ea typeface="Cambria Math" panose="02040503050406030204" pitchFamily="18" charset="0"/>
                            </a:rPr>
                            <m:t>𝑓</m:t>
                          </m:r>
                        </m:e>
                        <m:sub>
                          <m:r>
                            <a:rPr lang="en-GB" sz="1800" b="0" i="1" smtClean="0">
                              <a:solidFill>
                                <a:schemeClr val="tx1"/>
                              </a:solidFill>
                              <a:latin typeface="Cambria Math" panose="02040503050406030204" pitchFamily="18" charset="0"/>
                              <a:ea typeface="Cambria Math" panose="02040503050406030204" pitchFamily="18" charset="0"/>
                            </a:rPr>
                            <m:t>𝑙</m:t>
                          </m:r>
                          <m:r>
                            <a:rPr lang="en-GB" sz="1800" b="0" i="1" smtClean="0">
                              <a:solidFill>
                                <a:schemeClr val="tx1"/>
                              </a:solidFill>
                              <a:latin typeface="Cambria Math" panose="02040503050406030204" pitchFamily="18" charset="0"/>
                              <a:ea typeface="Cambria Math" panose="02040503050406030204" pitchFamily="18" charset="0"/>
                            </a:rPr>
                            <m:t>,</m:t>
                          </m:r>
                          <m:r>
                            <a:rPr lang="en-GB" sz="1800" b="0" i="1" smtClean="0">
                              <a:solidFill>
                                <a:schemeClr val="tx1"/>
                              </a:solidFill>
                              <a:latin typeface="Cambria Math" panose="02040503050406030204" pitchFamily="18" charset="0"/>
                              <a:ea typeface="Cambria Math" panose="02040503050406030204" pitchFamily="18" charset="0"/>
                            </a:rPr>
                            <m:t>𝑚</m:t>
                          </m:r>
                          <m:r>
                            <a:rPr lang="en-GB" sz="1800" b="0" i="1" smtClean="0">
                              <a:solidFill>
                                <a:schemeClr val="tx1"/>
                              </a:solidFill>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sub>
                      </m:sSub>
                      <m:r>
                        <a:rPr lang="en-GB" sz="1800" b="0" i="1" smtClean="0">
                          <a:solidFill>
                            <a:schemeClr val="tx1"/>
                          </a:solidFill>
                          <a:latin typeface="Cambria Math" panose="02040503050406030204" pitchFamily="18" charset="0"/>
                          <a:ea typeface="Cambria Math" panose="02040503050406030204" pitchFamily="18" charset="0"/>
                        </a:rPr>
                        <m:t>=</m:t>
                      </m:r>
                      <m:d>
                        <m:dPr>
                          <m:ctrlPr>
                            <a:rPr lang="en-GB" sz="1800" i="1" smtClean="0">
                              <a:solidFill>
                                <a:schemeClr val="tx1"/>
                              </a:solidFill>
                              <a:latin typeface="Cambria Math" panose="02040503050406030204" pitchFamily="18" charset="0"/>
                              <a:ea typeface="Cambria Math" panose="02040503050406030204" pitchFamily="18" charset="0"/>
                            </a:rPr>
                          </m:ctrlPr>
                        </m:dPr>
                        <m:e>
                          <m:r>
                            <a:rPr lang="en-GB" sz="1800" i="1">
                              <a:solidFill>
                                <a:schemeClr val="tx1"/>
                              </a:solidFill>
                              <a:latin typeface="Cambria Math" panose="02040503050406030204" pitchFamily="18" charset="0"/>
                              <a:ea typeface="Cambria Math" panose="02040503050406030204" pitchFamily="18" charset="0"/>
                            </a:rPr>
                            <m:t>𝑙</m:t>
                          </m:r>
                          <m:sSub>
                            <m:sSubPr>
                              <m:ctrlPr>
                                <a:rPr lang="en-GB" sz="1800" i="1">
                                  <a:solidFill>
                                    <a:schemeClr val="tx1"/>
                                  </a:solidFill>
                                  <a:latin typeface="Cambria Math" panose="02040503050406030204" pitchFamily="18" charset="0"/>
                                </a:rPr>
                              </m:ctrlPr>
                            </m:sSubPr>
                            <m:e>
                              <m:r>
                                <a:rPr lang="en-GB" sz="1800" i="1">
                                  <a:solidFill>
                                    <a:schemeClr val="tx1"/>
                                  </a:solidFill>
                                  <a:latin typeface="Cambria Math" panose="02040503050406030204" pitchFamily="18" charset="0"/>
                                </a:rPr>
                                <m:t>𝑁</m:t>
                              </m:r>
                            </m:e>
                            <m:sub>
                              <m:r>
                                <a:rPr lang="en-GB" sz="1800" i="1">
                                  <a:solidFill>
                                    <a:schemeClr val="tx1"/>
                                  </a:solidFill>
                                  <a:latin typeface="Cambria Math" panose="02040503050406030204" pitchFamily="18" charset="0"/>
                                </a:rPr>
                                <m:t>𝑏</m:t>
                              </m:r>
                            </m:sub>
                          </m:sSub>
                          <m:r>
                            <a:rPr lang="en-GB" sz="1800" i="1">
                              <a:solidFill>
                                <a:schemeClr val="tx1"/>
                              </a:solidFill>
                              <a:latin typeface="Cambria Math" panose="02040503050406030204" pitchFamily="18" charset="0"/>
                            </a:rPr>
                            <m:t>−</m:t>
                          </m:r>
                          <m:r>
                            <a:rPr lang="en-GB" sz="1800" b="0" i="1" smtClean="0">
                              <a:solidFill>
                                <a:schemeClr val="tx1"/>
                              </a:solidFill>
                              <a:latin typeface="Cambria Math" panose="02040503050406030204" pitchFamily="18" charset="0"/>
                            </a:rPr>
                            <m:t>𝑚</m:t>
                          </m:r>
                          <m:r>
                            <a:rPr lang="en-GB" sz="1800" i="1">
                              <a:solidFill>
                                <a:schemeClr val="tx1"/>
                              </a:solidFill>
                              <a:latin typeface="Cambria Math" panose="02040503050406030204" pitchFamily="18" charset="0"/>
                              <a:ea typeface="Cambria Math" panose="02040503050406030204" pitchFamily="18" charset="0"/>
                            </a:rPr>
                            <m:t>𝜇</m:t>
                          </m:r>
                        </m:e>
                      </m:d>
                      <m:sSub>
                        <m:sSubPr>
                          <m:ctrlPr>
                            <a:rPr lang="en-GB" sz="1800" i="1">
                              <a:solidFill>
                                <a:schemeClr val="tx1"/>
                              </a:solidFill>
                              <a:latin typeface="Cambria Math" panose="02040503050406030204" pitchFamily="18" charset="0"/>
                              <a:ea typeface="Cambria Math" panose="02040503050406030204" pitchFamily="18" charset="0"/>
                            </a:rPr>
                          </m:ctrlPr>
                        </m:sSubPr>
                        <m:e>
                          <m:r>
                            <a:rPr lang="en-GB" sz="1800" b="0" i="1" smtClean="0">
                              <a:solidFill>
                                <a:schemeClr val="tx1"/>
                              </a:solidFill>
                              <a:latin typeface="Cambria Math" panose="02040503050406030204" pitchFamily="18" charset="0"/>
                              <a:ea typeface="Cambria Math" panose="02040503050406030204" pitchFamily="18" charset="0"/>
                            </a:rPr>
                            <m:t>𝑓</m:t>
                          </m:r>
                        </m:e>
                        <m:sub>
                          <m:r>
                            <a:rPr lang="en-GB" sz="1800" i="1">
                              <a:solidFill>
                                <a:schemeClr val="tx1"/>
                              </a:solidFill>
                              <a:latin typeface="Cambria Math" panose="02040503050406030204" pitchFamily="18" charset="0"/>
                              <a:ea typeface="Cambria Math" panose="02040503050406030204" pitchFamily="18" charset="0"/>
                            </a:rPr>
                            <m:t>0</m:t>
                          </m:r>
                        </m:sub>
                      </m:sSub>
                      <m:r>
                        <a:rPr lang="en-GB" sz="1800" i="1">
                          <a:solidFill>
                            <a:schemeClr val="tx1"/>
                          </a:solidFill>
                          <a:latin typeface="Cambria Math" panose="02040503050406030204" pitchFamily="18" charset="0"/>
                          <a:ea typeface="Cambria Math" panose="02040503050406030204" pitchFamily="18" charset="0"/>
                        </a:rPr>
                        <m:t>−</m:t>
                      </m:r>
                      <m:sSub>
                        <m:sSubPr>
                          <m:ctrlPr>
                            <a:rPr lang="en-GB" sz="1800" b="0" i="1" smtClean="0">
                              <a:solidFill>
                                <a:schemeClr val="tx1"/>
                              </a:solidFill>
                              <a:latin typeface="Cambria Math" panose="02040503050406030204" pitchFamily="18" charset="0"/>
                              <a:ea typeface="Cambria Math" panose="02040503050406030204" pitchFamily="18" charset="0"/>
                            </a:rPr>
                          </m:ctrlPr>
                        </m:sSubPr>
                        <m:e>
                          <m:r>
                            <a:rPr lang="en-GB" sz="1800" b="0" i="1" smtClean="0">
                              <a:solidFill>
                                <a:schemeClr val="tx1"/>
                              </a:solidFill>
                              <a:latin typeface="Cambria Math" panose="02040503050406030204" pitchFamily="18" charset="0"/>
                              <a:ea typeface="Cambria Math" panose="02040503050406030204" pitchFamily="18" charset="0"/>
                            </a:rPr>
                            <m:t>𝑚𝑓</m:t>
                          </m:r>
                        </m:e>
                        <m:sub>
                          <m:r>
                            <a:rPr lang="en-GB" sz="1800" b="0" i="1" smtClean="0">
                              <a:solidFill>
                                <a:schemeClr val="tx1"/>
                              </a:solidFill>
                              <a:latin typeface="Cambria Math" panose="02040503050406030204" pitchFamily="18" charset="0"/>
                              <a:ea typeface="Cambria Math" panose="02040503050406030204" pitchFamily="18" charset="0"/>
                            </a:rPr>
                            <m:t>𝑠</m:t>
                          </m:r>
                          <m:r>
                            <a:rPr lang="en-GB" sz="1800" b="0" i="1" smtClean="0">
                              <a:solidFill>
                                <a:schemeClr val="tx1"/>
                              </a:solidFill>
                              <a:latin typeface="Cambria Math" panose="02040503050406030204" pitchFamily="18" charset="0"/>
                              <a:ea typeface="Cambria Math" panose="02040503050406030204" pitchFamily="18" charset="0"/>
                            </a:rPr>
                            <m:t>,</m:t>
                          </m:r>
                          <m:r>
                            <a:rPr lang="en-GB" sz="1800" b="0" i="1" smtClean="0">
                              <a:solidFill>
                                <a:schemeClr val="tx1"/>
                              </a:solidFill>
                              <a:latin typeface="Cambria Math" panose="02040503050406030204" pitchFamily="18" charset="0"/>
                              <a:ea typeface="Cambria Math" panose="02040503050406030204" pitchFamily="18" charset="0"/>
                            </a:rPr>
                            <m:t>𝐻𝑂𝑀</m:t>
                          </m:r>
                        </m:sub>
                      </m:sSub>
                    </m:oMath>
                  </m:oMathPara>
                </a14:m>
                <a:endParaRPr lang="en-GB" dirty="0"/>
              </a:p>
            </p:txBody>
          </p:sp>
        </mc:Choice>
        <mc:Fallback xmlns="">
          <p:sp>
            <p:nvSpPr>
              <p:cNvPr id="9" name="CasellaDiTesto 8">
                <a:extLst>
                  <a:ext uri="{FF2B5EF4-FFF2-40B4-BE49-F238E27FC236}">
                    <a16:creationId xmlns:a16="http://schemas.microsoft.com/office/drawing/2014/main" id="{37C4CEC0-CA6D-42F2-A1D4-9D33FF734B9D}"/>
                  </a:ext>
                </a:extLst>
              </p:cNvPr>
              <p:cNvSpPr txBox="1">
                <a:spLocks noRot="1" noChangeAspect="1" noMove="1" noResize="1" noEditPoints="1" noAdjustHandles="1" noChangeArrowheads="1" noChangeShapeType="1" noTextEdit="1"/>
              </p:cNvSpPr>
              <p:nvPr/>
            </p:nvSpPr>
            <p:spPr>
              <a:xfrm>
                <a:off x="2780930" y="1855551"/>
                <a:ext cx="6112276" cy="387991"/>
              </a:xfrm>
              <a:prstGeom prst="rect">
                <a:avLst/>
              </a:prstGeom>
              <a:blipFill>
                <a:blip r:embed="rId3"/>
                <a:stretch>
                  <a:fillRect b="-93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95BB863-6BE8-49BC-88EE-471CD5B8741B}"/>
                  </a:ext>
                </a:extLst>
              </p:cNvPr>
              <p:cNvSpPr txBox="1"/>
              <p:nvPr/>
            </p:nvSpPr>
            <p:spPr>
              <a:xfrm>
                <a:off x="2448744" y="3257712"/>
                <a:ext cx="7632577" cy="374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b="0" i="1" smtClean="0">
                              <a:solidFill>
                                <a:srgbClr val="FF0000"/>
                              </a:solidFill>
                              <a:latin typeface="Cambria Math" panose="02040503050406030204" pitchFamily="18" charset="0"/>
                              <a:ea typeface="Cambria Math" panose="02040503050406030204" pitchFamily="18" charset="0"/>
                            </a:rPr>
                            <m:t>𝑙</m:t>
                          </m:r>
                          <m:r>
                            <a:rPr lang="en-GB" sz="1700" b="0" i="1" smtClean="0">
                              <a:solidFill>
                                <a:srgbClr val="FF0000"/>
                              </a:solidFill>
                              <a:latin typeface="Cambria Math" panose="02040503050406030204" pitchFamily="18" charset="0"/>
                              <a:ea typeface="Cambria Math" panose="02040503050406030204" pitchFamily="18" charset="0"/>
                            </a:rPr>
                            <m:t>, </m:t>
                          </m:r>
                          <m:r>
                            <a:rPr lang="en-GB" sz="1700" i="1">
                              <a:solidFill>
                                <a:srgbClr val="FF0000"/>
                              </a:solidFill>
                              <a:latin typeface="Cambria Math" panose="02040503050406030204" pitchFamily="18" charset="0"/>
                              <a:ea typeface="Cambria Math" panose="02040503050406030204" pitchFamily="18" charset="0"/>
                            </a:rPr>
                            <m:t>𝜇</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𝑙</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b="0" i="1" smtClean="0">
                              <a:solidFill>
                                <a:srgbClr val="FF0000"/>
                              </a:solidFill>
                              <a:latin typeface="Cambria Math" panose="02040503050406030204" pitchFamily="18" charset="0"/>
                              <a:ea typeface="Cambria Math" panose="02040503050406030204" pitchFamily="18" charset="0"/>
                            </a:rPr>
                            <m:t>𝑟𝑓</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𝜇</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𝑠</m:t>
                          </m:r>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𝐻𝑂𝑀</m:t>
                          </m:r>
                        </m:sub>
                      </m:sSub>
                    </m:oMath>
                  </m:oMathPara>
                </a14:m>
                <a:endParaRPr lang="en-GB" sz="1700" dirty="0"/>
              </a:p>
            </p:txBody>
          </p:sp>
        </mc:Choice>
        <mc:Fallback xmlns="">
          <p:sp>
            <p:nvSpPr>
              <p:cNvPr id="10" name="CasellaDiTesto 9">
                <a:extLst>
                  <a:ext uri="{FF2B5EF4-FFF2-40B4-BE49-F238E27FC236}">
                    <a16:creationId xmlns:a16="http://schemas.microsoft.com/office/drawing/2014/main" id="{E95BB863-6BE8-49BC-88EE-471CD5B8741B}"/>
                  </a:ext>
                </a:extLst>
              </p:cNvPr>
              <p:cNvSpPr txBox="1">
                <a:spLocks noRot="1" noChangeAspect="1" noMove="1" noResize="1" noEditPoints="1" noAdjustHandles="1" noChangeArrowheads="1" noChangeShapeType="1" noTextEdit="1"/>
              </p:cNvSpPr>
              <p:nvPr/>
            </p:nvSpPr>
            <p:spPr>
              <a:xfrm>
                <a:off x="2448744" y="3257712"/>
                <a:ext cx="7632577" cy="374974"/>
              </a:xfrm>
              <a:prstGeom prst="rect">
                <a:avLst/>
              </a:prstGeom>
              <a:blipFill>
                <a:blip r:embed="rId4"/>
                <a:stretch>
                  <a:fillRect b="-48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F782A6C-9229-4352-B300-4E2E52B788CB}"/>
                  </a:ext>
                </a:extLst>
              </p:cNvPr>
              <p:cNvSpPr txBox="1"/>
              <p:nvPr/>
            </p:nvSpPr>
            <p:spPr>
              <a:xfrm>
                <a:off x="3865115" y="5730250"/>
                <a:ext cx="6138908" cy="595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rPr>
                            <m:t>𝐵𝑊</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𝑚𝑖𝑛</m:t>
                          </m:r>
                        </m:sub>
                      </m:sSub>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𝑟𝑓</m:t>
                              </m:r>
                            </m:sub>
                          </m:sSub>
                        </m:num>
                        <m:den>
                          <m:r>
                            <a:rPr lang="en-GB" sz="1700" b="0" i="1" smtClean="0">
                              <a:solidFill>
                                <a:srgbClr val="FF0000"/>
                              </a:solidFill>
                              <a:latin typeface="Cambria Math" panose="02040503050406030204" pitchFamily="18" charset="0"/>
                            </a:rPr>
                            <m:t>2</m:t>
                          </m:r>
                        </m:den>
                      </m:f>
                    </m:oMath>
                  </m:oMathPara>
                </a14:m>
                <a:endParaRPr lang="en-GB" sz="1700" dirty="0"/>
              </a:p>
            </p:txBody>
          </p:sp>
        </mc:Choice>
        <mc:Fallback xmlns="">
          <p:sp>
            <p:nvSpPr>
              <p:cNvPr id="15" name="CasellaDiTesto 14">
                <a:extLst>
                  <a:ext uri="{FF2B5EF4-FFF2-40B4-BE49-F238E27FC236}">
                    <a16:creationId xmlns:a16="http://schemas.microsoft.com/office/drawing/2014/main" id="{AF782A6C-9229-4352-B300-4E2E52B788CB}"/>
                  </a:ext>
                </a:extLst>
              </p:cNvPr>
              <p:cNvSpPr txBox="1">
                <a:spLocks noRot="1" noChangeAspect="1" noMove="1" noResize="1" noEditPoints="1" noAdjustHandles="1" noChangeArrowheads="1" noChangeShapeType="1" noTextEdit="1"/>
              </p:cNvSpPr>
              <p:nvPr/>
            </p:nvSpPr>
            <p:spPr>
              <a:xfrm>
                <a:off x="3865115" y="5730250"/>
                <a:ext cx="6138908" cy="59541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448DC7FB-6E39-401B-80A8-9356915D7CC9}"/>
                  </a:ext>
                </a:extLst>
              </p:cNvPr>
              <p:cNvSpPr txBox="1"/>
              <p:nvPr/>
            </p:nvSpPr>
            <p:spPr>
              <a:xfrm>
                <a:off x="7527524" y="6407685"/>
                <a:ext cx="1534358" cy="374974"/>
              </a:xfrm>
              <a:prstGeom prst="rect">
                <a:avLst/>
              </a:prstGeom>
              <a:noFill/>
            </p:spPr>
            <p:txBody>
              <a:bodyPr wrap="square">
                <a:spAutoFit/>
              </a:bodyPr>
              <a:lstStyle/>
              <a:p>
                <a14:m>
                  <m:oMath xmlns:m="http://schemas.openxmlformats.org/officeDocument/2006/math">
                    <m:d>
                      <m:dPr>
                        <m:ctrlPr>
                          <a:rPr lang="en-GB" sz="1700" b="0" i="1" smtClean="0">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𝑝</m:t>
                        </m:r>
                        <m:r>
                          <a:rPr lang="en-GB" sz="170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0.25</m:t>
                        </m:r>
                      </m:e>
                    </m:d>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𝑟𝑓</m:t>
                        </m:r>
                      </m:sub>
                    </m:sSub>
                  </m:oMath>
                </a14:m>
                <a:r>
                  <a:rPr lang="en-GB" sz="1700" dirty="0"/>
                  <a:t> </a:t>
                </a:r>
              </a:p>
            </p:txBody>
          </p:sp>
        </mc:Choice>
        <mc:Fallback xmlns="">
          <p:sp>
            <p:nvSpPr>
              <p:cNvPr id="16" name="CasellaDiTesto 15">
                <a:extLst>
                  <a:ext uri="{FF2B5EF4-FFF2-40B4-BE49-F238E27FC236}">
                    <a16:creationId xmlns:a16="http://schemas.microsoft.com/office/drawing/2014/main" id="{448DC7FB-6E39-401B-80A8-9356915D7CC9}"/>
                  </a:ext>
                </a:extLst>
              </p:cNvPr>
              <p:cNvSpPr txBox="1">
                <a:spLocks noRot="1" noChangeAspect="1" noMove="1" noResize="1" noEditPoints="1" noAdjustHandles="1" noChangeArrowheads="1" noChangeShapeType="1" noTextEdit="1"/>
              </p:cNvSpPr>
              <p:nvPr/>
            </p:nvSpPr>
            <p:spPr>
              <a:xfrm>
                <a:off x="7527524" y="6407685"/>
                <a:ext cx="1534358" cy="374974"/>
              </a:xfrm>
              <a:prstGeom prst="rect">
                <a:avLst/>
              </a:prstGeom>
              <a:blipFill>
                <a:blip r:embed="rId6"/>
                <a:stretch>
                  <a:fillRect b="-48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79AE280-00B4-4F57-A6C1-F3BEF0F745BA}"/>
                  </a:ext>
                </a:extLst>
              </p:cNvPr>
              <p:cNvSpPr txBox="1"/>
              <p:nvPr/>
            </p:nvSpPr>
            <p:spPr>
              <a:xfrm>
                <a:off x="5471234" y="6407685"/>
                <a:ext cx="731668" cy="374974"/>
              </a:xfrm>
              <a:prstGeom prst="rect">
                <a:avLst/>
              </a:prstGeom>
              <a:noFill/>
            </p:spPr>
            <p:txBody>
              <a:bodyPr wrap="square">
                <a:spAutoFit/>
              </a:bodyPr>
              <a:lstStyle/>
              <a:p>
                <a14:m>
                  <m:oMath xmlns:m="http://schemas.openxmlformats.org/officeDocument/2006/math">
                    <m:r>
                      <a:rPr lang="en-GB" sz="1700" b="0" i="1" smtClean="0">
                        <a:solidFill>
                          <a:srgbClr val="FF0000"/>
                        </a:solidFill>
                        <a:latin typeface="Cambria Math" panose="02040503050406030204" pitchFamily="18" charset="0"/>
                        <a:ea typeface="Cambria Math" panose="02040503050406030204" pitchFamily="18" charset="0"/>
                      </a:rPr>
                      <m:t>0.25 </m:t>
                    </m:r>
                    <m:sSub>
                      <m:sSubPr>
                        <m:ctrlPr>
                          <a:rPr lang="en-GB" sz="170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𝑟𝑓</m:t>
                        </m:r>
                      </m:sub>
                    </m:sSub>
                  </m:oMath>
                </a14:m>
                <a:r>
                  <a:rPr lang="en-GB" sz="1700" dirty="0"/>
                  <a:t> </a:t>
                </a:r>
              </a:p>
            </p:txBody>
          </p:sp>
        </mc:Choice>
        <mc:Fallback xmlns="">
          <p:sp>
            <p:nvSpPr>
              <p:cNvPr id="18" name="CasellaDiTesto 17">
                <a:extLst>
                  <a:ext uri="{FF2B5EF4-FFF2-40B4-BE49-F238E27FC236}">
                    <a16:creationId xmlns:a16="http://schemas.microsoft.com/office/drawing/2014/main" id="{279AE280-00B4-4F57-A6C1-F3BEF0F745BA}"/>
                  </a:ext>
                </a:extLst>
              </p:cNvPr>
              <p:cNvSpPr txBox="1">
                <a:spLocks noRot="1" noChangeAspect="1" noMove="1" noResize="1" noEditPoints="1" noAdjustHandles="1" noChangeArrowheads="1" noChangeShapeType="1" noTextEdit="1"/>
              </p:cNvSpPr>
              <p:nvPr/>
            </p:nvSpPr>
            <p:spPr>
              <a:xfrm>
                <a:off x="5471234" y="6407685"/>
                <a:ext cx="731668" cy="374974"/>
              </a:xfrm>
              <a:prstGeom prst="rect">
                <a:avLst/>
              </a:prstGeom>
              <a:blipFill>
                <a:blip r:embed="rId7"/>
                <a:stretch>
                  <a:fillRect r="-20000" b="-4839"/>
                </a:stretch>
              </a:blipFill>
            </p:spPr>
            <p:txBody>
              <a:bodyPr/>
              <a:lstStyle/>
              <a:p>
                <a:r>
                  <a:rPr lang="en-GB">
                    <a:noFill/>
                  </a:rPr>
                  <a:t> </a:t>
                </a:r>
              </a:p>
            </p:txBody>
          </p:sp>
        </mc:Fallback>
      </mc:AlternateContent>
      <p:sp>
        <p:nvSpPr>
          <p:cNvPr id="19" name="CasellaDiTesto 18">
            <a:extLst>
              <a:ext uri="{FF2B5EF4-FFF2-40B4-BE49-F238E27FC236}">
                <a16:creationId xmlns:a16="http://schemas.microsoft.com/office/drawing/2014/main" id="{151A67A6-B11B-4C52-BF4D-C795ED70635C}"/>
              </a:ext>
            </a:extLst>
          </p:cNvPr>
          <p:cNvSpPr txBox="1"/>
          <p:nvPr/>
        </p:nvSpPr>
        <p:spPr>
          <a:xfrm>
            <a:off x="6731492" y="6418200"/>
            <a:ext cx="406155" cy="353943"/>
          </a:xfrm>
          <a:prstGeom prst="rect">
            <a:avLst/>
          </a:prstGeom>
          <a:noFill/>
        </p:spPr>
        <p:txBody>
          <a:bodyPr wrap="square" rtlCol="0">
            <a:spAutoFit/>
          </a:bodyPr>
          <a:lstStyle/>
          <a:p>
            <a:r>
              <a:rPr lang="en-GB" sz="1700" dirty="0"/>
              <a:t>or</a:t>
            </a: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FFD92371-3075-44E1-B018-3B55B7F5862E}"/>
                  </a:ext>
                </a:extLst>
              </p:cNvPr>
              <p:cNvSpPr txBox="1"/>
              <p:nvPr/>
            </p:nvSpPr>
            <p:spPr>
              <a:xfrm>
                <a:off x="9365206" y="6428716"/>
                <a:ext cx="731668" cy="3539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𝑝</m:t>
                      </m:r>
                      <m:r>
                        <a:rPr lang="en-GB" sz="1700" b="0" i="1" smtClean="0">
                          <a:latin typeface="Cambria Math" panose="02040503050406030204" pitchFamily="18" charset="0"/>
                          <a:ea typeface="Cambria Math" panose="02040503050406030204" pitchFamily="18" charset="0"/>
                        </a:rPr>
                        <m:t>≥1</m:t>
                      </m:r>
                    </m:oMath>
                  </m:oMathPara>
                </a14:m>
                <a:endParaRPr lang="en-GB" sz="1700" dirty="0"/>
              </a:p>
            </p:txBody>
          </p:sp>
        </mc:Choice>
        <mc:Fallback xmlns="">
          <p:sp>
            <p:nvSpPr>
              <p:cNvPr id="20" name="CasellaDiTesto 19">
                <a:extLst>
                  <a:ext uri="{FF2B5EF4-FFF2-40B4-BE49-F238E27FC236}">
                    <a16:creationId xmlns:a16="http://schemas.microsoft.com/office/drawing/2014/main" id="{FFD92371-3075-44E1-B018-3B55B7F5862E}"/>
                  </a:ext>
                </a:extLst>
              </p:cNvPr>
              <p:cNvSpPr txBox="1">
                <a:spLocks noRot="1" noChangeAspect="1" noMove="1" noResize="1" noEditPoints="1" noAdjustHandles="1" noChangeArrowheads="1" noChangeShapeType="1" noTextEdit="1"/>
              </p:cNvSpPr>
              <p:nvPr/>
            </p:nvSpPr>
            <p:spPr>
              <a:xfrm>
                <a:off x="9365206" y="6428716"/>
                <a:ext cx="731668" cy="353943"/>
              </a:xfrm>
              <a:prstGeom prst="rect">
                <a:avLst/>
              </a:prstGeom>
              <a:blipFill>
                <a:blip r:embed="rId8"/>
                <a:stretch>
                  <a:fillRect b="-3448"/>
                </a:stretch>
              </a:blipFill>
            </p:spPr>
            <p:txBody>
              <a:bodyPr/>
              <a:lstStyle/>
              <a:p>
                <a:r>
                  <a:rPr lang="en-GB">
                    <a:noFill/>
                  </a:rPr>
                  <a:t> </a:t>
                </a:r>
              </a:p>
            </p:txBody>
          </p:sp>
        </mc:Fallback>
      </mc:AlternateContent>
    </p:spTree>
    <p:extLst>
      <p:ext uri="{BB962C8B-B14F-4D97-AF65-F5344CB8AC3E}">
        <p14:creationId xmlns:p14="http://schemas.microsoft.com/office/powerpoint/2010/main" val="38923208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magine 57">
            <a:extLst>
              <a:ext uri="{FF2B5EF4-FFF2-40B4-BE49-F238E27FC236}">
                <a16:creationId xmlns:a16="http://schemas.microsoft.com/office/drawing/2014/main" id="{897AD3CF-20B9-4602-9CC2-5B1EB709CE2A}"/>
              </a:ext>
            </a:extLst>
          </p:cNvPr>
          <p:cNvPicPr>
            <a:picLocks noChangeAspect="1"/>
          </p:cNvPicPr>
          <p:nvPr/>
        </p:nvPicPr>
        <p:blipFill>
          <a:blip r:embed="rId2"/>
          <a:stretch>
            <a:fillRect/>
          </a:stretch>
        </p:blipFill>
        <p:spPr>
          <a:xfrm>
            <a:off x="6270919" y="5151136"/>
            <a:ext cx="5803490" cy="1670273"/>
          </a:xfrm>
          <a:prstGeom prst="rect">
            <a:avLst/>
          </a:prstGeom>
        </p:spPr>
      </p:pic>
      <p:sp>
        <p:nvSpPr>
          <p:cNvPr id="70" name="Rettangolo 69">
            <a:extLst>
              <a:ext uri="{FF2B5EF4-FFF2-40B4-BE49-F238E27FC236}">
                <a16:creationId xmlns:a16="http://schemas.microsoft.com/office/drawing/2014/main" id="{D7F6896E-4823-44E2-B1D2-F09F4A3396B8}"/>
              </a:ext>
            </a:extLst>
          </p:cNvPr>
          <p:cNvSpPr/>
          <p:nvPr/>
        </p:nvSpPr>
        <p:spPr>
          <a:xfrm>
            <a:off x="8117638" y="5175683"/>
            <a:ext cx="2124117" cy="1333538"/>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Immagine 56">
            <a:extLst>
              <a:ext uri="{FF2B5EF4-FFF2-40B4-BE49-F238E27FC236}">
                <a16:creationId xmlns:a16="http://schemas.microsoft.com/office/drawing/2014/main" id="{E6B221F8-06F6-4579-8617-08682A093291}"/>
              </a:ext>
            </a:extLst>
          </p:cNvPr>
          <p:cNvPicPr>
            <a:picLocks noChangeAspect="1"/>
          </p:cNvPicPr>
          <p:nvPr/>
        </p:nvPicPr>
        <p:blipFill>
          <a:blip r:embed="rId3"/>
          <a:stretch>
            <a:fillRect/>
          </a:stretch>
        </p:blipFill>
        <p:spPr>
          <a:xfrm>
            <a:off x="6280942" y="3168951"/>
            <a:ext cx="5803490" cy="1677772"/>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2959ABBF-CA16-4081-91F4-22412763DECD}"/>
                  </a:ext>
                </a:extLst>
              </p:cNvPr>
              <p:cNvSpPr txBox="1"/>
              <p:nvPr/>
            </p:nvSpPr>
            <p:spPr>
              <a:xfrm>
                <a:off x="2" y="745725"/>
                <a:ext cx="5848106" cy="610936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In DAFNE the following resonant frequency was chosen</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Since the pillbox cavity is operated in the </a:t>
                </a:r>
                <a14:m>
                  <m:oMath xmlns:m="http://schemas.openxmlformats.org/officeDocument/2006/math">
                    <m:r>
                      <m:rPr>
                        <m:sty m:val="p"/>
                      </m:rPr>
                      <a:rPr lang="en-GB" sz="1700" b="0" i="0" smtClean="0">
                        <a:latin typeface="Cambria Math" panose="02040503050406030204" pitchFamily="18" charset="0"/>
                      </a:rPr>
                      <m:t>T</m:t>
                    </m:r>
                    <m:sSub>
                      <m:sSubPr>
                        <m:ctrlPr>
                          <a:rPr lang="en-GB" sz="1700" b="0" i="1" smtClean="0">
                            <a:latin typeface="Cambria Math" panose="02040503050406030204" pitchFamily="18" charset="0"/>
                          </a:rPr>
                        </m:ctrlPr>
                      </m:sSubPr>
                      <m:e>
                        <m:r>
                          <m:rPr>
                            <m:sty m:val="p"/>
                          </m:rPr>
                          <a:rPr lang="en-GB" sz="1700" b="0" i="0" smtClean="0">
                            <a:latin typeface="Cambria Math" panose="02040503050406030204" pitchFamily="18" charset="0"/>
                          </a:rPr>
                          <m:t>M</m:t>
                        </m:r>
                      </m:e>
                      <m:sub>
                        <m:r>
                          <a:rPr lang="en-GB" sz="1700" b="0" i="0" smtClean="0">
                            <a:latin typeface="Cambria Math" panose="02040503050406030204" pitchFamily="18" charset="0"/>
                          </a:rPr>
                          <m:t>010</m:t>
                        </m:r>
                      </m:sub>
                    </m:sSub>
                  </m:oMath>
                </a14:m>
                <a:r>
                  <a:rPr lang="en-GB" sz="1700" dirty="0"/>
                  <a:t> fundamental mode, the diameter of the pill box cavity can be estimated as</a:t>
                </a:r>
              </a:p>
              <a:p>
                <a:pPr lvl="1"/>
                <a:endParaRPr lang="en-GB" sz="1700" dirty="0"/>
              </a:p>
              <a:p>
                <a:pPr lvl="1"/>
                <a:endParaRPr lang="en-GB" sz="1700" dirty="0"/>
              </a:p>
              <a:p>
                <a:pPr lvl="1"/>
                <a:endParaRPr lang="en-GB" sz="1700" dirty="0"/>
              </a:p>
              <a:p>
                <a:pPr marL="285750" indent="-285750">
                  <a:buFont typeface="Wingdings" panose="05000000000000000000" pitchFamily="2" charset="2"/>
                  <a:buChar char="q"/>
                </a:pPr>
                <a:r>
                  <a:rPr lang="en-GB" sz="1700" dirty="0"/>
                  <a:t>The constraints on the kicker bandwidth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m:t>
                        </m:r>
                        <m:r>
                          <a:rPr lang="en-GB" sz="1600" b="0" i="1" smtClean="0">
                            <a:solidFill>
                              <a:schemeClr val="tx1"/>
                            </a:solidFill>
                            <a:latin typeface="Cambria Math" panose="02040503050406030204" pitchFamily="18" charset="0"/>
                            <a:ea typeface="Cambria Math" panose="02040503050406030204" pitchFamily="18" charset="0"/>
                          </a:rPr>
                          <m:t>𝑓</m:t>
                        </m:r>
                      </m:e>
                      <m:sub>
                        <m:r>
                          <a:rPr lang="en-GB" sz="1700" i="1">
                            <a:solidFill>
                              <a:schemeClr val="tx1"/>
                            </a:solidFill>
                            <a:latin typeface="Cambria Math" panose="02040503050406030204" pitchFamily="18" charset="0"/>
                          </a:rPr>
                          <m:t>𝐵𝑊</m:t>
                        </m:r>
                      </m:sub>
                    </m:sSub>
                  </m:oMath>
                </a14:m>
                <a:r>
                  <a:rPr lang="en-GB" sz="1700" dirty="0"/>
                  <a:t> and the quality factor </a:t>
                </a:r>
                <a14:m>
                  <m:oMath xmlns:m="http://schemas.openxmlformats.org/officeDocument/2006/math">
                    <m:r>
                      <a:rPr lang="en-GB" sz="1700" i="1" dirty="0" smtClean="0">
                        <a:latin typeface="Cambria Math" panose="02040503050406030204" pitchFamily="18" charset="0"/>
                      </a:rPr>
                      <m:t>𝑄</m:t>
                    </m:r>
                  </m:oMath>
                </a14:m>
                <a:r>
                  <a:rPr lang="en-GB" sz="1700" dirty="0"/>
                  <a:t> are given by</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In DAFNE the measured and simulated kicker bandwidth and quality factor are</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r>
                  <a:rPr lang="en-GB" sz="1700" dirty="0"/>
                  <a:t>Since each waveguide covers 11% of the available cavity surface, the number of waveguides could be increased to 8 leading to a larger bandwidth.</a:t>
                </a:r>
              </a:p>
              <a:p>
                <a:pPr marL="1200150" lvl="2" indent="-285750">
                  <a:buFont typeface="Arial" panose="020B0604020202020204" pitchFamily="34" charset="0"/>
                  <a:buChar char="•"/>
                </a:pPr>
                <a:r>
                  <a:rPr lang="en-GB" sz="1700" dirty="0"/>
                  <a:t>This was not done since the constraints are already satisfied (with some margin) using 6 waveguides.</a:t>
                </a:r>
              </a:p>
            </p:txBody>
          </p:sp>
        </mc:Choice>
        <mc:Fallback xmlns="">
          <p:sp>
            <p:nvSpPr>
              <p:cNvPr id="10" name="CasellaDiTesto 9">
                <a:extLst>
                  <a:ext uri="{FF2B5EF4-FFF2-40B4-BE49-F238E27FC236}">
                    <a16:creationId xmlns:a16="http://schemas.microsoft.com/office/drawing/2014/main" id="{2959ABBF-CA16-4081-91F4-22412763DECD}"/>
                  </a:ext>
                </a:extLst>
              </p:cNvPr>
              <p:cNvSpPr txBox="1">
                <a:spLocks noRot="1" noChangeAspect="1" noMove="1" noResize="1" noEditPoints="1" noAdjustHandles="1" noChangeArrowheads="1" noChangeShapeType="1" noTextEdit="1"/>
              </p:cNvSpPr>
              <p:nvPr/>
            </p:nvSpPr>
            <p:spPr>
              <a:xfrm>
                <a:off x="2" y="745725"/>
                <a:ext cx="5848106" cy="6109365"/>
              </a:xfrm>
              <a:prstGeom prst="rect">
                <a:avLst/>
              </a:prstGeom>
              <a:blipFill>
                <a:blip r:embed="rId4"/>
                <a:stretch>
                  <a:fillRect l="-417" t="-299" r="-1460" b="-299"/>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550DFB29-59F1-4D3D-8A3C-F17A75FF3BD9}"/>
              </a:ext>
            </a:extLst>
          </p:cNvPr>
          <p:cNvSpPr>
            <a:spLocks noGrp="1"/>
          </p:cNvSpPr>
          <p:nvPr>
            <p:ph type="sldNum" sz="quarter" idx="12"/>
          </p:nvPr>
        </p:nvSpPr>
        <p:spPr/>
        <p:txBody>
          <a:bodyPr/>
          <a:lstStyle/>
          <a:p>
            <a:fld id="{F556478C-EA8F-4B12-8AB2-8053E5C3663D}" type="slidenum">
              <a:rPr lang="en-GB" smtClean="0"/>
              <a:t>123</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2E3FAF00-D952-4A52-84F4-AB7787E15ED5}"/>
                  </a:ext>
                </a:extLst>
              </p:cNvPr>
              <p:cNvSpPr txBox="1"/>
              <p:nvPr/>
            </p:nvSpPr>
            <p:spPr>
              <a:xfrm>
                <a:off x="1786753" y="1108779"/>
                <a:ext cx="2910745" cy="374974"/>
              </a:xfrm>
              <a:prstGeom prst="rect">
                <a:avLst/>
              </a:prstGeom>
              <a:noFill/>
            </p:spPr>
            <p:txBody>
              <a:bodyPr wrap="square">
                <a:spAutoFit/>
              </a:bodyPr>
              <a:lstStyle/>
              <a:p>
                <a14:m>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𝑓</m:t>
                        </m:r>
                      </m:e>
                      <m:sub>
                        <m:r>
                          <a:rPr lang="en-GB" sz="1700" b="0" i="1" smtClean="0">
                            <a:solidFill>
                              <a:srgbClr val="FF0000"/>
                            </a:solidFill>
                            <a:latin typeface="Cambria Math" panose="02040503050406030204" pitchFamily="18" charset="0"/>
                          </a:rPr>
                          <m:t>𝑟</m:t>
                        </m:r>
                      </m:sub>
                    </m:sSub>
                    <m:r>
                      <a:rPr lang="en-GB" sz="1700" b="0" i="1" smtClean="0">
                        <a:solidFill>
                          <a:srgbClr val="FF0000"/>
                        </a:solidFill>
                        <a:latin typeface="Cambria Math" panose="02040503050406030204" pitchFamily="18" charset="0"/>
                      </a:rPr>
                      <m:t>=3.25</m:t>
                    </m:r>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𝑓</m:t>
                        </m:r>
                      </m:e>
                      <m:sub>
                        <m:r>
                          <a:rPr lang="en-GB" sz="1700" b="0" i="1" smtClean="0">
                            <a:solidFill>
                              <a:srgbClr val="FF0000"/>
                            </a:solidFill>
                            <a:latin typeface="Cambria Math" panose="02040503050406030204" pitchFamily="18" charset="0"/>
                          </a:rPr>
                          <m:t>𝑟𝑓</m:t>
                        </m:r>
                      </m:sub>
                    </m:sSub>
                    <m:r>
                      <a:rPr lang="en-GB" sz="1700" b="0" i="1" smtClean="0">
                        <a:solidFill>
                          <a:srgbClr val="FF0000"/>
                        </a:solidFill>
                        <a:latin typeface="Cambria Math" panose="02040503050406030204" pitchFamily="18" charset="0"/>
                      </a:rPr>
                      <m:t>=1198</m:t>
                    </m:r>
                  </m:oMath>
                </a14:m>
                <a:r>
                  <a:rPr lang="en-GB" sz="1700" dirty="0">
                    <a:solidFill>
                      <a:srgbClr val="FF0000"/>
                    </a:solidFill>
                  </a:rPr>
                  <a:t> MHz</a:t>
                </a:r>
              </a:p>
            </p:txBody>
          </p:sp>
        </mc:Choice>
        <mc:Fallback xmlns="">
          <p:sp>
            <p:nvSpPr>
              <p:cNvPr id="6" name="CasellaDiTesto 5">
                <a:extLst>
                  <a:ext uri="{FF2B5EF4-FFF2-40B4-BE49-F238E27FC236}">
                    <a16:creationId xmlns:a16="http://schemas.microsoft.com/office/drawing/2014/main" id="{2E3FAF00-D952-4A52-84F4-AB7787E15ED5}"/>
                  </a:ext>
                </a:extLst>
              </p:cNvPr>
              <p:cNvSpPr txBox="1">
                <a:spLocks noRot="1" noChangeAspect="1" noMove="1" noResize="1" noEditPoints="1" noAdjustHandles="1" noChangeArrowheads="1" noChangeShapeType="1" noTextEdit="1"/>
              </p:cNvSpPr>
              <p:nvPr/>
            </p:nvSpPr>
            <p:spPr>
              <a:xfrm>
                <a:off x="1786753" y="1108779"/>
                <a:ext cx="2910745" cy="374974"/>
              </a:xfrm>
              <a:prstGeom prst="rect">
                <a:avLst/>
              </a:prstGeom>
              <a:blipFill>
                <a:blip r:embed="rId5"/>
                <a:stretch>
                  <a:fillRect l="-209" t="-4918" b="-180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20A12E6-D51A-4C17-9B40-8C69BD874208}"/>
                  </a:ext>
                </a:extLst>
              </p:cNvPr>
              <p:cNvSpPr txBox="1"/>
              <p:nvPr/>
            </p:nvSpPr>
            <p:spPr>
              <a:xfrm>
                <a:off x="3658808" y="3708715"/>
                <a:ext cx="2175412" cy="6538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𝑄</m:t>
                      </m:r>
                      <m:r>
                        <a:rPr lang="en-GB" sz="1700" b="0" i="1" smtClean="0">
                          <a:solidFill>
                            <a:srgbClr val="FF0000"/>
                          </a:solidFill>
                          <a:latin typeface="Cambria Math" panose="02040503050406030204" pitchFamily="18" charset="0"/>
                        </a:rPr>
                        <m:t>&lt;</m:t>
                      </m:r>
                      <m:f>
                        <m:fPr>
                          <m:ctrlPr>
                            <a:rPr lang="en-GB" sz="1700" i="1" smtClean="0">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𝑓</m:t>
                              </m:r>
                            </m:e>
                            <m:sub>
                              <m:r>
                                <a:rPr lang="en-GB" sz="1700" b="0" i="1">
                                  <a:solidFill>
                                    <a:srgbClr val="FF0000"/>
                                  </a:solidFill>
                                  <a:latin typeface="Cambria Math" panose="02040503050406030204" pitchFamily="18" charset="0"/>
                                </a:rPr>
                                <m:t>𝑟</m:t>
                              </m:r>
                            </m:sub>
                          </m:sSub>
                        </m:num>
                        <m:den>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m:t>
                              </m:r>
                              <m:r>
                                <a:rPr lang="en-GB" sz="1700" b="0" i="1">
                                  <a:solidFill>
                                    <a:srgbClr val="FF0000"/>
                                  </a:solidFill>
                                  <a:latin typeface="Cambria Math" panose="02040503050406030204" pitchFamily="18" charset="0"/>
                                </a:rPr>
                                <m:t>𝑓</m:t>
                              </m:r>
                            </m:e>
                            <m:sub>
                              <m:r>
                                <a:rPr lang="en-GB" sz="1700" b="0" i="1">
                                  <a:solidFill>
                                    <a:srgbClr val="FF0000"/>
                                  </a:solidFill>
                                  <a:latin typeface="Cambria Math" panose="02040503050406030204" pitchFamily="18" charset="0"/>
                                </a:rPr>
                                <m:t>𝐵𝑊</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𝑚𝑖𝑛</m:t>
                              </m:r>
                            </m:sub>
                          </m:sSub>
                        </m:den>
                      </m:f>
                      <m:r>
                        <a:rPr lang="en-GB" sz="1700" b="0" i="1" smtClean="0">
                          <a:solidFill>
                            <a:srgbClr val="FF0000"/>
                          </a:solidFill>
                          <a:latin typeface="Cambria Math" panose="02040503050406030204" pitchFamily="18" charset="0"/>
                        </a:rPr>
                        <m:t>=6.5</m:t>
                      </m:r>
                    </m:oMath>
                  </m:oMathPara>
                </a14:m>
                <a:endParaRPr lang="en-GB" sz="1700" dirty="0">
                  <a:solidFill>
                    <a:srgbClr val="FF0000"/>
                  </a:solidFill>
                </a:endParaRPr>
              </a:p>
            </p:txBody>
          </p:sp>
        </mc:Choice>
        <mc:Fallback xmlns="">
          <p:sp>
            <p:nvSpPr>
              <p:cNvPr id="8" name="CasellaDiTesto 7">
                <a:extLst>
                  <a:ext uri="{FF2B5EF4-FFF2-40B4-BE49-F238E27FC236}">
                    <a16:creationId xmlns:a16="http://schemas.microsoft.com/office/drawing/2014/main" id="{020A12E6-D51A-4C17-9B40-8C69BD874208}"/>
                  </a:ext>
                </a:extLst>
              </p:cNvPr>
              <p:cNvSpPr txBox="1">
                <a:spLocks noRot="1" noChangeAspect="1" noMove="1" noResize="1" noEditPoints="1" noAdjustHandles="1" noChangeArrowheads="1" noChangeShapeType="1" noTextEdit="1"/>
              </p:cNvSpPr>
              <p:nvPr/>
            </p:nvSpPr>
            <p:spPr>
              <a:xfrm>
                <a:off x="3658808" y="3708715"/>
                <a:ext cx="2175412" cy="653897"/>
              </a:xfrm>
              <a:prstGeom prst="rect">
                <a:avLst/>
              </a:prstGeom>
              <a:blipFill>
                <a:blip r:embed="rId6"/>
                <a:stretch>
                  <a:fillRect/>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DEFB61B0-8627-453D-AFC7-88A8A5C073B2}"/>
              </a:ext>
            </a:extLst>
          </p:cNvPr>
          <p:cNvSpPr txBox="1"/>
          <p:nvPr/>
        </p:nvSpPr>
        <p:spPr>
          <a:xfrm>
            <a:off x="0" y="85073"/>
            <a:ext cx="12192000" cy="646331"/>
          </a:xfrm>
          <a:prstGeom prst="rect">
            <a:avLst/>
          </a:prstGeom>
          <a:noFill/>
        </p:spPr>
        <p:txBody>
          <a:bodyPr wrap="square" rtlCol="0">
            <a:spAutoFit/>
          </a:bodyPr>
          <a:lstStyle/>
          <a:p>
            <a:pPr algn="ctr"/>
            <a:r>
              <a:rPr lang="en-GB" sz="3600" dirty="0">
                <a:latin typeface="+mj-lt"/>
              </a:rPr>
              <a:t>Kicker parameters (2/3)</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BC01AD6-A6B9-4B80-BB90-B8E3B655F92E}"/>
                  </a:ext>
                </a:extLst>
              </p:cNvPr>
              <p:cNvSpPr txBox="1"/>
              <p:nvPr/>
            </p:nvSpPr>
            <p:spPr>
              <a:xfrm>
                <a:off x="1877096" y="2469280"/>
                <a:ext cx="2758256" cy="5426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𝑑</m:t>
                          </m:r>
                        </m:e>
                        <m:sub>
                          <m:r>
                            <a:rPr lang="en-GB" sz="1700" b="0" i="1" smtClean="0">
                              <a:solidFill>
                                <a:srgbClr val="FF0000"/>
                              </a:solidFill>
                              <a:latin typeface="Cambria Math" panose="02040503050406030204" pitchFamily="18" charset="0"/>
                            </a:rPr>
                            <m:t>𝑝𝑖𝑙𝑙𝑏𝑜𝑥</m:t>
                          </m:r>
                        </m:sub>
                      </m:sSub>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2.405</m:t>
                          </m:r>
                          <m:r>
                            <a:rPr lang="en-GB" sz="1700" b="0" i="1" smtClean="0">
                              <a:solidFill>
                                <a:srgbClr val="FF0000"/>
                              </a:solidFill>
                              <a:latin typeface="Cambria Math" panose="02040503050406030204" pitchFamily="18" charset="0"/>
                            </a:rPr>
                            <m:t>𝑐</m:t>
                          </m:r>
                        </m:num>
                        <m:den>
                          <m:r>
                            <a:rPr lang="en-GB" sz="1700" b="0" i="1" smtClean="0">
                              <a:solidFill>
                                <a:srgbClr val="FF0000"/>
                              </a:solidFill>
                              <a:latin typeface="Cambria Math" panose="02040503050406030204" pitchFamily="18" charset="0"/>
                              <a:ea typeface="Cambria Math" panose="02040503050406030204" pitchFamily="18" charset="0"/>
                            </a:rPr>
                            <m:t>𝜋</m:t>
                          </m:r>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b="0" i="1" smtClean="0">
                                  <a:solidFill>
                                    <a:srgbClr val="FF0000"/>
                                  </a:solidFill>
                                  <a:latin typeface="Cambria Math" panose="02040503050406030204" pitchFamily="18" charset="0"/>
                                  <a:ea typeface="Cambria Math" panose="02040503050406030204" pitchFamily="18" charset="0"/>
                                </a:rPr>
                                <m:t>𝑟</m:t>
                              </m:r>
                            </m:sub>
                          </m:sSub>
                        </m:den>
                      </m:f>
                      <m:r>
                        <a:rPr lang="en-GB" sz="1700" b="0" i="1" smtClean="0">
                          <a:solidFill>
                            <a:srgbClr val="FF0000"/>
                          </a:solidFill>
                          <a:latin typeface="Cambria Math" panose="02040503050406030204" pitchFamily="18" charset="0"/>
                          <a:ea typeface="Cambria Math" panose="02040503050406030204" pitchFamily="18" charset="0"/>
                        </a:rPr>
                        <m:t>≈</m:t>
                      </m:r>
                      <m:r>
                        <a:rPr lang="en-GB" sz="1700" b="0" i="0" smtClean="0">
                          <a:solidFill>
                            <a:srgbClr val="FF0000"/>
                          </a:solidFill>
                          <a:latin typeface="Cambria Math" panose="02040503050406030204" pitchFamily="18" charset="0"/>
                          <a:ea typeface="Cambria Math" panose="02040503050406030204" pitchFamily="18" charset="0"/>
                        </a:rPr>
                        <m:t>200 </m:t>
                      </m:r>
                      <m:r>
                        <m:rPr>
                          <m:sty m:val="p"/>
                        </m:rPr>
                        <a:rPr lang="en-GB" sz="1700" b="0" i="0" smtClean="0">
                          <a:solidFill>
                            <a:srgbClr val="FF0000"/>
                          </a:solidFill>
                          <a:latin typeface="Cambria Math" panose="02040503050406030204" pitchFamily="18" charset="0"/>
                        </a:rPr>
                        <m:t>mm</m:t>
                      </m:r>
                      <m:r>
                        <a:rPr lang="en-GB" sz="1700" b="0" i="1" smtClean="0">
                          <a:solidFill>
                            <a:srgbClr val="FF0000"/>
                          </a:solidFill>
                          <a:latin typeface="Cambria Math" panose="02040503050406030204" pitchFamily="18" charset="0"/>
                        </a:rPr>
                        <m:t> </m:t>
                      </m:r>
                    </m:oMath>
                  </m:oMathPara>
                </a14:m>
                <a:endParaRPr lang="en-GB" sz="1700" dirty="0">
                  <a:solidFill>
                    <a:srgbClr val="FF0000"/>
                  </a:solidFill>
                </a:endParaRPr>
              </a:p>
            </p:txBody>
          </p:sp>
        </mc:Choice>
        <mc:Fallback xmlns="">
          <p:sp>
            <p:nvSpPr>
              <p:cNvPr id="11" name="CasellaDiTesto 10">
                <a:extLst>
                  <a:ext uri="{FF2B5EF4-FFF2-40B4-BE49-F238E27FC236}">
                    <a16:creationId xmlns:a16="http://schemas.microsoft.com/office/drawing/2014/main" id="{ABC01AD6-A6B9-4B80-BB90-B8E3B655F92E}"/>
                  </a:ext>
                </a:extLst>
              </p:cNvPr>
              <p:cNvSpPr txBox="1">
                <a:spLocks noRot="1" noChangeAspect="1" noMove="1" noResize="1" noEditPoints="1" noAdjustHandles="1" noChangeArrowheads="1" noChangeShapeType="1" noTextEdit="1"/>
              </p:cNvSpPr>
              <p:nvPr/>
            </p:nvSpPr>
            <p:spPr>
              <a:xfrm>
                <a:off x="1877096" y="2469280"/>
                <a:ext cx="2758256" cy="5426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70BA716B-19A9-481A-92F9-B801950EFB78}"/>
                  </a:ext>
                </a:extLst>
              </p:cNvPr>
              <p:cNvSpPr txBox="1"/>
              <p:nvPr/>
            </p:nvSpPr>
            <p:spPr>
              <a:xfrm>
                <a:off x="55607" y="3699837"/>
                <a:ext cx="3462292" cy="595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rPr>
                            <m:t>𝐵𝑊</m:t>
                          </m:r>
                        </m:sub>
                      </m:sSub>
                      <m:r>
                        <a:rPr lang="en-GB" sz="1700" i="1" smtClean="0">
                          <a:solidFill>
                            <a:srgbClr val="FF0000"/>
                          </a:solidFill>
                          <a:latin typeface="Cambria Math" panose="02040503050406030204" pitchFamily="18" charset="0"/>
                          <a:ea typeface="Cambria Math" panose="02040503050406030204" pitchFamily="18" charset="0"/>
                        </a:rPr>
                        <m:t>&gt;</m:t>
                      </m:r>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rPr>
                            <m:t>𝐵𝑊</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𝑚𝑖𝑛</m:t>
                          </m:r>
                        </m:sub>
                      </m:sSub>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ea typeface="Cambria Math" panose="02040503050406030204" pitchFamily="18" charset="0"/>
                                </a:rPr>
                                <m:t>𝑟𝑓</m:t>
                              </m:r>
                            </m:sub>
                          </m:sSub>
                        </m:num>
                        <m:den>
                          <m:r>
                            <a:rPr lang="en-GB" sz="1700" b="0" i="1" smtClean="0">
                              <a:solidFill>
                                <a:srgbClr val="FF0000"/>
                              </a:solidFill>
                              <a:latin typeface="Cambria Math" panose="02040503050406030204" pitchFamily="18" charset="0"/>
                            </a:rPr>
                            <m:t>2</m:t>
                          </m:r>
                        </m:den>
                      </m:f>
                      <m:r>
                        <a:rPr lang="en-GB" sz="1700" b="0" i="1" smtClean="0">
                          <a:solidFill>
                            <a:srgbClr val="FF0000"/>
                          </a:solidFill>
                          <a:latin typeface="Cambria Math" panose="02040503050406030204" pitchFamily="18" charset="0"/>
                        </a:rPr>
                        <m:t>=184 </m:t>
                      </m:r>
                      <m:r>
                        <m:rPr>
                          <m:sty m:val="p"/>
                        </m:rPr>
                        <a:rPr lang="en-GB" sz="1700" b="0" i="0" smtClean="0">
                          <a:solidFill>
                            <a:srgbClr val="FF0000"/>
                          </a:solidFill>
                          <a:latin typeface="Cambria Math" panose="02040503050406030204" pitchFamily="18" charset="0"/>
                        </a:rPr>
                        <m:t>MHz</m:t>
                      </m:r>
                    </m:oMath>
                  </m:oMathPara>
                </a14:m>
                <a:endParaRPr lang="en-GB" sz="1700" dirty="0">
                  <a:solidFill>
                    <a:srgbClr val="FF0000"/>
                  </a:solidFill>
                </a:endParaRPr>
              </a:p>
            </p:txBody>
          </p:sp>
        </mc:Choice>
        <mc:Fallback xmlns="">
          <p:sp>
            <p:nvSpPr>
              <p:cNvPr id="12" name="CasellaDiTesto 11">
                <a:extLst>
                  <a:ext uri="{FF2B5EF4-FFF2-40B4-BE49-F238E27FC236}">
                    <a16:creationId xmlns:a16="http://schemas.microsoft.com/office/drawing/2014/main" id="{70BA716B-19A9-481A-92F9-B801950EFB78}"/>
                  </a:ext>
                </a:extLst>
              </p:cNvPr>
              <p:cNvSpPr txBox="1">
                <a:spLocks noRot="1" noChangeAspect="1" noMove="1" noResize="1" noEditPoints="1" noAdjustHandles="1" noChangeArrowheads="1" noChangeShapeType="1" noTextEdit="1"/>
              </p:cNvSpPr>
              <p:nvPr/>
            </p:nvSpPr>
            <p:spPr>
              <a:xfrm>
                <a:off x="55607" y="3699837"/>
                <a:ext cx="3462292" cy="59541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ADBC73B-5C5B-4E26-B472-02DD57AC70DD}"/>
                  </a:ext>
                </a:extLst>
              </p:cNvPr>
              <p:cNvSpPr txBox="1"/>
              <p:nvPr/>
            </p:nvSpPr>
            <p:spPr>
              <a:xfrm>
                <a:off x="1316021" y="5016417"/>
                <a:ext cx="2503936"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𝑓</m:t>
                          </m:r>
                        </m:e>
                        <m:sub>
                          <m:r>
                            <a:rPr lang="en-GB" sz="1700" i="1">
                              <a:solidFill>
                                <a:srgbClr val="FF0000"/>
                              </a:solidFill>
                              <a:latin typeface="Cambria Math" panose="02040503050406030204" pitchFamily="18" charset="0"/>
                            </a:rPr>
                            <m:t>𝐵𝑊</m:t>
                          </m:r>
                        </m:sub>
                      </m:sSub>
                      <m:r>
                        <a:rPr lang="en-GB" sz="1700" b="0" i="1" smtClean="0">
                          <a:solidFill>
                            <a:srgbClr val="FF0000"/>
                          </a:solidFill>
                          <a:latin typeface="Cambria Math" panose="02040503050406030204" pitchFamily="18" charset="0"/>
                        </a:rPr>
                        <m:t> </m:t>
                      </m:r>
                      <m:r>
                        <a:rPr lang="en-GB" sz="170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220 </m:t>
                      </m:r>
                      <m:r>
                        <m:rPr>
                          <m:sty m:val="p"/>
                        </m:rPr>
                        <a:rPr lang="en-GB" sz="1700" b="0" i="0" smtClean="0">
                          <a:solidFill>
                            <a:srgbClr val="FF0000"/>
                          </a:solidFill>
                          <a:latin typeface="Cambria Math" panose="02040503050406030204" pitchFamily="18" charset="0"/>
                          <a:ea typeface="Cambria Math" panose="02040503050406030204" pitchFamily="18" charset="0"/>
                        </a:rPr>
                        <m:t>MHz</m:t>
                      </m:r>
                    </m:oMath>
                  </m:oMathPara>
                </a14:m>
                <a:endParaRPr lang="en-GB" sz="1700" dirty="0"/>
              </a:p>
            </p:txBody>
          </p:sp>
        </mc:Choice>
        <mc:Fallback xmlns="">
          <p:sp>
            <p:nvSpPr>
              <p:cNvPr id="14" name="CasellaDiTesto 13">
                <a:extLst>
                  <a:ext uri="{FF2B5EF4-FFF2-40B4-BE49-F238E27FC236}">
                    <a16:creationId xmlns:a16="http://schemas.microsoft.com/office/drawing/2014/main" id="{1ADBC73B-5C5B-4E26-B472-02DD57AC70DD}"/>
                  </a:ext>
                </a:extLst>
              </p:cNvPr>
              <p:cNvSpPr txBox="1">
                <a:spLocks noRot="1" noChangeAspect="1" noMove="1" noResize="1" noEditPoints="1" noAdjustHandles="1" noChangeArrowheads="1" noChangeShapeType="1" noTextEdit="1"/>
              </p:cNvSpPr>
              <p:nvPr/>
            </p:nvSpPr>
            <p:spPr>
              <a:xfrm>
                <a:off x="1316021" y="5016417"/>
                <a:ext cx="2503936" cy="353943"/>
              </a:xfrm>
              <a:prstGeom prst="rect">
                <a:avLst/>
              </a:prstGeom>
              <a:blipFill>
                <a:blip r:embed="rId9"/>
                <a:stretch>
                  <a:fillRect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96E4404F-E1D2-41C6-B149-6E45B060E199}"/>
                  </a:ext>
                </a:extLst>
              </p:cNvPr>
              <p:cNvSpPr txBox="1"/>
              <p:nvPr/>
            </p:nvSpPr>
            <p:spPr>
              <a:xfrm>
                <a:off x="3102773" y="5016416"/>
                <a:ext cx="2503936"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𝑄</m:t>
                      </m:r>
                      <m:r>
                        <a:rPr lang="en-GB" sz="1700" b="0" i="1" smtClean="0">
                          <a:solidFill>
                            <a:srgbClr val="FF0000"/>
                          </a:solidFill>
                          <a:latin typeface="Cambria Math" panose="02040503050406030204" pitchFamily="18" charset="0"/>
                        </a:rPr>
                        <m:t> ≈5.4</m:t>
                      </m:r>
                    </m:oMath>
                  </m:oMathPara>
                </a14:m>
                <a:endParaRPr lang="en-GB" sz="1700" dirty="0"/>
              </a:p>
            </p:txBody>
          </p:sp>
        </mc:Choice>
        <mc:Fallback xmlns="">
          <p:sp>
            <p:nvSpPr>
              <p:cNvPr id="15" name="CasellaDiTesto 14">
                <a:extLst>
                  <a:ext uri="{FF2B5EF4-FFF2-40B4-BE49-F238E27FC236}">
                    <a16:creationId xmlns:a16="http://schemas.microsoft.com/office/drawing/2014/main" id="{96E4404F-E1D2-41C6-B149-6E45B060E199}"/>
                  </a:ext>
                </a:extLst>
              </p:cNvPr>
              <p:cNvSpPr txBox="1">
                <a:spLocks noRot="1" noChangeAspect="1" noMove="1" noResize="1" noEditPoints="1" noAdjustHandles="1" noChangeArrowheads="1" noChangeShapeType="1" noTextEdit="1"/>
              </p:cNvSpPr>
              <p:nvPr/>
            </p:nvSpPr>
            <p:spPr>
              <a:xfrm>
                <a:off x="3102773" y="5016416"/>
                <a:ext cx="2503936" cy="353943"/>
              </a:xfrm>
              <a:prstGeom prst="rect">
                <a:avLst/>
              </a:prstGeom>
              <a:blipFill>
                <a:blip r:embed="rId10"/>
                <a:stretch>
                  <a:fillRect b="-86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CD871AB0-8D49-4B3C-BAB0-9D80951E475E}"/>
                  </a:ext>
                </a:extLst>
              </p:cNvPr>
              <p:cNvSpPr txBox="1"/>
              <p:nvPr/>
            </p:nvSpPr>
            <p:spPr>
              <a:xfrm>
                <a:off x="5973887" y="761845"/>
                <a:ext cx="6204795" cy="595548"/>
              </a:xfrm>
              <a:prstGeom prst="rect">
                <a:avLst/>
              </a:prstGeom>
              <a:noFill/>
            </p:spPr>
            <p:txBody>
              <a:bodyPr wrap="square" rtlCol="0">
                <a:spAutoFit/>
              </a:bodyPr>
              <a:lstStyle/>
              <a:p>
                <a:pPr algn="ctr"/>
                <a:r>
                  <a:rPr lang="en-GB" sz="1600" b="1" dirty="0"/>
                  <a:t>Kicker shunt-impedance reproduced in simulation with some spectrum lines (see next slide for the definition of </a:t>
                </a:r>
                <a14:m>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𝑹</m:t>
                        </m:r>
                      </m:e>
                      <m:sub>
                        <m:r>
                          <a:rPr lang="en-GB" sz="1600" b="1" i="1" smtClean="0">
                            <a:latin typeface="Cambria Math" panose="02040503050406030204" pitchFamily="18" charset="0"/>
                          </a:rPr>
                          <m:t>𝒔</m:t>
                        </m:r>
                        <m:r>
                          <a:rPr lang="en-GB" sz="1600" b="1" i="1" smtClean="0">
                            <a:latin typeface="Cambria Math" panose="02040503050406030204" pitchFamily="18" charset="0"/>
                          </a:rPr>
                          <m:t>,</m:t>
                        </m:r>
                        <m:r>
                          <a:rPr lang="en-GB" sz="1600" b="1" i="1" smtClean="0">
                            <a:latin typeface="Cambria Math" panose="02040503050406030204" pitchFamily="18" charset="0"/>
                          </a:rPr>
                          <m:t>𝒔</m:t>
                        </m:r>
                      </m:sub>
                    </m:sSub>
                  </m:oMath>
                </a14:m>
                <a:r>
                  <a:rPr lang="en-GB" sz="1600" b="1" dirty="0"/>
                  <a:t>), </a:t>
                </a:r>
                <a14:m>
                  <m:oMath xmlns:m="http://schemas.openxmlformats.org/officeDocument/2006/math">
                    <m:sSub>
                      <m:sSubPr>
                        <m:ctrlPr>
                          <a:rPr lang="en-GB" sz="1600" b="1" i="1" smtClean="0">
                            <a:solidFill>
                              <a:schemeClr val="tx1"/>
                            </a:solidFill>
                            <a:latin typeface="Cambria Math" panose="02040503050406030204" pitchFamily="18" charset="0"/>
                            <a:ea typeface="Cambria Math" panose="02040503050406030204" pitchFamily="18" charset="0"/>
                          </a:rPr>
                        </m:ctrlPr>
                      </m:sSubPr>
                      <m:e>
                        <m:r>
                          <a:rPr lang="en-GB" sz="1600" b="1" i="1">
                            <a:solidFill>
                              <a:schemeClr val="tx1"/>
                            </a:solidFill>
                            <a:latin typeface="Cambria Math" panose="02040503050406030204" pitchFamily="18" charset="0"/>
                            <a:ea typeface="Cambria Math" panose="02040503050406030204" pitchFamily="18" charset="0"/>
                          </a:rPr>
                          <m:t>𝒇</m:t>
                        </m:r>
                      </m:e>
                      <m:sub>
                        <m:r>
                          <a:rPr lang="en-GB" sz="1600" b="1" i="1">
                            <a:solidFill>
                              <a:schemeClr val="tx1"/>
                            </a:solidFill>
                            <a:latin typeface="Cambria Math" panose="02040503050406030204" pitchFamily="18" charset="0"/>
                            <a:ea typeface="Cambria Math" panose="02040503050406030204" pitchFamily="18" charset="0"/>
                          </a:rPr>
                          <m:t>𝒔</m:t>
                        </m:r>
                        <m:r>
                          <a:rPr lang="en-GB" sz="1600" b="1" i="1">
                            <a:solidFill>
                              <a:schemeClr val="tx1"/>
                            </a:solidFill>
                            <a:latin typeface="Cambria Math" panose="02040503050406030204" pitchFamily="18" charset="0"/>
                            <a:ea typeface="Cambria Math" panose="02040503050406030204" pitchFamily="18" charset="0"/>
                          </a:rPr>
                          <m:t>,</m:t>
                        </m:r>
                        <m:r>
                          <a:rPr lang="en-GB" sz="1600" b="1" i="1">
                            <a:solidFill>
                              <a:schemeClr val="tx1"/>
                            </a:solidFill>
                            <a:latin typeface="Cambria Math" panose="02040503050406030204" pitchFamily="18" charset="0"/>
                            <a:ea typeface="Cambria Math" panose="02040503050406030204" pitchFamily="18" charset="0"/>
                          </a:rPr>
                          <m:t>𝑯𝑶𝑴</m:t>
                        </m:r>
                      </m:sub>
                    </m:sSub>
                    <m:r>
                      <a:rPr lang="en-GB" sz="1600" b="1" i="1" smtClean="0">
                        <a:solidFill>
                          <a:schemeClr val="tx1"/>
                        </a:solidFill>
                        <a:latin typeface="Cambria Math" panose="02040503050406030204" pitchFamily="18" charset="0"/>
                        <a:ea typeface="Cambria Math" panose="02040503050406030204" pitchFamily="18" charset="0"/>
                      </a:rPr>
                      <m:t>=</m:t>
                    </m:r>
                    <m:r>
                      <a:rPr lang="en-GB" sz="1600" b="1" i="1" smtClean="0">
                        <a:solidFill>
                          <a:schemeClr val="tx1"/>
                        </a:solidFill>
                        <a:latin typeface="Cambria Math" panose="02040503050406030204" pitchFamily="18" charset="0"/>
                        <a:ea typeface="Cambria Math" panose="02040503050406030204" pitchFamily="18" charset="0"/>
                      </a:rPr>
                      <m:t>𝟑𝟎</m:t>
                    </m:r>
                  </m:oMath>
                </a14:m>
                <a:r>
                  <a:rPr lang="en-GB" sz="1600" b="1" dirty="0">
                    <a:solidFill>
                      <a:schemeClr val="tx1"/>
                    </a:solidFill>
                  </a:rPr>
                  <a:t> kHz </a:t>
                </a:r>
                <a:endParaRPr lang="en-GB" sz="1600" b="1" dirty="0"/>
              </a:p>
            </p:txBody>
          </p:sp>
        </mc:Choice>
        <mc:Fallback xmlns="">
          <p:sp>
            <p:nvSpPr>
              <p:cNvPr id="30" name="CasellaDiTesto 29">
                <a:extLst>
                  <a:ext uri="{FF2B5EF4-FFF2-40B4-BE49-F238E27FC236}">
                    <a16:creationId xmlns:a16="http://schemas.microsoft.com/office/drawing/2014/main" id="{CD871AB0-8D49-4B3C-BAB0-9D80951E475E}"/>
                  </a:ext>
                </a:extLst>
              </p:cNvPr>
              <p:cNvSpPr txBox="1">
                <a:spLocks noRot="1" noChangeAspect="1" noMove="1" noResize="1" noEditPoints="1" noAdjustHandles="1" noChangeArrowheads="1" noChangeShapeType="1" noTextEdit="1"/>
              </p:cNvSpPr>
              <p:nvPr/>
            </p:nvSpPr>
            <p:spPr>
              <a:xfrm>
                <a:off x="5973887" y="761845"/>
                <a:ext cx="6204795" cy="595548"/>
              </a:xfrm>
              <a:prstGeom prst="rect">
                <a:avLst/>
              </a:prstGeom>
              <a:blipFill>
                <a:blip r:embed="rId11"/>
                <a:stretch>
                  <a:fillRect t="-3061" r="-884" b="-112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2C931E03-F320-4466-B062-C6FF9897B504}"/>
                  </a:ext>
                </a:extLst>
              </p:cNvPr>
              <p:cNvSpPr txBox="1"/>
              <p:nvPr/>
            </p:nvSpPr>
            <p:spPr>
              <a:xfrm>
                <a:off x="8785608" y="2896035"/>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𝟑</m:t>
                      </m:r>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𝟐𝟓</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3" name="CasellaDiTesto 32">
                <a:extLst>
                  <a:ext uri="{FF2B5EF4-FFF2-40B4-BE49-F238E27FC236}">
                    <a16:creationId xmlns:a16="http://schemas.microsoft.com/office/drawing/2014/main" id="{2C931E03-F320-4466-B062-C6FF9897B504}"/>
                  </a:ext>
                </a:extLst>
              </p:cNvPr>
              <p:cNvSpPr txBox="1">
                <a:spLocks noRot="1" noChangeAspect="1" noMove="1" noResize="1" noEditPoints="1" noAdjustHandles="1" noChangeArrowheads="1" noChangeShapeType="1" noTextEdit="1"/>
              </p:cNvSpPr>
              <p:nvPr/>
            </p:nvSpPr>
            <p:spPr>
              <a:xfrm>
                <a:off x="8785608" y="2896035"/>
                <a:ext cx="965133" cy="344966"/>
              </a:xfrm>
              <a:prstGeom prst="rect">
                <a:avLst/>
              </a:prstGeom>
              <a:blipFill>
                <a:blip r:embed="rId12"/>
                <a:stretch>
                  <a:fillRect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DB0F0C57-25F0-4B70-9CE8-50EC7CDA47C4}"/>
                  </a:ext>
                </a:extLst>
              </p:cNvPr>
              <p:cNvSpPr txBox="1"/>
              <p:nvPr/>
            </p:nvSpPr>
            <p:spPr>
              <a:xfrm>
                <a:off x="7886195" y="2889501"/>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𝟑</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4" name="CasellaDiTesto 33">
                <a:extLst>
                  <a:ext uri="{FF2B5EF4-FFF2-40B4-BE49-F238E27FC236}">
                    <a16:creationId xmlns:a16="http://schemas.microsoft.com/office/drawing/2014/main" id="{DB0F0C57-25F0-4B70-9CE8-50EC7CDA47C4}"/>
                  </a:ext>
                </a:extLst>
              </p:cNvPr>
              <p:cNvSpPr txBox="1">
                <a:spLocks noRot="1" noChangeAspect="1" noMove="1" noResize="1" noEditPoints="1" noAdjustHandles="1" noChangeArrowheads="1" noChangeShapeType="1" noTextEdit="1"/>
              </p:cNvSpPr>
              <p:nvPr/>
            </p:nvSpPr>
            <p:spPr>
              <a:xfrm>
                <a:off x="7886195" y="2889501"/>
                <a:ext cx="965133" cy="344966"/>
              </a:xfrm>
              <a:prstGeom prst="rect">
                <a:avLst/>
              </a:prstGeom>
              <a:blipFill>
                <a:blip r:embed="rId13"/>
                <a:stretch>
                  <a:fillRect b="-35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76BADE86-1081-43C3-B8D6-32EC959A95CE}"/>
                  </a:ext>
                </a:extLst>
              </p:cNvPr>
              <p:cNvSpPr txBox="1"/>
              <p:nvPr/>
            </p:nvSpPr>
            <p:spPr>
              <a:xfrm>
                <a:off x="9654289" y="2889501"/>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𝟑</m:t>
                      </m:r>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𝟓</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5" name="CasellaDiTesto 34">
                <a:extLst>
                  <a:ext uri="{FF2B5EF4-FFF2-40B4-BE49-F238E27FC236}">
                    <a16:creationId xmlns:a16="http://schemas.microsoft.com/office/drawing/2014/main" id="{76BADE86-1081-43C3-B8D6-32EC959A95CE}"/>
                  </a:ext>
                </a:extLst>
              </p:cNvPr>
              <p:cNvSpPr txBox="1">
                <a:spLocks noRot="1" noChangeAspect="1" noMove="1" noResize="1" noEditPoints="1" noAdjustHandles="1" noChangeArrowheads="1" noChangeShapeType="1" noTextEdit="1"/>
              </p:cNvSpPr>
              <p:nvPr/>
            </p:nvSpPr>
            <p:spPr>
              <a:xfrm>
                <a:off x="9654289" y="2889501"/>
                <a:ext cx="965133" cy="344966"/>
              </a:xfrm>
              <a:prstGeom prst="rect">
                <a:avLst/>
              </a:prstGeom>
              <a:blipFill>
                <a:blip r:embed="rId14"/>
                <a:stretch>
                  <a:fillRect b="-35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374EEE8-672E-4744-B8C7-57B932B35367}"/>
                  </a:ext>
                </a:extLst>
              </p:cNvPr>
              <p:cNvSpPr txBox="1"/>
              <p:nvPr/>
            </p:nvSpPr>
            <p:spPr>
              <a:xfrm>
                <a:off x="8670197" y="4864754"/>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𝟑</m:t>
                      </m:r>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𝟐𝟓</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6" name="CasellaDiTesto 35">
                <a:extLst>
                  <a:ext uri="{FF2B5EF4-FFF2-40B4-BE49-F238E27FC236}">
                    <a16:creationId xmlns:a16="http://schemas.microsoft.com/office/drawing/2014/main" id="{2374EEE8-672E-4744-B8C7-57B932B35367}"/>
                  </a:ext>
                </a:extLst>
              </p:cNvPr>
              <p:cNvSpPr txBox="1">
                <a:spLocks noRot="1" noChangeAspect="1" noMove="1" noResize="1" noEditPoints="1" noAdjustHandles="1" noChangeArrowheads="1" noChangeShapeType="1" noTextEdit="1"/>
              </p:cNvSpPr>
              <p:nvPr/>
            </p:nvSpPr>
            <p:spPr>
              <a:xfrm>
                <a:off x="8670197" y="4864754"/>
                <a:ext cx="965133" cy="344966"/>
              </a:xfrm>
              <a:prstGeom prst="rect">
                <a:avLst/>
              </a:prstGeom>
              <a:blipFill>
                <a:blip r:embed="rId15"/>
                <a:stretch>
                  <a:fillRect r="-629"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ACACB909-1D02-4693-989D-D026B4890192}"/>
                  </a:ext>
                </a:extLst>
              </p:cNvPr>
              <p:cNvSpPr txBox="1"/>
              <p:nvPr/>
            </p:nvSpPr>
            <p:spPr>
              <a:xfrm>
                <a:off x="7797418" y="4858220"/>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𝟑</m:t>
                      </m:r>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𝟓</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7" name="CasellaDiTesto 36">
                <a:extLst>
                  <a:ext uri="{FF2B5EF4-FFF2-40B4-BE49-F238E27FC236}">
                    <a16:creationId xmlns:a16="http://schemas.microsoft.com/office/drawing/2014/main" id="{ACACB909-1D02-4693-989D-D026B4890192}"/>
                  </a:ext>
                </a:extLst>
              </p:cNvPr>
              <p:cNvSpPr txBox="1">
                <a:spLocks noRot="1" noChangeAspect="1" noMove="1" noResize="1" noEditPoints="1" noAdjustHandles="1" noChangeArrowheads="1" noChangeShapeType="1" noTextEdit="1"/>
              </p:cNvSpPr>
              <p:nvPr/>
            </p:nvSpPr>
            <p:spPr>
              <a:xfrm>
                <a:off x="7797418" y="4858220"/>
                <a:ext cx="965133" cy="344966"/>
              </a:xfrm>
              <a:prstGeom prst="rect">
                <a:avLst/>
              </a:prstGeom>
              <a:blipFill>
                <a:blip r:embed="rId16"/>
                <a:stretch>
                  <a:fillRect b="-35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B827D302-611D-407D-B4D4-8D6E3F2723DC}"/>
                  </a:ext>
                </a:extLst>
              </p:cNvPr>
              <p:cNvSpPr txBox="1"/>
              <p:nvPr/>
            </p:nvSpPr>
            <p:spPr>
              <a:xfrm>
                <a:off x="9654289" y="4858220"/>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rgbClr val="FF0000"/>
                          </a:solidFill>
                          <a:latin typeface="Cambria Math" panose="02040503050406030204" pitchFamily="18" charset="0"/>
                        </a:rPr>
                        <m:t>−</m:t>
                      </m:r>
                      <m:r>
                        <a:rPr lang="en-GB" sz="1500" b="1" i="1" smtClean="0">
                          <a:solidFill>
                            <a:srgbClr val="FF0000"/>
                          </a:solidFill>
                          <a:latin typeface="Cambria Math" panose="02040503050406030204" pitchFamily="18" charset="0"/>
                        </a:rPr>
                        <m:t>𝟑</m:t>
                      </m:r>
                      <m:sSub>
                        <m:sSubPr>
                          <m:ctrlPr>
                            <a:rPr lang="en-GB" sz="1500" b="1" i="1" smtClean="0">
                              <a:solidFill>
                                <a:srgbClr val="FF0000"/>
                              </a:solidFill>
                              <a:latin typeface="Cambria Math" panose="02040503050406030204" pitchFamily="18" charset="0"/>
                            </a:rPr>
                          </m:ctrlPr>
                        </m:sSubPr>
                        <m:e>
                          <m:r>
                            <a:rPr lang="en-GB" sz="1500" b="1" i="1" smtClean="0">
                              <a:solidFill>
                                <a:srgbClr val="FF0000"/>
                              </a:solidFill>
                              <a:latin typeface="Cambria Math" panose="02040503050406030204" pitchFamily="18" charset="0"/>
                            </a:rPr>
                            <m:t>𝒇</m:t>
                          </m:r>
                        </m:e>
                        <m:sub>
                          <m:r>
                            <a:rPr lang="en-GB" sz="1500" b="1" i="1" smtClean="0">
                              <a:solidFill>
                                <a:srgbClr val="FF0000"/>
                              </a:solidFill>
                              <a:latin typeface="Cambria Math" panose="02040503050406030204" pitchFamily="18" charset="0"/>
                            </a:rPr>
                            <m:t>𝒓𝒇</m:t>
                          </m:r>
                        </m:sub>
                      </m:sSub>
                    </m:oMath>
                  </m:oMathPara>
                </a14:m>
                <a:endParaRPr lang="en-GB" sz="1500" b="1" dirty="0"/>
              </a:p>
            </p:txBody>
          </p:sp>
        </mc:Choice>
        <mc:Fallback xmlns="">
          <p:sp>
            <p:nvSpPr>
              <p:cNvPr id="38" name="CasellaDiTesto 37">
                <a:extLst>
                  <a:ext uri="{FF2B5EF4-FFF2-40B4-BE49-F238E27FC236}">
                    <a16:creationId xmlns:a16="http://schemas.microsoft.com/office/drawing/2014/main" id="{B827D302-611D-407D-B4D4-8D6E3F2723DC}"/>
                  </a:ext>
                </a:extLst>
              </p:cNvPr>
              <p:cNvSpPr txBox="1">
                <a:spLocks noRot="1" noChangeAspect="1" noMove="1" noResize="1" noEditPoints="1" noAdjustHandles="1" noChangeArrowheads="1" noChangeShapeType="1" noTextEdit="1"/>
              </p:cNvSpPr>
              <p:nvPr/>
            </p:nvSpPr>
            <p:spPr>
              <a:xfrm>
                <a:off x="9654289" y="4858220"/>
                <a:ext cx="965133" cy="344966"/>
              </a:xfrm>
              <a:prstGeom prst="rect">
                <a:avLst/>
              </a:prstGeom>
              <a:blipFill>
                <a:blip r:embed="rId17"/>
                <a:stretch>
                  <a:fillRect b="-35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20BAAA39-1CBE-422E-A3AA-AB17FE873151}"/>
                  </a:ext>
                </a:extLst>
              </p:cNvPr>
              <p:cNvSpPr txBox="1"/>
              <p:nvPr/>
            </p:nvSpPr>
            <p:spPr>
              <a:xfrm>
                <a:off x="8169676" y="415097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40" name="CasellaDiTesto 39">
                <a:extLst>
                  <a:ext uri="{FF2B5EF4-FFF2-40B4-BE49-F238E27FC236}">
                    <a16:creationId xmlns:a16="http://schemas.microsoft.com/office/drawing/2014/main" id="{20BAAA39-1CBE-422E-A3AA-AB17FE873151}"/>
                  </a:ext>
                </a:extLst>
              </p:cNvPr>
              <p:cNvSpPr txBox="1">
                <a:spLocks noRot="1" noChangeAspect="1" noMove="1" noResize="1" noEditPoints="1" noAdjustHandles="1" noChangeArrowheads="1" noChangeShapeType="1" noTextEdit="1"/>
              </p:cNvSpPr>
              <p:nvPr/>
            </p:nvSpPr>
            <p:spPr>
              <a:xfrm>
                <a:off x="8169676" y="4150979"/>
                <a:ext cx="841159" cy="391646"/>
              </a:xfrm>
              <a:prstGeom prst="rect">
                <a:avLst/>
              </a:prstGeom>
              <a:blipFill>
                <a:blip r:embed="rId18"/>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13CB85C8-0623-4533-A1FB-6EBD5B024383}"/>
                  </a:ext>
                </a:extLst>
              </p:cNvPr>
              <p:cNvSpPr txBox="1"/>
              <p:nvPr/>
            </p:nvSpPr>
            <p:spPr>
              <a:xfrm>
                <a:off x="9449004" y="4157513"/>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𝟒</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𝟔𝟎</m:t>
                          </m:r>
                        </m:sub>
                      </m:sSub>
                    </m:oMath>
                  </m:oMathPara>
                </a14:m>
                <a:endParaRPr lang="en-GB" b="1" dirty="0"/>
              </a:p>
            </p:txBody>
          </p:sp>
        </mc:Choice>
        <mc:Fallback xmlns="">
          <p:sp>
            <p:nvSpPr>
              <p:cNvPr id="41" name="CasellaDiTesto 40">
                <a:extLst>
                  <a:ext uri="{FF2B5EF4-FFF2-40B4-BE49-F238E27FC236}">
                    <a16:creationId xmlns:a16="http://schemas.microsoft.com/office/drawing/2014/main" id="{13CB85C8-0623-4533-A1FB-6EBD5B024383}"/>
                  </a:ext>
                </a:extLst>
              </p:cNvPr>
              <p:cNvSpPr txBox="1">
                <a:spLocks noRot="1" noChangeAspect="1" noMove="1" noResize="1" noEditPoints="1" noAdjustHandles="1" noChangeArrowheads="1" noChangeShapeType="1" noTextEdit="1"/>
              </p:cNvSpPr>
              <p:nvPr/>
            </p:nvSpPr>
            <p:spPr>
              <a:xfrm>
                <a:off x="9449004" y="4157513"/>
                <a:ext cx="841159" cy="391646"/>
              </a:xfrm>
              <a:prstGeom prst="rect">
                <a:avLst/>
              </a:prstGeom>
              <a:blipFill>
                <a:blip r:embed="rId19"/>
                <a:stretch>
                  <a:fillRect b="-93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5D83F2E1-02C9-4F3E-8807-312490131DBF}"/>
                  </a:ext>
                </a:extLst>
              </p:cNvPr>
              <p:cNvSpPr txBox="1"/>
              <p:nvPr/>
            </p:nvSpPr>
            <p:spPr>
              <a:xfrm>
                <a:off x="8578601" y="3441328"/>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𝟒</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𝟗𝟎</m:t>
                          </m:r>
                        </m:sub>
                      </m:sSub>
                    </m:oMath>
                  </m:oMathPara>
                </a14:m>
                <a:endParaRPr lang="en-GB" b="1" dirty="0"/>
              </a:p>
            </p:txBody>
          </p:sp>
        </mc:Choice>
        <mc:Fallback xmlns="">
          <p:sp>
            <p:nvSpPr>
              <p:cNvPr id="42" name="CasellaDiTesto 41">
                <a:extLst>
                  <a:ext uri="{FF2B5EF4-FFF2-40B4-BE49-F238E27FC236}">
                    <a16:creationId xmlns:a16="http://schemas.microsoft.com/office/drawing/2014/main" id="{5D83F2E1-02C9-4F3E-8807-312490131DBF}"/>
                  </a:ext>
                </a:extLst>
              </p:cNvPr>
              <p:cNvSpPr txBox="1">
                <a:spLocks noRot="1" noChangeAspect="1" noMove="1" noResize="1" noEditPoints="1" noAdjustHandles="1" noChangeArrowheads="1" noChangeShapeType="1" noTextEdit="1"/>
              </p:cNvSpPr>
              <p:nvPr/>
            </p:nvSpPr>
            <p:spPr>
              <a:xfrm>
                <a:off x="8578601" y="3441328"/>
                <a:ext cx="841159" cy="391646"/>
              </a:xfrm>
              <a:prstGeom prst="rect">
                <a:avLst/>
              </a:prstGeom>
              <a:blipFill>
                <a:blip r:embed="rId20"/>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A8AB16FE-D75F-4526-BFE7-D17029E9789D}"/>
                  </a:ext>
                </a:extLst>
              </p:cNvPr>
              <p:cNvSpPr txBox="1"/>
              <p:nvPr/>
            </p:nvSpPr>
            <p:spPr>
              <a:xfrm>
                <a:off x="10380101" y="415097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𝟒</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𝟑𝟎</m:t>
                          </m:r>
                        </m:sub>
                      </m:sSub>
                    </m:oMath>
                  </m:oMathPara>
                </a14:m>
                <a:endParaRPr lang="en-GB" b="1" dirty="0"/>
              </a:p>
            </p:txBody>
          </p:sp>
        </mc:Choice>
        <mc:Fallback xmlns="">
          <p:sp>
            <p:nvSpPr>
              <p:cNvPr id="43" name="CasellaDiTesto 42">
                <a:extLst>
                  <a:ext uri="{FF2B5EF4-FFF2-40B4-BE49-F238E27FC236}">
                    <a16:creationId xmlns:a16="http://schemas.microsoft.com/office/drawing/2014/main" id="{A8AB16FE-D75F-4526-BFE7-D17029E9789D}"/>
                  </a:ext>
                </a:extLst>
              </p:cNvPr>
              <p:cNvSpPr txBox="1">
                <a:spLocks noRot="1" noChangeAspect="1" noMove="1" noResize="1" noEditPoints="1" noAdjustHandles="1" noChangeArrowheads="1" noChangeShapeType="1" noTextEdit="1"/>
              </p:cNvSpPr>
              <p:nvPr/>
            </p:nvSpPr>
            <p:spPr>
              <a:xfrm>
                <a:off x="10380101" y="4150979"/>
                <a:ext cx="841159" cy="391646"/>
              </a:xfrm>
              <a:prstGeom prst="rect">
                <a:avLst/>
              </a:prstGeom>
              <a:blipFill>
                <a:blip r:embed="rId21"/>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2F4BD16F-7E19-41C5-8946-4B7E04930C83}"/>
                  </a:ext>
                </a:extLst>
              </p:cNvPr>
              <p:cNvSpPr txBox="1"/>
              <p:nvPr/>
            </p:nvSpPr>
            <p:spPr>
              <a:xfrm>
                <a:off x="11457374" y="3147801"/>
                <a:ext cx="52600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𝟒</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44" name="CasellaDiTesto 43">
                <a:extLst>
                  <a:ext uri="{FF2B5EF4-FFF2-40B4-BE49-F238E27FC236}">
                    <a16:creationId xmlns:a16="http://schemas.microsoft.com/office/drawing/2014/main" id="{2F4BD16F-7E19-41C5-8946-4B7E04930C83}"/>
                  </a:ext>
                </a:extLst>
              </p:cNvPr>
              <p:cNvSpPr txBox="1">
                <a:spLocks noRot="1" noChangeAspect="1" noMove="1" noResize="1" noEditPoints="1" noAdjustHandles="1" noChangeArrowheads="1" noChangeShapeType="1" noTextEdit="1"/>
              </p:cNvSpPr>
              <p:nvPr/>
            </p:nvSpPr>
            <p:spPr>
              <a:xfrm>
                <a:off x="11457374" y="3147801"/>
                <a:ext cx="526000" cy="391646"/>
              </a:xfrm>
              <a:prstGeom prst="rect">
                <a:avLst/>
              </a:prstGeom>
              <a:blipFill>
                <a:blip r:embed="rId22"/>
                <a:stretch>
                  <a:fillRect l="-3448"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45867214-74C5-45A1-BA76-AF70D3C8C2C6}"/>
                  </a:ext>
                </a:extLst>
              </p:cNvPr>
              <p:cNvSpPr txBox="1"/>
              <p:nvPr/>
            </p:nvSpPr>
            <p:spPr>
              <a:xfrm>
                <a:off x="7415703" y="4159855"/>
                <a:ext cx="526000"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𝟑𝟎</m:t>
                          </m:r>
                        </m:sub>
                      </m:sSub>
                    </m:oMath>
                  </m:oMathPara>
                </a14:m>
                <a:endParaRPr lang="en-GB" b="1" dirty="0"/>
              </a:p>
            </p:txBody>
          </p:sp>
        </mc:Choice>
        <mc:Fallback xmlns="">
          <p:sp>
            <p:nvSpPr>
              <p:cNvPr id="46" name="CasellaDiTesto 45">
                <a:extLst>
                  <a:ext uri="{FF2B5EF4-FFF2-40B4-BE49-F238E27FC236}">
                    <a16:creationId xmlns:a16="http://schemas.microsoft.com/office/drawing/2014/main" id="{45867214-74C5-45A1-BA76-AF70D3C8C2C6}"/>
                  </a:ext>
                </a:extLst>
              </p:cNvPr>
              <p:cNvSpPr txBox="1">
                <a:spLocks noRot="1" noChangeAspect="1" noMove="1" noResize="1" noEditPoints="1" noAdjustHandles="1" noChangeArrowheads="1" noChangeShapeType="1" noTextEdit="1"/>
              </p:cNvSpPr>
              <p:nvPr/>
            </p:nvSpPr>
            <p:spPr>
              <a:xfrm>
                <a:off x="7415703" y="4159855"/>
                <a:ext cx="526000" cy="391646"/>
              </a:xfrm>
              <a:prstGeom prst="rect">
                <a:avLst/>
              </a:prstGeom>
              <a:blipFill>
                <a:blip r:embed="rId23"/>
                <a:stretch>
                  <a:fillRect l="-3448" r="-17241"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047D5748-0F65-4C35-A14E-F3EF1AABB29F}"/>
                  </a:ext>
                </a:extLst>
              </p:cNvPr>
              <p:cNvSpPr txBox="1"/>
              <p:nvPr/>
            </p:nvSpPr>
            <p:spPr>
              <a:xfrm>
                <a:off x="9431456" y="612420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47" name="CasellaDiTesto 46">
                <a:extLst>
                  <a:ext uri="{FF2B5EF4-FFF2-40B4-BE49-F238E27FC236}">
                    <a16:creationId xmlns:a16="http://schemas.microsoft.com/office/drawing/2014/main" id="{047D5748-0F65-4C35-A14E-F3EF1AABB29F}"/>
                  </a:ext>
                </a:extLst>
              </p:cNvPr>
              <p:cNvSpPr txBox="1">
                <a:spLocks noRot="1" noChangeAspect="1" noMove="1" noResize="1" noEditPoints="1" noAdjustHandles="1" noChangeArrowheads="1" noChangeShapeType="1" noTextEdit="1"/>
              </p:cNvSpPr>
              <p:nvPr/>
            </p:nvSpPr>
            <p:spPr>
              <a:xfrm>
                <a:off x="9431456" y="6124209"/>
                <a:ext cx="841159" cy="391646"/>
              </a:xfrm>
              <a:prstGeom prst="rect">
                <a:avLst/>
              </a:prstGeom>
              <a:blipFill>
                <a:blip r:embed="rId24"/>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B9D4F546-B20F-4559-BC1C-23530A3ABE14}"/>
                  </a:ext>
                </a:extLst>
              </p:cNvPr>
              <p:cNvSpPr txBox="1"/>
              <p:nvPr/>
            </p:nvSpPr>
            <p:spPr>
              <a:xfrm>
                <a:off x="8476883" y="544165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𝟑𝟎</m:t>
                          </m:r>
                        </m:sub>
                      </m:sSub>
                    </m:oMath>
                  </m:oMathPara>
                </a14:m>
                <a:endParaRPr lang="en-GB" b="1" dirty="0"/>
              </a:p>
            </p:txBody>
          </p:sp>
        </mc:Choice>
        <mc:Fallback xmlns="">
          <p:sp>
            <p:nvSpPr>
              <p:cNvPr id="48" name="CasellaDiTesto 47">
                <a:extLst>
                  <a:ext uri="{FF2B5EF4-FFF2-40B4-BE49-F238E27FC236}">
                    <a16:creationId xmlns:a16="http://schemas.microsoft.com/office/drawing/2014/main" id="{B9D4F546-B20F-4559-BC1C-23530A3ABE14}"/>
                  </a:ext>
                </a:extLst>
              </p:cNvPr>
              <p:cNvSpPr txBox="1">
                <a:spLocks noRot="1" noChangeAspect="1" noMove="1" noResize="1" noEditPoints="1" noAdjustHandles="1" noChangeArrowheads="1" noChangeShapeType="1" noTextEdit="1"/>
              </p:cNvSpPr>
              <p:nvPr/>
            </p:nvSpPr>
            <p:spPr>
              <a:xfrm>
                <a:off x="8476883" y="5441659"/>
                <a:ext cx="841159" cy="391646"/>
              </a:xfrm>
              <a:prstGeom prst="rect">
                <a:avLst/>
              </a:prstGeom>
              <a:blipFill>
                <a:blip r:embed="rId25"/>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D6B4EEF8-3395-4EA0-87DB-88D81E9216A6}"/>
                  </a:ext>
                </a:extLst>
              </p:cNvPr>
              <p:cNvSpPr txBox="1"/>
              <p:nvPr/>
            </p:nvSpPr>
            <p:spPr>
              <a:xfrm>
                <a:off x="8274604" y="6122523"/>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𝟔𝟎</m:t>
                          </m:r>
                        </m:sub>
                      </m:sSub>
                    </m:oMath>
                  </m:oMathPara>
                </a14:m>
                <a:endParaRPr lang="en-GB" b="1" dirty="0"/>
              </a:p>
            </p:txBody>
          </p:sp>
        </mc:Choice>
        <mc:Fallback xmlns="">
          <p:sp>
            <p:nvSpPr>
              <p:cNvPr id="49" name="CasellaDiTesto 48">
                <a:extLst>
                  <a:ext uri="{FF2B5EF4-FFF2-40B4-BE49-F238E27FC236}">
                    <a16:creationId xmlns:a16="http://schemas.microsoft.com/office/drawing/2014/main" id="{D6B4EEF8-3395-4EA0-87DB-88D81E9216A6}"/>
                  </a:ext>
                </a:extLst>
              </p:cNvPr>
              <p:cNvSpPr txBox="1">
                <a:spLocks noRot="1" noChangeAspect="1" noMove="1" noResize="1" noEditPoints="1" noAdjustHandles="1" noChangeArrowheads="1" noChangeShapeType="1" noTextEdit="1"/>
              </p:cNvSpPr>
              <p:nvPr/>
            </p:nvSpPr>
            <p:spPr>
              <a:xfrm>
                <a:off x="8274604" y="6122523"/>
                <a:ext cx="841159" cy="391646"/>
              </a:xfrm>
              <a:prstGeom prst="rect">
                <a:avLst/>
              </a:prstGeom>
              <a:blipFill>
                <a:blip r:embed="rId26"/>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A26CCC91-1F80-4756-ABE9-1DCF445C2E79}"/>
                  </a:ext>
                </a:extLst>
              </p:cNvPr>
              <p:cNvSpPr txBox="1"/>
              <p:nvPr/>
            </p:nvSpPr>
            <p:spPr>
              <a:xfrm>
                <a:off x="7362273" y="612435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𝟗𝟎</m:t>
                          </m:r>
                        </m:sub>
                      </m:sSub>
                    </m:oMath>
                  </m:oMathPara>
                </a14:m>
                <a:endParaRPr lang="en-GB" b="1" dirty="0"/>
              </a:p>
            </p:txBody>
          </p:sp>
        </mc:Choice>
        <mc:Fallback xmlns="">
          <p:sp>
            <p:nvSpPr>
              <p:cNvPr id="50" name="CasellaDiTesto 49">
                <a:extLst>
                  <a:ext uri="{FF2B5EF4-FFF2-40B4-BE49-F238E27FC236}">
                    <a16:creationId xmlns:a16="http://schemas.microsoft.com/office/drawing/2014/main" id="{A26CCC91-1F80-4756-ABE9-1DCF445C2E79}"/>
                  </a:ext>
                </a:extLst>
              </p:cNvPr>
              <p:cNvSpPr txBox="1">
                <a:spLocks noRot="1" noChangeAspect="1" noMove="1" noResize="1" noEditPoints="1" noAdjustHandles="1" noChangeArrowheads="1" noChangeShapeType="1" noTextEdit="1"/>
              </p:cNvSpPr>
              <p:nvPr/>
            </p:nvSpPr>
            <p:spPr>
              <a:xfrm>
                <a:off x="7362273" y="6124359"/>
                <a:ext cx="841159" cy="391646"/>
              </a:xfrm>
              <a:prstGeom prst="rect">
                <a:avLst/>
              </a:prstGeom>
              <a:blipFill>
                <a:blip r:embed="rId27"/>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0A6245B0-6B8D-4BDC-BB7B-F3877A62A925}"/>
                  </a:ext>
                </a:extLst>
              </p:cNvPr>
              <p:cNvSpPr txBox="1"/>
              <p:nvPr/>
            </p:nvSpPr>
            <p:spPr>
              <a:xfrm>
                <a:off x="10285923" y="6124360"/>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𝟐</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𝟗𝟎</m:t>
                          </m:r>
                        </m:sub>
                      </m:sSub>
                    </m:oMath>
                  </m:oMathPara>
                </a14:m>
                <a:endParaRPr lang="en-GB" b="1" dirty="0"/>
              </a:p>
            </p:txBody>
          </p:sp>
        </mc:Choice>
        <mc:Fallback xmlns="">
          <p:sp>
            <p:nvSpPr>
              <p:cNvPr id="51" name="CasellaDiTesto 50">
                <a:extLst>
                  <a:ext uri="{FF2B5EF4-FFF2-40B4-BE49-F238E27FC236}">
                    <a16:creationId xmlns:a16="http://schemas.microsoft.com/office/drawing/2014/main" id="{0A6245B0-6B8D-4BDC-BB7B-F3877A62A925}"/>
                  </a:ext>
                </a:extLst>
              </p:cNvPr>
              <p:cNvSpPr txBox="1">
                <a:spLocks noRot="1" noChangeAspect="1" noMove="1" noResize="1" noEditPoints="1" noAdjustHandles="1" noChangeArrowheads="1" noChangeShapeType="1" noTextEdit="1"/>
              </p:cNvSpPr>
              <p:nvPr/>
            </p:nvSpPr>
            <p:spPr>
              <a:xfrm>
                <a:off x="10285923" y="6124360"/>
                <a:ext cx="841159" cy="391646"/>
              </a:xfrm>
              <a:prstGeom prst="rect">
                <a:avLst/>
              </a:prstGeom>
              <a:blipFill>
                <a:blip r:embed="rId28"/>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E6ECE685-9133-4154-BC2C-581AC5A7CF95}"/>
                  </a:ext>
                </a:extLst>
              </p:cNvPr>
              <p:cNvSpPr txBox="1"/>
              <p:nvPr/>
            </p:nvSpPr>
            <p:spPr>
              <a:xfrm>
                <a:off x="11151093" y="5136810"/>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𝟐</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𝟔𝟎</m:t>
                          </m:r>
                        </m:sub>
                      </m:sSub>
                    </m:oMath>
                  </m:oMathPara>
                </a14:m>
                <a:endParaRPr lang="en-GB" b="1" dirty="0"/>
              </a:p>
            </p:txBody>
          </p:sp>
        </mc:Choice>
        <mc:Fallback xmlns="">
          <p:sp>
            <p:nvSpPr>
              <p:cNvPr id="52" name="CasellaDiTesto 51">
                <a:extLst>
                  <a:ext uri="{FF2B5EF4-FFF2-40B4-BE49-F238E27FC236}">
                    <a16:creationId xmlns:a16="http://schemas.microsoft.com/office/drawing/2014/main" id="{E6ECE685-9133-4154-BC2C-581AC5A7CF95}"/>
                  </a:ext>
                </a:extLst>
              </p:cNvPr>
              <p:cNvSpPr txBox="1">
                <a:spLocks noRot="1" noChangeAspect="1" noMove="1" noResize="1" noEditPoints="1" noAdjustHandles="1" noChangeArrowheads="1" noChangeShapeType="1" noTextEdit="1"/>
              </p:cNvSpPr>
              <p:nvPr/>
            </p:nvSpPr>
            <p:spPr>
              <a:xfrm>
                <a:off x="11151093" y="5136810"/>
                <a:ext cx="841159" cy="391646"/>
              </a:xfrm>
              <a:prstGeom prst="rect">
                <a:avLst/>
              </a:prstGeom>
              <a:blipFill>
                <a:blip r:embed="rId29"/>
                <a:stretch>
                  <a:fillRect b="-7813"/>
                </a:stretch>
              </a:blipFill>
            </p:spPr>
            <p:txBody>
              <a:bodyPr/>
              <a:lstStyle/>
              <a:p>
                <a:r>
                  <a:rPr lang="en-GB">
                    <a:noFill/>
                  </a:rPr>
                  <a:t> </a:t>
                </a:r>
              </a:p>
            </p:txBody>
          </p:sp>
        </mc:Fallback>
      </mc:AlternateContent>
      <p:pic>
        <p:nvPicPr>
          <p:cNvPr id="56" name="Immagine 55">
            <a:extLst>
              <a:ext uri="{FF2B5EF4-FFF2-40B4-BE49-F238E27FC236}">
                <a16:creationId xmlns:a16="http://schemas.microsoft.com/office/drawing/2014/main" id="{426A01B2-9F5E-4AFD-8AC0-292487D99DAD}"/>
              </a:ext>
            </a:extLst>
          </p:cNvPr>
          <p:cNvPicPr>
            <a:picLocks noChangeAspect="1"/>
          </p:cNvPicPr>
          <p:nvPr/>
        </p:nvPicPr>
        <p:blipFill>
          <a:blip r:embed="rId30"/>
          <a:stretch>
            <a:fillRect/>
          </a:stretch>
        </p:blipFill>
        <p:spPr>
          <a:xfrm>
            <a:off x="6295636" y="1311301"/>
            <a:ext cx="5803490" cy="1578200"/>
          </a:xfrm>
          <a:prstGeom prst="rect">
            <a:avLst/>
          </a:prstGeom>
        </p:spPr>
      </p:pic>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1D68E386-5CF1-451D-B1EB-A8974DA856F5}"/>
                  </a:ext>
                </a:extLst>
              </p:cNvPr>
              <p:cNvSpPr txBox="1"/>
              <p:nvPr/>
            </p:nvSpPr>
            <p:spPr>
              <a:xfrm rot="16200000">
                <a:off x="5607972" y="1719943"/>
                <a:ext cx="963227" cy="333233"/>
              </a:xfrm>
              <a:prstGeom prst="rect">
                <a:avLst/>
              </a:prstGeom>
              <a:noFill/>
            </p:spPr>
            <p:txBody>
              <a:bodyPr wrap="square">
                <a:spAutoFit/>
              </a:bodyPr>
              <a:lstStyle/>
              <a:p>
                <a14:m>
                  <m:oMath xmlns:m="http://schemas.openxmlformats.org/officeDocument/2006/math">
                    <m:sSub>
                      <m:sSubPr>
                        <m:ctrlPr>
                          <a:rPr lang="en-GB" sz="1500" i="1" smtClean="0">
                            <a:latin typeface="Cambria Math" panose="02040503050406030204" pitchFamily="18" charset="0"/>
                          </a:rPr>
                        </m:ctrlPr>
                      </m:sSubPr>
                      <m:e>
                        <m:r>
                          <a:rPr lang="en-GB" sz="1500" b="0" i="1" smtClean="0">
                            <a:latin typeface="Cambria Math" panose="02040503050406030204" pitchFamily="18" charset="0"/>
                          </a:rPr>
                          <m:t>𝑅</m:t>
                        </m:r>
                      </m:e>
                      <m:sub>
                        <m:r>
                          <a:rPr lang="en-GB" sz="1500" b="0" i="1" smtClean="0">
                            <a:latin typeface="Cambria Math" panose="02040503050406030204" pitchFamily="18" charset="0"/>
                          </a:rPr>
                          <m:t>𝑠</m:t>
                        </m:r>
                        <m:r>
                          <a:rPr lang="en-GB" sz="1500" b="0" i="1" smtClean="0">
                            <a:latin typeface="Cambria Math" panose="02040503050406030204" pitchFamily="18" charset="0"/>
                          </a:rPr>
                          <m:t>,</m:t>
                        </m:r>
                        <m:r>
                          <a:rPr lang="en-GB" sz="1500" b="0" i="1" smtClean="0">
                            <a:latin typeface="Cambria Math" panose="02040503050406030204" pitchFamily="18" charset="0"/>
                          </a:rPr>
                          <m:t>𝑠</m:t>
                        </m:r>
                      </m:sub>
                    </m:sSub>
                    <m:r>
                      <a:rPr lang="en-GB" sz="1500" b="0" i="1" smtClean="0">
                        <a:latin typeface="Cambria Math" panose="02040503050406030204" pitchFamily="18" charset="0"/>
                      </a:rPr>
                      <m:t> [</m:t>
                    </m:r>
                    <m:r>
                      <m:rPr>
                        <m:sty m:val="p"/>
                      </m:rPr>
                      <a:rPr lang="en-GB" sz="1500" b="0" i="0" smtClean="0">
                        <a:latin typeface="Cambria Math" panose="02040503050406030204" pitchFamily="18" charset="0"/>
                        <a:ea typeface="Cambria Math" panose="02040503050406030204" pitchFamily="18" charset="0"/>
                      </a:rPr>
                      <m:t>Ω</m:t>
                    </m:r>
                    <m:r>
                      <a:rPr lang="en-GB" sz="1500" b="0" i="1" smtClean="0">
                        <a:latin typeface="Cambria Math" panose="02040503050406030204" pitchFamily="18" charset="0"/>
                      </a:rPr>
                      <m:t>]</m:t>
                    </m:r>
                  </m:oMath>
                </a14:m>
                <a:r>
                  <a:rPr lang="en-GB" sz="1500" dirty="0"/>
                  <a:t> </a:t>
                </a:r>
              </a:p>
            </p:txBody>
          </p:sp>
        </mc:Choice>
        <mc:Fallback xmlns="">
          <p:sp>
            <p:nvSpPr>
              <p:cNvPr id="60" name="CasellaDiTesto 59">
                <a:extLst>
                  <a:ext uri="{FF2B5EF4-FFF2-40B4-BE49-F238E27FC236}">
                    <a16:creationId xmlns:a16="http://schemas.microsoft.com/office/drawing/2014/main" id="{1D68E386-5CF1-451D-B1EB-A8974DA856F5}"/>
                  </a:ext>
                </a:extLst>
              </p:cNvPr>
              <p:cNvSpPr txBox="1">
                <a:spLocks noRot="1" noChangeAspect="1" noMove="1" noResize="1" noEditPoints="1" noAdjustHandles="1" noChangeArrowheads="1" noChangeShapeType="1" noTextEdit="1"/>
              </p:cNvSpPr>
              <p:nvPr/>
            </p:nvSpPr>
            <p:spPr>
              <a:xfrm rot="16200000">
                <a:off x="5607972" y="1719943"/>
                <a:ext cx="963227" cy="333233"/>
              </a:xfrm>
              <a:prstGeom prst="rect">
                <a:avLst/>
              </a:prstGeom>
              <a:blipFill>
                <a:blip r:embed="rId31"/>
                <a:stretch>
                  <a:fillRect r="-92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DCDCE3B4-FD19-436E-909B-676CFF5ED5AB}"/>
                  </a:ext>
                </a:extLst>
              </p:cNvPr>
              <p:cNvSpPr txBox="1"/>
              <p:nvPr/>
            </p:nvSpPr>
            <p:spPr>
              <a:xfrm rot="16200000">
                <a:off x="5616018" y="3575378"/>
                <a:ext cx="963227" cy="333233"/>
              </a:xfrm>
              <a:prstGeom prst="rect">
                <a:avLst/>
              </a:prstGeom>
              <a:noFill/>
            </p:spPr>
            <p:txBody>
              <a:bodyPr wrap="square">
                <a:spAutoFit/>
              </a:bodyPr>
              <a:lstStyle/>
              <a:p>
                <a14:m>
                  <m:oMath xmlns:m="http://schemas.openxmlformats.org/officeDocument/2006/math">
                    <m:sSub>
                      <m:sSubPr>
                        <m:ctrlPr>
                          <a:rPr lang="en-GB" sz="1500" i="1" smtClean="0">
                            <a:latin typeface="Cambria Math" panose="02040503050406030204" pitchFamily="18" charset="0"/>
                          </a:rPr>
                        </m:ctrlPr>
                      </m:sSubPr>
                      <m:e>
                        <m:r>
                          <a:rPr lang="en-GB" sz="1500" b="0" i="1" smtClean="0">
                            <a:latin typeface="Cambria Math" panose="02040503050406030204" pitchFamily="18" charset="0"/>
                          </a:rPr>
                          <m:t>𝑅</m:t>
                        </m:r>
                      </m:e>
                      <m:sub>
                        <m:r>
                          <a:rPr lang="en-GB" sz="1500" b="0" i="1" smtClean="0">
                            <a:latin typeface="Cambria Math" panose="02040503050406030204" pitchFamily="18" charset="0"/>
                          </a:rPr>
                          <m:t>𝑠</m:t>
                        </m:r>
                        <m:r>
                          <a:rPr lang="en-GB" sz="1500" b="0" i="1" smtClean="0">
                            <a:latin typeface="Cambria Math" panose="02040503050406030204" pitchFamily="18" charset="0"/>
                          </a:rPr>
                          <m:t>,</m:t>
                        </m:r>
                        <m:r>
                          <a:rPr lang="en-GB" sz="1500" b="0" i="1" smtClean="0">
                            <a:latin typeface="Cambria Math" panose="02040503050406030204" pitchFamily="18" charset="0"/>
                          </a:rPr>
                          <m:t>𝑠</m:t>
                        </m:r>
                      </m:sub>
                    </m:sSub>
                    <m:r>
                      <a:rPr lang="en-GB" sz="1500" b="0" i="1" smtClean="0">
                        <a:latin typeface="Cambria Math" panose="02040503050406030204" pitchFamily="18" charset="0"/>
                      </a:rPr>
                      <m:t> [</m:t>
                    </m:r>
                    <m:r>
                      <m:rPr>
                        <m:sty m:val="p"/>
                      </m:rPr>
                      <a:rPr lang="en-GB" sz="1500" b="0" i="0" smtClean="0">
                        <a:latin typeface="Cambria Math" panose="02040503050406030204" pitchFamily="18" charset="0"/>
                        <a:ea typeface="Cambria Math" panose="02040503050406030204" pitchFamily="18" charset="0"/>
                      </a:rPr>
                      <m:t>Ω</m:t>
                    </m:r>
                    <m:r>
                      <a:rPr lang="en-GB" sz="1500" b="0" i="1" smtClean="0">
                        <a:latin typeface="Cambria Math" panose="02040503050406030204" pitchFamily="18" charset="0"/>
                      </a:rPr>
                      <m:t>]</m:t>
                    </m:r>
                  </m:oMath>
                </a14:m>
                <a:r>
                  <a:rPr lang="en-GB" sz="1500" dirty="0"/>
                  <a:t> </a:t>
                </a:r>
              </a:p>
            </p:txBody>
          </p:sp>
        </mc:Choice>
        <mc:Fallback xmlns="">
          <p:sp>
            <p:nvSpPr>
              <p:cNvPr id="61" name="CasellaDiTesto 60">
                <a:extLst>
                  <a:ext uri="{FF2B5EF4-FFF2-40B4-BE49-F238E27FC236}">
                    <a16:creationId xmlns:a16="http://schemas.microsoft.com/office/drawing/2014/main" id="{DCDCE3B4-FD19-436E-909B-676CFF5ED5AB}"/>
                  </a:ext>
                </a:extLst>
              </p:cNvPr>
              <p:cNvSpPr txBox="1">
                <a:spLocks noRot="1" noChangeAspect="1" noMove="1" noResize="1" noEditPoints="1" noAdjustHandles="1" noChangeArrowheads="1" noChangeShapeType="1" noTextEdit="1"/>
              </p:cNvSpPr>
              <p:nvPr/>
            </p:nvSpPr>
            <p:spPr>
              <a:xfrm rot="16200000">
                <a:off x="5616018" y="3575378"/>
                <a:ext cx="963227" cy="333233"/>
              </a:xfrm>
              <a:prstGeom prst="rect">
                <a:avLst/>
              </a:prstGeom>
              <a:blipFill>
                <a:blip r:embed="rId32"/>
                <a:stretch>
                  <a:fillRect r="-7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48F24E2C-CE01-4CE0-B6E8-641AF8F659D0}"/>
                  </a:ext>
                </a:extLst>
              </p:cNvPr>
              <p:cNvSpPr txBox="1"/>
              <p:nvPr/>
            </p:nvSpPr>
            <p:spPr>
              <a:xfrm rot="16200000">
                <a:off x="5612666" y="5593657"/>
                <a:ext cx="963227" cy="333233"/>
              </a:xfrm>
              <a:prstGeom prst="rect">
                <a:avLst/>
              </a:prstGeom>
              <a:noFill/>
            </p:spPr>
            <p:txBody>
              <a:bodyPr wrap="square">
                <a:spAutoFit/>
              </a:bodyPr>
              <a:lstStyle/>
              <a:p>
                <a14:m>
                  <m:oMath xmlns:m="http://schemas.openxmlformats.org/officeDocument/2006/math">
                    <m:sSub>
                      <m:sSubPr>
                        <m:ctrlPr>
                          <a:rPr lang="en-GB" sz="1500" i="1" smtClean="0">
                            <a:latin typeface="Cambria Math" panose="02040503050406030204" pitchFamily="18" charset="0"/>
                          </a:rPr>
                        </m:ctrlPr>
                      </m:sSubPr>
                      <m:e>
                        <m:r>
                          <a:rPr lang="en-GB" sz="1500" b="0" i="1" smtClean="0">
                            <a:latin typeface="Cambria Math" panose="02040503050406030204" pitchFamily="18" charset="0"/>
                          </a:rPr>
                          <m:t>𝑅</m:t>
                        </m:r>
                      </m:e>
                      <m:sub>
                        <m:r>
                          <a:rPr lang="en-GB" sz="1500" b="0" i="1" smtClean="0">
                            <a:latin typeface="Cambria Math" panose="02040503050406030204" pitchFamily="18" charset="0"/>
                          </a:rPr>
                          <m:t>𝑠</m:t>
                        </m:r>
                        <m:r>
                          <a:rPr lang="en-GB" sz="1500" b="0" i="1" smtClean="0">
                            <a:latin typeface="Cambria Math" panose="02040503050406030204" pitchFamily="18" charset="0"/>
                          </a:rPr>
                          <m:t>,</m:t>
                        </m:r>
                        <m:r>
                          <a:rPr lang="en-GB" sz="1500" b="0" i="1" smtClean="0">
                            <a:latin typeface="Cambria Math" panose="02040503050406030204" pitchFamily="18" charset="0"/>
                          </a:rPr>
                          <m:t>𝑠</m:t>
                        </m:r>
                      </m:sub>
                    </m:sSub>
                    <m:r>
                      <a:rPr lang="en-GB" sz="1500" b="0" i="1" smtClean="0">
                        <a:latin typeface="Cambria Math" panose="02040503050406030204" pitchFamily="18" charset="0"/>
                      </a:rPr>
                      <m:t> [</m:t>
                    </m:r>
                    <m:r>
                      <m:rPr>
                        <m:sty m:val="p"/>
                      </m:rPr>
                      <a:rPr lang="en-GB" sz="1500" b="0" i="0" smtClean="0">
                        <a:latin typeface="Cambria Math" panose="02040503050406030204" pitchFamily="18" charset="0"/>
                        <a:ea typeface="Cambria Math" panose="02040503050406030204" pitchFamily="18" charset="0"/>
                      </a:rPr>
                      <m:t>Ω</m:t>
                    </m:r>
                    <m:r>
                      <a:rPr lang="en-GB" sz="1500" b="0" i="1" smtClean="0">
                        <a:latin typeface="Cambria Math" panose="02040503050406030204" pitchFamily="18" charset="0"/>
                      </a:rPr>
                      <m:t>]</m:t>
                    </m:r>
                  </m:oMath>
                </a14:m>
                <a:r>
                  <a:rPr lang="en-GB" sz="1500" dirty="0"/>
                  <a:t> </a:t>
                </a:r>
              </a:p>
            </p:txBody>
          </p:sp>
        </mc:Choice>
        <mc:Fallback xmlns="">
          <p:sp>
            <p:nvSpPr>
              <p:cNvPr id="62" name="CasellaDiTesto 61">
                <a:extLst>
                  <a:ext uri="{FF2B5EF4-FFF2-40B4-BE49-F238E27FC236}">
                    <a16:creationId xmlns:a16="http://schemas.microsoft.com/office/drawing/2014/main" id="{48F24E2C-CE01-4CE0-B6E8-641AF8F659D0}"/>
                  </a:ext>
                </a:extLst>
              </p:cNvPr>
              <p:cNvSpPr txBox="1">
                <a:spLocks noRot="1" noChangeAspect="1" noMove="1" noResize="1" noEditPoints="1" noAdjustHandles="1" noChangeArrowheads="1" noChangeShapeType="1" noTextEdit="1"/>
              </p:cNvSpPr>
              <p:nvPr/>
            </p:nvSpPr>
            <p:spPr>
              <a:xfrm rot="16200000">
                <a:off x="5612666" y="5593657"/>
                <a:ext cx="963227" cy="333233"/>
              </a:xfrm>
              <a:prstGeom prst="rect">
                <a:avLst/>
              </a:prstGeom>
              <a:blipFill>
                <a:blip r:embed="rId33"/>
                <a:stretch>
                  <a:fillRect r="-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CasellaDiTesto 63">
                <a:extLst>
                  <a:ext uri="{FF2B5EF4-FFF2-40B4-BE49-F238E27FC236}">
                    <a16:creationId xmlns:a16="http://schemas.microsoft.com/office/drawing/2014/main" id="{D11B4DD2-DD09-4048-BABF-E21A51FAA4D9}"/>
                  </a:ext>
                </a:extLst>
              </p:cNvPr>
              <p:cNvSpPr txBox="1"/>
              <p:nvPr/>
            </p:nvSpPr>
            <p:spPr>
              <a:xfrm>
                <a:off x="6517471" y="3273205"/>
                <a:ext cx="799918" cy="559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b="1" i="1" smtClean="0">
                              <a:solidFill>
                                <a:srgbClr val="BF00BF"/>
                              </a:solidFill>
                              <a:latin typeface="Cambria Math" panose="02040503050406030204" pitchFamily="18" charset="0"/>
                            </a:rPr>
                          </m:ctrlPr>
                        </m:fPr>
                        <m:num>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𝑹</m:t>
                              </m:r>
                            </m:e>
                            <m:sub>
                              <m:r>
                                <a:rPr lang="en-GB" sz="1600" b="1" i="1">
                                  <a:solidFill>
                                    <a:srgbClr val="BF00BF"/>
                                  </a:solidFill>
                                  <a:latin typeface="Cambria Math" panose="02040503050406030204" pitchFamily="18" charset="0"/>
                                </a:rPr>
                                <m:t>𝒔</m:t>
                              </m:r>
                              <m:r>
                                <a:rPr lang="en-GB" sz="1600" b="1" i="1">
                                  <a:solidFill>
                                    <a:srgbClr val="BF00BF"/>
                                  </a:solidFill>
                                  <a:latin typeface="Cambria Math" panose="02040503050406030204" pitchFamily="18" charset="0"/>
                                </a:rPr>
                                <m:t>,</m:t>
                              </m:r>
                              <m:r>
                                <a:rPr lang="en-GB" sz="1600" b="1" i="1">
                                  <a:solidFill>
                                    <a:srgbClr val="BF00BF"/>
                                  </a:solidFill>
                                  <a:latin typeface="Cambria Math" panose="02040503050406030204" pitchFamily="18" charset="0"/>
                                </a:rPr>
                                <m:t>𝒔</m:t>
                              </m:r>
                            </m:sub>
                          </m:sSub>
                          <m:r>
                            <a:rPr lang="en-GB" sz="1600" b="1" i="1">
                              <a:solidFill>
                                <a:srgbClr val="BF00BF"/>
                              </a:solidFill>
                              <a:latin typeface="Cambria Math" panose="02040503050406030204" pitchFamily="18" charset="0"/>
                            </a:rPr>
                            <m:t>(</m:t>
                          </m:r>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𝒇</m:t>
                              </m:r>
                            </m:e>
                            <m:sub>
                              <m:r>
                                <a:rPr lang="en-GB" sz="1600" b="1" i="1">
                                  <a:solidFill>
                                    <a:srgbClr val="BF00BF"/>
                                  </a:solidFill>
                                  <a:latin typeface="Cambria Math" panose="02040503050406030204" pitchFamily="18" charset="0"/>
                                </a:rPr>
                                <m:t>𝒓</m:t>
                              </m:r>
                            </m:sub>
                          </m:sSub>
                          <m:r>
                            <a:rPr lang="en-GB" sz="1600" b="1" i="1" smtClean="0">
                              <a:solidFill>
                                <a:srgbClr val="BF00BF"/>
                              </a:solidFill>
                              <a:latin typeface="Cambria Math" panose="02040503050406030204" pitchFamily="18" charset="0"/>
                            </a:rPr>
                            <m:t>)</m:t>
                          </m:r>
                        </m:num>
                        <m:den>
                          <m:r>
                            <a:rPr lang="en-GB" sz="1600" b="1" i="1" smtClean="0">
                              <a:solidFill>
                                <a:srgbClr val="BF00BF"/>
                              </a:solidFill>
                              <a:latin typeface="Cambria Math" panose="02040503050406030204" pitchFamily="18" charset="0"/>
                            </a:rPr>
                            <m:t>𝟐</m:t>
                          </m:r>
                        </m:den>
                      </m:f>
                    </m:oMath>
                  </m:oMathPara>
                </a14:m>
                <a:endParaRPr lang="en-GB" sz="1600" b="1" dirty="0"/>
              </a:p>
            </p:txBody>
          </p:sp>
        </mc:Choice>
        <mc:Fallback xmlns="">
          <p:sp>
            <p:nvSpPr>
              <p:cNvPr id="64" name="CasellaDiTesto 63">
                <a:extLst>
                  <a:ext uri="{FF2B5EF4-FFF2-40B4-BE49-F238E27FC236}">
                    <a16:creationId xmlns:a16="http://schemas.microsoft.com/office/drawing/2014/main" id="{D11B4DD2-DD09-4048-BABF-E21A51FAA4D9}"/>
                  </a:ext>
                </a:extLst>
              </p:cNvPr>
              <p:cNvSpPr txBox="1">
                <a:spLocks noRot="1" noChangeAspect="1" noMove="1" noResize="1" noEditPoints="1" noAdjustHandles="1" noChangeArrowheads="1" noChangeShapeType="1" noTextEdit="1"/>
              </p:cNvSpPr>
              <p:nvPr/>
            </p:nvSpPr>
            <p:spPr>
              <a:xfrm>
                <a:off x="6517471" y="3273205"/>
                <a:ext cx="799918" cy="559769"/>
              </a:xfrm>
              <a:prstGeom prst="rect">
                <a:avLst/>
              </a:prstGeom>
              <a:blipFill>
                <a:blip r:embed="rId34"/>
                <a:stretch>
                  <a:fillRect/>
                </a:stretch>
              </a:blipFill>
            </p:spPr>
            <p:txBody>
              <a:bodyPr/>
              <a:lstStyle/>
              <a:p>
                <a:r>
                  <a:rPr lang="en-GB">
                    <a:noFill/>
                  </a:rPr>
                  <a:t> </a:t>
                </a:r>
              </a:p>
            </p:txBody>
          </p:sp>
        </mc:Fallback>
      </mc:AlternateContent>
      <p:sp>
        <p:nvSpPr>
          <p:cNvPr id="65" name="CasellaDiTesto 64">
            <a:extLst>
              <a:ext uri="{FF2B5EF4-FFF2-40B4-BE49-F238E27FC236}">
                <a16:creationId xmlns:a16="http://schemas.microsoft.com/office/drawing/2014/main" id="{E1AA866B-59AA-4E07-9F69-7327E419C0DE}"/>
              </a:ext>
            </a:extLst>
          </p:cNvPr>
          <p:cNvSpPr txBox="1"/>
          <p:nvPr/>
        </p:nvSpPr>
        <p:spPr>
          <a:xfrm>
            <a:off x="6426496" y="2883049"/>
            <a:ext cx="939728" cy="338554"/>
          </a:xfrm>
          <a:prstGeom prst="rect">
            <a:avLst/>
          </a:prstGeom>
          <a:noFill/>
        </p:spPr>
        <p:txBody>
          <a:bodyPr wrap="square" rtlCol="0">
            <a:spAutoFit/>
          </a:bodyPr>
          <a:lstStyle/>
          <a:p>
            <a:pPr algn="ctr"/>
            <a:r>
              <a:rPr lang="en-GB" sz="1600" b="1" dirty="0"/>
              <a:t>Zoom 1</a:t>
            </a:r>
          </a:p>
        </p:txBody>
      </p:sp>
      <p:sp>
        <p:nvSpPr>
          <p:cNvPr id="66" name="CasellaDiTesto 65">
            <a:extLst>
              <a:ext uri="{FF2B5EF4-FFF2-40B4-BE49-F238E27FC236}">
                <a16:creationId xmlns:a16="http://schemas.microsoft.com/office/drawing/2014/main" id="{9CECA2DE-18E8-4EE2-BDCB-7E6A8A58AF59}"/>
              </a:ext>
            </a:extLst>
          </p:cNvPr>
          <p:cNvSpPr txBox="1"/>
          <p:nvPr/>
        </p:nvSpPr>
        <p:spPr>
          <a:xfrm>
            <a:off x="6426496" y="4837129"/>
            <a:ext cx="939728" cy="338554"/>
          </a:xfrm>
          <a:prstGeom prst="rect">
            <a:avLst/>
          </a:prstGeom>
          <a:noFill/>
        </p:spPr>
        <p:txBody>
          <a:bodyPr wrap="square" rtlCol="0">
            <a:spAutoFit/>
          </a:bodyPr>
          <a:lstStyle/>
          <a:p>
            <a:pPr algn="ctr"/>
            <a:r>
              <a:rPr lang="en-GB" sz="1600" b="1" dirty="0"/>
              <a:t>Zoom 2</a:t>
            </a:r>
          </a:p>
        </p:txBody>
      </p:sp>
      <p:sp>
        <p:nvSpPr>
          <p:cNvPr id="67" name="Rettangolo 66">
            <a:extLst>
              <a:ext uri="{FF2B5EF4-FFF2-40B4-BE49-F238E27FC236}">
                <a16:creationId xmlns:a16="http://schemas.microsoft.com/office/drawing/2014/main" id="{FCC60C88-BF2F-4C86-A17C-4F18EDEE2FA5}"/>
              </a:ext>
            </a:extLst>
          </p:cNvPr>
          <p:cNvSpPr/>
          <p:nvPr/>
        </p:nvSpPr>
        <p:spPr>
          <a:xfrm>
            <a:off x="7202804" y="1366231"/>
            <a:ext cx="358141" cy="1225105"/>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ttangolo 67">
            <a:extLst>
              <a:ext uri="{FF2B5EF4-FFF2-40B4-BE49-F238E27FC236}">
                <a16:creationId xmlns:a16="http://schemas.microsoft.com/office/drawing/2014/main" id="{D0643DF0-26C7-4C25-B48F-5AC4F18ADA16}"/>
              </a:ext>
            </a:extLst>
          </p:cNvPr>
          <p:cNvSpPr/>
          <p:nvPr/>
        </p:nvSpPr>
        <p:spPr>
          <a:xfrm>
            <a:off x="11087909" y="1366231"/>
            <a:ext cx="358141" cy="1225105"/>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ttangolo 68">
            <a:extLst>
              <a:ext uri="{FF2B5EF4-FFF2-40B4-BE49-F238E27FC236}">
                <a16:creationId xmlns:a16="http://schemas.microsoft.com/office/drawing/2014/main" id="{948C3810-411B-4C2C-8AD9-33F4CFB86529}"/>
              </a:ext>
            </a:extLst>
          </p:cNvPr>
          <p:cNvSpPr/>
          <p:nvPr/>
        </p:nvSpPr>
        <p:spPr>
          <a:xfrm>
            <a:off x="8255984" y="3191609"/>
            <a:ext cx="2124117" cy="1333538"/>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79F9A5DE-910F-4D3A-BCBA-A5774A5299C2}"/>
                  </a:ext>
                </a:extLst>
              </p:cNvPr>
              <p:cNvSpPr txBox="1"/>
              <p:nvPr/>
            </p:nvSpPr>
            <p:spPr>
              <a:xfrm>
                <a:off x="9419760" y="1465198"/>
                <a:ext cx="1265951" cy="738664"/>
              </a:xfrm>
              <a:prstGeom prst="rect">
                <a:avLst/>
              </a:prstGeom>
              <a:solidFill>
                <a:schemeClr val="bg1"/>
              </a:solidFill>
              <a:ln>
                <a:solidFill>
                  <a:schemeClr val="tx1"/>
                </a:solidFill>
              </a:ln>
            </p:spPr>
            <p:txBody>
              <a:bodyPr wrap="square" rtlCol="0">
                <a:spAutoFit/>
              </a:bodyPr>
              <a:lstStyle/>
              <a:p>
                <a:r>
                  <a:rPr lang="en-GB" sz="1400" b="1" dirty="0"/>
                  <a:t>Bandwidth covers at least </a:t>
                </a:r>
                <a14:m>
                  <m:oMath xmlns:m="http://schemas.openxmlformats.org/officeDocument/2006/math">
                    <m:r>
                      <a:rPr lang="en-GB" sz="1400" b="1" i="1" smtClean="0">
                        <a:solidFill>
                          <a:schemeClr val="tx1"/>
                        </a:solidFill>
                        <a:latin typeface="Cambria Math" panose="02040503050406030204" pitchFamily="18" charset="0"/>
                        <a:ea typeface="Cambria Math" panose="02040503050406030204" pitchFamily="18" charset="0"/>
                      </a:rPr>
                      <m:t>𝝁</m:t>
                    </m:r>
                    <m:r>
                      <a:rPr lang="en-GB" sz="1400" i="1" smtClean="0">
                        <a:solidFill>
                          <a:srgbClr val="FF0000"/>
                        </a:solidFill>
                        <a:latin typeface="Cambria Math" panose="02040503050406030204" pitchFamily="18" charset="0"/>
                        <a:ea typeface="Cambria Math" panose="02040503050406030204" pitchFamily="18" charset="0"/>
                      </a:rPr>
                      <m:t> </m:t>
                    </m:r>
                  </m:oMath>
                </a14:m>
                <a:r>
                  <a:rPr lang="en-GB" sz="1400" b="1" dirty="0"/>
                  <a:t>= 60,…,119</a:t>
                </a:r>
              </a:p>
            </p:txBody>
          </p:sp>
        </mc:Choice>
        <mc:Fallback xmlns="">
          <p:sp>
            <p:nvSpPr>
              <p:cNvPr id="71" name="CasellaDiTesto 70">
                <a:extLst>
                  <a:ext uri="{FF2B5EF4-FFF2-40B4-BE49-F238E27FC236}">
                    <a16:creationId xmlns:a16="http://schemas.microsoft.com/office/drawing/2014/main" id="{79F9A5DE-910F-4D3A-BCBA-A5774A5299C2}"/>
                  </a:ext>
                </a:extLst>
              </p:cNvPr>
              <p:cNvSpPr txBox="1">
                <a:spLocks noRot="1" noChangeAspect="1" noMove="1" noResize="1" noEditPoints="1" noAdjustHandles="1" noChangeArrowheads="1" noChangeShapeType="1" noTextEdit="1"/>
              </p:cNvSpPr>
              <p:nvPr/>
            </p:nvSpPr>
            <p:spPr>
              <a:xfrm>
                <a:off x="9419760" y="1465198"/>
                <a:ext cx="1265951" cy="738664"/>
              </a:xfrm>
              <a:prstGeom prst="rect">
                <a:avLst/>
              </a:prstGeom>
              <a:blipFill>
                <a:blip r:embed="rId35"/>
                <a:stretch>
                  <a:fillRect l="-952" r="-1429" b="-6452"/>
                </a:stretch>
              </a:blipFill>
              <a:ln>
                <a:solidFill>
                  <a:schemeClr val="tx1"/>
                </a:solidFill>
              </a:ln>
            </p:spPr>
            <p:txBody>
              <a:bodyPr/>
              <a:lstStyle/>
              <a:p>
                <a:r>
                  <a:rPr lang="en-GB">
                    <a:noFill/>
                  </a:rPr>
                  <a:t> </a:t>
                </a:r>
              </a:p>
            </p:txBody>
          </p:sp>
        </mc:Fallback>
      </mc:AlternateContent>
      <p:cxnSp>
        <p:nvCxnSpPr>
          <p:cNvPr id="73" name="Connettore 2 72">
            <a:extLst>
              <a:ext uri="{FF2B5EF4-FFF2-40B4-BE49-F238E27FC236}">
                <a16:creationId xmlns:a16="http://schemas.microsoft.com/office/drawing/2014/main" id="{2FCC86C5-CADE-4105-880B-7711166888B5}"/>
              </a:ext>
            </a:extLst>
          </p:cNvPr>
          <p:cNvCxnSpPr>
            <a:cxnSpLocks/>
            <a:stCxn id="71" idx="3"/>
          </p:cNvCxnSpPr>
          <p:nvPr/>
        </p:nvCxnSpPr>
        <p:spPr>
          <a:xfrm>
            <a:off x="10685711" y="1834530"/>
            <a:ext cx="58899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CasellaDiTesto 73">
                <a:extLst>
                  <a:ext uri="{FF2B5EF4-FFF2-40B4-BE49-F238E27FC236}">
                    <a16:creationId xmlns:a16="http://schemas.microsoft.com/office/drawing/2014/main" id="{78E7593C-C5C8-4991-ADBB-51B6DF3A4E2E}"/>
                  </a:ext>
                </a:extLst>
              </p:cNvPr>
              <p:cNvSpPr txBox="1"/>
              <p:nvPr/>
            </p:nvSpPr>
            <p:spPr>
              <a:xfrm>
                <a:off x="7928585" y="1465198"/>
                <a:ext cx="1265951" cy="738664"/>
              </a:xfrm>
              <a:prstGeom prst="rect">
                <a:avLst/>
              </a:prstGeom>
              <a:solidFill>
                <a:schemeClr val="bg1"/>
              </a:solidFill>
              <a:ln>
                <a:solidFill>
                  <a:schemeClr val="tx1"/>
                </a:solidFill>
              </a:ln>
            </p:spPr>
            <p:txBody>
              <a:bodyPr wrap="square" rtlCol="0">
                <a:spAutoFit/>
              </a:bodyPr>
              <a:lstStyle/>
              <a:p>
                <a:r>
                  <a:rPr lang="en-GB" sz="1400" b="1" dirty="0"/>
                  <a:t>Bandwidth covers at least </a:t>
                </a:r>
                <a14:m>
                  <m:oMath xmlns:m="http://schemas.openxmlformats.org/officeDocument/2006/math">
                    <m:r>
                      <a:rPr lang="en-GB" sz="1400" b="1" i="1" smtClean="0">
                        <a:solidFill>
                          <a:schemeClr val="tx1"/>
                        </a:solidFill>
                        <a:latin typeface="Cambria Math" panose="02040503050406030204" pitchFamily="18" charset="0"/>
                        <a:ea typeface="Cambria Math" panose="02040503050406030204" pitchFamily="18" charset="0"/>
                      </a:rPr>
                      <m:t>𝝁</m:t>
                    </m:r>
                    <m:r>
                      <a:rPr lang="en-GB" sz="1400" i="1" smtClean="0">
                        <a:solidFill>
                          <a:srgbClr val="FF0000"/>
                        </a:solidFill>
                        <a:latin typeface="Cambria Math" panose="02040503050406030204" pitchFamily="18" charset="0"/>
                        <a:ea typeface="Cambria Math" panose="02040503050406030204" pitchFamily="18" charset="0"/>
                      </a:rPr>
                      <m:t> </m:t>
                    </m:r>
                  </m:oMath>
                </a14:m>
                <a:r>
                  <a:rPr lang="en-GB" sz="1400" b="1" dirty="0"/>
                  <a:t>= 0,…,60</a:t>
                </a:r>
              </a:p>
            </p:txBody>
          </p:sp>
        </mc:Choice>
        <mc:Fallback xmlns="">
          <p:sp>
            <p:nvSpPr>
              <p:cNvPr id="74" name="CasellaDiTesto 73">
                <a:extLst>
                  <a:ext uri="{FF2B5EF4-FFF2-40B4-BE49-F238E27FC236}">
                    <a16:creationId xmlns:a16="http://schemas.microsoft.com/office/drawing/2014/main" id="{78E7593C-C5C8-4991-ADBB-51B6DF3A4E2E}"/>
                  </a:ext>
                </a:extLst>
              </p:cNvPr>
              <p:cNvSpPr txBox="1">
                <a:spLocks noRot="1" noChangeAspect="1" noMove="1" noResize="1" noEditPoints="1" noAdjustHandles="1" noChangeArrowheads="1" noChangeShapeType="1" noTextEdit="1"/>
              </p:cNvSpPr>
              <p:nvPr/>
            </p:nvSpPr>
            <p:spPr>
              <a:xfrm>
                <a:off x="7928585" y="1465198"/>
                <a:ext cx="1265951" cy="738664"/>
              </a:xfrm>
              <a:prstGeom prst="rect">
                <a:avLst/>
              </a:prstGeom>
              <a:blipFill>
                <a:blip r:embed="rId36"/>
                <a:stretch>
                  <a:fillRect l="-957" r="-1914" b="-6452"/>
                </a:stretch>
              </a:blipFill>
              <a:ln>
                <a:solidFill>
                  <a:schemeClr val="tx1"/>
                </a:solidFill>
              </a:ln>
            </p:spPr>
            <p:txBody>
              <a:bodyPr/>
              <a:lstStyle/>
              <a:p>
                <a:r>
                  <a:rPr lang="en-GB">
                    <a:noFill/>
                  </a:rPr>
                  <a:t> </a:t>
                </a:r>
              </a:p>
            </p:txBody>
          </p:sp>
        </mc:Fallback>
      </mc:AlternateContent>
      <p:cxnSp>
        <p:nvCxnSpPr>
          <p:cNvPr id="75" name="Connettore 2 74">
            <a:extLst>
              <a:ext uri="{FF2B5EF4-FFF2-40B4-BE49-F238E27FC236}">
                <a16:creationId xmlns:a16="http://schemas.microsoft.com/office/drawing/2014/main" id="{6C9DA580-C458-46BB-B86C-BE4BBDA234F9}"/>
              </a:ext>
            </a:extLst>
          </p:cNvPr>
          <p:cNvCxnSpPr>
            <a:cxnSpLocks/>
            <a:stCxn id="74" idx="1"/>
          </p:cNvCxnSpPr>
          <p:nvPr/>
        </p:nvCxnSpPr>
        <p:spPr>
          <a:xfrm flipH="1">
            <a:off x="7366224" y="1834530"/>
            <a:ext cx="5623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CasellaDiTesto 95">
                <a:extLst>
                  <a:ext uri="{FF2B5EF4-FFF2-40B4-BE49-F238E27FC236}">
                    <a16:creationId xmlns:a16="http://schemas.microsoft.com/office/drawing/2014/main" id="{D9481A93-6955-4767-AB94-F12D3D4FD98D}"/>
                  </a:ext>
                </a:extLst>
              </p:cNvPr>
              <p:cNvSpPr txBox="1"/>
              <p:nvPr/>
            </p:nvSpPr>
            <p:spPr>
              <a:xfrm>
                <a:off x="6517471" y="5252927"/>
                <a:ext cx="799918" cy="559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b="1" i="1" smtClean="0">
                              <a:solidFill>
                                <a:srgbClr val="BF00BF"/>
                              </a:solidFill>
                              <a:latin typeface="Cambria Math" panose="02040503050406030204" pitchFamily="18" charset="0"/>
                            </a:rPr>
                          </m:ctrlPr>
                        </m:fPr>
                        <m:num>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𝑹</m:t>
                              </m:r>
                            </m:e>
                            <m:sub>
                              <m:r>
                                <a:rPr lang="en-GB" sz="1600" b="1" i="1">
                                  <a:solidFill>
                                    <a:srgbClr val="BF00BF"/>
                                  </a:solidFill>
                                  <a:latin typeface="Cambria Math" panose="02040503050406030204" pitchFamily="18" charset="0"/>
                                </a:rPr>
                                <m:t>𝒔</m:t>
                              </m:r>
                              <m:r>
                                <a:rPr lang="en-GB" sz="1600" b="1" i="1">
                                  <a:solidFill>
                                    <a:srgbClr val="BF00BF"/>
                                  </a:solidFill>
                                  <a:latin typeface="Cambria Math" panose="02040503050406030204" pitchFamily="18" charset="0"/>
                                </a:rPr>
                                <m:t>,</m:t>
                              </m:r>
                              <m:r>
                                <a:rPr lang="en-GB" sz="1600" b="1" i="1">
                                  <a:solidFill>
                                    <a:srgbClr val="BF00BF"/>
                                  </a:solidFill>
                                  <a:latin typeface="Cambria Math" panose="02040503050406030204" pitchFamily="18" charset="0"/>
                                </a:rPr>
                                <m:t>𝒔</m:t>
                              </m:r>
                            </m:sub>
                          </m:sSub>
                          <m:r>
                            <a:rPr lang="en-GB" sz="1600" b="1" i="1">
                              <a:solidFill>
                                <a:srgbClr val="BF00BF"/>
                              </a:solidFill>
                              <a:latin typeface="Cambria Math" panose="02040503050406030204" pitchFamily="18" charset="0"/>
                            </a:rPr>
                            <m:t>(</m:t>
                          </m:r>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𝒇</m:t>
                              </m:r>
                            </m:e>
                            <m:sub>
                              <m:r>
                                <a:rPr lang="en-GB" sz="1600" b="1" i="1">
                                  <a:solidFill>
                                    <a:srgbClr val="BF00BF"/>
                                  </a:solidFill>
                                  <a:latin typeface="Cambria Math" panose="02040503050406030204" pitchFamily="18" charset="0"/>
                                </a:rPr>
                                <m:t>𝒓</m:t>
                              </m:r>
                            </m:sub>
                          </m:sSub>
                          <m:r>
                            <a:rPr lang="en-GB" sz="1600" b="1" i="1" smtClean="0">
                              <a:solidFill>
                                <a:srgbClr val="BF00BF"/>
                              </a:solidFill>
                              <a:latin typeface="Cambria Math" panose="02040503050406030204" pitchFamily="18" charset="0"/>
                            </a:rPr>
                            <m:t>)</m:t>
                          </m:r>
                        </m:num>
                        <m:den>
                          <m:r>
                            <a:rPr lang="en-GB" sz="1600" b="1" i="1" smtClean="0">
                              <a:solidFill>
                                <a:srgbClr val="BF00BF"/>
                              </a:solidFill>
                              <a:latin typeface="Cambria Math" panose="02040503050406030204" pitchFamily="18" charset="0"/>
                            </a:rPr>
                            <m:t>𝟐</m:t>
                          </m:r>
                        </m:den>
                      </m:f>
                    </m:oMath>
                  </m:oMathPara>
                </a14:m>
                <a:endParaRPr lang="en-GB" sz="1600" b="1" dirty="0"/>
              </a:p>
            </p:txBody>
          </p:sp>
        </mc:Choice>
        <mc:Fallback xmlns="">
          <p:sp>
            <p:nvSpPr>
              <p:cNvPr id="96" name="CasellaDiTesto 95">
                <a:extLst>
                  <a:ext uri="{FF2B5EF4-FFF2-40B4-BE49-F238E27FC236}">
                    <a16:creationId xmlns:a16="http://schemas.microsoft.com/office/drawing/2014/main" id="{D9481A93-6955-4767-AB94-F12D3D4FD98D}"/>
                  </a:ext>
                </a:extLst>
              </p:cNvPr>
              <p:cNvSpPr txBox="1">
                <a:spLocks noRot="1" noChangeAspect="1" noMove="1" noResize="1" noEditPoints="1" noAdjustHandles="1" noChangeArrowheads="1" noChangeShapeType="1" noTextEdit="1"/>
              </p:cNvSpPr>
              <p:nvPr/>
            </p:nvSpPr>
            <p:spPr>
              <a:xfrm>
                <a:off x="6517471" y="5252927"/>
                <a:ext cx="799918" cy="559769"/>
              </a:xfrm>
              <a:prstGeom prst="rect">
                <a:avLst/>
              </a:prstGeom>
              <a:blipFill>
                <a:blip r:embed="rId3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07484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65F7D98C-2FC5-45B0-92D6-E504F8C5385B}"/>
                  </a:ext>
                </a:extLst>
              </p:cNvPr>
              <p:cNvSpPr txBox="1"/>
              <p:nvPr/>
            </p:nvSpPr>
            <p:spPr>
              <a:xfrm>
                <a:off x="1" y="830385"/>
                <a:ext cx="6789570" cy="7211782"/>
              </a:xfrm>
              <a:prstGeom prst="rect">
                <a:avLst/>
              </a:prstGeom>
              <a:noFill/>
            </p:spPr>
            <p:txBody>
              <a:bodyPr wrap="square">
                <a:spAutoFit/>
              </a:bodyPr>
              <a:lstStyle/>
              <a:p>
                <a:pPr marL="285750" indent="-285750">
                  <a:buFont typeface="Wingdings" panose="05000000000000000000" pitchFamily="2" charset="2"/>
                  <a:buChar char="q"/>
                </a:pPr>
                <a:r>
                  <a:rPr lang="en-GB" sz="1700" dirty="0"/>
                  <a:t>The frequency-dependent kicker shunt-impedance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𝑅</m:t>
                        </m:r>
                      </m:e>
                      <m:sub>
                        <m:r>
                          <a:rPr lang="en-GB" sz="1700" b="0" i="1" smtClean="0">
                            <a:latin typeface="Cambria Math" panose="02040503050406030204" pitchFamily="18" charset="0"/>
                          </a:rPr>
                          <m:t>𝑠</m:t>
                        </m:r>
                        <m:r>
                          <a:rPr lang="en-GB" sz="1700" b="0" i="1" smtClean="0">
                            <a:latin typeface="Cambria Math" panose="02040503050406030204" pitchFamily="18" charset="0"/>
                          </a:rPr>
                          <m:t>,</m:t>
                        </m:r>
                        <m:r>
                          <a:rPr lang="en-GB" sz="1700" b="0" i="1" smtClean="0">
                            <a:latin typeface="Cambria Math" panose="02040503050406030204" pitchFamily="18" charset="0"/>
                          </a:rPr>
                          <m:t>𝑠</m:t>
                        </m:r>
                      </m:sub>
                    </m:sSub>
                    <m:r>
                      <a:rPr lang="en-GB" sz="1700" b="0" i="1" smtClean="0">
                        <a:latin typeface="Cambria Math" panose="02040503050406030204" pitchFamily="18" charset="0"/>
                      </a:rPr>
                      <m:t>(</m:t>
                    </m:r>
                    <m:r>
                      <a:rPr lang="en-GB" sz="1700" b="0" i="1" smtClean="0">
                        <a:latin typeface="Cambria Math" panose="02040503050406030204" pitchFamily="18" charset="0"/>
                      </a:rPr>
                      <m:t>𝑓</m:t>
                    </m:r>
                    <m:r>
                      <a:rPr lang="en-GB" sz="1700" b="0" i="1" smtClean="0">
                        <a:latin typeface="Cambria Math" panose="02040503050406030204" pitchFamily="18" charset="0"/>
                      </a:rPr>
                      <m:t>)</m:t>
                    </m:r>
                  </m:oMath>
                </a14:m>
                <a:r>
                  <a:rPr lang="en-GB" sz="1700" dirty="0"/>
                  <a:t> is defined as</a:t>
                </a:r>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r>
                  <a:rPr lang="en-GB" sz="1700" dirty="0"/>
                  <a:t>where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𝑉</m:t>
                        </m:r>
                      </m:e>
                      <m:sub>
                        <m:r>
                          <a:rPr lang="en-GB" sz="1700" b="0" i="1" smtClean="0">
                            <a:latin typeface="Cambria Math" panose="02040503050406030204" pitchFamily="18" charset="0"/>
                          </a:rPr>
                          <m:t>𝑔</m:t>
                        </m:r>
                      </m:sub>
                    </m:sSub>
                  </m:oMath>
                </a14:m>
                <a:r>
                  <a:rPr lang="en-GB" sz="1700" dirty="0"/>
                  <a: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𝑃</m:t>
                        </m:r>
                      </m:e>
                      <m:sub>
                        <m:r>
                          <a:rPr lang="en-GB" sz="1700" i="1">
                            <a:latin typeface="Cambria Math" panose="02040503050406030204" pitchFamily="18" charset="0"/>
                          </a:rPr>
                          <m:t>𝑓𝑤</m:t>
                        </m:r>
                      </m:sub>
                    </m:sSub>
                  </m:oMath>
                </a14:m>
                <a:r>
                  <a:rPr lang="en-GB" sz="1700" dirty="0"/>
                  <a:t> and </a:t>
                </a:r>
                <a14:m>
                  <m:oMath xmlns:m="http://schemas.openxmlformats.org/officeDocument/2006/math">
                    <m:r>
                      <a:rPr lang="en-GB" sz="1700" i="1" dirty="0">
                        <a:latin typeface="Cambria Math" panose="02040503050406030204" pitchFamily="18" charset="0"/>
                      </a:rPr>
                      <m:t>𝐿</m:t>
                    </m:r>
                  </m:oMath>
                </a14:m>
                <a:r>
                  <a:rPr lang="en-GB" sz="1700" dirty="0"/>
                  <a:t> are respectively the kicker gap-voltage phasor, the forward-power at the kicker input and the gap length;</a:t>
                </a:r>
              </a:p>
              <a:p>
                <a:pPr marL="742950" lvl="1" indent="-285750">
                  <a:buFont typeface="Wingdings" panose="05000000000000000000" pitchFamily="2" charset="2"/>
                  <a:buChar char="Ø"/>
                </a:pPr>
                <a:r>
                  <a:rPr lang="en-GB" sz="1700" dirty="0"/>
                  <a:t>where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𝐸</m:t>
                        </m:r>
                      </m:e>
                      <m:sub>
                        <m:r>
                          <a:rPr lang="en-GB" sz="1700" b="0" i="1" smtClean="0">
                            <a:latin typeface="Cambria Math" panose="02040503050406030204" pitchFamily="18" charset="0"/>
                          </a:rPr>
                          <m:t>𝑧</m:t>
                        </m:r>
                      </m:sub>
                    </m:sSub>
                  </m:oMath>
                </a14:m>
                <a:r>
                  <a:rPr lang="en-GB" sz="1700" dirty="0"/>
                  <a:t> and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𝜙</m:t>
                        </m:r>
                      </m:e>
                      <m:sub>
                        <m:r>
                          <a:rPr lang="en-GB" sz="1700" i="1">
                            <a:latin typeface="Cambria Math" panose="02040503050406030204" pitchFamily="18" charset="0"/>
                            <a:ea typeface="Cambria Math" panose="02040503050406030204" pitchFamily="18" charset="0"/>
                          </a:rPr>
                          <m:t>𝑧</m:t>
                        </m:r>
                      </m:sub>
                    </m:sSub>
                  </m:oMath>
                </a14:m>
                <a:r>
                  <a:rPr lang="en-GB" sz="1700" dirty="0"/>
                  <a:t> are respectively the amplitude and phase of the longitudinal electric-field evaluated on the beam axis and expressed as a phasor:</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𝑅</m:t>
                        </m:r>
                      </m:e>
                      <m:sub>
                        <m:r>
                          <a:rPr lang="en-GB" sz="1700" b="0" i="1" smtClean="0">
                            <a:solidFill>
                              <a:schemeClr val="tx1"/>
                            </a:solidFill>
                            <a:latin typeface="Cambria Math" panose="02040503050406030204" pitchFamily="18" charset="0"/>
                          </a:rPr>
                          <m:t>𝑠</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𝑠</m:t>
                        </m:r>
                      </m:sub>
                    </m:sSub>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𝑓</m:t>
                    </m:r>
                    <m:r>
                      <a:rPr lang="en-GB" sz="1700" b="0" i="1" smtClean="0">
                        <a:solidFill>
                          <a:schemeClr val="tx1"/>
                        </a:solidFill>
                        <a:latin typeface="Cambria Math" panose="02040503050406030204" pitchFamily="18" charset="0"/>
                      </a:rPr>
                      <m:t>)</m:t>
                    </m:r>
                  </m:oMath>
                </a14:m>
                <a:r>
                  <a:rPr lang="en-GB" sz="1700" dirty="0">
                    <a:solidFill>
                      <a:schemeClr val="tx1"/>
                    </a:solidFill>
                  </a:rPr>
                  <a:t> was computed by integrating on the beam-axis the </a:t>
                </a:r>
                <a14:m>
                  <m:oMath xmlns:m="http://schemas.openxmlformats.org/officeDocument/2006/math">
                    <m:r>
                      <a:rPr lang="en-GB" sz="1700" i="1" dirty="0" smtClean="0">
                        <a:solidFill>
                          <a:schemeClr val="tx1"/>
                        </a:solidFill>
                        <a:latin typeface="Cambria Math" panose="02040503050406030204" pitchFamily="18" charset="0"/>
                      </a:rPr>
                      <m:t>𝐸</m:t>
                    </m:r>
                  </m:oMath>
                </a14:m>
                <a:r>
                  <a:rPr lang="en-GB" sz="1700" dirty="0">
                    <a:solidFill>
                      <a:schemeClr val="tx1"/>
                    </a:solidFill>
                  </a:rPr>
                  <a:t>-field distribution given by a 3D electromagnetic simulation of the kicker.</a:t>
                </a:r>
                <a:endParaRPr lang="en-GB" sz="1700" dirty="0"/>
              </a:p>
              <a:p>
                <a:endParaRPr lang="en-GB" sz="1700" dirty="0"/>
              </a:p>
              <a:p>
                <a:pPr marL="285750" indent="-285750">
                  <a:buFont typeface="Wingdings" panose="05000000000000000000" pitchFamily="2" charset="2"/>
                  <a:buChar char="q"/>
                </a:pPr>
                <a:r>
                  <a:rPr lang="en-GB" sz="1700" dirty="0"/>
                  <a:t>Simulations, and also measurement, showed that </a:t>
                </a:r>
                <a14:m>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𝑅</m:t>
                        </m:r>
                      </m:e>
                      <m:sub>
                        <m:r>
                          <a:rPr lang="en-GB" sz="1700" b="0" i="1" smtClean="0">
                            <a:solidFill>
                              <a:srgbClr val="FF0000"/>
                            </a:solidFill>
                            <a:latin typeface="Cambria Math" panose="02040503050406030204" pitchFamily="18" charset="0"/>
                          </a:rPr>
                          <m:t>𝑠</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𝑠</m:t>
                        </m:r>
                      </m:sub>
                    </m:sSub>
                    <m:d>
                      <m:dPr>
                        <m:ctrlPr>
                          <a:rPr lang="en-GB" sz="1700" i="1" smtClean="0">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𝑓</m:t>
                            </m:r>
                          </m:e>
                          <m:sub>
                            <m:r>
                              <a:rPr lang="en-GB" sz="1700" b="0" i="1">
                                <a:solidFill>
                                  <a:srgbClr val="FF0000"/>
                                </a:solidFill>
                                <a:latin typeface="Cambria Math" panose="02040503050406030204" pitchFamily="18" charset="0"/>
                              </a:rPr>
                              <m:t>𝑟</m:t>
                            </m:r>
                          </m:sub>
                        </m:sSub>
                      </m:e>
                    </m:d>
                    <m:r>
                      <a:rPr lang="en-GB" sz="1700" b="0" i="1">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rPr>
                      <m:t>750</m:t>
                    </m:r>
                    <m:r>
                      <a:rPr lang="en-GB" sz="1700" b="0" i="0" smtClean="0">
                        <a:solidFill>
                          <a:srgbClr val="FF0000"/>
                        </a:solidFill>
                        <a:latin typeface="Cambria Math" panose="02040503050406030204" pitchFamily="18" charset="0"/>
                      </a:rPr>
                      <m:t> </m:t>
                    </m:r>
                    <m:r>
                      <m:rPr>
                        <m:sty m:val="p"/>
                      </m:rPr>
                      <a:rPr lang="el-GR" sz="1700" b="0" i="0" dirty="0">
                        <a:solidFill>
                          <a:srgbClr val="FF0000"/>
                        </a:solidFill>
                        <a:latin typeface="Cambria Math" panose="02040503050406030204" pitchFamily="18" charset="0"/>
                        <a:ea typeface="Cambria Math" panose="02040503050406030204" pitchFamily="18" charset="0"/>
                      </a:rPr>
                      <m:t>Ω</m:t>
                    </m:r>
                  </m:oMath>
                </a14:m>
                <a:r>
                  <a:rPr lang="en-GB" sz="1700" dirty="0">
                    <a:solidFill>
                      <a:srgbClr val="FF0000"/>
                    </a:solidFill>
                  </a:rPr>
                  <a:t>.</a:t>
                </a:r>
              </a:p>
              <a:p>
                <a:pPr marL="742950" lvl="1" indent="-285750">
                  <a:buFont typeface="Wingdings" panose="05000000000000000000" pitchFamily="2" charset="2"/>
                  <a:buChar char="Ø"/>
                </a:pPr>
                <a:r>
                  <a:rPr lang="en-GB" sz="1700" dirty="0"/>
                  <a:t>The maximum power provided by the kicker amplifiers is 600 W.</a:t>
                </a:r>
              </a:p>
              <a:p>
                <a:pPr marL="1200150" lvl="2" indent="-285750">
                  <a:buFont typeface="Wingdings" panose="05000000000000000000" pitchFamily="2" charset="2"/>
                  <a:buChar char="Ø"/>
                </a:pPr>
                <a:r>
                  <a:rPr lang="en-GB" sz="1700" dirty="0"/>
                  <a:t>One 200 W power-amplifier for each input-waveguide.</a:t>
                </a:r>
              </a:p>
              <a:p>
                <a:pPr marL="742950" lvl="1" indent="-285750">
                  <a:buFont typeface="Wingdings" panose="05000000000000000000" pitchFamily="2" charset="2"/>
                  <a:buChar char="Ø"/>
                </a:pPr>
                <a:r>
                  <a:rPr lang="en-GB" sz="1700" dirty="0"/>
                  <a:t>The available gap-voltage when the kicker-generator works at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m:t>
                        </m:r>
                      </m:sub>
                    </m:sSub>
                  </m:oMath>
                </a14:m>
                <a:r>
                  <a:rPr lang="en-GB" sz="1700" dirty="0"/>
                  <a:t> is</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p:txBody>
          </p:sp>
        </mc:Choice>
        <mc:Fallback xmlns="">
          <p:sp>
            <p:nvSpPr>
              <p:cNvPr id="6" name="CasellaDiTesto 5">
                <a:extLst>
                  <a:ext uri="{FF2B5EF4-FFF2-40B4-BE49-F238E27FC236}">
                    <a16:creationId xmlns:a16="http://schemas.microsoft.com/office/drawing/2014/main" id="{65F7D98C-2FC5-45B0-92D6-E504F8C5385B}"/>
                  </a:ext>
                </a:extLst>
              </p:cNvPr>
              <p:cNvSpPr txBox="1">
                <a:spLocks noRot="1" noChangeAspect="1" noMove="1" noResize="1" noEditPoints="1" noAdjustHandles="1" noChangeArrowheads="1" noChangeShapeType="1" noTextEdit="1"/>
              </p:cNvSpPr>
              <p:nvPr/>
            </p:nvSpPr>
            <p:spPr>
              <a:xfrm>
                <a:off x="1" y="830385"/>
                <a:ext cx="6789570" cy="7211782"/>
              </a:xfrm>
              <a:prstGeom prst="rect">
                <a:avLst/>
              </a:prstGeom>
              <a:blipFill>
                <a:blip r:embed="rId2"/>
                <a:stretch>
                  <a:fillRect l="-359" t="-169"/>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69884072-D57D-43E7-8911-3883173B3912}"/>
              </a:ext>
            </a:extLst>
          </p:cNvPr>
          <p:cNvSpPr>
            <a:spLocks noGrp="1"/>
          </p:cNvSpPr>
          <p:nvPr>
            <p:ph type="sldNum" sz="quarter" idx="12"/>
          </p:nvPr>
        </p:nvSpPr>
        <p:spPr/>
        <p:txBody>
          <a:bodyPr/>
          <a:lstStyle/>
          <a:p>
            <a:fld id="{F556478C-EA8F-4B12-8AB2-8053E5C3663D}" type="slidenum">
              <a:rPr lang="en-GB" smtClean="0"/>
              <a:t>124</a:t>
            </a:fld>
            <a:endParaRPr lang="en-GB"/>
          </a:p>
        </p:txBody>
      </p:sp>
      <p:pic>
        <p:nvPicPr>
          <p:cNvPr id="8" name="Immagine 7">
            <a:extLst>
              <a:ext uri="{FF2B5EF4-FFF2-40B4-BE49-F238E27FC236}">
                <a16:creationId xmlns:a16="http://schemas.microsoft.com/office/drawing/2014/main" id="{00390E14-8B87-46FC-8B16-7DFC4D3AB82B}"/>
              </a:ext>
            </a:extLst>
          </p:cNvPr>
          <p:cNvPicPr>
            <a:picLocks noChangeAspect="1"/>
          </p:cNvPicPr>
          <p:nvPr/>
        </p:nvPicPr>
        <p:blipFill>
          <a:blip r:embed="rId3"/>
          <a:stretch>
            <a:fillRect/>
          </a:stretch>
        </p:blipFill>
        <p:spPr>
          <a:xfrm>
            <a:off x="7785718" y="1476819"/>
            <a:ext cx="4016141" cy="2446235"/>
          </a:xfrm>
          <a:prstGeom prst="rect">
            <a:avLst/>
          </a:prstGeom>
        </p:spPr>
      </p:pic>
      <p:sp>
        <p:nvSpPr>
          <p:cNvPr id="11" name="CasellaDiTesto 10">
            <a:extLst>
              <a:ext uri="{FF2B5EF4-FFF2-40B4-BE49-F238E27FC236}">
                <a16:creationId xmlns:a16="http://schemas.microsoft.com/office/drawing/2014/main" id="{FE41138E-84E8-46C0-A23B-C87309AAE3CD}"/>
              </a:ext>
            </a:extLst>
          </p:cNvPr>
          <p:cNvSpPr txBox="1"/>
          <p:nvPr/>
        </p:nvSpPr>
        <p:spPr>
          <a:xfrm>
            <a:off x="9130239" y="3860239"/>
            <a:ext cx="1843121" cy="338554"/>
          </a:xfrm>
          <a:prstGeom prst="rect">
            <a:avLst/>
          </a:prstGeom>
          <a:noFill/>
        </p:spPr>
        <p:txBody>
          <a:bodyPr wrap="square" rtlCol="0">
            <a:spAutoFit/>
          </a:bodyPr>
          <a:lstStyle/>
          <a:p>
            <a:r>
              <a:rPr lang="en-GB" sz="1600" dirty="0"/>
              <a:t>Frequency [MHz]</a:t>
            </a: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0B10C86C-FCCB-4F23-89F2-ED7322F5F281}"/>
                  </a:ext>
                </a:extLst>
              </p:cNvPr>
              <p:cNvSpPr txBox="1"/>
              <p:nvPr/>
            </p:nvSpPr>
            <p:spPr>
              <a:xfrm rot="16200000">
                <a:off x="7196790" y="2400317"/>
                <a:ext cx="922597" cy="365485"/>
              </a:xfrm>
              <a:prstGeom prst="rect">
                <a:avLst/>
              </a:prstGeom>
              <a:noFill/>
            </p:spPr>
            <p:txBody>
              <a:bodyPr wrap="square" rtlCol="0">
                <a:spAutoFit/>
              </a:bodyPr>
              <a:lstStyle/>
              <a:p>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𝑅</m:t>
                        </m:r>
                      </m:e>
                      <m:sub>
                        <m:r>
                          <a:rPr lang="en-GB" sz="1700" b="0" i="1" smtClean="0">
                            <a:latin typeface="Cambria Math" panose="02040503050406030204" pitchFamily="18" charset="0"/>
                          </a:rPr>
                          <m:t>𝑠</m:t>
                        </m:r>
                        <m:r>
                          <a:rPr lang="en-GB" sz="1700" b="0" i="1" smtClean="0">
                            <a:latin typeface="Cambria Math" panose="02040503050406030204" pitchFamily="18" charset="0"/>
                          </a:rPr>
                          <m:t>,</m:t>
                        </m:r>
                        <m:r>
                          <a:rPr lang="en-GB" sz="1700" b="0" i="1" smtClean="0">
                            <a:latin typeface="Cambria Math" panose="02040503050406030204" pitchFamily="18" charset="0"/>
                          </a:rPr>
                          <m:t>𝑠</m:t>
                        </m:r>
                      </m:sub>
                    </m:sSub>
                  </m:oMath>
                </a14:m>
                <a:r>
                  <a:rPr lang="en-GB" sz="1700" dirty="0"/>
                  <a:t> [</a:t>
                </a:r>
                <a14:m>
                  <m:oMath xmlns:m="http://schemas.openxmlformats.org/officeDocument/2006/math">
                    <m:r>
                      <m:rPr>
                        <m:sty m:val="p"/>
                      </m:rPr>
                      <a:rPr lang="el-GR" sz="1700" i="1" dirty="0" smtClean="0">
                        <a:latin typeface="Cambria Math" panose="02040503050406030204" pitchFamily="18" charset="0"/>
                        <a:ea typeface="Cambria Math" panose="02040503050406030204" pitchFamily="18" charset="0"/>
                      </a:rPr>
                      <m:t>Ω</m:t>
                    </m:r>
                  </m:oMath>
                </a14:m>
                <a:r>
                  <a:rPr lang="en-GB" sz="1700" dirty="0"/>
                  <a:t>]</a:t>
                </a:r>
              </a:p>
            </p:txBody>
          </p:sp>
        </mc:Choice>
        <mc:Fallback xmlns="">
          <p:sp>
            <p:nvSpPr>
              <p:cNvPr id="13" name="CasellaDiTesto 12">
                <a:extLst>
                  <a:ext uri="{FF2B5EF4-FFF2-40B4-BE49-F238E27FC236}">
                    <a16:creationId xmlns:a16="http://schemas.microsoft.com/office/drawing/2014/main" id="{0B10C86C-FCCB-4F23-89F2-ED7322F5F281}"/>
                  </a:ext>
                </a:extLst>
              </p:cNvPr>
              <p:cNvSpPr txBox="1">
                <a:spLocks noRot="1" noChangeAspect="1" noMove="1" noResize="1" noEditPoints="1" noAdjustHandles="1" noChangeArrowheads="1" noChangeShapeType="1" noTextEdit="1"/>
              </p:cNvSpPr>
              <p:nvPr/>
            </p:nvSpPr>
            <p:spPr>
              <a:xfrm rot="16200000">
                <a:off x="7196790" y="2400317"/>
                <a:ext cx="922597" cy="365485"/>
              </a:xfrm>
              <a:prstGeom prst="rect">
                <a:avLst/>
              </a:prstGeom>
              <a:blipFill>
                <a:blip r:embed="rId4"/>
                <a:stretch>
                  <a:fillRect l="-3333" r="-20000"/>
                </a:stretch>
              </a:blipFill>
            </p:spPr>
            <p:txBody>
              <a:bodyPr/>
              <a:lstStyle/>
              <a:p>
                <a:r>
                  <a:rPr lang="en-GB">
                    <a:noFill/>
                  </a:rPr>
                  <a:t> </a:t>
                </a:r>
              </a:p>
            </p:txBody>
          </p:sp>
        </mc:Fallback>
      </mc:AlternateContent>
      <p:sp>
        <p:nvSpPr>
          <p:cNvPr id="15" name="CasellaDiTesto 14">
            <a:extLst>
              <a:ext uri="{FF2B5EF4-FFF2-40B4-BE49-F238E27FC236}">
                <a16:creationId xmlns:a16="http://schemas.microsoft.com/office/drawing/2014/main" id="{2F43CEFC-28B5-4A30-854D-18FD3FE5B23C}"/>
              </a:ext>
            </a:extLst>
          </p:cNvPr>
          <p:cNvSpPr txBox="1"/>
          <p:nvPr/>
        </p:nvSpPr>
        <p:spPr>
          <a:xfrm>
            <a:off x="10718471" y="1531223"/>
            <a:ext cx="902399" cy="615553"/>
          </a:xfrm>
          <a:prstGeom prst="rect">
            <a:avLst/>
          </a:prstGeom>
          <a:solidFill>
            <a:schemeClr val="bg1"/>
          </a:solidFill>
          <a:ln>
            <a:solidFill>
              <a:schemeClr val="tx1"/>
            </a:solidFill>
          </a:ln>
        </p:spPr>
        <p:txBody>
          <a:bodyPr wrap="square" rtlCol="0">
            <a:spAutoFit/>
          </a:bodyPr>
          <a:lstStyle/>
          <a:p>
            <a:r>
              <a:rPr lang="en-GB" sz="1700" dirty="0">
                <a:solidFill>
                  <a:srgbClr val="BF00BF"/>
                </a:solidFill>
              </a:rPr>
              <a:t>A. Gallo (1995)</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D5763DCC-3AA9-4A73-B888-B2454C930618}"/>
                  </a:ext>
                </a:extLst>
              </p:cNvPr>
              <p:cNvSpPr txBox="1"/>
              <p:nvPr/>
            </p:nvSpPr>
            <p:spPr>
              <a:xfrm>
                <a:off x="1070213" y="1223238"/>
                <a:ext cx="5083891" cy="883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𝑅</m:t>
                          </m:r>
                        </m:e>
                        <m:sub>
                          <m:r>
                            <a:rPr lang="en-GB" sz="1700" b="0" i="1" smtClean="0">
                              <a:solidFill>
                                <a:srgbClr val="FF0000"/>
                              </a:solidFill>
                              <a:latin typeface="Cambria Math" panose="02040503050406030204" pitchFamily="18" charset="0"/>
                            </a:rPr>
                            <m:t>𝑠</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𝑠</m:t>
                          </m:r>
                        </m:sub>
                      </m:sSub>
                      <m:d>
                        <m:dPr>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𝑓</m:t>
                          </m:r>
                        </m:e>
                      </m:d>
                      <m:r>
                        <a:rPr lang="en-GB" sz="1700" b="0" i="1" smtClean="0">
                          <a:solidFill>
                            <a:srgbClr val="FF0000"/>
                          </a:solidFill>
                          <a:latin typeface="Cambria Math" panose="02040503050406030204" pitchFamily="18" charset="0"/>
                        </a:rPr>
                        <m:t>=</m:t>
                      </m:r>
                      <m:f>
                        <m:fPr>
                          <m:ctrlPr>
                            <a:rPr lang="en-GB" sz="1700" i="1" smtClean="0">
                              <a:solidFill>
                                <a:srgbClr val="FF0000"/>
                              </a:solidFill>
                              <a:latin typeface="Cambria Math" panose="02040503050406030204" pitchFamily="18" charset="0"/>
                            </a:rPr>
                          </m:ctrlPr>
                        </m:fPr>
                        <m:num>
                          <m:sSup>
                            <m:sSupPr>
                              <m:ctrlPr>
                                <a:rPr lang="en-GB" sz="1700" i="1" smtClean="0">
                                  <a:solidFill>
                                    <a:srgbClr val="FF0000"/>
                                  </a:solidFill>
                                  <a:latin typeface="Cambria Math" panose="02040503050406030204" pitchFamily="18" charset="0"/>
                                </a:rPr>
                              </m:ctrlPr>
                            </m:sSupPr>
                            <m:e>
                              <m:d>
                                <m:dPr>
                                  <m:begChr m:val="|"/>
                                  <m:endChr m:val="|"/>
                                  <m:ctrlPr>
                                    <a:rPr lang="en-GB" sz="1700" i="1" smtClean="0">
                                      <a:solidFill>
                                        <a:srgbClr val="FF0000"/>
                                      </a:solidFill>
                                      <a:latin typeface="Cambria Math" panose="02040503050406030204" pitchFamily="18" charset="0"/>
                                    </a:rPr>
                                  </m:ctrlPr>
                                </m:dPr>
                                <m:e>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𝑉</m:t>
                                      </m:r>
                                    </m:e>
                                    <m:sub>
                                      <m:r>
                                        <a:rPr lang="en-GB" sz="1700" b="0" i="1" smtClean="0">
                                          <a:solidFill>
                                            <a:srgbClr val="FF0000"/>
                                          </a:solidFill>
                                          <a:latin typeface="Cambria Math" panose="02040503050406030204" pitchFamily="18" charset="0"/>
                                        </a:rPr>
                                        <m:t>𝑔</m:t>
                                      </m:r>
                                    </m:sub>
                                  </m:sSub>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𝑓</m:t>
                                  </m:r>
                                  <m:r>
                                    <a:rPr lang="en-GB" sz="1700" b="0" i="1" smtClean="0">
                                      <a:solidFill>
                                        <a:srgbClr val="FF0000"/>
                                      </a:solidFill>
                                      <a:latin typeface="Cambria Math" panose="02040503050406030204" pitchFamily="18" charset="0"/>
                                    </a:rPr>
                                    <m:t>)</m:t>
                                  </m:r>
                                </m:e>
                              </m:d>
                            </m:e>
                            <m:sup>
                              <m:r>
                                <a:rPr lang="en-GB" sz="1700" b="0" i="1" smtClean="0">
                                  <a:solidFill>
                                    <a:srgbClr val="FF0000"/>
                                  </a:solidFill>
                                  <a:latin typeface="Cambria Math" panose="02040503050406030204" pitchFamily="18" charset="0"/>
                                </a:rPr>
                                <m:t>2</m:t>
                              </m:r>
                            </m:sup>
                          </m:sSup>
                        </m:num>
                        <m:den>
                          <m:r>
                            <a:rPr lang="en-GB" sz="1700" b="0" i="1" smtClean="0">
                              <a:solidFill>
                                <a:srgbClr val="FF0000"/>
                              </a:solidFill>
                              <a:latin typeface="Cambria Math" panose="02040503050406030204" pitchFamily="18" charset="0"/>
                            </a:rPr>
                            <m:t>2</m:t>
                          </m:r>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𝑃</m:t>
                              </m:r>
                            </m:e>
                            <m:sub>
                              <m:r>
                                <a:rPr lang="en-GB" sz="1700" b="0" i="1" smtClean="0">
                                  <a:solidFill>
                                    <a:srgbClr val="FF0000"/>
                                  </a:solidFill>
                                  <a:latin typeface="Cambria Math" panose="02040503050406030204" pitchFamily="18" charset="0"/>
                                </a:rPr>
                                <m:t>𝑓𝑤</m:t>
                              </m:r>
                            </m:sub>
                          </m:sSub>
                        </m:den>
                      </m:f>
                      <m:r>
                        <a:rPr lang="en-GB" sz="1700" b="0" i="1" smtClean="0">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1</m:t>
                          </m:r>
                        </m:num>
                        <m:den>
                          <m:r>
                            <a:rPr lang="en-GB" sz="1700" b="0" i="1">
                              <a:solidFill>
                                <a:srgbClr val="FF0000"/>
                              </a:solidFill>
                              <a:latin typeface="Cambria Math" panose="02040503050406030204" pitchFamily="18" charset="0"/>
                            </a:rPr>
                            <m:t>2</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𝑃</m:t>
                              </m:r>
                            </m:e>
                            <m:sub>
                              <m:r>
                                <a:rPr lang="en-GB" sz="1700" b="0" i="1">
                                  <a:solidFill>
                                    <a:srgbClr val="FF0000"/>
                                  </a:solidFill>
                                  <a:latin typeface="Cambria Math" panose="02040503050406030204" pitchFamily="18" charset="0"/>
                                </a:rPr>
                                <m:t>𝑓𝑤</m:t>
                              </m:r>
                            </m:sub>
                          </m:sSub>
                        </m:den>
                      </m:f>
                      <m:sSup>
                        <m:sSupPr>
                          <m:ctrlPr>
                            <a:rPr lang="en-GB" sz="1700" i="1">
                              <a:solidFill>
                                <a:srgbClr val="FF0000"/>
                              </a:solidFill>
                              <a:latin typeface="Cambria Math" panose="02040503050406030204" pitchFamily="18" charset="0"/>
                            </a:rPr>
                          </m:ctrlPr>
                        </m:sSupPr>
                        <m:e>
                          <m:d>
                            <m:dPr>
                              <m:begChr m:val="|"/>
                              <m:endChr m:val="|"/>
                              <m:ctrlPr>
                                <a:rPr lang="en-GB" sz="1700" i="1">
                                  <a:solidFill>
                                    <a:srgbClr val="FF0000"/>
                                  </a:solidFill>
                                  <a:latin typeface="Cambria Math" panose="02040503050406030204" pitchFamily="18" charset="0"/>
                                </a:rPr>
                              </m:ctrlPr>
                            </m:dPr>
                            <m:e>
                              <m:nary>
                                <m:naryPr>
                                  <m:ctrlPr>
                                    <a:rPr lang="en-GB" sz="1700" i="1" smtClean="0">
                                      <a:solidFill>
                                        <a:srgbClr val="FF0000"/>
                                      </a:solidFill>
                                      <a:latin typeface="Cambria Math" panose="02040503050406030204" pitchFamily="18" charset="0"/>
                                    </a:rPr>
                                  </m:ctrlPr>
                                </m:naryPr>
                                <m:sub>
                                  <m:r>
                                    <m:rPr>
                                      <m:brk m:alnAt="23"/>
                                    </m:rPr>
                                    <a:rPr lang="en-GB" sz="1700" b="0" i="1" smtClean="0">
                                      <a:solidFill>
                                        <a:srgbClr val="FF0000"/>
                                      </a:solidFill>
                                      <a:latin typeface="Cambria Math" panose="02040503050406030204" pitchFamily="18" charset="0"/>
                                    </a:rPr>
                                    <m:t>−</m:t>
                                  </m:r>
                                  <m:f>
                                    <m:fPr>
                                      <m:ctrlPr>
                                        <a:rPr lang="en-GB" sz="1700" i="1" smtClean="0">
                                          <a:solidFill>
                                            <a:srgbClr val="FF0000"/>
                                          </a:solidFill>
                                          <a:latin typeface="Cambria Math" panose="02040503050406030204" pitchFamily="18" charset="0"/>
                                        </a:rPr>
                                      </m:ctrlPr>
                                    </m:fPr>
                                    <m:num>
                                      <m:r>
                                        <m:rPr>
                                          <m:brk m:alnAt="23"/>
                                        </m:rPr>
                                        <a:rPr lang="en-GB" sz="1700" b="0" i="1" smtClean="0">
                                          <a:solidFill>
                                            <a:srgbClr val="FF0000"/>
                                          </a:solidFill>
                                          <a:latin typeface="Cambria Math" panose="02040503050406030204" pitchFamily="18" charset="0"/>
                                        </a:rPr>
                                        <m:t>𝐿</m:t>
                                      </m:r>
                                    </m:num>
                                    <m:den>
                                      <m:r>
                                        <m:rPr>
                                          <m:brk m:alnAt="23"/>
                                        </m:rPr>
                                        <a:rPr lang="en-GB" sz="1700" b="0" i="1" smtClean="0">
                                          <a:solidFill>
                                            <a:srgbClr val="FF0000"/>
                                          </a:solidFill>
                                          <a:latin typeface="Cambria Math" panose="02040503050406030204" pitchFamily="18" charset="0"/>
                                        </a:rPr>
                                        <m:t>2</m:t>
                                      </m:r>
                                    </m:den>
                                  </m:f>
                                </m:sub>
                                <m:sup>
                                  <m:f>
                                    <m:fPr>
                                      <m:ctrlPr>
                                        <a:rPr lang="en-GB" sz="1700" i="1" smtClean="0">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𝐿</m:t>
                                      </m:r>
                                    </m:num>
                                    <m:den>
                                      <m:r>
                                        <a:rPr lang="en-GB" sz="1700" b="0" i="1" smtClean="0">
                                          <a:solidFill>
                                            <a:srgbClr val="FF0000"/>
                                          </a:solidFill>
                                          <a:latin typeface="Cambria Math" panose="02040503050406030204" pitchFamily="18" charset="0"/>
                                        </a:rPr>
                                        <m:t>2</m:t>
                                      </m:r>
                                    </m:den>
                                  </m:f>
                                </m:sup>
                                <m:e>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𝐸</m:t>
                                      </m:r>
                                    </m:e>
                                    <m:sub>
                                      <m:r>
                                        <a:rPr lang="en-GB" sz="1700" b="0" i="1" smtClean="0">
                                          <a:solidFill>
                                            <a:srgbClr val="FF0000"/>
                                          </a:solidFill>
                                          <a:latin typeface="Cambria Math" panose="02040503050406030204" pitchFamily="18" charset="0"/>
                                        </a:rPr>
                                        <m:t>𝑧</m:t>
                                      </m:r>
                                    </m:sub>
                                  </m:sSub>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𝑧</m:t>
                                  </m:r>
                                  <m:r>
                                    <a:rPr lang="en-GB" sz="1700" b="0" i="1" smtClean="0">
                                      <a:solidFill>
                                        <a:srgbClr val="FF0000"/>
                                      </a:solidFill>
                                      <a:latin typeface="Cambria Math" panose="02040503050406030204" pitchFamily="18" charset="0"/>
                                    </a:rPr>
                                    <m:t>)</m:t>
                                  </m:r>
                                  <m:sSup>
                                    <m:sSupPr>
                                      <m:ctrlPr>
                                        <a:rPr lang="en-GB" sz="1700" i="1" smtClean="0">
                                          <a:solidFill>
                                            <a:srgbClr val="FF0000"/>
                                          </a:solidFill>
                                          <a:latin typeface="Cambria Math" panose="02040503050406030204" pitchFamily="18" charset="0"/>
                                        </a:rPr>
                                      </m:ctrlPr>
                                    </m:sSupPr>
                                    <m:e>
                                      <m:r>
                                        <a:rPr lang="en-GB" sz="1700" b="0" i="1" smtClean="0">
                                          <a:solidFill>
                                            <a:srgbClr val="FF0000"/>
                                          </a:solidFill>
                                          <a:latin typeface="Cambria Math" panose="02040503050406030204" pitchFamily="18" charset="0"/>
                                        </a:rPr>
                                        <m:t>𝑒</m:t>
                                      </m:r>
                                    </m:e>
                                    <m:sup>
                                      <m:r>
                                        <a:rPr lang="en-GB" sz="1700" b="0" i="1" smtClean="0">
                                          <a:solidFill>
                                            <a:srgbClr val="FF0000"/>
                                          </a:solidFill>
                                          <a:latin typeface="Cambria Math" panose="02040503050406030204" pitchFamily="18" charset="0"/>
                                        </a:rPr>
                                        <m:t>𝑗</m:t>
                                      </m:r>
                                      <m:d>
                                        <m:dPr>
                                          <m:begChr m:val="["/>
                                          <m:endChr m:val="]"/>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2</m:t>
                                          </m:r>
                                          <m:r>
                                            <a:rPr lang="en-GB" sz="1700" b="0" i="1" smtClean="0">
                                              <a:solidFill>
                                                <a:srgbClr val="FF0000"/>
                                              </a:solidFill>
                                              <a:latin typeface="Cambria Math" panose="02040503050406030204" pitchFamily="18" charset="0"/>
                                              <a:ea typeface="Cambria Math" panose="02040503050406030204" pitchFamily="18" charset="0"/>
                                            </a:rPr>
                                            <m:t>𝜋</m:t>
                                          </m:r>
                                          <m:r>
                                            <a:rPr lang="en-GB" sz="1700" b="0" i="1" smtClean="0">
                                              <a:solidFill>
                                                <a:srgbClr val="FF0000"/>
                                              </a:solidFill>
                                              <a:latin typeface="Cambria Math" panose="02040503050406030204" pitchFamily="18" charset="0"/>
                                              <a:ea typeface="Cambria Math" panose="02040503050406030204" pitchFamily="18" charset="0"/>
                                            </a:rPr>
                                            <m:t>𝑓</m:t>
                                          </m:r>
                                          <m:f>
                                            <m:fPr>
                                              <m:ctrlPr>
                                                <a:rPr lang="en-GB" sz="1700" i="1" smtClean="0">
                                                  <a:solidFill>
                                                    <a:srgbClr val="FF0000"/>
                                                  </a:solidFill>
                                                  <a:latin typeface="Cambria Math" panose="02040503050406030204" pitchFamily="18" charset="0"/>
                                                  <a:ea typeface="Cambria Math" panose="02040503050406030204" pitchFamily="18" charset="0"/>
                                                </a:rPr>
                                              </m:ctrlPr>
                                            </m:fPr>
                                            <m:num>
                                              <m:r>
                                                <a:rPr lang="en-GB" sz="1700" b="0" i="1" smtClean="0">
                                                  <a:solidFill>
                                                    <a:srgbClr val="FF0000"/>
                                                  </a:solidFill>
                                                  <a:latin typeface="Cambria Math" panose="02040503050406030204" pitchFamily="18" charset="0"/>
                                                  <a:ea typeface="Cambria Math" panose="02040503050406030204" pitchFamily="18" charset="0"/>
                                                </a:rPr>
                                                <m:t>𝑧</m:t>
                                              </m:r>
                                            </m:num>
                                            <m:den>
                                              <m:r>
                                                <a:rPr lang="en-GB" sz="1700" b="0" i="1" smtClean="0">
                                                  <a:solidFill>
                                                    <a:srgbClr val="FF0000"/>
                                                  </a:solidFill>
                                                  <a:latin typeface="Cambria Math" panose="02040503050406030204" pitchFamily="18" charset="0"/>
                                                  <a:ea typeface="Cambria Math" panose="02040503050406030204" pitchFamily="18" charset="0"/>
                                                </a:rPr>
                                                <m:t>𝑐</m:t>
                                              </m:r>
                                            </m:den>
                                          </m:f>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70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𝜙</m:t>
                                              </m:r>
                                            </m:e>
                                            <m:sub>
                                              <m:r>
                                                <a:rPr lang="en-GB" sz="1700" b="0" i="1" smtClean="0">
                                                  <a:solidFill>
                                                    <a:srgbClr val="FF0000"/>
                                                  </a:solidFill>
                                                  <a:latin typeface="Cambria Math" panose="02040503050406030204" pitchFamily="18" charset="0"/>
                                                  <a:ea typeface="Cambria Math" panose="02040503050406030204" pitchFamily="18" charset="0"/>
                                                </a:rPr>
                                                <m:t>𝑧</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𝑧</m:t>
                                          </m:r>
                                          <m:r>
                                            <a:rPr lang="en-GB" sz="1700" b="0" i="1" smtClean="0">
                                              <a:solidFill>
                                                <a:srgbClr val="FF0000"/>
                                              </a:solidFill>
                                              <a:latin typeface="Cambria Math" panose="02040503050406030204" pitchFamily="18" charset="0"/>
                                              <a:ea typeface="Cambria Math" panose="02040503050406030204" pitchFamily="18" charset="0"/>
                                            </a:rPr>
                                            <m:t>)</m:t>
                                          </m:r>
                                        </m:e>
                                      </m:d>
                                    </m:sup>
                                  </m:sSup>
                                  <m:r>
                                    <a:rPr lang="en-GB" sz="1700" b="0" i="1" smtClean="0">
                                      <a:solidFill>
                                        <a:srgbClr val="FF0000"/>
                                      </a:solidFill>
                                      <a:latin typeface="Cambria Math" panose="02040503050406030204" pitchFamily="18" charset="0"/>
                                    </a:rPr>
                                    <m:t>𝑑𝑧</m:t>
                                  </m:r>
                                </m:e>
                              </m:nary>
                            </m:e>
                          </m:d>
                        </m:e>
                        <m:sup>
                          <m:r>
                            <a:rPr lang="en-GB" sz="1700" b="0" i="1">
                              <a:solidFill>
                                <a:srgbClr val="FF0000"/>
                              </a:solidFill>
                              <a:latin typeface="Cambria Math" panose="02040503050406030204" pitchFamily="18" charset="0"/>
                            </a:rPr>
                            <m:t>2</m:t>
                          </m:r>
                        </m:sup>
                      </m:sSup>
                    </m:oMath>
                  </m:oMathPara>
                </a14:m>
                <a:endParaRPr lang="en-GB" sz="1700" dirty="0">
                  <a:solidFill>
                    <a:srgbClr val="FF0000"/>
                  </a:solidFill>
                </a:endParaRPr>
              </a:p>
            </p:txBody>
          </p:sp>
        </mc:Choice>
        <mc:Fallback xmlns="">
          <p:sp>
            <p:nvSpPr>
              <p:cNvPr id="16" name="CasellaDiTesto 15">
                <a:extLst>
                  <a:ext uri="{FF2B5EF4-FFF2-40B4-BE49-F238E27FC236}">
                    <a16:creationId xmlns:a16="http://schemas.microsoft.com/office/drawing/2014/main" id="{D5763DCC-3AA9-4A73-B888-B2454C930618}"/>
                  </a:ext>
                </a:extLst>
              </p:cNvPr>
              <p:cNvSpPr txBox="1">
                <a:spLocks noRot="1" noChangeAspect="1" noMove="1" noResize="1" noEditPoints="1" noAdjustHandles="1" noChangeArrowheads="1" noChangeShapeType="1" noTextEdit="1"/>
              </p:cNvSpPr>
              <p:nvPr/>
            </p:nvSpPr>
            <p:spPr>
              <a:xfrm>
                <a:off x="1070213" y="1223238"/>
                <a:ext cx="5083891" cy="883062"/>
              </a:xfrm>
              <a:prstGeom prst="rect">
                <a:avLst/>
              </a:prstGeom>
              <a:blipFill>
                <a:blip r:embed="rId5"/>
                <a:stretch>
                  <a:fillRect/>
                </a:stretch>
              </a:blipFill>
            </p:spPr>
            <p:txBody>
              <a:bodyPr/>
              <a:lstStyle/>
              <a:p>
                <a:r>
                  <a:rPr lang="en-GB">
                    <a:noFill/>
                  </a:rPr>
                  <a:t> </a:t>
                </a:r>
              </a:p>
            </p:txBody>
          </p:sp>
        </mc:Fallback>
      </mc:AlternateContent>
      <p:cxnSp>
        <p:nvCxnSpPr>
          <p:cNvPr id="20" name="Connettore diritto 19">
            <a:extLst>
              <a:ext uri="{FF2B5EF4-FFF2-40B4-BE49-F238E27FC236}">
                <a16:creationId xmlns:a16="http://schemas.microsoft.com/office/drawing/2014/main" id="{BAA8891F-E4CA-49C9-A511-40826AB164F3}"/>
              </a:ext>
            </a:extLst>
          </p:cNvPr>
          <p:cNvCxnSpPr>
            <a:cxnSpLocks/>
          </p:cNvCxnSpPr>
          <p:nvPr/>
        </p:nvCxnSpPr>
        <p:spPr>
          <a:xfrm>
            <a:off x="9880848" y="1531223"/>
            <a:ext cx="0" cy="2117043"/>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4B1500CE-A345-4BC6-9915-B838E4894FFC}"/>
                  </a:ext>
                </a:extLst>
              </p:cNvPr>
              <p:cNvSpPr txBox="1"/>
              <p:nvPr/>
            </p:nvSpPr>
            <p:spPr>
              <a:xfrm>
                <a:off x="9935961" y="2341110"/>
                <a:ext cx="399493" cy="353943"/>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C000"/>
                              </a:solidFill>
                              <a:latin typeface="Cambria Math" panose="02040503050406030204" pitchFamily="18" charset="0"/>
                            </a:rPr>
                          </m:ctrlPr>
                        </m:sSubPr>
                        <m:e>
                          <m:r>
                            <a:rPr lang="en-GB" sz="1700" b="1" i="1" smtClean="0">
                              <a:solidFill>
                                <a:srgbClr val="FFC000"/>
                              </a:solidFill>
                              <a:latin typeface="Cambria Math" panose="02040503050406030204" pitchFamily="18" charset="0"/>
                            </a:rPr>
                            <m:t>𝒇</m:t>
                          </m:r>
                        </m:e>
                        <m:sub>
                          <m:r>
                            <a:rPr lang="en-GB" sz="1700" b="1" i="1" smtClean="0">
                              <a:solidFill>
                                <a:srgbClr val="FFC000"/>
                              </a:solidFill>
                              <a:latin typeface="Cambria Math" panose="02040503050406030204" pitchFamily="18" charset="0"/>
                            </a:rPr>
                            <m:t>𝒓</m:t>
                          </m:r>
                        </m:sub>
                      </m:sSub>
                    </m:oMath>
                  </m:oMathPara>
                </a14:m>
                <a:endParaRPr lang="en-GB" sz="1700" b="1" dirty="0"/>
              </a:p>
            </p:txBody>
          </p:sp>
        </mc:Choice>
        <mc:Fallback xmlns="">
          <p:sp>
            <p:nvSpPr>
              <p:cNvPr id="22" name="CasellaDiTesto 21">
                <a:extLst>
                  <a:ext uri="{FF2B5EF4-FFF2-40B4-BE49-F238E27FC236}">
                    <a16:creationId xmlns:a16="http://schemas.microsoft.com/office/drawing/2014/main" id="{4B1500CE-A345-4BC6-9915-B838E4894FFC}"/>
                  </a:ext>
                </a:extLst>
              </p:cNvPr>
              <p:cNvSpPr txBox="1">
                <a:spLocks noRot="1" noChangeAspect="1" noMove="1" noResize="1" noEditPoints="1" noAdjustHandles="1" noChangeArrowheads="1" noChangeShapeType="1" noTextEdit="1"/>
              </p:cNvSpPr>
              <p:nvPr/>
            </p:nvSpPr>
            <p:spPr>
              <a:xfrm>
                <a:off x="9935961" y="2341110"/>
                <a:ext cx="399493" cy="353943"/>
              </a:xfrm>
              <a:prstGeom prst="rect">
                <a:avLst/>
              </a:prstGeom>
              <a:blipFill>
                <a:blip r:embed="rId6"/>
                <a:stretch>
                  <a:fillRect l="-1493" b="-8333"/>
                </a:stretch>
              </a:blipFill>
              <a:ln>
                <a:solidFill>
                  <a:schemeClr val="tx1"/>
                </a:solidFill>
              </a:ln>
            </p:spPr>
            <p:txBody>
              <a:bodyPr/>
              <a:lstStyle/>
              <a:p>
                <a:r>
                  <a:rPr lang="en-GB">
                    <a:noFill/>
                  </a:rPr>
                  <a:t> </a:t>
                </a:r>
              </a:p>
            </p:txBody>
          </p:sp>
        </mc:Fallback>
      </mc:AlternateContent>
      <p:sp>
        <p:nvSpPr>
          <p:cNvPr id="33" name="CasellaDiTesto 32">
            <a:extLst>
              <a:ext uri="{FF2B5EF4-FFF2-40B4-BE49-F238E27FC236}">
                <a16:creationId xmlns:a16="http://schemas.microsoft.com/office/drawing/2014/main" id="{F78E0D50-2B7A-41D2-8FB7-E895C11381FE}"/>
              </a:ext>
            </a:extLst>
          </p:cNvPr>
          <p:cNvSpPr txBox="1"/>
          <p:nvPr/>
        </p:nvSpPr>
        <p:spPr>
          <a:xfrm>
            <a:off x="7435612" y="850178"/>
            <a:ext cx="4716351" cy="615553"/>
          </a:xfrm>
          <a:prstGeom prst="rect">
            <a:avLst/>
          </a:prstGeom>
          <a:noFill/>
        </p:spPr>
        <p:txBody>
          <a:bodyPr wrap="square" rtlCol="0">
            <a:spAutoFit/>
          </a:bodyPr>
          <a:lstStyle/>
          <a:p>
            <a:pPr algn="ctr"/>
            <a:r>
              <a:rPr lang="en-GB" sz="1700" b="1" dirty="0"/>
              <a:t>Shunt-impedance obtained from an electromagnetic simulation of the kicker model</a:t>
            </a: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06A7EFFD-FE70-4E62-B80A-6648EC932E96}"/>
                  </a:ext>
                </a:extLst>
              </p:cNvPr>
              <p:cNvSpPr txBox="1"/>
              <p:nvPr/>
            </p:nvSpPr>
            <p:spPr>
              <a:xfrm>
                <a:off x="1870050" y="3557794"/>
                <a:ext cx="3749516" cy="3923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𝐸</m:t>
                          </m:r>
                        </m:e>
                        <m:sub>
                          <m:r>
                            <a:rPr lang="en-GB" sz="1700" b="0" i="1" smtClean="0">
                              <a:solidFill>
                                <a:srgbClr val="FF0000"/>
                              </a:solidFill>
                              <a:latin typeface="Cambria Math" panose="02040503050406030204" pitchFamily="18" charset="0"/>
                            </a:rPr>
                            <m:t>𝑧</m:t>
                          </m:r>
                        </m:sub>
                      </m:sSub>
                      <m:d>
                        <m:dPr>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𝑧</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r>
                        <m:rPr>
                          <m:sty m:val="p"/>
                        </m:rPr>
                        <a:rPr lang="en-GB" sz="1700" b="0" i="0" smtClean="0">
                          <a:solidFill>
                            <a:srgbClr val="FF0000"/>
                          </a:solidFill>
                          <a:latin typeface="Cambria Math" panose="02040503050406030204" pitchFamily="18" charset="0"/>
                        </a:rPr>
                        <m:t>Re</m:t>
                      </m:r>
                      <m:d>
                        <m:dPr>
                          <m:begChr m:val="{"/>
                          <m:endChr m:val="}"/>
                          <m:ctrlPr>
                            <a:rPr lang="en-GB" sz="1700" i="1" smtClean="0">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𝐸</m:t>
                              </m:r>
                            </m:e>
                            <m:sub>
                              <m:r>
                                <a:rPr lang="en-GB" sz="1700" b="0" i="1">
                                  <a:solidFill>
                                    <a:srgbClr val="FF0000"/>
                                  </a:solidFill>
                                  <a:latin typeface="Cambria Math" panose="02040503050406030204" pitchFamily="18" charset="0"/>
                                </a:rPr>
                                <m:t>𝑧</m:t>
                              </m:r>
                            </m:sub>
                          </m:sSub>
                          <m:d>
                            <m:dPr>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𝑧</m:t>
                              </m:r>
                            </m:e>
                          </m:d>
                          <m:sSup>
                            <m:sSupPr>
                              <m:ctrlPr>
                                <a:rPr lang="en-GB" sz="1700" i="1" smtClean="0">
                                  <a:solidFill>
                                    <a:srgbClr val="FF0000"/>
                                  </a:solidFill>
                                  <a:latin typeface="Cambria Math" panose="02040503050406030204" pitchFamily="18" charset="0"/>
                                </a:rPr>
                              </m:ctrlPr>
                            </m:sSupPr>
                            <m:e>
                              <m:r>
                                <a:rPr lang="en-GB" sz="1700" b="0" i="1" smtClean="0">
                                  <a:solidFill>
                                    <a:srgbClr val="FF0000"/>
                                  </a:solidFill>
                                  <a:latin typeface="Cambria Math" panose="02040503050406030204" pitchFamily="18" charset="0"/>
                                </a:rPr>
                                <m:t>𝑒</m:t>
                              </m:r>
                            </m:e>
                            <m:sup>
                              <m:r>
                                <a:rPr lang="en-GB" sz="1700" b="0" i="1" smtClean="0">
                                  <a:solidFill>
                                    <a:srgbClr val="FF0000"/>
                                  </a:solidFill>
                                  <a:latin typeface="Cambria Math" panose="02040503050406030204" pitchFamily="18" charset="0"/>
                                </a:rPr>
                                <m:t>𝑗</m:t>
                              </m:r>
                              <m:d>
                                <m:dPr>
                                  <m:begChr m:val="["/>
                                  <m:endChr m:val="]"/>
                                  <m:ctrlPr>
                                    <a:rPr lang="en-GB" sz="1700" i="1" smtClean="0">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2</m:t>
                                  </m:r>
                                  <m:r>
                                    <a:rPr lang="en-GB" sz="1700" b="0" i="1">
                                      <a:solidFill>
                                        <a:srgbClr val="FF0000"/>
                                      </a:solidFill>
                                      <a:latin typeface="Cambria Math" panose="02040503050406030204" pitchFamily="18" charset="0"/>
                                      <a:ea typeface="Cambria Math" panose="02040503050406030204" pitchFamily="18" charset="0"/>
                                    </a:rPr>
                                    <m:t>𝜋</m:t>
                                  </m:r>
                                  <m:r>
                                    <a:rPr lang="en-GB" sz="1700" b="0" i="1">
                                      <a:solidFill>
                                        <a:srgbClr val="FF0000"/>
                                      </a:solidFill>
                                      <a:latin typeface="Cambria Math" panose="02040503050406030204" pitchFamily="18" charset="0"/>
                                      <a:ea typeface="Cambria Math" panose="02040503050406030204" pitchFamily="18" charset="0"/>
                                    </a:rPr>
                                    <m:t>𝑓𝑡</m:t>
                                  </m:r>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𝜙</m:t>
                                      </m:r>
                                    </m:e>
                                    <m:sub>
                                      <m:r>
                                        <a:rPr lang="en-GB" sz="1700" b="0" i="1">
                                          <a:solidFill>
                                            <a:srgbClr val="FF0000"/>
                                          </a:solidFill>
                                          <a:latin typeface="Cambria Math" panose="02040503050406030204" pitchFamily="18" charset="0"/>
                                          <a:ea typeface="Cambria Math" panose="02040503050406030204" pitchFamily="18" charset="0"/>
                                        </a:rPr>
                                        <m:t>𝑧</m:t>
                                      </m:r>
                                    </m:sub>
                                  </m:sSub>
                                  <m:r>
                                    <a:rPr lang="en-GB" sz="1700" b="0" i="1">
                                      <a:solidFill>
                                        <a:srgbClr val="FF0000"/>
                                      </a:solidFill>
                                      <a:latin typeface="Cambria Math" panose="02040503050406030204" pitchFamily="18" charset="0"/>
                                      <a:ea typeface="Cambria Math" panose="02040503050406030204" pitchFamily="18" charset="0"/>
                                    </a:rPr>
                                    <m:t>(</m:t>
                                  </m:r>
                                  <m:r>
                                    <a:rPr lang="en-GB" sz="1700" b="0" i="1">
                                      <a:solidFill>
                                        <a:srgbClr val="FF0000"/>
                                      </a:solidFill>
                                      <a:latin typeface="Cambria Math" panose="02040503050406030204" pitchFamily="18" charset="0"/>
                                      <a:ea typeface="Cambria Math" panose="02040503050406030204" pitchFamily="18" charset="0"/>
                                    </a:rPr>
                                    <m:t>𝑧</m:t>
                                  </m:r>
                                  <m:r>
                                    <a:rPr lang="en-GB" sz="1700" b="0" i="1" smtClean="0">
                                      <a:solidFill>
                                        <a:srgbClr val="FF0000"/>
                                      </a:solidFill>
                                      <a:latin typeface="Cambria Math" panose="02040503050406030204" pitchFamily="18" charset="0"/>
                                      <a:ea typeface="Cambria Math" panose="02040503050406030204" pitchFamily="18" charset="0"/>
                                    </a:rPr>
                                    <m:t>)</m:t>
                                  </m:r>
                                </m:e>
                              </m:d>
                            </m:sup>
                          </m:sSup>
                        </m:e>
                      </m:d>
                    </m:oMath>
                  </m:oMathPara>
                </a14:m>
                <a:endParaRPr lang="en-GB" sz="1700" dirty="0">
                  <a:solidFill>
                    <a:srgbClr val="FF0000"/>
                  </a:solidFill>
                </a:endParaRPr>
              </a:p>
            </p:txBody>
          </p:sp>
        </mc:Choice>
        <mc:Fallback xmlns="">
          <p:sp>
            <p:nvSpPr>
              <p:cNvPr id="35" name="CasellaDiTesto 34">
                <a:extLst>
                  <a:ext uri="{FF2B5EF4-FFF2-40B4-BE49-F238E27FC236}">
                    <a16:creationId xmlns:a16="http://schemas.microsoft.com/office/drawing/2014/main" id="{06A7EFFD-FE70-4E62-B80A-6648EC932E96}"/>
                  </a:ext>
                </a:extLst>
              </p:cNvPr>
              <p:cNvSpPr txBox="1">
                <a:spLocks noRot="1" noChangeAspect="1" noMove="1" noResize="1" noEditPoints="1" noAdjustHandles="1" noChangeArrowheads="1" noChangeShapeType="1" noTextEdit="1"/>
              </p:cNvSpPr>
              <p:nvPr/>
            </p:nvSpPr>
            <p:spPr>
              <a:xfrm>
                <a:off x="1870050" y="3557794"/>
                <a:ext cx="3749516" cy="392352"/>
              </a:xfrm>
              <a:prstGeom prst="rect">
                <a:avLst/>
              </a:prstGeom>
              <a:blipFill>
                <a:blip r:embed="rId7"/>
                <a:stretch>
                  <a:fillRect/>
                </a:stretch>
              </a:blipFill>
            </p:spPr>
            <p:txBody>
              <a:bodyPr/>
              <a:lstStyle/>
              <a:p>
                <a:r>
                  <a:rPr lang="en-GB">
                    <a:noFill/>
                  </a:rPr>
                  <a:t> </a:t>
                </a:r>
              </a:p>
            </p:txBody>
          </p:sp>
        </mc:Fallback>
      </mc:AlternateContent>
      <p:cxnSp>
        <p:nvCxnSpPr>
          <p:cNvPr id="39" name="Connettore diritto 38">
            <a:extLst>
              <a:ext uri="{FF2B5EF4-FFF2-40B4-BE49-F238E27FC236}">
                <a16:creationId xmlns:a16="http://schemas.microsoft.com/office/drawing/2014/main" id="{7B38EDFA-3DF6-4CF1-816C-0141AE5C9AD5}"/>
              </a:ext>
            </a:extLst>
          </p:cNvPr>
          <p:cNvCxnSpPr>
            <a:cxnSpLocks/>
          </p:cNvCxnSpPr>
          <p:nvPr/>
        </p:nvCxnSpPr>
        <p:spPr>
          <a:xfrm>
            <a:off x="8122329" y="1686441"/>
            <a:ext cx="1748902" cy="246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016E0CD2-298D-4B79-A49F-993A1834B3B8}"/>
                  </a:ext>
                </a:extLst>
              </p:cNvPr>
              <p:cNvSpPr txBox="1"/>
              <p:nvPr/>
            </p:nvSpPr>
            <p:spPr>
              <a:xfrm>
                <a:off x="8202249" y="1750659"/>
                <a:ext cx="913349" cy="365485"/>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00B050"/>
                              </a:solidFill>
                              <a:latin typeface="Cambria Math" panose="02040503050406030204" pitchFamily="18" charset="0"/>
                            </a:rPr>
                          </m:ctrlPr>
                        </m:sSubPr>
                        <m:e>
                          <m:r>
                            <a:rPr lang="en-GB" sz="1700" b="1" i="1" smtClean="0">
                              <a:solidFill>
                                <a:srgbClr val="00B050"/>
                              </a:solidFill>
                              <a:latin typeface="Cambria Math" panose="02040503050406030204" pitchFamily="18" charset="0"/>
                            </a:rPr>
                            <m:t>𝑹</m:t>
                          </m:r>
                        </m:e>
                        <m:sub>
                          <m:r>
                            <a:rPr lang="en-GB" sz="1700" b="1" i="1" smtClean="0">
                              <a:solidFill>
                                <a:srgbClr val="00B050"/>
                              </a:solidFill>
                              <a:latin typeface="Cambria Math" panose="02040503050406030204" pitchFamily="18" charset="0"/>
                            </a:rPr>
                            <m:t>𝒔</m:t>
                          </m:r>
                          <m:r>
                            <a:rPr lang="en-GB" sz="1700" b="1" i="1" smtClean="0">
                              <a:solidFill>
                                <a:srgbClr val="00B050"/>
                              </a:solidFill>
                              <a:latin typeface="Cambria Math" panose="02040503050406030204" pitchFamily="18" charset="0"/>
                            </a:rPr>
                            <m:t>,</m:t>
                          </m:r>
                          <m:r>
                            <a:rPr lang="en-GB" sz="1700" b="1" i="1" smtClean="0">
                              <a:solidFill>
                                <a:srgbClr val="00B050"/>
                              </a:solidFill>
                              <a:latin typeface="Cambria Math" panose="02040503050406030204" pitchFamily="18" charset="0"/>
                            </a:rPr>
                            <m:t>𝒔</m:t>
                          </m:r>
                        </m:sub>
                      </m:sSub>
                      <m:d>
                        <m:dPr>
                          <m:ctrlPr>
                            <a:rPr lang="en-GB" sz="1700" b="1" i="1" smtClean="0">
                              <a:solidFill>
                                <a:srgbClr val="00B050"/>
                              </a:solidFill>
                              <a:latin typeface="Cambria Math" panose="02040503050406030204" pitchFamily="18" charset="0"/>
                            </a:rPr>
                          </m:ctrlPr>
                        </m:dPr>
                        <m:e>
                          <m:sSub>
                            <m:sSubPr>
                              <m:ctrlPr>
                                <a:rPr lang="en-GB" sz="1700" b="1" i="1">
                                  <a:solidFill>
                                    <a:srgbClr val="00B050"/>
                                  </a:solidFill>
                                  <a:latin typeface="Cambria Math" panose="02040503050406030204" pitchFamily="18" charset="0"/>
                                </a:rPr>
                              </m:ctrlPr>
                            </m:sSubPr>
                            <m:e>
                              <m:r>
                                <a:rPr lang="en-GB" sz="1700" b="1" i="1">
                                  <a:solidFill>
                                    <a:srgbClr val="00B050"/>
                                  </a:solidFill>
                                  <a:latin typeface="Cambria Math" panose="02040503050406030204" pitchFamily="18" charset="0"/>
                                </a:rPr>
                                <m:t>𝒇</m:t>
                              </m:r>
                            </m:e>
                            <m:sub>
                              <m:r>
                                <a:rPr lang="en-GB" sz="1700" b="1" i="1">
                                  <a:solidFill>
                                    <a:srgbClr val="00B050"/>
                                  </a:solidFill>
                                  <a:latin typeface="Cambria Math" panose="02040503050406030204" pitchFamily="18" charset="0"/>
                                </a:rPr>
                                <m:t>𝒓</m:t>
                              </m:r>
                            </m:sub>
                          </m:sSub>
                        </m:e>
                      </m:d>
                    </m:oMath>
                  </m:oMathPara>
                </a14:m>
                <a:endParaRPr lang="en-GB" sz="1700" b="1" dirty="0"/>
              </a:p>
            </p:txBody>
          </p:sp>
        </mc:Choice>
        <mc:Fallback xmlns="">
          <p:sp>
            <p:nvSpPr>
              <p:cNvPr id="42" name="CasellaDiTesto 41">
                <a:extLst>
                  <a:ext uri="{FF2B5EF4-FFF2-40B4-BE49-F238E27FC236}">
                    <a16:creationId xmlns:a16="http://schemas.microsoft.com/office/drawing/2014/main" id="{016E0CD2-298D-4B79-A49F-993A1834B3B8}"/>
                  </a:ext>
                </a:extLst>
              </p:cNvPr>
              <p:cNvSpPr txBox="1">
                <a:spLocks noRot="1" noChangeAspect="1" noMove="1" noResize="1" noEditPoints="1" noAdjustHandles="1" noChangeArrowheads="1" noChangeShapeType="1" noTextEdit="1"/>
              </p:cNvSpPr>
              <p:nvPr/>
            </p:nvSpPr>
            <p:spPr>
              <a:xfrm>
                <a:off x="8202249" y="1750659"/>
                <a:ext cx="913349" cy="365485"/>
              </a:xfrm>
              <a:prstGeom prst="rect">
                <a:avLst/>
              </a:prstGeom>
              <a:blipFill>
                <a:blip r:embed="rId8"/>
                <a:stretch>
                  <a:fillRect b="-645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56E62C12-7A47-45D8-A66D-061D7CD52AF6}"/>
                  </a:ext>
                </a:extLst>
              </p:cNvPr>
              <p:cNvSpPr txBox="1"/>
              <p:nvPr/>
            </p:nvSpPr>
            <p:spPr>
              <a:xfrm>
                <a:off x="441848" y="6146342"/>
                <a:ext cx="6094520" cy="6247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𝑉</m:t>
                          </m:r>
                        </m:e>
                        <m:sub>
                          <m:r>
                            <a:rPr lang="en-GB" sz="1700" b="0" i="1">
                              <a:solidFill>
                                <a:srgbClr val="FF0000"/>
                              </a:solidFill>
                              <a:latin typeface="Cambria Math" panose="02040503050406030204" pitchFamily="18" charset="0"/>
                            </a:rPr>
                            <m:t>𝑀𝐴𝑋𝑘𝑖𝑐𝑘</m:t>
                          </m:r>
                        </m:sub>
                      </m:sSub>
                      <m:r>
                        <a:rPr lang="en-GB" sz="1700" b="0" i="1" smtClean="0">
                          <a:solidFill>
                            <a:srgbClr val="FF0000"/>
                          </a:solidFill>
                          <a:latin typeface="Cambria Math" panose="02040503050406030204" pitchFamily="18" charset="0"/>
                        </a:rPr>
                        <m:t>=</m:t>
                      </m:r>
                      <m:d>
                        <m:dPr>
                          <m:begChr m:val="|"/>
                          <m:endChr m:val="|"/>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𝑉</m:t>
                              </m:r>
                            </m:e>
                            <m:sub>
                              <m:r>
                                <a:rPr lang="en-GB" sz="1700" b="0" i="1">
                                  <a:solidFill>
                                    <a:srgbClr val="FF0000"/>
                                  </a:solidFill>
                                  <a:latin typeface="Cambria Math" panose="02040503050406030204" pitchFamily="18" charset="0"/>
                                </a:rPr>
                                <m:t>𝑔</m:t>
                              </m:r>
                            </m:sub>
                          </m:sSub>
                          <m:r>
                            <a:rPr lang="en-GB" sz="1700" b="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𝑓</m:t>
                              </m:r>
                            </m:e>
                            <m:sub>
                              <m:r>
                                <a:rPr lang="en-GB" sz="1700" b="0" i="1">
                                  <a:solidFill>
                                    <a:srgbClr val="FF0000"/>
                                  </a:solidFill>
                                  <a:latin typeface="Cambria Math" panose="02040503050406030204" pitchFamily="18" charset="0"/>
                                </a:rPr>
                                <m:t>𝑟</m:t>
                              </m:r>
                            </m:sub>
                          </m:sSub>
                          <m:r>
                            <a:rPr lang="en-GB" sz="1700" b="0" i="1">
                              <a:solidFill>
                                <a:srgbClr val="FF0000"/>
                              </a:solidFill>
                              <a:latin typeface="Cambria Math" panose="02040503050406030204" pitchFamily="18" charset="0"/>
                            </a:rPr>
                            <m:t>)</m:t>
                          </m:r>
                        </m:e>
                      </m:d>
                      <m:r>
                        <a:rPr lang="en-GB" sz="1700" b="0" i="1" smtClean="0">
                          <a:solidFill>
                            <a:srgbClr val="FF0000"/>
                          </a:solidFill>
                          <a:latin typeface="Cambria Math" panose="02040503050406030204" pitchFamily="18" charset="0"/>
                        </a:rPr>
                        <m:t>=</m:t>
                      </m:r>
                      <m:rad>
                        <m:radPr>
                          <m:degHide m:val="on"/>
                          <m:ctrlPr>
                            <a:rPr lang="en-GB" sz="1700" i="1" smtClean="0">
                              <a:solidFill>
                                <a:srgbClr val="FF0000"/>
                              </a:solidFill>
                              <a:latin typeface="Cambria Math" panose="02040503050406030204" pitchFamily="18" charset="0"/>
                            </a:rPr>
                          </m:ctrlPr>
                        </m:radPr>
                        <m:deg/>
                        <m:e>
                          <m:r>
                            <a:rPr lang="en-GB" sz="1700" b="0" i="1">
                              <a:solidFill>
                                <a:srgbClr val="FF0000"/>
                              </a:solidFill>
                              <a:latin typeface="Cambria Math" panose="02040503050406030204" pitchFamily="18" charset="0"/>
                            </a:rPr>
                            <m:t>2</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𝑃</m:t>
                              </m:r>
                            </m:e>
                            <m:sub>
                              <m:r>
                                <a:rPr lang="en-GB" sz="1700" b="0" i="1">
                                  <a:solidFill>
                                    <a:srgbClr val="FF0000"/>
                                  </a:solidFill>
                                  <a:latin typeface="Cambria Math" panose="02040503050406030204" pitchFamily="18" charset="0"/>
                                </a:rPr>
                                <m:t>𝑓𝑤</m:t>
                              </m:r>
                            </m:sub>
                          </m:sSub>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𝑅</m:t>
                              </m:r>
                            </m:e>
                            <m:sub>
                              <m:r>
                                <a:rPr lang="en-GB" sz="1700" b="0" i="1">
                                  <a:solidFill>
                                    <a:srgbClr val="FF0000"/>
                                  </a:solidFill>
                                  <a:latin typeface="Cambria Math" panose="02040503050406030204" pitchFamily="18" charset="0"/>
                                </a:rPr>
                                <m:t>𝑠</m:t>
                              </m:r>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𝑠</m:t>
                              </m:r>
                            </m:sub>
                          </m:sSub>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𝑓</m:t>
                                  </m:r>
                                </m:e>
                                <m:sub>
                                  <m:r>
                                    <a:rPr lang="en-GB" sz="1700" b="0" i="1">
                                      <a:solidFill>
                                        <a:srgbClr val="FF0000"/>
                                      </a:solidFill>
                                      <a:latin typeface="Cambria Math" panose="02040503050406030204" pitchFamily="18" charset="0"/>
                                    </a:rPr>
                                    <m:t>𝑟</m:t>
                                  </m:r>
                                </m:sub>
                              </m:sSub>
                            </m:e>
                          </m:d>
                        </m:e>
                      </m:rad>
                      <m:r>
                        <a:rPr lang="en-GB" sz="1700" b="0" i="1">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rPr>
                        <m:t>950 </m:t>
                      </m:r>
                      <m:r>
                        <m:rPr>
                          <m:sty m:val="p"/>
                        </m:rPr>
                        <a:rPr lang="en-GB" sz="1700" b="0" i="0" smtClean="0">
                          <a:solidFill>
                            <a:srgbClr val="FF0000"/>
                          </a:solidFill>
                          <a:latin typeface="Cambria Math" panose="02040503050406030204" pitchFamily="18" charset="0"/>
                        </a:rPr>
                        <m:t>V</m:t>
                      </m:r>
                    </m:oMath>
                  </m:oMathPara>
                </a14:m>
                <a:endParaRPr lang="en-GB" sz="1700" dirty="0">
                  <a:solidFill>
                    <a:srgbClr val="FF0000"/>
                  </a:solidFill>
                </a:endParaRPr>
              </a:p>
            </p:txBody>
          </p:sp>
        </mc:Choice>
        <mc:Fallback xmlns="">
          <p:sp>
            <p:nvSpPr>
              <p:cNvPr id="44" name="CasellaDiTesto 43">
                <a:extLst>
                  <a:ext uri="{FF2B5EF4-FFF2-40B4-BE49-F238E27FC236}">
                    <a16:creationId xmlns:a16="http://schemas.microsoft.com/office/drawing/2014/main" id="{56E62C12-7A47-45D8-A66D-061D7CD52AF6}"/>
                  </a:ext>
                </a:extLst>
              </p:cNvPr>
              <p:cNvSpPr txBox="1">
                <a:spLocks noRot="1" noChangeAspect="1" noMove="1" noResize="1" noEditPoints="1" noAdjustHandles="1" noChangeArrowheads="1" noChangeShapeType="1" noTextEdit="1"/>
              </p:cNvSpPr>
              <p:nvPr/>
            </p:nvSpPr>
            <p:spPr>
              <a:xfrm>
                <a:off x="441848" y="6146342"/>
                <a:ext cx="6094520" cy="6247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73EF03E2-0FAD-41AD-B636-8A842B70C71B}"/>
                  </a:ext>
                </a:extLst>
              </p:cNvPr>
              <p:cNvSpPr txBox="1"/>
              <p:nvPr/>
            </p:nvSpPr>
            <p:spPr>
              <a:xfrm>
                <a:off x="6844683" y="4346131"/>
                <a:ext cx="5316990" cy="2458365"/>
              </a:xfrm>
              <a:prstGeom prst="rect">
                <a:avLst/>
              </a:prstGeom>
              <a:noFill/>
            </p:spPr>
            <p:txBody>
              <a:bodyPr wrap="square">
                <a:spAutoFit/>
              </a:bodyPr>
              <a:lstStyle/>
              <a:p>
                <a:pPr marL="285750" indent="-285750">
                  <a:buFont typeface="Wingdings" panose="05000000000000000000" pitchFamily="2" charset="2"/>
                  <a:buChar char="q"/>
                </a:pPr>
                <a:r>
                  <a:rPr lang="en-GB" sz="1700" dirty="0"/>
                  <a:t>It turns out that </a:t>
                </a:r>
                <a14:m>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𝑅</m:t>
                        </m:r>
                      </m:e>
                      <m:sub>
                        <m:r>
                          <a:rPr lang="en-GB" sz="1700" b="0" i="1" smtClean="0">
                            <a:solidFill>
                              <a:srgbClr val="FF0000"/>
                            </a:solidFill>
                            <a:latin typeface="Cambria Math" panose="02040503050406030204" pitchFamily="18" charset="0"/>
                          </a:rPr>
                          <m:t>𝑠</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𝑠</m:t>
                        </m:r>
                      </m:sub>
                    </m:sSub>
                    <m:d>
                      <m:dPr>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𝑓</m:t>
                        </m:r>
                      </m:e>
                    </m:d>
                    <m:r>
                      <a:rPr lang="en-GB" sz="1700" b="0" i="1" smtClean="0">
                        <a:solidFill>
                          <a:srgbClr val="FF0000"/>
                        </a:solidFill>
                        <a:latin typeface="Cambria Math" panose="02040503050406030204" pitchFamily="18" charset="0"/>
                      </a:rPr>
                      <m:t>=2 </m:t>
                    </m:r>
                    <m:r>
                      <m:rPr>
                        <m:sty m:val="p"/>
                      </m:rPr>
                      <a:rPr lang="en-GB" sz="1700" b="0" i="0" smtClean="0">
                        <a:solidFill>
                          <a:srgbClr val="FF0000"/>
                        </a:solidFill>
                        <a:latin typeface="Cambria Math" panose="02040503050406030204" pitchFamily="18" charset="0"/>
                      </a:rPr>
                      <m:t>Re</m:t>
                    </m:r>
                    <m:d>
                      <m:dPr>
                        <m:begChr m:val="["/>
                        <m:endChr m:val="]"/>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𝑍</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𝑓</m:t>
                        </m:r>
                        <m:r>
                          <a:rPr lang="en-GB" sz="1700" b="0" i="1" smtClean="0">
                            <a:solidFill>
                              <a:srgbClr val="FF0000"/>
                            </a:solidFill>
                            <a:latin typeface="Cambria Math" panose="02040503050406030204" pitchFamily="18" charset="0"/>
                          </a:rPr>
                          <m:t>)</m:t>
                        </m:r>
                      </m:e>
                    </m:d>
                  </m:oMath>
                </a14:m>
                <a:r>
                  <a:rPr lang="en-GB" sz="1700" dirty="0"/>
                  <a:t>, where </a:t>
                </a:r>
                <a14:m>
                  <m:oMath xmlns:m="http://schemas.openxmlformats.org/officeDocument/2006/math">
                    <m:r>
                      <a:rPr lang="en-GB" sz="1700" i="1" dirty="0" smtClean="0">
                        <a:latin typeface="Cambria Math" panose="02040503050406030204" pitchFamily="18" charset="0"/>
                      </a:rPr>
                      <m:t>𝑍</m:t>
                    </m:r>
                  </m:oMath>
                </a14:m>
                <a:r>
                  <a:rPr lang="en-GB" sz="1700" dirty="0"/>
                  <a:t> is the beam-coupling impedance of the kicker.</a:t>
                </a:r>
              </a:p>
              <a:p>
                <a:pPr marL="742950" lvl="1" indent="-285750">
                  <a:buFont typeface="Wingdings" panose="05000000000000000000" pitchFamily="2" charset="2"/>
                  <a:buChar char="Ø"/>
                </a:pPr>
                <a:r>
                  <a:rPr lang="en-GB" sz="1700" dirty="0"/>
                  <a:t>The kicker, in addition to providing the voltage-correction to each bunch, contributes as a resonant impedance with parameters</a:t>
                </a:r>
              </a:p>
              <a:p>
                <a:pPr marL="742950" lvl="1" indent="-285750">
                  <a:buFont typeface="Wingdings" panose="05000000000000000000" pitchFamily="2" charset="2"/>
                  <a:buChar char="Ø"/>
                </a:pPr>
                <a:endParaRPr lang="en-GB" sz="1700" dirty="0"/>
              </a:p>
              <a:p>
                <a:pPr lvl="1"/>
                <a:endParaRPr lang="en-GB" sz="1700" dirty="0"/>
              </a:p>
              <a:p>
                <a:pPr marL="742950" lvl="1" indent="-285750">
                  <a:buFont typeface="Wingdings" panose="05000000000000000000" pitchFamily="2" charset="2"/>
                  <a:buChar char="Ø"/>
                </a:pPr>
                <a:r>
                  <a:rPr lang="en-GB" sz="1700" dirty="0"/>
                  <a:t>This impedance, not included in the Fortran code, was added in the new Python code.  </a:t>
                </a:r>
              </a:p>
            </p:txBody>
          </p:sp>
        </mc:Choice>
        <mc:Fallback xmlns="">
          <p:sp>
            <p:nvSpPr>
              <p:cNvPr id="46" name="CasellaDiTesto 45">
                <a:extLst>
                  <a:ext uri="{FF2B5EF4-FFF2-40B4-BE49-F238E27FC236}">
                    <a16:creationId xmlns:a16="http://schemas.microsoft.com/office/drawing/2014/main" id="{73EF03E2-0FAD-41AD-B636-8A842B70C71B}"/>
                  </a:ext>
                </a:extLst>
              </p:cNvPr>
              <p:cNvSpPr txBox="1">
                <a:spLocks noRot="1" noChangeAspect="1" noMove="1" noResize="1" noEditPoints="1" noAdjustHandles="1" noChangeArrowheads="1" noChangeShapeType="1" noTextEdit="1"/>
              </p:cNvSpPr>
              <p:nvPr/>
            </p:nvSpPr>
            <p:spPr>
              <a:xfrm>
                <a:off x="6844683" y="4346131"/>
                <a:ext cx="5316990" cy="2458365"/>
              </a:xfrm>
              <a:prstGeom prst="rect">
                <a:avLst/>
              </a:prstGeom>
              <a:blipFill>
                <a:blip r:embed="rId10"/>
                <a:stretch>
                  <a:fillRect l="-573" t="-744" r="-803" b="-24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id="{4B5E11BC-EF90-4036-8FD9-B571870FA73B}"/>
                  </a:ext>
                </a:extLst>
              </p:cNvPr>
              <p:cNvSpPr txBox="1"/>
              <p:nvPr/>
            </p:nvSpPr>
            <p:spPr>
              <a:xfrm>
                <a:off x="6870634" y="5776112"/>
                <a:ext cx="1828681" cy="374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𝑓</m:t>
                          </m:r>
                        </m:e>
                        <m:sub>
                          <m:r>
                            <a:rPr lang="en-GB" sz="1700" b="0" i="1" smtClean="0">
                              <a:solidFill>
                                <a:srgbClr val="FF0000"/>
                              </a:solidFill>
                              <a:latin typeface="Cambria Math" panose="02040503050406030204" pitchFamily="18" charset="0"/>
                            </a:rPr>
                            <m:t>𝑟</m:t>
                          </m:r>
                        </m:sub>
                      </m:sSub>
                      <m:r>
                        <a:rPr lang="en-GB" sz="1700" b="0" i="1" smtClean="0">
                          <a:solidFill>
                            <a:srgbClr val="FF0000"/>
                          </a:solidFill>
                          <a:latin typeface="Cambria Math" panose="02040503050406030204" pitchFamily="18" charset="0"/>
                        </a:rPr>
                        <m:t>=3.25</m:t>
                      </m:r>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𝑓</m:t>
                          </m:r>
                        </m:e>
                        <m:sub>
                          <m:r>
                            <a:rPr lang="en-GB" sz="1700" b="0" i="1" smtClean="0">
                              <a:solidFill>
                                <a:srgbClr val="FF0000"/>
                              </a:solidFill>
                              <a:latin typeface="Cambria Math" panose="02040503050406030204" pitchFamily="18" charset="0"/>
                            </a:rPr>
                            <m:t>𝑟𝑓</m:t>
                          </m:r>
                        </m:sub>
                      </m:sSub>
                    </m:oMath>
                  </m:oMathPara>
                </a14:m>
                <a:endParaRPr lang="en-GB" sz="1700" dirty="0">
                  <a:solidFill>
                    <a:srgbClr val="FF0000"/>
                  </a:solidFill>
                </a:endParaRPr>
              </a:p>
            </p:txBody>
          </p:sp>
        </mc:Choice>
        <mc:Fallback xmlns="">
          <p:sp>
            <p:nvSpPr>
              <p:cNvPr id="59" name="CasellaDiTesto 58">
                <a:extLst>
                  <a:ext uri="{FF2B5EF4-FFF2-40B4-BE49-F238E27FC236}">
                    <a16:creationId xmlns:a16="http://schemas.microsoft.com/office/drawing/2014/main" id="{4B5E11BC-EF90-4036-8FD9-B571870FA73B}"/>
                  </a:ext>
                </a:extLst>
              </p:cNvPr>
              <p:cNvSpPr txBox="1">
                <a:spLocks noRot="1" noChangeAspect="1" noMove="1" noResize="1" noEditPoints="1" noAdjustHandles="1" noChangeArrowheads="1" noChangeShapeType="1" noTextEdit="1"/>
              </p:cNvSpPr>
              <p:nvPr/>
            </p:nvSpPr>
            <p:spPr>
              <a:xfrm>
                <a:off x="6870634" y="5776112"/>
                <a:ext cx="1828681" cy="374974"/>
              </a:xfrm>
              <a:prstGeom prst="rect">
                <a:avLst/>
              </a:prstGeom>
              <a:blipFill>
                <a:blip r:embed="rId11"/>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4AA8265D-E387-4B16-81D8-703B32605179}"/>
                  </a:ext>
                </a:extLst>
              </p:cNvPr>
              <p:cNvSpPr txBox="1"/>
              <p:nvPr/>
            </p:nvSpPr>
            <p:spPr>
              <a:xfrm>
                <a:off x="8191687" y="5779259"/>
                <a:ext cx="1698593"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𝑄</m:t>
                      </m:r>
                      <m:r>
                        <a:rPr lang="en-GB" sz="1700" b="0" i="1" smtClean="0">
                          <a:solidFill>
                            <a:srgbClr val="FF0000"/>
                          </a:solidFill>
                          <a:latin typeface="Cambria Math" panose="02040503050406030204" pitchFamily="18" charset="0"/>
                        </a:rPr>
                        <m:t>=5.4</m:t>
                      </m:r>
                    </m:oMath>
                  </m:oMathPara>
                </a14:m>
                <a:endParaRPr lang="en-GB" sz="1700" dirty="0">
                  <a:solidFill>
                    <a:srgbClr val="FF0000"/>
                  </a:solidFill>
                </a:endParaRPr>
              </a:p>
            </p:txBody>
          </p:sp>
        </mc:Choice>
        <mc:Fallback xmlns="">
          <p:sp>
            <p:nvSpPr>
              <p:cNvPr id="61" name="CasellaDiTesto 60">
                <a:extLst>
                  <a:ext uri="{FF2B5EF4-FFF2-40B4-BE49-F238E27FC236}">
                    <a16:creationId xmlns:a16="http://schemas.microsoft.com/office/drawing/2014/main" id="{4AA8265D-E387-4B16-81D8-703B32605179}"/>
                  </a:ext>
                </a:extLst>
              </p:cNvPr>
              <p:cNvSpPr txBox="1">
                <a:spLocks noRot="1" noChangeAspect="1" noMove="1" noResize="1" noEditPoints="1" noAdjustHandles="1" noChangeArrowheads="1" noChangeShapeType="1" noTextEdit="1"/>
              </p:cNvSpPr>
              <p:nvPr/>
            </p:nvSpPr>
            <p:spPr>
              <a:xfrm>
                <a:off x="8191687" y="5779259"/>
                <a:ext cx="1698593" cy="353943"/>
              </a:xfrm>
              <a:prstGeom prst="rect">
                <a:avLst/>
              </a:prstGeom>
              <a:blipFill>
                <a:blip r:embed="rId12"/>
                <a:stretch>
                  <a:fillRect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F80DBD8B-D3B3-4DD2-91F8-6F62DE520403}"/>
                  </a:ext>
                </a:extLst>
              </p:cNvPr>
              <p:cNvSpPr txBox="1"/>
              <p:nvPr/>
            </p:nvSpPr>
            <p:spPr>
              <a:xfrm>
                <a:off x="9634606" y="5780857"/>
                <a:ext cx="2521309" cy="3654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𝑅</m:t>
                          </m:r>
                        </m:e>
                        <m:sub>
                          <m:r>
                            <a:rPr lang="en-GB" sz="1700" b="0" i="1">
                              <a:solidFill>
                                <a:srgbClr val="FF0000"/>
                              </a:solidFill>
                              <a:latin typeface="Cambria Math" panose="02040503050406030204" pitchFamily="18" charset="0"/>
                            </a:rPr>
                            <m:t>𝑠</m:t>
                          </m:r>
                        </m:sub>
                      </m:sSub>
                      <m:r>
                        <a:rPr lang="en-GB" sz="1700" b="0" i="1" smtClean="0">
                          <a:solidFill>
                            <a:srgbClr val="FF0000"/>
                          </a:solidFill>
                          <a:latin typeface="Cambria Math" panose="02040503050406030204" pitchFamily="18" charset="0"/>
                        </a:rPr>
                        <m:t>=</m:t>
                      </m:r>
                      <m:f>
                        <m:fPr>
                          <m:type m:val="lin"/>
                          <m:ctrlPr>
                            <a:rPr lang="en-GB" sz="1700" b="0" i="1" smtClean="0">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𝑅</m:t>
                              </m:r>
                            </m:e>
                            <m:sub>
                              <m:r>
                                <a:rPr lang="en-GB" sz="1700" i="1">
                                  <a:solidFill>
                                    <a:srgbClr val="FF0000"/>
                                  </a:solidFill>
                                  <a:latin typeface="Cambria Math" panose="02040503050406030204" pitchFamily="18" charset="0"/>
                                </a:rPr>
                                <m:t>𝑠</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𝑠</m:t>
                              </m:r>
                            </m:sub>
                          </m:sSub>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𝑓</m:t>
                                  </m:r>
                                </m:e>
                                <m:sub>
                                  <m:r>
                                    <a:rPr lang="en-GB" sz="1700" i="1">
                                      <a:solidFill>
                                        <a:srgbClr val="FF0000"/>
                                      </a:solidFill>
                                      <a:latin typeface="Cambria Math" panose="02040503050406030204" pitchFamily="18" charset="0"/>
                                    </a:rPr>
                                    <m:t>𝑟</m:t>
                                  </m:r>
                                </m:sub>
                              </m:sSub>
                            </m:e>
                          </m:d>
                        </m:num>
                        <m:den>
                          <m:r>
                            <a:rPr lang="en-GB" sz="1700" b="0" i="1" smtClean="0">
                              <a:solidFill>
                                <a:srgbClr val="FF0000"/>
                              </a:solidFill>
                              <a:latin typeface="Cambria Math" panose="02040503050406030204" pitchFamily="18" charset="0"/>
                            </a:rPr>
                            <m:t>2</m:t>
                          </m:r>
                        </m:den>
                      </m:f>
                      <m:r>
                        <a:rPr lang="en-GB" sz="1700" b="0" i="1" smtClean="0">
                          <a:solidFill>
                            <a:srgbClr val="FF0000"/>
                          </a:solidFill>
                          <a:latin typeface="Cambria Math" panose="02040503050406030204" pitchFamily="18" charset="0"/>
                        </a:rPr>
                        <m:t>=375</m:t>
                      </m:r>
                      <m:r>
                        <a:rPr lang="en-GB" sz="1700" b="0">
                          <a:solidFill>
                            <a:srgbClr val="FF0000"/>
                          </a:solidFill>
                          <a:latin typeface="Cambria Math" panose="02040503050406030204" pitchFamily="18" charset="0"/>
                        </a:rPr>
                        <m:t> </m:t>
                      </m:r>
                      <m:r>
                        <m:rPr>
                          <m:sty m:val="p"/>
                        </m:rPr>
                        <a:rPr lang="el-GR" sz="1700" b="0" i="0" dirty="0">
                          <a:solidFill>
                            <a:srgbClr val="FF0000"/>
                          </a:solidFill>
                          <a:latin typeface="Cambria Math" panose="02040503050406030204" pitchFamily="18" charset="0"/>
                          <a:ea typeface="Cambria Math" panose="02040503050406030204" pitchFamily="18" charset="0"/>
                        </a:rPr>
                        <m:t>Ω</m:t>
                      </m:r>
                    </m:oMath>
                  </m:oMathPara>
                </a14:m>
                <a:endParaRPr lang="en-GB" sz="1700" dirty="0">
                  <a:solidFill>
                    <a:srgbClr val="FF0000"/>
                  </a:solidFill>
                </a:endParaRPr>
              </a:p>
            </p:txBody>
          </p:sp>
        </mc:Choice>
        <mc:Fallback xmlns="">
          <p:sp>
            <p:nvSpPr>
              <p:cNvPr id="63" name="CasellaDiTesto 62">
                <a:extLst>
                  <a:ext uri="{FF2B5EF4-FFF2-40B4-BE49-F238E27FC236}">
                    <a16:creationId xmlns:a16="http://schemas.microsoft.com/office/drawing/2014/main" id="{F80DBD8B-D3B3-4DD2-91F8-6F62DE520403}"/>
                  </a:ext>
                </a:extLst>
              </p:cNvPr>
              <p:cNvSpPr txBox="1">
                <a:spLocks noRot="1" noChangeAspect="1" noMove="1" noResize="1" noEditPoints="1" noAdjustHandles="1" noChangeArrowheads="1" noChangeShapeType="1" noTextEdit="1"/>
              </p:cNvSpPr>
              <p:nvPr/>
            </p:nvSpPr>
            <p:spPr>
              <a:xfrm>
                <a:off x="9634606" y="5780857"/>
                <a:ext cx="2521309" cy="365485"/>
              </a:xfrm>
              <a:prstGeom prst="rect">
                <a:avLst/>
              </a:prstGeom>
              <a:blipFill>
                <a:blip r:embed="rId13"/>
                <a:stretch>
                  <a:fillRect t="-101667" b="-161667"/>
                </a:stretch>
              </a:blipFill>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6EAAE723-4F0F-4B59-9698-4A9A3C0E383F}"/>
              </a:ext>
            </a:extLst>
          </p:cNvPr>
          <p:cNvSpPr txBox="1"/>
          <p:nvPr/>
        </p:nvSpPr>
        <p:spPr>
          <a:xfrm>
            <a:off x="0" y="85073"/>
            <a:ext cx="12192000" cy="646331"/>
          </a:xfrm>
          <a:prstGeom prst="rect">
            <a:avLst/>
          </a:prstGeom>
          <a:noFill/>
        </p:spPr>
        <p:txBody>
          <a:bodyPr wrap="square" rtlCol="0">
            <a:spAutoFit/>
          </a:bodyPr>
          <a:lstStyle/>
          <a:p>
            <a:pPr algn="ctr"/>
            <a:r>
              <a:rPr lang="en-GB" sz="3600" dirty="0">
                <a:latin typeface="+mj-lt"/>
              </a:rPr>
              <a:t>Kicker parameters (3/3)</a:t>
            </a:r>
          </a:p>
        </p:txBody>
      </p:sp>
      <p:cxnSp>
        <p:nvCxnSpPr>
          <p:cNvPr id="28" name="Connettore diritto 27">
            <a:extLst>
              <a:ext uri="{FF2B5EF4-FFF2-40B4-BE49-F238E27FC236}">
                <a16:creationId xmlns:a16="http://schemas.microsoft.com/office/drawing/2014/main" id="{9B05A07F-5184-413A-99BA-75E0CFF3AB0A}"/>
              </a:ext>
            </a:extLst>
          </p:cNvPr>
          <p:cNvCxnSpPr>
            <a:cxnSpLocks/>
          </p:cNvCxnSpPr>
          <p:nvPr/>
        </p:nvCxnSpPr>
        <p:spPr>
          <a:xfrm>
            <a:off x="8832555" y="3026602"/>
            <a:ext cx="1997457" cy="0"/>
          </a:xfrm>
          <a:prstGeom prst="line">
            <a:avLst/>
          </a:prstGeom>
          <a:ln w="38100">
            <a:solidFill>
              <a:srgbClr val="00BFBF"/>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1E6A170B-CEB3-4F8C-BAC3-24514561D6C9}"/>
                  </a:ext>
                </a:extLst>
              </p:cNvPr>
              <p:cNvSpPr txBox="1"/>
              <p:nvPr/>
            </p:nvSpPr>
            <p:spPr>
              <a:xfrm>
                <a:off x="8903704" y="3117800"/>
                <a:ext cx="742151" cy="353943"/>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00BFBF"/>
                              </a:solidFill>
                              <a:latin typeface="Cambria Math" panose="02040503050406030204" pitchFamily="18" charset="0"/>
                            </a:rPr>
                          </m:ctrlPr>
                        </m:sSubPr>
                        <m:e>
                          <m:r>
                            <a:rPr lang="en-GB" sz="1700" b="1" i="1">
                              <a:solidFill>
                                <a:srgbClr val="00BFBF"/>
                              </a:solidFill>
                              <a:latin typeface="Cambria Math" panose="02040503050406030204" pitchFamily="18" charset="0"/>
                              <a:ea typeface="Cambria Math" panose="02040503050406030204" pitchFamily="18" charset="0"/>
                            </a:rPr>
                            <m:t>∆</m:t>
                          </m:r>
                          <m:r>
                            <a:rPr lang="en-GB" sz="1700" b="1" i="1">
                              <a:solidFill>
                                <a:srgbClr val="00BFBF"/>
                              </a:solidFill>
                              <a:latin typeface="Cambria Math" panose="02040503050406030204" pitchFamily="18" charset="0"/>
                              <a:ea typeface="Cambria Math" panose="02040503050406030204" pitchFamily="18" charset="0"/>
                            </a:rPr>
                            <m:t>𝒇</m:t>
                          </m:r>
                        </m:e>
                        <m:sub>
                          <m:r>
                            <a:rPr lang="en-GB" sz="1700" b="1" i="1">
                              <a:solidFill>
                                <a:srgbClr val="00BFBF"/>
                              </a:solidFill>
                              <a:latin typeface="Cambria Math" panose="02040503050406030204" pitchFamily="18" charset="0"/>
                            </a:rPr>
                            <m:t>𝑩𝑾</m:t>
                          </m:r>
                        </m:sub>
                      </m:sSub>
                    </m:oMath>
                  </m:oMathPara>
                </a14:m>
                <a:endParaRPr lang="en-GB" sz="1700" b="1" dirty="0"/>
              </a:p>
            </p:txBody>
          </p:sp>
        </mc:Choice>
        <mc:Fallback xmlns="">
          <p:sp>
            <p:nvSpPr>
              <p:cNvPr id="32" name="CasellaDiTesto 31">
                <a:extLst>
                  <a:ext uri="{FF2B5EF4-FFF2-40B4-BE49-F238E27FC236}">
                    <a16:creationId xmlns:a16="http://schemas.microsoft.com/office/drawing/2014/main" id="{1E6A170B-CEB3-4F8C-BAC3-24514561D6C9}"/>
                  </a:ext>
                </a:extLst>
              </p:cNvPr>
              <p:cNvSpPr txBox="1">
                <a:spLocks noRot="1" noChangeAspect="1" noMove="1" noResize="1" noEditPoints="1" noAdjustHandles="1" noChangeArrowheads="1" noChangeShapeType="1" noTextEdit="1"/>
              </p:cNvSpPr>
              <p:nvPr/>
            </p:nvSpPr>
            <p:spPr>
              <a:xfrm>
                <a:off x="8903704" y="3117800"/>
                <a:ext cx="742151" cy="353943"/>
              </a:xfrm>
              <a:prstGeom prst="rect">
                <a:avLst/>
              </a:prstGeom>
              <a:blipFill>
                <a:blip r:embed="rId14"/>
                <a:stretch>
                  <a:fillRect b="-6557"/>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9029688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C7179F2F-748B-4CCA-883E-049094356544}"/>
                  </a:ext>
                </a:extLst>
              </p:cNvPr>
              <p:cNvSpPr txBox="1"/>
              <p:nvPr/>
            </p:nvSpPr>
            <p:spPr>
              <a:xfrm>
                <a:off x="0" y="853787"/>
                <a:ext cx="12349018" cy="5868786"/>
              </a:xfrm>
              <a:prstGeom prst="rect">
                <a:avLst/>
              </a:prstGeom>
              <a:noFill/>
            </p:spPr>
            <p:txBody>
              <a:bodyPr wrap="square">
                <a:spAutoFit/>
              </a:bodyPr>
              <a:lstStyle/>
              <a:p>
                <a:pPr marL="285750" indent="-285750">
                  <a:buFont typeface="Wingdings" panose="05000000000000000000" pitchFamily="2" charset="2"/>
                  <a:buChar char="q"/>
                </a:pPr>
                <a:r>
                  <a:rPr lang="en-GB" sz="1700" dirty="0"/>
                  <a:t>As shown, the HOMs shunt-impedances were rescaled by an exponential factor to consider the Gaussian profile of the bunches. </a:t>
                </a:r>
              </a:p>
              <a:p>
                <a:pPr marL="742950" lvl="1" indent="-285750">
                  <a:buFont typeface="Wingdings" panose="05000000000000000000" pitchFamily="2" charset="2"/>
                  <a:buChar char="Ø"/>
                </a:pPr>
                <a:r>
                  <a:rPr lang="en-GB" sz="1700" dirty="0"/>
                  <a:t>We show now that this technique can’t be properly used for the kicker fundamental-mode due to its relatively small </a:t>
                </a:r>
                <a14:m>
                  <m:oMath xmlns:m="http://schemas.openxmlformats.org/officeDocument/2006/math">
                    <m:r>
                      <a:rPr lang="en-GB" sz="1700" i="1" dirty="0" smtClean="0">
                        <a:latin typeface="Cambria Math" panose="02040503050406030204" pitchFamily="18" charset="0"/>
                      </a:rPr>
                      <m:t>𝑄</m:t>
                    </m:r>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We consider the parameters of the kicker fundamental-mode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𝑓</m:t>
                        </m:r>
                      </m:e>
                      <m:sub>
                        <m:r>
                          <a:rPr lang="en-GB" sz="1700" b="0" i="1" smtClean="0">
                            <a:solidFill>
                              <a:schemeClr val="tx1"/>
                            </a:solidFill>
                            <a:latin typeface="Cambria Math" panose="02040503050406030204" pitchFamily="18" charset="0"/>
                          </a:rPr>
                          <m:t>𝑟</m:t>
                        </m:r>
                      </m:sub>
                    </m:sSub>
                    <m:r>
                      <a:rPr lang="en-GB" sz="1700" b="0" i="1" smtClean="0">
                        <a:solidFill>
                          <a:schemeClr val="tx1"/>
                        </a:solidFill>
                        <a:latin typeface="Cambria Math" panose="02040503050406030204" pitchFamily="18" charset="0"/>
                      </a:rPr>
                      <m:t>=3.25</m:t>
                    </m:r>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𝑓</m:t>
                        </m:r>
                      </m:e>
                      <m:sub>
                        <m:r>
                          <a:rPr lang="en-GB" sz="1700" b="0" i="1" smtClean="0">
                            <a:solidFill>
                              <a:schemeClr val="tx1"/>
                            </a:solidFill>
                            <a:latin typeface="Cambria Math" panose="02040503050406030204" pitchFamily="18" charset="0"/>
                          </a:rPr>
                          <m:t>𝑟𝑓</m:t>
                        </m:r>
                      </m:sub>
                    </m:sSub>
                  </m:oMath>
                </a14:m>
                <a:r>
                  <a:rPr lang="en-GB" sz="1700" dirty="0">
                    <a:solidFill>
                      <a:schemeClr val="tx1"/>
                    </a:solidFill>
                  </a:rPr>
                  <a:t>, </a:t>
                </a:r>
                <a14:m>
                  <m:oMath xmlns:m="http://schemas.openxmlformats.org/officeDocument/2006/math">
                    <m:r>
                      <a:rPr lang="en-GB" sz="1700" i="1">
                        <a:solidFill>
                          <a:schemeClr val="tx1"/>
                        </a:solidFill>
                        <a:latin typeface="Cambria Math" panose="02040503050406030204" pitchFamily="18" charset="0"/>
                      </a:rPr>
                      <m:t>𝑄</m:t>
                    </m:r>
                    <m:r>
                      <a:rPr lang="en-GB" sz="1700" i="1">
                        <a:solidFill>
                          <a:schemeClr val="tx1"/>
                        </a:solidFill>
                        <a:latin typeface="Cambria Math" panose="02040503050406030204" pitchFamily="18" charset="0"/>
                      </a:rPr>
                      <m:t>=5.4</m:t>
                    </m:r>
                  </m:oMath>
                </a14:m>
                <a:r>
                  <a:rPr lang="en-GB" sz="1700" dirty="0">
                    <a:solidFill>
                      <a:schemeClr val="tx1"/>
                    </a:solidFill>
                  </a:rPr>
                  <a:t>, </a:t>
                </a:r>
                <a14:m>
                  <m:oMath xmlns:m="http://schemas.openxmlformats.org/officeDocument/2006/math">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𝑅</m:t>
                        </m:r>
                      </m:e>
                      <m:sub>
                        <m:r>
                          <a:rPr lang="en-GB" sz="1700" i="1">
                            <a:solidFill>
                              <a:schemeClr val="tx1"/>
                            </a:solidFill>
                            <a:latin typeface="Cambria Math" panose="02040503050406030204" pitchFamily="18" charset="0"/>
                          </a:rPr>
                          <m:t>𝑠</m:t>
                        </m:r>
                      </m:sub>
                    </m:sSub>
                    <m:r>
                      <a:rPr lang="en-GB" sz="1700" i="1">
                        <a:solidFill>
                          <a:schemeClr val="tx1"/>
                        </a:solidFill>
                        <a:latin typeface="Cambria Math" panose="02040503050406030204" pitchFamily="18" charset="0"/>
                      </a:rPr>
                      <m:t>=375</m:t>
                    </m:r>
                    <m:r>
                      <a:rPr lang="en-GB" sz="1700">
                        <a:solidFill>
                          <a:schemeClr val="tx1"/>
                        </a:solidFill>
                        <a:latin typeface="Cambria Math" panose="02040503050406030204" pitchFamily="18" charset="0"/>
                      </a:rPr>
                      <m:t> </m:t>
                    </m:r>
                    <m:r>
                      <m:rPr>
                        <m:sty m:val="p"/>
                      </m:rPr>
                      <a:rPr lang="el-GR" sz="1700" dirty="0">
                        <a:solidFill>
                          <a:schemeClr val="tx1"/>
                        </a:solidFill>
                        <a:latin typeface="Cambria Math" panose="02040503050406030204" pitchFamily="18" charset="0"/>
                        <a:ea typeface="Cambria Math" panose="02040503050406030204" pitchFamily="18" charset="0"/>
                      </a:rPr>
                      <m:t>Ω</m:t>
                    </m:r>
                  </m:oMath>
                </a14:m>
                <a:r>
                  <a:rPr lang="en-GB" sz="1700" dirty="0">
                    <a:solidFill>
                      <a:schemeClr val="tx1"/>
                    </a:solidFill>
                  </a:rPr>
                  <a:t> and </a:t>
                </a:r>
                <a:r>
                  <a:rPr lang="en-GB" sz="1700" dirty="0"/>
                  <a:t>a Gaussian profile of rms </a:t>
                </a:r>
                <a14:m>
                  <m:oMath xmlns:m="http://schemas.openxmlformats.org/officeDocument/2006/math">
                    <m:sSub>
                      <m:sSubPr>
                        <m:ctrlPr>
                          <a:rPr lang="en-GB" sz="1700" b="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𝜎</m:t>
                        </m:r>
                      </m:e>
                      <m:sub>
                        <m:r>
                          <a:rPr lang="en-GB" sz="1700" b="0" i="1" smtClean="0">
                            <a:latin typeface="Cambria Math" panose="02040503050406030204" pitchFamily="18" charset="0"/>
                            <a:ea typeface="Cambria Math" panose="02040503050406030204" pitchFamily="18" charset="0"/>
                          </a:rPr>
                          <m:t>𝑡</m:t>
                        </m:r>
                      </m:sub>
                    </m:sSub>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kicker wake-potential induced by the Gaussian profile at distance </a:t>
                </a:r>
                <a14:m>
                  <m:oMath xmlns:m="http://schemas.openxmlformats.org/officeDocument/2006/math">
                    <m:r>
                      <a:rPr lang="en-GB" sz="1700" i="1" dirty="0" smtClean="0">
                        <a:latin typeface="Cambria Math" panose="02040503050406030204" pitchFamily="18" charset="0"/>
                      </a:rPr>
                      <m:t>𝑧</m:t>
                    </m:r>
                    <m:r>
                      <a:rPr lang="en-GB" sz="1700" b="0" i="1" dirty="0" smtClean="0">
                        <a:latin typeface="Cambria Math" panose="02040503050406030204" pitchFamily="18" charset="0"/>
                      </a:rPr>
                      <m:t>=</m:t>
                    </m:r>
                    <m:r>
                      <a:rPr lang="en-GB" sz="1700" b="0" i="1" dirty="0" smtClean="0">
                        <a:latin typeface="Cambria Math" panose="02040503050406030204" pitchFamily="18" charset="0"/>
                      </a:rPr>
                      <m:t>𝑐𝑡</m:t>
                    </m:r>
                  </m:oMath>
                </a14:m>
                <a:r>
                  <a:rPr lang="en-GB" sz="1700" dirty="0"/>
                  <a:t> from its centre can be computed analytically as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lvl="1"/>
                <a:endParaRPr lang="en-GB" sz="1700" dirty="0"/>
              </a:p>
              <a:p>
                <a:pPr marL="742950" lvl="1" indent="-285750">
                  <a:buFont typeface="Wingdings" panose="05000000000000000000" pitchFamily="2" charset="2"/>
                  <a:buChar char="Ø"/>
                </a:pPr>
                <a:r>
                  <a:rPr lang="en-GB" sz="1700" dirty="0"/>
                  <a:t>where </a:t>
                </a:r>
                <a14:m>
                  <m:oMath xmlns:m="http://schemas.openxmlformats.org/officeDocument/2006/math">
                    <m:r>
                      <m:rPr>
                        <m:sty m:val="p"/>
                      </m:rPr>
                      <a:rPr lang="en-GB" sz="1700" smtClean="0">
                        <a:latin typeface="Cambria Math" panose="02040503050406030204" pitchFamily="18" charset="0"/>
                      </a:rPr>
                      <m:t>erfc</m:t>
                    </m:r>
                  </m:oMath>
                </a14:m>
                <a:r>
                  <a:rPr lang="en-GB" sz="1700" dirty="0"/>
                  <a:t> is the complementary error function and </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r>
                  <a:rPr lang="en-GB" sz="1700" dirty="0"/>
                  <a:t>This formula is obtained through profile and wake-function convolution using algebraic routines from the Mathematica software.</a:t>
                </a:r>
              </a:p>
              <a:p>
                <a:pPr marL="742950" lvl="1" indent="-285750">
                  <a:buFont typeface="Wingdings" panose="05000000000000000000" pitchFamily="2" charset="2"/>
                  <a:buChar char="Ø"/>
                </a:pPr>
                <a:r>
                  <a:rPr lang="en-GB" sz="1700" dirty="0"/>
                  <a:t>This formula is valid for every resonator impedance.</a:t>
                </a:r>
              </a:p>
              <a:p>
                <a:pPr marL="1200150" lvl="2" indent="-285750">
                  <a:buFont typeface="Arial" panose="020B0604020202020204" pitchFamily="34" charset="0"/>
                  <a:buChar char="•"/>
                </a:pPr>
                <a:r>
                  <a:rPr lang="en-GB" sz="1700" dirty="0"/>
                  <a:t>A plot of </a:t>
                </a:r>
                <a14:m>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𝑊</m:t>
                        </m:r>
                      </m:e>
                      <m:sub>
                        <m:r>
                          <a:rPr lang="en-GB" sz="1700" b="0" i="1" smtClean="0">
                            <a:solidFill>
                              <a:schemeClr val="tx1"/>
                            </a:solidFill>
                            <a:latin typeface="Cambria Math" panose="02040503050406030204" pitchFamily="18" charset="0"/>
                          </a:rPr>
                          <m:t>1</m:t>
                        </m:r>
                      </m:sub>
                    </m:sSub>
                  </m:oMath>
                </a14:m>
                <a:r>
                  <a:rPr lang="en-GB" sz="1700" dirty="0"/>
                  <a:t> has already been shown to verify that the HOM shunt-impedance rescaling was possible.</a:t>
                </a:r>
              </a:p>
              <a:p>
                <a:pPr marL="1200150" lvl="2" indent="-285750">
                  <a:buFont typeface="Arial" panose="020B0604020202020204" pitchFamily="34" charset="0"/>
                  <a:buChar char="•"/>
                </a:pPr>
                <a:endParaRPr lang="en-GB" sz="1700" dirty="0"/>
              </a:p>
              <a:p>
                <a:pPr marL="285750" indent="-285750">
                  <a:buFont typeface="Wingdings" panose="05000000000000000000" pitchFamily="2" charset="2"/>
                  <a:buChar char="q"/>
                </a:pPr>
                <a:r>
                  <a:rPr lang="en-GB" sz="1700" dirty="0"/>
                  <a:t>As concerns the kicker impedance, we want to compare </a:t>
                </a:r>
                <a14:m>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𝑊</m:t>
                        </m:r>
                      </m:e>
                      <m:sub>
                        <m:r>
                          <a:rPr lang="en-GB" sz="1700" b="0" i="1" smtClean="0">
                            <a:solidFill>
                              <a:schemeClr val="tx1"/>
                            </a:solidFill>
                            <a:latin typeface="Cambria Math" panose="02040503050406030204" pitchFamily="18" charset="0"/>
                          </a:rPr>
                          <m:t>1</m:t>
                        </m:r>
                      </m:sub>
                    </m:sSub>
                  </m:oMath>
                </a14:m>
                <a:r>
                  <a:rPr lang="en-GB" sz="1700" dirty="0">
                    <a:solidFill>
                      <a:schemeClr val="tx1"/>
                    </a:solidFill>
                  </a:rPr>
                  <a:t> </a:t>
                </a:r>
                <a:r>
                  <a:rPr lang="en-GB" sz="1700" dirty="0"/>
                  <a:t>with two rescaled wake-functions:</a:t>
                </a:r>
              </a:p>
              <a:p>
                <a:pPr marL="742950" lvl="1" indent="-285750">
                  <a:buFont typeface="Wingdings" panose="05000000000000000000" pitchFamily="2" charset="2"/>
                  <a:buChar char="Ø"/>
                </a:pPr>
                <a14:m>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2</m:t>
                        </m:r>
                      </m:sub>
                    </m:sSub>
                  </m:oMath>
                </a14:m>
                <a:r>
                  <a:rPr lang="en-GB" sz="1700" dirty="0"/>
                  <a:t>: the rescaling is done by using the exponential factor already adopted for the HOMs;</a:t>
                </a:r>
              </a:p>
              <a:p>
                <a:pPr marL="742950" lvl="1" indent="-285750">
                  <a:buFont typeface="Wingdings" panose="05000000000000000000" pitchFamily="2" charset="2"/>
                  <a:buChar char="Ø"/>
                </a:pPr>
                <a14:m>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3</m:t>
                        </m:r>
                      </m:sub>
                    </m:sSub>
                  </m:oMath>
                </a14:m>
                <a:r>
                  <a:rPr lang="en-GB" sz="1700" dirty="0"/>
                  <a:t>: the rescaling factor is such that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𝑊</m:t>
                        </m:r>
                      </m:e>
                      <m:sub>
                        <m:r>
                          <a:rPr lang="en-GB" sz="1700" i="1">
                            <a:solidFill>
                              <a:schemeClr val="tx1"/>
                            </a:solidFill>
                            <a:latin typeface="Cambria Math" panose="02040503050406030204" pitchFamily="18" charset="0"/>
                          </a:rPr>
                          <m:t>3</m:t>
                        </m:r>
                      </m:sub>
                    </m:sSub>
                    <m:d>
                      <m:dPr>
                        <m:ctrlPr>
                          <a:rPr lang="en-GB" sz="1700" b="0" i="1" smtClean="0">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0</m:t>
                        </m:r>
                      </m:e>
                    </m:d>
                    <m:r>
                      <a:rPr lang="en-GB" sz="1700" b="0" i="1" smtClean="0">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𝑊</m:t>
                        </m:r>
                      </m:e>
                      <m:sub>
                        <m:r>
                          <a:rPr lang="en-GB" sz="1700" i="1">
                            <a:solidFill>
                              <a:schemeClr val="tx1"/>
                            </a:solidFill>
                            <a:latin typeface="Cambria Math" panose="02040503050406030204" pitchFamily="18" charset="0"/>
                          </a:rPr>
                          <m:t>1</m:t>
                        </m:r>
                      </m:sub>
                    </m:sSub>
                    <m:d>
                      <m:dPr>
                        <m:ctrlPr>
                          <a:rPr lang="en-GB" sz="1700" i="1">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0</m:t>
                        </m:r>
                      </m:e>
                    </m:d>
                  </m:oMath>
                </a14:m>
                <a:r>
                  <a:rPr lang="en-GB" sz="1700" dirty="0">
                    <a:solidFill>
                      <a:schemeClr val="tx1"/>
                    </a:solidFill>
                  </a:rPr>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p:txBody>
          </p:sp>
        </mc:Choice>
        <mc:Fallback xmlns="">
          <p:sp>
            <p:nvSpPr>
              <p:cNvPr id="20" name="CasellaDiTesto 19">
                <a:extLst>
                  <a:ext uri="{FF2B5EF4-FFF2-40B4-BE49-F238E27FC236}">
                    <a16:creationId xmlns:a16="http://schemas.microsoft.com/office/drawing/2014/main" id="{C7179F2F-748B-4CCA-883E-049094356544}"/>
                  </a:ext>
                </a:extLst>
              </p:cNvPr>
              <p:cNvSpPr txBox="1">
                <a:spLocks noRot="1" noChangeAspect="1" noMove="1" noResize="1" noEditPoints="1" noAdjustHandles="1" noChangeArrowheads="1" noChangeShapeType="1" noTextEdit="1"/>
              </p:cNvSpPr>
              <p:nvPr/>
            </p:nvSpPr>
            <p:spPr>
              <a:xfrm>
                <a:off x="0" y="853787"/>
                <a:ext cx="12349018" cy="5868786"/>
              </a:xfrm>
              <a:prstGeom prst="rect">
                <a:avLst/>
              </a:prstGeom>
              <a:blipFill>
                <a:blip r:embed="rId2"/>
                <a:stretch>
                  <a:fillRect l="-197" t="-312"/>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6F645914-E485-4FF4-96B3-85E453EC4FE6}"/>
              </a:ext>
            </a:extLst>
          </p:cNvPr>
          <p:cNvSpPr>
            <a:spLocks noGrp="1"/>
          </p:cNvSpPr>
          <p:nvPr>
            <p:ph type="sldNum" sz="quarter" idx="12"/>
          </p:nvPr>
        </p:nvSpPr>
        <p:spPr/>
        <p:txBody>
          <a:bodyPr/>
          <a:lstStyle/>
          <a:p>
            <a:fld id="{F556478C-EA8F-4B12-8AB2-8053E5C3663D}" type="slidenum">
              <a:rPr lang="en-GB" smtClean="0"/>
              <a:t>125</a:t>
            </a:fld>
            <a:endParaRPr lang="en-GB"/>
          </a:p>
        </p:txBody>
      </p:sp>
      <p:sp>
        <p:nvSpPr>
          <p:cNvPr id="3" name="CasellaDiTesto 2">
            <a:extLst>
              <a:ext uri="{FF2B5EF4-FFF2-40B4-BE49-F238E27FC236}">
                <a16:creationId xmlns:a16="http://schemas.microsoft.com/office/drawing/2014/main" id="{6F6A9451-54C3-473F-BC70-422852B23E50}"/>
              </a:ext>
            </a:extLst>
          </p:cNvPr>
          <p:cNvSpPr txBox="1"/>
          <p:nvPr/>
        </p:nvSpPr>
        <p:spPr>
          <a:xfrm>
            <a:off x="0" y="65765"/>
            <a:ext cx="12192000" cy="707886"/>
          </a:xfrm>
          <a:prstGeom prst="rect">
            <a:avLst/>
          </a:prstGeom>
          <a:noFill/>
        </p:spPr>
        <p:txBody>
          <a:bodyPr wrap="square" rtlCol="0">
            <a:spAutoFit/>
          </a:bodyPr>
          <a:lstStyle/>
          <a:p>
            <a:pPr algn="ctr"/>
            <a:r>
              <a:rPr lang="en-GB" sz="4000" dirty="0">
                <a:latin typeface="+mj-lt"/>
              </a:rPr>
              <a:t>Kicker coupling-impedance in the code (1/3)</a:t>
            </a: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0DAA361C-5704-4AB1-8B33-0ED9B3E3FE80}"/>
                  </a:ext>
                </a:extLst>
              </p:cNvPr>
              <p:cNvSpPr txBox="1"/>
              <p:nvPr/>
            </p:nvSpPr>
            <p:spPr>
              <a:xfrm>
                <a:off x="0" y="2584684"/>
                <a:ext cx="10209320" cy="534442"/>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1</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𝑅</m:t>
                          </m:r>
                        </m:e>
                        <m:sub>
                          <m:r>
                            <a:rPr lang="en-GB" sz="1700" b="0" i="1" smtClean="0">
                              <a:solidFill>
                                <a:srgbClr val="FF0000"/>
                              </a:solidFill>
                              <a:latin typeface="Cambria Math" panose="02040503050406030204" pitchFamily="18" charset="0"/>
                            </a:rPr>
                            <m:t>𝑠</m:t>
                          </m:r>
                        </m:sub>
                      </m:sSub>
                      <m:f>
                        <m:fPr>
                          <m:ctrlPr>
                            <a:rPr lang="en-GB" sz="1700" b="0" i="1" smtClean="0">
                              <a:solidFill>
                                <a:srgbClr val="FF0000"/>
                              </a:solidFill>
                              <a:latin typeface="Cambria Math" panose="02040503050406030204" pitchFamily="18" charset="0"/>
                            </a:rPr>
                          </m:ctrlPr>
                        </m:fPr>
                        <m:num>
                          <m:r>
                            <m:rPr>
                              <m:sty m:val="p"/>
                            </m:rPr>
                            <a:rPr lang="el-GR" sz="1700" b="0" i="1" smtClean="0">
                              <a:solidFill>
                                <a:srgbClr val="FF0000"/>
                              </a:solidFill>
                              <a:latin typeface="Cambria Math" panose="02040503050406030204" pitchFamily="18" charset="0"/>
                              <a:ea typeface="Cambria Math" panose="02040503050406030204" pitchFamily="18" charset="0"/>
                            </a:rPr>
                            <m:t>Γ</m:t>
                          </m:r>
                        </m:num>
                        <m:den>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den>
                      </m:f>
                      <m:sSup>
                        <m:sSupPr>
                          <m:ctrlPr>
                            <a:rPr lang="en-GB" sz="1700" b="0" i="1" smtClean="0">
                              <a:solidFill>
                                <a:srgbClr val="FF0000"/>
                              </a:solidFill>
                              <a:latin typeface="Cambria Math" panose="02040503050406030204" pitchFamily="18" charset="0"/>
                            </a:rPr>
                          </m:ctrlPr>
                        </m:sSupPr>
                        <m:e>
                          <m:r>
                            <a:rPr lang="en-GB" sz="1700" b="0" i="1" smtClean="0">
                              <a:solidFill>
                                <a:srgbClr val="FF0000"/>
                              </a:solidFill>
                              <a:latin typeface="Cambria Math" panose="02040503050406030204" pitchFamily="18" charset="0"/>
                            </a:rPr>
                            <m:t>𝑒</m:t>
                          </m:r>
                        </m:e>
                        <m:sup>
                          <m:d>
                            <m:dPr>
                              <m:begChr m:val="["/>
                              <m:endChr m:val="]"/>
                              <m:ctrlPr>
                                <a:rPr lang="en-GB" sz="1700" b="0" i="1" smtClean="0">
                                  <a:solidFill>
                                    <a:srgbClr val="FF0000"/>
                                  </a:solidFill>
                                  <a:latin typeface="Cambria Math" panose="02040503050406030204" pitchFamily="18" charset="0"/>
                                </a:rPr>
                              </m:ctrlPr>
                            </m:dPr>
                            <m:e>
                              <m:f>
                                <m:fPr>
                                  <m:ctrlPr>
                                    <a:rPr lang="en-GB" sz="1700" b="0" i="1" smtClean="0">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1</m:t>
                                  </m:r>
                                </m:num>
                                <m:den>
                                  <m:r>
                                    <a:rPr lang="en-GB" sz="1700" b="0" i="1" smtClean="0">
                                      <a:solidFill>
                                        <a:srgbClr val="FF0000"/>
                                      </a:solidFill>
                                      <a:latin typeface="Cambria Math" panose="02040503050406030204" pitchFamily="18" charset="0"/>
                                    </a:rPr>
                                    <m:t>2</m:t>
                                  </m:r>
                                </m:den>
                              </m:f>
                              <m:d>
                                <m:dPr>
                                  <m:ctrlPr>
                                    <a:rPr lang="en-GB" sz="1700" b="0" i="1" smtClean="0">
                                      <a:solidFill>
                                        <a:srgbClr val="FF0000"/>
                                      </a:solidFill>
                                      <a:latin typeface="Cambria Math" panose="02040503050406030204" pitchFamily="18" charset="0"/>
                                    </a:rPr>
                                  </m:ctrlPr>
                                </m:dPr>
                                <m:e>
                                  <m:sSup>
                                    <m:sSupPr>
                                      <m:ctrlPr>
                                        <a:rPr lang="en-GB" sz="1700" b="0" i="1" smtClean="0">
                                          <a:solidFill>
                                            <a:srgbClr val="FF0000"/>
                                          </a:solidFill>
                                          <a:latin typeface="Cambria Math" panose="02040503050406030204" pitchFamily="18" charset="0"/>
                                          <a:ea typeface="Cambria Math" panose="02040503050406030204" pitchFamily="18" charset="0"/>
                                        </a:rPr>
                                      </m:ctrlPr>
                                    </m:sSupPr>
                                    <m:e>
                                      <m:r>
                                        <m:rPr>
                                          <m:sty m:val="p"/>
                                        </m:rPr>
                                        <a:rPr lang="el-GR" sz="1700" i="1">
                                          <a:solidFill>
                                            <a:srgbClr val="FF0000"/>
                                          </a:solidFill>
                                          <a:latin typeface="Cambria Math" panose="02040503050406030204" pitchFamily="18" charset="0"/>
                                          <a:ea typeface="Cambria Math" panose="02040503050406030204" pitchFamily="18" charset="0"/>
                                        </a:rPr>
                                        <m:t>Γ</m:t>
                                      </m:r>
                                    </m:e>
                                    <m:sup>
                                      <m:r>
                                        <a:rPr lang="en-GB" sz="1700" b="0" i="1" smtClean="0">
                                          <a:solidFill>
                                            <a:srgbClr val="FF0000"/>
                                          </a:solidFill>
                                          <a:latin typeface="Cambria Math" panose="02040503050406030204" pitchFamily="18" charset="0"/>
                                          <a:ea typeface="Cambria Math" panose="02040503050406030204" pitchFamily="18" charset="0"/>
                                        </a:rPr>
                                        <m:t>2</m:t>
                                      </m:r>
                                    </m:sup>
                                  </m:sSup>
                                  <m:r>
                                    <a:rPr lang="en-GB" sz="1700" b="0" i="1" smtClean="0">
                                      <a:solidFill>
                                        <a:srgbClr val="FF0000"/>
                                      </a:solidFill>
                                      <a:latin typeface="Cambria Math" panose="02040503050406030204" pitchFamily="18" charset="0"/>
                                      <a:ea typeface="Cambria Math" panose="02040503050406030204" pitchFamily="18" charset="0"/>
                                    </a:rPr>
                                    <m:t>−</m:t>
                                  </m:r>
                                  <m:sSubSup>
                                    <m:sSubSupPr>
                                      <m:ctrlPr>
                                        <a:rPr lang="en-GB" sz="1700" b="0" i="1" smtClean="0">
                                          <a:solidFill>
                                            <a:srgbClr val="FF0000"/>
                                          </a:solidFill>
                                          <a:latin typeface="Cambria Math" panose="02040503050406030204" pitchFamily="18" charset="0"/>
                                          <a:ea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up>
                                      <m:r>
                                        <a:rPr lang="en-GB" sz="1700" b="0" i="1" smtClean="0">
                                          <a:solidFill>
                                            <a:srgbClr val="FF0000"/>
                                          </a:solidFill>
                                          <a:latin typeface="Cambria Math" panose="02040503050406030204" pitchFamily="18" charset="0"/>
                                          <a:ea typeface="Cambria Math" panose="02040503050406030204" pitchFamily="18" charset="0"/>
                                        </a:rPr>
                                        <m:t>2</m:t>
                                      </m:r>
                                    </m:sup>
                                  </m:sSubSup>
                                </m:e>
                              </m:d>
                              <m:sSubSup>
                                <m:sSubSupPr>
                                  <m:ctrlPr>
                                    <a:rPr lang="en-GB" sz="1700" b="0" i="1" smtClean="0">
                                      <a:solidFill>
                                        <a:srgbClr val="FF0000"/>
                                      </a:solidFill>
                                      <a:latin typeface="Cambria Math" panose="02040503050406030204" pitchFamily="18" charset="0"/>
                                    </a:rPr>
                                  </m:ctrlPr>
                                </m:sSubSupPr>
                                <m:e>
                                  <m:r>
                                    <a:rPr lang="en-GB" sz="1700" b="0" i="1" smtClean="0">
                                      <a:solidFill>
                                        <a:srgbClr val="FF0000"/>
                                      </a:solidFill>
                                      <a:latin typeface="Cambria Math" panose="02040503050406030204" pitchFamily="18" charset="0"/>
                                      <a:ea typeface="Cambria Math" panose="02040503050406030204" pitchFamily="18" charset="0"/>
                                    </a:rPr>
                                    <m:t>𝜎</m:t>
                                  </m:r>
                                </m:e>
                                <m:sub>
                                  <m:r>
                                    <a:rPr lang="en-GB" sz="1700" b="0" i="1" smtClean="0">
                                      <a:solidFill>
                                        <a:srgbClr val="FF0000"/>
                                      </a:solidFill>
                                      <a:latin typeface="Cambria Math" panose="02040503050406030204" pitchFamily="18" charset="0"/>
                                    </a:rPr>
                                    <m:t>𝑡</m:t>
                                  </m:r>
                                </m:sub>
                                <m:sup>
                                  <m:r>
                                    <a:rPr lang="en-GB" sz="1700" b="0" i="1" smtClean="0">
                                      <a:solidFill>
                                        <a:srgbClr val="FF0000"/>
                                      </a:solidFill>
                                      <a:latin typeface="Cambria Math" panose="02040503050406030204" pitchFamily="18" charset="0"/>
                                    </a:rPr>
                                    <m:t>2</m:t>
                                  </m:r>
                                </m:sup>
                              </m:sSubSup>
                              <m:r>
                                <a:rPr lang="en-GB" sz="1700" b="0" i="1" smtClean="0">
                                  <a:solidFill>
                                    <a:srgbClr val="FF0000"/>
                                  </a:solidFill>
                                  <a:latin typeface="Cambria Math" panose="02040503050406030204" pitchFamily="18" charset="0"/>
                                </a:rPr>
                                <m:t>−</m:t>
                              </m:r>
                              <m:r>
                                <m:rPr>
                                  <m:sty m:val="p"/>
                                </m:rPr>
                                <a:rPr lang="el-GR" sz="1700" i="1">
                                  <a:solidFill>
                                    <a:srgbClr val="FF0000"/>
                                  </a:solidFill>
                                  <a:latin typeface="Cambria Math" panose="02040503050406030204" pitchFamily="18" charset="0"/>
                                  <a:ea typeface="Cambria Math" panose="02040503050406030204" pitchFamily="18" charset="0"/>
                                </a:rPr>
                                <m:t>Γ</m:t>
                              </m:r>
                              <m:r>
                                <a:rPr lang="en-GB" sz="1700" b="0" i="1" smtClean="0">
                                  <a:solidFill>
                                    <a:srgbClr val="FF0000"/>
                                  </a:solidFill>
                                  <a:latin typeface="Cambria Math" panose="02040503050406030204" pitchFamily="18" charset="0"/>
                                  <a:ea typeface="Cambria Math" panose="02040503050406030204" pitchFamily="18" charset="0"/>
                                </a:rPr>
                                <m:t>𝑡</m:t>
                              </m:r>
                            </m:e>
                          </m:d>
                        </m:sup>
                      </m:sSup>
                      <m:d>
                        <m:dPr>
                          <m:begChr m:val="{"/>
                          <m:endChr m:val="}"/>
                          <m:ctrlPr>
                            <a:rPr lang="en-GB" sz="1700" b="0" i="1" smtClean="0">
                              <a:solidFill>
                                <a:srgbClr val="FF0000"/>
                              </a:solidFill>
                              <a:latin typeface="Cambria Math" panose="02040503050406030204" pitchFamily="18" charset="0"/>
                            </a:rPr>
                          </m:ctrlPr>
                        </m:dPr>
                        <m:e>
                          <m:r>
                            <m:rPr>
                              <m:sty m:val="p"/>
                            </m:rPr>
                            <a:rPr lang="en-GB" sz="1700" b="0" i="0" smtClean="0">
                              <a:solidFill>
                                <a:srgbClr val="FF0000"/>
                              </a:solidFill>
                              <a:latin typeface="Cambria Math" panose="02040503050406030204" pitchFamily="18" charset="0"/>
                            </a:rPr>
                            <m:t>Re</m:t>
                          </m:r>
                          <m:d>
                            <m:dPr>
                              <m:begChr m:val="["/>
                              <m:endChr m:val="]"/>
                              <m:ctrlPr>
                                <a:rPr lang="en-GB" sz="1700" b="0" i="1" smtClean="0">
                                  <a:solidFill>
                                    <a:srgbClr val="FF0000"/>
                                  </a:solidFill>
                                  <a:latin typeface="Cambria Math" panose="02040503050406030204" pitchFamily="18" charset="0"/>
                                </a:rPr>
                              </m:ctrlPr>
                            </m:dPr>
                            <m:e>
                              <m:r>
                                <m:rPr>
                                  <m:sty m:val="p"/>
                                </m:rPr>
                                <a:rPr lang="en-GB" sz="1700">
                                  <a:solidFill>
                                    <a:srgbClr val="FF0000"/>
                                  </a:solidFill>
                                  <a:latin typeface="Cambria Math" panose="02040503050406030204" pitchFamily="18" charset="0"/>
                                </a:rPr>
                                <m:t>erfc</m:t>
                              </m:r>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𝐴</m:t>
                                  </m:r>
                                </m:e>
                              </m:d>
                            </m:e>
                          </m:d>
                          <m:d>
                            <m:dPr>
                              <m:ctrlPr>
                                <a:rPr lang="en-GB" sz="1700" b="0" i="1" smtClean="0">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func>
                                <m:funcPr>
                                  <m:ctrlPr>
                                    <a:rPr lang="en-GB" sz="1700" i="1" smtClean="0">
                                      <a:solidFill>
                                        <a:srgbClr val="FF0000"/>
                                      </a:solidFill>
                                      <a:latin typeface="Cambria Math" panose="02040503050406030204" pitchFamily="18" charset="0"/>
                                      <a:ea typeface="Cambria Math" panose="02040503050406030204" pitchFamily="18" charset="0"/>
                                    </a:rPr>
                                  </m:ctrlPr>
                                </m:funcPr>
                                <m:fName>
                                  <m:r>
                                    <m:rPr>
                                      <m:sty m:val="p"/>
                                    </m:rPr>
                                    <a:rPr lang="en-GB" sz="1700" i="0" smtClean="0">
                                      <a:solidFill>
                                        <a:srgbClr val="FF0000"/>
                                      </a:solidFill>
                                      <a:latin typeface="Cambria Math" panose="02040503050406030204" pitchFamily="18" charset="0"/>
                                      <a:ea typeface="Cambria Math" panose="02040503050406030204" pitchFamily="18" charset="0"/>
                                    </a:rPr>
                                    <m:t>cos</m:t>
                                  </m:r>
                                </m:fName>
                                <m:e>
                                  <m:r>
                                    <a:rPr lang="en-GB" sz="1700" b="0" i="1" smtClean="0">
                                      <a:solidFill>
                                        <a:srgbClr val="FF0000"/>
                                      </a:solidFill>
                                      <a:latin typeface="Cambria Math" panose="02040503050406030204" pitchFamily="18" charset="0"/>
                                      <a:ea typeface="Cambria Math" panose="02040503050406030204" pitchFamily="18" charset="0"/>
                                    </a:rPr>
                                    <m:t>𝐵</m:t>
                                  </m:r>
                                </m:e>
                              </m:func>
                              <m:r>
                                <a:rPr lang="en-GB" sz="1700" b="0" i="1" smtClean="0">
                                  <a:solidFill>
                                    <a:srgbClr val="FF0000"/>
                                  </a:solidFill>
                                  <a:latin typeface="Cambria Math" panose="02040503050406030204" pitchFamily="18" charset="0"/>
                                  <a:ea typeface="Cambria Math" panose="02040503050406030204" pitchFamily="18" charset="0"/>
                                </a:rPr>
                                <m:t>+</m:t>
                              </m:r>
                              <m:r>
                                <m:rPr>
                                  <m:sty m:val="p"/>
                                </m:rPr>
                                <a:rPr lang="el-GR" sz="1700" i="1">
                                  <a:solidFill>
                                    <a:srgbClr val="FF0000"/>
                                  </a:solidFill>
                                  <a:latin typeface="Cambria Math" panose="02040503050406030204" pitchFamily="18" charset="0"/>
                                  <a:ea typeface="Cambria Math" panose="02040503050406030204" pitchFamily="18" charset="0"/>
                                </a:rPr>
                                <m:t>Γ</m:t>
                              </m:r>
                              <m:func>
                                <m:funcPr>
                                  <m:ctrlPr>
                                    <a:rPr lang="en-GB" sz="1700" i="1" smtClean="0">
                                      <a:solidFill>
                                        <a:srgbClr val="FF0000"/>
                                      </a:solidFill>
                                      <a:latin typeface="Cambria Math" panose="02040503050406030204" pitchFamily="18" charset="0"/>
                                      <a:ea typeface="Cambria Math" panose="02040503050406030204" pitchFamily="18" charset="0"/>
                                    </a:rPr>
                                  </m:ctrlPr>
                                </m:funcPr>
                                <m:fName>
                                  <m:r>
                                    <m:rPr>
                                      <m:sty m:val="p"/>
                                    </m:rPr>
                                    <a:rPr lang="en-GB" sz="1700" i="0" smtClean="0">
                                      <a:solidFill>
                                        <a:srgbClr val="FF0000"/>
                                      </a:solidFill>
                                      <a:latin typeface="Cambria Math" panose="02040503050406030204" pitchFamily="18" charset="0"/>
                                      <a:ea typeface="Cambria Math" panose="02040503050406030204" pitchFamily="18" charset="0"/>
                                    </a:rPr>
                                    <m:t>sin</m:t>
                                  </m:r>
                                </m:fName>
                                <m:e>
                                  <m:r>
                                    <a:rPr lang="en-GB" sz="1700" b="0" i="1" smtClean="0">
                                      <a:solidFill>
                                        <a:srgbClr val="FF0000"/>
                                      </a:solidFill>
                                      <a:latin typeface="Cambria Math" panose="02040503050406030204" pitchFamily="18" charset="0"/>
                                      <a:ea typeface="Cambria Math" panose="02040503050406030204" pitchFamily="18" charset="0"/>
                                    </a:rPr>
                                    <m:t>𝐵</m:t>
                                  </m:r>
                                </m:e>
                              </m:func>
                            </m:e>
                          </m:d>
                          <m:r>
                            <a:rPr lang="en-GB" sz="1700" b="0" i="1" smtClean="0">
                              <a:solidFill>
                                <a:srgbClr val="FF0000"/>
                              </a:solidFill>
                              <a:latin typeface="Cambria Math" panose="02040503050406030204" pitchFamily="18" charset="0"/>
                            </a:rPr>
                            <m:t>+</m:t>
                          </m:r>
                          <m:r>
                            <m:rPr>
                              <m:sty m:val="p"/>
                            </m:rPr>
                            <a:rPr lang="en-GB" sz="1700" b="0" i="0" smtClean="0">
                              <a:solidFill>
                                <a:srgbClr val="FF0000"/>
                              </a:solidFill>
                              <a:latin typeface="Cambria Math" panose="02040503050406030204" pitchFamily="18" charset="0"/>
                            </a:rPr>
                            <m:t>Im</m:t>
                          </m:r>
                          <m:d>
                            <m:dPr>
                              <m:begChr m:val="["/>
                              <m:endChr m:val="]"/>
                              <m:ctrlPr>
                                <a:rPr lang="en-GB" sz="1700" i="1">
                                  <a:solidFill>
                                    <a:srgbClr val="FF0000"/>
                                  </a:solidFill>
                                  <a:latin typeface="Cambria Math" panose="02040503050406030204" pitchFamily="18" charset="0"/>
                                </a:rPr>
                              </m:ctrlPr>
                            </m:dPr>
                            <m:e>
                              <m:r>
                                <m:rPr>
                                  <m:sty m:val="p"/>
                                </m:rPr>
                                <a:rPr lang="en-GB" sz="1700">
                                  <a:solidFill>
                                    <a:srgbClr val="FF0000"/>
                                  </a:solidFill>
                                  <a:latin typeface="Cambria Math" panose="02040503050406030204" pitchFamily="18" charset="0"/>
                                </a:rPr>
                                <m:t>erfc</m:t>
                              </m:r>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𝐴</m:t>
                                  </m:r>
                                </m:e>
                              </m:d>
                            </m:e>
                          </m:d>
                          <m:d>
                            <m:dPr>
                              <m:ctrlPr>
                                <a:rPr lang="en-GB" sz="1700" i="1">
                                  <a:solidFill>
                                    <a:srgbClr val="FF0000"/>
                                  </a:solidFill>
                                  <a:latin typeface="Cambria Math" panose="02040503050406030204" pitchFamily="18" charset="0"/>
                                </a:rPr>
                              </m:ctrlPr>
                            </m:dPr>
                            <m:e>
                              <m:r>
                                <m:rPr>
                                  <m:sty m:val="p"/>
                                </m:rPr>
                                <a:rPr lang="el-GR" sz="1700" i="1">
                                  <a:solidFill>
                                    <a:srgbClr val="FF0000"/>
                                  </a:solidFill>
                                  <a:latin typeface="Cambria Math" panose="02040503050406030204" pitchFamily="18" charset="0"/>
                                  <a:ea typeface="Cambria Math" panose="02040503050406030204" pitchFamily="18" charset="0"/>
                                </a:rPr>
                                <m:t>Γ</m:t>
                              </m:r>
                              <m:func>
                                <m:funcPr>
                                  <m:ctrlPr>
                                    <a:rPr lang="en-GB" sz="1700" i="1">
                                      <a:solidFill>
                                        <a:srgbClr val="FF0000"/>
                                      </a:solidFill>
                                      <a:latin typeface="Cambria Math" panose="02040503050406030204" pitchFamily="18" charset="0"/>
                                      <a:ea typeface="Cambria Math" panose="02040503050406030204" pitchFamily="18" charset="0"/>
                                    </a:rPr>
                                  </m:ctrlPr>
                                </m:funcPr>
                                <m:fName>
                                  <m:r>
                                    <m:rPr>
                                      <m:sty m:val="p"/>
                                    </m:rPr>
                                    <a:rPr lang="en-GB" sz="1700">
                                      <a:solidFill>
                                        <a:srgbClr val="FF0000"/>
                                      </a:solidFill>
                                      <a:latin typeface="Cambria Math" panose="02040503050406030204" pitchFamily="18" charset="0"/>
                                      <a:ea typeface="Cambria Math" panose="02040503050406030204" pitchFamily="18" charset="0"/>
                                    </a:rPr>
                                    <m:t>cos</m:t>
                                  </m:r>
                                </m:fName>
                                <m:e>
                                  <m:r>
                                    <a:rPr lang="en-GB" sz="1700" i="1">
                                      <a:solidFill>
                                        <a:srgbClr val="FF0000"/>
                                      </a:solidFill>
                                      <a:latin typeface="Cambria Math" panose="02040503050406030204" pitchFamily="18" charset="0"/>
                                      <a:ea typeface="Cambria Math" panose="02040503050406030204" pitchFamily="18" charset="0"/>
                                    </a:rPr>
                                    <m:t>𝐵</m:t>
                                  </m:r>
                                </m:e>
                              </m:func>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func>
                                <m:funcPr>
                                  <m:ctrlPr>
                                    <a:rPr lang="en-GB" sz="1700" i="1">
                                      <a:solidFill>
                                        <a:srgbClr val="FF0000"/>
                                      </a:solidFill>
                                      <a:latin typeface="Cambria Math" panose="02040503050406030204" pitchFamily="18" charset="0"/>
                                      <a:ea typeface="Cambria Math" panose="02040503050406030204" pitchFamily="18" charset="0"/>
                                    </a:rPr>
                                  </m:ctrlPr>
                                </m:funcPr>
                                <m:fName>
                                  <m:r>
                                    <m:rPr>
                                      <m:sty m:val="p"/>
                                    </m:rPr>
                                    <a:rPr lang="en-GB" sz="1700">
                                      <a:solidFill>
                                        <a:srgbClr val="FF0000"/>
                                      </a:solidFill>
                                      <a:latin typeface="Cambria Math" panose="02040503050406030204" pitchFamily="18" charset="0"/>
                                      <a:ea typeface="Cambria Math" panose="02040503050406030204" pitchFamily="18" charset="0"/>
                                    </a:rPr>
                                    <m:t>sin</m:t>
                                  </m:r>
                                </m:fName>
                                <m:e>
                                  <m:r>
                                    <a:rPr lang="en-GB" sz="1700" i="1">
                                      <a:solidFill>
                                        <a:srgbClr val="FF0000"/>
                                      </a:solidFill>
                                      <a:latin typeface="Cambria Math" panose="02040503050406030204" pitchFamily="18" charset="0"/>
                                      <a:ea typeface="Cambria Math" panose="02040503050406030204" pitchFamily="18" charset="0"/>
                                    </a:rPr>
                                    <m:t>𝐵</m:t>
                                  </m:r>
                                </m:e>
                              </m:func>
                            </m:e>
                          </m:d>
                        </m:e>
                      </m:d>
                    </m:oMath>
                  </m:oMathPara>
                </a14:m>
                <a:endParaRPr lang="en-GB" sz="1700" dirty="0">
                  <a:solidFill>
                    <a:srgbClr val="FF0000"/>
                  </a:solidFill>
                  <a:ea typeface="Cambria Math" panose="02040503050406030204" pitchFamily="18" charset="0"/>
                </a:endParaRPr>
              </a:p>
            </p:txBody>
          </p:sp>
        </mc:Choice>
        <mc:Fallback xmlns="">
          <p:sp>
            <p:nvSpPr>
              <p:cNvPr id="13" name="CasellaDiTesto 12">
                <a:extLst>
                  <a:ext uri="{FF2B5EF4-FFF2-40B4-BE49-F238E27FC236}">
                    <a16:creationId xmlns:a16="http://schemas.microsoft.com/office/drawing/2014/main" id="{0DAA361C-5704-4AB1-8B33-0ED9B3E3FE80}"/>
                  </a:ext>
                </a:extLst>
              </p:cNvPr>
              <p:cNvSpPr txBox="1">
                <a:spLocks noRot="1" noChangeAspect="1" noMove="1" noResize="1" noEditPoints="1" noAdjustHandles="1" noChangeArrowheads="1" noChangeShapeType="1" noTextEdit="1"/>
              </p:cNvSpPr>
              <p:nvPr/>
            </p:nvSpPr>
            <p:spPr>
              <a:xfrm>
                <a:off x="0" y="2584684"/>
                <a:ext cx="10209320" cy="53444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BB4ADF97-9E71-456E-A9CB-2D604DB77331}"/>
                  </a:ext>
                </a:extLst>
              </p:cNvPr>
              <p:cNvSpPr txBox="1"/>
              <p:nvPr/>
            </p:nvSpPr>
            <p:spPr>
              <a:xfrm>
                <a:off x="1984144" y="3603876"/>
                <a:ext cx="1450438" cy="579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1700" i="1" smtClean="0">
                          <a:latin typeface="Cambria Math" panose="02040503050406030204" pitchFamily="18" charset="0"/>
                          <a:ea typeface="Cambria Math" panose="02040503050406030204" pitchFamily="18" charset="0"/>
                        </a:rPr>
                        <m:t>Γ</m:t>
                      </m:r>
                      <m:r>
                        <a:rPr lang="en-GB" sz="1700" b="0" i="1" smtClean="0">
                          <a:latin typeface="Cambria Math" panose="02040503050406030204" pitchFamily="18" charset="0"/>
                        </a:rPr>
                        <m:t>=</m:t>
                      </m:r>
                      <m:f>
                        <m:fPr>
                          <m:ctrlPr>
                            <a:rPr lang="en-GB" sz="170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b="0" i="1" smtClean="0">
                              <a:latin typeface="Cambria Math" panose="02040503050406030204" pitchFamily="18" charset="0"/>
                            </a:rPr>
                            <m:t>2</m:t>
                          </m:r>
                          <m:r>
                            <a:rPr lang="en-GB" sz="1700" i="1">
                              <a:latin typeface="Cambria Math" panose="02040503050406030204" pitchFamily="18" charset="0"/>
                            </a:rPr>
                            <m:t>𝑄</m:t>
                          </m:r>
                        </m:den>
                      </m:f>
                      <m:r>
                        <a:rPr lang="en-GB" sz="1700" i="1" smtClean="0">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b="0" i="1" smtClean="0">
                              <a:latin typeface="Cambria Math" panose="02040503050406030204" pitchFamily="18" charset="0"/>
                            </a:rPr>
                            <m:t>11</m:t>
                          </m:r>
                        </m:den>
                      </m:f>
                    </m:oMath>
                  </m:oMathPara>
                </a14:m>
                <a:endParaRPr lang="en-GB" sz="1700" dirty="0"/>
              </a:p>
            </p:txBody>
          </p:sp>
        </mc:Choice>
        <mc:Fallback xmlns="">
          <p:sp>
            <p:nvSpPr>
              <p:cNvPr id="14" name="CasellaDiTesto 13">
                <a:extLst>
                  <a:ext uri="{FF2B5EF4-FFF2-40B4-BE49-F238E27FC236}">
                    <a16:creationId xmlns:a16="http://schemas.microsoft.com/office/drawing/2014/main" id="{BB4ADF97-9E71-456E-A9CB-2D604DB77331}"/>
                  </a:ext>
                </a:extLst>
              </p:cNvPr>
              <p:cNvSpPr txBox="1">
                <a:spLocks noRot="1" noChangeAspect="1" noMove="1" noResize="1" noEditPoints="1" noAdjustHandles="1" noChangeArrowheads="1" noChangeShapeType="1" noTextEdit="1"/>
              </p:cNvSpPr>
              <p:nvPr/>
            </p:nvSpPr>
            <p:spPr>
              <a:xfrm>
                <a:off x="1984144" y="3603876"/>
                <a:ext cx="1450438" cy="579261"/>
              </a:xfrm>
              <a:prstGeom prst="rect">
                <a:avLst/>
              </a:prstGeom>
              <a:blipFill>
                <a:blip r:embed="rId4"/>
                <a:stretch>
                  <a:fillRect b="-84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699F53B1-81D7-4173-AABF-C0C09B35AC4A}"/>
                  </a:ext>
                </a:extLst>
              </p:cNvPr>
              <p:cNvSpPr txBox="1"/>
              <p:nvPr/>
            </p:nvSpPr>
            <p:spPr>
              <a:xfrm>
                <a:off x="3614774" y="3521620"/>
                <a:ext cx="2374336" cy="6247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m:t>
                      </m:r>
                      <m:rad>
                        <m:radPr>
                          <m:degHide m:val="on"/>
                          <m:ctrlPr>
                            <a:rPr lang="en-GB" sz="1700" i="1">
                              <a:latin typeface="Cambria Math" panose="02040503050406030204" pitchFamily="18" charset="0"/>
                              <a:ea typeface="Cambria Math" panose="02040503050406030204" pitchFamily="18" charset="0"/>
                            </a:rPr>
                          </m:ctrlPr>
                        </m:radPr>
                        <m:deg/>
                        <m:e>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up>
                              <m:r>
                                <a:rPr lang="en-GB" sz="1700" i="1">
                                  <a:latin typeface="Cambria Math" panose="02040503050406030204" pitchFamily="18" charset="0"/>
                                </a:rPr>
                                <m:t>2</m:t>
                              </m:r>
                            </m:sup>
                          </m:sSubSup>
                          <m:r>
                            <a:rPr lang="en-GB" sz="1700" i="1">
                              <a:latin typeface="Cambria Math" panose="02040503050406030204" pitchFamily="18" charset="0"/>
                            </a:rPr>
                            <m:t>−</m:t>
                          </m:r>
                          <m:sSup>
                            <m:sSupPr>
                              <m:ctrlPr>
                                <a:rPr lang="en-GB" sz="1700" i="1">
                                  <a:latin typeface="Cambria Math" panose="02040503050406030204" pitchFamily="18" charset="0"/>
                                </a:rPr>
                              </m:ctrlPr>
                            </m:sSupPr>
                            <m:e>
                              <m:r>
                                <m:rPr>
                                  <m:sty m:val="p"/>
                                </m:rPr>
                                <a:rPr lang="el-GR" sz="1700" i="1">
                                  <a:latin typeface="Cambria Math" panose="02040503050406030204" pitchFamily="18" charset="0"/>
                                  <a:ea typeface="Cambria Math" panose="02040503050406030204" pitchFamily="18" charset="0"/>
                                </a:rPr>
                                <m:t>Γ</m:t>
                              </m:r>
                            </m:e>
                            <m:sup>
                              <m:r>
                                <a:rPr lang="en-GB" sz="1700" i="1">
                                  <a:latin typeface="Cambria Math" panose="02040503050406030204" pitchFamily="18" charset="0"/>
                                </a:rPr>
                                <m:t>2</m:t>
                              </m:r>
                            </m:sup>
                          </m:sSup>
                        </m:e>
                      </m:rad>
                      <m:r>
                        <a:rPr lang="en-GB" sz="170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oMath>
                  </m:oMathPara>
                </a14:m>
                <a:endParaRPr lang="en-GB" sz="1700" dirty="0"/>
              </a:p>
            </p:txBody>
          </p:sp>
        </mc:Choice>
        <mc:Fallback xmlns="">
          <p:sp>
            <p:nvSpPr>
              <p:cNvPr id="15" name="CasellaDiTesto 14">
                <a:extLst>
                  <a:ext uri="{FF2B5EF4-FFF2-40B4-BE49-F238E27FC236}">
                    <a16:creationId xmlns:a16="http://schemas.microsoft.com/office/drawing/2014/main" id="{699F53B1-81D7-4173-AABF-C0C09B35AC4A}"/>
                  </a:ext>
                </a:extLst>
              </p:cNvPr>
              <p:cNvSpPr txBox="1">
                <a:spLocks noRot="1" noChangeAspect="1" noMove="1" noResize="1" noEditPoints="1" noAdjustHandles="1" noChangeArrowheads="1" noChangeShapeType="1" noTextEdit="1"/>
              </p:cNvSpPr>
              <p:nvPr/>
            </p:nvSpPr>
            <p:spPr>
              <a:xfrm>
                <a:off x="3614774" y="3521620"/>
                <a:ext cx="2374336" cy="62472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1007A626-19EE-411F-A83F-1F907F05D9E2}"/>
                  </a:ext>
                </a:extLst>
              </p:cNvPr>
              <p:cNvSpPr txBox="1"/>
              <p:nvPr/>
            </p:nvSpPr>
            <p:spPr>
              <a:xfrm>
                <a:off x="6000883" y="3516184"/>
                <a:ext cx="2625581" cy="6973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i="1" smtClean="0">
                          <a:latin typeface="Cambria Math" panose="02040503050406030204" pitchFamily="18" charset="0"/>
                        </a:rPr>
                        <m:t>𝐴</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m:rPr>
                              <m:sty m:val="p"/>
                            </m:rPr>
                            <a:rPr lang="el-GR" sz="1700" i="1">
                              <a:latin typeface="Cambria Math" panose="02040503050406030204" pitchFamily="18" charset="0"/>
                              <a:ea typeface="Cambria Math" panose="02040503050406030204" pitchFamily="18" charset="0"/>
                            </a:rPr>
                            <m:t>Γ</m:t>
                          </m:r>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r>
                            <a:rPr lang="en-GB" sz="1700" b="0" i="1" smtClean="0">
                              <a:latin typeface="Cambria Math" panose="02040503050406030204" pitchFamily="18" charset="0"/>
                            </a:rPr>
                            <m:t>−</m:t>
                          </m:r>
                          <m:r>
                            <a:rPr lang="en-GB" sz="1700" b="0" i="1" smtClean="0">
                              <a:latin typeface="Cambria Math" panose="02040503050406030204" pitchFamily="18" charset="0"/>
                            </a:rPr>
                            <m:t>𝑡</m:t>
                          </m:r>
                          <m:r>
                            <a:rPr lang="en-GB" sz="1700" b="0" i="1" smtClean="0">
                              <a:latin typeface="Cambria Math" panose="02040503050406030204" pitchFamily="18" charset="0"/>
                            </a:rPr>
                            <m:t>+</m:t>
                          </m:r>
                          <m:r>
                            <a:rPr lang="en-GB" sz="1700" b="0" i="1" smtClean="0">
                              <a:latin typeface="Cambria Math" panose="02040503050406030204" pitchFamily="18" charset="0"/>
                            </a:rPr>
                            <m:t>𝑗</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num>
                        <m:den>
                          <m:rad>
                            <m:radPr>
                              <m:degHide m:val="on"/>
                              <m:ctrlPr>
                                <a:rPr lang="en-GB" sz="1700" b="0" i="1" smtClean="0">
                                  <a:latin typeface="Cambria Math" panose="02040503050406030204" pitchFamily="18" charset="0"/>
                                </a:rPr>
                              </m:ctrlPr>
                            </m:radPr>
                            <m:deg/>
                            <m:e>
                              <m:r>
                                <a:rPr lang="en-GB" sz="1700" b="0" i="1" smtClean="0">
                                  <a:latin typeface="Cambria Math" panose="02040503050406030204" pitchFamily="18" charset="0"/>
                                </a:rPr>
                                <m:t>2</m:t>
                              </m:r>
                            </m:e>
                          </m:rad>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ea typeface="Cambria Math" panose="02040503050406030204" pitchFamily="18" charset="0"/>
                                </a:rPr>
                                <m:t>𝑡</m:t>
                              </m:r>
                            </m:sub>
                          </m:sSub>
                        </m:den>
                      </m:f>
                    </m:oMath>
                  </m:oMathPara>
                </a14:m>
                <a:endParaRPr lang="en-GB" sz="1700" dirty="0"/>
              </a:p>
            </p:txBody>
          </p:sp>
        </mc:Choice>
        <mc:Fallback xmlns="">
          <p:sp>
            <p:nvSpPr>
              <p:cNvPr id="17" name="CasellaDiTesto 16">
                <a:extLst>
                  <a:ext uri="{FF2B5EF4-FFF2-40B4-BE49-F238E27FC236}">
                    <a16:creationId xmlns:a16="http://schemas.microsoft.com/office/drawing/2014/main" id="{1007A626-19EE-411F-A83F-1F907F05D9E2}"/>
                  </a:ext>
                </a:extLst>
              </p:cNvPr>
              <p:cNvSpPr txBox="1">
                <a:spLocks noRot="1" noChangeAspect="1" noMove="1" noResize="1" noEditPoints="1" noAdjustHandles="1" noChangeArrowheads="1" noChangeShapeType="1" noTextEdit="1"/>
              </p:cNvSpPr>
              <p:nvPr/>
            </p:nvSpPr>
            <p:spPr>
              <a:xfrm>
                <a:off x="6000883" y="3516184"/>
                <a:ext cx="2625581" cy="69737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7AFEA59-152C-4482-8BF3-05EBC3E3EC7A}"/>
                  </a:ext>
                </a:extLst>
              </p:cNvPr>
              <p:cNvSpPr txBox="1"/>
              <p:nvPr/>
            </p:nvSpPr>
            <p:spPr>
              <a:xfrm>
                <a:off x="8655734" y="3689086"/>
                <a:ext cx="23607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𝐵</m:t>
                      </m:r>
                      <m:r>
                        <a:rPr lang="en-GB" sz="1700" b="0" i="1" smtClean="0">
                          <a:latin typeface="Cambria Math" panose="02040503050406030204" pitchFamily="18" charset="0"/>
                        </a:rPr>
                        <m:t>=</m:t>
                      </m:r>
                      <m:r>
                        <m:rPr>
                          <m:sty m:val="p"/>
                        </m:rPr>
                        <a:rPr lang="el-GR" sz="1700" i="1">
                          <a:latin typeface="Cambria Math" panose="02040503050406030204" pitchFamily="18" charset="0"/>
                          <a:ea typeface="Cambria Math" panose="02040503050406030204" pitchFamily="18" charset="0"/>
                        </a:rPr>
                        <m:t>Γ</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𝑡</m:t>
                      </m:r>
                    </m:oMath>
                  </m:oMathPara>
                </a14:m>
                <a:endParaRPr lang="en-GB" sz="1700" dirty="0"/>
              </a:p>
            </p:txBody>
          </p:sp>
        </mc:Choice>
        <mc:Fallback xmlns="">
          <p:sp>
            <p:nvSpPr>
              <p:cNvPr id="18" name="CasellaDiTesto 17">
                <a:extLst>
                  <a:ext uri="{FF2B5EF4-FFF2-40B4-BE49-F238E27FC236}">
                    <a16:creationId xmlns:a16="http://schemas.microsoft.com/office/drawing/2014/main" id="{07AFEA59-152C-4482-8BF3-05EBC3E3EC7A}"/>
                  </a:ext>
                </a:extLst>
              </p:cNvPr>
              <p:cNvSpPr txBox="1">
                <a:spLocks noRot="1" noChangeAspect="1" noMove="1" noResize="1" noEditPoints="1" noAdjustHandles="1" noChangeArrowheads="1" noChangeShapeType="1" noTextEdit="1"/>
              </p:cNvSpPr>
              <p:nvPr/>
            </p:nvSpPr>
            <p:spPr>
              <a:xfrm>
                <a:off x="8655734" y="3689086"/>
                <a:ext cx="236071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8F05D758-C7DC-48C7-AF93-5706562DB000}"/>
                  </a:ext>
                </a:extLst>
              </p:cNvPr>
              <p:cNvSpPr txBox="1"/>
              <p:nvPr/>
            </p:nvSpPr>
            <p:spPr>
              <a:xfrm>
                <a:off x="10391901" y="2731991"/>
                <a:ext cx="1359988" cy="2616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𝑡</m:t>
                      </m:r>
                      <m:r>
                        <a:rPr lang="en-GB" sz="1700" b="0" i="1" smtClean="0">
                          <a:solidFill>
                            <a:srgbClr val="FF0000"/>
                          </a:solidFill>
                          <a:latin typeface="Cambria Math" panose="02040503050406030204" pitchFamily="18" charset="0"/>
                          <a:ea typeface="Cambria Math" panose="02040503050406030204" pitchFamily="18" charset="0"/>
                        </a:rPr>
                        <m:t>∈</m:t>
                      </m:r>
                      <m:d>
                        <m:dPr>
                          <m:ctrlPr>
                            <a:rPr lang="en-GB" sz="1700" b="0" i="1" smtClean="0">
                              <a:solidFill>
                                <a:srgbClr val="FF0000"/>
                              </a:solidFill>
                              <a:latin typeface="Cambria Math" panose="02040503050406030204" pitchFamily="18" charset="0"/>
                              <a:ea typeface="Cambria Math" panose="02040503050406030204" pitchFamily="18" charset="0"/>
                            </a:rPr>
                          </m:ctrlPr>
                        </m:dPr>
                        <m:e>
                          <m:r>
                            <a:rPr lang="en-GB" sz="1700" b="0" i="1" smtClean="0">
                              <a:solidFill>
                                <a:srgbClr val="FF0000"/>
                              </a:solidFill>
                              <a:latin typeface="Cambria Math" panose="02040503050406030204" pitchFamily="18" charset="0"/>
                              <a:ea typeface="Cambria Math" panose="02040503050406030204" pitchFamily="18" charset="0"/>
                            </a:rPr>
                            <m:t>−∞,+∞</m:t>
                          </m:r>
                        </m:e>
                      </m:d>
                    </m:oMath>
                  </m:oMathPara>
                </a14:m>
                <a:endParaRPr lang="en-GB" sz="1700" dirty="0">
                  <a:solidFill>
                    <a:srgbClr val="FF0000"/>
                  </a:solidFill>
                </a:endParaRPr>
              </a:p>
            </p:txBody>
          </p:sp>
        </mc:Choice>
        <mc:Fallback xmlns="">
          <p:sp>
            <p:nvSpPr>
              <p:cNvPr id="27" name="CasellaDiTesto 26">
                <a:extLst>
                  <a:ext uri="{FF2B5EF4-FFF2-40B4-BE49-F238E27FC236}">
                    <a16:creationId xmlns:a16="http://schemas.microsoft.com/office/drawing/2014/main" id="{8F05D758-C7DC-48C7-AF93-5706562DB000}"/>
                  </a:ext>
                </a:extLst>
              </p:cNvPr>
              <p:cNvSpPr txBox="1">
                <a:spLocks noRot="1" noChangeAspect="1" noMove="1" noResize="1" noEditPoints="1" noAdjustHandles="1" noChangeArrowheads="1" noChangeShapeType="1" noTextEdit="1"/>
              </p:cNvSpPr>
              <p:nvPr/>
            </p:nvSpPr>
            <p:spPr>
              <a:xfrm>
                <a:off x="10391901" y="2731991"/>
                <a:ext cx="1359988" cy="261610"/>
              </a:xfrm>
              <a:prstGeom prst="rect">
                <a:avLst/>
              </a:prstGeom>
              <a:blipFill>
                <a:blip r:embed="rId8"/>
                <a:stretch>
                  <a:fillRect l="-2691" b="-69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21B6BE47-BC99-4B19-87E9-9722371AD385}"/>
                  </a:ext>
                </a:extLst>
              </p:cNvPr>
              <p:cNvSpPr txBox="1"/>
              <p:nvPr/>
            </p:nvSpPr>
            <p:spPr>
              <a:xfrm>
                <a:off x="-190466" y="6204720"/>
                <a:ext cx="3231473" cy="444417"/>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2</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sSup>
                        <m:sSupPr>
                          <m:ctrlPr>
                            <a:rPr lang="en-GB" sz="1700" i="1" smtClean="0">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 </m:t>
                          </m:r>
                          <m:f>
                            <m:fPr>
                              <m:ctrlPr>
                                <a:rPr lang="en-GB" sz="1700" i="1">
                                  <a:solidFill>
                                    <a:srgbClr val="FF0000"/>
                                  </a:solidFill>
                                  <a:latin typeface="Cambria Math" panose="02040503050406030204" pitchFamily="18" charset="0"/>
                                </a:rPr>
                              </m:ctrlPr>
                            </m:fPr>
                            <m:num>
                              <m:sSubSup>
                                <m:sSubSupPr>
                                  <m:ctrlPr>
                                    <a:rPr lang="en-GB" sz="1700" i="1">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rPr>
                                    <m:t>𝑟</m:t>
                                  </m:r>
                                </m:sub>
                                <m:sup>
                                  <m:r>
                                    <a:rPr lang="en-GB" sz="1700" i="1">
                                      <a:solidFill>
                                        <a:srgbClr val="FF0000"/>
                                      </a:solidFill>
                                      <a:latin typeface="Cambria Math" panose="02040503050406030204" pitchFamily="18" charset="0"/>
                                    </a:rPr>
                                    <m:t>2</m:t>
                                  </m:r>
                                </m:sup>
                              </m:sSubSup>
                              <m:sSubSup>
                                <m:sSubSupPr>
                                  <m:ctrlPr>
                                    <a:rPr lang="en-GB" sz="1700" i="1">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𝜎</m:t>
                                  </m:r>
                                </m:e>
                                <m:sub>
                                  <m:r>
                                    <a:rPr lang="en-GB" sz="1700" i="1">
                                      <a:solidFill>
                                        <a:srgbClr val="FF0000"/>
                                      </a:solidFill>
                                      <a:latin typeface="Cambria Math" panose="02040503050406030204" pitchFamily="18" charset="0"/>
                                    </a:rPr>
                                    <m:t>𝑡</m:t>
                                  </m:r>
                                </m:sub>
                                <m:sup>
                                  <m:r>
                                    <a:rPr lang="en-GB" sz="1700" i="1">
                                      <a:solidFill>
                                        <a:srgbClr val="FF0000"/>
                                      </a:solidFill>
                                      <a:latin typeface="Cambria Math" panose="02040503050406030204" pitchFamily="18" charset="0"/>
                                    </a:rPr>
                                    <m:t>2</m:t>
                                  </m:r>
                                </m:sup>
                              </m:sSubSup>
                            </m:num>
                            <m:den>
                              <m:r>
                                <a:rPr lang="en-GB" sz="1700" i="1">
                                  <a:solidFill>
                                    <a:srgbClr val="FF0000"/>
                                  </a:solidFill>
                                  <a:latin typeface="Cambria Math" panose="02040503050406030204" pitchFamily="18" charset="0"/>
                                </a:rPr>
                                <m:t>2</m:t>
                              </m:r>
                            </m:den>
                          </m:f>
                        </m:sup>
                      </m:sSup>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𝑤</m:t>
                          </m:r>
                        </m:e>
                        <m:sub>
                          <m:r>
                            <a:rPr lang="en-GB" sz="1700" i="1">
                              <a:solidFill>
                                <a:srgbClr val="FF0000"/>
                              </a:solidFill>
                              <a:latin typeface="Cambria Math" panose="02040503050406030204" pitchFamily="18" charset="0"/>
                              <a:ea typeface="Cambria Math" panose="02040503050406030204" pitchFamily="18" charset="0"/>
                            </a:rPr>
                            <m:t>∥</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oMath>
                  </m:oMathPara>
                </a14:m>
                <a:endParaRPr lang="en-GB" sz="1700" dirty="0">
                  <a:solidFill>
                    <a:srgbClr val="FF0000"/>
                  </a:solidFill>
                  <a:ea typeface="Cambria Math" panose="02040503050406030204" pitchFamily="18" charset="0"/>
                </a:endParaRPr>
              </a:p>
            </p:txBody>
          </p:sp>
        </mc:Choice>
        <mc:Fallback xmlns="">
          <p:sp>
            <p:nvSpPr>
              <p:cNvPr id="28" name="CasellaDiTesto 27">
                <a:extLst>
                  <a:ext uri="{FF2B5EF4-FFF2-40B4-BE49-F238E27FC236}">
                    <a16:creationId xmlns:a16="http://schemas.microsoft.com/office/drawing/2014/main" id="{21B6BE47-BC99-4B19-87E9-9722371AD385}"/>
                  </a:ext>
                </a:extLst>
              </p:cNvPr>
              <p:cNvSpPr txBox="1">
                <a:spLocks noRot="1" noChangeAspect="1" noMove="1" noResize="1" noEditPoints="1" noAdjustHandles="1" noChangeArrowheads="1" noChangeShapeType="1" noTextEdit="1"/>
              </p:cNvSpPr>
              <p:nvPr/>
            </p:nvSpPr>
            <p:spPr>
              <a:xfrm>
                <a:off x="-190466" y="6204720"/>
                <a:ext cx="3231473" cy="44441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0A22CA9E-22AB-4A44-A397-FA62B1B86D14}"/>
                  </a:ext>
                </a:extLst>
              </p:cNvPr>
              <p:cNvSpPr txBox="1"/>
              <p:nvPr/>
            </p:nvSpPr>
            <p:spPr>
              <a:xfrm>
                <a:off x="2705175" y="6227057"/>
                <a:ext cx="2430242" cy="565989"/>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3</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𝑊</m:t>
                              </m:r>
                            </m:e>
                            <m:sub>
                              <m:r>
                                <a:rPr lang="en-GB" sz="1700" i="1">
                                  <a:solidFill>
                                    <a:srgbClr val="FF0000"/>
                                  </a:solidFill>
                                  <a:latin typeface="Cambria Math" panose="02040503050406030204" pitchFamily="18" charset="0"/>
                                </a:rPr>
                                <m:t>1</m:t>
                              </m:r>
                            </m:sub>
                          </m:sSub>
                          <m:d>
                            <m:dPr>
                              <m:ctrlPr>
                                <a:rPr lang="en-GB" sz="1700" i="1">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0</m:t>
                              </m:r>
                            </m:e>
                          </m:d>
                        </m:num>
                        <m:den>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𝑤</m:t>
                              </m:r>
                            </m:e>
                            <m:sub>
                              <m:r>
                                <a:rPr lang="en-GB" sz="1700" i="1">
                                  <a:solidFill>
                                    <a:srgbClr val="FF0000"/>
                                  </a:solidFill>
                                  <a:latin typeface="Cambria Math" panose="02040503050406030204" pitchFamily="18" charset="0"/>
                                  <a:ea typeface="Cambria Math" panose="02040503050406030204" pitchFamily="18" charset="0"/>
                                </a:rPr>
                                <m:t>∥</m:t>
                              </m:r>
                            </m:sub>
                          </m:sSub>
                          <m:d>
                            <m:dPr>
                              <m:ctrlPr>
                                <a:rPr lang="en-GB" sz="1700" i="1">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0</m:t>
                              </m:r>
                            </m:e>
                          </m:d>
                        </m:den>
                      </m:f>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𝑤</m:t>
                          </m:r>
                        </m:e>
                        <m:sub>
                          <m:r>
                            <a:rPr lang="en-GB" sz="1700" i="1">
                              <a:solidFill>
                                <a:srgbClr val="FF0000"/>
                              </a:solidFill>
                              <a:latin typeface="Cambria Math" panose="02040503050406030204" pitchFamily="18" charset="0"/>
                              <a:ea typeface="Cambria Math" panose="02040503050406030204" pitchFamily="18" charset="0"/>
                            </a:rPr>
                            <m:t>∥</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oMath>
                  </m:oMathPara>
                </a14:m>
                <a:endParaRPr lang="en-GB" sz="1700" dirty="0">
                  <a:solidFill>
                    <a:srgbClr val="FF0000"/>
                  </a:solidFill>
                  <a:ea typeface="Cambria Math" panose="02040503050406030204" pitchFamily="18" charset="0"/>
                </a:endParaRPr>
              </a:p>
            </p:txBody>
          </p:sp>
        </mc:Choice>
        <mc:Fallback xmlns="">
          <p:sp>
            <p:nvSpPr>
              <p:cNvPr id="29" name="CasellaDiTesto 28">
                <a:extLst>
                  <a:ext uri="{FF2B5EF4-FFF2-40B4-BE49-F238E27FC236}">
                    <a16:creationId xmlns:a16="http://schemas.microsoft.com/office/drawing/2014/main" id="{0A22CA9E-22AB-4A44-A397-FA62B1B86D14}"/>
                  </a:ext>
                </a:extLst>
              </p:cNvPr>
              <p:cNvSpPr txBox="1">
                <a:spLocks noRot="1" noChangeAspect="1" noMove="1" noResize="1" noEditPoints="1" noAdjustHandles="1" noChangeArrowheads="1" noChangeShapeType="1" noTextEdit="1"/>
              </p:cNvSpPr>
              <p:nvPr/>
            </p:nvSpPr>
            <p:spPr>
              <a:xfrm>
                <a:off x="2705175" y="6227057"/>
                <a:ext cx="2430242" cy="565989"/>
              </a:xfrm>
              <a:prstGeom prst="rect">
                <a:avLst/>
              </a:prstGeom>
              <a:blipFill>
                <a:blip r:embed="rId10"/>
                <a:stretch>
                  <a:fillRect/>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373523A7-E218-4781-9F70-B4ABCC5163C0}"/>
              </a:ext>
            </a:extLst>
          </p:cNvPr>
          <p:cNvSpPr txBox="1"/>
          <p:nvPr/>
        </p:nvSpPr>
        <p:spPr>
          <a:xfrm>
            <a:off x="5255492" y="6350610"/>
            <a:ext cx="831273" cy="353943"/>
          </a:xfrm>
          <a:prstGeom prst="rect">
            <a:avLst/>
          </a:prstGeom>
          <a:noFill/>
        </p:spPr>
        <p:txBody>
          <a:bodyPr wrap="square" rtlCol="0">
            <a:spAutoFit/>
          </a:bodyPr>
          <a:lstStyle/>
          <a:p>
            <a:r>
              <a:rPr lang="en-GB" sz="1700" dirty="0"/>
              <a:t>where</a:t>
            </a:r>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A2651035-B668-428B-854F-41F08EC0456E}"/>
                  </a:ext>
                </a:extLst>
              </p:cNvPr>
              <p:cNvSpPr txBox="1"/>
              <p:nvPr/>
            </p:nvSpPr>
            <p:spPr>
              <a:xfrm>
                <a:off x="6114473" y="6213956"/>
                <a:ext cx="6157382" cy="582147"/>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𝑤</m:t>
                          </m:r>
                        </m:e>
                        <m:sub>
                          <m:r>
                            <a:rPr lang="en-GB" sz="1700" b="0" i="1" smtClean="0">
                              <a:solidFill>
                                <a:srgbClr val="FF0000"/>
                              </a:solidFill>
                              <a:latin typeface="Cambria Math" panose="02040503050406030204" pitchFamily="18" charset="0"/>
                              <a:ea typeface="Cambria Math" panose="02040503050406030204" pitchFamily="18" charset="0"/>
                            </a:rPr>
                            <m:t>∥</m:t>
                          </m:r>
                        </m:sub>
                      </m:sSub>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r>
                        <a:rPr lang="en-GB" sz="1700" i="1" smtClean="0">
                          <a:solidFill>
                            <a:srgbClr val="FF0000"/>
                          </a:solidFill>
                          <a:latin typeface="Cambria Math" panose="02040503050406030204" pitchFamily="18" charset="0"/>
                          <a:ea typeface="Cambria Math" panose="02040503050406030204" pitchFamily="18" charset="0"/>
                        </a:rPr>
                        <m:t>−</m:t>
                      </m:r>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r>
                            <m:rPr>
                              <m:sty m:val="p"/>
                            </m:rPr>
                            <a:rPr lang="en-GB" sz="1700" i="0">
                              <a:solidFill>
                                <a:srgbClr val="FF0000"/>
                              </a:solidFill>
                              <a:latin typeface="Cambria Math" panose="02040503050406030204" pitchFamily="18" charset="0"/>
                              <a:ea typeface="Cambria Math" panose="02040503050406030204" pitchFamily="18" charset="0"/>
                            </a:rPr>
                            <m:t>sgn</m:t>
                          </m:r>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𝑡</m:t>
                              </m:r>
                            </m:e>
                          </m:d>
                          <m:r>
                            <a:rPr lang="en-GB" sz="1700" i="1">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1</m:t>
                          </m:r>
                        </m:e>
                      </m:d>
                      <m:f>
                        <m:fPr>
                          <m:ctrlPr>
                            <a:rPr lang="en-GB" sz="1700" i="1">
                              <a:solidFill>
                                <a:srgbClr val="FF0000"/>
                              </a:solidFill>
                              <a:latin typeface="Cambria Math" panose="02040503050406030204" pitchFamily="18" charset="0"/>
                              <a:ea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𝑅</m:t>
                              </m:r>
                            </m:e>
                            <m:sub>
                              <m:r>
                                <a:rPr lang="en-GB" sz="1700" i="1">
                                  <a:solidFill>
                                    <a:srgbClr val="FF0000"/>
                                  </a:solidFill>
                                  <a:latin typeface="Cambria Math" panose="02040503050406030204" pitchFamily="18" charset="0"/>
                                  <a:ea typeface="Cambria Math" panose="02040503050406030204" pitchFamily="18" charset="0"/>
                                </a:rPr>
                                <m:t>𝑠</m:t>
                              </m:r>
                            </m:sub>
                          </m:sSub>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𝑟</m:t>
                              </m:r>
                            </m:sub>
                          </m:sSub>
                        </m:num>
                        <m:den>
                          <m:r>
                            <a:rPr lang="en-GB" sz="1700" b="0" i="1" smtClean="0">
                              <a:solidFill>
                                <a:srgbClr val="FF0000"/>
                              </a:solidFill>
                              <a:latin typeface="Cambria Math" panose="02040503050406030204" pitchFamily="18" charset="0"/>
                              <a:ea typeface="Cambria Math" panose="02040503050406030204" pitchFamily="18" charset="0"/>
                            </a:rPr>
                            <m:t>2</m:t>
                          </m:r>
                          <m:r>
                            <a:rPr lang="en-GB" sz="1700" i="1">
                              <a:solidFill>
                                <a:srgbClr val="FF0000"/>
                              </a:solidFill>
                              <a:latin typeface="Cambria Math" panose="02040503050406030204" pitchFamily="18" charset="0"/>
                              <a:ea typeface="Cambria Math" panose="02040503050406030204" pitchFamily="18" charset="0"/>
                            </a:rPr>
                            <m:t>𝑄</m:t>
                          </m:r>
                        </m:den>
                      </m:f>
                      <m:sSup>
                        <m:sSupPr>
                          <m:ctrlPr>
                            <a:rPr lang="en-GB" sz="1700" i="1">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rPr>
                                    <m:t>𝑟</m:t>
                                  </m:r>
                                </m:sub>
                              </m:sSub>
                            </m:num>
                            <m:den>
                              <m:r>
                                <a:rPr lang="en-GB" sz="1700" i="1">
                                  <a:solidFill>
                                    <a:srgbClr val="FF0000"/>
                                  </a:solidFill>
                                  <a:latin typeface="Cambria Math" panose="02040503050406030204" pitchFamily="18" charset="0"/>
                                </a:rPr>
                                <m:t>2</m:t>
                              </m:r>
                              <m:r>
                                <a:rPr lang="en-GB" sz="1700" i="1">
                                  <a:solidFill>
                                    <a:srgbClr val="FF0000"/>
                                  </a:solidFill>
                                  <a:latin typeface="Cambria Math" panose="02040503050406030204" pitchFamily="18" charset="0"/>
                                </a:rPr>
                                <m:t>𝑄</m:t>
                              </m:r>
                            </m:den>
                          </m:f>
                          <m:r>
                            <a:rPr lang="en-GB" sz="1700" i="1">
                              <a:solidFill>
                                <a:srgbClr val="FF0000"/>
                              </a:solidFill>
                              <a:latin typeface="Cambria Math" panose="02040503050406030204" pitchFamily="18" charset="0"/>
                              <a:ea typeface="Cambria Math" panose="02040503050406030204" pitchFamily="18" charset="0"/>
                            </a:rPr>
                            <m:t>𝑡</m:t>
                          </m:r>
                        </m:sup>
                      </m:sSup>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func>
                            <m:funcPr>
                              <m:ctrlPr>
                                <a:rPr lang="en-GB" sz="1700" i="1">
                                  <a:solidFill>
                                    <a:srgbClr val="FF0000"/>
                                  </a:solidFill>
                                  <a:latin typeface="Cambria Math" panose="02040503050406030204" pitchFamily="18" charset="0"/>
                                </a:rPr>
                              </m:ctrlPr>
                            </m:funcPr>
                            <m:fName>
                              <m:r>
                                <m:rPr>
                                  <m:sty m:val="p"/>
                                </m:rPr>
                                <a:rPr lang="en-GB" sz="1700">
                                  <a:solidFill>
                                    <a:srgbClr val="FF0000"/>
                                  </a:solidFill>
                                  <a:latin typeface="Cambria Math" panose="02040503050406030204" pitchFamily="18" charset="0"/>
                                </a:rPr>
                                <m:t>cos</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i="1">
                                      <a:solidFill>
                                        <a:srgbClr val="FF0000"/>
                                      </a:solidFill>
                                      <a:latin typeface="Cambria Math" panose="02040503050406030204" pitchFamily="18" charset="0"/>
                                      <a:ea typeface="Cambria Math" panose="02040503050406030204" pitchFamily="18" charset="0"/>
                                    </a:rPr>
                                    <m:t>𝑡</m:t>
                                  </m:r>
                                </m:e>
                              </m:d>
                            </m:e>
                          </m:func>
                          <m:r>
                            <a:rPr lang="en-GB" sz="1700" i="1">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rPr>
                                    <m:t>𝑟</m:t>
                                  </m:r>
                                </m:sub>
                              </m:sSub>
                            </m:num>
                            <m:den>
                              <m:r>
                                <a:rPr lang="en-GB" sz="1700" i="1">
                                  <a:solidFill>
                                    <a:srgbClr val="FF0000"/>
                                  </a:solidFill>
                                  <a:latin typeface="Cambria Math" panose="02040503050406030204" pitchFamily="18" charset="0"/>
                                </a:rPr>
                                <m:t>2</m:t>
                              </m:r>
                              <m:r>
                                <a:rPr lang="en-GB" sz="1700" i="1">
                                  <a:solidFill>
                                    <a:srgbClr val="FF0000"/>
                                  </a:solidFill>
                                  <a:latin typeface="Cambria Math" panose="02040503050406030204" pitchFamily="18" charset="0"/>
                                </a:rPr>
                                <m:t>𝑄</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den>
                          </m:f>
                          <m:func>
                            <m:funcPr>
                              <m:ctrlPr>
                                <a:rPr lang="en-GB" sz="1700" i="1">
                                  <a:solidFill>
                                    <a:srgbClr val="FF0000"/>
                                  </a:solidFill>
                                  <a:latin typeface="Cambria Math" panose="02040503050406030204" pitchFamily="18" charset="0"/>
                                </a:rPr>
                              </m:ctrlPr>
                            </m:funcPr>
                            <m:fName>
                              <m:r>
                                <m:rPr>
                                  <m:sty m:val="p"/>
                                </m:rPr>
                                <a:rPr lang="en-GB" sz="1700">
                                  <a:solidFill>
                                    <a:srgbClr val="FF0000"/>
                                  </a:solidFill>
                                  <a:latin typeface="Cambria Math" panose="02040503050406030204" pitchFamily="18" charset="0"/>
                                </a:rPr>
                                <m:t>sin</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i="1">
                                      <a:solidFill>
                                        <a:srgbClr val="FF0000"/>
                                      </a:solidFill>
                                      <a:latin typeface="Cambria Math" panose="02040503050406030204" pitchFamily="18" charset="0"/>
                                      <a:ea typeface="Cambria Math" panose="02040503050406030204" pitchFamily="18" charset="0"/>
                                    </a:rPr>
                                    <m:t>𝑡</m:t>
                                  </m:r>
                                </m:e>
                              </m:d>
                            </m:e>
                          </m:func>
                        </m:e>
                      </m:d>
                    </m:oMath>
                  </m:oMathPara>
                </a14:m>
                <a:endParaRPr lang="en-GB" sz="1700" dirty="0">
                  <a:solidFill>
                    <a:srgbClr val="FF0000"/>
                  </a:solidFill>
                  <a:ea typeface="Cambria Math" panose="02040503050406030204" pitchFamily="18" charset="0"/>
                </a:endParaRPr>
              </a:p>
            </p:txBody>
          </p:sp>
        </mc:Choice>
        <mc:Fallback xmlns="">
          <p:sp>
            <p:nvSpPr>
              <p:cNvPr id="31" name="CasellaDiTesto 30">
                <a:extLst>
                  <a:ext uri="{FF2B5EF4-FFF2-40B4-BE49-F238E27FC236}">
                    <a16:creationId xmlns:a16="http://schemas.microsoft.com/office/drawing/2014/main" id="{A2651035-B668-428B-854F-41F08EC0456E}"/>
                  </a:ext>
                </a:extLst>
              </p:cNvPr>
              <p:cNvSpPr txBox="1">
                <a:spLocks noRot="1" noChangeAspect="1" noMove="1" noResize="1" noEditPoints="1" noAdjustHandles="1" noChangeArrowheads="1" noChangeShapeType="1" noTextEdit="1"/>
              </p:cNvSpPr>
              <p:nvPr/>
            </p:nvSpPr>
            <p:spPr>
              <a:xfrm>
                <a:off x="6114473" y="6213956"/>
                <a:ext cx="6157382" cy="582147"/>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738883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0CC557D2-F638-4F4B-94BA-8DF851759D5B}"/>
              </a:ext>
            </a:extLst>
          </p:cNvPr>
          <p:cNvPicPr>
            <a:picLocks noChangeAspect="1"/>
          </p:cNvPicPr>
          <p:nvPr/>
        </p:nvPicPr>
        <p:blipFill>
          <a:blip r:embed="rId2"/>
          <a:stretch>
            <a:fillRect/>
          </a:stretch>
        </p:blipFill>
        <p:spPr>
          <a:xfrm>
            <a:off x="254202" y="1685949"/>
            <a:ext cx="3593755" cy="2402332"/>
          </a:xfrm>
          <a:prstGeom prst="rect">
            <a:avLst/>
          </a:prstGeom>
        </p:spPr>
      </p:pic>
      <p:sp>
        <p:nvSpPr>
          <p:cNvPr id="4" name="Segnaposto numero diapositiva 3">
            <a:extLst>
              <a:ext uri="{FF2B5EF4-FFF2-40B4-BE49-F238E27FC236}">
                <a16:creationId xmlns:a16="http://schemas.microsoft.com/office/drawing/2014/main" id="{5B56A1E7-0BAA-4C8E-92DF-B6191B4E6390}"/>
              </a:ext>
            </a:extLst>
          </p:cNvPr>
          <p:cNvSpPr>
            <a:spLocks noGrp="1"/>
          </p:cNvSpPr>
          <p:nvPr>
            <p:ph type="sldNum" sz="quarter" idx="12"/>
          </p:nvPr>
        </p:nvSpPr>
        <p:spPr/>
        <p:txBody>
          <a:bodyPr/>
          <a:lstStyle/>
          <a:p>
            <a:fld id="{F556478C-EA8F-4B12-8AB2-8053E5C3663D}" type="slidenum">
              <a:rPr lang="en-GB" smtClean="0"/>
              <a:t>126</a:t>
            </a:fld>
            <a:endParaRPr lang="en-GB"/>
          </a:p>
        </p:txBody>
      </p:sp>
      <p:sp>
        <p:nvSpPr>
          <p:cNvPr id="5" name="CasellaDiTesto 4">
            <a:extLst>
              <a:ext uri="{FF2B5EF4-FFF2-40B4-BE49-F238E27FC236}">
                <a16:creationId xmlns:a16="http://schemas.microsoft.com/office/drawing/2014/main" id="{65DEAA3A-EB1C-4FF2-987E-604C94B7A956}"/>
              </a:ext>
            </a:extLst>
          </p:cNvPr>
          <p:cNvSpPr txBox="1"/>
          <p:nvPr/>
        </p:nvSpPr>
        <p:spPr>
          <a:xfrm>
            <a:off x="0" y="85072"/>
            <a:ext cx="12192000" cy="707886"/>
          </a:xfrm>
          <a:prstGeom prst="rect">
            <a:avLst/>
          </a:prstGeom>
          <a:noFill/>
        </p:spPr>
        <p:txBody>
          <a:bodyPr wrap="square" rtlCol="0">
            <a:spAutoFit/>
          </a:bodyPr>
          <a:lstStyle/>
          <a:p>
            <a:pPr algn="ctr"/>
            <a:r>
              <a:rPr lang="en-GB" sz="4000" dirty="0">
                <a:latin typeface="+mj-lt"/>
              </a:rPr>
              <a:t>Kicker coupling-impedance in the code (2/3)</a:t>
            </a:r>
          </a:p>
        </p:txBody>
      </p:sp>
      <p:pic>
        <p:nvPicPr>
          <p:cNvPr id="7" name="Immagine 6">
            <a:extLst>
              <a:ext uri="{FF2B5EF4-FFF2-40B4-BE49-F238E27FC236}">
                <a16:creationId xmlns:a16="http://schemas.microsoft.com/office/drawing/2014/main" id="{ABEB13D7-73F8-4C6D-AEFB-619A81EE3245}"/>
              </a:ext>
            </a:extLst>
          </p:cNvPr>
          <p:cNvPicPr>
            <a:picLocks noChangeAspect="1"/>
          </p:cNvPicPr>
          <p:nvPr/>
        </p:nvPicPr>
        <p:blipFill>
          <a:blip r:embed="rId3"/>
          <a:stretch>
            <a:fillRect/>
          </a:stretch>
        </p:blipFill>
        <p:spPr>
          <a:xfrm>
            <a:off x="245270" y="4410988"/>
            <a:ext cx="3593812" cy="2399578"/>
          </a:xfrm>
          <a:prstGeom prst="rect">
            <a:avLst/>
          </a:prstGeom>
        </p:spPr>
      </p:pic>
      <p:pic>
        <p:nvPicPr>
          <p:cNvPr id="8" name="Immagine 7">
            <a:extLst>
              <a:ext uri="{FF2B5EF4-FFF2-40B4-BE49-F238E27FC236}">
                <a16:creationId xmlns:a16="http://schemas.microsoft.com/office/drawing/2014/main" id="{BDC60C42-DC2A-4CAC-8161-C5C708528BBC}"/>
              </a:ext>
            </a:extLst>
          </p:cNvPr>
          <p:cNvPicPr>
            <a:picLocks noChangeAspect="1"/>
          </p:cNvPicPr>
          <p:nvPr/>
        </p:nvPicPr>
        <p:blipFill>
          <a:blip r:embed="rId4"/>
          <a:stretch>
            <a:fillRect/>
          </a:stretch>
        </p:blipFill>
        <p:spPr>
          <a:xfrm>
            <a:off x="4103840" y="1686758"/>
            <a:ext cx="2524701" cy="2399578"/>
          </a:xfrm>
          <a:prstGeom prst="rect">
            <a:avLst/>
          </a:prstGeom>
        </p:spPr>
      </p:pic>
      <p:pic>
        <p:nvPicPr>
          <p:cNvPr id="9" name="Immagine 8">
            <a:extLst>
              <a:ext uri="{FF2B5EF4-FFF2-40B4-BE49-F238E27FC236}">
                <a16:creationId xmlns:a16="http://schemas.microsoft.com/office/drawing/2014/main" id="{D56844B2-C212-4273-BAF5-6ABF2E6BB5F9}"/>
              </a:ext>
            </a:extLst>
          </p:cNvPr>
          <p:cNvPicPr>
            <a:picLocks noChangeAspect="1"/>
          </p:cNvPicPr>
          <p:nvPr/>
        </p:nvPicPr>
        <p:blipFill>
          <a:blip r:embed="rId5"/>
          <a:stretch>
            <a:fillRect/>
          </a:stretch>
        </p:blipFill>
        <p:spPr>
          <a:xfrm>
            <a:off x="4154651" y="4367821"/>
            <a:ext cx="2456134" cy="2399578"/>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B4FF534-D1EA-46FA-A6F1-A40593671C4D}"/>
                  </a:ext>
                </a:extLst>
              </p:cNvPr>
              <p:cNvSpPr txBox="1"/>
              <p:nvPr/>
            </p:nvSpPr>
            <p:spPr>
              <a:xfrm>
                <a:off x="13316" y="938693"/>
                <a:ext cx="8424909" cy="35394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We show the three potentials for the DAFNE case, using </a:t>
                </a:r>
                <a14:m>
                  <m:oMath xmlns:m="http://schemas.openxmlformats.org/officeDocument/2006/math">
                    <m:sSub>
                      <m:sSubPr>
                        <m:ctrlPr>
                          <a:rPr lang="en-GB" sz="1700" b="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𝜎</m:t>
                        </m:r>
                      </m:e>
                      <m:sub>
                        <m:r>
                          <a:rPr lang="en-GB" sz="1700" b="0" i="1" smtClean="0">
                            <a:latin typeface="Cambria Math" panose="02040503050406030204" pitchFamily="18" charset="0"/>
                            <a:ea typeface="Cambria Math" panose="02040503050406030204" pitchFamily="18" charset="0"/>
                          </a:rPr>
                          <m:t>𝑡</m:t>
                        </m:r>
                      </m:sub>
                    </m:sSub>
                    <m:r>
                      <a:rPr lang="en-GB" sz="1700" b="0" i="1" smtClean="0">
                        <a:latin typeface="Cambria Math" panose="02040503050406030204" pitchFamily="18" charset="0"/>
                        <a:ea typeface="Cambria Math" panose="02040503050406030204" pitchFamily="18" charset="0"/>
                      </a:rPr>
                      <m:t>=20</m:t>
                    </m:r>
                  </m:oMath>
                </a14:m>
                <a:r>
                  <a:rPr lang="en-GB" sz="1700" dirty="0"/>
                  <a:t> mm. </a:t>
                </a:r>
              </a:p>
            </p:txBody>
          </p:sp>
        </mc:Choice>
        <mc:Fallback xmlns="">
          <p:sp>
            <p:nvSpPr>
              <p:cNvPr id="11" name="CasellaDiTesto 10">
                <a:extLst>
                  <a:ext uri="{FF2B5EF4-FFF2-40B4-BE49-F238E27FC236}">
                    <a16:creationId xmlns:a16="http://schemas.microsoft.com/office/drawing/2014/main" id="{9B4FF534-D1EA-46FA-A6F1-A40593671C4D}"/>
                  </a:ext>
                </a:extLst>
              </p:cNvPr>
              <p:cNvSpPr txBox="1">
                <a:spLocks noRot="1" noChangeAspect="1" noMove="1" noResize="1" noEditPoints="1" noAdjustHandles="1" noChangeArrowheads="1" noChangeShapeType="1" noTextEdit="1"/>
              </p:cNvSpPr>
              <p:nvPr/>
            </p:nvSpPr>
            <p:spPr>
              <a:xfrm>
                <a:off x="13316" y="938693"/>
                <a:ext cx="8424909" cy="353943"/>
              </a:xfrm>
              <a:prstGeom prst="rect">
                <a:avLst/>
              </a:prstGeom>
              <a:blipFill>
                <a:blip r:embed="rId6"/>
                <a:stretch>
                  <a:fillRect l="-289" t="-6897" b="-22414"/>
                </a:stretch>
              </a:blipFill>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FCA5CE4B-F8E8-414C-B863-2B29A5F14C53}"/>
              </a:ext>
            </a:extLst>
          </p:cNvPr>
          <p:cNvSpPr txBox="1"/>
          <p:nvPr/>
        </p:nvSpPr>
        <p:spPr>
          <a:xfrm>
            <a:off x="559190" y="1400064"/>
            <a:ext cx="3340695" cy="353943"/>
          </a:xfrm>
          <a:prstGeom prst="rect">
            <a:avLst/>
          </a:prstGeom>
          <a:noFill/>
        </p:spPr>
        <p:txBody>
          <a:bodyPr wrap="square" rtlCol="0">
            <a:spAutoFit/>
          </a:bodyPr>
          <a:lstStyle/>
          <a:p>
            <a:r>
              <a:rPr lang="en-GB" sz="1700" b="1" dirty="0"/>
              <a:t>Wake potentials and bunch profile </a:t>
            </a:r>
          </a:p>
        </p:txBody>
      </p:sp>
      <p:sp>
        <p:nvSpPr>
          <p:cNvPr id="13" name="CasellaDiTesto 12">
            <a:extLst>
              <a:ext uri="{FF2B5EF4-FFF2-40B4-BE49-F238E27FC236}">
                <a16:creationId xmlns:a16="http://schemas.microsoft.com/office/drawing/2014/main" id="{CA30D46D-1054-4B61-AB40-BE22CC4E3B03}"/>
              </a:ext>
            </a:extLst>
          </p:cNvPr>
          <p:cNvSpPr txBox="1"/>
          <p:nvPr/>
        </p:nvSpPr>
        <p:spPr>
          <a:xfrm>
            <a:off x="1756264" y="4124957"/>
            <a:ext cx="919856" cy="353943"/>
          </a:xfrm>
          <a:prstGeom prst="rect">
            <a:avLst/>
          </a:prstGeom>
          <a:noFill/>
        </p:spPr>
        <p:txBody>
          <a:bodyPr wrap="square" rtlCol="0">
            <a:spAutoFit/>
          </a:bodyPr>
          <a:lstStyle/>
          <a:p>
            <a:r>
              <a:rPr lang="en-GB" sz="1700" b="1" dirty="0"/>
              <a:t>Zoom 1</a:t>
            </a:r>
          </a:p>
        </p:txBody>
      </p:sp>
      <p:sp>
        <p:nvSpPr>
          <p:cNvPr id="14" name="CasellaDiTesto 13">
            <a:extLst>
              <a:ext uri="{FF2B5EF4-FFF2-40B4-BE49-F238E27FC236}">
                <a16:creationId xmlns:a16="http://schemas.microsoft.com/office/drawing/2014/main" id="{5FB0D144-A636-488A-BAB5-B4CAE094A0AA}"/>
              </a:ext>
            </a:extLst>
          </p:cNvPr>
          <p:cNvSpPr txBox="1"/>
          <p:nvPr/>
        </p:nvSpPr>
        <p:spPr>
          <a:xfrm>
            <a:off x="5020616" y="1400093"/>
            <a:ext cx="919856" cy="353943"/>
          </a:xfrm>
          <a:prstGeom prst="rect">
            <a:avLst/>
          </a:prstGeom>
          <a:noFill/>
        </p:spPr>
        <p:txBody>
          <a:bodyPr wrap="square" rtlCol="0">
            <a:spAutoFit/>
          </a:bodyPr>
          <a:lstStyle/>
          <a:p>
            <a:r>
              <a:rPr lang="en-GB" sz="1700" b="1" dirty="0"/>
              <a:t>Zoom 2</a:t>
            </a:r>
          </a:p>
        </p:txBody>
      </p:sp>
      <p:sp>
        <p:nvSpPr>
          <p:cNvPr id="15" name="CasellaDiTesto 14">
            <a:extLst>
              <a:ext uri="{FF2B5EF4-FFF2-40B4-BE49-F238E27FC236}">
                <a16:creationId xmlns:a16="http://schemas.microsoft.com/office/drawing/2014/main" id="{B8115EB5-8076-46F3-A210-1F7F0F852B6C}"/>
              </a:ext>
            </a:extLst>
          </p:cNvPr>
          <p:cNvSpPr txBox="1"/>
          <p:nvPr/>
        </p:nvSpPr>
        <p:spPr>
          <a:xfrm>
            <a:off x="4981197" y="4124957"/>
            <a:ext cx="919856" cy="353943"/>
          </a:xfrm>
          <a:prstGeom prst="rect">
            <a:avLst/>
          </a:prstGeom>
          <a:noFill/>
        </p:spPr>
        <p:txBody>
          <a:bodyPr wrap="square" rtlCol="0">
            <a:spAutoFit/>
          </a:bodyPr>
          <a:lstStyle/>
          <a:p>
            <a:r>
              <a:rPr lang="en-GB" sz="1700" b="1" dirty="0"/>
              <a:t>Zoom 3</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9D886D2E-14DD-4CD3-89B7-0D9B95DC89A1}"/>
                  </a:ext>
                </a:extLst>
              </p:cNvPr>
              <p:cNvSpPr txBox="1"/>
              <p:nvPr/>
            </p:nvSpPr>
            <p:spPr>
              <a:xfrm>
                <a:off x="6753590" y="858907"/>
                <a:ext cx="5438410" cy="6041141"/>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GB" sz="1600" i="1" smtClean="0">
                            <a:solidFill>
                              <a:srgbClr val="FF0000"/>
                            </a:solidFill>
                            <a:latin typeface="Cambria Math" panose="02040503050406030204" pitchFamily="18" charset="0"/>
                          </a:rPr>
                        </m:ctrlPr>
                      </m:sSubPr>
                      <m:e>
                        <m:r>
                          <a:rPr lang="en-GB" sz="1600" b="0" i="1">
                            <a:solidFill>
                              <a:srgbClr val="FF0000"/>
                            </a:solidFill>
                            <a:latin typeface="Cambria Math" panose="02040503050406030204" pitchFamily="18" charset="0"/>
                          </a:rPr>
                          <m:t>𝑊</m:t>
                        </m:r>
                      </m:e>
                      <m:sub>
                        <m:r>
                          <a:rPr lang="en-GB" sz="1600" b="0" i="1" smtClean="0">
                            <a:solidFill>
                              <a:srgbClr val="FF0000"/>
                            </a:solidFill>
                            <a:latin typeface="Cambria Math" panose="02040503050406030204" pitchFamily="18" charset="0"/>
                          </a:rPr>
                          <m:t>1</m:t>
                        </m:r>
                      </m:sub>
                    </m:sSub>
                    <m:r>
                      <a:rPr lang="en-GB" sz="1600" b="0" i="1" smtClean="0">
                        <a:solidFill>
                          <a:srgbClr val="FF0000"/>
                        </a:solidFill>
                        <a:latin typeface="Cambria Math" panose="02040503050406030204" pitchFamily="18" charset="0"/>
                      </a:rPr>
                      <m:t> </m:t>
                    </m:r>
                  </m:oMath>
                </a14:m>
                <a:r>
                  <a:rPr lang="en-GB" sz="1600" dirty="0">
                    <a:solidFill>
                      <a:srgbClr val="FF0000"/>
                    </a:solidFill>
                  </a:rPr>
                  <a:t>decays to zero after essentially 3 RF periods.</a:t>
                </a:r>
                <a:endParaRPr lang="en-GB" sz="1600" dirty="0">
                  <a:solidFill>
                    <a:schemeClr val="tx1"/>
                  </a:solidFill>
                </a:endParaRPr>
              </a:p>
              <a:p>
                <a:pPr marL="285750" indent="-285750">
                  <a:buFont typeface="Wingdings" panose="05000000000000000000" pitchFamily="2" charset="2"/>
                  <a:buChar char="q"/>
                </a:pPr>
                <a:r>
                  <a:rPr lang="en-GB" sz="1600" dirty="0">
                    <a:solidFill>
                      <a:schemeClr val="tx1"/>
                    </a:solidFill>
                  </a:rPr>
                  <a:t>At </a:t>
                </a:r>
                <a:r>
                  <a:rPr lang="en-GB" sz="1600" dirty="0"/>
                  <a:t>0 ns </a:t>
                </a:r>
                <a:r>
                  <a:rPr lang="en-GB" sz="1600" dirty="0">
                    <a:solidFill>
                      <a:schemeClr val="tx1"/>
                    </a:solidFill>
                  </a:rPr>
                  <a:t>the amplitudes of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1</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i="1">
                            <a:latin typeface="Cambria Math" panose="02040503050406030204" pitchFamily="18" charset="0"/>
                          </a:rPr>
                          <m:t>2</m:t>
                        </m:r>
                      </m:sub>
                    </m:sSub>
                  </m:oMath>
                </a14:m>
                <a:r>
                  <a:rPr lang="en-GB" sz="1600" dirty="0">
                    <a:solidFill>
                      <a:schemeClr val="tx1"/>
                    </a:solidFill>
                  </a:rPr>
                  <a:t> differ by 7%.</a:t>
                </a:r>
              </a:p>
              <a:p>
                <a:r>
                  <a:rPr lang="en-GB" sz="1600" dirty="0">
                    <a:solidFill>
                      <a:schemeClr val="tx1"/>
                    </a:solidFill>
                  </a:rPr>
                  <a:t>      After roughly 0.2 ns:</a:t>
                </a:r>
              </a:p>
              <a:p>
                <a:pPr marL="742950" lvl="1" indent="-285750">
                  <a:buFont typeface="Wingdings" panose="05000000000000000000" pitchFamily="2" charset="2"/>
                  <a:buChar char="Ø"/>
                </a:pPr>
                <a:r>
                  <a:rPr lang="en-GB" sz="1600" dirty="0">
                    <a:solidFill>
                      <a:schemeClr val="tx1"/>
                    </a:solidFill>
                  </a:rPr>
                  <a:t>there is a time-shift of 2.7 ps between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1</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2</m:t>
                        </m:r>
                      </m:sub>
                    </m:sSub>
                  </m:oMath>
                </a14:m>
                <a:r>
                  <a:rPr lang="en-GB" sz="1600" dirty="0">
                    <a:solidFill>
                      <a:schemeClr val="tx1"/>
                    </a:solidFill>
                  </a:rPr>
                  <a:t>;</a:t>
                </a:r>
              </a:p>
              <a:p>
                <a:pPr marL="742950" lvl="1" indent="-285750">
                  <a:buFont typeface="Wingdings" panose="05000000000000000000" pitchFamily="2" charset="2"/>
                  <a:buChar char="Ø"/>
                </a:pPr>
                <a:r>
                  <a:rPr lang="en-GB" sz="1600" dirty="0"/>
                  <a:t>the amplitudes of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1</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2</m:t>
                        </m:r>
                      </m:sub>
                    </m:sSub>
                  </m:oMath>
                </a14:m>
                <a:r>
                  <a:rPr lang="en-GB" sz="1600" dirty="0">
                    <a:solidFill>
                      <a:schemeClr val="tx1"/>
                    </a:solidFill>
                  </a:rPr>
                  <a:t> are the same.</a:t>
                </a:r>
                <a:endParaRPr lang="en-GB" sz="1600" dirty="0"/>
              </a:p>
              <a:p>
                <a:pPr marL="285750" indent="-285750">
                  <a:buFont typeface="Wingdings" panose="05000000000000000000" pitchFamily="2" charset="2"/>
                  <a:buChar char="q"/>
                </a:pPr>
                <a:r>
                  <a:rPr lang="en-GB" sz="1600" dirty="0">
                    <a:solidFill>
                      <a:schemeClr val="tx1"/>
                    </a:solidFill>
                  </a:rPr>
                  <a:t>At </a:t>
                </a:r>
                <a:r>
                  <a:rPr lang="en-GB" sz="1600" dirty="0"/>
                  <a:t>0 ns </a:t>
                </a:r>
                <a:r>
                  <a:rPr lang="en-GB" sz="1600" dirty="0">
                    <a:solidFill>
                      <a:schemeClr val="tx1"/>
                    </a:solidFill>
                  </a:rPr>
                  <a:t>the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1</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3</m:t>
                        </m:r>
                      </m:sub>
                    </m:sSub>
                  </m:oMath>
                </a14:m>
                <a:r>
                  <a:rPr lang="en-GB" sz="1600" dirty="0">
                    <a:solidFill>
                      <a:schemeClr val="tx1"/>
                    </a:solidFill>
                  </a:rPr>
                  <a:t> amplitudes coincide by construction.</a:t>
                </a:r>
              </a:p>
              <a:p>
                <a:r>
                  <a:rPr lang="en-GB" sz="1600" dirty="0">
                    <a:solidFill>
                      <a:schemeClr val="tx1"/>
                    </a:solidFill>
                  </a:rPr>
                  <a:t>      After roughly 0.2 ns:</a:t>
                </a:r>
              </a:p>
              <a:p>
                <a:pPr marL="742950" lvl="1" indent="-285750">
                  <a:buFont typeface="Wingdings" panose="05000000000000000000" pitchFamily="2" charset="2"/>
                  <a:buChar char="Ø"/>
                </a:pPr>
                <a:r>
                  <a:rPr lang="en-GB" sz="1600" dirty="0"/>
                  <a:t>there is a time-shift of 2.7 ps between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1</m:t>
                        </m:r>
                      </m:sub>
                    </m:sSub>
                  </m:oMath>
                </a14:m>
                <a:r>
                  <a:rPr lang="en-GB" sz="1600" dirty="0"/>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3</m:t>
                        </m:r>
                      </m:sub>
                    </m:sSub>
                  </m:oMath>
                </a14:m>
                <a:r>
                  <a:rPr lang="en-GB" sz="1600" dirty="0"/>
                  <a:t>;</a:t>
                </a:r>
              </a:p>
              <a:p>
                <a:pPr marL="742950" lvl="1" indent="-285750">
                  <a:buFont typeface="Wingdings" panose="05000000000000000000" pitchFamily="2" charset="2"/>
                  <a:buChar char="Ø"/>
                </a:pPr>
                <a:r>
                  <a:rPr lang="en-GB" sz="1600" dirty="0"/>
                  <a:t>the amplitudes of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1</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3</m:t>
                        </m:r>
                      </m:sub>
                    </m:sSub>
                  </m:oMath>
                </a14:m>
                <a:r>
                  <a:rPr lang="en-GB" sz="1600" dirty="0">
                    <a:solidFill>
                      <a:schemeClr val="tx1"/>
                    </a:solidFill>
                  </a:rPr>
                  <a:t> differ by 7%.</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r>
                  <a:rPr lang="en-GB" sz="1600" dirty="0">
                    <a:solidFill>
                      <a:srgbClr val="FF0000"/>
                    </a:solidFill>
                  </a:rPr>
                  <a:t>As for the beam dynamics, we expect that the approximation using </a:t>
                </a:r>
                <a14:m>
                  <m:oMath xmlns:m="http://schemas.openxmlformats.org/officeDocument/2006/math">
                    <m:sSub>
                      <m:sSubPr>
                        <m:ctrlPr>
                          <a:rPr lang="en-GB" sz="1600" i="1" smtClean="0">
                            <a:solidFill>
                              <a:srgbClr val="FF0000"/>
                            </a:solidFill>
                            <a:latin typeface="Cambria Math" panose="02040503050406030204" pitchFamily="18" charset="0"/>
                          </a:rPr>
                        </m:ctrlPr>
                      </m:sSubPr>
                      <m:e>
                        <m:r>
                          <a:rPr lang="en-GB" sz="1600" b="0" i="1">
                            <a:solidFill>
                              <a:srgbClr val="FF0000"/>
                            </a:solidFill>
                            <a:latin typeface="Cambria Math" panose="02040503050406030204" pitchFamily="18" charset="0"/>
                          </a:rPr>
                          <m:t>𝑊</m:t>
                        </m:r>
                      </m:e>
                      <m:sub>
                        <m:r>
                          <a:rPr lang="en-GB" sz="1600" b="0" i="1" smtClean="0">
                            <a:solidFill>
                              <a:srgbClr val="FF0000"/>
                            </a:solidFill>
                            <a:latin typeface="Cambria Math" panose="02040503050406030204" pitchFamily="18" charset="0"/>
                          </a:rPr>
                          <m:t>2</m:t>
                        </m:r>
                      </m:sub>
                    </m:sSub>
                  </m:oMath>
                </a14:m>
                <a:r>
                  <a:rPr lang="en-GB" sz="1600" dirty="0">
                    <a:solidFill>
                      <a:srgbClr val="FF0000"/>
                    </a:solidFill>
                  </a:rPr>
                  <a:t> is stronger than the one using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𝑊</m:t>
                        </m:r>
                      </m:e>
                      <m:sub>
                        <m:r>
                          <a:rPr lang="en-GB" sz="1600" b="0" i="1" smtClean="0">
                            <a:solidFill>
                              <a:srgbClr val="FF0000"/>
                            </a:solidFill>
                            <a:latin typeface="Cambria Math" panose="02040503050406030204" pitchFamily="18" charset="0"/>
                          </a:rPr>
                          <m:t>3</m:t>
                        </m:r>
                      </m:sub>
                    </m:sSub>
                  </m:oMath>
                </a14:m>
                <a:r>
                  <a:rPr lang="en-GB" sz="1600" dirty="0">
                    <a:solidFill>
                      <a:srgbClr val="FF0000"/>
                    </a:solidFill>
                  </a:rPr>
                  <a:t>.</a:t>
                </a:r>
              </a:p>
              <a:p>
                <a:pPr marL="742950" lvl="1" indent="-285750">
                  <a:buFont typeface="Wingdings" panose="05000000000000000000" pitchFamily="2" charset="2"/>
                  <a:buChar char="Ø"/>
                </a:pPr>
                <a:r>
                  <a:rPr lang="en-GB" sz="1600" dirty="0"/>
                  <a:t>Error using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2</m:t>
                        </m:r>
                      </m:sub>
                    </m:sSub>
                  </m:oMath>
                </a14:m>
                <a:r>
                  <a:rPr lang="en-GB" sz="1600" dirty="0"/>
                  <a:t>: always 15 V/</a:t>
                </a:r>
                <a:r>
                  <a:rPr lang="en-GB" sz="1600" dirty="0" err="1"/>
                  <a:t>nC</a:t>
                </a:r>
                <a:r>
                  <a:rPr lang="en-GB" sz="1600" dirty="0"/>
                  <a:t>;</a:t>
                </a:r>
              </a:p>
              <a:p>
                <a:pPr marL="742950" lvl="1" indent="-285750">
                  <a:buFont typeface="Wingdings" panose="05000000000000000000" pitchFamily="2" charset="2"/>
                  <a:buChar char="Ø"/>
                </a:pPr>
                <a:r>
                  <a:rPr lang="en-GB" sz="1600" dirty="0"/>
                  <a:t>Worst-case error using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b="0" i="1" smtClean="0">
                            <a:latin typeface="Cambria Math" panose="02040503050406030204" pitchFamily="18" charset="0"/>
                          </a:rPr>
                          <m:t>3</m:t>
                        </m:r>
                      </m:sub>
                    </m:sSub>
                  </m:oMath>
                </a14:m>
                <a:r>
                  <a:rPr lang="en-GB" sz="1600" dirty="0"/>
                  <a:t>: 7% of 150 V/</a:t>
                </a:r>
                <a:r>
                  <a:rPr lang="en-GB" sz="1600" dirty="0" err="1"/>
                  <a:t>nC</a:t>
                </a:r>
                <a:r>
                  <a:rPr lang="en-GB" sz="1600" dirty="0"/>
                  <a:t> + 7% of 25 V/</a:t>
                </a:r>
                <a:r>
                  <a:rPr lang="en-GB" sz="1600" dirty="0" err="1"/>
                  <a:t>nC</a:t>
                </a:r>
                <a:r>
                  <a:rPr lang="en-GB" sz="1600" dirty="0"/>
                  <a:t> = 12 V/</a:t>
                </a:r>
                <a:r>
                  <a:rPr lang="en-GB" sz="1600" dirty="0" err="1"/>
                  <a:t>nC</a:t>
                </a:r>
                <a:r>
                  <a:rPr lang="en-GB" sz="1600" dirty="0"/>
                  <a:t>.</a:t>
                </a:r>
              </a:p>
              <a:p>
                <a:pPr marL="742950" lvl="1" indent="-285750">
                  <a:buFont typeface="Wingdings" panose="05000000000000000000" pitchFamily="2" charset="2"/>
                  <a:buChar char="Ø"/>
                </a:pPr>
                <a:r>
                  <a:rPr lang="en-GB" sz="1600" dirty="0"/>
                  <a:t>If the bunch distances are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𝑟𝑓</m:t>
                        </m:r>
                      </m:sub>
                    </m:sSub>
                  </m:oMath>
                </a14:m>
                <a:r>
                  <a:rPr lang="en-GB" sz="1600" dirty="0">
                    <a:solidFill>
                      <a:schemeClr val="tx1"/>
                    </a:solidFill>
                  </a:rPr>
                  <a:t> (e.g. in stable conditions), the </a:t>
                </a:r>
                <a:r>
                  <a:rPr lang="en-GB" sz="1600" dirty="0"/>
                  <a:t>error using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i="1">
                            <a:latin typeface="Cambria Math" panose="02040503050406030204" pitchFamily="18" charset="0"/>
                          </a:rPr>
                          <m:t>3</m:t>
                        </m:r>
                      </m:sub>
                    </m:sSub>
                  </m:oMath>
                </a14:m>
                <a:r>
                  <a:rPr lang="en-GB" sz="1600" dirty="0">
                    <a:solidFill>
                      <a:schemeClr val="tx1"/>
                    </a:solidFill>
                  </a:rPr>
                  <a:t> is just </a:t>
                </a:r>
                <a:r>
                  <a:rPr lang="en-GB" sz="1600" dirty="0"/>
                  <a:t>7% of 10 V/</a:t>
                </a:r>
                <a:r>
                  <a:rPr lang="en-GB" sz="1600" dirty="0" err="1"/>
                  <a:t>nC</a:t>
                </a:r>
                <a:r>
                  <a:rPr lang="en-GB" sz="1600" dirty="0"/>
                  <a:t>.</a:t>
                </a:r>
                <a:r>
                  <a:rPr lang="en-GB" sz="1600" dirty="0">
                    <a:solidFill>
                      <a:schemeClr val="tx1"/>
                    </a:solidFill>
                  </a:rPr>
                  <a:t> Indeed the bunch sees zero potential from the last bunch due to the fact that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ea typeface="Cambria Math" panose="02040503050406030204" pitchFamily="18" charset="0"/>
                          </a:rPr>
                          <m:t>𝑛</m:t>
                        </m:r>
                      </m:sub>
                    </m:sSub>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rPr>
                          <m:t>𝑟</m:t>
                        </m:r>
                      </m:sub>
                    </m:sSub>
                    <m:r>
                      <a:rPr lang="en-GB" sz="1600" b="0" i="1" smtClean="0">
                        <a:latin typeface="Cambria Math" panose="02040503050406030204" pitchFamily="18" charset="0"/>
                      </a:rPr>
                      <m:t>=3.25 </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rPr>
                          <m:t>𝑟𝑓</m:t>
                        </m:r>
                      </m:sub>
                    </m:sSub>
                  </m:oMath>
                </a14:m>
                <a:r>
                  <a:rPr lang="en-GB" sz="1600" dirty="0">
                    <a:solidFill>
                      <a:schemeClr val="tx1"/>
                    </a:solidFill>
                  </a:rPr>
                  <a:t>.</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2</m:t>
                        </m:r>
                      </m:sub>
                    </m:sSub>
                  </m:oMath>
                </a14:m>
                <a:r>
                  <a:rPr lang="en-GB" sz="1600" dirty="0">
                    <a:solidFill>
                      <a:schemeClr val="tx1"/>
                    </a:solidFill>
                  </a:rPr>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𝑊</m:t>
                        </m:r>
                      </m:e>
                      <m:sub>
                        <m:r>
                          <a:rPr lang="en-GB" sz="1600" i="1">
                            <a:latin typeface="Cambria Math" panose="02040503050406030204" pitchFamily="18" charset="0"/>
                          </a:rPr>
                          <m:t>3</m:t>
                        </m:r>
                      </m:sub>
                    </m:sSub>
                  </m:oMath>
                </a14:m>
                <a:r>
                  <a:rPr lang="en-GB" sz="1600" dirty="0">
                    <a:solidFill>
                      <a:schemeClr val="tx1"/>
                    </a:solidFill>
                  </a:rPr>
                  <a:t> are among the best possible fits for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𝑊</m:t>
                        </m:r>
                      </m:e>
                      <m:sub>
                        <m:r>
                          <a:rPr lang="en-GB" sz="1600" i="1">
                            <a:solidFill>
                              <a:schemeClr val="tx1"/>
                            </a:solidFill>
                            <a:latin typeface="Cambria Math" panose="02040503050406030204" pitchFamily="18" charset="0"/>
                          </a:rPr>
                          <m:t>1</m:t>
                        </m:r>
                      </m:sub>
                    </m:sSub>
                  </m:oMath>
                </a14:m>
                <a:r>
                  <a:rPr lang="en-GB" sz="1600" dirty="0">
                    <a:solidFill>
                      <a:schemeClr val="tx1"/>
                    </a:solidFill>
                  </a:rPr>
                  <a:t>.</a:t>
                </a:r>
              </a:p>
              <a:p>
                <a:pPr marL="742950" lvl="1" indent="-285750">
                  <a:buFont typeface="Wingdings" panose="05000000000000000000" pitchFamily="2" charset="2"/>
                  <a:buChar char="Ø"/>
                </a:pPr>
                <a:r>
                  <a:rPr lang="en-GB" sz="1600" dirty="0"/>
                  <a:t>In any case the constant time-shifts can’t be compensated changing the resonator parameters.</a:t>
                </a:r>
              </a:p>
              <a:p>
                <a:pPr marL="742950" lvl="1" indent="-285750">
                  <a:buFont typeface="Wingdings" panose="05000000000000000000" pitchFamily="2" charset="2"/>
                  <a:buChar char="Ø"/>
                </a:pPr>
                <a:r>
                  <a:rPr lang="en-GB" sz="1600" dirty="0">
                    <a:solidFill>
                      <a:srgbClr val="FF0000"/>
                    </a:solidFill>
                  </a:rPr>
                  <a:t>This proves that no resonator can properly fit </a:t>
                </a:r>
                <a14:m>
                  <m:oMath xmlns:m="http://schemas.openxmlformats.org/officeDocument/2006/math">
                    <m:sSub>
                      <m:sSubPr>
                        <m:ctrlPr>
                          <a:rPr lang="en-GB" sz="1600" i="1" smtClean="0">
                            <a:solidFill>
                              <a:srgbClr val="FF0000"/>
                            </a:solidFill>
                            <a:latin typeface="Cambria Math" panose="02040503050406030204" pitchFamily="18" charset="0"/>
                          </a:rPr>
                        </m:ctrlPr>
                      </m:sSubPr>
                      <m:e>
                        <m:r>
                          <a:rPr lang="en-GB" sz="1600" b="0" i="1">
                            <a:solidFill>
                              <a:srgbClr val="FF0000"/>
                            </a:solidFill>
                            <a:latin typeface="Cambria Math" panose="02040503050406030204" pitchFamily="18" charset="0"/>
                          </a:rPr>
                          <m:t>𝑊</m:t>
                        </m:r>
                      </m:e>
                      <m:sub>
                        <m:r>
                          <a:rPr lang="en-GB" sz="1600" b="0" i="1" smtClean="0">
                            <a:solidFill>
                              <a:srgbClr val="FF0000"/>
                            </a:solidFill>
                            <a:latin typeface="Cambria Math" panose="02040503050406030204" pitchFamily="18" charset="0"/>
                          </a:rPr>
                          <m:t>1</m:t>
                        </m:r>
                      </m:sub>
                    </m:sSub>
                  </m:oMath>
                </a14:m>
                <a:r>
                  <a:rPr lang="en-GB" sz="1600" dirty="0">
                    <a:solidFill>
                      <a:srgbClr val="FF0000"/>
                    </a:solidFill>
                  </a:rPr>
                  <a:t>.</a:t>
                </a:r>
              </a:p>
            </p:txBody>
          </p:sp>
        </mc:Choice>
        <mc:Fallback xmlns="">
          <p:sp>
            <p:nvSpPr>
              <p:cNvPr id="16" name="CasellaDiTesto 15">
                <a:extLst>
                  <a:ext uri="{FF2B5EF4-FFF2-40B4-BE49-F238E27FC236}">
                    <a16:creationId xmlns:a16="http://schemas.microsoft.com/office/drawing/2014/main" id="{9D886D2E-14DD-4CD3-89B7-0D9B95DC89A1}"/>
                  </a:ext>
                </a:extLst>
              </p:cNvPr>
              <p:cNvSpPr txBox="1">
                <a:spLocks noRot="1" noChangeAspect="1" noMove="1" noResize="1" noEditPoints="1" noAdjustHandles="1" noChangeArrowheads="1" noChangeShapeType="1" noTextEdit="1"/>
              </p:cNvSpPr>
              <p:nvPr/>
            </p:nvSpPr>
            <p:spPr>
              <a:xfrm>
                <a:off x="6753590" y="858907"/>
                <a:ext cx="5438410" cy="6041141"/>
              </a:xfrm>
              <a:prstGeom prst="rect">
                <a:avLst/>
              </a:prstGeom>
              <a:blipFill>
                <a:blip r:embed="rId7"/>
                <a:stretch>
                  <a:fillRect l="-448" t="-303" r="-224" b="-404"/>
                </a:stretch>
              </a:blipFill>
            </p:spPr>
            <p:txBody>
              <a:bodyPr/>
              <a:lstStyle/>
              <a:p>
                <a:r>
                  <a:rPr lang="en-GB">
                    <a:noFill/>
                  </a:rPr>
                  <a:t> </a:t>
                </a:r>
              </a:p>
            </p:txBody>
          </p:sp>
        </mc:Fallback>
      </mc:AlternateContent>
      <p:cxnSp>
        <p:nvCxnSpPr>
          <p:cNvPr id="18" name="Connettore 2 17">
            <a:extLst>
              <a:ext uri="{FF2B5EF4-FFF2-40B4-BE49-F238E27FC236}">
                <a16:creationId xmlns:a16="http://schemas.microsoft.com/office/drawing/2014/main" id="{6D67F164-6EFD-44F2-A1E7-75F10C2D3929}"/>
              </a:ext>
            </a:extLst>
          </p:cNvPr>
          <p:cNvCxnSpPr>
            <a:cxnSpLocks/>
          </p:cNvCxnSpPr>
          <p:nvPr/>
        </p:nvCxnSpPr>
        <p:spPr>
          <a:xfrm>
            <a:off x="2809287" y="2065476"/>
            <a:ext cx="577048" cy="0"/>
          </a:xfrm>
          <a:prstGeom prst="straightConnector1">
            <a:avLst/>
          </a:prstGeom>
          <a:ln>
            <a:solidFill>
              <a:srgbClr val="FFA5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C6568551-DD26-46C8-94C7-85260FC57CB4}"/>
                  </a:ext>
                </a:extLst>
              </p:cNvPr>
              <p:cNvSpPr txBox="1"/>
              <p:nvPr/>
            </p:nvSpPr>
            <p:spPr>
              <a:xfrm>
                <a:off x="2933853" y="1740294"/>
                <a:ext cx="342979"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A500"/>
                              </a:solidFill>
                              <a:latin typeface="Cambria Math" panose="02040503050406030204" pitchFamily="18" charset="0"/>
                            </a:rPr>
                          </m:ctrlPr>
                        </m:sSubPr>
                        <m:e>
                          <m:r>
                            <a:rPr lang="en-GB" b="1" i="1" smtClean="0">
                              <a:solidFill>
                                <a:srgbClr val="FFA500"/>
                              </a:solidFill>
                              <a:latin typeface="Cambria Math" panose="02040503050406030204" pitchFamily="18" charset="0"/>
                            </a:rPr>
                            <m:t>𝒕</m:t>
                          </m:r>
                        </m:e>
                        <m:sub>
                          <m:r>
                            <a:rPr lang="en-GB" b="1" i="1" smtClean="0">
                              <a:solidFill>
                                <a:srgbClr val="FFA500"/>
                              </a:solidFill>
                              <a:latin typeface="Cambria Math" panose="02040503050406030204" pitchFamily="18" charset="0"/>
                            </a:rPr>
                            <m:t>𝒓𝒇</m:t>
                          </m:r>
                        </m:sub>
                      </m:sSub>
                    </m:oMath>
                  </m:oMathPara>
                </a14:m>
                <a:endParaRPr lang="en-GB" b="1" dirty="0"/>
              </a:p>
            </p:txBody>
          </p:sp>
        </mc:Choice>
        <mc:Fallback xmlns="">
          <p:sp>
            <p:nvSpPr>
              <p:cNvPr id="21" name="CasellaDiTesto 20">
                <a:extLst>
                  <a:ext uri="{FF2B5EF4-FFF2-40B4-BE49-F238E27FC236}">
                    <a16:creationId xmlns:a16="http://schemas.microsoft.com/office/drawing/2014/main" id="{C6568551-DD26-46C8-94C7-85260FC57CB4}"/>
                  </a:ext>
                </a:extLst>
              </p:cNvPr>
              <p:cNvSpPr txBox="1">
                <a:spLocks noRot="1" noChangeAspect="1" noMove="1" noResize="1" noEditPoints="1" noAdjustHandles="1" noChangeArrowheads="1" noChangeShapeType="1" noTextEdit="1"/>
              </p:cNvSpPr>
              <p:nvPr/>
            </p:nvSpPr>
            <p:spPr>
              <a:xfrm>
                <a:off x="2933853" y="1740294"/>
                <a:ext cx="342979" cy="303225"/>
              </a:xfrm>
              <a:prstGeom prst="rect">
                <a:avLst/>
              </a:prstGeom>
              <a:blipFill>
                <a:blip r:embed="rId8"/>
                <a:stretch>
                  <a:fillRect l="-12281" r="-14035" b="-28000"/>
                </a:stretch>
              </a:blipFill>
            </p:spPr>
            <p:txBody>
              <a:bodyPr/>
              <a:lstStyle/>
              <a:p>
                <a:r>
                  <a:rPr lang="en-GB">
                    <a:noFill/>
                  </a:rPr>
                  <a:t> </a:t>
                </a:r>
              </a:p>
            </p:txBody>
          </p:sp>
        </mc:Fallback>
      </mc:AlternateContent>
      <p:sp>
        <p:nvSpPr>
          <p:cNvPr id="24" name="Rettangolo 23">
            <a:extLst>
              <a:ext uri="{FF2B5EF4-FFF2-40B4-BE49-F238E27FC236}">
                <a16:creationId xmlns:a16="http://schemas.microsoft.com/office/drawing/2014/main" id="{3E1566EC-4F78-44BD-8CF5-59B056CBBC51}"/>
              </a:ext>
            </a:extLst>
          </p:cNvPr>
          <p:cNvSpPr/>
          <p:nvPr/>
        </p:nvSpPr>
        <p:spPr>
          <a:xfrm>
            <a:off x="245270" y="2065476"/>
            <a:ext cx="142653" cy="1363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BF96D413-1563-41F2-97FB-B98E62ED50F1}"/>
                  </a:ext>
                </a:extLst>
              </p:cNvPr>
              <p:cNvSpPr txBox="1"/>
              <p:nvPr/>
            </p:nvSpPr>
            <p:spPr>
              <a:xfrm rot="16200000">
                <a:off x="-620575" y="2565634"/>
                <a:ext cx="1749553" cy="307777"/>
              </a:xfrm>
              <a:prstGeom prst="rect">
                <a:avLst/>
              </a:prstGeom>
              <a:noFill/>
            </p:spPr>
            <p:txBody>
              <a:bodyPr wrap="square">
                <a:spAutoFit/>
              </a:bodyPr>
              <a:lstStyle/>
              <a:p>
                <a14:m>
                  <m:oMath xmlns:m="http://schemas.openxmlformats.org/officeDocument/2006/math">
                    <m:sSub>
                      <m:sSubPr>
                        <m:ctrlPr>
                          <a:rPr lang="en-GB" sz="1400" b="1" i="1" smtClean="0">
                            <a:solidFill>
                              <a:srgbClr val="0000FF"/>
                            </a:solidFill>
                            <a:latin typeface="Cambria Math" panose="02040503050406030204" pitchFamily="18" charset="0"/>
                          </a:rPr>
                        </m:ctrlPr>
                      </m:sSubPr>
                      <m:e>
                        <m:r>
                          <a:rPr lang="en-GB" sz="1400" b="1" i="1" smtClean="0">
                            <a:solidFill>
                              <a:srgbClr val="0000FF"/>
                            </a:solidFill>
                            <a:latin typeface="Cambria Math" panose="02040503050406030204" pitchFamily="18" charset="0"/>
                          </a:rPr>
                          <m:t>𝑾</m:t>
                        </m:r>
                      </m:e>
                      <m:sub>
                        <m:r>
                          <a:rPr lang="en-GB" sz="1400" b="1" i="1" smtClean="0">
                            <a:solidFill>
                              <a:srgbClr val="0000FF"/>
                            </a:solidFill>
                            <a:latin typeface="Cambria Math" panose="02040503050406030204" pitchFamily="18" charset="0"/>
                          </a:rPr>
                          <m:t>𝟏</m:t>
                        </m:r>
                      </m:sub>
                    </m:sSub>
                  </m:oMath>
                </a14:m>
                <a:r>
                  <a:rPr lang="en-GB" sz="1400" b="1" dirty="0"/>
                  <a:t>, </a:t>
                </a:r>
                <a14:m>
                  <m:oMath xmlns:m="http://schemas.openxmlformats.org/officeDocument/2006/math">
                    <m:sSub>
                      <m:sSubPr>
                        <m:ctrlPr>
                          <a:rPr lang="en-GB" sz="1400" b="1" i="1" smtClean="0">
                            <a:solidFill>
                              <a:srgbClr val="007F00"/>
                            </a:solidFill>
                            <a:latin typeface="Cambria Math" panose="02040503050406030204" pitchFamily="18" charset="0"/>
                          </a:rPr>
                        </m:ctrlPr>
                      </m:sSubPr>
                      <m:e>
                        <m:r>
                          <a:rPr lang="en-GB" sz="1400" b="1" i="1">
                            <a:solidFill>
                              <a:srgbClr val="007F00"/>
                            </a:solidFill>
                            <a:latin typeface="Cambria Math" panose="02040503050406030204" pitchFamily="18" charset="0"/>
                          </a:rPr>
                          <m:t>𝑾</m:t>
                        </m:r>
                      </m:e>
                      <m:sub>
                        <m:r>
                          <a:rPr lang="en-GB" sz="1400" b="1" i="1" smtClean="0">
                            <a:solidFill>
                              <a:srgbClr val="007F00"/>
                            </a:solidFill>
                            <a:latin typeface="Cambria Math" panose="02040503050406030204" pitchFamily="18" charset="0"/>
                          </a:rPr>
                          <m:t>𝟐</m:t>
                        </m:r>
                      </m:sub>
                    </m:sSub>
                  </m:oMath>
                </a14:m>
                <a:r>
                  <a:rPr lang="en-GB" sz="1400" b="1" dirty="0"/>
                  <a:t>, </a:t>
                </a:r>
                <a14:m>
                  <m:oMath xmlns:m="http://schemas.openxmlformats.org/officeDocument/2006/math">
                    <m:sSub>
                      <m:sSubPr>
                        <m:ctrlPr>
                          <a:rPr lang="en-GB" sz="1400" b="1" i="1" smtClean="0">
                            <a:solidFill>
                              <a:srgbClr val="BF00BF"/>
                            </a:solidFill>
                            <a:latin typeface="Cambria Math" panose="02040503050406030204" pitchFamily="18" charset="0"/>
                          </a:rPr>
                        </m:ctrlPr>
                      </m:sSubPr>
                      <m:e>
                        <m:r>
                          <a:rPr lang="en-GB" sz="1400" b="1" i="1">
                            <a:solidFill>
                              <a:srgbClr val="BF00BF"/>
                            </a:solidFill>
                            <a:latin typeface="Cambria Math" panose="02040503050406030204" pitchFamily="18" charset="0"/>
                          </a:rPr>
                          <m:t>𝑾</m:t>
                        </m:r>
                      </m:e>
                      <m:sub>
                        <m:r>
                          <a:rPr lang="en-GB" sz="1400" b="1" i="1" smtClean="0">
                            <a:solidFill>
                              <a:srgbClr val="BF00BF"/>
                            </a:solidFill>
                            <a:latin typeface="Cambria Math" panose="02040503050406030204" pitchFamily="18" charset="0"/>
                          </a:rPr>
                          <m:t>𝟑</m:t>
                        </m:r>
                      </m:sub>
                    </m:sSub>
                  </m:oMath>
                </a14:m>
                <a:r>
                  <a:rPr lang="en-GB" sz="1400" dirty="0"/>
                  <a:t> [V/nC]</a:t>
                </a:r>
              </a:p>
            </p:txBody>
          </p:sp>
        </mc:Choice>
        <mc:Fallback xmlns="">
          <p:sp>
            <p:nvSpPr>
              <p:cNvPr id="23" name="CasellaDiTesto 22">
                <a:extLst>
                  <a:ext uri="{FF2B5EF4-FFF2-40B4-BE49-F238E27FC236}">
                    <a16:creationId xmlns:a16="http://schemas.microsoft.com/office/drawing/2014/main" id="{BF96D413-1563-41F2-97FB-B98E62ED50F1}"/>
                  </a:ext>
                </a:extLst>
              </p:cNvPr>
              <p:cNvSpPr txBox="1">
                <a:spLocks noRot="1" noChangeAspect="1" noMove="1" noResize="1" noEditPoints="1" noAdjustHandles="1" noChangeArrowheads="1" noChangeShapeType="1" noTextEdit="1"/>
              </p:cNvSpPr>
              <p:nvPr/>
            </p:nvSpPr>
            <p:spPr>
              <a:xfrm rot="16200000">
                <a:off x="-620575" y="2565634"/>
                <a:ext cx="1749553" cy="307777"/>
              </a:xfrm>
              <a:prstGeom prst="rect">
                <a:avLst/>
              </a:prstGeom>
              <a:blipFill>
                <a:blip r:embed="rId9"/>
                <a:stretch>
                  <a:fillRect l="-1961" r="-19608"/>
                </a:stretch>
              </a:blipFill>
            </p:spPr>
            <p:txBody>
              <a:bodyPr/>
              <a:lstStyle/>
              <a:p>
                <a:r>
                  <a:rPr lang="en-GB">
                    <a:noFill/>
                  </a:rPr>
                  <a:t> </a:t>
                </a:r>
              </a:p>
            </p:txBody>
          </p:sp>
        </mc:Fallback>
      </mc:AlternateContent>
      <p:sp>
        <p:nvSpPr>
          <p:cNvPr id="25" name="Rettangolo 24">
            <a:extLst>
              <a:ext uri="{FF2B5EF4-FFF2-40B4-BE49-F238E27FC236}">
                <a16:creationId xmlns:a16="http://schemas.microsoft.com/office/drawing/2014/main" id="{D2C5F809-A439-489C-ADFA-5308F6201053}"/>
              </a:ext>
            </a:extLst>
          </p:cNvPr>
          <p:cNvSpPr/>
          <p:nvPr/>
        </p:nvSpPr>
        <p:spPr>
          <a:xfrm>
            <a:off x="4116564" y="2043519"/>
            <a:ext cx="114581" cy="1457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25">
            <a:extLst>
              <a:ext uri="{FF2B5EF4-FFF2-40B4-BE49-F238E27FC236}">
                <a16:creationId xmlns:a16="http://schemas.microsoft.com/office/drawing/2014/main" id="{1B92C303-DE20-401A-A413-49586DDC70EF}"/>
              </a:ext>
            </a:extLst>
          </p:cNvPr>
          <p:cNvSpPr/>
          <p:nvPr/>
        </p:nvSpPr>
        <p:spPr>
          <a:xfrm>
            <a:off x="4183090" y="4652790"/>
            <a:ext cx="114581" cy="1457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a:extLst>
              <a:ext uri="{FF2B5EF4-FFF2-40B4-BE49-F238E27FC236}">
                <a16:creationId xmlns:a16="http://schemas.microsoft.com/office/drawing/2014/main" id="{0FCCD715-D4B1-4941-9346-7D8B436AEA8B}"/>
              </a:ext>
            </a:extLst>
          </p:cNvPr>
          <p:cNvSpPr/>
          <p:nvPr/>
        </p:nvSpPr>
        <p:spPr>
          <a:xfrm>
            <a:off x="266521" y="4759008"/>
            <a:ext cx="114581" cy="1457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2DEC27ED-D5E4-4C5F-AB4D-C53F1B4EDADB}"/>
                  </a:ext>
                </a:extLst>
              </p:cNvPr>
              <p:cNvSpPr txBox="1"/>
              <p:nvPr/>
            </p:nvSpPr>
            <p:spPr>
              <a:xfrm rot="16200000">
                <a:off x="3264566" y="2565634"/>
                <a:ext cx="1749553" cy="307777"/>
              </a:xfrm>
              <a:prstGeom prst="rect">
                <a:avLst/>
              </a:prstGeom>
              <a:noFill/>
            </p:spPr>
            <p:txBody>
              <a:bodyPr wrap="square">
                <a:spAutoFit/>
              </a:bodyPr>
              <a:lstStyle/>
              <a:p>
                <a14:m>
                  <m:oMath xmlns:m="http://schemas.openxmlformats.org/officeDocument/2006/math">
                    <m:sSub>
                      <m:sSubPr>
                        <m:ctrlPr>
                          <a:rPr lang="en-GB" sz="1400" b="1" i="1" smtClean="0">
                            <a:solidFill>
                              <a:srgbClr val="0000FF"/>
                            </a:solidFill>
                            <a:latin typeface="Cambria Math" panose="02040503050406030204" pitchFamily="18" charset="0"/>
                          </a:rPr>
                        </m:ctrlPr>
                      </m:sSubPr>
                      <m:e>
                        <m:r>
                          <a:rPr lang="en-GB" sz="1400" b="1" i="1" smtClean="0">
                            <a:solidFill>
                              <a:srgbClr val="0000FF"/>
                            </a:solidFill>
                            <a:latin typeface="Cambria Math" panose="02040503050406030204" pitchFamily="18" charset="0"/>
                          </a:rPr>
                          <m:t>𝑾</m:t>
                        </m:r>
                      </m:e>
                      <m:sub>
                        <m:r>
                          <a:rPr lang="en-GB" sz="1400" b="1" i="1" smtClean="0">
                            <a:solidFill>
                              <a:srgbClr val="0000FF"/>
                            </a:solidFill>
                            <a:latin typeface="Cambria Math" panose="02040503050406030204" pitchFamily="18" charset="0"/>
                          </a:rPr>
                          <m:t>𝟏</m:t>
                        </m:r>
                      </m:sub>
                    </m:sSub>
                  </m:oMath>
                </a14:m>
                <a:r>
                  <a:rPr lang="en-GB" sz="1400" b="1" dirty="0"/>
                  <a:t>, </a:t>
                </a:r>
                <a14:m>
                  <m:oMath xmlns:m="http://schemas.openxmlformats.org/officeDocument/2006/math">
                    <m:sSub>
                      <m:sSubPr>
                        <m:ctrlPr>
                          <a:rPr lang="en-GB" sz="1400" b="1" i="1" smtClean="0">
                            <a:solidFill>
                              <a:srgbClr val="007F00"/>
                            </a:solidFill>
                            <a:latin typeface="Cambria Math" panose="02040503050406030204" pitchFamily="18" charset="0"/>
                          </a:rPr>
                        </m:ctrlPr>
                      </m:sSubPr>
                      <m:e>
                        <m:r>
                          <a:rPr lang="en-GB" sz="1400" b="1" i="1">
                            <a:solidFill>
                              <a:srgbClr val="007F00"/>
                            </a:solidFill>
                            <a:latin typeface="Cambria Math" panose="02040503050406030204" pitchFamily="18" charset="0"/>
                          </a:rPr>
                          <m:t>𝑾</m:t>
                        </m:r>
                      </m:e>
                      <m:sub>
                        <m:r>
                          <a:rPr lang="en-GB" sz="1400" b="1" i="1" smtClean="0">
                            <a:solidFill>
                              <a:srgbClr val="007F00"/>
                            </a:solidFill>
                            <a:latin typeface="Cambria Math" panose="02040503050406030204" pitchFamily="18" charset="0"/>
                          </a:rPr>
                          <m:t>𝟐</m:t>
                        </m:r>
                      </m:sub>
                    </m:sSub>
                  </m:oMath>
                </a14:m>
                <a:r>
                  <a:rPr lang="en-GB" sz="1400" b="1" dirty="0"/>
                  <a:t>, </a:t>
                </a:r>
                <a14:m>
                  <m:oMath xmlns:m="http://schemas.openxmlformats.org/officeDocument/2006/math">
                    <m:sSub>
                      <m:sSubPr>
                        <m:ctrlPr>
                          <a:rPr lang="en-GB" sz="1400" b="1" i="1" smtClean="0">
                            <a:solidFill>
                              <a:srgbClr val="BF00BF"/>
                            </a:solidFill>
                            <a:latin typeface="Cambria Math" panose="02040503050406030204" pitchFamily="18" charset="0"/>
                          </a:rPr>
                        </m:ctrlPr>
                      </m:sSubPr>
                      <m:e>
                        <m:r>
                          <a:rPr lang="en-GB" sz="1400" b="1" i="1">
                            <a:solidFill>
                              <a:srgbClr val="BF00BF"/>
                            </a:solidFill>
                            <a:latin typeface="Cambria Math" panose="02040503050406030204" pitchFamily="18" charset="0"/>
                          </a:rPr>
                          <m:t>𝑾</m:t>
                        </m:r>
                      </m:e>
                      <m:sub>
                        <m:r>
                          <a:rPr lang="en-GB" sz="1400" b="1" i="1" smtClean="0">
                            <a:solidFill>
                              <a:srgbClr val="BF00BF"/>
                            </a:solidFill>
                            <a:latin typeface="Cambria Math" panose="02040503050406030204" pitchFamily="18" charset="0"/>
                          </a:rPr>
                          <m:t>𝟑</m:t>
                        </m:r>
                      </m:sub>
                    </m:sSub>
                  </m:oMath>
                </a14:m>
                <a:r>
                  <a:rPr lang="en-GB" sz="1400" dirty="0"/>
                  <a:t> [V/nC]</a:t>
                </a:r>
              </a:p>
            </p:txBody>
          </p:sp>
        </mc:Choice>
        <mc:Fallback xmlns="">
          <p:sp>
            <p:nvSpPr>
              <p:cNvPr id="28" name="CasellaDiTesto 27">
                <a:extLst>
                  <a:ext uri="{FF2B5EF4-FFF2-40B4-BE49-F238E27FC236}">
                    <a16:creationId xmlns:a16="http://schemas.microsoft.com/office/drawing/2014/main" id="{2DEC27ED-D5E4-4C5F-AB4D-C53F1B4EDADB}"/>
                  </a:ext>
                </a:extLst>
              </p:cNvPr>
              <p:cNvSpPr txBox="1">
                <a:spLocks noRot="1" noChangeAspect="1" noMove="1" noResize="1" noEditPoints="1" noAdjustHandles="1" noChangeArrowheads="1" noChangeShapeType="1" noTextEdit="1"/>
              </p:cNvSpPr>
              <p:nvPr/>
            </p:nvSpPr>
            <p:spPr>
              <a:xfrm rot="16200000">
                <a:off x="3264566" y="2565634"/>
                <a:ext cx="1749553" cy="307777"/>
              </a:xfrm>
              <a:prstGeom prst="rect">
                <a:avLst/>
              </a:prstGeom>
              <a:blipFill>
                <a:blip r:embed="rId10"/>
                <a:stretch>
                  <a:fillRect l="-4000"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E761AD16-EAA4-4A5E-B8C5-6228DA344FED}"/>
                  </a:ext>
                </a:extLst>
              </p:cNvPr>
              <p:cNvSpPr txBox="1"/>
              <p:nvPr/>
            </p:nvSpPr>
            <p:spPr>
              <a:xfrm rot="16200000">
                <a:off x="-614503" y="5253417"/>
                <a:ext cx="1749553" cy="307777"/>
              </a:xfrm>
              <a:prstGeom prst="rect">
                <a:avLst/>
              </a:prstGeom>
              <a:noFill/>
            </p:spPr>
            <p:txBody>
              <a:bodyPr wrap="square">
                <a:spAutoFit/>
              </a:bodyPr>
              <a:lstStyle/>
              <a:p>
                <a14:m>
                  <m:oMath xmlns:m="http://schemas.openxmlformats.org/officeDocument/2006/math">
                    <m:sSub>
                      <m:sSubPr>
                        <m:ctrlPr>
                          <a:rPr lang="en-GB" sz="1400" b="1" i="1" smtClean="0">
                            <a:solidFill>
                              <a:srgbClr val="0000FF"/>
                            </a:solidFill>
                            <a:latin typeface="Cambria Math" panose="02040503050406030204" pitchFamily="18" charset="0"/>
                          </a:rPr>
                        </m:ctrlPr>
                      </m:sSubPr>
                      <m:e>
                        <m:r>
                          <a:rPr lang="en-GB" sz="1400" b="1" i="1" smtClean="0">
                            <a:solidFill>
                              <a:srgbClr val="0000FF"/>
                            </a:solidFill>
                            <a:latin typeface="Cambria Math" panose="02040503050406030204" pitchFamily="18" charset="0"/>
                          </a:rPr>
                          <m:t>𝑾</m:t>
                        </m:r>
                      </m:e>
                      <m:sub>
                        <m:r>
                          <a:rPr lang="en-GB" sz="1400" b="1" i="1" smtClean="0">
                            <a:solidFill>
                              <a:srgbClr val="0000FF"/>
                            </a:solidFill>
                            <a:latin typeface="Cambria Math" panose="02040503050406030204" pitchFamily="18" charset="0"/>
                          </a:rPr>
                          <m:t>𝟏</m:t>
                        </m:r>
                      </m:sub>
                    </m:sSub>
                  </m:oMath>
                </a14:m>
                <a:r>
                  <a:rPr lang="en-GB" sz="1400" b="1" dirty="0"/>
                  <a:t>, </a:t>
                </a:r>
                <a14:m>
                  <m:oMath xmlns:m="http://schemas.openxmlformats.org/officeDocument/2006/math">
                    <m:sSub>
                      <m:sSubPr>
                        <m:ctrlPr>
                          <a:rPr lang="en-GB" sz="1400" b="1" i="1" smtClean="0">
                            <a:solidFill>
                              <a:srgbClr val="007F00"/>
                            </a:solidFill>
                            <a:latin typeface="Cambria Math" panose="02040503050406030204" pitchFamily="18" charset="0"/>
                          </a:rPr>
                        </m:ctrlPr>
                      </m:sSubPr>
                      <m:e>
                        <m:r>
                          <a:rPr lang="en-GB" sz="1400" b="1" i="1">
                            <a:solidFill>
                              <a:srgbClr val="007F00"/>
                            </a:solidFill>
                            <a:latin typeface="Cambria Math" panose="02040503050406030204" pitchFamily="18" charset="0"/>
                          </a:rPr>
                          <m:t>𝑾</m:t>
                        </m:r>
                      </m:e>
                      <m:sub>
                        <m:r>
                          <a:rPr lang="en-GB" sz="1400" b="1" i="1" smtClean="0">
                            <a:solidFill>
                              <a:srgbClr val="007F00"/>
                            </a:solidFill>
                            <a:latin typeface="Cambria Math" panose="02040503050406030204" pitchFamily="18" charset="0"/>
                          </a:rPr>
                          <m:t>𝟐</m:t>
                        </m:r>
                      </m:sub>
                    </m:sSub>
                  </m:oMath>
                </a14:m>
                <a:r>
                  <a:rPr lang="en-GB" sz="1400" b="1" dirty="0"/>
                  <a:t>, </a:t>
                </a:r>
                <a14:m>
                  <m:oMath xmlns:m="http://schemas.openxmlformats.org/officeDocument/2006/math">
                    <m:sSub>
                      <m:sSubPr>
                        <m:ctrlPr>
                          <a:rPr lang="en-GB" sz="1400" b="1" i="1" smtClean="0">
                            <a:solidFill>
                              <a:srgbClr val="BF00BF"/>
                            </a:solidFill>
                            <a:latin typeface="Cambria Math" panose="02040503050406030204" pitchFamily="18" charset="0"/>
                          </a:rPr>
                        </m:ctrlPr>
                      </m:sSubPr>
                      <m:e>
                        <m:r>
                          <a:rPr lang="en-GB" sz="1400" b="1" i="1">
                            <a:solidFill>
                              <a:srgbClr val="BF00BF"/>
                            </a:solidFill>
                            <a:latin typeface="Cambria Math" panose="02040503050406030204" pitchFamily="18" charset="0"/>
                          </a:rPr>
                          <m:t>𝑾</m:t>
                        </m:r>
                      </m:e>
                      <m:sub>
                        <m:r>
                          <a:rPr lang="en-GB" sz="1400" b="1" i="1" smtClean="0">
                            <a:solidFill>
                              <a:srgbClr val="BF00BF"/>
                            </a:solidFill>
                            <a:latin typeface="Cambria Math" panose="02040503050406030204" pitchFamily="18" charset="0"/>
                          </a:rPr>
                          <m:t>𝟑</m:t>
                        </m:r>
                      </m:sub>
                    </m:sSub>
                  </m:oMath>
                </a14:m>
                <a:r>
                  <a:rPr lang="en-GB" sz="1400" dirty="0"/>
                  <a:t> [V/nC]</a:t>
                </a:r>
              </a:p>
            </p:txBody>
          </p:sp>
        </mc:Choice>
        <mc:Fallback xmlns="">
          <p:sp>
            <p:nvSpPr>
              <p:cNvPr id="29" name="CasellaDiTesto 28">
                <a:extLst>
                  <a:ext uri="{FF2B5EF4-FFF2-40B4-BE49-F238E27FC236}">
                    <a16:creationId xmlns:a16="http://schemas.microsoft.com/office/drawing/2014/main" id="{E761AD16-EAA4-4A5E-B8C5-6228DA344FED}"/>
                  </a:ext>
                </a:extLst>
              </p:cNvPr>
              <p:cNvSpPr txBox="1">
                <a:spLocks noRot="1" noChangeAspect="1" noMove="1" noResize="1" noEditPoints="1" noAdjustHandles="1" noChangeArrowheads="1" noChangeShapeType="1" noTextEdit="1"/>
              </p:cNvSpPr>
              <p:nvPr/>
            </p:nvSpPr>
            <p:spPr>
              <a:xfrm rot="16200000">
                <a:off x="-614503" y="5253417"/>
                <a:ext cx="1749553" cy="307777"/>
              </a:xfrm>
              <a:prstGeom prst="rect">
                <a:avLst/>
              </a:prstGeom>
              <a:blipFill>
                <a:blip r:embed="rId11"/>
                <a:stretch>
                  <a:fillRect l="-1961" r="-196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227CE605-BE9E-40F7-9559-C018DA5AB0BA}"/>
                  </a:ext>
                </a:extLst>
              </p:cNvPr>
              <p:cNvSpPr txBox="1"/>
              <p:nvPr/>
            </p:nvSpPr>
            <p:spPr>
              <a:xfrm rot="16200000">
                <a:off x="3270638" y="5253417"/>
                <a:ext cx="1749553" cy="307777"/>
              </a:xfrm>
              <a:prstGeom prst="rect">
                <a:avLst/>
              </a:prstGeom>
              <a:noFill/>
            </p:spPr>
            <p:txBody>
              <a:bodyPr wrap="square">
                <a:spAutoFit/>
              </a:bodyPr>
              <a:lstStyle/>
              <a:p>
                <a14:m>
                  <m:oMath xmlns:m="http://schemas.openxmlformats.org/officeDocument/2006/math">
                    <m:sSub>
                      <m:sSubPr>
                        <m:ctrlPr>
                          <a:rPr lang="en-GB" sz="1400" b="1" i="1" smtClean="0">
                            <a:solidFill>
                              <a:srgbClr val="0000FF"/>
                            </a:solidFill>
                            <a:latin typeface="Cambria Math" panose="02040503050406030204" pitchFamily="18" charset="0"/>
                          </a:rPr>
                        </m:ctrlPr>
                      </m:sSubPr>
                      <m:e>
                        <m:r>
                          <a:rPr lang="en-GB" sz="1400" b="1" i="1" smtClean="0">
                            <a:solidFill>
                              <a:srgbClr val="0000FF"/>
                            </a:solidFill>
                            <a:latin typeface="Cambria Math" panose="02040503050406030204" pitchFamily="18" charset="0"/>
                          </a:rPr>
                          <m:t>𝑾</m:t>
                        </m:r>
                      </m:e>
                      <m:sub>
                        <m:r>
                          <a:rPr lang="en-GB" sz="1400" b="1" i="1" smtClean="0">
                            <a:solidFill>
                              <a:srgbClr val="0000FF"/>
                            </a:solidFill>
                            <a:latin typeface="Cambria Math" panose="02040503050406030204" pitchFamily="18" charset="0"/>
                          </a:rPr>
                          <m:t>𝟏</m:t>
                        </m:r>
                      </m:sub>
                    </m:sSub>
                  </m:oMath>
                </a14:m>
                <a:r>
                  <a:rPr lang="en-GB" sz="1400" b="1" dirty="0"/>
                  <a:t>, </a:t>
                </a:r>
                <a14:m>
                  <m:oMath xmlns:m="http://schemas.openxmlformats.org/officeDocument/2006/math">
                    <m:sSub>
                      <m:sSubPr>
                        <m:ctrlPr>
                          <a:rPr lang="en-GB" sz="1400" b="1" i="1" smtClean="0">
                            <a:solidFill>
                              <a:srgbClr val="007F00"/>
                            </a:solidFill>
                            <a:latin typeface="Cambria Math" panose="02040503050406030204" pitchFamily="18" charset="0"/>
                          </a:rPr>
                        </m:ctrlPr>
                      </m:sSubPr>
                      <m:e>
                        <m:r>
                          <a:rPr lang="en-GB" sz="1400" b="1" i="1">
                            <a:solidFill>
                              <a:srgbClr val="007F00"/>
                            </a:solidFill>
                            <a:latin typeface="Cambria Math" panose="02040503050406030204" pitchFamily="18" charset="0"/>
                          </a:rPr>
                          <m:t>𝑾</m:t>
                        </m:r>
                      </m:e>
                      <m:sub>
                        <m:r>
                          <a:rPr lang="en-GB" sz="1400" b="1" i="1" smtClean="0">
                            <a:solidFill>
                              <a:srgbClr val="007F00"/>
                            </a:solidFill>
                            <a:latin typeface="Cambria Math" panose="02040503050406030204" pitchFamily="18" charset="0"/>
                          </a:rPr>
                          <m:t>𝟐</m:t>
                        </m:r>
                      </m:sub>
                    </m:sSub>
                  </m:oMath>
                </a14:m>
                <a:r>
                  <a:rPr lang="en-GB" sz="1400" b="1" dirty="0"/>
                  <a:t>, </a:t>
                </a:r>
                <a14:m>
                  <m:oMath xmlns:m="http://schemas.openxmlformats.org/officeDocument/2006/math">
                    <m:sSub>
                      <m:sSubPr>
                        <m:ctrlPr>
                          <a:rPr lang="en-GB" sz="1400" b="1" i="1" smtClean="0">
                            <a:solidFill>
                              <a:srgbClr val="BF00BF"/>
                            </a:solidFill>
                            <a:latin typeface="Cambria Math" panose="02040503050406030204" pitchFamily="18" charset="0"/>
                          </a:rPr>
                        </m:ctrlPr>
                      </m:sSubPr>
                      <m:e>
                        <m:r>
                          <a:rPr lang="en-GB" sz="1400" b="1" i="1">
                            <a:solidFill>
                              <a:srgbClr val="BF00BF"/>
                            </a:solidFill>
                            <a:latin typeface="Cambria Math" panose="02040503050406030204" pitchFamily="18" charset="0"/>
                          </a:rPr>
                          <m:t>𝑾</m:t>
                        </m:r>
                      </m:e>
                      <m:sub>
                        <m:r>
                          <a:rPr lang="en-GB" sz="1400" b="1" i="1" smtClean="0">
                            <a:solidFill>
                              <a:srgbClr val="BF00BF"/>
                            </a:solidFill>
                            <a:latin typeface="Cambria Math" panose="02040503050406030204" pitchFamily="18" charset="0"/>
                          </a:rPr>
                          <m:t>𝟑</m:t>
                        </m:r>
                      </m:sub>
                    </m:sSub>
                  </m:oMath>
                </a14:m>
                <a:r>
                  <a:rPr lang="en-GB" sz="1400" dirty="0"/>
                  <a:t> [V/nC]</a:t>
                </a:r>
              </a:p>
            </p:txBody>
          </p:sp>
        </mc:Choice>
        <mc:Fallback xmlns="">
          <p:sp>
            <p:nvSpPr>
              <p:cNvPr id="30" name="CasellaDiTesto 29">
                <a:extLst>
                  <a:ext uri="{FF2B5EF4-FFF2-40B4-BE49-F238E27FC236}">
                    <a16:creationId xmlns:a16="http://schemas.microsoft.com/office/drawing/2014/main" id="{227CE605-BE9E-40F7-9559-C018DA5AB0BA}"/>
                  </a:ext>
                </a:extLst>
              </p:cNvPr>
              <p:cNvSpPr txBox="1">
                <a:spLocks noRot="1" noChangeAspect="1" noMove="1" noResize="1" noEditPoints="1" noAdjustHandles="1" noChangeArrowheads="1" noChangeShapeType="1" noTextEdit="1"/>
              </p:cNvSpPr>
              <p:nvPr/>
            </p:nvSpPr>
            <p:spPr>
              <a:xfrm rot="16200000">
                <a:off x="3270638" y="5253417"/>
                <a:ext cx="1749553" cy="307777"/>
              </a:xfrm>
              <a:prstGeom prst="rect">
                <a:avLst/>
              </a:prstGeom>
              <a:blipFill>
                <a:blip r:embed="rId12"/>
                <a:stretch>
                  <a:fillRect l="-4000" r="-20000"/>
                </a:stretch>
              </a:blipFill>
            </p:spPr>
            <p:txBody>
              <a:bodyPr/>
              <a:lstStyle/>
              <a:p>
                <a:r>
                  <a:rPr lang="en-GB">
                    <a:noFill/>
                  </a:rPr>
                  <a:t> </a:t>
                </a:r>
              </a:p>
            </p:txBody>
          </p:sp>
        </mc:Fallback>
      </mc:AlternateContent>
      <p:cxnSp>
        <p:nvCxnSpPr>
          <p:cNvPr id="31" name="Connettore 2 30">
            <a:extLst>
              <a:ext uri="{FF2B5EF4-FFF2-40B4-BE49-F238E27FC236}">
                <a16:creationId xmlns:a16="http://schemas.microsoft.com/office/drawing/2014/main" id="{2896F419-ABA6-4412-A001-D5ADC2B4D813}"/>
              </a:ext>
            </a:extLst>
          </p:cNvPr>
          <p:cNvCxnSpPr>
            <a:cxnSpLocks/>
          </p:cNvCxnSpPr>
          <p:nvPr/>
        </p:nvCxnSpPr>
        <p:spPr>
          <a:xfrm>
            <a:off x="5144903" y="2065476"/>
            <a:ext cx="0" cy="873033"/>
          </a:xfrm>
          <a:prstGeom prst="straightConnector1">
            <a:avLst/>
          </a:prstGeom>
          <a:ln>
            <a:solidFill>
              <a:srgbClr val="008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33812E1B-BD55-4915-8790-99D9817193A7}"/>
              </a:ext>
            </a:extLst>
          </p:cNvPr>
          <p:cNvSpPr txBox="1"/>
          <p:nvPr/>
        </p:nvSpPr>
        <p:spPr>
          <a:xfrm>
            <a:off x="4732092" y="2296679"/>
            <a:ext cx="577048" cy="353943"/>
          </a:xfrm>
          <a:prstGeom prst="rect">
            <a:avLst/>
          </a:prstGeom>
          <a:noFill/>
        </p:spPr>
        <p:txBody>
          <a:bodyPr wrap="square">
            <a:spAutoFit/>
          </a:bodyPr>
          <a:lstStyle/>
          <a:p>
            <a:r>
              <a:rPr lang="en-GB" sz="1700" b="1" dirty="0">
                <a:solidFill>
                  <a:srgbClr val="008000"/>
                </a:solidFill>
              </a:rPr>
              <a:t>7%</a:t>
            </a:r>
          </a:p>
        </p:txBody>
      </p:sp>
      <p:sp>
        <p:nvSpPr>
          <p:cNvPr id="36" name="CasellaDiTesto 35">
            <a:extLst>
              <a:ext uri="{FF2B5EF4-FFF2-40B4-BE49-F238E27FC236}">
                <a16:creationId xmlns:a16="http://schemas.microsoft.com/office/drawing/2014/main" id="{91134866-6458-45E6-A10C-F3673546472A}"/>
              </a:ext>
            </a:extLst>
          </p:cNvPr>
          <p:cNvSpPr txBox="1"/>
          <p:nvPr/>
        </p:nvSpPr>
        <p:spPr>
          <a:xfrm>
            <a:off x="4522867" y="4355556"/>
            <a:ext cx="879258" cy="353943"/>
          </a:xfrm>
          <a:prstGeom prst="rect">
            <a:avLst/>
          </a:prstGeom>
          <a:noFill/>
        </p:spPr>
        <p:txBody>
          <a:bodyPr wrap="square">
            <a:spAutoFit/>
          </a:bodyPr>
          <a:lstStyle/>
          <a:p>
            <a:r>
              <a:rPr lang="en-GB" sz="1700" b="1" dirty="0">
                <a:solidFill>
                  <a:srgbClr val="008000"/>
                </a:solidFill>
              </a:rPr>
              <a:t>2.7 ps </a:t>
            </a:r>
          </a:p>
        </p:txBody>
      </p:sp>
      <p:cxnSp>
        <p:nvCxnSpPr>
          <p:cNvPr id="37" name="Connettore 2 36">
            <a:extLst>
              <a:ext uri="{FF2B5EF4-FFF2-40B4-BE49-F238E27FC236}">
                <a16:creationId xmlns:a16="http://schemas.microsoft.com/office/drawing/2014/main" id="{888B6085-7AFA-4ED0-A050-36E182B4EE99}"/>
              </a:ext>
            </a:extLst>
          </p:cNvPr>
          <p:cNvCxnSpPr>
            <a:cxnSpLocks/>
            <a:endCxn id="36" idx="2"/>
          </p:cNvCxnSpPr>
          <p:nvPr/>
        </p:nvCxnSpPr>
        <p:spPr>
          <a:xfrm>
            <a:off x="4648323" y="4707958"/>
            <a:ext cx="314173" cy="1541"/>
          </a:xfrm>
          <a:prstGeom prst="straightConnector1">
            <a:avLst/>
          </a:prstGeom>
          <a:ln>
            <a:solidFill>
              <a:srgbClr val="008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CBFD15CE-26D0-4006-BF99-ACA58F26097D}"/>
              </a:ext>
            </a:extLst>
          </p:cNvPr>
          <p:cNvCxnSpPr>
            <a:cxnSpLocks/>
          </p:cNvCxnSpPr>
          <p:nvPr/>
        </p:nvCxnSpPr>
        <p:spPr>
          <a:xfrm>
            <a:off x="4655203" y="4759008"/>
            <a:ext cx="0" cy="310884"/>
          </a:xfrm>
          <a:prstGeom prst="straightConnector1">
            <a:avLst/>
          </a:prstGeom>
          <a:ln>
            <a:solidFill>
              <a:srgbClr val="008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id="{E584371B-9989-4C26-AB97-4F7D3FFEC5DF}"/>
              </a:ext>
            </a:extLst>
          </p:cNvPr>
          <p:cNvSpPr txBox="1"/>
          <p:nvPr/>
        </p:nvSpPr>
        <p:spPr>
          <a:xfrm>
            <a:off x="4613836" y="4758810"/>
            <a:ext cx="590428" cy="369332"/>
          </a:xfrm>
          <a:prstGeom prst="rect">
            <a:avLst/>
          </a:prstGeom>
          <a:noFill/>
          <a:ln>
            <a:noFill/>
          </a:ln>
        </p:spPr>
        <p:txBody>
          <a:bodyPr wrap="square">
            <a:spAutoFit/>
          </a:bodyPr>
          <a:lstStyle/>
          <a:p>
            <a:r>
              <a:rPr lang="en-GB" sz="1800" b="1" dirty="0">
                <a:solidFill>
                  <a:srgbClr val="008000"/>
                </a:solidFill>
              </a:rPr>
              <a:t>0%</a:t>
            </a:r>
          </a:p>
        </p:txBody>
      </p:sp>
      <p:sp>
        <p:nvSpPr>
          <p:cNvPr id="44" name="CasellaDiTesto 43">
            <a:extLst>
              <a:ext uri="{FF2B5EF4-FFF2-40B4-BE49-F238E27FC236}">
                <a16:creationId xmlns:a16="http://schemas.microsoft.com/office/drawing/2014/main" id="{B57264F6-A5F2-4FC9-B013-D7AE0E77142C}"/>
              </a:ext>
            </a:extLst>
          </p:cNvPr>
          <p:cNvSpPr txBox="1"/>
          <p:nvPr/>
        </p:nvSpPr>
        <p:spPr>
          <a:xfrm>
            <a:off x="5013157" y="5307642"/>
            <a:ext cx="879258" cy="353943"/>
          </a:xfrm>
          <a:prstGeom prst="rect">
            <a:avLst/>
          </a:prstGeom>
          <a:noFill/>
        </p:spPr>
        <p:txBody>
          <a:bodyPr wrap="square">
            <a:spAutoFit/>
          </a:bodyPr>
          <a:lstStyle/>
          <a:p>
            <a:r>
              <a:rPr lang="en-GB" sz="1700" b="1" dirty="0">
                <a:solidFill>
                  <a:srgbClr val="BF00BF"/>
                </a:solidFill>
              </a:rPr>
              <a:t>2.7 ps </a:t>
            </a:r>
          </a:p>
        </p:txBody>
      </p:sp>
      <p:cxnSp>
        <p:nvCxnSpPr>
          <p:cNvPr id="45" name="Connettore 2 44">
            <a:extLst>
              <a:ext uri="{FF2B5EF4-FFF2-40B4-BE49-F238E27FC236}">
                <a16:creationId xmlns:a16="http://schemas.microsoft.com/office/drawing/2014/main" id="{824E49F8-232E-41FC-A9B3-846CC1A24E00}"/>
              </a:ext>
            </a:extLst>
          </p:cNvPr>
          <p:cNvCxnSpPr>
            <a:cxnSpLocks/>
            <a:endCxn id="44" idx="2"/>
          </p:cNvCxnSpPr>
          <p:nvPr/>
        </p:nvCxnSpPr>
        <p:spPr>
          <a:xfrm>
            <a:off x="5138613" y="5660044"/>
            <a:ext cx="314173" cy="1541"/>
          </a:xfrm>
          <a:prstGeom prst="straightConnector1">
            <a:avLst/>
          </a:prstGeom>
          <a:ln>
            <a:solidFill>
              <a:srgbClr val="BF00B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32C27D37-4145-4D95-9986-E78986B857DC}"/>
              </a:ext>
            </a:extLst>
          </p:cNvPr>
          <p:cNvCxnSpPr>
            <a:cxnSpLocks/>
          </p:cNvCxnSpPr>
          <p:nvPr/>
        </p:nvCxnSpPr>
        <p:spPr>
          <a:xfrm>
            <a:off x="5145493" y="5711094"/>
            <a:ext cx="0" cy="310884"/>
          </a:xfrm>
          <a:prstGeom prst="straightConnector1">
            <a:avLst/>
          </a:prstGeom>
          <a:ln>
            <a:solidFill>
              <a:srgbClr val="BF00B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CasellaDiTesto 46">
            <a:extLst>
              <a:ext uri="{FF2B5EF4-FFF2-40B4-BE49-F238E27FC236}">
                <a16:creationId xmlns:a16="http://schemas.microsoft.com/office/drawing/2014/main" id="{DF24C01D-E521-404A-824C-034BC884CA42}"/>
              </a:ext>
            </a:extLst>
          </p:cNvPr>
          <p:cNvSpPr txBox="1"/>
          <p:nvPr/>
        </p:nvSpPr>
        <p:spPr>
          <a:xfrm>
            <a:off x="5106911" y="5719783"/>
            <a:ext cx="590428" cy="369332"/>
          </a:xfrm>
          <a:prstGeom prst="rect">
            <a:avLst/>
          </a:prstGeom>
          <a:noFill/>
          <a:ln>
            <a:noFill/>
          </a:ln>
        </p:spPr>
        <p:txBody>
          <a:bodyPr wrap="square">
            <a:spAutoFit/>
          </a:bodyPr>
          <a:lstStyle/>
          <a:p>
            <a:r>
              <a:rPr lang="en-GB" sz="1800" b="1" dirty="0">
                <a:solidFill>
                  <a:srgbClr val="BF00BF"/>
                </a:solidFill>
              </a:rPr>
              <a:t>7%</a:t>
            </a: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3831CA4C-F14D-459A-ACBC-939A5A4FCF4D}"/>
                  </a:ext>
                </a:extLst>
              </p:cNvPr>
              <p:cNvSpPr txBox="1"/>
              <p:nvPr/>
            </p:nvSpPr>
            <p:spPr>
              <a:xfrm>
                <a:off x="5707458" y="1718212"/>
                <a:ext cx="57704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00FF"/>
                              </a:solidFill>
                              <a:latin typeface="Cambria Math" panose="02040503050406030204" pitchFamily="18" charset="0"/>
                            </a:rPr>
                          </m:ctrlPr>
                        </m:sSubPr>
                        <m:e>
                          <m:r>
                            <a:rPr lang="en-GB" sz="1600" b="1" i="1" smtClean="0">
                              <a:solidFill>
                                <a:srgbClr val="0000FF"/>
                              </a:solidFill>
                              <a:latin typeface="Cambria Math" panose="02040503050406030204" pitchFamily="18" charset="0"/>
                            </a:rPr>
                            <m:t>𝑾</m:t>
                          </m:r>
                        </m:e>
                        <m:sub>
                          <m:r>
                            <a:rPr lang="en-GB" sz="1600" b="1" i="1" smtClean="0">
                              <a:solidFill>
                                <a:srgbClr val="0000FF"/>
                              </a:solidFill>
                              <a:latin typeface="Cambria Math" panose="02040503050406030204" pitchFamily="18" charset="0"/>
                            </a:rPr>
                            <m:t>𝟏</m:t>
                          </m:r>
                        </m:sub>
                      </m:sSub>
                    </m:oMath>
                  </m:oMathPara>
                </a14:m>
                <a:endParaRPr lang="en-GB" sz="1600" dirty="0"/>
              </a:p>
            </p:txBody>
          </p:sp>
        </mc:Choice>
        <mc:Fallback xmlns="">
          <p:sp>
            <p:nvSpPr>
              <p:cNvPr id="35" name="CasellaDiTesto 34">
                <a:extLst>
                  <a:ext uri="{FF2B5EF4-FFF2-40B4-BE49-F238E27FC236}">
                    <a16:creationId xmlns:a16="http://schemas.microsoft.com/office/drawing/2014/main" id="{3831CA4C-F14D-459A-ACBC-939A5A4FCF4D}"/>
                  </a:ext>
                </a:extLst>
              </p:cNvPr>
              <p:cNvSpPr txBox="1">
                <a:spLocks noRot="1" noChangeAspect="1" noMove="1" noResize="1" noEditPoints="1" noAdjustHandles="1" noChangeArrowheads="1" noChangeShapeType="1" noTextEdit="1"/>
              </p:cNvSpPr>
              <p:nvPr/>
            </p:nvSpPr>
            <p:spPr>
              <a:xfrm>
                <a:off x="5707458" y="1718212"/>
                <a:ext cx="577048"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E62C47FE-1428-4B19-8084-F1F42CDE0323}"/>
                  </a:ext>
                </a:extLst>
              </p:cNvPr>
              <p:cNvSpPr txBox="1"/>
              <p:nvPr/>
            </p:nvSpPr>
            <p:spPr>
              <a:xfrm>
                <a:off x="5736356" y="3225814"/>
                <a:ext cx="57704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8000"/>
                              </a:solidFill>
                              <a:latin typeface="Cambria Math" panose="02040503050406030204" pitchFamily="18" charset="0"/>
                            </a:rPr>
                          </m:ctrlPr>
                        </m:sSubPr>
                        <m:e>
                          <m:r>
                            <a:rPr lang="en-GB" sz="1600" b="1" i="1" smtClean="0">
                              <a:solidFill>
                                <a:srgbClr val="008000"/>
                              </a:solidFill>
                              <a:latin typeface="Cambria Math" panose="02040503050406030204" pitchFamily="18" charset="0"/>
                            </a:rPr>
                            <m:t>𝑾</m:t>
                          </m:r>
                        </m:e>
                        <m:sub>
                          <m:r>
                            <a:rPr lang="en-GB" sz="1600" b="1" i="1" smtClean="0">
                              <a:solidFill>
                                <a:srgbClr val="008000"/>
                              </a:solidFill>
                              <a:latin typeface="Cambria Math" panose="02040503050406030204" pitchFamily="18" charset="0"/>
                            </a:rPr>
                            <m:t>𝟐</m:t>
                          </m:r>
                        </m:sub>
                      </m:sSub>
                    </m:oMath>
                  </m:oMathPara>
                </a14:m>
                <a:endParaRPr lang="en-GB" sz="1600" dirty="0"/>
              </a:p>
            </p:txBody>
          </p:sp>
        </mc:Choice>
        <mc:Fallback xmlns="">
          <p:sp>
            <p:nvSpPr>
              <p:cNvPr id="38" name="CasellaDiTesto 37">
                <a:extLst>
                  <a:ext uri="{FF2B5EF4-FFF2-40B4-BE49-F238E27FC236}">
                    <a16:creationId xmlns:a16="http://schemas.microsoft.com/office/drawing/2014/main" id="{E62C47FE-1428-4B19-8084-F1F42CDE0323}"/>
                  </a:ext>
                </a:extLst>
              </p:cNvPr>
              <p:cNvSpPr txBox="1">
                <a:spLocks noRot="1" noChangeAspect="1" noMove="1" noResize="1" noEditPoints="1" noAdjustHandles="1" noChangeArrowheads="1" noChangeShapeType="1" noTextEdit="1"/>
              </p:cNvSpPr>
              <p:nvPr/>
            </p:nvSpPr>
            <p:spPr>
              <a:xfrm>
                <a:off x="5736356" y="3225814"/>
                <a:ext cx="577048" cy="33855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87FAACC3-DB47-469E-B8CB-0301E84E75FE}"/>
                  </a:ext>
                </a:extLst>
              </p:cNvPr>
              <p:cNvSpPr txBox="1"/>
              <p:nvPr/>
            </p:nvSpPr>
            <p:spPr>
              <a:xfrm>
                <a:off x="5706342" y="2327261"/>
                <a:ext cx="57704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BF00BF"/>
                              </a:solidFill>
                              <a:latin typeface="Cambria Math" panose="02040503050406030204" pitchFamily="18" charset="0"/>
                            </a:rPr>
                          </m:ctrlPr>
                        </m:sSubPr>
                        <m:e>
                          <m:r>
                            <a:rPr lang="en-GB" sz="1600" b="1" i="1" smtClean="0">
                              <a:solidFill>
                                <a:srgbClr val="BF00BF"/>
                              </a:solidFill>
                              <a:latin typeface="Cambria Math" panose="02040503050406030204" pitchFamily="18" charset="0"/>
                            </a:rPr>
                            <m:t>𝑾</m:t>
                          </m:r>
                        </m:e>
                        <m:sub>
                          <m:r>
                            <a:rPr lang="en-GB" sz="1600" b="1" i="1" smtClean="0">
                              <a:solidFill>
                                <a:srgbClr val="BF00BF"/>
                              </a:solidFill>
                              <a:latin typeface="Cambria Math" panose="02040503050406030204" pitchFamily="18" charset="0"/>
                            </a:rPr>
                            <m:t>𝟑</m:t>
                          </m:r>
                        </m:sub>
                      </m:sSub>
                    </m:oMath>
                  </m:oMathPara>
                </a14:m>
                <a:endParaRPr lang="en-GB" sz="1600" dirty="0"/>
              </a:p>
            </p:txBody>
          </p:sp>
        </mc:Choice>
        <mc:Fallback xmlns="">
          <p:sp>
            <p:nvSpPr>
              <p:cNvPr id="39" name="CasellaDiTesto 38">
                <a:extLst>
                  <a:ext uri="{FF2B5EF4-FFF2-40B4-BE49-F238E27FC236}">
                    <a16:creationId xmlns:a16="http://schemas.microsoft.com/office/drawing/2014/main" id="{87FAACC3-DB47-469E-B8CB-0301E84E75FE}"/>
                  </a:ext>
                </a:extLst>
              </p:cNvPr>
              <p:cNvSpPr txBox="1">
                <a:spLocks noRot="1" noChangeAspect="1" noMove="1" noResize="1" noEditPoints="1" noAdjustHandles="1" noChangeArrowheads="1" noChangeShapeType="1" noTextEdit="1"/>
              </p:cNvSpPr>
              <p:nvPr/>
            </p:nvSpPr>
            <p:spPr>
              <a:xfrm>
                <a:off x="5706342" y="2327261"/>
                <a:ext cx="577048"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14A230E3-199E-4B83-B474-ED93C7690E24}"/>
                  </a:ext>
                </a:extLst>
              </p:cNvPr>
              <p:cNvSpPr txBox="1"/>
              <p:nvPr/>
            </p:nvSpPr>
            <p:spPr>
              <a:xfrm>
                <a:off x="1540674" y="3146126"/>
                <a:ext cx="549831" cy="354456"/>
              </a:xfrm>
              <a:prstGeom prst="rect">
                <a:avLst/>
              </a:prstGeom>
              <a:noFill/>
            </p:spPr>
            <p:txBody>
              <a:bodyPr wrap="none" lIns="0" tIns="0" rIns="0" bIns="0" rtlCol="0">
                <a:spAutoFit/>
              </a:bodyPr>
              <a:lstStyle/>
              <a:p>
                <a:r>
                  <a:rPr lang="en-GB" sz="1600" b="1" dirty="0">
                    <a:solidFill>
                      <a:srgbClr val="0000FF"/>
                    </a:solidFill>
                  </a:rPr>
                  <a:t>150 </a:t>
                </a:r>
                <a14:m>
                  <m:oMath xmlns:m="http://schemas.openxmlformats.org/officeDocument/2006/math">
                    <m:f>
                      <m:fPr>
                        <m:ctrlPr>
                          <a:rPr lang="en-GB" sz="1600" b="1" i="1" smtClean="0">
                            <a:solidFill>
                              <a:srgbClr val="0000FF"/>
                            </a:solidFill>
                            <a:latin typeface="Cambria Math" panose="02040503050406030204" pitchFamily="18" charset="0"/>
                          </a:rPr>
                        </m:ctrlPr>
                      </m:fPr>
                      <m:num>
                        <m:r>
                          <a:rPr lang="en-GB" sz="1600" b="1" i="1" smtClean="0">
                            <a:solidFill>
                              <a:srgbClr val="0000FF"/>
                            </a:solidFill>
                            <a:latin typeface="Cambria Math" panose="02040503050406030204" pitchFamily="18" charset="0"/>
                          </a:rPr>
                          <m:t>𝑽</m:t>
                        </m:r>
                      </m:num>
                      <m:den>
                        <m:r>
                          <a:rPr lang="en-GB" sz="1600" b="1" i="1" smtClean="0">
                            <a:solidFill>
                              <a:srgbClr val="0000FF"/>
                            </a:solidFill>
                            <a:latin typeface="Cambria Math" panose="02040503050406030204" pitchFamily="18" charset="0"/>
                          </a:rPr>
                          <m:t>𝒏𝑪</m:t>
                        </m:r>
                      </m:den>
                    </m:f>
                  </m:oMath>
                </a14:m>
                <a:endParaRPr lang="en-GB" sz="1600" b="1" dirty="0">
                  <a:solidFill>
                    <a:srgbClr val="0000FF"/>
                  </a:solidFill>
                </a:endParaRPr>
              </a:p>
            </p:txBody>
          </p:sp>
        </mc:Choice>
        <mc:Fallback xmlns="">
          <p:sp>
            <p:nvSpPr>
              <p:cNvPr id="41" name="CasellaDiTesto 40">
                <a:extLst>
                  <a:ext uri="{FF2B5EF4-FFF2-40B4-BE49-F238E27FC236}">
                    <a16:creationId xmlns:a16="http://schemas.microsoft.com/office/drawing/2014/main" id="{14A230E3-199E-4B83-B474-ED93C7690E24}"/>
                  </a:ext>
                </a:extLst>
              </p:cNvPr>
              <p:cNvSpPr txBox="1">
                <a:spLocks noRot="1" noChangeAspect="1" noMove="1" noResize="1" noEditPoints="1" noAdjustHandles="1" noChangeArrowheads="1" noChangeShapeType="1" noTextEdit="1"/>
              </p:cNvSpPr>
              <p:nvPr/>
            </p:nvSpPr>
            <p:spPr>
              <a:xfrm>
                <a:off x="1540674" y="3146126"/>
                <a:ext cx="549831" cy="354456"/>
              </a:xfrm>
              <a:prstGeom prst="rect">
                <a:avLst/>
              </a:prstGeom>
              <a:blipFill>
                <a:blip r:embed="rId16"/>
                <a:stretch>
                  <a:fillRect l="-23333" r="-7778" b="-22414"/>
                </a:stretch>
              </a:blipFill>
            </p:spPr>
            <p:txBody>
              <a:bodyPr/>
              <a:lstStyle/>
              <a:p>
                <a:r>
                  <a:rPr lang="en-GB">
                    <a:noFill/>
                  </a:rPr>
                  <a:t> </a:t>
                </a:r>
              </a:p>
            </p:txBody>
          </p:sp>
        </mc:Fallback>
      </mc:AlternateContent>
      <p:cxnSp>
        <p:nvCxnSpPr>
          <p:cNvPr id="10" name="Connettore 2 9">
            <a:extLst>
              <a:ext uri="{FF2B5EF4-FFF2-40B4-BE49-F238E27FC236}">
                <a16:creationId xmlns:a16="http://schemas.microsoft.com/office/drawing/2014/main" id="{7860A29F-FC1C-4EE8-99F4-55C8C757329A}"/>
              </a:ext>
            </a:extLst>
          </p:cNvPr>
          <p:cNvCxnSpPr/>
          <p:nvPr/>
        </p:nvCxnSpPr>
        <p:spPr>
          <a:xfrm flipH="1" flipV="1">
            <a:off x="1569276" y="3005641"/>
            <a:ext cx="101695" cy="207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FC11617A-25F7-4D29-8FFA-5AC7274676D8}"/>
                  </a:ext>
                </a:extLst>
              </p:cNvPr>
              <p:cNvSpPr txBox="1"/>
              <p:nvPr/>
            </p:nvSpPr>
            <p:spPr>
              <a:xfrm>
                <a:off x="2230485" y="2858802"/>
                <a:ext cx="445635" cy="354456"/>
              </a:xfrm>
              <a:prstGeom prst="rect">
                <a:avLst/>
              </a:prstGeom>
              <a:noFill/>
            </p:spPr>
            <p:txBody>
              <a:bodyPr wrap="none" lIns="0" tIns="0" rIns="0" bIns="0" rtlCol="0">
                <a:spAutoFit/>
              </a:bodyPr>
              <a:lstStyle/>
              <a:p>
                <a:r>
                  <a:rPr lang="en-GB" sz="1600" b="1" dirty="0">
                    <a:solidFill>
                      <a:srgbClr val="0000FF"/>
                    </a:solidFill>
                  </a:rPr>
                  <a:t>25 </a:t>
                </a:r>
                <a14:m>
                  <m:oMath xmlns:m="http://schemas.openxmlformats.org/officeDocument/2006/math">
                    <m:f>
                      <m:fPr>
                        <m:ctrlPr>
                          <a:rPr lang="en-GB" sz="1600" b="1" i="1" smtClean="0">
                            <a:solidFill>
                              <a:srgbClr val="0000FF"/>
                            </a:solidFill>
                            <a:latin typeface="Cambria Math" panose="02040503050406030204" pitchFamily="18" charset="0"/>
                          </a:rPr>
                        </m:ctrlPr>
                      </m:fPr>
                      <m:num>
                        <m:r>
                          <a:rPr lang="en-GB" sz="1600" b="1" i="1" smtClean="0">
                            <a:solidFill>
                              <a:srgbClr val="0000FF"/>
                            </a:solidFill>
                            <a:latin typeface="Cambria Math" panose="02040503050406030204" pitchFamily="18" charset="0"/>
                          </a:rPr>
                          <m:t>𝑽</m:t>
                        </m:r>
                      </m:num>
                      <m:den>
                        <m:r>
                          <a:rPr lang="en-GB" sz="1600" b="1" i="1" smtClean="0">
                            <a:solidFill>
                              <a:srgbClr val="0000FF"/>
                            </a:solidFill>
                            <a:latin typeface="Cambria Math" panose="02040503050406030204" pitchFamily="18" charset="0"/>
                          </a:rPr>
                          <m:t>𝒏𝑪</m:t>
                        </m:r>
                      </m:den>
                    </m:f>
                  </m:oMath>
                </a14:m>
                <a:endParaRPr lang="en-GB" sz="1600" b="1" dirty="0">
                  <a:solidFill>
                    <a:srgbClr val="0000FF"/>
                  </a:solidFill>
                </a:endParaRPr>
              </a:p>
            </p:txBody>
          </p:sp>
        </mc:Choice>
        <mc:Fallback xmlns="">
          <p:sp>
            <p:nvSpPr>
              <p:cNvPr id="42" name="CasellaDiTesto 41">
                <a:extLst>
                  <a:ext uri="{FF2B5EF4-FFF2-40B4-BE49-F238E27FC236}">
                    <a16:creationId xmlns:a16="http://schemas.microsoft.com/office/drawing/2014/main" id="{FC11617A-25F7-4D29-8FFA-5AC7274676D8}"/>
                  </a:ext>
                </a:extLst>
              </p:cNvPr>
              <p:cNvSpPr txBox="1">
                <a:spLocks noRot="1" noChangeAspect="1" noMove="1" noResize="1" noEditPoints="1" noAdjustHandles="1" noChangeArrowheads="1" noChangeShapeType="1" noTextEdit="1"/>
              </p:cNvSpPr>
              <p:nvPr/>
            </p:nvSpPr>
            <p:spPr>
              <a:xfrm>
                <a:off x="2230485" y="2858802"/>
                <a:ext cx="445635" cy="354456"/>
              </a:xfrm>
              <a:prstGeom prst="rect">
                <a:avLst/>
              </a:prstGeom>
              <a:blipFill>
                <a:blip r:embed="rId17"/>
                <a:stretch>
                  <a:fillRect l="-28767" t="-1724" r="-9589" b="-20690"/>
                </a:stretch>
              </a:blipFill>
            </p:spPr>
            <p:txBody>
              <a:bodyPr/>
              <a:lstStyle/>
              <a:p>
                <a:r>
                  <a:rPr lang="en-GB">
                    <a:noFill/>
                  </a:rPr>
                  <a:t> </a:t>
                </a:r>
              </a:p>
            </p:txBody>
          </p:sp>
        </mc:Fallback>
      </mc:AlternateContent>
      <p:cxnSp>
        <p:nvCxnSpPr>
          <p:cNvPr id="48" name="Connettore 2 47">
            <a:extLst>
              <a:ext uri="{FF2B5EF4-FFF2-40B4-BE49-F238E27FC236}">
                <a16:creationId xmlns:a16="http://schemas.microsoft.com/office/drawing/2014/main" id="{F292F979-4FEF-4EBE-97AE-543A2C376E3E}"/>
              </a:ext>
            </a:extLst>
          </p:cNvPr>
          <p:cNvCxnSpPr/>
          <p:nvPr/>
        </p:nvCxnSpPr>
        <p:spPr>
          <a:xfrm flipH="1" flipV="1">
            <a:off x="2178689" y="2714940"/>
            <a:ext cx="101695" cy="207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04279A5-01B3-4697-975F-B01D1B3CFED4}"/>
                  </a:ext>
                </a:extLst>
              </p:cNvPr>
              <p:cNvSpPr txBox="1"/>
              <p:nvPr/>
            </p:nvSpPr>
            <p:spPr>
              <a:xfrm>
                <a:off x="1571947" y="1923925"/>
                <a:ext cx="784758" cy="446789"/>
              </a:xfrm>
              <a:prstGeom prst="rect">
                <a:avLst/>
              </a:prstGeom>
              <a:noFill/>
            </p:spPr>
            <p:txBody>
              <a:bodyPr wrap="square" rtlCol="0">
                <a:spAutoFit/>
              </a:bodyPr>
              <a:lstStyle/>
              <a:p>
                <a:r>
                  <a:rPr lang="en-GB" sz="1600" b="1" dirty="0">
                    <a:solidFill>
                      <a:srgbClr val="0000FF"/>
                    </a:solidFill>
                  </a:rPr>
                  <a:t>0 </a:t>
                </a:r>
                <a14:m>
                  <m:oMath xmlns:m="http://schemas.openxmlformats.org/officeDocument/2006/math">
                    <m:f>
                      <m:fPr>
                        <m:ctrlPr>
                          <a:rPr lang="en-GB" sz="1600" b="1" i="1" smtClean="0">
                            <a:solidFill>
                              <a:srgbClr val="0000FF"/>
                            </a:solidFill>
                            <a:latin typeface="Cambria Math" panose="02040503050406030204" pitchFamily="18" charset="0"/>
                          </a:rPr>
                        </m:ctrlPr>
                      </m:fPr>
                      <m:num>
                        <m:r>
                          <a:rPr lang="en-GB" sz="1600" b="1" i="1" smtClean="0">
                            <a:solidFill>
                              <a:srgbClr val="0000FF"/>
                            </a:solidFill>
                            <a:latin typeface="Cambria Math" panose="02040503050406030204" pitchFamily="18" charset="0"/>
                          </a:rPr>
                          <m:t>𝑽</m:t>
                        </m:r>
                      </m:num>
                      <m:den>
                        <m:r>
                          <a:rPr lang="en-GB" sz="1600" b="1" i="1" smtClean="0">
                            <a:solidFill>
                              <a:srgbClr val="0000FF"/>
                            </a:solidFill>
                            <a:latin typeface="Cambria Math" panose="02040503050406030204" pitchFamily="18" charset="0"/>
                          </a:rPr>
                          <m:t>𝒏𝑪</m:t>
                        </m:r>
                      </m:den>
                    </m:f>
                  </m:oMath>
                </a14:m>
                <a:endParaRPr lang="en-GB" sz="1600" b="1" dirty="0">
                  <a:solidFill>
                    <a:srgbClr val="0000FF"/>
                  </a:solidFill>
                </a:endParaRPr>
              </a:p>
            </p:txBody>
          </p:sp>
        </mc:Choice>
        <mc:Fallback xmlns="">
          <p:sp>
            <p:nvSpPr>
              <p:cNvPr id="17" name="CasellaDiTesto 16">
                <a:extLst>
                  <a:ext uri="{FF2B5EF4-FFF2-40B4-BE49-F238E27FC236}">
                    <a16:creationId xmlns:a16="http://schemas.microsoft.com/office/drawing/2014/main" id="{804279A5-01B3-4697-975F-B01D1B3CFED4}"/>
                  </a:ext>
                </a:extLst>
              </p:cNvPr>
              <p:cNvSpPr txBox="1">
                <a:spLocks noRot="1" noChangeAspect="1" noMove="1" noResize="1" noEditPoints="1" noAdjustHandles="1" noChangeArrowheads="1" noChangeShapeType="1" noTextEdit="1"/>
              </p:cNvSpPr>
              <p:nvPr/>
            </p:nvSpPr>
            <p:spPr>
              <a:xfrm>
                <a:off x="1571947" y="1923925"/>
                <a:ext cx="784758" cy="446789"/>
              </a:xfrm>
              <a:prstGeom prst="rect">
                <a:avLst/>
              </a:prstGeom>
              <a:blipFill>
                <a:blip r:embed="rId18"/>
                <a:stretch>
                  <a:fillRect l="-4651" b="-6849"/>
                </a:stretch>
              </a:blipFill>
            </p:spPr>
            <p:txBody>
              <a:bodyPr/>
              <a:lstStyle/>
              <a:p>
                <a:r>
                  <a:rPr lang="en-GB">
                    <a:noFill/>
                  </a:rPr>
                  <a:t> </a:t>
                </a:r>
              </a:p>
            </p:txBody>
          </p:sp>
        </mc:Fallback>
      </mc:AlternateContent>
      <p:cxnSp>
        <p:nvCxnSpPr>
          <p:cNvPr id="49" name="Connettore 2 48">
            <a:extLst>
              <a:ext uri="{FF2B5EF4-FFF2-40B4-BE49-F238E27FC236}">
                <a16:creationId xmlns:a16="http://schemas.microsoft.com/office/drawing/2014/main" id="{C52E2408-DADD-40CD-8AC8-994CDC014A6E}"/>
              </a:ext>
            </a:extLst>
          </p:cNvPr>
          <p:cNvCxnSpPr>
            <a:cxnSpLocks/>
          </p:cNvCxnSpPr>
          <p:nvPr/>
        </p:nvCxnSpPr>
        <p:spPr>
          <a:xfrm>
            <a:off x="1731199" y="2296679"/>
            <a:ext cx="59069" cy="317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41C07BE1-5F68-48B8-87E3-210C5D7B6739}"/>
                  </a:ext>
                </a:extLst>
              </p:cNvPr>
              <p:cNvSpPr txBox="1"/>
              <p:nvPr/>
            </p:nvSpPr>
            <p:spPr>
              <a:xfrm>
                <a:off x="2199511" y="1860556"/>
                <a:ext cx="445635" cy="354456"/>
              </a:xfrm>
              <a:prstGeom prst="rect">
                <a:avLst/>
              </a:prstGeom>
              <a:noFill/>
            </p:spPr>
            <p:txBody>
              <a:bodyPr wrap="none" lIns="0" tIns="0" rIns="0" bIns="0" rtlCol="0">
                <a:spAutoFit/>
              </a:bodyPr>
              <a:lstStyle/>
              <a:p>
                <a:r>
                  <a:rPr lang="en-GB" sz="1600" b="1" dirty="0">
                    <a:solidFill>
                      <a:srgbClr val="0000FF"/>
                    </a:solidFill>
                  </a:rPr>
                  <a:t>10 </a:t>
                </a:r>
                <a14:m>
                  <m:oMath xmlns:m="http://schemas.openxmlformats.org/officeDocument/2006/math">
                    <m:f>
                      <m:fPr>
                        <m:ctrlPr>
                          <a:rPr lang="en-GB" sz="1600" b="1" i="1" smtClean="0">
                            <a:solidFill>
                              <a:srgbClr val="0000FF"/>
                            </a:solidFill>
                            <a:latin typeface="Cambria Math" panose="02040503050406030204" pitchFamily="18" charset="0"/>
                          </a:rPr>
                        </m:ctrlPr>
                      </m:fPr>
                      <m:num>
                        <m:r>
                          <a:rPr lang="en-GB" sz="1600" b="1" i="1" smtClean="0">
                            <a:solidFill>
                              <a:srgbClr val="0000FF"/>
                            </a:solidFill>
                            <a:latin typeface="Cambria Math" panose="02040503050406030204" pitchFamily="18" charset="0"/>
                          </a:rPr>
                          <m:t>𝑽</m:t>
                        </m:r>
                      </m:num>
                      <m:den>
                        <m:r>
                          <a:rPr lang="en-GB" sz="1600" b="1" i="1" smtClean="0">
                            <a:solidFill>
                              <a:srgbClr val="0000FF"/>
                            </a:solidFill>
                            <a:latin typeface="Cambria Math" panose="02040503050406030204" pitchFamily="18" charset="0"/>
                          </a:rPr>
                          <m:t>𝒏𝑪</m:t>
                        </m:r>
                      </m:den>
                    </m:f>
                  </m:oMath>
                </a14:m>
                <a:endParaRPr lang="en-GB" sz="1600" b="1" dirty="0">
                  <a:solidFill>
                    <a:srgbClr val="0000FF"/>
                  </a:solidFill>
                </a:endParaRPr>
              </a:p>
            </p:txBody>
          </p:sp>
        </mc:Choice>
        <mc:Fallback xmlns="">
          <p:sp>
            <p:nvSpPr>
              <p:cNvPr id="53" name="CasellaDiTesto 52">
                <a:extLst>
                  <a:ext uri="{FF2B5EF4-FFF2-40B4-BE49-F238E27FC236}">
                    <a16:creationId xmlns:a16="http://schemas.microsoft.com/office/drawing/2014/main" id="{41C07BE1-5F68-48B8-87E3-210C5D7B6739}"/>
                  </a:ext>
                </a:extLst>
              </p:cNvPr>
              <p:cNvSpPr txBox="1">
                <a:spLocks noRot="1" noChangeAspect="1" noMove="1" noResize="1" noEditPoints="1" noAdjustHandles="1" noChangeArrowheads="1" noChangeShapeType="1" noTextEdit="1"/>
              </p:cNvSpPr>
              <p:nvPr/>
            </p:nvSpPr>
            <p:spPr>
              <a:xfrm>
                <a:off x="2199511" y="1860556"/>
                <a:ext cx="445635" cy="354456"/>
              </a:xfrm>
              <a:prstGeom prst="rect">
                <a:avLst/>
              </a:prstGeom>
              <a:blipFill>
                <a:blip r:embed="rId19"/>
                <a:stretch>
                  <a:fillRect l="-28767" r="-9589" b="-22414"/>
                </a:stretch>
              </a:blipFill>
            </p:spPr>
            <p:txBody>
              <a:bodyPr/>
              <a:lstStyle/>
              <a:p>
                <a:r>
                  <a:rPr lang="en-GB">
                    <a:noFill/>
                  </a:rPr>
                  <a:t> </a:t>
                </a:r>
              </a:p>
            </p:txBody>
          </p:sp>
        </mc:Fallback>
      </mc:AlternateContent>
      <p:cxnSp>
        <p:nvCxnSpPr>
          <p:cNvPr id="54" name="Connettore 2 53">
            <a:extLst>
              <a:ext uri="{FF2B5EF4-FFF2-40B4-BE49-F238E27FC236}">
                <a16:creationId xmlns:a16="http://schemas.microsoft.com/office/drawing/2014/main" id="{180CC068-5AE5-4B28-924D-2545D578B543}"/>
              </a:ext>
            </a:extLst>
          </p:cNvPr>
          <p:cNvCxnSpPr>
            <a:cxnSpLocks/>
          </p:cNvCxnSpPr>
          <p:nvPr/>
        </p:nvCxnSpPr>
        <p:spPr>
          <a:xfrm>
            <a:off x="2330129" y="2178763"/>
            <a:ext cx="110961" cy="409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7776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8ED28306-62A3-48B3-8E2B-E493736165E4}"/>
              </a:ext>
            </a:extLst>
          </p:cNvPr>
          <p:cNvPicPr>
            <a:picLocks noChangeAspect="1"/>
          </p:cNvPicPr>
          <p:nvPr/>
        </p:nvPicPr>
        <p:blipFill>
          <a:blip r:embed="rId2"/>
          <a:stretch>
            <a:fillRect/>
          </a:stretch>
        </p:blipFill>
        <p:spPr>
          <a:xfrm>
            <a:off x="7159873" y="5055060"/>
            <a:ext cx="2396062" cy="1612384"/>
          </a:xfrm>
          <a:prstGeom prst="rect">
            <a:avLst/>
          </a:prstGeom>
        </p:spPr>
      </p:pic>
      <p:pic>
        <p:nvPicPr>
          <p:cNvPr id="27" name="Immagine 26">
            <a:extLst>
              <a:ext uri="{FF2B5EF4-FFF2-40B4-BE49-F238E27FC236}">
                <a16:creationId xmlns:a16="http://schemas.microsoft.com/office/drawing/2014/main" id="{0EC37482-2C3A-4F97-971A-91C532D54228}"/>
              </a:ext>
            </a:extLst>
          </p:cNvPr>
          <p:cNvPicPr>
            <a:picLocks noChangeAspect="1"/>
          </p:cNvPicPr>
          <p:nvPr/>
        </p:nvPicPr>
        <p:blipFill>
          <a:blip r:embed="rId3"/>
          <a:stretch>
            <a:fillRect/>
          </a:stretch>
        </p:blipFill>
        <p:spPr>
          <a:xfrm>
            <a:off x="9617137" y="5026367"/>
            <a:ext cx="2473510" cy="1641077"/>
          </a:xfrm>
          <a:prstGeom prst="rect">
            <a:avLst/>
          </a:prstGeom>
        </p:spPr>
      </p:pic>
      <p:pic>
        <p:nvPicPr>
          <p:cNvPr id="26" name="Immagine 25">
            <a:extLst>
              <a:ext uri="{FF2B5EF4-FFF2-40B4-BE49-F238E27FC236}">
                <a16:creationId xmlns:a16="http://schemas.microsoft.com/office/drawing/2014/main" id="{473E001B-2177-48B6-86AA-E38606CCBC32}"/>
              </a:ext>
            </a:extLst>
          </p:cNvPr>
          <p:cNvPicPr>
            <a:picLocks noChangeAspect="1"/>
          </p:cNvPicPr>
          <p:nvPr/>
        </p:nvPicPr>
        <p:blipFill>
          <a:blip r:embed="rId4"/>
          <a:stretch>
            <a:fillRect/>
          </a:stretch>
        </p:blipFill>
        <p:spPr>
          <a:xfrm>
            <a:off x="4723829" y="5026367"/>
            <a:ext cx="2396062" cy="1641077"/>
          </a:xfrm>
          <a:prstGeom prst="rect">
            <a:avLst/>
          </a:prstGeom>
        </p:spPr>
      </p:pic>
      <p:sp>
        <p:nvSpPr>
          <p:cNvPr id="4" name="Segnaposto numero diapositiva 3">
            <a:extLst>
              <a:ext uri="{FF2B5EF4-FFF2-40B4-BE49-F238E27FC236}">
                <a16:creationId xmlns:a16="http://schemas.microsoft.com/office/drawing/2014/main" id="{E6C285DA-17FB-4CAE-993E-63351FD5C159}"/>
              </a:ext>
            </a:extLst>
          </p:cNvPr>
          <p:cNvSpPr>
            <a:spLocks noGrp="1"/>
          </p:cNvSpPr>
          <p:nvPr>
            <p:ph type="sldNum" sz="quarter" idx="12"/>
          </p:nvPr>
        </p:nvSpPr>
        <p:spPr/>
        <p:txBody>
          <a:bodyPr/>
          <a:lstStyle/>
          <a:p>
            <a:fld id="{F556478C-EA8F-4B12-8AB2-8053E5C3663D}" type="slidenum">
              <a:rPr lang="en-GB" smtClean="0"/>
              <a:t>127</a:t>
            </a:fld>
            <a:endParaRPr lang="en-GB"/>
          </a:p>
        </p:txBody>
      </p:sp>
      <p:sp>
        <p:nvSpPr>
          <p:cNvPr id="5" name="CasellaDiTesto 4">
            <a:extLst>
              <a:ext uri="{FF2B5EF4-FFF2-40B4-BE49-F238E27FC236}">
                <a16:creationId xmlns:a16="http://schemas.microsoft.com/office/drawing/2014/main" id="{9067BFED-85FF-484E-93CF-94BEA1AC9A2E}"/>
              </a:ext>
            </a:extLst>
          </p:cNvPr>
          <p:cNvSpPr txBox="1"/>
          <p:nvPr/>
        </p:nvSpPr>
        <p:spPr>
          <a:xfrm>
            <a:off x="0" y="85072"/>
            <a:ext cx="12192000" cy="646331"/>
          </a:xfrm>
          <a:prstGeom prst="rect">
            <a:avLst/>
          </a:prstGeom>
          <a:noFill/>
        </p:spPr>
        <p:txBody>
          <a:bodyPr wrap="square" rtlCol="0">
            <a:spAutoFit/>
          </a:bodyPr>
          <a:lstStyle/>
          <a:p>
            <a:pPr algn="ctr"/>
            <a:r>
              <a:rPr lang="en-GB" sz="3600" dirty="0">
                <a:latin typeface="+mj-lt"/>
              </a:rPr>
              <a:t>Kicker coupling-impedance in the code (3/3)</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7BFF8FC-D019-466F-8FAE-7FC55B67BDAE}"/>
                  </a:ext>
                </a:extLst>
              </p:cNvPr>
              <p:cNvSpPr txBox="1"/>
              <p:nvPr/>
            </p:nvSpPr>
            <p:spPr>
              <a:xfrm>
                <a:off x="1" y="781229"/>
                <a:ext cx="12192000" cy="2838341"/>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Being the resonator-fits unprecise, the kicker-impedance contribution was added in the energy equation of motion using directly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rPr>
                          <m:t>𝑊</m:t>
                        </m:r>
                      </m:e>
                      <m:sub>
                        <m:r>
                          <a:rPr lang="en-GB" sz="1700" b="0" i="1" smtClean="0">
                            <a:solidFill>
                              <a:schemeClr val="tx1"/>
                            </a:solidFill>
                            <a:latin typeface="Cambria Math" panose="02040503050406030204" pitchFamily="18" charset="0"/>
                          </a:rPr>
                          <m:t>1</m:t>
                        </m:r>
                      </m:sub>
                    </m:sSub>
                  </m:oMath>
                </a14:m>
                <a:r>
                  <a:rPr lang="en-GB" sz="1700" dirty="0">
                    <a:solidFill>
                      <a:schemeClr val="tx1"/>
                    </a:solidFill>
                  </a:rPr>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solidFill>
                    <a:schemeClr val="tx1"/>
                  </a:solidFill>
                </a:endParaRPr>
              </a:p>
              <a:p>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lvl="1"/>
                <a:endParaRPr lang="en-GB" sz="1700" dirty="0"/>
              </a:p>
              <a:p>
                <a:pPr marL="1200150" lvl="2" indent="-285750">
                  <a:buFont typeface="Arial" panose="020B0604020202020204" pitchFamily="34" charset="0"/>
                  <a:buChar char="•"/>
                </a:pPr>
                <a:r>
                  <a:rPr lang="en-GB" sz="1700" dirty="0"/>
                  <a:t>Here the </a:t>
                </a:r>
                <a:r>
                  <a:rPr lang="en-GB" sz="1700" dirty="0">
                    <a:solidFill>
                      <a:schemeClr val="tx1"/>
                    </a:solidFill>
                  </a:rPr>
                  <a:t>phases aren’t meant mod 2</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𝜋</m:t>
                    </m:r>
                  </m:oMath>
                </a14:m>
                <a:r>
                  <a:rPr lang="en-GB" sz="1700" dirty="0">
                    <a:solidFill>
                      <a:schemeClr val="tx1"/>
                    </a:solidFill>
                  </a:rPr>
                  <a:t>, i.e.  </a:t>
                </a:r>
                <a14:m>
                  <m:oMath xmlns:m="http://schemas.openxmlformats.org/officeDocument/2006/math">
                    <m:r>
                      <a:rPr lang="en-GB" sz="1700" b="0" i="1" dirty="0" smtClean="0">
                        <a:solidFill>
                          <a:schemeClr val="tx1"/>
                        </a:solidFill>
                        <a:latin typeface="Cambria Math" panose="02040503050406030204" pitchFamily="18" charset="0"/>
                      </a:rPr>
                      <m:t>𝑐</m:t>
                    </m:r>
                    <m:d>
                      <m:dPr>
                        <m:ctrlPr>
                          <a:rPr lang="en-GB" sz="1700" b="0" i="1" dirty="0" smtClean="0">
                            <a:solidFill>
                              <a:schemeClr val="tx1"/>
                            </a:solidFill>
                            <a:latin typeface="Cambria Math" panose="02040503050406030204" pitchFamily="18" charset="0"/>
                          </a:rPr>
                        </m:ctrlPr>
                      </m:dPr>
                      <m:e>
                        <m:sSubSup>
                          <m:sSubSupPr>
                            <m:ctrlPr>
                              <a:rPr lang="en-GB" sz="1700" i="1" dirty="0">
                                <a:solidFill>
                                  <a:schemeClr val="tx1"/>
                                </a:solidFill>
                                <a:latin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rPr>
                              <m:t>𝑘</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rPr>
                              <m:t>𝑛</m:t>
                            </m:r>
                            <m:r>
                              <a:rPr lang="en-GB" sz="1700" i="1">
                                <a:solidFill>
                                  <a:schemeClr val="tx1"/>
                                </a:solidFill>
                                <a:latin typeface="Cambria Math" panose="02040503050406030204" pitchFamily="18" charset="0"/>
                              </a:rPr>
                              <m:t>+1)</m:t>
                            </m:r>
                          </m:sup>
                        </m:sSubSup>
                        <m:r>
                          <a:rPr lang="en-GB" sz="1700" i="1">
                            <a:solidFill>
                              <a:schemeClr val="tx1"/>
                            </a:solidFill>
                            <a:latin typeface="Cambria Math" panose="02040503050406030204" pitchFamily="18" charset="0"/>
                          </a:rPr>
                          <m:t>−</m:t>
                        </m:r>
                        <m:sSubSup>
                          <m:sSubSupPr>
                            <m:ctrlPr>
                              <a:rPr lang="en-GB" sz="1700" i="1" dirty="0">
                                <a:solidFill>
                                  <a:schemeClr val="tx1"/>
                                </a:solidFill>
                                <a:latin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rPr>
                              <m:t>𝑘</m:t>
                            </m:r>
                            <m:r>
                              <a:rPr lang="en-GB" sz="1700" i="1">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𝑖</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rPr>
                              <m:t>𝑛</m:t>
                            </m:r>
                            <m:r>
                              <a:rPr lang="en-GB" sz="1700" i="1">
                                <a:solidFill>
                                  <a:schemeClr val="tx1"/>
                                </a:solidFill>
                                <a:latin typeface="Cambria Math" panose="02040503050406030204" pitchFamily="18" charset="0"/>
                              </a:rPr>
                              <m:t>+1)</m:t>
                            </m:r>
                          </m:sup>
                        </m:sSubSup>
                      </m:e>
                    </m:d>
                    <m:r>
                      <a:rPr lang="en-GB" sz="1700" b="0" i="1" dirty="0" smtClean="0">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𝑟𝑓</m:t>
                        </m:r>
                      </m:sub>
                    </m:sSub>
                  </m:oMath>
                </a14:m>
                <a:r>
                  <a:rPr lang="en-GB" sz="1700" dirty="0">
                    <a:solidFill>
                      <a:schemeClr val="tx1"/>
                    </a:solidFill>
                  </a:rPr>
                  <a:t> is the distance between the bunches </a:t>
                </a:r>
                <a14:m>
                  <m:oMath xmlns:m="http://schemas.openxmlformats.org/officeDocument/2006/math">
                    <m:r>
                      <a:rPr lang="en-GB" sz="1700" b="0" i="1" dirty="0" smtClean="0">
                        <a:solidFill>
                          <a:schemeClr val="tx1"/>
                        </a:solidFill>
                        <a:latin typeface="Cambria Math" panose="02040503050406030204" pitchFamily="18" charset="0"/>
                      </a:rPr>
                      <m:t>𝑘</m:t>
                    </m:r>
                  </m:oMath>
                </a14:m>
                <a:r>
                  <a:rPr lang="en-GB" sz="1700" dirty="0">
                    <a:solidFill>
                      <a:schemeClr val="tx1"/>
                    </a:solidFill>
                  </a:rPr>
                  <a:t> and </a:t>
                </a:r>
                <a14:m>
                  <m:oMath xmlns:m="http://schemas.openxmlformats.org/officeDocument/2006/math">
                    <m:r>
                      <a:rPr lang="en-GB" sz="1700" i="1" dirty="0" smtClean="0">
                        <a:solidFill>
                          <a:schemeClr val="tx1"/>
                        </a:solidFill>
                        <a:latin typeface="Cambria Math" panose="02040503050406030204" pitchFamily="18" charset="0"/>
                      </a:rPr>
                      <m:t>𝑘</m:t>
                    </m:r>
                    <m:r>
                      <a:rPr lang="en-GB" sz="1700" i="1" dirty="0" smtClean="0">
                        <a:solidFill>
                          <a:schemeClr val="tx1"/>
                        </a:solidFill>
                        <a:latin typeface="Cambria Math" panose="02040503050406030204" pitchFamily="18" charset="0"/>
                      </a:rPr>
                      <m:t>−</m:t>
                    </m:r>
                    <m:r>
                      <a:rPr lang="en-GB" sz="1700" b="0" i="1" dirty="0" smtClean="0">
                        <a:solidFill>
                          <a:schemeClr val="tx1"/>
                        </a:solidFill>
                        <a:latin typeface="Cambria Math" panose="02040503050406030204" pitchFamily="18" charset="0"/>
                      </a:rPr>
                      <m:t>𝑖</m:t>
                    </m:r>
                  </m:oMath>
                </a14:m>
                <a:r>
                  <a:rPr lang="en-GB" sz="1700" dirty="0"/>
                  <a:t>.</a:t>
                </a:r>
              </a:p>
              <a:p>
                <a:pPr marL="1200150" lvl="2" indent="-285750">
                  <a:buFont typeface="Arial" panose="020B0604020202020204" pitchFamily="34" charset="0"/>
                  <a:buChar char="•"/>
                </a:pPr>
                <a:r>
                  <a:rPr lang="en-GB" sz="1700" dirty="0"/>
                  <a:t>As shown, the </a:t>
                </a:r>
                <a:r>
                  <a:rPr lang="en-GB" sz="1700" dirty="0">
                    <a:solidFill>
                      <a:schemeClr val="tx1"/>
                    </a:solidFill>
                  </a:rPr>
                  <a:t>kicker induced-voltage decays after 3 RF periods, so the contributions from the last 3 bunches are enough.</a:t>
                </a:r>
                <a:endParaRPr lang="en-GB" sz="1700" dirty="0"/>
              </a:p>
            </p:txBody>
          </p:sp>
        </mc:Choice>
        <mc:Fallback xmlns="">
          <p:sp>
            <p:nvSpPr>
              <p:cNvPr id="6" name="CasellaDiTesto 5">
                <a:extLst>
                  <a:ext uri="{FF2B5EF4-FFF2-40B4-BE49-F238E27FC236}">
                    <a16:creationId xmlns:a16="http://schemas.microsoft.com/office/drawing/2014/main" id="{A7BFF8FC-D019-466F-8FAE-7FC55B67BDAE}"/>
                  </a:ext>
                </a:extLst>
              </p:cNvPr>
              <p:cNvSpPr txBox="1">
                <a:spLocks noRot="1" noChangeAspect="1" noMove="1" noResize="1" noEditPoints="1" noAdjustHandles="1" noChangeArrowheads="1" noChangeShapeType="1" noTextEdit="1"/>
              </p:cNvSpPr>
              <p:nvPr/>
            </p:nvSpPr>
            <p:spPr>
              <a:xfrm>
                <a:off x="1" y="781229"/>
                <a:ext cx="12192000" cy="2838341"/>
              </a:xfrm>
              <a:prstGeom prst="rect">
                <a:avLst/>
              </a:prstGeom>
              <a:blipFill>
                <a:blip r:embed="rId5"/>
                <a:stretch>
                  <a:fillRect l="-200" t="-644" b="-19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7874EBC-BEDA-40F2-9702-CEA91EB17296}"/>
                  </a:ext>
                </a:extLst>
              </p:cNvPr>
              <p:cNvSpPr txBox="1"/>
              <p:nvPr/>
            </p:nvSpPr>
            <p:spPr>
              <a:xfrm>
                <a:off x="0" y="1132321"/>
                <a:ext cx="12192000" cy="8575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dirty="0"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𝛿</m:t>
                          </m:r>
                        </m:e>
                        <m:sub>
                          <m:r>
                            <a:rPr lang="en-GB" sz="1700" b="0" i="1" smtClean="0">
                              <a:solidFill>
                                <a:schemeClr val="tx1"/>
                              </a:solidFill>
                              <a:latin typeface="Cambria Math" panose="02040503050406030204" pitchFamily="18" charset="0"/>
                              <a:ea typeface="Cambria Math" panose="02040503050406030204" pitchFamily="18" charset="0"/>
                            </a:rPr>
                            <m:t>𝑘</m:t>
                          </m:r>
                        </m:sub>
                        <m:sup>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𝑛</m:t>
                          </m:r>
                          <m:r>
                            <a:rPr lang="en-GB" sz="1700" b="0" i="1" smtClean="0">
                              <a:solidFill>
                                <a:schemeClr val="tx1"/>
                              </a:solidFill>
                              <a:latin typeface="Cambria Math" panose="02040503050406030204" pitchFamily="18" charset="0"/>
                            </a:rPr>
                            <m:t>+1</m:t>
                          </m:r>
                          <m:r>
                            <a:rPr lang="en-GB" sz="1700" b="0" i="1">
                              <a:solidFill>
                                <a:schemeClr val="tx1"/>
                              </a:solidFill>
                              <a:latin typeface="Cambria Math" panose="02040503050406030204" pitchFamily="18" charset="0"/>
                            </a:rPr>
                            <m:t>)</m:t>
                          </m:r>
                        </m:sup>
                      </m:sSubSup>
                      <m:r>
                        <a:rPr lang="en-GB" sz="1700" b="0" i="1" smtClean="0">
                          <a:solidFill>
                            <a:schemeClr val="tx1"/>
                          </a:solidFill>
                          <a:latin typeface="Cambria Math" panose="02040503050406030204" pitchFamily="18" charset="0"/>
                        </a:rPr>
                        <m:t>=</m:t>
                      </m:r>
                      <m:sSubSup>
                        <m:sSubSupPr>
                          <m:ctrlPr>
                            <a:rPr lang="en-GB" sz="1700" i="1" dirty="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𝛿</m:t>
                          </m:r>
                        </m:e>
                        <m:sub>
                          <m:r>
                            <a:rPr lang="en-GB" sz="1700" b="0" i="1" smtClean="0">
                              <a:solidFill>
                                <a:schemeClr val="tx1"/>
                              </a:solidFill>
                              <a:latin typeface="Cambria Math" panose="02040503050406030204" pitchFamily="18" charset="0"/>
                              <a:ea typeface="Cambria Math" panose="02040503050406030204" pitchFamily="18" charset="0"/>
                            </a:rPr>
                            <m:t>𝑘</m:t>
                          </m:r>
                        </m:sub>
                        <m:sup>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𝑛</m:t>
                          </m:r>
                          <m:r>
                            <a:rPr lang="en-GB" sz="1700" b="0" i="1">
                              <a:solidFill>
                                <a:schemeClr val="tx1"/>
                              </a:solidFill>
                              <a:latin typeface="Cambria Math" panose="02040503050406030204" pitchFamily="18" charset="0"/>
                            </a:rPr>
                            <m:t>)</m:t>
                          </m:r>
                        </m:sup>
                      </m:sSubSup>
                      <m:r>
                        <a:rPr lang="en-GB" sz="1700" b="0" i="1">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ea typeface="Cambria Math" panose="02040503050406030204" pitchFamily="18" charset="0"/>
                            </a:rPr>
                          </m:ctrlPr>
                        </m:fPr>
                        <m:num>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𝑈</m:t>
                              </m:r>
                            </m:e>
                            <m:sub>
                              <m:r>
                                <a:rPr lang="en-GB" sz="1700" b="0" i="1">
                                  <a:solidFill>
                                    <a:schemeClr val="tx1"/>
                                  </a:solidFill>
                                  <a:latin typeface="Cambria Math" panose="02040503050406030204" pitchFamily="18" charset="0"/>
                                  <a:ea typeface="Cambria Math" panose="02040503050406030204" pitchFamily="18" charset="0"/>
                                </a:rPr>
                                <m:t>0</m:t>
                              </m:r>
                            </m:sub>
                          </m:sSub>
                        </m:num>
                        <m:den>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𝐸</m:t>
                              </m:r>
                            </m:e>
                            <m:sub>
                              <m:r>
                                <a:rPr lang="en-GB" sz="1700" b="0" i="1">
                                  <a:solidFill>
                                    <a:schemeClr val="tx1"/>
                                  </a:solidFill>
                                  <a:latin typeface="Cambria Math" panose="02040503050406030204" pitchFamily="18" charset="0"/>
                                  <a:ea typeface="Cambria Math" panose="02040503050406030204" pitchFamily="18" charset="0"/>
                                </a:rPr>
                                <m:t>0</m:t>
                              </m:r>
                            </m:sub>
                          </m:sSub>
                        </m:den>
                      </m:f>
                      <m:d>
                        <m:dPr>
                          <m:ctrlPr>
                            <a:rPr lang="en-GB" sz="1700" i="1">
                              <a:solidFill>
                                <a:schemeClr val="tx1"/>
                              </a:solidFill>
                              <a:latin typeface="Cambria Math" panose="02040503050406030204" pitchFamily="18" charset="0"/>
                              <a:ea typeface="Cambria Math" panose="02040503050406030204" pitchFamily="18" charset="0"/>
                            </a:rPr>
                          </m:ctrlPr>
                        </m:dPr>
                        <m:e>
                          <m:r>
                            <a:rPr lang="en-GB" sz="1700" b="0" i="1">
                              <a:solidFill>
                                <a:schemeClr val="tx1"/>
                              </a:solidFill>
                              <a:latin typeface="Cambria Math" panose="02040503050406030204" pitchFamily="18" charset="0"/>
                              <a:ea typeface="Cambria Math" panose="02040503050406030204" pitchFamily="18" charset="0"/>
                            </a:rPr>
                            <m:t>1+</m:t>
                          </m:r>
                          <m:sSubSup>
                            <m:sSubSupPr>
                              <m:ctrlPr>
                                <a:rPr lang="en-GB" sz="1700" i="1" dirty="0">
                                  <a:solidFill>
                                    <a:schemeClr val="tx1"/>
                                  </a:solidFill>
                                  <a:latin typeface="Cambria Math" panose="02040503050406030204" pitchFamily="18" charset="0"/>
                                </a:rPr>
                              </m:ctrlPr>
                            </m:sSubSupPr>
                            <m:e>
                              <m:r>
                                <a:rPr lang="en-GB" sz="1700" b="0" i="1" dirty="0" smtClean="0">
                                  <a:solidFill>
                                    <a:schemeClr val="tx1"/>
                                  </a:solidFill>
                                  <a:latin typeface="Cambria Math" panose="02040503050406030204" pitchFamily="18" charset="0"/>
                                </a:rPr>
                                <m:t>2</m:t>
                              </m:r>
                              <m:r>
                                <a:rPr lang="en-GB" sz="1700" b="0" i="1">
                                  <a:solidFill>
                                    <a:schemeClr val="tx1"/>
                                  </a:solidFill>
                                  <a:latin typeface="Cambria Math" panose="02040503050406030204" pitchFamily="18" charset="0"/>
                                  <a:ea typeface="Cambria Math" panose="02040503050406030204" pitchFamily="18" charset="0"/>
                                </a:rPr>
                                <m:t>𝛿</m:t>
                              </m:r>
                            </m:e>
                            <m:sub>
                              <m:r>
                                <a:rPr lang="en-GB" sz="1700" b="0" i="1" smtClean="0">
                                  <a:solidFill>
                                    <a:schemeClr val="tx1"/>
                                  </a:solidFill>
                                  <a:latin typeface="Cambria Math" panose="02040503050406030204" pitchFamily="18" charset="0"/>
                                  <a:ea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e>
                              </m:d>
                            </m:sup>
                          </m:sSubSup>
                        </m:e>
                      </m:d>
                      <m:r>
                        <a:rPr lang="en-GB" sz="1700" b="0" i="1" smtClean="0">
                          <a:solidFill>
                            <a:schemeClr val="tx1"/>
                          </a:solidFill>
                          <a:latin typeface="Cambria Math" panose="02040503050406030204" pitchFamily="18" charset="0"/>
                        </a:rPr>
                        <m:t>+</m:t>
                      </m:r>
                      <m:f>
                        <m:fPr>
                          <m:ctrlPr>
                            <a:rPr lang="en-GB" sz="1700" i="1" smtClean="0">
                              <a:solidFill>
                                <a:schemeClr val="tx1"/>
                              </a:solidFill>
                              <a:latin typeface="Cambria Math" panose="02040503050406030204" pitchFamily="18" charset="0"/>
                            </a:rPr>
                          </m:ctrlPr>
                        </m:fPr>
                        <m:num>
                          <m:r>
                            <a:rPr lang="en-GB" sz="1700" b="0" i="1" smtClean="0">
                              <a:solidFill>
                                <a:schemeClr val="tx1"/>
                              </a:solidFill>
                              <a:latin typeface="Cambria Math" panose="02040503050406030204" pitchFamily="18" charset="0"/>
                            </a:rPr>
                            <m:t>𝑒</m:t>
                          </m:r>
                          <m:sSubSup>
                            <m:sSubSupPr>
                              <m:ctrlPr>
                                <a:rPr lang="en-GB" sz="1700" i="1" dirty="0"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𝑉</m:t>
                              </m:r>
                            </m:e>
                            <m:sub>
                              <m:r>
                                <a:rPr lang="en-GB" sz="1700" b="0" i="1">
                                  <a:solidFill>
                                    <a:schemeClr val="tx1"/>
                                  </a:solidFill>
                                  <a:latin typeface="Cambria Math" panose="02040503050406030204" pitchFamily="18" charset="0"/>
                                </a:rPr>
                                <m:t>𝐹𝐵𝑘𝑖𝑐𝑘</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e>
                              </m:d>
                            </m:sup>
                          </m:sSubSup>
                        </m:num>
                        <m:den>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𝐸</m:t>
                              </m:r>
                            </m:e>
                            <m:sub>
                              <m:r>
                                <a:rPr lang="en-GB" sz="1700" b="0" i="1" smtClean="0">
                                  <a:solidFill>
                                    <a:schemeClr val="tx1"/>
                                  </a:solidFill>
                                  <a:latin typeface="Cambria Math" panose="02040503050406030204" pitchFamily="18" charset="0"/>
                                </a:rPr>
                                <m:t>0</m:t>
                              </m:r>
                            </m:sub>
                          </m:sSub>
                        </m:den>
                      </m:f>
                      <m:r>
                        <a:rPr lang="en-GB" sz="1700" b="0" i="1" smtClean="0">
                          <a:solidFill>
                            <a:schemeClr val="tx1"/>
                          </a:solidFill>
                          <a:latin typeface="Cambria Math" panose="02040503050406030204" pitchFamily="18" charset="0"/>
                        </a:rPr>
                        <m:t>+</m:t>
                      </m:r>
                      <m:f>
                        <m:fPr>
                          <m:ctrlPr>
                            <a:rPr lang="en-GB" sz="1700" i="1" smtClean="0">
                              <a:solidFill>
                                <a:schemeClr val="tx1"/>
                              </a:solidFill>
                              <a:latin typeface="Cambria Math" panose="02040503050406030204" pitchFamily="18" charset="0"/>
                            </a:rPr>
                          </m:ctrlPr>
                        </m:fPr>
                        <m:num>
                          <m:r>
                            <a:rPr lang="en-GB" sz="1700" b="0" i="1" dirty="0">
                              <a:solidFill>
                                <a:schemeClr val="tx1"/>
                              </a:solidFill>
                              <a:latin typeface="Cambria Math" panose="02040503050406030204" pitchFamily="18" charset="0"/>
                              <a:ea typeface="Cambria Math" panose="02040503050406030204" pitchFamily="18" charset="0"/>
                            </a:rPr>
                            <m:t>𝑒</m:t>
                          </m:r>
                          <m:sSub>
                            <m:sSubPr>
                              <m:ctrlPr>
                                <a:rPr lang="en-GB" sz="1700" i="1" dirty="0">
                                  <a:solidFill>
                                    <a:schemeClr val="tx1"/>
                                  </a:solidFill>
                                  <a:latin typeface="Cambria Math" panose="02040503050406030204" pitchFamily="18" charset="0"/>
                                  <a:ea typeface="Cambria Math" panose="02040503050406030204" pitchFamily="18" charset="0"/>
                                </a:rPr>
                              </m:ctrlPr>
                            </m:sSubPr>
                            <m:e>
                              <m:acc>
                                <m:accPr>
                                  <m:chr m:val="̂"/>
                                  <m:ctrlPr>
                                    <a:rPr lang="en-GB" sz="1700" i="1" dirty="0">
                                      <a:solidFill>
                                        <a:schemeClr val="tx1"/>
                                      </a:solidFill>
                                      <a:latin typeface="Cambria Math" panose="02040503050406030204" pitchFamily="18" charset="0"/>
                                      <a:ea typeface="Cambria Math" panose="02040503050406030204" pitchFamily="18" charset="0"/>
                                    </a:rPr>
                                  </m:ctrlPr>
                                </m:accPr>
                                <m:e>
                                  <m:r>
                                    <a:rPr lang="en-GB" sz="1700" b="0" i="1" dirty="0">
                                      <a:solidFill>
                                        <a:schemeClr val="tx1"/>
                                      </a:solidFill>
                                      <a:latin typeface="Cambria Math" panose="02040503050406030204" pitchFamily="18" charset="0"/>
                                      <a:ea typeface="Cambria Math" panose="02040503050406030204" pitchFamily="18" charset="0"/>
                                    </a:rPr>
                                    <m:t>𝑉</m:t>
                                  </m:r>
                                </m:e>
                              </m:acc>
                            </m:e>
                            <m:sub>
                              <m:r>
                                <a:rPr lang="en-GB" sz="1700" b="0" i="1" dirty="0">
                                  <a:solidFill>
                                    <a:schemeClr val="tx1"/>
                                  </a:solidFill>
                                  <a:latin typeface="Cambria Math" panose="02040503050406030204" pitchFamily="18" charset="0"/>
                                  <a:ea typeface="Cambria Math" panose="02040503050406030204" pitchFamily="18" charset="0"/>
                                </a:rPr>
                                <m:t>𝑟𝑓</m:t>
                              </m:r>
                            </m:sub>
                          </m:sSub>
                          <m:func>
                            <m:funcPr>
                              <m:ctrlPr>
                                <a:rPr lang="en-GB" sz="1700" i="1" dirty="0">
                                  <a:solidFill>
                                    <a:schemeClr val="tx1"/>
                                  </a:solidFill>
                                  <a:latin typeface="Cambria Math" panose="02040503050406030204" pitchFamily="18" charset="0"/>
                                  <a:ea typeface="Cambria Math" panose="02040503050406030204" pitchFamily="18" charset="0"/>
                                </a:rPr>
                              </m:ctrlPr>
                            </m:funcPr>
                            <m:fName>
                              <m:r>
                                <m:rPr>
                                  <m:sty m:val="p"/>
                                </m:rPr>
                                <a:rPr lang="en-GB" sz="1700" b="0" i="0" dirty="0">
                                  <a:solidFill>
                                    <a:schemeClr val="tx1"/>
                                  </a:solidFill>
                                  <a:latin typeface="Cambria Math" panose="02040503050406030204" pitchFamily="18" charset="0"/>
                                  <a:ea typeface="Cambria Math" panose="02040503050406030204" pitchFamily="18" charset="0"/>
                                </a:rPr>
                                <m:t>cos</m:t>
                              </m:r>
                            </m:fName>
                            <m:e>
                              <m:sSubSup>
                                <m:sSubSupPr>
                                  <m:ctrlPr>
                                    <a:rPr lang="en-GB" sz="1700" i="1" dirty="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m:t>
                                  </m:r>
                                  <m:r>
                                    <a:rPr lang="en-GB" sz="1700" b="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r>
                                        <a:rPr lang="en-GB" sz="1700" b="0" i="1">
                                          <a:solidFill>
                                            <a:schemeClr val="tx1"/>
                                          </a:solidFill>
                                          <a:latin typeface="Cambria Math" panose="02040503050406030204" pitchFamily="18" charset="0"/>
                                        </a:rPr>
                                        <m:t>+1</m:t>
                                      </m:r>
                                    </m:e>
                                  </m:d>
                                </m:sup>
                              </m:sSubSup>
                            </m:e>
                          </m:func>
                        </m:num>
                        <m:den>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𝐸</m:t>
                              </m:r>
                            </m:e>
                            <m:sub>
                              <m:r>
                                <a:rPr lang="en-GB" sz="1700" b="0" i="1">
                                  <a:solidFill>
                                    <a:schemeClr val="tx1"/>
                                  </a:solidFill>
                                  <a:latin typeface="Cambria Math" panose="02040503050406030204" pitchFamily="18" charset="0"/>
                                  <a:ea typeface="Cambria Math" panose="02040503050406030204" pitchFamily="18" charset="0"/>
                                </a:rPr>
                                <m:t>0</m:t>
                              </m:r>
                            </m:sub>
                          </m:sSub>
                        </m:den>
                      </m:f>
                      <m:r>
                        <a:rPr lang="en-GB" sz="1700" b="0" i="1" smtClean="0">
                          <a:solidFill>
                            <a:schemeClr val="tx1"/>
                          </a:solidFill>
                          <a:latin typeface="Cambria Math" panose="02040503050406030204" pitchFamily="18" charset="0"/>
                        </a:rPr>
                        <m:t>+</m:t>
                      </m:r>
                      <m:f>
                        <m:fPr>
                          <m:ctrlPr>
                            <a:rPr lang="en-GB" sz="1700" i="1" smtClean="0">
                              <a:solidFill>
                                <a:schemeClr val="tx1"/>
                              </a:solidFill>
                              <a:latin typeface="Cambria Math" panose="02040503050406030204" pitchFamily="18" charset="0"/>
                            </a:rPr>
                          </m:ctrlPr>
                        </m:fPr>
                        <m:num>
                          <m:r>
                            <a:rPr lang="en-GB" sz="1700" b="0" i="1" dirty="0">
                              <a:solidFill>
                                <a:schemeClr val="tx1"/>
                              </a:solidFill>
                              <a:latin typeface="Cambria Math" panose="02040503050406030204" pitchFamily="18" charset="0"/>
                              <a:ea typeface="Cambria Math" panose="02040503050406030204" pitchFamily="18" charset="0"/>
                            </a:rPr>
                            <m:t>𝑒</m:t>
                          </m:r>
                        </m:num>
                        <m:den>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𝐸</m:t>
                              </m:r>
                            </m:e>
                            <m:sub>
                              <m:r>
                                <a:rPr lang="en-GB" sz="1700" b="0" i="1" smtClean="0">
                                  <a:solidFill>
                                    <a:schemeClr val="tx1"/>
                                  </a:solidFill>
                                  <a:latin typeface="Cambria Math" panose="02040503050406030204" pitchFamily="18" charset="0"/>
                                </a:rPr>
                                <m:t>0</m:t>
                              </m:r>
                            </m:sub>
                          </m:sSub>
                        </m:den>
                      </m:f>
                      <m:nary>
                        <m:naryPr>
                          <m:chr m:val="∑"/>
                          <m:ctrlPr>
                            <a:rPr lang="en-GB" sz="1700" i="1" smtClean="0">
                              <a:solidFill>
                                <a:schemeClr val="tx1"/>
                              </a:solidFill>
                              <a:latin typeface="Cambria Math" panose="02040503050406030204" pitchFamily="18" charset="0"/>
                            </a:rPr>
                          </m:ctrlPr>
                        </m:naryPr>
                        <m:sub>
                          <m:r>
                            <m:rPr>
                              <m:brk m:alnAt="23"/>
                            </m:rPr>
                            <a:rPr lang="en-GB" sz="1700" b="0" i="1" smtClean="0">
                              <a:solidFill>
                                <a:schemeClr val="tx1"/>
                              </a:solidFill>
                              <a:latin typeface="Cambria Math" panose="02040503050406030204" pitchFamily="18" charset="0"/>
                            </a:rPr>
                            <m:t>𝑗</m:t>
                          </m:r>
                          <m:r>
                            <a:rPr lang="en-GB" sz="1700" b="0" i="1" smtClean="0">
                              <a:solidFill>
                                <a:schemeClr val="tx1"/>
                              </a:solidFill>
                              <a:latin typeface="Cambria Math" panose="02040503050406030204" pitchFamily="18" charset="0"/>
                            </a:rPr>
                            <m:t>=1</m:t>
                          </m:r>
                        </m:sub>
                        <m:sup>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𝑁</m:t>
                              </m:r>
                            </m:e>
                            <m:sub>
                              <m:r>
                                <a:rPr lang="en-GB" sz="1700" b="0" i="1" smtClean="0">
                                  <a:solidFill>
                                    <a:schemeClr val="tx1"/>
                                  </a:solidFill>
                                  <a:latin typeface="Cambria Math" panose="02040503050406030204" pitchFamily="18" charset="0"/>
                                </a:rPr>
                                <m:t>𝐻𝑂𝑀</m:t>
                              </m:r>
                            </m:sub>
                          </m:sSub>
                        </m:sup>
                        <m:e>
                          <m:d>
                            <m:dPr>
                              <m:begChr m:val="["/>
                              <m:endChr m:val="]"/>
                              <m:ctrlPr>
                                <a:rPr lang="en-GB" sz="1700" i="1" smtClean="0">
                                  <a:solidFill>
                                    <a:schemeClr val="tx1"/>
                                  </a:solidFill>
                                  <a:latin typeface="Cambria Math" panose="02040503050406030204" pitchFamily="18" charset="0"/>
                                </a:rPr>
                              </m:ctrlPr>
                            </m:dPr>
                            <m:e>
                              <m:sSubSup>
                                <m:sSubSupPr>
                                  <m:ctrlPr>
                                    <a:rPr lang="en-GB" sz="1700" i="1">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rPr>
                                    <m:t>𝑉</m:t>
                                  </m:r>
                                </m:e>
                                <m:sub>
                                  <m:r>
                                    <a:rPr lang="en-GB" sz="1700" b="0" i="1">
                                      <a:solidFill>
                                        <a:schemeClr val="tx1"/>
                                      </a:solidFill>
                                      <a:latin typeface="Cambria Math" panose="02040503050406030204" pitchFamily="18" charset="0"/>
                                    </a:rPr>
                                    <m:t>𝑘</m:t>
                                  </m:r>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𝑗</m:t>
                                  </m:r>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𝑅𝐸𝑆</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r>
                                        <a:rPr lang="en-GB" sz="1700" b="0" i="1">
                                          <a:solidFill>
                                            <a:schemeClr val="tx1"/>
                                          </a:solidFill>
                                          <a:latin typeface="Cambria Math" panose="02040503050406030204" pitchFamily="18" charset="0"/>
                                        </a:rPr>
                                        <m:t>+1</m:t>
                                      </m:r>
                                    </m:e>
                                  </m:d>
                                </m:sup>
                              </m:sSubSup>
                              <m:r>
                                <a:rPr lang="en-GB" sz="1700" b="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rPr>
                                    <m:t>𝑉</m:t>
                                  </m:r>
                                </m:e>
                                <m:sub>
                                  <m:r>
                                    <a:rPr lang="en-GB" sz="1700" b="0" i="1">
                                      <a:solidFill>
                                        <a:schemeClr val="tx1"/>
                                      </a:solidFill>
                                      <a:latin typeface="Cambria Math" panose="02040503050406030204" pitchFamily="18" charset="0"/>
                                    </a:rPr>
                                    <m:t>𝑘</m:t>
                                  </m:r>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𝑗</m:t>
                                  </m:r>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𝐼𝑁𝐷</m:t>
                                  </m:r>
                                </m:sub>
                              </m:sSub>
                            </m:e>
                          </m:d>
                        </m:e>
                      </m:nary>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rPr>
                            <m:t>𝑒</m:t>
                          </m:r>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𝑉</m:t>
                              </m:r>
                            </m:e>
                            <m:sub>
                              <m:r>
                                <a:rPr lang="en-GB" sz="1700" b="0" i="1" smtClean="0">
                                  <a:solidFill>
                                    <a:srgbClr val="FF0000"/>
                                  </a:solidFill>
                                  <a:latin typeface="Cambria Math" panose="02040503050406030204" pitchFamily="18" charset="0"/>
                                </a:rPr>
                                <m:t>𝑘𝑖𝑐𝑘𝑒𝑟</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up>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𝑛</m:t>
                                  </m:r>
                                  <m:r>
                                    <a:rPr lang="en-GB" sz="1700" b="0" i="1" smtClean="0">
                                      <a:solidFill>
                                        <a:srgbClr val="FF0000"/>
                                      </a:solidFill>
                                      <a:latin typeface="Cambria Math" panose="02040503050406030204" pitchFamily="18" charset="0"/>
                                    </a:rPr>
                                    <m:t>+1</m:t>
                                  </m:r>
                                </m:e>
                              </m:d>
                            </m:sup>
                          </m:sSubSup>
                        </m:num>
                        <m:den>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𝐸</m:t>
                              </m:r>
                            </m:e>
                            <m:sub>
                              <m:r>
                                <a:rPr lang="en-GB" sz="1700" b="0" i="1" smtClean="0">
                                  <a:solidFill>
                                    <a:srgbClr val="FF0000"/>
                                  </a:solidFill>
                                  <a:latin typeface="Cambria Math" panose="02040503050406030204" pitchFamily="18" charset="0"/>
                                </a:rPr>
                                <m:t>0</m:t>
                              </m:r>
                            </m:sub>
                          </m:sSub>
                        </m:den>
                      </m:f>
                    </m:oMath>
                  </m:oMathPara>
                </a14:m>
                <a:endParaRPr lang="en-GB" sz="1700" dirty="0">
                  <a:solidFill>
                    <a:schemeClr val="tx1"/>
                  </a:solidFill>
                </a:endParaRPr>
              </a:p>
            </p:txBody>
          </p:sp>
        </mc:Choice>
        <mc:Fallback xmlns="">
          <p:sp>
            <p:nvSpPr>
              <p:cNvPr id="7" name="CasellaDiTesto 6">
                <a:extLst>
                  <a:ext uri="{FF2B5EF4-FFF2-40B4-BE49-F238E27FC236}">
                    <a16:creationId xmlns:a16="http://schemas.microsoft.com/office/drawing/2014/main" id="{F7874EBC-BEDA-40F2-9702-CEA91EB17296}"/>
                  </a:ext>
                </a:extLst>
              </p:cNvPr>
              <p:cNvSpPr txBox="1">
                <a:spLocks noRot="1" noChangeAspect="1" noMove="1" noResize="1" noEditPoints="1" noAdjustHandles="1" noChangeArrowheads="1" noChangeShapeType="1" noTextEdit="1"/>
              </p:cNvSpPr>
              <p:nvPr/>
            </p:nvSpPr>
            <p:spPr>
              <a:xfrm>
                <a:off x="0" y="1132321"/>
                <a:ext cx="12192000" cy="85754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715C9CFB-8493-40DD-86B5-7E6C28BEE032}"/>
                  </a:ext>
                </a:extLst>
              </p:cNvPr>
              <p:cNvSpPr txBox="1"/>
              <p:nvPr/>
            </p:nvSpPr>
            <p:spPr>
              <a:xfrm>
                <a:off x="-1" y="2286941"/>
                <a:ext cx="12191999" cy="5549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dirty="0" smtClean="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𝑉</m:t>
                          </m:r>
                        </m:e>
                        <m:sub>
                          <m:r>
                            <a:rPr lang="en-GB" sz="1700" b="0" i="1" smtClean="0">
                              <a:solidFill>
                                <a:srgbClr val="FF0000"/>
                              </a:solidFill>
                              <a:latin typeface="Cambria Math" panose="02040503050406030204" pitchFamily="18" charset="0"/>
                            </a:rPr>
                            <m:t>𝑘𝑖𝑐𝑘𝑒𝑟</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up>
                          <m:d>
                            <m:dPr>
                              <m:ctrlPr>
                                <a:rPr lang="en-GB" sz="170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r>
                                <a:rPr lang="en-GB" sz="1700" b="0" i="1" smtClean="0">
                                  <a:solidFill>
                                    <a:srgbClr val="FF0000"/>
                                  </a:solidFill>
                                  <a:latin typeface="Cambria Math" panose="02040503050406030204" pitchFamily="18" charset="0"/>
                                </a:rPr>
                                <m:t>+1</m:t>
                              </m:r>
                            </m:e>
                          </m:d>
                        </m:sup>
                      </m:sSubSup>
                      <m:r>
                        <a:rPr lang="en-GB" sz="1700" b="0" i="1" smtClean="0">
                          <a:solidFill>
                            <a:srgbClr val="FF0000"/>
                          </a:solidFill>
                          <a:latin typeface="Cambria Math" panose="02040503050406030204" pitchFamily="18" charset="0"/>
                        </a:rPr>
                        <m:t>=</m:t>
                      </m:r>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𝑄</m:t>
                          </m:r>
                        </m:e>
                        <m:sub>
                          <m:r>
                            <a:rPr lang="en-GB" sz="1700" b="0" i="1" smtClean="0">
                              <a:solidFill>
                                <a:srgbClr val="FF0000"/>
                              </a:solidFill>
                              <a:latin typeface="Cambria Math" panose="02040503050406030204" pitchFamily="18" charset="0"/>
                            </a:rPr>
                            <m:t>𝑏</m:t>
                          </m:r>
                        </m:sub>
                      </m:sSub>
                      <m:d>
                        <m:dPr>
                          <m:ctrlPr>
                            <a:rPr lang="en-GB" sz="1700" i="1" smtClean="0">
                              <a:solidFill>
                                <a:srgbClr val="FF0000"/>
                              </a:solidFill>
                              <a:latin typeface="Cambria Math" panose="02040503050406030204" pitchFamily="18" charset="0"/>
                            </a:rPr>
                          </m:ctrlPr>
                        </m:dPr>
                        <m:e>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𝑊</m:t>
                              </m:r>
                            </m:e>
                            <m:sub>
                              <m:r>
                                <a:rPr lang="en-GB" sz="1700" b="0" i="1" smtClean="0">
                                  <a:solidFill>
                                    <a:srgbClr val="FF0000"/>
                                  </a:solidFill>
                                  <a:latin typeface="Cambria Math" panose="02040503050406030204" pitchFamily="18" charset="0"/>
                                </a:rPr>
                                <m:t>1</m:t>
                              </m:r>
                            </m:sub>
                          </m:sSub>
                          <m:d>
                            <m:dPr>
                              <m:ctrlPr>
                                <a:rPr lang="en-GB" sz="170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0</m:t>
                              </m:r>
                            </m:e>
                          </m:d>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𝑊</m:t>
                              </m:r>
                            </m:e>
                            <m:sub>
                              <m:r>
                                <a:rPr lang="en-GB" sz="1700" b="0" i="1">
                                  <a:solidFill>
                                    <a:srgbClr val="FF0000"/>
                                  </a:solidFill>
                                  <a:latin typeface="Cambria Math" panose="02040503050406030204" pitchFamily="18" charset="0"/>
                                </a:rPr>
                                <m:t>1</m:t>
                              </m:r>
                            </m:sub>
                          </m:sSub>
                          <m:d>
                            <m:dPr>
                              <m:ctrlPr>
                                <a:rPr lang="en-GB" sz="1700" i="1" smtClean="0">
                                  <a:solidFill>
                                    <a:srgbClr val="FF0000"/>
                                  </a:solidFill>
                                  <a:latin typeface="Cambria Math" panose="02040503050406030204" pitchFamily="18" charset="0"/>
                                </a:rPr>
                              </m:ctrlPr>
                            </m:dPr>
                            <m:e>
                              <m:f>
                                <m:fPr>
                                  <m:type m:val="lin"/>
                                  <m:ctrlPr>
                                    <a:rPr lang="en-GB" sz="1700" b="0" i="1" smtClean="0">
                                      <a:solidFill>
                                        <a:srgbClr val="FF0000"/>
                                      </a:solidFill>
                                      <a:latin typeface="Cambria Math" panose="02040503050406030204" pitchFamily="18" charset="0"/>
                                      <a:ea typeface="Cambria Math" panose="02040503050406030204" pitchFamily="18" charset="0"/>
                                    </a:rPr>
                                  </m:ctrlPr>
                                </m:fPr>
                                <m:num>
                                  <m:d>
                                    <m:dPr>
                                      <m:begChr m:val="["/>
                                      <m:endChr m:val="]"/>
                                      <m:ctrlPr>
                                        <a:rPr lang="en-GB" sz="1700" i="1">
                                          <a:solidFill>
                                            <a:srgbClr val="FF0000"/>
                                          </a:solidFill>
                                          <a:latin typeface="Cambria Math" panose="02040503050406030204" pitchFamily="18" charset="0"/>
                                        </a:rPr>
                                      </m:ctrlPr>
                                    </m:dPr>
                                    <m:e>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r>
                                        <a:rPr lang="en-GB" sz="1700" i="1">
                                          <a:solidFill>
                                            <a:srgbClr val="FF0000"/>
                                          </a:solidFill>
                                          <a:latin typeface="Cambria Math" panose="02040503050406030204" pitchFamily="18" charset="0"/>
                                        </a:rPr>
                                        <m:t>−</m:t>
                                      </m:r>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r>
                                            <a:rPr lang="en-GB" sz="1700" i="1">
                                              <a:solidFill>
                                                <a:srgbClr val="FF0000"/>
                                              </a:solidFill>
                                              <a:latin typeface="Cambria Math" panose="02040503050406030204" pitchFamily="18" charset="0"/>
                                            </a:rPr>
                                            <m:t>−1</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e>
                                  </m:d>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𝑟𝑓</m:t>
                                      </m:r>
                                    </m:sub>
                                  </m:sSub>
                                </m:den>
                              </m:f>
                            </m:e>
                          </m:d>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𝑊</m:t>
                              </m:r>
                            </m:e>
                            <m:sub>
                              <m:r>
                                <a:rPr lang="en-GB" sz="1700" b="0" i="1">
                                  <a:solidFill>
                                    <a:srgbClr val="FF0000"/>
                                  </a:solidFill>
                                  <a:latin typeface="Cambria Math" panose="02040503050406030204" pitchFamily="18" charset="0"/>
                                </a:rPr>
                                <m:t>1</m:t>
                              </m:r>
                            </m:sub>
                          </m:sSub>
                          <m:d>
                            <m:dPr>
                              <m:ctrlPr>
                                <a:rPr lang="en-GB" sz="1700" i="1">
                                  <a:solidFill>
                                    <a:srgbClr val="FF0000"/>
                                  </a:solidFill>
                                  <a:latin typeface="Cambria Math" panose="02040503050406030204" pitchFamily="18" charset="0"/>
                                </a:rPr>
                              </m:ctrlPr>
                            </m:dPr>
                            <m:e>
                              <m:f>
                                <m:fPr>
                                  <m:type m:val="lin"/>
                                  <m:ctrlPr>
                                    <a:rPr lang="en-GB" sz="1700" i="1">
                                      <a:solidFill>
                                        <a:srgbClr val="FF0000"/>
                                      </a:solidFill>
                                      <a:latin typeface="Cambria Math" panose="02040503050406030204" pitchFamily="18" charset="0"/>
                                      <a:ea typeface="Cambria Math" panose="02040503050406030204" pitchFamily="18" charset="0"/>
                                    </a:rPr>
                                  </m:ctrlPr>
                                </m:fPr>
                                <m:num>
                                  <m:d>
                                    <m:dPr>
                                      <m:begChr m:val="["/>
                                      <m:endChr m:val="]"/>
                                      <m:ctrlPr>
                                        <a:rPr lang="en-GB" sz="1700" i="1">
                                          <a:solidFill>
                                            <a:srgbClr val="FF0000"/>
                                          </a:solidFill>
                                          <a:latin typeface="Cambria Math" panose="02040503050406030204" pitchFamily="18" charset="0"/>
                                        </a:rPr>
                                      </m:ctrlPr>
                                    </m:dPr>
                                    <m:e>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r>
                                        <a:rPr lang="en-GB" sz="1700" i="1">
                                          <a:solidFill>
                                            <a:srgbClr val="FF0000"/>
                                          </a:solidFill>
                                          <a:latin typeface="Cambria Math" panose="02040503050406030204" pitchFamily="18" charset="0"/>
                                        </a:rPr>
                                        <m:t>−</m:t>
                                      </m:r>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r>
                                            <a:rPr lang="en-GB" sz="1700" i="1">
                                              <a:solidFill>
                                                <a:srgbClr val="FF0000"/>
                                              </a:solidFill>
                                              <a:latin typeface="Cambria Math" panose="02040503050406030204" pitchFamily="18" charset="0"/>
                                            </a:rPr>
                                            <m:t>−2</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e>
                                  </m:d>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𝑟𝑓</m:t>
                                      </m:r>
                                    </m:sub>
                                  </m:sSub>
                                </m:den>
                              </m:f>
                            </m:e>
                          </m:d>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𝑊</m:t>
                              </m:r>
                            </m:e>
                            <m:sub>
                              <m:r>
                                <a:rPr lang="en-GB" sz="1700" b="0" i="1">
                                  <a:solidFill>
                                    <a:srgbClr val="FF0000"/>
                                  </a:solidFill>
                                  <a:latin typeface="Cambria Math" panose="02040503050406030204" pitchFamily="18" charset="0"/>
                                </a:rPr>
                                <m:t>1</m:t>
                              </m:r>
                            </m:sub>
                          </m:sSub>
                          <m:d>
                            <m:dPr>
                              <m:ctrlPr>
                                <a:rPr lang="en-GB" sz="1700" i="1">
                                  <a:solidFill>
                                    <a:srgbClr val="FF0000"/>
                                  </a:solidFill>
                                  <a:latin typeface="Cambria Math" panose="02040503050406030204" pitchFamily="18" charset="0"/>
                                </a:rPr>
                              </m:ctrlPr>
                            </m:dPr>
                            <m:e>
                              <m:f>
                                <m:fPr>
                                  <m:type m:val="lin"/>
                                  <m:ctrlPr>
                                    <a:rPr lang="en-GB" sz="1700" i="1">
                                      <a:solidFill>
                                        <a:srgbClr val="FF0000"/>
                                      </a:solidFill>
                                      <a:latin typeface="Cambria Math" panose="02040503050406030204" pitchFamily="18" charset="0"/>
                                      <a:ea typeface="Cambria Math" panose="02040503050406030204" pitchFamily="18" charset="0"/>
                                    </a:rPr>
                                  </m:ctrlPr>
                                </m:fPr>
                                <m:num>
                                  <m:d>
                                    <m:dPr>
                                      <m:begChr m:val="["/>
                                      <m:endChr m:val="]"/>
                                      <m:ctrlPr>
                                        <a:rPr lang="en-GB" sz="1700" i="1">
                                          <a:solidFill>
                                            <a:srgbClr val="FF0000"/>
                                          </a:solidFill>
                                          <a:latin typeface="Cambria Math" panose="02040503050406030204" pitchFamily="18" charset="0"/>
                                        </a:rPr>
                                      </m:ctrlPr>
                                    </m:dPr>
                                    <m:e>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r>
                                        <a:rPr lang="en-GB" sz="1700" i="1">
                                          <a:solidFill>
                                            <a:srgbClr val="FF0000"/>
                                          </a:solidFill>
                                          <a:latin typeface="Cambria Math" panose="02040503050406030204" pitchFamily="18" charset="0"/>
                                        </a:rPr>
                                        <m:t>−</m:t>
                                      </m:r>
                                      <m:sSubSup>
                                        <m:sSubSupPr>
                                          <m:ctrlPr>
                                            <a:rPr lang="en-GB" sz="1700" i="1" dirty="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𝑘</m:t>
                                          </m:r>
                                          <m:r>
                                            <a:rPr lang="en-GB" sz="1700" i="1">
                                              <a:solidFill>
                                                <a:srgbClr val="FF0000"/>
                                              </a:solidFill>
                                              <a:latin typeface="Cambria Math" panose="02040503050406030204" pitchFamily="18" charset="0"/>
                                            </a:rPr>
                                            <m:t>−3</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+1)</m:t>
                                          </m:r>
                                        </m:sup>
                                      </m:sSubSup>
                                    </m:e>
                                  </m:d>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𝑟𝑓</m:t>
                                      </m:r>
                                    </m:sub>
                                  </m:sSub>
                                </m:den>
                              </m:f>
                            </m:e>
                          </m:d>
                        </m:e>
                      </m:d>
                    </m:oMath>
                  </m:oMathPara>
                </a14:m>
                <a:endParaRPr lang="en-GB" sz="1700" dirty="0"/>
              </a:p>
            </p:txBody>
          </p:sp>
        </mc:Choice>
        <mc:Fallback xmlns="">
          <p:sp>
            <p:nvSpPr>
              <p:cNvPr id="9" name="CasellaDiTesto 8">
                <a:extLst>
                  <a:ext uri="{FF2B5EF4-FFF2-40B4-BE49-F238E27FC236}">
                    <a16:creationId xmlns:a16="http://schemas.microsoft.com/office/drawing/2014/main" id="{715C9CFB-8493-40DD-86B5-7E6C28BEE032}"/>
                  </a:ext>
                </a:extLst>
              </p:cNvPr>
              <p:cNvSpPr txBox="1">
                <a:spLocks noRot="1" noChangeAspect="1" noMove="1" noResize="1" noEditPoints="1" noAdjustHandles="1" noChangeArrowheads="1" noChangeShapeType="1" noTextEdit="1"/>
              </p:cNvSpPr>
              <p:nvPr/>
            </p:nvSpPr>
            <p:spPr>
              <a:xfrm>
                <a:off x="-1" y="2286941"/>
                <a:ext cx="12191999" cy="554960"/>
              </a:xfrm>
              <a:prstGeom prst="rect">
                <a:avLst/>
              </a:prstGeom>
              <a:blipFill>
                <a:blip r:embed="rId7"/>
                <a:stretch>
                  <a:fillRect/>
                </a:stretch>
              </a:blipFill>
            </p:spPr>
            <p:txBody>
              <a:bodyPr/>
              <a:lstStyle/>
              <a:p>
                <a:r>
                  <a:rPr lang="en-GB">
                    <a:noFill/>
                  </a:rPr>
                  <a:t> </a:t>
                </a:r>
              </a:p>
            </p:txBody>
          </p:sp>
        </mc:Fallback>
      </mc:AlternateContent>
      <p:sp>
        <p:nvSpPr>
          <p:cNvPr id="10" name="CasellaDiTesto 9">
            <a:extLst>
              <a:ext uri="{FF2B5EF4-FFF2-40B4-BE49-F238E27FC236}">
                <a16:creationId xmlns:a16="http://schemas.microsoft.com/office/drawing/2014/main" id="{F1B1BBA7-6462-487D-A53E-B542DE7A1F1E}"/>
              </a:ext>
            </a:extLst>
          </p:cNvPr>
          <p:cNvSpPr txBox="1"/>
          <p:nvPr/>
        </p:nvSpPr>
        <p:spPr>
          <a:xfrm>
            <a:off x="4803729" y="4410814"/>
            <a:ext cx="2499388" cy="584775"/>
          </a:xfrm>
          <a:prstGeom prst="rect">
            <a:avLst/>
          </a:prstGeom>
          <a:noFill/>
        </p:spPr>
        <p:txBody>
          <a:bodyPr wrap="square" rtlCol="0">
            <a:spAutoFit/>
          </a:bodyPr>
          <a:lstStyle/>
          <a:p>
            <a:pPr algn="ctr"/>
            <a:r>
              <a:rPr lang="en-GB" sz="1600" b="1" dirty="0"/>
              <a:t>Oscillations of bunch 80,</a:t>
            </a:r>
          </a:p>
          <a:p>
            <a:pPr algn="ctr"/>
            <a:r>
              <a:rPr lang="en-GB" sz="1600" b="1" dirty="0"/>
              <a:t>matching with just HOMs</a:t>
            </a:r>
          </a:p>
        </p:txBody>
      </p:sp>
      <p:sp>
        <p:nvSpPr>
          <p:cNvPr id="13" name="CasellaDiTesto 12">
            <a:extLst>
              <a:ext uri="{FF2B5EF4-FFF2-40B4-BE49-F238E27FC236}">
                <a16:creationId xmlns:a16="http://schemas.microsoft.com/office/drawing/2014/main" id="{0A18FAC4-8B8E-49AC-B7C4-B14A01A8FE78}"/>
              </a:ext>
            </a:extLst>
          </p:cNvPr>
          <p:cNvSpPr txBox="1"/>
          <p:nvPr/>
        </p:nvSpPr>
        <p:spPr>
          <a:xfrm>
            <a:off x="5072657" y="5880245"/>
            <a:ext cx="1567840" cy="584775"/>
          </a:xfrm>
          <a:prstGeom prst="rect">
            <a:avLst/>
          </a:prstGeom>
          <a:solidFill>
            <a:schemeClr val="bg1"/>
          </a:solidFill>
          <a:ln>
            <a:solidFill>
              <a:schemeClr val="tx1"/>
            </a:solidFill>
          </a:ln>
        </p:spPr>
        <p:txBody>
          <a:bodyPr wrap="square" rtlCol="0">
            <a:spAutoFit/>
          </a:bodyPr>
          <a:lstStyle/>
          <a:p>
            <a:r>
              <a:rPr lang="en-GB" sz="1600" dirty="0">
                <a:solidFill>
                  <a:srgbClr val="FF0000"/>
                </a:solidFill>
              </a:rPr>
              <a:t>Initial amplitude  20 mrad</a:t>
            </a:r>
          </a:p>
        </p:txBody>
      </p:sp>
      <p:sp>
        <p:nvSpPr>
          <p:cNvPr id="14" name="CasellaDiTesto 13">
            <a:extLst>
              <a:ext uri="{FF2B5EF4-FFF2-40B4-BE49-F238E27FC236}">
                <a16:creationId xmlns:a16="http://schemas.microsoft.com/office/drawing/2014/main" id="{05DE390E-9C6D-41EA-9A19-EA6AA2795E43}"/>
              </a:ext>
            </a:extLst>
          </p:cNvPr>
          <p:cNvSpPr txBox="1"/>
          <p:nvPr/>
        </p:nvSpPr>
        <p:spPr>
          <a:xfrm>
            <a:off x="7553957" y="5888025"/>
            <a:ext cx="1574908" cy="584775"/>
          </a:xfrm>
          <a:prstGeom prst="rect">
            <a:avLst/>
          </a:prstGeom>
          <a:solidFill>
            <a:schemeClr val="bg1"/>
          </a:solidFill>
          <a:ln>
            <a:solidFill>
              <a:schemeClr val="tx1"/>
            </a:solidFill>
          </a:ln>
        </p:spPr>
        <p:txBody>
          <a:bodyPr wrap="square" rtlCol="0">
            <a:spAutoFit/>
          </a:bodyPr>
          <a:lstStyle/>
          <a:p>
            <a:r>
              <a:rPr lang="en-GB" sz="1600" dirty="0">
                <a:solidFill>
                  <a:srgbClr val="FF0000"/>
                </a:solidFill>
              </a:rPr>
              <a:t>Initial amplitude  1 mrad</a:t>
            </a:r>
          </a:p>
        </p:txBody>
      </p:sp>
      <p:sp>
        <p:nvSpPr>
          <p:cNvPr id="16" name="CasellaDiTesto 15">
            <a:extLst>
              <a:ext uri="{FF2B5EF4-FFF2-40B4-BE49-F238E27FC236}">
                <a16:creationId xmlns:a16="http://schemas.microsoft.com/office/drawing/2014/main" id="{2EE5C4A6-D833-4A63-B68E-9BC67FA305AF}"/>
              </a:ext>
            </a:extLst>
          </p:cNvPr>
          <p:cNvSpPr txBox="1"/>
          <p:nvPr/>
        </p:nvSpPr>
        <p:spPr>
          <a:xfrm>
            <a:off x="10067573" y="5905782"/>
            <a:ext cx="1624320" cy="584775"/>
          </a:xfrm>
          <a:prstGeom prst="rect">
            <a:avLst/>
          </a:prstGeom>
          <a:solidFill>
            <a:schemeClr val="bg1"/>
          </a:solidFill>
          <a:ln>
            <a:solidFill>
              <a:schemeClr val="tx1"/>
            </a:solidFill>
          </a:ln>
        </p:spPr>
        <p:txBody>
          <a:bodyPr wrap="square" rtlCol="0">
            <a:spAutoFit/>
          </a:bodyPr>
          <a:lstStyle/>
          <a:p>
            <a:r>
              <a:rPr lang="en-GB" sz="1600" dirty="0">
                <a:solidFill>
                  <a:srgbClr val="FF0000"/>
                </a:solidFill>
              </a:rPr>
              <a:t>Initial amplitude  0.03 mrad</a:t>
            </a: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0A721620-3D0A-499D-9042-E228C42234EC}"/>
                  </a:ext>
                </a:extLst>
              </p:cNvPr>
              <p:cNvSpPr txBox="1"/>
              <p:nvPr/>
            </p:nvSpPr>
            <p:spPr>
              <a:xfrm>
                <a:off x="3503" y="4268449"/>
                <a:ext cx="4618350" cy="2565318"/>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DAFNE example with 105 contiguous bunches, </a:t>
                </a: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𝐼</m:t>
                        </m:r>
                      </m:e>
                      <m:sub>
                        <m:r>
                          <a:rPr lang="en-GB" sz="1600" b="0" i="1" smtClean="0">
                            <a:latin typeface="Cambria Math" panose="02040503050406030204" pitchFamily="18" charset="0"/>
                          </a:rPr>
                          <m:t>𝑏</m:t>
                        </m:r>
                      </m:sub>
                    </m:sSub>
                    <m:r>
                      <a:rPr lang="en-GB" sz="1600" b="0" i="1" smtClean="0">
                        <a:latin typeface="Cambria Math" panose="02040503050406030204" pitchFamily="18" charset="0"/>
                      </a:rPr>
                      <m:t>=15</m:t>
                    </m:r>
                  </m:oMath>
                </a14:m>
                <a:r>
                  <a:rPr lang="en-GB" sz="1600" dirty="0"/>
                  <a:t> mA, HOMs + kicker impedances during tracking, feedback off, bunch </a:t>
                </a:r>
                <a14:m>
                  <m:oMath xmlns:m="http://schemas.openxmlformats.org/officeDocument/2006/math">
                    <m:r>
                      <a:rPr lang="en-GB" sz="1600" b="0" i="1" dirty="0" smtClean="0">
                        <a:latin typeface="Cambria Math" panose="02040503050406030204" pitchFamily="18" charset="0"/>
                      </a:rPr>
                      <m:t>𝑘</m:t>
                    </m:r>
                  </m:oMath>
                </a14:m>
                <a:r>
                  <a:rPr lang="en-GB" sz="1600" dirty="0"/>
                  <a:t> starts at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ea typeface="Cambria Math" panose="02040503050406030204" pitchFamily="18" charset="0"/>
                          </a:rPr>
                          <m:t>∆</m:t>
                        </m:r>
                        <m:r>
                          <a:rPr lang="en-GB" sz="1600" b="0" i="1">
                            <a:solidFill>
                              <a:schemeClr val="tx1"/>
                            </a:solidFill>
                            <a:latin typeface="Cambria Math" panose="02040503050406030204" pitchFamily="18" charset="0"/>
                            <a:ea typeface="Cambria Math" panose="02040503050406030204" pitchFamily="18" charset="0"/>
                          </a:rPr>
                          <m:t>𝜑</m:t>
                        </m:r>
                      </m:e>
                      <m:sub>
                        <m:r>
                          <a:rPr lang="en-GB" sz="1600" b="0" i="1">
                            <a:solidFill>
                              <a:schemeClr val="tx1"/>
                            </a:solidFill>
                            <a:latin typeface="Cambria Math" panose="02040503050406030204" pitchFamily="18" charset="0"/>
                          </a:rPr>
                          <m:t>𝐻𝑂𝑀</m:t>
                        </m:r>
                        <m:r>
                          <a:rPr lang="en-GB" sz="1600" b="0" i="1">
                            <a:solidFill>
                              <a:schemeClr val="tx1"/>
                            </a:solidFill>
                            <a:latin typeface="Cambria Math" panose="02040503050406030204" pitchFamily="18" charset="0"/>
                          </a:rPr>
                          <m:t>,</m:t>
                        </m:r>
                        <m:r>
                          <a:rPr lang="en-GB" sz="1600" b="0" i="1">
                            <a:solidFill>
                              <a:schemeClr val="tx1"/>
                            </a:solidFill>
                            <a:latin typeface="Cambria Math" panose="02040503050406030204" pitchFamily="18" charset="0"/>
                          </a:rPr>
                          <m:t>𝑘</m:t>
                        </m:r>
                      </m:sub>
                    </m:sSub>
                  </m:oMath>
                </a14:m>
                <a:r>
                  <a:rPr lang="en-GB" sz="1600" dirty="0"/>
                  <a:t>.</a:t>
                </a:r>
              </a:p>
              <a:p>
                <a:pPr marL="742950" lvl="1" indent="-285750">
                  <a:buFont typeface="Wingdings" panose="05000000000000000000" pitchFamily="2" charset="2"/>
                  <a:buChar char="Ø"/>
                </a:pPr>
                <a:r>
                  <a:rPr lang="en-GB" sz="1600" dirty="0">
                    <a:solidFill>
                      <a:srgbClr val="FF0000"/>
                    </a:solidFill>
                  </a:rPr>
                  <a:t>Although it’s an approximation, the matching with HOMs + </a:t>
                </a:r>
                <a14:m>
                  <m:oMath xmlns:m="http://schemas.openxmlformats.org/officeDocument/2006/math">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𝑊</m:t>
                        </m:r>
                      </m:e>
                      <m:sub>
                        <m:r>
                          <a:rPr lang="en-GB" sz="1600" i="1">
                            <a:solidFill>
                              <a:srgbClr val="FF0000"/>
                            </a:solidFill>
                            <a:latin typeface="Cambria Math" panose="02040503050406030204" pitchFamily="18" charset="0"/>
                          </a:rPr>
                          <m:t>3</m:t>
                        </m:r>
                      </m:sub>
                    </m:sSub>
                    <m:r>
                      <a:rPr lang="en-GB" sz="1600" i="1">
                        <a:solidFill>
                          <a:srgbClr val="FF0000"/>
                        </a:solidFill>
                        <a:latin typeface="Cambria Math" panose="02040503050406030204" pitchFamily="18" charset="0"/>
                      </a:rPr>
                      <m:t> </m:t>
                    </m:r>
                  </m:oMath>
                </a14:m>
                <a:r>
                  <a:rPr lang="en-GB" sz="1600" dirty="0">
                    <a:solidFill>
                      <a:srgbClr val="FF0000"/>
                    </a:solidFill>
                  </a:rPr>
                  <a:t>provides a negligible initial oscillation-amplitude for all bunches (as the number 80 here shown).</a:t>
                </a:r>
              </a:p>
              <a:p>
                <a:pPr marL="742950" lvl="1" indent="-285750">
                  <a:buFont typeface="Wingdings" panose="05000000000000000000" pitchFamily="2" charset="2"/>
                  <a:buChar char="Ø"/>
                </a:pPr>
                <a:r>
                  <a:rPr lang="en-GB" sz="1600" dirty="0">
                    <a:solidFill>
                      <a:schemeClr val="tx1"/>
                    </a:solidFill>
                  </a:rPr>
                  <a:t>The matching with HOMs +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𝑊</m:t>
                        </m:r>
                      </m:e>
                      <m:sub>
                        <m:r>
                          <a:rPr lang="en-GB" sz="1600" b="0" i="1" smtClean="0">
                            <a:solidFill>
                              <a:schemeClr val="tx1"/>
                            </a:solidFill>
                            <a:latin typeface="Cambria Math" panose="02040503050406030204" pitchFamily="18" charset="0"/>
                          </a:rPr>
                          <m:t>2</m:t>
                        </m:r>
                      </m:sub>
                    </m:sSub>
                  </m:oMath>
                </a14:m>
                <a:r>
                  <a:rPr lang="en-GB" sz="1600" dirty="0">
                    <a:solidFill>
                      <a:schemeClr val="tx1"/>
                    </a:solidFill>
                  </a:rPr>
                  <a:t> provides less satisfying results, as expected from the observations given in the previous slide.</a:t>
                </a:r>
              </a:p>
            </p:txBody>
          </p:sp>
        </mc:Choice>
        <mc:Fallback xmlns="">
          <p:sp>
            <p:nvSpPr>
              <p:cNvPr id="17" name="CasellaDiTesto 16">
                <a:extLst>
                  <a:ext uri="{FF2B5EF4-FFF2-40B4-BE49-F238E27FC236}">
                    <a16:creationId xmlns:a16="http://schemas.microsoft.com/office/drawing/2014/main" id="{0A721620-3D0A-499D-9042-E228C42234EC}"/>
                  </a:ext>
                </a:extLst>
              </p:cNvPr>
              <p:cNvSpPr txBox="1">
                <a:spLocks noRot="1" noChangeAspect="1" noMove="1" noResize="1" noEditPoints="1" noAdjustHandles="1" noChangeArrowheads="1" noChangeShapeType="1" noTextEdit="1"/>
              </p:cNvSpPr>
              <p:nvPr/>
            </p:nvSpPr>
            <p:spPr>
              <a:xfrm>
                <a:off x="3503" y="4268449"/>
                <a:ext cx="4618350" cy="2565318"/>
              </a:xfrm>
              <a:prstGeom prst="rect">
                <a:avLst/>
              </a:prstGeom>
              <a:blipFill>
                <a:blip r:embed="rId8"/>
                <a:stretch>
                  <a:fillRect l="-528" t="-713" r="-793" b="-21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B31D533-6B4A-4A46-A91A-E7DF2B076685}"/>
                  </a:ext>
                </a:extLst>
              </p:cNvPr>
              <p:cNvSpPr txBox="1"/>
              <p:nvPr/>
            </p:nvSpPr>
            <p:spPr>
              <a:xfrm>
                <a:off x="0" y="3655891"/>
                <a:ext cx="12191998" cy="615553"/>
              </a:xfrm>
              <a:prstGeom prst="rect">
                <a:avLst/>
              </a:prstGeom>
              <a:noFill/>
            </p:spPr>
            <p:txBody>
              <a:bodyPr wrap="square">
                <a:spAutoFit/>
              </a:bodyPr>
              <a:lstStyle/>
              <a:p>
                <a:pPr marL="285750" indent="-285750">
                  <a:buFont typeface="Wingdings" panose="05000000000000000000" pitchFamily="2" charset="2"/>
                  <a:buChar char="q"/>
                </a:pPr>
                <a:r>
                  <a:rPr lang="en-GB" sz="1700" dirty="0"/>
                  <a:t>Since the kicker induced-voltage isn’t negligible, it was also necessary to add the kicker-impedance in the beam-matching routine. </a:t>
                </a:r>
              </a:p>
              <a:p>
                <a:pPr marL="742950" lvl="1" indent="-285750">
                  <a:buFont typeface="Wingdings" panose="05000000000000000000" pitchFamily="2" charset="2"/>
                  <a:buChar char="Ø"/>
                </a:pPr>
                <a:r>
                  <a:rPr lang="en-GB" sz="1700" dirty="0"/>
                  <a:t>This was done by simply adding the resonator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𝑊</m:t>
                        </m:r>
                      </m:e>
                      <m:sub>
                        <m:r>
                          <a:rPr lang="en-GB" sz="1700" b="0" i="1" smtClean="0">
                            <a:latin typeface="Cambria Math" panose="02040503050406030204" pitchFamily="18" charset="0"/>
                          </a:rPr>
                          <m:t>3</m:t>
                        </m:r>
                      </m:sub>
                    </m:sSub>
                  </m:oMath>
                </a14:m>
                <a:r>
                  <a:rPr lang="en-GB" sz="1700" dirty="0"/>
                  <a:t> to the HOMs during the matching procedure.</a:t>
                </a:r>
              </a:p>
            </p:txBody>
          </p:sp>
        </mc:Choice>
        <mc:Fallback xmlns="">
          <p:sp>
            <p:nvSpPr>
              <p:cNvPr id="19" name="CasellaDiTesto 18">
                <a:extLst>
                  <a:ext uri="{FF2B5EF4-FFF2-40B4-BE49-F238E27FC236}">
                    <a16:creationId xmlns:a16="http://schemas.microsoft.com/office/drawing/2014/main" id="{DB31D533-6B4A-4A46-A91A-E7DF2B076685}"/>
                  </a:ext>
                </a:extLst>
              </p:cNvPr>
              <p:cNvSpPr txBox="1">
                <a:spLocks noRot="1" noChangeAspect="1" noMove="1" noResize="1" noEditPoints="1" noAdjustHandles="1" noChangeArrowheads="1" noChangeShapeType="1" noTextEdit="1"/>
              </p:cNvSpPr>
              <p:nvPr/>
            </p:nvSpPr>
            <p:spPr>
              <a:xfrm>
                <a:off x="0" y="3655891"/>
                <a:ext cx="12191998" cy="615553"/>
              </a:xfrm>
              <a:prstGeom prst="rect">
                <a:avLst/>
              </a:prstGeom>
              <a:blipFill>
                <a:blip r:embed="rId9"/>
                <a:stretch>
                  <a:fillRect l="-200" t="-3960" b="-128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6544939-D4B4-4794-962F-20F7B787CB5B}"/>
                  </a:ext>
                </a:extLst>
              </p:cNvPr>
              <p:cNvSpPr txBox="1"/>
              <p:nvPr/>
            </p:nvSpPr>
            <p:spPr>
              <a:xfrm>
                <a:off x="7218459" y="4410814"/>
                <a:ext cx="2499388" cy="584775"/>
              </a:xfrm>
              <a:prstGeom prst="rect">
                <a:avLst/>
              </a:prstGeom>
              <a:noFill/>
            </p:spPr>
            <p:txBody>
              <a:bodyPr wrap="square" rtlCol="0">
                <a:spAutoFit/>
              </a:bodyPr>
              <a:lstStyle/>
              <a:p>
                <a:pPr algn="ctr"/>
                <a:r>
                  <a:rPr lang="en-GB" sz="1600" b="1" dirty="0"/>
                  <a:t>Oscillations of bunch 80,</a:t>
                </a:r>
              </a:p>
              <a:p>
                <a:pPr algn="ctr"/>
                <a:r>
                  <a:rPr lang="en-GB" sz="1600" b="1" dirty="0"/>
                  <a:t>matching with HOMs+</a:t>
                </a:r>
                <a14:m>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𝑾</m:t>
                        </m:r>
                      </m:e>
                      <m:sub>
                        <m:r>
                          <a:rPr lang="en-GB" sz="1600" b="1" i="1" smtClean="0">
                            <a:latin typeface="Cambria Math" panose="02040503050406030204" pitchFamily="18" charset="0"/>
                          </a:rPr>
                          <m:t>𝟐</m:t>
                        </m:r>
                      </m:sub>
                    </m:sSub>
                  </m:oMath>
                </a14:m>
                <a:endParaRPr lang="en-GB" sz="1600" b="1" dirty="0"/>
              </a:p>
            </p:txBody>
          </p:sp>
        </mc:Choice>
        <mc:Fallback xmlns="">
          <p:sp>
            <p:nvSpPr>
              <p:cNvPr id="24" name="CasellaDiTesto 23">
                <a:extLst>
                  <a:ext uri="{FF2B5EF4-FFF2-40B4-BE49-F238E27FC236}">
                    <a16:creationId xmlns:a16="http://schemas.microsoft.com/office/drawing/2014/main" id="{66544939-D4B4-4794-962F-20F7B787CB5B}"/>
                  </a:ext>
                </a:extLst>
              </p:cNvPr>
              <p:cNvSpPr txBox="1">
                <a:spLocks noRot="1" noChangeAspect="1" noMove="1" noResize="1" noEditPoints="1" noAdjustHandles="1" noChangeArrowheads="1" noChangeShapeType="1" noTextEdit="1"/>
              </p:cNvSpPr>
              <p:nvPr/>
            </p:nvSpPr>
            <p:spPr>
              <a:xfrm>
                <a:off x="7218459" y="4410814"/>
                <a:ext cx="2499388" cy="584775"/>
              </a:xfrm>
              <a:prstGeom prst="rect">
                <a:avLst/>
              </a:prstGeom>
              <a:blipFill>
                <a:blip r:embed="rId10"/>
                <a:stretch>
                  <a:fillRect t="-3158" b="-136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751B4743-6AB8-455D-B044-B5295E0F12C8}"/>
                  </a:ext>
                </a:extLst>
              </p:cNvPr>
              <p:cNvSpPr txBox="1"/>
              <p:nvPr/>
            </p:nvSpPr>
            <p:spPr>
              <a:xfrm>
                <a:off x="9757477" y="4410814"/>
                <a:ext cx="2499388" cy="584775"/>
              </a:xfrm>
              <a:prstGeom prst="rect">
                <a:avLst/>
              </a:prstGeom>
              <a:noFill/>
            </p:spPr>
            <p:txBody>
              <a:bodyPr wrap="square" rtlCol="0">
                <a:spAutoFit/>
              </a:bodyPr>
              <a:lstStyle/>
              <a:p>
                <a:pPr algn="ctr"/>
                <a:r>
                  <a:rPr lang="en-GB" sz="1600" b="1" dirty="0"/>
                  <a:t>Oscillations of bunch 80,</a:t>
                </a:r>
              </a:p>
              <a:p>
                <a:pPr algn="ctr"/>
                <a:r>
                  <a:rPr lang="en-GB" sz="1600" b="1" dirty="0"/>
                  <a:t>matching with HOMs+</a:t>
                </a:r>
                <a14:m>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𝑾</m:t>
                        </m:r>
                      </m:e>
                      <m:sub>
                        <m:r>
                          <a:rPr lang="en-GB" sz="1600" b="1" i="1" smtClean="0">
                            <a:latin typeface="Cambria Math" panose="02040503050406030204" pitchFamily="18" charset="0"/>
                          </a:rPr>
                          <m:t>𝟑</m:t>
                        </m:r>
                      </m:sub>
                    </m:sSub>
                  </m:oMath>
                </a14:m>
                <a:endParaRPr lang="en-GB" sz="1600" b="1" dirty="0"/>
              </a:p>
            </p:txBody>
          </p:sp>
        </mc:Choice>
        <mc:Fallback xmlns="">
          <p:sp>
            <p:nvSpPr>
              <p:cNvPr id="25" name="CasellaDiTesto 24">
                <a:extLst>
                  <a:ext uri="{FF2B5EF4-FFF2-40B4-BE49-F238E27FC236}">
                    <a16:creationId xmlns:a16="http://schemas.microsoft.com/office/drawing/2014/main" id="{751B4743-6AB8-455D-B044-B5295E0F12C8}"/>
                  </a:ext>
                </a:extLst>
              </p:cNvPr>
              <p:cNvSpPr txBox="1">
                <a:spLocks noRot="1" noChangeAspect="1" noMove="1" noResize="1" noEditPoints="1" noAdjustHandles="1" noChangeArrowheads="1" noChangeShapeType="1" noTextEdit="1"/>
              </p:cNvSpPr>
              <p:nvPr/>
            </p:nvSpPr>
            <p:spPr>
              <a:xfrm>
                <a:off x="9757477" y="4410814"/>
                <a:ext cx="2499388" cy="584775"/>
              </a:xfrm>
              <a:prstGeom prst="rect">
                <a:avLst/>
              </a:prstGeom>
              <a:blipFill>
                <a:blip r:embed="rId11"/>
                <a:stretch>
                  <a:fillRect t="-3158" b="-13684"/>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FD4C8550-8157-4ECE-BD21-9EDC0D663C61}"/>
              </a:ext>
            </a:extLst>
          </p:cNvPr>
          <p:cNvSpPr txBox="1"/>
          <p:nvPr/>
        </p:nvSpPr>
        <p:spPr>
          <a:xfrm>
            <a:off x="0" y="1957488"/>
            <a:ext cx="12192000" cy="353943"/>
          </a:xfrm>
          <a:prstGeom prst="rect">
            <a:avLst/>
          </a:prstGeom>
          <a:noFill/>
        </p:spPr>
        <p:txBody>
          <a:bodyPr wrap="square">
            <a:spAutoFit/>
          </a:bodyPr>
          <a:lstStyle/>
          <a:p>
            <a:pPr marL="742950" lvl="1" indent="-285750">
              <a:buFont typeface="Wingdings" panose="05000000000000000000" pitchFamily="2" charset="2"/>
              <a:buChar char="Ø"/>
            </a:pPr>
            <a:r>
              <a:rPr lang="en-GB" sz="1700" dirty="0">
                <a:solidFill>
                  <a:schemeClr val="tx1"/>
                </a:solidFill>
              </a:rPr>
              <a:t>where the kicker induced-voltage is given by the sum of the instantaneous voltage and the voltage induced by the last 3 bunches</a:t>
            </a:r>
          </a:p>
        </p:txBody>
      </p:sp>
    </p:spTree>
    <p:extLst>
      <p:ext uri="{BB962C8B-B14F-4D97-AF65-F5344CB8AC3E}">
        <p14:creationId xmlns:p14="http://schemas.microsoft.com/office/powerpoint/2010/main" val="15523554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asellaDiTesto 52">
            <a:extLst>
              <a:ext uri="{FF2B5EF4-FFF2-40B4-BE49-F238E27FC236}">
                <a16:creationId xmlns:a16="http://schemas.microsoft.com/office/drawing/2014/main" id="{E3EA51FF-EE03-42E6-B1CE-C1282D682DF8}"/>
              </a:ext>
            </a:extLst>
          </p:cNvPr>
          <p:cNvSpPr txBox="1"/>
          <p:nvPr/>
        </p:nvSpPr>
        <p:spPr>
          <a:xfrm>
            <a:off x="0" y="816746"/>
            <a:ext cx="12192000" cy="87716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We now describe the second voltage-contribution of the kicker, i.e. the voltage-corrections given to the bunches.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final part of the feedback block-diagram shown earlier can be expanded (and simplified) as</a:t>
            </a:r>
          </a:p>
        </p:txBody>
      </p:sp>
      <p:sp>
        <p:nvSpPr>
          <p:cNvPr id="4" name="Segnaposto numero diapositiva 3">
            <a:extLst>
              <a:ext uri="{FF2B5EF4-FFF2-40B4-BE49-F238E27FC236}">
                <a16:creationId xmlns:a16="http://schemas.microsoft.com/office/drawing/2014/main" id="{8F2DB9CA-1C78-4A74-8883-E7D736C6B116}"/>
              </a:ext>
            </a:extLst>
          </p:cNvPr>
          <p:cNvSpPr>
            <a:spLocks noGrp="1"/>
          </p:cNvSpPr>
          <p:nvPr>
            <p:ph type="sldNum" sz="quarter" idx="12"/>
          </p:nvPr>
        </p:nvSpPr>
        <p:spPr/>
        <p:txBody>
          <a:bodyPr/>
          <a:lstStyle/>
          <a:p>
            <a:fld id="{F556478C-EA8F-4B12-8AB2-8053E5C3663D}" type="slidenum">
              <a:rPr lang="en-GB" smtClean="0"/>
              <a:t>128</a:t>
            </a:fld>
            <a:endParaRPr lang="en-GB"/>
          </a:p>
        </p:txBody>
      </p:sp>
      <p:sp>
        <p:nvSpPr>
          <p:cNvPr id="5" name="CasellaDiTesto 4">
            <a:extLst>
              <a:ext uri="{FF2B5EF4-FFF2-40B4-BE49-F238E27FC236}">
                <a16:creationId xmlns:a16="http://schemas.microsoft.com/office/drawing/2014/main" id="{396DCAA7-C471-4EA4-B368-ED34E86AFE72}"/>
              </a:ext>
            </a:extLst>
          </p:cNvPr>
          <p:cNvSpPr txBox="1"/>
          <p:nvPr/>
        </p:nvSpPr>
        <p:spPr>
          <a:xfrm>
            <a:off x="0" y="52624"/>
            <a:ext cx="12192000" cy="707886"/>
          </a:xfrm>
          <a:prstGeom prst="rect">
            <a:avLst/>
          </a:prstGeom>
          <a:noFill/>
        </p:spPr>
        <p:txBody>
          <a:bodyPr wrap="square" rtlCol="0">
            <a:spAutoFit/>
          </a:bodyPr>
          <a:lstStyle/>
          <a:p>
            <a:pPr algn="ctr"/>
            <a:r>
              <a:rPr lang="en-GB" sz="4000" dirty="0">
                <a:latin typeface="+mj-lt"/>
              </a:rPr>
              <a:t>Kicker correction-voltage</a:t>
            </a:r>
          </a:p>
        </p:txBody>
      </p:sp>
      <p:sp>
        <p:nvSpPr>
          <p:cNvPr id="9" name="CasellaDiTesto 8">
            <a:extLst>
              <a:ext uri="{FF2B5EF4-FFF2-40B4-BE49-F238E27FC236}">
                <a16:creationId xmlns:a16="http://schemas.microsoft.com/office/drawing/2014/main" id="{D01C6615-69E4-40B3-9336-FF8F0F7075FA}"/>
              </a:ext>
            </a:extLst>
          </p:cNvPr>
          <p:cNvSpPr txBox="1"/>
          <p:nvPr/>
        </p:nvSpPr>
        <p:spPr>
          <a:xfrm>
            <a:off x="9052884" y="1909540"/>
            <a:ext cx="3037763" cy="877163"/>
          </a:xfrm>
          <a:prstGeom prst="rect">
            <a:avLst/>
          </a:prstGeom>
          <a:solidFill>
            <a:srgbClr val="FF0000"/>
          </a:solidFill>
          <a:ln>
            <a:solidFill>
              <a:schemeClr val="tx1"/>
            </a:solidFill>
          </a:ln>
        </p:spPr>
        <p:txBody>
          <a:bodyPr wrap="square" rtlCol="0">
            <a:spAutoFit/>
          </a:bodyPr>
          <a:lstStyle/>
          <a:p>
            <a:r>
              <a:rPr lang="en-GB" sz="1700" b="1" dirty="0"/>
              <a:t>Cavity-kicker</a:t>
            </a:r>
          </a:p>
          <a:p>
            <a:r>
              <a:rPr lang="en-GB" sz="1700" dirty="0"/>
              <a:t>(it provides the actual correction-kicks to the bunches)</a:t>
            </a:r>
          </a:p>
        </p:txBody>
      </p:sp>
      <p:sp>
        <p:nvSpPr>
          <p:cNvPr id="25" name="CasellaDiTesto 24">
            <a:extLst>
              <a:ext uri="{FF2B5EF4-FFF2-40B4-BE49-F238E27FC236}">
                <a16:creationId xmlns:a16="http://schemas.microsoft.com/office/drawing/2014/main" id="{DDEBF6A0-E954-4C25-BDF0-6B83002FF3F1}"/>
              </a:ext>
            </a:extLst>
          </p:cNvPr>
          <p:cNvSpPr txBox="1"/>
          <p:nvPr/>
        </p:nvSpPr>
        <p:spPr>
          <a:xfrm>
            <a:off x="5530787" y="2961768"/>
            <a:ext cx="5397625" cy="353943"/>
          </a:xfrm>
          <a:prstGeom prst="rect">
            <a:avLst/>
          </a:prstGeom>
          <a:solidFill>
            <a:srgbClr val="C9C927"/>
          </a:solidFill>
          <a:ln>
            <a:solidFill>
              <a:schemeClr val="tx1"/>
            </a:solidFill>
          </a:ln>
        </p:spPr>
        <p:txBody>
          <a:bodyPr wrap="square" rtlCol="0">
            <a:spAutoFit/>
          </a:bodyPr>
          <a:lstStyle/>
          <a:p>
            <a:r>
              <a:rPr lang="en-GB" sz="1700" b="1" dirty="0"/>
              <a:t>DAC </a:t>
            </a:r>
            <a:r>
              <a:rPr lang="en-GB" sz="1700" dirty="0"/>
              <a:t>(it provides the values of the ideal correction-voltages) </a:t>
            </a:r>
          </a:p>
        </p:txBody>
      </p:sp>
      <p:sp>
        <p:nvSpPr>
          <p:cNvPr id="54" name="CasellaDiTesto 53">
            <a:extLst>
              <a:ext uri="{FF2B5EF4-FFF2-40B4-BE49-F238E27FC236}">
                <a16:creationId xmlns:a16="http://schemas.microsoft.com/office/drawing/2014/main" id="{995C26D5-922F-446E-9AE6-85211F2A8592}"/>
              </a:ext>
            </a:extLst>
          </p:cNvPr>
          <p:cNvSpPr txBox="1"/>
          <p:nvPr/>
        </p:nvSpPr>
        <p:spPr>
          <a:xfrm>
            <a:off x="5530788" y="1914608"/>
            <a:ext cx="3131479" cy="877163"/>
          </a:xfrm>
          <a:prstGeom prst="rect">
            <a:avLst/>
          </a:prstGeom>
          <a:solidFill>
            <a:srgbClr val="00BFBF"/>
          </a:solidFill>
          <a:ln>
            <a:solidFill>
              <a:schemeClr val="tx1"/>
            </a:solidFill>
          </a:ln>
        </p:spPr>
        <p:txBody>
          <a:bodyPr wrap="square" rtlCol="0">
            <a:spAutoFit/>
          </a:bodyPr>
          <a:lstStyle/>
          <a:p>
            <a:r>
              <a:rPr lang="en-GB" sz="1700" b="1" dirty="0"/>
              <a:t>Mixer or amplitude modulator</a:t>
            </a:r>
          </a:p>
          <a:p>
            <a:r>
              <a:rPr lang="en-GB" sz="1700" dirty="0"/>
              <a:t>(it multiplies the QPSK signal with the values provided by the DAC)</a:t>
            </a:r>
          </a:p>
        </p:txBody>
      </p:sp>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6434D457-FDAB-46DC-9B4A-546635214E94}"/>
                  </a:ext>
                </a:extLst>
              </p:cNvPr>
              <p:cNvSpPr txBox="1"/>
              <p:nvPr/>
            </p:nvSpPr>
            <p:spPr>
              <a:xfrm>
                <a:off x="3320647" y="1909540"/>
                <a:ext cx="1819523" cy="1159805"/>
              </a:xfrm>
              <a:prstGeom prst="rect">
                <a:avLst/>
              </a:prstGeom>
              <a:solidFill>
                <a:schemeClr val="accent6"/>
              </a:solidFill>
              <a:ln>
                <a:solidFill>
                  <a:schemeClr val="tx1"/>
                </a:solidFill>
              </a:ln>
            </p:spPr>
            <p:txBody>
              <a:bodyPr wrap="square" rtlCol="0">
                <a:spAutoFit/>
              </a:bodyPr>
              <a:lstStyle/>
              <a:p>
                <a:r>
                  <a:rPr lang="en-GB" sz="1700" b="1" dirty="0"/>
                  <a:t>QPSK</a:t>
                </a:r>
              </a:p>
              <a:p>
                <a:r>
                  <a:rPr lang="en-GB" sz="1700" dirty="0"/>
                  <a:t>(it shifts the phase of the signal by 90° every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𝑡</m:t>
                        </m:r>
                      </m:e>
                      <m:sub>
                        <m:r>
                          <a:rPr lang="en-GB" sz="1700" b="0" i="1" smtClean="0">
                            <a:latin typeface="Cambria Math" panose="02040503050406030204" pitchFamily="18" charset="0"/>
                          </a:rPr>
                          <m:t>𝑟𝑓</m:t>
                        </m:r>
                      </m:sub>
                    </m:sSub>
                  </m:oMath>
                </a14:m>
                <a:r>
                  <a:rPr lang="en-GB" sz="1700" dirty="0"/>
                  <a:t>) </a:t>
                </a:r>
              </a:p>
            </p:txBody>
          </p:sp>
        </mc:Choice>
        <mc:Fallback xmlns="">
          <p:sp>
            <p:nvSpPr>
              <p:cNvPr id="55" name="CasellaDiTesto 54">
                <a:extLst>
                  <a:ext uri="{FF2B5EF4-FFF2-40B4-BE49-F238E27FC236}">
                    <a16:creationId xmlns:a16="http://schemas.microsoft.com/office/drawing/2014/main" id="{6434D457-FDAB-46DC-9B4A-546635214E94}"/>
                  </a:ext>
                </a:extLst>
              </p:cNvPr>
              <p:cNvSpPr txBox="1">
                <a:spLocks noRot="1" noChangeAspect="1" noMove="1" noResize="1" noEditPoints="1" noAdjustHandles="1" noChangeArrowheads="1" noChangeShapeType="1" noTextEdit="1"/>
              </p:cNvSpPr>
              <p:nvPr/>
            </p:nvSpPr>
            <p:spPr>
              <a:xfrm>
                <a:off x="3320647" y="1909540"/>
                <a:ext cx="1819523" cy="1159805"/>
              </a:xfrm>
              <a:prstGeom prst="rect">
                <a:avLst/>
              </a:prstGeom>
              <a:blipFill>
                <a:blip r:embed="rId2"/>
                <a:stretch>
                  <a:fillRect l="-2000" t="-1036" r="-3667" b="-362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D67F872F-2883-48EB-B791-7D588BEA6517}"/>
                  </a:ext>
                </a:extLst>
              </p:cNvPr>
              <p:cNvSpPr txBox="1"/>
              <p:nvPr/>
            </p:nvSpPr>
            <p:spPr>
              <a:xfrm>
                <a:off x="150117" y="1909540"/>
                <a:ext cx="2792256" cy="1159805"/>
              </a:xfrm>
              <a:prstGeom prst="rect">
                <a:avLst/>
              </a:prstGeom>
              <a:solidFill>
                <a:schemeClr val="bg1">
                  <a:lumMod val="85000"/>
                </a:schemeClr>
              </a:solidFill>
              <a:ln>
                <a:solidFill>
                  <a:schemeClr val="tx1"/>
                </a:solidFill>
              </a:ln>
            </p:spPr>
            <p:txBody>
              <a:bodyPr wrap="square" rtlCol="0">
                <a:spAutoFit/>
              </a:bodyPr>
              <a:lstStyle/>
              <a:p>
                <a:r>
                  <a:rPr lang="en-GB" sz="1700" b="1" dirty="0"/>
                  <a:t>RF generator</a:t>
                </a:r>
              </a:p>
              <a:p>
                <a:r>
                  <a:rPr lang="en-GB" sz="1700" dirty="0"/>
                  <a:t>(it produces a sine wave with frequency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𝑒</m:t>
                        </m:r>
                      </m:sub>
                    </m:sSub>
                  </m:oMath>
                </a14:m>
                <a:r>
                  <a:rPr lang="en-GB" sz="1700" dirty="0"/>
                  <a:t> = 3.25</a:t>
                </a:r>
                <a14:m>
                  <m:oMath xmlns:m="http://schemas.openxmlformats.org/officeDocument/2006/math">
                    <m:sSub>
                      <m:sSubPr>
                        <m:ctrlPr>
                          <a:rPr lang="en-GB" sz="170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𝑟𝑓</m:t>
                        </m:r>
                      </m:sub>
                    </m:sSub>
                  </m:oMath>
                </a14:m>
                <a:r>
                  <a:rPr lang="en-GB" sz="1700" dirty="0"/>
                  <a:t>, phase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oMath>
                </a14:m>
                <a:r>
                  <a:rPr lang="en-GB" sz="1700" dirty="0"/>
                  <a:t> = 0 and amplitude 1 V)</a:t>
                </a:r>
              </a:p>
            </p:txBody>
          </p:sp>
        </mc:Choice>
        <mc:Fallback xmlns="">
          <p:sp>
            <p:nvSpPr>
              <p:cNvPr id="56" name="CasellaDiTesto 55">
                <a:extLst>
                  <a:ext uri="{FF2B5EF4-FFF2-40B4-BE49-F238E27FC236}">
                    <a16:creationId xmlns:a16="http://schemas.microsoft.com/office/drawing/2014/main" id="{D67F872F-2883-48EB-B791-7D588BEA6517}"/>
                  </a:ext>
                </a:extLst>
              </p:cNvPr>
              <p:cNvSpPr txBox="1">
                <a:spLocks noRot="1" noChangeAspect="1" noMove="1" noResize="1" noEditPoints="1" noAdjustHandles="1" noChangeArrowheads="1" noChangeShapeType="1" noTextEdit="1"/>
              </p:cNvSpPr>
              <p:nvPr/>
            </p:nvSpPr>
            <p:spPr>
              <a:xfrm>
                <a:off x="150117" y="1909540"/>
                <a:ext cx="2792256" cy="1159805"/>
              </a:xfrm>
              <a:prstGeom prst="rect">
                <a:avLst/>
              </a:prstGeom>
              <a:blipFill>
                <a:blip r:embed="rId3"/>
                <a:stretch>
                  <a:fillRect l="-1304" t="-1036" r="-2609" b="-5181"/>
                </a:stretch>
              </a:blipFill>
              <a:ln>
                <a:solidFill>
                  <a:schemeClr val="tx1"/>
                </a:solidFill>
              </a:ln>
            </p:spPr>
            <p:txBody>
              <a:bodyPr/>
              <a:lstStyle/>
              <a:p>
                <a:r>
                  <a:rPr lang="en-GB">
                    <a:noFill/>
                  </a:rPr>
                  <a:t> </a:t>
                </a:r>
              </a:p>
            </p:txBody>
          </p:sp>
        </mc:Fallback>
      </mc:AlternateContent>
      <p:cxnSp>
        <p:nvCxnSpPr>
          <p:cNvPr id="63" name="Connettore 2 62">
            <a:extLst>
              <a:ext uri="{FF2B5EF4-FFF2-40B4-BE49-F238E27FC236}">
                <a16:creationId xmlns:a16="http://schemas.microsoft.com/office/drawing/2014/main" id="{A5DE29AE-6DC8-405C-87C7-0B78B6E2882A}"/>
              </a:ext>
            </a:extLst>
          </p:cNvPr>
          <p:cNvCxnSpPr>
            <a:cxnSpLocks/>
            <a:endCxn id="54" idx="2"/>
          </p:cNvCxnSpPr>
          <p:nvPr/>
        </p:nvCxnSpPr>
        <p:spPr>
          <a:xfrm flipV="1">
            <a:off x="7022236" y="2791771"/>
            <a:ext cx="74292" cy="169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ttore 2 65">
            <a:extLst>
              <a:ext uri="{FF2B5EF4-FFF2-40B4-BE49-F238E27FC236}">
                <a16:creationId xmlns:a16="http://schemas.microsoft.com/office/drawing/2014/main" id="{E6CB7D7E-5E59-449A-A192-9DBF6B2FAE03}"/>
              </a:ext>
            </a:extLst>
          </p:cNvPr>
          <p:cNvCxnSpPr>
            <a:cxnSpLocks/>
            <a:stCxn id="55" idx="3"/>
            <a:endCxn id="54" idx="1"/>
          </p:cNvCxnSpPr>
          <p:nvPr/>
        </p:nvCxnSpPr>
        <p:spPr>
          <a:xfrm flipV="1">
            <a:off x="5140170" y="2353190"/>
            <a:ext cx="390618" cy="136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ttore 2 68">
            <a:extLst>
              <a:ext uri="{FF2B5EF4-FFF2-40B4-BE49-F238E27FC236}">
                <a16:creationId xmlns:a16="http://schemas.microsoft.com/office/drawing/2014/main" id="{58356748-C824-480B-8196-8F3F9305A56D}"/>
              </a:ext>
            </a:extLst>
          </p:cNvPr>
          <p:cNvCxnSpPr>
            <a:cxnSpLocks/>
            <a:stCxn id="56" idx="3"/>
            <a:endCxn id="55" idx="1"/>
          </p:cNvCxnSpPr>
          <p:nvPr/>
        </p:nvCxnSpPr>
        <p:spPr>
          <a:xfrm>
            <a:off x="2942373" y="2489443"/>
            <a:ext cx="37827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31AD1004-F3C3-4281-A760-0303B7C20A3C}"/>
              </a:ext>
            </a:extLst>
          </p:cNvPr>
          <p:cNvCxnSpPr>
            <a:cxnSpLocks/>
            <a:stCxn id="54" idx="3"/>
            <a:endCxn id="9" idx="1"/>
          </p:cNvCxnSpPr>
          <p:nvPr/>
        </p:nvCxnSpPr>
        <p:spPr>
          <a:xfrm flipV="1">
            <a:off x="8662267" y="2348122"/>
            <a:ext cx="390617" cy="50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CasellaDiTesto 143">
                <a:extLst>
                  <a:ext uri="{FF2B5EF4-FFF2-40B4-BE49-F238E27FC236}">
                    <a16:creationId xmlns:a16="http://schemas.microsoft.com/office/drawing/2014/main" id="{3727B53A-6507-4A74-8406-3D307AE09AAD}"/>
                  </a:ext>
                </a:extLst>
              </p:cNvPr>
              <p:cNvSpPr txBox="1"/>
              <p:nvPr/>
            </p:nvSpPr>
            <p:spPr>
              <a:xfrm>
                <a:off x="-8878" y="3526622"/>
                <a:ext cx="12313327" cy="3315780"/>
              </a:xfrm>
              <a:prstGeom prst="rect">
                <a:avLst/>
              </a:prstGeom>
              <a:noFill/>
            </p:spPr>
            <p:txBody>
              <a:bodyPr wrap="square">
                <a:spAutoFit/>
              </a:bodyPr>
              <a:lstStyle/>
              <a:p>
                <a:pPr marL="285750" indent="-285750">
                  <a:buFont typeface="Wingdings" panose="05000000000000000000" pitchFamily="2" charset="2"/>
                  <a:buChar char="q"/>
                </a:pPr>
                <a:r>
                  <a:rPr lang="en-GB" sz="1700" dirty="0"/>
                  <a:t>The DAC provides the values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𝐹𝐵𝑘𝑖𝑐𝑘</m:t>
                        </m:r>
                      </m:sub>
                    </m:sSub>
                  </m:oMath>
                </a14:m>
                <a:r>
                  <a:rPr lang="en-GB" sz="1700" dirty="0"/>
                  <a:t> of the voltages which should be given to the bunches to have optimal corrections.</a:t>
                </a:r>
              </a:p>
              <a:p>
                <a:endParaRPr lang="en-GB" sz="1700" dirty="0"/>
              </a:p>
              <a:p>
                <a:pPr marL="285750" indent="-285750">
                  <a:buFont typeface="Wingdings" panose="05000000000000000000" pitchFamily="2" charset="2"/>
                  <a:buChar char="q"/>
                </a:pPr>
                <a:r>
                  <a:rPr lang="en-GB" sz="1700" dirty="0"/>
                  <a:t>The generator produces a sine wave with frequency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𝑒</m:t>
                        </m:r>
                      </m:sub>
                    </m:sSub>
                    <m:r>
                      <a:rPr lang="en-GB" sz="1700" b="0" i="1" smtClean="0">
                        <a:latin typeface="Cambria Math" panose="02040503050406030204" pitchFamily="18" charset="0"/>
                      </a:rPr>
                      <m:t>=</m:t>
                    </m:r>
                    <m:r>
                      <m:rPr>
                        <m:nor/>
                      </m:rPr>
                      <a:rPr lang="en-GB" sz="1700" dirty="0"/>
                      <m:t>3.25</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which is the resonant frequency of the kicker.</a:t>
                </a:r>
              </a:p>
              <a:p>
                <a:pPr marL="742950" lvl="1" indent="-285750">
                  <a:buFont typeface="Wingdings" panose="05000000000000000000" pitchFamily="2" charset="2"/>
                  <a:buChar char="Ø"/>
                </a:pPr>
                <a:r>
                  <a:rPr lang="en-GB" sz="1700" dirty="0"/>
                  <a:t>If this signal is equal to 0 at </a:t>
                </a:r>
                <a14:m>
                  <m:oMath xmlns:m="http://schemas.openxmlformats.org/officeDocument/2006/math">
                    <m:r>
                      <a:rPr lang="en-GB" sz="1700" i="1" dirty="0" smtClean="0">
                        <a:latin typeface="Cambria Math" panose="02040503050406030204" pitchFamily="18" charset="0"/>
                      </a:rPr>
                      <m:t>𝑡</m:t>
                    </m:r>
                    <m:r>
                      <a:rPr lang="en-GB" sz="1700" b="0" i="1" dirty="0" smtClean="0">
                        <a:latin typeface="Cambria Math" panose="02040503050406030204" pitchFamily="18" charset="0"/>
                      </a:rPr>
                      <m:t>=0</m:t>
                    </m:r>
                  </m:oMath>
                </a14:m>
                <a:r>
                  <a:rPr lang="en-GB" sz="1700" dirty="0"/>
                  <a:t>, then a bunch crossing the kicker at </a:t>
                </a:r>
                <a14:m>
                  <m:oMath xmlns:m="http://schemas.openxmlformats.org/officeDocument/2006/math">
                    <m:r>
                      <a:rPr lang="en-GB" sz="1700" b="0" i="1" dirty="0" smtClean="0">
                        <a:latin typeface="Cambria Math" panose="02040503050406030204" pitchFamily="18" charset="0"/>
                      </a:rPr>
                      <m:t>𝑡</m:t>
                    </m:r>
                    <m:r>
                      <a:rPr lang="en-GB" sz="1700" b="0" i="0" smtClean="0">
                        <a:latin typeface="Cambria Math" panose="02040503050406030204" pitchFamily="18" charset="0"/>
                      </a:rPr>
                      <m:t>=</m:t>
                    </m:r>
                    <m:sSub>
                      <m:sSubPr>
                        <m:ctrlPr>
                          <a:rPr lang="en-GB" sz="1700" i="1">
                            <a:latin typeface="Cambria Math" panose="02040503050406030204" pitchFamily="18" charset="0"/>
                          </a:rPr>
                        </m:ctrlPr>
                      </m:sSubPr>
                      <m:e>
                        <m:r>
                          <a:rPr lang="en-GB" sz="1700" b="0" i="1" smtClean="0">
                            <a:latin typeface="Cambria Math" panose="02040503050406030204" pitchFamily="18" charset="0"/>
                          </a:rPr>
                          <m:t>𝑡</m:t>
                        </m:r>
                      </m:e>
                      <m:sub>
                        <m:r>
                          <a:rPr lang="en-GB" sz="1700" i="1">
                            <a:latin typeface="Cambria Math" panose="02040503050406030204" pitchFamily="18" charset="0"/>
                          </a:rPr>
                          <m:t>𝑟𝑓</m:t>
                        </m:r>
                      </m:sub>
                    </m:sSub>
                  </m:oMath>
                </a14:m>
                <a:r>
                  <a:rPr lang="en-GB" sz="1700" dirty="0"/>
                  <a:t> sees the maximum of the sine wave, as desired.</a:t>
                </a:r>
              </a:p>
              <a:p>
                <a:pPr marL="742950" lvl="1" indent="-285750">
                  <a:buFont typeface="Wingdings" panose="05000000000000000000" pitchFamily="2" charset="2"/>
                  <a:buChar char="Ø"/>
                </a:pPr>
                <a:r>
                  <a:rPr lang="en-GB" sz="1700" dirty="0"/>
                  <a:t>However, a second bunch crossing the kicker at </a:t>
                </a:r>
                <a14:m>
                  <m:oMath xmlns:m="http://schemas.openxmlformats.org/officeDocument/2006/math">
                    <m:r>
                      <a:rPr lang="en-GB" sz="1700" b="0" i="1" dirty="0" smtClean="0">
                        <a:latin typeface="Cambria Math" panose="02040503050406030204" pitchFamily="18" charset="0"/>
                      </a:rPr>
                      <m:t>𝑡</m:t>
                    </m:r>
                    <m:r>
                      <a:rPr lang="en-GB" sz="1700" b="0" i="0" smtClean="0">
                        <a:latin typeface="Cambria Math" panose="02040503050406030204" pitchFamily="18" charset="0"/>
                      </a:rPr>
                      <m:t>=2</m:t>
                    </m:r>
                    <m:sSub>
                      <m:sSubPr>
                        <m:ctrlPr>
                          <a:rPr lang="en-GB" sz="1700" i="1">
                            <a:latin typeface="Cambria Math" panose="02040503050406030204" pitchFamily="18" charset="0"/>
                          </a:rPr>
                        </m:ctrlPr>
                      </m:sSubPr>
                      <m:e>
                        <m:r>
                          <a:rPr lang="en-GB" sz="1700" b="0" i="1" smtClean="0">
                            <a:latin typeface="Cambria Math" panose="02040503050406030204" pitchFamily="18" charset="0"/>
                          </a:rPr>
                          <m:t>𝑡</m:t>
                        </m:r>
                      </m:e>
                      <m:sub>
                        <m:r>
                          <a:rPr lang="en-GB" sz="1700" i="1">
                            <a:latin typeface="Cambria Math" panose="02040503050406030204" pitchFamily="18" charset="0"/>
                          </a:rPr>
                          <m:t>𝑟𝑓</m:t>
                        </m:r>
                      </m:sub>
                    </m:sSub>
                  </m:oMath>
                </a14:m>
                <a:r>
                  <a:rPr lang="en-GB" sz="1700" dirty="0"/>
                  <a:t> sees zero voltage and therefore no correction is applied to that bunch.</a:t>
                </a:r>
              </a:p>
              <a:p>
                <a:pPr marL="742950" lvl="1" indent="-285750">
                  <a:buFont typeface="Wingdings" panose="05000000000000000000" pitchFamily="2" charset="2"/>
                  <a:buChar char="Ø"/>
                </a:pPr>
                <a:r>
                  <a:rPr lang="en-GB" sz="1700" dirty="0"/>
                  <a:t>To solve this problem, the QPSK (Quadrature Phase-Shift Keying) modulation is used to shift the signal by 90° every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𝑡</m:t>
                        </m:r>
                      </m:e>
                      <m:sub>
                        <m:r>
                          <a:rPr lang="en-GB" sz="1700" b="0" i="1" smtClean="0">
                            <a:latin typeface="Cambria Math" panose="02040503050406030204" pitchFamily="18" charset="0"/>
                          </a:rPr>
                          <m:t>𝑟𝑓</m:t>
                        </m:r>
                      </m:sub>
                    </m:sSub>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mixer multiplies the signal coming from the QPSK with the values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𝐹𝐵𝑘𝑖𝑐𝑘</m:t>
                        </m:r>
                      </m:sub>
                    </m:sSub>
                  </m:oMath>
                </a14:m>
                <a:r>
                  <a:rPr lang="en-GB" sz="1700" dirty="0"/>
                  <a:t> provided by the DAC.</a:t>
                </a:r>
              </a:p>
              <a:p>
                <a:pPr marL="742950" lvl="1" indent="-285750">
                  <a:buFont typeface="Wingdings" panose="05000000000000000000" pitchFamily="2" charset="2"/>
                  <a:buChar char="Ø"/>
                </a:pPr>
                <a:r>
                  <a:rPr lang="en-GB" sz="1700" dirty="0"/>
                  <a:t>The resulting signal is a piece-wise sinusoidal signal with amplitudes given by the values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𝐹𝐵𝑘𝑖𝑐𝑘</m:t>
                        </m:r>
                      </m:sub>
                    </m:sSub>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cavity-kicker, being a resonator with its filling time, modifies the signal coming from the mixer.</a:t>
                </a:r>
              </a:p>
              <a:p>
                <a:pPr marL="742950" lvl="1" indent="-285750">
                  <a:buFont typeface="Wingdings" panose="05000000000000000000" pitchFamily="2" charset="2"/>
                  <a:buChar char="Ø"/>
                </a:pPr>
                <a:r>
                  <a:rPr lang="en-GB" sz="1700" dirty="0"/>
                  <a:t>Because of this, even if everything is perfectly synchronized, the bunches can see just an approximation of the ideal kicks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𝐹𝐵𝑘𝑖𝑐𝑘</m:t>
                        </m:r>
                      </m:sub>
                    </m:sSub>
                  </m:oMath>
                </a14:m>
                <a:r>
                  <a:rPr lang="en-GB" sz="1700" dirty="0"/>
                  <a:t>.</a:t>
                </a:r>
              </a:p>
            </p:txBody>
          </p:sp>
        </mc:Choice>
        <mc:Fallback xmlns="">
          <p:sp>
            <p:nvSpPr>
              <p:cNvPr id="144" name="CasellaDiTesto 143">
                <a:extLst>
                  <a:ext uri="{FF2B5EF4-FFF2-40B4-BE49-F238E27FC236}">
                    <a16:creationId xmlns:a16="http://schemas.microsoft.com/office/drawing/2014/main" id="{3727B53A-6507-4A74-8406-3D307AE09AAD}"/>
                  </a:ext>
                </a:extLst>
              </p:cNvPr>
              <p:cNvSpPr txBox="1">
                <a:spLocks noRot="1" noChangeAspect="1" noMove="1" noResize="1" noEditPoints="1" noAdjustHandles="1" noChangeArrowheads="1" noChangeShapeType="1" noTextEdit="1"/>
              </p:cNvSpPr>
              <p:nvPr/>
            </p:nvSpPr>
            <p:spPr>
              <a:xfrm>
                <a:off x="-8878" y="3526622"/>
                <a:ext cx="12313327" cy="3315780"/>
              </a:xfrm>
              <a:prstGeom prst="rect">
                <a:avLst/>
              </a:prstGeom>
              <a:blipFill>
                <a:blip r:embed="rId4"/>
                <a:stretch>
                  <a:fillRect l="-248" t="-737" b="-1657"/>
                </a:stretch>
              </a:blipFill>
            </p:spPr>
            <p:txBody>
              <a:bodyPr/>
              <a:lstStyle/>
              <a:p>
                <a:r>
                  <a:rPr lang="en-GB">
                    <a:noFill/>
                  </a:rPr>
                  <a:t> </a:t>
                </a:r>
              </a:p>
            </p:txBody>
          </p:sp>
        </mc:Fallback>
      </mc:AlternateContent>
    </p:spTree>
    <p:extLst>
      <p:ext uri="{BB962C8B-B14F-4D97-AF65-F5344CB8AC3E}">
        <p14:creationId xmlns:p14="http://schemas.microsoft.com/office/powerpoint/2010/main" val="7337477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7B49F60-8402-48F3-9717-60683D63F56C}"/>
              </a:ext>
            </a:extLst>
          </p:cNvPr>
          <p:cNvSpPr>
            <a:spLocks noGrp="1"/>
          </p:cNvSpPr>
          <p:nvPr>
            <p:ph type="sldNum" sz="quarter" idx="12"/>
          </p:nvPr>
        </p:nvSpPr>
        <p:spPr/>
        <p:txBody>
          <a:bodyPr/>
          <a:lstStyle/>
          <a:p>
            <a:fld id="{F556478C-EA8F-4B12-8AB2-8053E5C3663D}" type="slidenum">
              <a:rPr lang="en-GB" smtClean="0"/>
              <a:t>129</a:t>
            </a:fld>
            <a:endParaRPr lang="en-GB"/>
          </a:p>
        </p:txBody>
      </p:sp>
      <p:sp>
        <p:nvSpPr>
          <p:cNvPr id="5" name="CasellaDiTesto 4">
            <a:extLst>
              <a:ext uri="{FF2B5EF4-FFF2-40B4-BE49-F238E27FC236}">
                <a16:creationId xmlns:a16="http://schemas.microsoft.com/office/drawing/2014/main" id="{B2F3D588-C4BC-4E06-BABC-C7B0E1B4FE45}"/>
              </a:ext>
            </a:extLst>
          </p:cNvPr>
          <p:cNvSpPr txBox="1"/>
          <p:nvPr/>
        </p:nvSpPr>
        <p:spPr>
          <a:xfrm>
            <a:off x="0" y="-644"/>
            <a:ext cx="12192000" cy="707886"/>
          </a:xfrm>
          <a:prstGeom prst="rect">
            <a:avLst/>
          </a:prstGeom>
          <a:noFill/>
        </p:spPr>
        <p:txBody>
          <a:bodyPr wrap="square" rtlCol="0">
            <a:spAutoFit/>
          </a:bodyPr>
          <a:lstStyle/>
          <a:p>
            <a:pPr algn="ctr"/>
            <a:r>
              <a:rPr lang="en-GB" sz="4000" dirty="0">
                <a:latin typeface="+mj-lt"/>
              </a:rPr>
              <a:t>Example: voltage signal from generator to mixer</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A32C494-BF78-49F9-BA20-AA9C293AF4AB}"/>
                  </a:ext>
                </a:extLst>
              </p:cNvPr>
              <p:cNvSpPr txBox="1"/>
              <p:nvPr/>
            </p:nvSpPr>
            <p:spPr>
              <a:xfrm>
                <a:off x="-44391" y="760567"/>
                <a:ext cx="12544149" cy="1875129"/>
              </a:xfrm>
              <a:prstGeom prst="rect">
                <a:avLst/>
              </a:prstGeom>
              <a:noFill/>
            </p:spPr>
            <p:txBody>
              <a:bodyPr wrap="square" rtlCol="0">
                <a:spAutoFit/>
              </a:bodyPr>
              <a:lstStyle/>
              <a:p>
                <a:pPr marL="285750" indent="-285750">
                  <a:buFont typeface="Wingdings" panose="05000000000000000000" pitchFamily="2" charset="2"/>
                  <a:buChar char="q"/>
                </a:pPr>
                <a:r>
                  <a:rPr lang="en-GB" sz="1560" dirty="0"/>
                  <a:t>Let’s suppose that the bunches 1, 2, 3 and 4 circulate in DAFNE (</a:t>
                </a:r>
                <a14:m>
                  <m:oMath xmlns:m="http://schemas.openxmlformats.org/officeDocument/2006/math">
                    <m:sSub>
                      <m:sSubPr>
                        <m:ctrlPr>
                          <a:rPr lang="en-GB" sz="1560" b="0" i="1" smtClean="0">
                            <a:latin typeface="Cambria Math" panose="02040503050406030204" pitchFamily="18" charset="0"/>
                          </a:rPr>
                        </m:ctrlPr>
                      </m:sSubPr>
                      <m:e>
                        <m:r>
                          <a:rPr lang="en-GB" sz="1560" b="0" i="1" smtClean="0">
                            <a:latin typeface="Cambria Math" panose="02040503050406030204" pitchFamily="18" charset="0"/>
                          </a:rPr>
                          <m:t>𝑡</m:t>
                        </m:r>
                      </m:e>
                      <m:sub>
                        <m:r>
                          <a:rPr lang="en-GB" sz="1560" b="0" i="1" smtClean="0">
                            <a:latin typeface="Cambria Math" panose="02040503050406030204" pitchFamily="18" charset="0"/>
                          </a:rPr>
                          <m:t>𝑟𝑓</m:t>
                        </m:r>
                      </m:sub>
                    </m:sSub>
                    <m:r>
                      <a:rPr lang="en-GB" sz="1560" b="0" i="1" smtClean="0">
                        <a:latin typeface="Cambria Math" panose="02040503050406030204" pitchFamily="18" charset="0"/>
                      </a:rPr>
                      <m:t>=2.71</m:t>
                    </m:r>
                  </m:oMath>
                </a14:m>
                <a:r>
                  <a:rPr lang="en-GB" sz="1560" dirty="0"/>
                  <a:t> ns).</a:t>
                </a:r>
              </a:p>
              <a:p>
                <a:pPr marL="742950" lvl="1" indent="-285750">
                  <a:buFont typeface="Wingdings" panose="05000000000000000000" pitchFamily="2" charset="2"/>
                  <a:buChar char="Ø"/>
                </a:pPr>
                <a:r>
                  <a:rPr lang="en-GB" sz="1560" dirty="0"/>
                  <a:t>At a certain turn </a:t>
                </a:r>
                <a14:m>
                  <m:oMath xmlns:m="http://schemas.openxmlformats.org/officeDocument/2006/math">
                    <m:r>
                      <a:rPr lang="en-GB" sz="1560" i="1" dirty="0" smtClean="0">
                        <a:latin typeface="Cambria Math" panose="02040503050406030204" pitchFamily="18" charset="0"/>
                      </a:rPr>
                      <m:t>𝑛</m:t>
                    </m:r>
                  </m:oMath>
                </a14:m>
                <a:r>
                  <a:rPr lang="en-GB" sz="1560" dirty="0"/>
                  <a:t> the values </a:t>
                </a:r>
                <a14:m>
                  <m:oMath xmlns:m="http://schemas.openxmlformats.org/officeDocument/2006/math">
                    <m:sSub>
                      <m:sSubPr>
                        <m:ctrlPr>
                          <a:rPr lang="en-GB" sz="1560" i="1">
                            <a:latin typeface="Cambria Math" panose="02040503050406030204" pitchFamily="18" charset="0"/>
                          </a:rPr>
                        </m:ctrlPr>
                      </m:sSubPr>
                      <m:e>
                        <m:r>
                          <a:rPr lang="en-GB" sz="1560" i="1">
                            <a:latin typeface="Cambria Math" panose="02040503050406030204" pitchFamily="18" charset="0"/>
                          </a:rPr>
                          <m:t>𝑉</m:t>
                        </m:r>
                      </m:e>
                      <m:sub>
                        <m:r>
                          <a:rPr lang="en-GB" sz="1560" i="1">
                            <a:latin typeface="Cambria Math" panose="02040503050406030204" pitchFamily="18" charset="0"/>
                          </a:rPr>
                          <m:t>𝐹𝐵𝑘𝑖𝑐𝑘</m:t>
                        </m:r>
                      </m:sub>
                    </m:sSub>
                  </m:oMath>
                </a14:m>
                <a:r>
                  <a:rPr lang="en-GB" sz="1560" dirty="0"/>
                  <a:t> of the ideal correction-voltages are 2, -0.5, -2.5, 4 respectively for the bunches 1, 2, 3 and 4.</a:t>
                </a:r>
              </a:p>
              <a:p>
                <a:pPr marL="742950" lvl="1" indent="-285750">
                  <a:buFont typeface="Wingdings" panose="05000000000000000000" pitchFamily="2" charset="2"/>
                  <a:buChar char="Ø"/>
                </a:pPr>
                <a:r>
                  <a:rPr lang="en-GB" sz="1560" dirty="0"/>
                  <a:t>The kicker is crossed by the bunch </a:t>
                </a:r>
                <a14:m>
                  <m:oMath xmlns:m="http://schemas.openxmlformats.org/officeDocument/2006/math">
                    <m:r>
                      <a:rPr lang="en-GB" sz="1560" i="1" dirty="0" smtClean="0">
                        <a:latin typeface="Cambria Math" panose="02040503050406030204" pitchFamily="18" charset="0"/>
                      </a:rPr>
                      <m:t>𝑖</m:t>
                    </m:r>
                  </m:oMath>
                </a14:m>
                <a:r>
                  <a:rPr lang="en-GB" sz="1560" dirty="0"/>
                  <a:t> at </a:t>
                </a:r>
                <a14:m>
                  <m:oMath xmlns:m="http://schemas.openxmlformats.org/officeDocument/2006/math">
                    <m:r>
                      <a:rPr lang="en-GB" sz="1560" b="0" i="1" dirty="0" smtClean="0">
                        <a:solidFill>
                          <a:schemeClr val="tx1"/>
                        </a:solidFill>
                        <a:latin typeface="Cambria Math" panose="02040503050406030204" pitchFamily="18" charset="0"/>
                      </a:rPr>
                      <m:t>𝑖</m:t>
                    </m:r>
                    <m:sSub>
                      <m:sSubPr>
                        <m:ctrlPr>
                          <a:rPr lang="en-GB" sz="1560" i="1" smtClean="0">
                            <a:solidFill>
                              <a:schemeClr val="tx1"/>
                            </a:solidFill>
                            <a:latin typeface="Cambria Math" panose="02040503050406030204" pitchFamily="18" charset="0"/>
                          </a:rPr>
                        </m:ctrlPr>
                      </m:sSubPr>
                      <m:e>
                        <m:r>
                          <a:rPr lang="en-GB" sz="1560" b="0" i="1" smtClean="0">
                            <a:solidFill>
                              <a:schemeClr val="tx1"/>
                            </a:solidFill>
                            <a:latin typeface="Cambria Math" panose="02040503050406030204" pitchFamily="18" charset="0"/>
                          </a:rPr>
                          <m:t>𝑡</m:t>
                        </m:r>
                      </m:e>
                      <m:sub>
                        <m:r>
                          <a:rPr lang="en-GB" sz="1560" b="0" i="1" smtClean="0">
                            <a:solidFill>
                              <a:schemeClr val="tx1"/>
                            </a:solidFill>
                            <a:latin typeface="Cambria Math" panose="02040503050406030204" pitchFamily="18" charset="0"/>
                          </a:rPr>
                          <m:t>𝑟𝑓</m:t>
                        </m:r>
                      </m:sub>
                    </m:sSub>
                  </m:oMath>
                </a14:m>
                <a:r>
                  <a:rPr lang="en-GB" sz="1560" dirty="0"/>
                  <a:t>, </a:t>
                </a:r>
                <a14:m>
                  <m:oMath xmlns:m="http://schemas.openxmlformats.org/officeDocument/2006/math">
                    <m:r>
                      <a:rPr lang="en-GB" sz="1560" i="1" dirty="0" smtClean="0">
                        <a:latin typeface="Cambria Math" panose="02040503050406030204" pitchFamily="18" charset="0"/>
                      </a:rPr>
                      <m:t>𝑖</m:t>
                    </m:r>
                    <m:r>
                      <a:rPr lang="en-GB" sz="1560" b="0" i="1" dirty="0" smtClean="0">
                        <a:latin typeface="Cambria Math" panose="02040503050406030204" pitchFamily="18" charset="0"/>
                      </a:rPr>
                      <m:t>=1,…,4</m:t>
                    </m:r>
                  </m:oMath>
                </a14:m>
                <a:r>
                  <a:rPr lang="en-GB" sz="1560" dirty="0"/>
                  <a:t>.</a:t>
                </a:r>
              </a:p>
              <a:p>
                <a:pPr marL="742950" lvl="1" indent="-285750">
                  <a:buFont typeface="Wingdings" panose="05000000000000000000" pitchFamily="2" charset="2"/>
                  <a:buChar char="Ø"/>
                </a:pPr>
                <a:endParaRPr lang="en-GB" sz="1560" dirty="0"/>
              </a:p>
              <a:p>
                <a:pPr marL="285750" indent="-285750">
                  <a:buFont typeface="Wingdings" panose="05000000000000000000" pitchFamily="2" charset="2"/>
                  <a:buChar char="q"/>
                </a:pPr>
                <a:r>
                  <a:rPr lang="en-GB" sz="1560" dirty="0"/>
                  <a:t>The mixer-signal is given by the QPSK-signal, which never changes along the turns, multiplied with the DAC signal, which changes every </a:t>
                </a:r>
                <a14:m>
                  <m:oMath xmlns:m="http://schemas.openxmlformats.org/officeDocument/2006/math">
                    <m:sSub>
                      <m:sSubPr>
                        <m:ctrlPr>
                          <a:rPr lang="en-GB" sz="1560" i="1" dirty="0" smtClean="0">
                            <a:solidFill>
                              <a:schemeClr val="tx1"/>
                            </a:solidFill>
                            <a:latin typeface="Cambria Math" panose="02040503050406030204" pitchFamily="18" charset="0"/>
                          </a:rPr>
                        </m:ctrlPr>
                      </m:sSubPr>
                      <m:e>
                        <m:r>
                          <a:rPr lang="en-GB" sz="1560" b="0" i="1" dirty="0">
                            <a:solidFill>
                              <a:schemeClr val="tx1"/>
                            </a:solidFill>
                            <a:latin typeface="Cambria Math" panose="02040503050406030204" pitchFamily="18" charset="0"/>
                          </a:rPr>
                          <m:t>𝑑</m:t>
                        </m:r>
                      </m:e>
                      <m:sub>
                        <m:r>
                          <a:rPr lang="en-GB" sz="1560" b="0" i="1" dirty="0">
                            <a:solidFill>
                              <a:schemeClr val="tx1"/>
                            </a:solidFill>
                            <a:latin typeface="Cambria Math" panose="02040503050406030204" pitchFamily="18" charset="0"/>
                          </a:rPr>
                          <m:t>𝐷𝑆𝐹</m:t>
                        </m:r>
                      </m:sub>
                    </m:sSub>
                  </m:oMath>
                </a14:m>
                <a:r>
                  <a:rPr lang="en-GB" sz="1560" dirty="0">
                    <a:solidFill>
                      <a:schemeClr val="tx1"/>
                    </a:solidFill>
                  </a:rPr>
                  <a:t> </a:t>
                </a:r>
                <a:r>
                  <a:rPr lang="en-GB" sz="1560" dirty="0"/>
                  <a:t>turns.</a:t>
                </a:r>
              </a:p>
              <a:p>
                <a:pPr marL="742950" lvl="1" indent="-285750">
                  <a:buFont typeface="Wingdings" panose="05000000000000000000" pitchFamily="2" charset="2"/>
                  <a:buChar char="Ø"/>
                </a:pPr>
                <a:r>
                  <a:rPr lang="en-GB" sz="1560" dirty="0"/>
                  <a:t>The voltage from the mixer is discontinuous at the times which are multiple of </a:t>
                </a:r>
                <a14:m>
                  <m:oMath xmlns:m="http://schemas.openxmlformats.org/officeDocument/2006/math">
                    <m:sSub>
                      <m:sSubPr>
                        <m:ctrlPr>
                          <a:rPr lang="en-GB" sz="1560" i="1" smtClean="0">
                            <a:solidFill>
                              <a:schemeClr val="tx1"/>
                            </a:solidFill>
                            <a:latin typeface="Cambria Math" panose="02040503050406030204" pitchFamily="18" charset="0"/>
                          </a:rPr>
                        </m:ctrlPr>
                      </m:sSubPr>
                      <m:e>
                        <m:r>
                          <a:rPr lang="en-GB" sz="1560" b="0" i="1" smtClean="0">
                            <a:solidFill>
                              <a:schemeClr val="tx1"/>
                            </a:solidFill>
                            <a:latin typeface="Cambria Math" panose="02040503050406030204" pitchFamily="18" charset="0"/>
                          </a:rPr>
                          <m:t>𝑡</m:t>
                        </m:r>
                      </m:e>
                      <m:sub>
                        <m:r>
                          <a:rPr lang="en-GB" sz="1560" b="0" i="1" smtClean="0">
                            <a:solidFill>
                              <a:schemeClr val="tx1"/>
                            </a:solidFill>
                            <a:latin typeface="Cambria Math" panose="02040503050406030204" pitchFamily="18" charset="0"/>
                          </a:rPr>
                          <m:t>𝑟𝑓</m:t>
                        </m:r>
                      </m:sub>
                    </m:sSub>
                  </m:oMath>
                </a14:m>
                <a:r>
                  <a:rPr lang="en-GB" sz="1560" dirty="0"/>
                  <a:t>.</a:t>
                </a:r>
              </a:p>
              <a:p>
                <a:pPr marL="742950" lvl="1" indent="-285750">
                  <a:buFont typeface="Wingdings" panose="05000000000000000000" pitchFamily="2" charset="2"/>
                  <a:buChar char="Ø"/>
                </a:pPr>
                <a:r>
                  <a:rPr lang="en-GB" sz="1560" dirty="0"/>
                  <a:t>As shown later, the voltage-signal from the kicker is continuous at all times and bunches arriving slightly late can still get a proper correction.</a:t>
                </a:r>
              </a:p>
            </p:txBody>
          </p:sp>
        </mc:Choice>
        <mc:Fallback xmlns="">
          <p:sp>
            <p:nvSpPr>
              <p:cNvPr id="6" name="CasellaDiTesto 5">
                <a:extLst>
                  <a:ext uri="{FF2B5EF4-FFF2-40B4-BE49-F238E27FC236}">
                    <a16:creationId xmlns:a16="http://schemas.microsoft.com/office/drawing/2014/main" id="{7A32C494-BF78-49F9-BA20-AA9C293AF4AB}"/>
                  </a:ext>
                </a:extLst>
              </p:cNvPr>
              <p:cNvSpPr txBox="1">
                <a:spLocks noRot="1" noChangeAspect="1" noMove="1" noResize="1" noEditPoints="1" noAdjustHandles="1" noChangeArrowheads="1" noChangeShapeType="1" noTextEdit="1"/>
              </p:cNvSpPr>
              <p:nvPr/>
            </p:nvSpPr>
            <p:spPr>
              <a:xfrm>
                <a:off x="-44391" y="760567"/>
                <a:ext cx="12544149" cy="1875129"/>
              </a:xfrm>
              <a:prstGeom prst="rect">
                <a:avLst/>
              </a:prstGeom>
              <a:blipFill>
                <a:blip r:embed="rId2"/>
                <a:stretch>
                  <a:fillRect l="-194" t="-977" b="-1303"/>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0F12D377-BC54-410A-8B12-C1310851FF02}"/>
              </a:ext>
            </a:extLst>
          </p:cNvPr>
          <p:cNvSpPr txBox="1"/>
          <p:nvPr/>
        </p:nvSpPr>
        <p:spPr>
          <a:xfrm>
            <a:off x="2231551" y="2729309"/>
            <a:ext cx="2756011" cy="338554"/>
          </a:xfrm>
          <a:prstGeom prst="rect">
            <a:avLst/>
          </a:prstGeom>
          <a:noFill/>
        </p:spPr>
        <p:txBody>
          <a:bodyPr wrap="square" rtlCol="0">
            <a:spAutoFit/>
          </a:bodyPr>
          <a:lstStyle/>
          <a:p>
            <a:r>
              <a:rPr lang="en-GB" sz="1600" b="1" dirty="0"/>
              <a:t>Voltage from the generator</a:t>
            </a:r>
          </a:p>
        </p:txBody>
      </p:sp>
      <p:pic>
        <p:nvPicPr>
          <p:cNvPr id="7" name="Immagine 6">
            <a:extLst>
              <a:ext uri="{FF2B5EF4-FFF2-40B4-BE49-F238E27FC236}">
                <a16:creationId xmlns:a16="http://schemas.microsoft.com/office/drawing/2014/main" id="{D5E3C347-249B-42FB-A7E8-1DC45322E7F9}"/>
              </a:ext>
            </a:extLst>
          </p:cNvPr>
          <p:cNvPicPr>
            <a:picLocks noChangeAspect="1"/>
          </p:cNvPicPr>
          <p:nvPr/>
        </p:nvPicPr>
        <p:blipFill>
          <a:blip r:embed="rId3"/>
          <a:stretch>
            <a:fillRect/>
          </a:stretch>
        </p:blipFill>
        <p:spPr>
          <a:xfrm>
            <a:off x="341387" y="3262368"/>
            <a:ext cx="5745734" cy="1412991"/>
          </a:xfrm>
          <a:prstGeom prst="rect">
            <a:avLst/>
          </a:prstGeom>
        </p:spPr>
      </p:pic>
      <p:pic>
        <p:nvPicPr>
          <p:cNvPr id="13" name="Immagine 12">
            <a:extLst>
              <a:ext uri="{FF2B5EF4-FFF2-40B4-BE49-F238E27FC236}">
                <a16:creationId xmlns:a16="http://schemas.microsoft.com/office/drawing/2014/main" id="{62AC668C-74CC-44C3-9828-0416427A1390}"/>
              </a:ext>
            </a:extLst>
          </p:cNvPr>
          <p:cNvPicPr>
            <a:picLocks noChangeAspect="1"/>
          </p:cNvPicPr>
          <p:nvPr/>
        </p:nvPicPr>
        <p:blipFill>
          <a:blip r:embed="rId4"/>
          <a:stretch>
            <a:fillRect/>
          </a:stretch>
        </p:blipFill>
        <p:spPr>
          <a:xfrm>
            <a:off x="320030" y="5222429"/>
            <a:ext cx="5763489" cy="1429865"/>
          </a:xfrm>
          <a:prstGeom prst="rect">
            <a:avLst/>
          </a:prstGeom>
        </p:spPr>
      </p:pic>
      <p:pic>
        <p:nvPicPr>
          <p:cNvPr id="14" name="Immagine 13">
            <a:extLst>
              <a:ext uri="{FF2B5EF4-FFF2-40B4-BE49-F238E27FC236}">
                <a16:creationId xmlns:a16="http://schemas.microsoft.com/office/drawing/2014/main" id="{BAD54D38-B21E-4D6D-983E-747E6CEC05D5}"/>
              </a:ext>
            </a:extLst>
          </p:cNvPr>
          <p:cNvPicPr>
            <a:picLocks noChangeAspect="1"/>
          </p:cNvPicPr>
          <p:nvPr/>
        </p:nvPicPr>
        <p:blipFill>
          <a:blip r:embed="rId5"/>
          <a:stretch>
            <a:fillRect/>
          </a:stretch>
        </p:blipFill>
        <p:spPr>
          <a:xfrm>
            <a:off x="6452299" y="3251446"/>
            <a:ext cx="5632539" cy="1424667"/>
          </a:xfrm>
          <a:prstGeom prst="rect">
            <a:avLst/>
          </a:prstGeom>
        </p:spPr>
      </p:pic>
      <p:pic>
        <p:nvPicPr>
          <p:cNvPr id="15" name="Immagine 14">
            <a:extLst>
              <a:ext uri="{FF2B5EF4-FFF2-40B4-BE49-F238E27FC236}">
                <a16:creationId xmlns:a16="http://schemas.microsoft.com/office/drawing/2014/main" id="{C01E4F38-87F4-4304-8A9F-FC76218355FF}"/>
              </a:ext>
            </a:extLst>
          </p:cNvPr>
          <p:cNvPicPr>
            <a:picLocks noChangeAspect="1"/>
          </p:cNvPicPr>
          <p:nvPr/>
        </p:nvPicPr>
        <p:blipFill>
          <a:blip r:embed="rId6"/>
          <a:stretch>
            <a:fillRect/>
          </a:stretch>
        </p:blipFill>
        <p:spPr>
          <a:xfrm>
            <a:off x="6443420" y="5206195"/>
            <a:ext cx="5650296" cy="1429865"/>
          </a:xfrm>
          <a:prstGeom prst="rect">
            <a:avLst/>
          </a:prstGeom>
        </p:spPr>
      </p:pic>
      <p:sp>
        <p:nvSpPr>
          <p:cNvPr id="10" name="CasellaDiTesto 9">
            <a:extLst>
              <a:ext uri="{FF2B5EF4-FFF2-40B4-BE49-F238E27FC236}">
                <a16:creationId xmlns:a16="http://schemas.microsoft.com/office/drawing/2014/main" id="{D2C784F4-92F1-42B6-B261-1E9F9C97B7E0}"/>
              </a:ext>
            </a:extLst>
          </p:cNvPr>
          <p:cNvSpPr txBox="1"/>
          <p:nvPr/>
        </p:nvSpPr>
        <p:spPr>
          <a:xfrm rot="16200000">
            <a:off x="-307491" y="3720554"/>
            <a:ext cx="1116963" cy="338554"/>
          </a:xfrm>
          <a:prstGeom prst="rect">
            <a:avLst/>
          </a:prstGeom>
          <a:noFill/>
        </p:spPr>
        <p:txBody>
          <a:bodyPr wrap="square" rtlCol="0">
            <a:spAutoFit/>
          </a:bodyPr>
          <a:lstStyle/>
          <a:p>
            <a:r>
              <a:rPr lang="en-GB" sz="1600" dirty="0"/>
              <a:t>Voltage [V]</a:t>
            </a:r>
          </a:p>
        </p:txBody>
      </p:sp>
      <p:sp>
        <p:nvSpPr>
          <p:cNvPr id="9" name="CasellaDiTesto 8">
            <a:extLst>
              <a:ext uri="{FF2B5EF4-FFF2-40B4-BE49-F238E27FC236}">
                <a16:creationId xmlns:a16="http://schemas.microsoft.com/office/drawing/2014/main" id="{AA424AF7-E983-4425-AC80-BDADE41425DF}"/>
              </a:ext>
            </a:extLst>
          </p:cNvPr>
          <p:cNvSpPr txBox="1"/>
          <p:nvPr/>
        </p:nvSpPr>
        <p:spPr>
          <a:xfrm>
            <a:off x="2974020" y="4577458"/>
            <a:ext cx="1065321" cy="338554"/>
          </a:xfrm>
          <a:prstGeom prst="rect">
            <a:avLst/>
          </a:prstGeom>
          <a:noFill/>
        </p:spPr>
        <p:txBody>
          <a:bodyPr wrap="square" rtlCol="0">
            <a:spAutoFit/>
          </a:bodyPr>
          <a:lstStyle/>
          <a:p>
            <a:r>
              <a:rPr lang="en-GB" sz="1600" dirty="0"/>
              <a:t>Time [ns]</a:t>
            </a:r>
          </a:p>
        </p:txBody>
      </p:sp>
      <p:sp>
        <p:nvSpPr>
          <p:cNvPr id="19" name="CasellaDiTesto 18">
            <a:extLst>
              <a:ext uri="{FF2B5EF4-FFF2-40B4-BE49-F238E27FC236}">
                <a16:creationId xmlns:a16="http://schemas.microsoft.com/office/drawing/2014/main" id="{2ABFA5B7-E5C3-473C-AF6C-C7652021C9BA}"/>
              </a:ext>
            </a:extLst>
          </p:cNvPr>
          <p:cNvSpPr txBox="1"/>
          <p:nvPr/>
        </p:nvSpPr>
        <p:spPr>
          <a:xfrm rot="16200000">
            <a:off x="-307491" y="5664903"/>
            <a:ext cx="1116963" cy="338554"/>
          </a:xfrm>
          <a:prstGeom prst="rect">
            <a:avLst/>
          </a:prstGeom>
          <a:noFill/>
        </p:spPr>
        <p:txBody>
          <a:bodyPr wrap="square" rtlCol="0">
            <a:spAutoFit/>
          </a:bodyPr>
          <a:lstStyle/>
          <a:p>
            <a:r>
              <a:rPr lang="en-GB" sz="1600" dirty="0"/>
              <a:t>Voltage [V]</a:t>
            </a:r>
          </a:p>
        </p:txBody>
      </p:sp>
      <p:sp>
        <p:nvSpPr>
          <p:cNvPr id="20" name="CasellaDiTesto 19">
            <a:extLst>
              <a:ext uri="{FF2B5EF4-FFF2-40B4-BE49-F238E27FC236}">
                <a16:creationId xmlns:a16="http://schemas.microsoft.com/office/drawing/2014/main" id="{0DA622C0-5D42-47AD-A394-48C7446F48DB}"/>
              </a:ext>
            </a:extLst>
          </p:cNvPr>
          <p:cNvSpPr txBox="1"/>
          <p:nvPr/>
        </p:nvSpPr>
        <p:spPr>
          <a:xfrm>
            <a:off x="2974020" y="6539563"/>
            <a:ext cx="1065321" cy="338554"/>
          </a:xfrm>
          <a:prstGeom prst="rect">
            <a:avLst/>
          </a:prstGeom>
          <a:noFill/>
        </p:spPr>
        <p:txBody>
          <a:bodyPr wrap="square" rtlCol="0">
            <a:spAutoFit/>
          </a:bodyPr>
          <a:lstStyle/>
          <a:p>
            <a:r>
              <a:rPr lang="en-GB" sz="1600" dirty="0"/>
              <a:t>Time [ns]</a:t>
            </a:r>
          </a:p>
        </p:txBody>
      </p:sp>
      <p:sp>
        <p:nvSpPr>
          <p:cNvPr id="26" name="CasellaDiTesto 25">
            <a:extLst>
              <a:ext uri="{FF2B5EF4-FFF2-40B4-BE49-F238E27FC236}">
                <a16:creationId xmlns:a16="http://schemas.microsoft.com/office/drawing/2014/main" id="{0B4F644F-53B3-44BE-8C18-9DA08C7799CC}"/>
              </a:ext>
            </a:extLst>
          </p:cNvPr>
          <p:cNvSpPr txBox="1"/>
          <p:nvPr/>
        </p:nvSpPr>
        <p:spPr>
          <a:xfrm>
            <a:off x="9001977" y="4577458"/>
            <a:ext cx="1065321" cy="338554"/>
          </a:xfrm>
          <a:prstGeom prst="rect">
            <a:avLst/>
          </a:prstGeom>
          <a:noFill/>
        </p:spPr>
        <p:txBody>
          <a:bodyPr wrap="square" rtlCol="0">
            <a:spAutoFit/>
          </a:bodyPr>
          <a:lstStyle/>
          <a:p>
            <a:r>
              <a:rPr lang="en-GB" sz="1600" dirty="0"/>
              <a:t>Time [ns]</a:t>
            </a:r>
          </a:p>
        </p:txBody>
      </p:sp>
      <p:sp>
        <p:nvSpPr>
          <p:cNvPr id="27" name="CasellaDiTesto 26">
            <a:extLst>
              <a:ext uri="{FF2B5EF4-FFF2-40B4-BE49-F238E27FC236}">
                <a16:creationId xmlns:a16="http://schemas.microsoft.com/office/drawing/2014/main" id="{360C0EAC-2F0D-470C-82DE-AD2581B57C0A}"/>
              </a:ext>
            </a:extLst>
          </p:cNvPr>
          <p:cNvSpPr txBox="1"/>
          <p:nvPr/>
        </p:nvSpPr>
        <p:spPr>
          <a:xfrm rot="16200000">
            <a:off x="5802159" y="5664903"/>
            <a:ext cx="1116963" cy="338554"/>
          </a:xfrm>
          <a:prstGeom prst="rect">
            <a:avLst/>
          </a:prstGeom>
          <a:noFill/>
        </p:spPr>
        <p:txBody>
          <a:bodyPr wrap="square" rtlCol="0">
            <a:spAutoFit/>
          </a:bodyPr>
          <a:lstStyle/>
          <a:p>
            <a:r>
              <a:rPr lang="en-GB" sz="1600" dirty="0"/>
              <a:t>Voltage [V]</a:t>
            </a:r>
          </a:p>
        </p:txBody>
      </p:sp>
      <p:sp>
        <p:nvSpPr>
          <p:cNvPr id="28" name="CasellaDiTesto 27">
            <a:extLst>
              <a:ext uri="{FF2B5EF4-FFF2-40B4-BE49-F238E27FC236}">
                <a16:creationId xmlns:a16="http://schemas.microsoft.com/office/drawing/2014/main" id="{6B691481-9FE7-4EF6-9BB8-7574976EA355}"/>
              </a:ext>
            </a:extLst>
          </p:cNvPr>
          <p:cNvSpPr txBox="1"/>
          <p:nvPr/>
        </p:nvSpPr>
        <p:spPr>
          <a:xfrm>
            <a:off x="9001977" y="6539563"/>
            <a:ext cx="1065321" cy="338554"/>
          </a:xfrm>
          <a:prstGeom prst="rect">
            <a:avLst/>
          </a:prstGeom>
          <a:noFill/>
        </p:spPr>
        <p:txBody>
          <a:bodyPr wrap="square" rtlCol="0">
            <a:spAutoFit/>
          </a:bodyPr>
          <a:lstStyle/>
          <a:p>
            <a:r>
              <a:rPr lang="en-GB" sz="1600" dirty="0"/>
              <a:t>Time [ns]</a:t>
            </a:r>
          </a:p>
        </p:txBody>
      </p:sp>
      <p:sp>
        <p:nvSpPr>
          <p:cNvPr id="29" name="CasellaDiTesto 28">
            <a:extLst>
              <a:ext uri="{FF2B5EF4-FFF2-40B4-BE49-F238E27FC236}">
                <a16:creationId xmlns:a16="http://schemas.microsoft.com/office/drawing/2014/main" id="{80EDCAA3-57BF-46B0-B895-1374B270ABF6}"/>
              </a:ext>
            </a:extLst>
          </p:cNvPr>
          <p:cNvSpPr txBox="1"/>
          <p:nvPr/>
        </p:nvSpPr>
        <p:spPr>
          <a:xfrm>
            <a:off x="2487772" y="4909310"/>
            <a:ext cx="2226272" cy="338554"/>
          </a:xfrm>
          <a:prstGeom prst="rect">
            <a:avLst/>
          </a:prstGeom>
          <a:noFill/>
        </p:spPr>
        <p:txBody>
          <a:bodyPr wrap="square" rtlCol="0">
            <a:spAutoFit/>
          </a:bodyPr>
          <a:lstStyle/>
          <a:p>
            <a:r>
              <a:rPr lang="en-GB" sz="1600" b="1" dirty="0"/>
              <a:t>Voltage from the QPSK</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120763B2-E2C5-4F6C-8C3D-8E5BBBFA5587}"/>
                  </a:ext>
                </a:extLst>
              </p:cNvPr>
              <p:cNvSpPr txBox="1"/>
              <p:nvPr/>
            </p:nvSpPr>
            <p:spPr>
              <a:xfrm>
                <a:off x="8138388" y="2723876"/>
                <a:ext cx="2839588" cy="338554"/>
              </a:xfrm>
              <a:prstGeom prst="rect">
                <a:avLst/>
              </a:prstGeom>
              <a:noFill/>
            </p:spPr>
            <p:txBody>
              <a:bodyPr wrap="square" rtlCol="0">
                <a:spAutoFit/>
              </a:bodyPr>
              <a:lstStyle/>
              <a:p>
                <a:r>
                  <a:rPr lang="en-GB" sz="1600" b="1" dirty="0"/>
                  <a:t>Signal from the DAC at turn </a:t>
                </a:r>
                <a14:m>
                  <m:oMath xmlns:m="http://schemas.openxmlformats.org/officeDocument/2006/math">
                    <m:r>
                      <a:rPr lang="en-GB" sz="1600" b="1" i="1" dirty="0" smtClean="0">
                        <a:latin typeface="Cambria Math" panose="02040503050406030204" pitchFamily="18" charset="0"/>
                      </a:rPr>
                      <m:t>𝒏</m:t>
                    </m:r>
                  </m:oMath>
                </a14:m>
                <a:endParaRPr lang="en-GB" sz="1600" b="1" dirty="0"/>
              </a:p>
            </p:txBody>
          </p:sp>
        </mc:Choice>
        <mc:Fallback xmlns="">
          <p:sp>
            <p:nvSpPr>
              <p:cNvPr id="30" name="CasellaDiTesto 29">
                <a:extLst>
                  <a:ext uri="{FF2B5EF4-FFF2-40B4-BE49-F238E27FC236}">
                    <a16:creationId xmlns:a16="http://schemas.microsoft.com/office/drawing/2014/main" id="{120763B2-E2C5-4F6C-8C3D-8E5BBBFA5587}"/>
                  </a:ext>
                </a:extLst>
              </p:cNvPr>
              <p:cNvSpPr txBox="1">
                <a:spLocks noRot="1" noChangeAspect="1" noMove="1" noResize="1" noEditPoints="1" noAdjustHandles="1" noChangeArrowheads="1" noChangeShapeType="1" noTextEdit="1"/>
              </p:cNvSpPr>
              <p:nvPr/>
            </p:nvSpPr>
            <p:spPr>
              <a:xfrm>
                <a:off x="8138388" y="2723876"/>
                <a:ext cx="2839588" cy="338554"/>
              </a:xfrm>
              <a:prstGeom prst="rect">
                <a:avLst/>
              </a:prstGeom>
              <a:blipFill>
                <a:blip r:embed="rId7"/>
                <a:stretch>
                  <a:fillRect l="-1073"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4799737C-F89D-4FD1-9BDD-465ED6AAE2D3}"/>
                  </a:ext>
                </a:extLst>
              </p:cNvPr>
              <p:cNvSpPr txBox="1"/>
              <p:nvPr/>
            </p:nvSpPr>
            <p:spPr>
              <a:xfrm>
                <a:off x="7992505" y="4900665"/>
                <a:ext cx="3169050" cy="338554"/>
              </a:xfrm>
              <a:prstGeom prst="rect">
                <a:avLst/>
              </a:prstGeom>
              <a:noFill/>
            </p:spPr>
            <p:txBody>
              <a:bodyPr wrap="square" rtlCol="0">
                <a:spAutoFit/>
              </a:bodyPr>
              <a:lstStyle/>
              <a:p>
                <a:r>
                  <a:rPr lang="en-GB" sz="1600" b="1" dirty="0"/>
                  <a:t>Voltage from the mixer at turn </a:t>
                </a:r>
                <a14:m>
                  <m:oMath xmlns:m="http://schemas.openxmlformats.org/officeDocument/2006/math">
                    <m:r>
                      <a:rPr lang="en-GB" sz="1600" b="1" i="1" dirty="0" smtClean="0">
                        <a:latin typeface="Cambria Math" panose="02040503050406030204" pitchFamily="18" charset="0"/>
                      </a:rPr>
                      <m:t>𝒏</m:t>
                    </m:r>
                  </m:oMath>
                </a14:m>
                <a:endParaRPr lang="en-GB" sz="1600" b="1" dirty="0"/>
              </a:p>
            </p:txBody>
          </p:sp>
        </mc:Choice>
        <mc:Fallback xmlns="">
          <p:sp>
            <p:nvSpPr>
              <p:cNvPr id="31" name="CasellaDiTesto 30">
                <a:extLst>
                  <a:ext uri="{FF2B5EF4-FFF2-40B4-BE49-F238E27FC236}">
                    <a16:creationId xmlns:a16="http://schemas.microsoft.com/office/drawing/2014/main" id="{4799737C-F89D-4FD1-9BDD-465ED6AAE2D3}"/>
                  </a:ext>
                </a:extLst>
              </p:cNvPr>
              <p:cNvSpPr txBox="1">
                <a:spLocks noRot="1" noChangeAspect="1" noMove="1" noResize="1" noEditPoints="1" noAdjustHandles="1" noChangeArrowheads="1" noChangeShapeType="1" noTextEdit="1"/>
              </p:cNvSpPr>
              <p:nvPr/>
            </p:nvSpPr>
            <p:spPr>
              <a:xfrm>
                <a:off x="7992505" y="4900665"/>
                <a:ext cx="3169050" cy="338554"/>
              </a:xfrm>
              <a:prstGeom prst="rect">
                <a:avLst/>
              </a:prstGeom>
              <a:blipFill>
                <a:blip r:embed="rId8"/>
                <a:stretch>
                  <a:fillRect l="-962"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12E3EC9A-AF07-4ED9-AE29-195781E2DCC9}"/>
                  </a:ext>
                </a:extLst>
              </p:cNvPr>
              <p:cNvSpPr txBox="1"/>
              <p:nvPr/>
            </p:nvSpPr>
            <p:spPr>
              <a:xfrm rot="16200000">
                <a:off x="5749623" y="3640912"/>
                <a:ext cx="1187744" cy="338554"/>
              </a:xfrm>
              <a:prstGeom prst="rect">
                <a:avLst/>
              </a:prstGeom>
              <a:noFill/>
            </p:spPr>
            <p:txBody>
              <a:bodyPr wrap="square">
                <a:spAutoFit/>
              </a:bodyPr>
              <a:lstStyle/>
              <a:p>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𝑉</m:t>
                        </m:r>
                      </m:e>
                      <m:sub>
                        <m:r>
                          <a:rPr lang="en-GB" sz="1600" b="0" i="1" smtClean="0">
                            <a:solidFill>
                              <a:schemeClr val="tx1"/>
                            </a:solidFill>
                            <a:latin typeface="Cambria Math" panose="02040503050406030204" pitchFamily="18" charset="0"/>
                          </a:rPr>
                          <m:t>𝐹𝐵𝑘𝑖𝑐𝑘</m:t>
                        </m:r>
                      </m:sub>
                    </m:sSub>
                  </m:oMath>
                </a14:m>
                <a:r>
                  <a:rPr lang="en-GB" sz="1600" dirty="0"/>
                  <a:t> [1]</a:t>
                </a:r>
              </a:p>
            </p:txBody>
          </p:sp>
        </mc:Choice>
        <mc:Fallback xmlns="">
          <p:sp>
            <p:nvSpPr>
              <p:cNvPr id="33" name="CasellaDiTesto 32">
                <a:extLst>
                  <a:ext uri="{FF2B5EF4-FFF2-40B4-BE49-F238E27FC236}">
                    <a16:creationId xmlns:a16="http://schemas.microsoft.com/office/drawing/2014/main" id="{12E3EC9A-AF07-4ED9-AE29-195781E2DCC9}"/>
                  </a:ext>
                </a:extLst>
              </p:cNvPr>
              <p:cNvSpPr txBox="1">
                <a:spLocks noRot="1" noChangeAspect="1" noMove="1" noResize="1" noEditPoints="1" noAdjustHandles="1" noChangeArrowheads="1" noChangeShapeType="1" noTextEdit="1"/>
              </p:cNvSpPr>
              <p:nvPr/>
            </p:nvSpPr>
            <p:spPr>
              <a:xfrm rot="16200000">
                <a:off x="5749623" y="3640912"/>
                <a:ext cx="1187744" cy="338554"/>
              </a:xfrm>
              <a:prstGeom prst="rect">
                <a:avLst/>
              </a:prstGeom>
              <a:blipFill>
                <a:blip r:embed="rId9"/>
                <a:stretch>
                  <a:fillRect l="-5455" r="-23636"/>
                </a:stretch>
              </a:blipFill>
            </p:spPr>
            <p:txBody>
              <a:bodyPr/>
              <a:lstStyle/>
              <a:p>
                <a:r>
                  <a:rPr lang="en-GB">
                    <a:noFill/>
                  </a:rPr>
                  <a:t> </a:t>
                </a:r>
              </a:p>
            </p:txBody>
          </p:sp>
        </mc:Fallback>
      </mc:AlternateContent>
      <p:sp>
        <p:nvSpPr>
          <p:cNvPr id="34" name="CasellaDiTesto 33">
            <a:extLst>
              <a:ext uri="{FF2B5EF4-FFF2-40B4-BE49-F238E27FC236}">
                <a16:creationId xmlns:a16="http://schemas.microsoft.com/office/drawing/2014/main" id="{CF399BE2-8339-4418-B7A6-486341CD4E80}"/>
              </a:ext>
            </a:extLst>
          </p:cNvPr>
          <p:cNvSpPr txBox="1"/>
          <p:nvPr/>
        </p:nvSpPr>
        <p:spPr>
          <a:xfrm>
            <a:off x="768575" y="3012150"/>
            <a:ext cx="277126" cy="338554"/>
          </a:xfrm>
          <a:prstGeom prst="rect">
            <a:avLst/>
          </a:prstGeom>
          <a:noFill/>
        </p:spPr>
        <p:txBody>
          <a:bodyPr wrap="square" rtlCol="0">
            <a:spAutoFit/>
          </a:bodyPr>
          <a:lstStyle/>
          <a:p>
            <a:r>
              <a:rPr lang="en-GB" sz="1600" b="1" dirty="0">
                <a:solidFill>
                  <a:srgbClr val="FFA500"/>
                </a:solidFill>
              </a:rPr>
              <a:t>0</a:t>
            </a: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B980A0E0-B2D3-4E20-845D-5B1F4EAB63CC}"/>
                  </a:ext>
                </a:extLst>
              </p:cNvPr>
              <p:cNvSpPr txBox="1"/>
              <p:nvPr/>
            </p:nvSpPr>
            <p:spPr>
              <a:xfrm>
                <a:off x="1827847" y="2967760"/>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35" name="CasellaDiTesto 34">
                <a:extLst>
                  <a:ext uri="{FF2B5EF4-FFF2-40B4-BE49-F238E27FC236}">
                    <a16:creationId xmlns:a16="http://schemas.microsoft.com/office/drawing/2014/main" id="{B980A0E0-B2D3-4E20-845D-5B1F4EAB63CC}"/>
                  </a:ext>
                </a:extLst>
              </p:cNvPr>
              <p:cNvSpPr txBox="1">
                <a:spLocks noRot="1" noChangeAspect="1" noMove="1" noResize="1" noEditPoints="1" noAdjustHandles="1" noChangeArrowheads="1" noChangeShapeType="1" noTextEdit="1"/>
              </p:cNvSpPr>
              <p:nvPr/>
            </p:nvSpPr>
            <p:spPr>
              <a:xfrm>
                <a:off x="1827847" y="2967760"/>
                <a:ext cx="471469" cy="361894"/>
              </a:xfrm>
              <a:prstGeom prst="rect">
                <a:avLst/>
              </a:prstGeom>
              <a:blipFill>
                <a:blip r:embed="rId10"/>
                <a:stretch>
                  <a:fillRect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12A03402-5FA3-4543-A250-16A3DB87C483}"/>
                  </a:ext>
                </a:extLst>
              </p:cNvPr>
              <p:cNvSpPr txBox="1"/>
              <p:nvPr/>
            </p:nvSpPr>
            <p:spPr>
              <a:xfrm>
                <a:off x="2956437" y="2960129"/>
                <a:ext cx="585753" cy="361894"/>
              </a:xfrm>
              <a:prstGeom prst="rect">
                <a:avLst/>
              </a:prstGeom>
              <a:noFill/>
            </p:spPr>
            <p:txBody>
              <a:bodyPr wrap="square" rtlCol="0">
                <a:spAutoFit/>
              </a:bodyPr>
              <a:lstStyle/>
              <a:p>
                <a:r>
                  <a:rPr lang="en-GB" sz="1600" b="1" dirty="0">
                    <a:solidFill>
                      <a:srgbClr val="FFA500"/>
                    </a:solidFill>
                  </a:rPr>
                  <a:t>2</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36" name="CasellaDiTesto 35">
                <a:extLst>
                  <a:ext uri="{FF2B5EF4-FFF2-40B4-BE49-F238E27FC236}">
                    <a16:creationId xmlns:a16="http://schemas.microsoft.com/office/drawing/2014/main" id="{12A03402-5FA3-4543-A250-16A3DB87C483}"/>
                  </a:ext>
                </a:extLst>
              </p:cNvPr>
              <p:cNvSpPr txBox="1">
                <a:spLocks noRot="1" noChangeAspect="1" noMove="1" noResize="1" noEditPoints="1" noAdjustHandles="1" noChangeArrowheads="1" noChangeShapeType="1" noTextEdit="1"/>
              </p:cNvSpPr>
              <p:nvPr/>
            </p:nvSpPr>
            <p:spPr>
              <a:xfrm>
                <a:off x="2956437" y="2960129"/>
                <a:ext cx="585753" cy="361894"/>
              </a:xfrm>
              <a:prstGeom prst="rect">
                <a:avLst/>
              </a:prstGeom>
              <a:blipFill>
                <a:blip r:embed="rId11"/>
                <a:stretch>
                  <a:fillRect l="-6250"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5A3811B0-61A2-42C4-8ACD-DF41F524101F}"/>
                  </a:ext>
                </a:extLst>
              </p:cNvPr>
              <p:cNvSpPr txBox="1"/>
              <p:nvPr/>
            </p:nvSpPr>
            <p:spPr>
              <a:xfrm>
                <a:off x="4083900" y="2964221"/>
                <a:ext cx="585753" cy="361894"/>
              </a:xfrm>
              <a:prstGeom prst="rect">
                <a:avLst/>
              </a:prstGeom>
              <a:noFill/>
            </p:spPr>
            <p:txBody>
              <a:bodyPr wrap="square" rtlCol="0">
                <a:spAutoFit/>
              </a:bodyPr>
              <a:lstStyle/>
              <a:p>
                <a:r>
                  <a:rPr lang="en-GB" sz="1600" b="1" dirty="0">
                    <a:solidFill>
                      <a:srgbClr val="FFA500"/>
                    </a:solidFill>
                  </a:rPr>
                  <a:t>3</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37" name="CasellaDiTesto 36">
                <a:extLst>
                  <a:ext uri="{FF2B5EF4-FFF2-40B4-BE49-F238E27FC236}">
                    <a16:creationId xmlns:a16="http://schemas.microsoft.com/office/drawing/2014/main" id="{5A3811B0-61A2-42C4-8ACD-DF41F524101F}"/>
                  </a:ext>
                </a:extLst>
              </p:cNvPr>
              <p:cNvSpPr txBox="1">
                <a:spLocks noRot="1" noChangeAspect="1" noMove="1" noResize="1" noEditPoints="1" noAdjustHandles="1" noChangeArrowheads="1" noChangeShapeType="1" noTextEdit="1"/>
              </p:cNvSpPr>
              <p:nvPr/>
            </p:nvSpPr>
            <p:spPr>
              <a:xfrm>
                <a:off x="4083900" y="2964221"/>
                <a:ext cx="585753" cy="361894"/>
              </a:xfrm>
              <a:prstGeom prst="rect">
                <a:avLst/>
              </a:prstGeom>
              <a:blipFill>
                <a:blip r:embed="rId12"/>
                <a:stretch>
                  <a:fillRect l="-6250" t="-3333"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CE8CB882-C341-4FE6-8018-91B09CC60E48}"/>
                  </a:ext>
                </a:extLst>
              </p:cNvPr>
              <p:cNvSpPr txBox="1"/>
              <p:nvPr/>
            </p:nvSpPr>
            <p:spPr>
              <a:xfrm>
                <a:off x="5273510" y="2967760"/>
                <a:ext cx="585753" cy="361894"/>
              </a:xfrm>
              <a:prstGeom prst="rect">
                <a:avLst/>
              </a:prstGeom>
              <a:noFill/>
            </p:spPr>
            <p:txBody>
              <a:bodyPr wrap="square" rtlCol="0">
                <a:spAutoFit/>
              </a:bodyPr>
              <a:lstStyle/>
              <a:p>
                <a:r>
                  <a:rPr lang="en-GB" sz="1600" b="1" dirty="0">
                    <a:solidFill>
                      <a:srgbClr val="FFA500"/>
                    </a:solidFill>
                  </a:rPr>
                  <a:t>4</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38" name="CasellaDiTesto 37">
                <a:extLst>
                  <a:ext uri="{FF2B5EF4-FFF2-40B4-BE49-F238E27FC236}">
                    <a16:creationId xmlns:a16="http://schemas.microsoft.com/office/drawing/2014/main" id="{CE8CB882-C341-4FE6-8018-91B09CC60E48}"/>
                  </a:ext>
                </a:extLst>
              </p:cNvPr>
              <p:cNvSpPr txBox="1">
                <a:spLocks noRot="1" noChangeAspect="1" noMove="1" noResize="1" noEditPoints="1" noAdjustHandles="1" noChangeArrowheads="1" noChangeShapeType="1" noTextEdit="1"/>
              </p:cNvSpPr>
              <p:nvPr/>
            </p:nvSpPr>
            <p:spPr>
              <a:xfrm>
                <a:off x="5273510" y="2967760"/>
                <a:ext cx="585753" cy="361894"/>
              </a:xfrm>
              <a:prstGeom prst="rect">
                <a:avLst/>
              </a:prstGeom>
              <a:blipFill>
                <a:blip r:embed="rId13"/>
                <a:stretch>
                  <a:fillRect l="-5208" t="-3390" b="-16949"/>
                </a:stretch>
              </a:blipFill>
            </p:spPr>
            <p:txBody>
              <a:bodyPr/>
              <a:lstStyle/>
              <a:p>
                <a:r>
                  <a:rPr lang="en-GB">
                    <a:noFill/>
                  </a:rPr>
                  <a:t> </a:t>
                </a:r>
              </a:p>
            </p:txBody>
          </p:sp>
        </mc:Fallback>
      </mc:AlternateContent>
      <p:sp>
        <p:nvSpPr>
          <p:cNvPr id="39" name="CasellaDiTesto 38">
            <a:extLst>
              <a:ext uri="{FF2B5EF4-FFF2-40B4-BE49-F238E27FC236}">
                <a16:creationId xmlns:a16="http://schemas.microsoft.com/office/drawing/2014/main" id="{6752942B-B2BC-4363-A95A-0B87561382E8}"/>
              </a:ext>
            </a:extLst>
          </p:cNvPr>
          <p:cNvSpPr txBox="1"/>
          <p:nvPr/>
        </p:nvSpPr>
        <p:spPr>
          <a:xfrm>
            <a:off x="6753924" y="3012150"/>
            <a:ext cx="277126" cy="338554"/>
          </a:xfrm>
          <a:prstGeom prst="rect">
            <a:avLst/>
          </a:prstGeom>
          <a:noFill/>
        </p:spPr>
        <p:txBody>
          <a:bodyPr wrap="square" rtlCol="0">
            <a:spAutoFit/>
          </a:bodyPr>
          <a:lstStyle/>
          <a:p>
            <a:r>
              <a:rPr lang="en-GB" sz="1600" b="1" dirty="0">
                <a:solidFill>
                  <a:srgbClr val="FFA500"/>
                </a:solidFill>
              </a:rPr>
              <a:t>0</a:t>
            </a:r>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1EB1E831-AC14-40E6-B99D-89BE042BEC6D}"/>
                  </a:ext>
                </a:extLst>
              </p:cNvPr>
              <p:cNvSpPr txBox="1"/>
              <p:nvPr/>
            </p:nvSpPr>
            <p:spPr>
              <a:xfrm>
                <a:off x="7802535" y="2960386"/>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40" name="CasellaDiTesto 39">
                <a:extLst>
                  <a:ext uri="{FF2B5EF4-FFF2-40B4-BE49-F238E27FC236}">
                    <a16:creationId xmlns:a16="http://schemas.microsoft.com/office/drawing/2014/main" id="{1EB1E831-AC14-40E6-B99D-89BE042BEC6D}"/>
                  </a:ext>
                </a:extLst>
              </p:cNvPr>
              <p:cNvSpPr txBox="1">
                <a:spLocks noRot="1" noChangeAspect="1" noMove="1" noResize="1" noEditPoints="1" noAdjustHandles="1" noChangeArrowheads="1" noChangeShapeType="1" noTextEdit="1"/>
              </p:cNvSpPr>
              <p:nvPr/>
            </p:nvSpPr>
            <p:spPr>
              <a:xfrm>
                <a:off x="7802535" y="2960386"/>
                <a:ext cx="471469" cy="361894"/>
              </a:xfrm>
              <a:prstGeom prst="rect">
                <a:avLst/>
              </a:prstGeom>
              <a:blipFill>
                <a:blip r:embed="rId14"/>
                <a:stretch>
                  <a:fillRect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8EA931FB-0F16-4AD3-BC92-7820DB47773C}"/>
                  </a:ext>
                </a:extLst>
              </p:cNvPr>
              <p:cNvSpPr txBox="1"/>
              <p:nvPr/>
            </p:nvSpPr>
            <p:spPr>
              <a:xfrm>
                <a:off x="8931125" y="2952755"/>
                <a:ext cx="585753" cy="361894"/>
              </a:xfrm>
              <a:prstGeom prst="rect">
                <a:avLst/>
              </a:prstGeom>
              <a:noFill/>
            </p:spPr>
            <p:txBody>
              <a:bodyPr wrap="square" rtlCol="0">
                <a:spAutoFit/>
              </a:bodyPr>
              <a:lstStyle/>
              <a:p>
                <a:r>
                  <a:rPr lang="en-GB" sz="1600" b="1" dirty="0">
                    <a:solidFill>
                      <a:srgbClr val="FFA500"/>
                    </a:solidFill>
                  </a:rPr>
                  <a:t>2</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41" name="CasellaDiTesto 40">
                <a:extLst>
                  <a:ext uri="{FF2B5EF4-FFF2-40B4-BE49-F238E27FC236}">
                    <a16:creationId xmlns:a16="http://schemas.microsoft.com/office/drawing/2014/main" id="{8EA931FB-0F16-4AD3-BC92-7820DB47773C}"/>
                  </a:ext>
                </a:extLst>
              </p:cNvPr>
              <p:cNvSpPr txBox="1">
                <a:spLocks noRot="1" noChangeAspect="1" noMove="1" noResize="1" noEditPoints="1" noAdjustHandles="1" noChangeArrowheads="1" noChangeShapeType="1" noTextEdit="1"/>
              </p:cNvSpPr>
              <p:nvPr/>
            </p:nvSpPr>
            <p:spPr>
              <a:xfrm>
                <a:off x="8931125" y="2952755"/>
                <a:ext cx="585753" cy="361894"/>
              </a:xfrm>
              <a:prstGeom prst="rect">
                <a:avLst/>
              </a:prstGeom>
              <a:blipFill>
                <a:blip r:embed="rId15"/>
                <a:stretch>
                  <a:fillRect l="-5208" t="-3333"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BD56C137-852A-4B77-A2C6-2AA1BBC4FBFA}"/>
                  </a:ext>
                </a:extLst>
              </p:cNvPr>
              <p:cNvSpPr txBox="1"/>
              <p:nvPr/>
            </p:nvSpPr>
            <p:spPr>
              <a:xfrm>
                <a:off x="10058588" y="2956847"/>
                <a:ext cx="585753" cy="361894"/>
              </a:xfrm>
              <a:prstGeom prst="rect">
                <a:avLst/>
              </a:prstGeom>
              <a:noFill/>
            </p:spPr>
            <p:txBody>
              <a:bodyPr wrap="square" rtlCol="0">
                <a:spAutoFit/>
              </a:bodyPr>
              <a:lstStyle/>
              <a:p>
                <a:r>
                  <a:rPr lang="en-GB" sz="1600" b="1" dirty="0">
                    <a:solidFill>
                      <a:srgbClr val="FFA500"/>
                    </a:solidFill>
                  </a:rPr>
                  <a:t>3</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42" name="CasellaDiTesto 41">
                <a:extLst>
                  <a:ext uri="{FF2B5EF4-FFF2-40B4-BE49-F238E27FC236}">
                    <a16:creationId xmlns:a16="http://schemas.microsoft.com/office/drawing/2014/main" id="{BD56C137-852A-4B77-A2C6-2AA1BBC4FBFA}"/>
                  </a:ext>
                </a:extLst>
              </p:cNvPr>
              <p:cNvSpPr txBox="1">
                <a:spLocks noRot="1" noChangeAspect="1" noMove="1" noResize="1" noEditPoints="1" noAdjustHandles="1" noChangeArrowheads="1" noChangeShapeType="1" noTextEdit="1"/>
              </p:cNvSpPr>
              <p:nvPr/>
            </p:nvSpPr>
            <p:spPr>
              <a:xfrm>
                <a:off x="10058588" y="2956847"/>
                <a:ext cx="585753" cy="361894"/>
              </a:xfrm>
              <a:prstGeom prst="rect">
                <a:avLst/>
              </a:prstGeom>
              <a:blipFill>
                <a:blip r:embed="rId16"/>
                <a:stretch>
                  <a:fillRect l="-5208"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03EBB655-EC75-4F48-8529-FBBE6612FEA3}"/>
                  </a:ext>
                </a:extLst>
              </p:cNvPr>
              <p:cNvSpPr txBox="1"/>
              <p:nvPr/>
            </p:nvSpPr>
            <p:spPr>
              <a:xfrm>
                <a:off x="11248198" y="2960386"/>
                <a:ext cx="585753" cy="361894"/>
              </a:xfrm>
              <a:prstGeom prst="rect">
                <a:avLst/>
              </a:prstGeom>
              <a:noFill/>
            </p:spPr>
            <p:txBody>
              <a:bodyPr wrap="square" rtlCol="0">
                <a:spAutoFit/>
              </a:bodyPr>
              <a:lstStyle/>
              <a:p>
                <a:r>
                  <a:rPr lang="en-GB" sz="1600" b="1" dirty="0">
                    <a:solidFill>
                      <a:srgbClr val="FFA500"/>
                    </a:solidFill>
                  </a:rPr>
                  <a:t>4</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43" name="CasellaDiTesto 42">
                <a:extLst>
                  <a:ext uri="{FF2B5EF4-FFF2-40B4-BE49-F238E27FC236}">
                    <a16:creationId xmlns:a16="http://schemas.microsoft.com/office/drawing/2014/main" id="{03EBB655-EC75-4F48-8529-FBBE6612FEA3}"/>
                  </a:ext>
                </a:extLst>
              </p:cNvPr>
              <p:cNvSpPr txBox="1">
                <a:spLocks noRot="1" noChangeAspect="1" noMove="1" noResize="1" noEditPoints="1" noAdjustHandles="1" noChangeArrowheads="1" noChangeShapeType="1" noTextEdit="1"/>
              </p:cNvSpPr>
              <p:nvPr/>
            </p:nvSpPr>
            <p:spPr>
              <a:xfrm>
                <a:off x="11248198" y="2960386"/>
                <a:ext cx="585753" cy="361894"/>
              </a:xfrm>
              <a:prstGeom prst="rect">
                <a:avLst/>
              </a:prstGeom>
              <a:blipFill>
                <a:blip r:embed="rId17"/>
                <a:stretch>
                  <a:fillRect l="-5208" t="-3390" b="-16949"/>
                </a:stretch>
              </a:blipFill>
            </p:spPr>
            <p:txBody>
              <a:bodyPr/>
              <a:lstStyle/>
              <a:p>
                <a:r>
                  <a:rPr lang="en-GB">
                    <a:noFill/>
                  </a:rPr>
                  <a:t> </a:t>
                </a:r>
              </a:p>
            </p:txBody>
          </p:sp>
        </mc:Fallback>
      </mc:AlternateContent>
    </p:spTree>
    <p:extLst>
      <p:ext uri="{BB962C8B-B14F-4D97-AF65-F5344CB8AC3E}">
        <p14:creationId xmlns:p14="http://schemas.microsoft.com/office/powerpoint/2010/main" val="227275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FA4D321-C9DC-49EC-96DB-0DAC88E17858}"/>
                  </a:ext>
                </a:extLst>
              </p:cNvPr>
              <p:cNvSpPr txBox="1"/>
              <p:nvPr/>
            </p:nvSpPr>
            <p:spPr>
              <a:xfrm>
                <a:off x="204186" y="1083076"/>
                <a:ext cx="11878323" cy="5673156"/>
              </a:xfrm>
              <a:prstGeom prst="rect">
                <a:avLst/>
              </a:prstGeom>
              <a:noFill/>
            </p:spPr>
            <p:txBody>
              <a:bodyPr wrap="square" rtlCol="0">
                <a:spAutoFit/>
              </a:bodyPr>
              <a:lstStyle/>
              <a:p>
                <a:pPr marL="285750" indent="-285750">
                  <a:buFont typeface="Wingdings" panose="05000000000000000000" pitchFamily="2" charset="2"/>
                  <a:buChar char="q"/>
                </a:pPr>
                <a:r>
                  <a:rPr lang="en-GB" dirty="0"/>
                  <a:t>Since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r>
                  <a:rPr lang="en-GB" dirty="0"/>
                  <a:t> then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 the time equation of motion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To summarize, the two equations of motion are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particle-tracking starts at the exit of the accelerating cavity.</a:t>
                </a:r>
              </a:p>
              <a:p>
                <a:pPr marL="1200150" lvl="2" indent="-285750">
                  <a:buFont typeface="Arial" panose="020B0604020202020204" pitchFamily="34" charset="0"/>
                  <a:buChar char="•"/>
                </a:pPr>
                <a:r>
                  <a:rPr lang="en-GB" dirty="0"/>
                  <a:t>The particle drifts along the ring, then it receives an energy-kick by the cavity, then it drifts along the ring with the new energy, etc.</a:t>
                </a:r>
              </a:p>
            </p:txBody>
          </p:sp>
        </mc:Choice>
        <mc:Fallback xmlns="">
          <p:sp>
            <p:nvSpPr>
              <p:cNvPr id="8" name="CasellaDiTesto 7">
                <a:extLst>
                  <a:ext uri="{FF2B5EF4-FFF2-40B4-BE49-F238E27FC236}">
                    <a16:creationId xmlns:a16="http://schemas.microsoft.com/office/drawing/2014/main" id="{AFA4D321-C9DC-49EC-96DB-0DAC88E17858}"/>
                  </a:ext>
                </a:extLst>
              </p:cNvPr>
              <p:cNvSpPr txBox="1">
                <a:spLocks noRot="1" noChangeAspect="1" noMove="1" noResize="1" noEditPoints="1" noAdjustHandles="1" noChangeArrowheads="1" noChangeShapeType="1" noTextEdit="1"/>
              </p:cNvSpPr>
              <p:nvPr/>
            </p:nvSpPr>
            <p:spPr>
              <a:xfrm>
                <a:off x="204186" y="1083076"/>
                <a:ext cx="11878323" cy="5673156"/>
              </a:xfrm>
              <a:prstGeom prst="rect">
                <a:avLst/>
              </a:prstGeom>
              <a:blipFill>
                <a:blip r:embed="rId2"/>
                <a:stretch>
                  <a:fillRect l="-308" t="-108" b="-8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C157A184-94BE-495E-92F1-F9AD64769EF7}"/>
                  </a:ext>
                </a:extLst>
              </p:cNvPr>
              <p:cNvSpPr txBox="1"/>
              <p:nvPr/>
            </p:nvSpPr>
            <p:spPr>
              <a:xfrm>
                <a:off x="-2" y="1682653"/>
                <a:ext cx="12192002"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b="0" i="1" smtClean="0">
                              <a:latin typeface="Cambria Math" panose="02040503050406030204" pitchFamily="18" charset="0"/>
                            </a:rPr>
                            <m:t>+1</m:t>
                          </m:r>
                          <m:r>
                            <a:rPr lang="en-GB" i="1">
                              <a:latin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den>
                      </m:f>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1−</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den>
                          </m:f>
                          <m:r>
                            <a:rPr lang="en-GB" i="1">
                              <a:latin typeface="Cambria Math" panose="02040503050406030204" pitchFamily="18" charset="0"/>
                            </a:rPr>
                            <m:t>−1</m:t>
                          </m:r>
                        </m:e>
                      </m:d>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i="1">
                          <a:latin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rPr>
                            <m:t>𝑇</m:t>
                          </m:r>
                        </m:e>
                        <m:sub>
                          <m:r>
                            <a:rPr lang="en-GB" i="1">
                              <a:latin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m:oMathPara>
                </a14:m>
                <a:endParaRPr lang="en-GB" dirty="0"/>
              </a:p>
            </p:txBody>
          </p:sp>
        </mc:Choice>
        <mc:Fallback xmlns="">
          <p:sp>
            <p:nvSpPr>
              <p:cNvPr id="10" name="CasellaDiTesto 9">
                <a:extLst>
                  <a:ext uri="{FF2B5EF4-FFF2-40B4-BE49-F238E27FC236}">
                    <a16:creationId xmlns:a16="http://schemas.microsoft.com/office/drawing/2014/main" id="{C157A184-94BE-495E-92F1-F9AD64769EF7}"/>
                  </a:ext>
                </a:extLst>
              </p:cNvPr>
              <p:cNvSpPr txBox="1">
                <a:spLocks noRot="1" noChangeAspect="1" noMove="1" noResize="1" noEditPoints="1" noAdjustHandles="1" noChangeArrowheads="1" noChangeShapeType="1" noTextEdit="1"/>
              </p:cNvSpPr>
              <p:nvPr/>
            </p:nvSpPr>
            <p:spPr>
              <a:xfrm>
                <a:off x="-2" y="1682653"/>
                <a:ext cx="12192002" cy="62235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798126A-F5A8-4030-ABB6-C527CD87658D}"/>
                  </a:ext>
                </a:extLst>
              </p:cNvPr>
              <p:cNvSpPr txBox="1"/>
              <p:nvPr/>
            </p:nvSpPr>
            <p:spPr>
              <a:xfrm>
                <a:off x="-1" y="3044874"/>
                <a:ext cx="12149091" cy="295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rPr>
                            <m:t>𝑡</m:t>
                          </m:r>
                        </m:e>
                        <m:sup>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rPr>
                            <m:t>𝑡</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sup>
                      </m:sSup>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i="1">
                              <a:solidFill>
                                <a:schemeClr val="tx1"/>
                              </a:solidFill>
                              <a:latin typeface="Cambria Math" panose="02040503050406030204" pitchFamily="18" charset="0"/>
                              <a:ea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𝛿</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sup>
                      </m:sSup>
                    </m:oMath>
                  </m:oMathPara>
                </a14:m>
                <a:endParaRPr lang="en-GB" dirty="0">
                  <a:solidFill>
                    <a:schemeClr val="tx1"/>
                  </a:solidFill>
                </a:endParaRPr>
              </a:p>
            </p:txBody>
          </p:sp>
        </mc:Choice>
        <mc:Fallback xmlns="">
          <p:sp>
            <p:nvSpPr>
              <p:cNvPr id="12" name="CasellaDiTesto 11">
                <a:extLst>
                  <a:ext uri="{FF2B5EF4-FFF2-40B4-BE49-F238E27FC236}">
                    <a16:creationId xmlns:a16="http://schemas.microsoft.com/office/drawing/2014/main" id="{8798126A-F5A8-4030-ABB6-C527CD87658D}"/>
                  </a:ext>
                </a:extLst>
              </p:cNvPr>
              <p:cNvSpPr txBox="1">
                <a:spLocks noRot="1" noChangeAspect="1" noMove="1" noResize="1" noEditPoints="1" noAdjustHandles="1" noChangeArrowheads="1" noChangeShapeType="1" noTextEdit="1"/>
              </p:cNvSpPr>
              <p:nvPr/>
            </p:nvSpPr>
            <p:spPr>
              <a:xfrm>
                <a:off x="-1" y="3044874"/>
                <a:ext cx="12149091" cy="295594"/>
              </a:xfrm>
              <a:prstGeom prst="rect">
                <a:avLst/>
              </a:prstGeom>
              <a:blipFill>
                <a:blip r:embed="rId4"/>
                <a:stretch>
                  <a:fillRect t="-6122"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D53960E7-24CC-44C7-9874-1FE270A3CE53}"/>
                  </a:ext>
                </a:extLst>
              </p:cNvPr>
              <p:cNvSpPr txBox="1"/>
              <p:nvPr/>
            </p:nvSpPr>
            <p:spPr>
              <a:xfrm>
                <a:off x="-2" y="4280350"/>
                <a:ext cx="12210126" cy="565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00B050"/>
                              </a:solidFill>
                              <a:latin typeface="Cambria Math" panose="02040503050406030204" pitchFamily="18" charset="0"/>
                            </a:rPr>
                          </m:ctrlPr>
                        </m:sSupPr>
                        <m:e>
                          <m:r>
                            <a:rPr lang="en-GB" b="0" i="1" smtClean="0">
                              <a:solidFill>
                                <a:srgbClr val="00B050"/>
                              </a:solidFill>
                              <a:latin typeface="Cambria Math" panose="02040503050406030204" pitchFamily="18" charset="0"/>
                              <a:ea typeface="Cambria Math" panose="02040503050406030204" pitchFamily="18" charset="0"/>
                            </a:rPr>
                            <m:t>∆</m:t>
                          </m:r>
                          <m:r>
                            <a:rPr lang="en-GB" b="0" i="1">
                              <a:solidFill>
                                <a:srgbClr val="00B050"/>
                              </a:solidFill>
                              <a:latin typeface="Cambria Math" panose="02040503050406030204" pitchFamily="18" charset="0"/>
                            </a:rPr>
                            <m:t>𝑡</m:t>
                          </m:r>
                        </m:e>
                        <m:sup>
                          <m:r>
                            <a:rPr lang="en-GB" b="0" i="1">
                              <a:solidFill>
                                <a:srgbClr val="00B050"/>
                              </a:solidFill>
                              <a:latin typeface="Cambria Math" panose="02040503050406030204" pitchFamily="18" charset="0"/>
                            </a:rPr>
                            <m:t>(</m:t>
                          </m:r>
                          <m:r>
                            <a:rPr lang="en-GB" b="0" i="1">
                              <a:solidFill>
                                <a:srgbClr val="00B050"/>
                              </a:solidFill>
                              <a:latin typeface="Cambria Math" panose="02040503050406030204" pitchFamily="18" charset="0"/>
                            </a:rPr>
                            <m:t>𝑛</m:t>
                          </m:r>
                          <m:r>
                            <a:rPr lang="en-GB" b="0" i="1" smtClean="0">
                              <a:solidFill>
                                <a:srgbClr val="00B050"/>
                              </a:solidFill>
                              <a:latin typeface="Cambria Math" panose="02040503050406030204" pitchFamily="18" charset="0"/>
                            </a:rPr>
                            <m:t>+1</m:t>
                          </m:r>
                          <m:r>
                            <a:rPr lang="en-GB" b="0" i="1">
                              <a:solidFill>
                                <a:srgbClr val="00B050"/>
                              </a:solidFill>
                              <a:latin typeface="Cambria Math" panose="02040503050406030204" pitchFamily="18" charset="0"/>
                            </a:rPr>
                            <m:t>)</m:t>
                          </m:r>
                        </m:sup>
                      </m:sSup>
                      <m:r>
                        <a:rPr lang="en-GB" b="0" i="1" smtClean="0">
                          <a:solidFill>
                            <a:srgbClr val="FF0000"/>
                          </a:solidFill>
                          <a:latin typeface="Cambria Math" panose="02040503050406030204" pitchFamily="18" charset="0"/>
                          <a:ea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rPr>
                            <m:t>𝑡</m:t>
                          </m:r>
                        </m:e>
                        <m:sup>
                          <m:d>
                            <m:dPr>
                              <m:ctrlPr>
                                <a:rPr lang="en-GB" i="1">
                                  <a:solidFill>
                                    <a:srgbClr val="FF0000"/>
                                  </a:solidFill>
                                  <a:latin typeface="Cambria Math" panose="02040503050406030204" pitchFamily="18" charset="0"/>
                                </a:rPr>
                              </m:ctrlPr>
                            </m:dPr>
                            <m:e>
                              <m:r>
                                <a:rPr lang="en-GB" b="0" i="1">
                                  <a:solidFill>
                                    <a:srgbClr val="FF0000"/>
                                  </a:solidFill>
                                  <a:latin typeface="Cambria Math" panose="02040503050406030204" pitchFamily="18" charset="0"/>
                                </a:rPr>
                                <m:t>𝑛</m:t>
                              </m:r>
                            </m:e>
                          </m:d>
                        </m:sup>
                      </m:sSup>
                      <m:r>
                        <a:rPr lang="en-GB" b="0" i="1">
                          <a:solidFill>
                            <a:srgbClr val="FF0000"/>
                          </a:solidFill>
                          <a:latin typeface="Cambria Math" panose="02040503050406030204" pitchFamily="18" charset="0"/>
                        </a:rPr>
                        <m:t>+</m:t>
                      </m:r>
                      <m:f>
                        <m:fPr>
                          <m:ctrlPr>
                            <a:rPr lang="en-GB" i="1" smtClean="0">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𝑇</m:t>
                              </m:r>
                            </m:e>
                            <m:sub>
                              <m:r>
                                <a:rPr lang="en-GB" b="0"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a:solidFill>
                                    <a:srgbClr val="FF0000"/>
                                  </a:solidFill>
                                  <a:latin typeface="Cambria Math" panose="02040503050406030204" pitchFamily="18" charset="0"/>
                                  <a:ea typeface="Cambria Math" panose="02040503050406030204" pitchFamily="18" charset="0"/>
                                </a:rPr>
                                <m:t>0</m:t>
                              </m:r>
                            </m:sub>
                          </m:sSub>
                        </m:num>
                        <m:den>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𝐸</m:t>
                              </m:r>
                            </m:e>
                            <m:sub>
                              <m:r>
                                <a:rPr lang="en-GB" b="0" i="1" smtClean="0">
                                  <a:solidFill>
                                    <a:srgbClr val="FF0000"/>
                                  </a:solidFill>
                                  <a:latin typeface="Cambria Math" panose="02040503050406030204" pitchFamily="18" charset="0"/>
                                </a:rPr>
                                <m:t>0</m:t>
                              </m:r>
                            </m:sub>
                          </m:sSub>
                        </m:den>
                      </m:f>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rPr>
                            <m:t>𝐸</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oMath>
                  </m:oMathPara>
                </a14:m>
                <a:endParaRPr lang="en-GB" dirty="0">
                  <a:solidFill>
                    <a:srgbClr val="FF0000"/>
                  </a:solidFill>
                </a:endParaRPr>
              </a:p>
            </p:txBody>
          </p:sp>
        </mc:Choice>
        <mc:Fallback xmlns="">
          <p:sp>
            <p:nvSpPr>
              <p:cNvPr id="16" name="CasellaDiTesto 15">
                <a:extLst>
                  <a:ext uri="{FF2B5EF4-FFF2-40B4-BE49-F238E27FC236}">
                    <a16:creationId xmlns:a16="http://schemas.microsoft.com/office/drawing/2014/main" id="{D53960E7-24CC-44C7-9874-1FE270A3CE53}"/>
                  </a:ext>
                </a:extLst>
              </p:cNvPr>
              <p:cNvSpPr txBox="1">
                <a:spLocks noRot="1" noChangeAspect="1" noMove="1" noResize="1" noEditPoints="1" noAdjustHandles="1" noChangeArrowheads="1" noChangeShapeType="1" noTextEdit="1"/>
              </p:cNvSpPr>
              <p:nvPr/>
            </p:nvSpPr>
            <p:spPr>
              <a:xfrm>
                <a:off x="-2" y="4280350"/>
                <a:ext cx="12210126" cy="56560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1F494AE8-ECC0-46D9-A22C-33A1CC632911}"/>
                  </a:ext>
                </a:extLst>
              </p:cNvPr>
              <p:cNvSpPr txBox="1"/>
              <p:nvPr/>
            </p:nvSpPr>
            <p:spPr>
              <a:xfrm>
                <a:off x="2887014" y="5081515"/>
                <a:ext cx="6119090"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rPr>
                            <m:t>𝐸</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rPr>
                            <m:t>𝐸</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r>
                        <a:rPr lang="en-GB" b="0"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b="0" i="1" dirty="0">
                                  <a:solidFill>
                                    <a:srgbClr val="FF0000"/>
                                  </a:solidFill>
                                  <a:latin typeface="Cambria Math" panose="02040503050406030204" pitchFamily="18" charset="0"/>
                                  <a:ea typeface="Cambria Math" panose="02040503050406030204" pitchFamily="18" charset="0"/>
                                </a:rPr>
                                <m:t>𝑉</m:t>
                              </m:r>
                            </m:e>
                          </m:acc>
                        </m:e>
                        <m:sub>
                          <m:r>
                            <a:rPr lang="en-GB" b="0" i="1" dirty="0">
                              <a:solidFill>
                                <a:srgbClr val="FF0000"/>
                              </a:solidFill>
                              <a:latin typeface="Cambria Math" panose="02040503050406030204" pitchFamily="18" charset="0"/>
                              <a:ea typeface="Cambria Math" panose="02040503050406030204" pitchFamily="18" charset="0"/>
                            </a:rPr>
                            <m:t>𝑟𝑓</m:t>
                          </m:r>
                        </m:sub>
                      </m:sSub>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b="0" i="0" dirty="0">
                              <a:solidFill>
                                <a:srgbClr val="FF0000"/>
                              </a:solidFill>
                              <a:latin typeface="Cambria Math" panose="02040503050406030204" pitchFamily="18" charset="0"/>
                              <a:ea typeface="Cambria Math" panose="02040503050406030204" pitchFamily="18" charset="0"/>
                            </a:rPr>
                            <m:t>cos</m:t>
                          </m:r>
                        </m:fName>
                        <m:e>
                          <m:d>
                            <m:dPr>
                              <m:begChr m:val="["/>
                              <m:endChr m:val="]"/>
                              <m:ctrlPr>
                                <a:rPr lang="en-GB" i="1" dirty="0">
                                  <a:solidFill>
                                    <a:srgbClr val="FF0000"/>
                                  </a:solidFill>
                                  <a:latin typeface="Cambria Math" panose="02040503050406030204" pitchFamily="18" charset="0"/>
                                  <a:ea typeface="Cambria Math" panose="02040503050406030204" pitchFamily="18" charset="0"/>
                                </a:rPr>
                              </m:ctrlPr>
                            </m:dPr>
                            <m:e>
                              <m:sSub>
                                <m:sSubPr>
                                  <m:ctrlPr>
                                    <a:rPr lang="en-GB" i="1" dirty="0">
                                      <a:solidFill>
                                        <a:srgbClr val="FF0000"/>
                                      </a:solidFill>
                                      <a:latin typeface="Cambria Math" panose="02040503050406030204" pitchFamily="18" charset="0"/>
                                      <a:ea typeface="Cambria Math" panose="02040503050406030204" pitchFamily="18" charset="0"/>
                                    </a:rPr>
                                  </m:ctrlPr>
                                </m:sSubPr>
                                <m:e>
                                  <m:r>
                                    <a:rPr lang="en-GB" b="0" i="1" dirty="0">
                                      <a:solidFill>
                                        <a:srgbClr val="FF0000"/>
                                      </a:solidFill>
                                      <a:latin typeface="Cambria Math" panose="02040503050406030204" pitchFamily="18" charset="0"/>
                                      <a:ea typeface="Cambria Math" panose="02040503050406030204" pitchFamily="18" charset="0"/>
                                    </a:rPr>
                                    <m:t>𝜔</m:t>
                                  </m:r>
                                </m:e>
                                <m:sub>
                                  <m:r>
                                    <a:rPr lang="en-GB" b="0" i="1" dirty="0">
                                      <a:solidFill>
                                        <a:srgbClr val="FF0000"/>
                                      </a:solidFill>
                                      <a:latin typeface="Cambria Math" panose="02040503050406030204" pitchFamily="18" charset="0"/>
                                      <a:ea typeface="Cambria Math" panose="02040503050406030204" pitchFamily="18" charset="0"/>
                                    </a:rPr>
                                    <m:t>𝑟𝑓</m:t>
                                  </m:r>
                                </m:sub>
                              </m:sSub>
                              <m:sSup>
                                <m:sSupPr>
                                  <m:ctrlPr>
                                    <a:rPr lang="en-GB" i="1" smtClean="0">
                                      <a:solidFill>
                                        <a:srgbClr val="00B050"/>
                                      </a:solidFill>
                                      <a:latin typeface="Cambria Math" panose="02040503050406030204" pitchFamily="18" charset="0"/>
                                    </a:rPr>
                                  </m:ctrlPr>
                                </m:sSupPr>
                                <m:e>
                                  <m:r>
                                    <a:rPr lang="en-GB" b="0" i="1">
                                      <a:solidFill>
                                        <a:srgbClr val="00B050"/>
                                      </a:solidFill>
                                      <a:latin typeface="Cambria Math" panose="02040503050406030204" pitchFamily="18" charset="0"/>
                                      <a:ea typeface="Cambria Math" panose="02040503050406030204" pitchFamily="18" charset="0"/>
                                    </a:rPr>
                                    <m:t>∆</m:t>
                                  </m:r>
                                  <m:r>
                                    <a:rPr lang="en-GB" b="0" i="1">
                                      <a:solidFill>
                                        <a:srgbClr val="00B050"/>
                                      </a:solidFill>
                                      <a:latin typeface="Cambria Math" panose="02040503050406030204" pitchFamily="18" charset="0"/>
                                    </a:rPr>
                                    <m:t>𝑡</m:t>
                                  </m:r>
                                </m:e>
                                <m:sup>
                                  <m:r>
                                    <a:rPr lang="en-GB" b="0" i="1">
                                      <a:solidFill>
                                        <a:srgbClr val="00B050"/>
                                      </a:solidFill>
                                      <a:latin typeface="Cambria Math" panose="02040503050406030204" pitchFamily="18" charset="0"/>
                                    </a:rPr>
                                    <m:t>(</m:t>
                                  </m:r>
                                  <m:r>
                                    <a:rPr lang="en-GB" b="0" i="1">
                                      <a:solidFill>
                                        <a:srgbClr val="00B050"/>
                                      </a:solidFill>
                                      <a:latin typeface="Cambria Math" panose="02040503050406030204" pitchFamily="18" charset="0"/>
                                    </a:rPr>
                                    <m:t>𝑛</m:t>
                                  </m:r>
                                  <m:r>
                                    <a:rPr lang="en-GB" b="0" i="1" smtClean="0">
                                      <a:solidFill>
                                        <a:srgbClr val="00B050"/>
                                      </a:solidFill>
                                      <a:latin typeface="Cambria Math" panose="02040503050406030204" pitchFamily="18" charset="0"/>
                                    </a:rPr>
                                    <m:t>+1</m:t>
                                  </m:r>
                                  <m:r>
                                    <a:rPr lang="en-GB" b="0" i="1">
                                      <a:solidFill>
                                        <a:srgbClr val="00B050"/>
                                      </a:solidFill>
                                      <a:latin typeface="Cambria Math" panose="02040503050406030204" pitchFamily="18" charset="0"/>
                                    </a:rPr>
                                    <m:t>)</m:t>
                                  </m:r>
                                </m:sup>
                              </m:sSup>
                            </m:e>
                          </m:d>
                        </m:e>
                      </m:func>
                    </m:oMath>
                  </m:oMathPara>
                </a14:m>
                <a:endParaRPr lang="en-GB" dirty="0">
                  <a:solidFill>
                    <a:srgbClr val="FF0000"/>
                  </a:solidFill>
                </a:endParaRPr>
              </a:p>
            </p:txBody>
          </p:sp>
        </mc:Choice>
        <mc:Fallback xmlns="">
          <p:sp>
            <p:nvSpPr>
              <p:cNvPr id="18" name="CasellaDiTesto 17">
                <a:extLst>
                  <a:ext uri="{FF2B5EF4-FFF2-40B4-BE49-F238E27FC236}">
                    <a16:creationId xmlns:a16="http://schemas.microsoft.com/office/drawing/2014/main" id="{1F494AE8-ECC0-46D9-A22C-33A1CC632911}"/>
                  </a:ext>
                </a:extLst>
              </p:cNvPr>
              <p:cNvSpPr txBox="1">
                <a:spLocks noRot="1" noChangeAspect="1" noMove="1" noResize="1" noEditPoints="1" noAdjustHandles="1" noChangeArrowheads="1" noChangeShapeType="1" noTextEdit="1"/>
              </p:cNvSpPr>
              <p:nvPr/>
            </p:nvSpPr>
            <p:spPr>
              <a:xfrm>
                <a:off x="2887014" y="5081515"/>
                <a:ext cx="6119090" cy="411331"/>
              </a:xfrm>
              <a:prstGeom prst="rect">
                <a:avLst/>
              </a:prstGeom>
              <a:blipFill>
                <a:blip r:embed="rId6"/>
                <a:stretch>
                  <a:fillRect b="-8955"/>
                </a:stretch>
              </a:blipFill>
            </p:spPr>
            <p:txBody>
              <a:bodyPr/>
              <a:lstStyle/>
              <a:p>
                <a:r>
                  <a:rPr lang="en-GB">
                    <a:noFill/>
                  </a:rPr>
                  <a:t> </a:t>
                </a:r>
              </a:p>
            </p:txBody>
          </p:sp>
        </mc:Fallback>
      </mc:AlternateContent>
      <p:sp>
        <p:nvSpPr>
          <p:cNvPr id="19" name="Freccia a destra 18">
            <a:extLst>
              <a:ext uri="{FF2B5EF4-FFF2-40B4-BE49-F238E27FC236}">
                <a16:creationId xmlns:a16="http://schemas.microsoft.com/office/drawing/2014/main" id="{B2E6BF24-E209-4C27-8455-FCA492D0C7A8}"/>
              </a:ext>
            </a:extLst>
          </p:cNvPr>
          <p:cNvSpPr/>
          <p:nvPr/>
        </p:nvSpPr>
        <p:spPr>
          <a:xfrm>
            <a:off x="8183071" y="4394476"/>
            <a:ext cx="954057" cy="337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67413AEC-3526-44D7-A0F8-B4DE1F312F83}"/>
              </a:ext>
            </a:extLst>
          </p:cNvPr>
          <p:cNvSpPr txBox="1"/>
          <p:nvPr/>
        </p:nvSpPr>
        <p:spPr>
          <a:xfrm>
            <a:off x="9304985" y="4366650"/>
            <a:ext cx="2785662" cy="369332"/>
          </a:xfrm>
          <a:prstGeom prst="rect">
            <a:avLst/>
          </a:prstGeom>
          <a:noFill/>
        </p:spPr>
        <p:txBody>
          <a:bodyPr wrap="square" rtlCol="0">
            <a:spAutoFit/>
          </a:bodyPr>
          <a:lstStyle/>
          <a:p>
            <a:r>
              <a:rPr lang="en-GB" dirty="0"/>
              <a:t>Particle-drift along the ring</a:t>
            </a:r>
          </a:p>
        </p:txBody>
      </p:sp>
      <p:sp>
        <p:nvSpPr>
          <p:cNvPr id="22" name="Freccia a destra 21">
            <a:extLst>
              <a:ext uri="{FF2B5EF4-FFF2-40B4-BE49-F238E27FC236}">
                <a16:creationId xmlns:a16="http://schemas.microsoft.com/office/drawing/2014/main" id="{6D6316DA-C664-45E7-9E04-BBEEDB3EC204}"/>
              </a:ext>
            </a:extLst>
          </p:cNvPr>
          <p:cNvSpPr/>
          <p:nvPr/>
        </p:nvSpPr>
        <p:spPr>
          <a:xfrm>
            <a:off x="8183072" y="5108393"/>
            <a:ext cx="954057" cy="337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E6ECE80E-6C51-476F-BDF1-597D6B1D0A89}"/>
              </a:ext>
            </a:extLst>
          </p:cNvPr>
          <p:cNvSpPr txBox="1"/>
          <p:nvPr/>
        </p:nvSpPr>
        <p:spPr>
          <a:xfrm>
            <a:off x="9304986" y="5076300"/>
            <a:ext cx="2682828" cy="369332"/>
          </a:xfrm>
          <a:prstGeom prst="rect">
            <a:avLst/>
          </a:prstGeom>
          <a:noFill/>
        </p:spPr>
        <p:txBody>
          <a:bodyPr wrap="square" rtlCol="0">
            <a:spAutoFit/>
          </a:bodyPr>
          <a:lstStyle/>
          <a:p>
            <a:r>
              <a:rPr lang="en-GB" dirty="0"/>
              <a:t>RF voltage-kick to particle</a:t>
            </a:r>
          </a:p>
        </p:txBody>
      </p:sp>
      <p:sp>
        <p:nvSpPr>
          <p:cNvPr id="6" name="Segnaposto numero diapositiva 5">
            <a:extLst>
              <a:ext uri="{FF2B5EF4-FFF2-40B4-BE49-F238E27FC236}">
                <a16:creationId xmlns:a16="http://schemas.microsoft.com/office/drawing/2014/main" id="{926FF266-D899-4280-A48D-2EFD37F78EF6}"/>
              </a:ext>
            </a:extLst>
          </p:cNvPr>
          <p:cNvSpPr>
            <a:spLocks noGrp="1"/>
          </p:cNvSpPr>
          <p:nvPr>
            <p:ph type="sldNum" sz="quarter" idx="12"/>
          </p:nvPr>
        </p:nvSpPr>
        <p:spPr/>
        <p:txBody>
          <a:bodyPr/>
          <a:lstStyle/>
          <a:p>
            <a:fld id="{F556478C-EA8F-4B12-8AB2-8053E5C3663D}" type="slidenum">
              <a:rPr lang="en-GB" smtClean="0"/>
              <a:t>13</a:t>
            </a:fld>
            <a:endParaRPr lang="en-GB"/>
          </a:p>
        </p:txBody>
      </p:sp>
      <p:sp>
        <p:nvSpPr>
          <p:cNvPr id="13" name="CasellaDiTesto 12">
            <a:extLst>
              <a:ext uri="{FF2B5EF4-FFF2-40B4-BE49-F238E27FC236}">
                <a16:creationId xmlns:a16="http://schemas.microsoft.com/office/drawing/2014/main" id="{F6283147-16BE-4963-9C57-F6484C49AF2B}"/>
              </a:ext>
            </a:extLst>
          </p:cNvPr>
          <p:cNvSpPr txBox="1"/>
          <p:nvPr/>
        </p:nvSpPr>
        <p:spPr>
          <a:xfrm>
            <a:off x="-1" y="149732"/>
            <a:ext cx="12192001" cy="707886"/>
          </a:xfrm>
          <a:prstGeom prst="rect">
            <a:avLst/>
          </a:prstGeom>
          <a:noFill/>
        </p:spPr>
        <p:txBody>
          <a:bodyPr wrap="square" rtlCol="0">
            <a:spAutoFit/>
          </a:bodyPr>
          <a:lstStyle/>
          <a:p>
            <a:pPr algn="ctr"/>
            <a:r>
              <a:rPr lang="en-GB" sz="4000" dirty="0">
                <a:latin typeface="+mj-lt"/>
              </a:rPr>
              <a:t>Single particle equations of motion: time equation (4/4)</a:t>
            </a:r>
          </a:p>
        </p:txBody>
      </p:sp>
    </p:spTree>
    <p:extLst>
      <p:ext uri="{BB962C8B-B14F-4D97-AF65-F5344CB8AC3E}">
        <p14:creationId xmlns:p14="http://schemas.microsoft.com/office/powerpoint/2010/main" val="42457241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Elemento grafico 37">
            <a:extLst>
              <a:ext uri="{FF2B5EF4-FFF2-40B4-BE49-F238E27FC236}">
                <a16:creationId xmlns:a16="http://schemas.microsoft.com/office/drawing/2014/main" id="{62C0D849-500A-4BF0-9B39-1B07E54BF5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3760303"/>
            <a:ext cx="6830382" cy="2768917"/>
          </a:xfrm>
          <a:prstGeom prst="rect">
            <a:avLst/>
          </a:prstGeom>
        </p:spPr>
      </p:pic>
      <p:sp>
        <p:nvSpPr>
          <p:cNvPr id="4" name="Segnaposto numero diapositiva 3">
            <a:extLst>
              <a:ext uri="{FF2B5EF4-FFF2-40B4-BE49-F238E27FC236}">
                <a16:creationId xmlns:a16="http://schemas.microsoft.com/office/drawing/2014/main" id="{627FD881-E04E-4E08-BF1A-BD797713A024}"/>
              </a:ext>
            </a:extLst>
          </p:cNvPr>
          <p:cNvSpPr>
            <a:spLocks noGrp="1"/>
          </p:cNvSpPr>
          <p:nvPr>
            <p:ph type="sldNum" sz="quarter" idx="12"/>
          </p:nvPr>
        </p:nvSpPr>
        <p:spPr/>
        <p:txBody>
          <a:bodyPr/>
          <a:lstStyle/>
          <a:p>
            <a:fld id="{F556478C-EA8F-4B12-8AB2-8053E5C3663D}" type="slidenum">
              <a:rPr lang="en-GB" smtClean="0"/>
              <a:t>130</a:t>
            </a:fld>
            <a:endParaRPr lang="en-GB"/>
          </a:p>
        </p:txBody>
      </p:sp>
      <p:sp>
        <p:nvSpPr>
          <p:cNvPr id="7" name="CasellaDiTesto 6">
            <a:extLst>
              <a:ext uri="{FF2B5EF4-FFF2-40B4-BE49-F238E27FC236}">
                <a16:creationId xmlns:a16="http://schemas.microsoft.com/office/drawing/2014/main" id="{B08322E5-3675-45C9-8F45-7ACEBF49931A}"/>
              </a:ext>
            </a:extLst>
          </p:cNvPr>
          <p:cNvSpPr txBox="1"/>
          <p:nvPr/>
        </p:nvSpPr>
        <p:spPr>
          <a:xfrm>
            <a:off x="0" y="32719"/>
            <a:ext cx="12192000" cy="707886"/>
          </a:xfrm>
          <a:prstGeom prst="rect">
            <a:avLst/>
          </a:prstGeom>
          <a:noFill/>
        </p:spPr>
        <p:txBody>
          <a:bodyPr wrap="square" rtlCol="0">
            <a:spAutoFit/>
          </a:bodyPr>
          <a:lstStyle/>
          <a:p>
            <a:pPr algn="ctr"/>
            <a:r>
              <a:rPr lang="en-GB" sz="4000" dirty="0">
                <a:latin typeface="+mj-lt"/>
              </a:rPr>
              <a:t>Kicker correction-voltage in the code (1/6)</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8BF065C0-8B2B-4EE4-8D5B-A6512E860163}"/>
                  </a:ext>
                </a:extLst>
              </p:cNvPr>
              <p:cNvSpPr txBox="1"/>
              <p:nvPr/>
            </p:nvSpPr>
            <p:spPr>
              <a:xfrm>
                <a:off x="-2" y="761082"/>
                <a:ext cx="12192000" cy="3106491"/>
              </a:xfrm>
              <a:prstGeom prst="rect">
                <a:avLst/>
              </a:prstGeom>
              <a:noFill/>
            </p:spPr>
            <p:txBody>
              <a:bodyPr wrap="square" rtlCol="0">
                <a:spAutoFit/>
              </a:bodyPr>
              <a:lstStyle/>
              <a:p>
                <a:pPr marL="285750" indent="-285750">
                  <a:buFont typeface="Wingdings" panose="05000000000000000000" pitchFamily="2" charset="2"/>
                  <a:buChar char="q"/>
                </a:pPr>
                <a:r>
                  <a:rPr lang="en-GB" sz="1600" dirty="0">
                    <a:solidFill>
                      <a:schemeClr val="tx1"/>
                    </a:solidFill>
                  </a:rPr>
                  <a:t>The cavity-kicker is modelled as a parallel RLC resonant circuit. This allows to take into account the finite filling-time of the kicker.</a:t>
                </a:r>
              </a:p>
              <a:p>
                <a:endParaRPr lang="en-GB" sz="1600" dirty="0">
                  <a:solidFill>
                    <a:schemeClr val="tx1"/>
                  </a:solidFill>
                </a:endParaRPr>
              </a:p>
              <a:p>
                <a:pPr marL="285750" indent="-285750">
                  <a:buFont typeface="Wingdings" panose="05000000000000000000" pitchFamily="2" charset="2"/>
                  <a:buChar char="q"/>
                </a:pPr>
                <a:r>
                  <a:rPr lang="en-GB" sz="1600" dirty="0">
                    <a:solidFill>
                      <a:schemeClr val="tx1"/>
                    </a:solidFill>
                  </a:rPr>
                  <a:t>The kicker is excited by the circulating beam-current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𝑖</m:t>
                        </m:r>
                      </m:e>
                      <m:sub>
                        <m:r>
                          <a:rPr lang="en-GB" sz="1600" b="0" i="1" smtClean="0">
                            <a:solidFill>
                              <a:schemeClr val="tx1"/>
                            </a:solidFill>
                            <a:latin typeface="Cambria Math" panose="02040503050406030204" pitchFamily="18" charset="0"/>
                          </a:rPr>
                          <m:t>𝑏</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𝑡</m:t>
                    </m:r>
                    <m:r>
                      <a:rPr lang="en-GB" sz="1600" b="0" i="1" smtClean="0">
                        <a:solidFill>
                          <a:schemeClr val="tx1"/>
                        </a:solidFill>
                        <a:latin typeface="Cambria Math" panose="02040503050406030204" pitchFamily="18" charset="0"/>
                      </a:rPr>
                      <m:t>)</m:t>
                    </m:r>
                  </m:oMath>
                </a14:m>
                <a:r>
                  <a:rPr lang="en-GB" sz="1600" dirty="0">
                    <a:solidFill>
                      <a:schemeClr val="tx1"/>
                    </a:solidFill>
                  </a:rPr>
                  <a:t> and by the kicker RF-generator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𝑉</m:t>
                        </m:r>
                      </m:e>
                      <m:sub>
                        <m:r>
                          <a:rPr lang="en-GB" sz="1600" b="0" i="1">
                            <a:solidFill>
                              <a:schemeClr val="tx1"/>
                            </a:solidFill>
                            <a:latin typeface="Cambria Math" panose="02040503050406030204" pitchFamily="18" charset="0"/>
                          </a:rPr>
                          <m:t>𝑔</m:t>
                        </m:r>
                      </m:sub>
                    </m:sSub>
                    <m:r>
                      <a:rPr lang="en-GB" sz="1600" b="0" i="1">
                        <a:solidFill>
                          <a:schemeClr val="tx1"/>
                        </a:solidFill>
                        <a:latin typeface="Cambria Math" panose="02040503050406030204" pitchFamily="18" charset="0"/>
                      </a:rPr>
                      <m:t>(</m:t>
                    </m:r>
                    <m:r>
                      <a:rPr lang="en-GB" sz="1600" b="0" i="1">
                        <a:solidFill>
                          <a:schemeClr val="tx1"/>
                        </a:solidFill>
                        <a:latin typeface="Cambria Math" panose="02040503050406030204" pitchFamily="18" charset="0"/>
                      </a:rPr>
                      <m:t>𝑡</m:t>
                    </m:r>
                    <m:r>
                      <a:rPr lang="en-GB" sz="1600" b="0" i="1">
                        <a:solidFill>
                          <a:schemeClr val="tx1"/>
                        </a:solidFill>
                        <a:latin typeface="Cambria Math" panose="02040503050406030204" pitchFamily="18" charset="0"/>
                      </a:rPr>
                      <m:t>)</m:t>
                    </m:r>
                  </m:oMath>
                </a14:m>
                <a:r>
                  <a:rPr lang="en-GB" sz="1600" dirty="0">
                    <a:solidFill>
                      <a:schemeClr val="tx1"/>
                    </a:solidFill>
                  </a:rPr>
                  <a:t>.</a:t>
                </a:r>
              </a:p>
              <a:p>
                <a:pPr marL="742950" lvl="1" indent="-285750">
                  <a:buFont typeface="Wingdings" panose="05000000000000000000" pitchFamily="2" charset="2"/>
                  <a:buChar char="Ø"/>
                </a:pPr>
                <a:r>
                  <a:rPr lang="en-GB" sz="1600" dirty="0">
                    <a:solidFill>
                      <a:schemeClr val="tx1"/>
                    </a:solidFill>
                  </a:rPr>
                  <a:t>The generator has angular frequency </a:t>
                </a: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𝑒</m:t>
                        </m:r>
                      </m:sub>
                    </m:sSub>
                    <m:r>
                      <a:rPr lang="en-GB" sz="1600" i="1">
                        <a:solidFill>
                          <a:schemeClr val="tx1"/>
                        </a:solidFill>
                        <a:latin typeface="Cambria Math" panose="02040503050406030204" pitchFamily="18" charset="0"/>
                        <a:ea typeface="Cambria Math" panose="02040503050406030204" pitchFamily="18" charset="0"/>
                      </a:rPr>
                      <m:t> </m:t>
                    </m:r>
                  </m:oMath>
                </a14:m>
                <a:r>
                  <a:rPr lang="en-GB" sz="1600" dirty="0">
                    <a:solidFill>
                      <a:schemeClr val="tx1"/>
                    </a:solidFill>
                  </a:rPr>
                  <a:t>= </a:t>
                </a:r>
                <a14:m>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2</m:t>
                        </m:r>
                        <m:r>
                          <a:rPr lang="en-GB" sz="1600" b="0" i="1" smtClean="0">
                            <a:solidFill>
                              <a:schemeClr val="tx1"/>
                            </a:solidFill>
                            <a:latin typeface="Cambria Math" panose="02040503050406030204" pitchFamily="18" charset="0"/>
                            <a:ea typeface="Cambria Math" panose="02040503050406030204" pitchFamily="18" charset="0"/>
                          </a:rPr>
                          <m:t>𝜋</m:t>
                        </m:r>
                        <m:r>
                          <a:rPr lang="en-GB" sz="1600" b="0" i="1" smtClean="0">
                            <a:solidFill>
                              <a:schemeClr val="tx1"/>
                            </a:solidFill>
                            <a:latin typeface="Cambria Math" panose="02040503050406030204" pitchFamily="18" charset="0"/>
                          </a:rPr>
                          <m:t>𝑓</m:t>
                        </m:r>
                      </m:e>
                      <m:sub>
                        <m:r>
                          <a:rPr lang="en-GB" sz="1600" b="0" i="1" smtClean="0">
                            <a:solidFill>
                              <a:schemeClr val="tx1"/>
                            </a:solidFill>
                            <a:latin typeface="Cambria Math" panose="02040503050406030204" pitchFamily="18" charset="0"/>
                          </a:rPr>
                          <m:t>𝑒</m:t>
                        </m:r>
                      </m:sub>
                    </m:sSub>
                  </m:oMath>
                </a14:m>
                <a:r>
                  <a:rPr lang="en-GB" sz="1600" dirty="0">
                    <a:solidFill>
                      <a:schemeClr val="tx1"/>
                    </a:solidFill>
                  </a:rPr>
                  <a:t> and is amplitude-modulated with the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sub>
                    </m:sSub>
                  </m:oMath>
                </a14:m>
                <a:r>
                  <a:rPr lang="en-GB" sz="1600" dirty="0">
                    <a:solidFill>
                      <a:schemeClr val="tx1"/>
                    </a:solidFill>
                  </a:rPr>
                  <a:t> values coming from the DAC.</a:t>
                </a:r>
              </a:p>
              <a:p>
                <a:pPr marL="742950" lvl="1" indent="-285750">
                  <a:buFont typeface="Wingdings" panose="05000000000000000000" pitchFamily="2" charset="2"/>
                  <a:buChar char="Ø"/>
                </a:pPr>
                <a:r>
                  <a:rPr lang="en-GB" sz="1600" dirty="0">
                    <a:solidFill>
                      <a:schemeClr val="tx1"/>
                    </a:solidFill>
                  </a:rPr>
                  <a:t>The generator has inner resistance equal to the shunt impedance of the kicker divided by the coupling factor</a:t>
                </a:r>
              </a:p>
              <a:p>
                <a:pPr marL="742950" lvl="1" indent="-285750">
                  <a:buFont typeface="Wingdings" panose="05000000000000000000" pitchFamily="2" charset="2"/>
                  <a:buChar char="Ø"/>
                </a:pPr>
                <a:endParaRPr lang="en-GB" sz="1600" dirty="0"/>
              </a:p>
              <a:p>
                <a:pPr lvl="1"/>
                <a:endParaRPr lang="en-GB" sz="1600" dirty="0">
                  <a:solidFill>
                    <a:schemeClr val="tx1"/>
                  </a:solidFill>
                </a:endParaRPr>
              </a:p>
              <a:p>
                <a:pPr lvl="1"/>
                <a:endParaRPr lang="en-GB" sz="1600" dirty="0">
                  <a:solidFill>
                    <a:schemeClr val="tx1"/>
                  </a:solidFill>
                </a:endParaRPr>
              </a:p>
              <a:p>
                <a:pPr marL="742950" lvl="1" indent="-285750">
                  <a:buFont typeface="Wingdings" panose="05000000000000000000" pitchFamily="2" charset="2"/>
                  <a:buChar char="Ø"/>
                </a:pPr>
                <a:r>
                  <a:rPr lang="en-GB" sz="1600" dirty="0">
                    <a:solidFill>
                      <a:schemeClr val="tx1"/>
                    </a:solidFill>
                  </a:rPr>
                  <a:t>As observed earlier, we assume that the generator-kicker system is perfectly matched when the generator works at </a:t>
                </a:r>
                <a14:m>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𝑓</m:t>
                        </m:r>
                      </m:e>
                      <m:sub>
                        <m:r>
                          <a:rPr lang="en-GB" sz="1600" b="0" i="1" smtClean="0">
                            <a:solidFill>
                              <a:schemeClr val="tx1"/>
                            </a:solidFill>
                            <a:latin typeface="Cambria Math" panose="02040503050406030204" pitchFamily="18" charset="0"/>
                          </a:rPr>
                          <m:t>𝑒</m:t>
                        </m:r>
                      </m:sub>
                    </m:sSub>
                  </m:oMath>
                </a14:m>
                <a:r>
                  <a:rPr lang="en-GB" sz="1600" dirty="0">
                    <a:solidFill>
                      <a:schemeClr val="tx1"/>
                    </a:solidFill>
                  </a:rPr>
                  <a:t>, therefore </a:t>
                </a: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b="0" i="1">
                            <a:solidFill>
                              <a:schemeClr val="tx1"/>
                            </a:solidFill>
                            <a:latin typeface="Cambria Math" panose="02040503050406030204" pitchFamily="18" charset="0"/>
                            <a:ea typeface="Cambria Math" panose="02040503050406030204" pitchFamily="18" charset="0"/>
                          </a:rPr>
                          <m:t>𝛽</m:t>
                        </m:r>
                      </m:e>
                      <m:sub>
                        <m:r>
                          <a:rPr lang="en-GB" sz="1600" b="0" i="1">
                            <a:solidFill>
                              <a:schemeClr val="tx1"/>
                            </a:solidFill>
                            <a:latin typeface="Cambria Math" panose="02040503050406030204" pitchFamily="18" charset="0"/>
                            <a:ea typeface="Cambria Math" panose="02040503050406030204" pitchFamily="18" charset="0"/>
                          </a:rPr>
                          <m:t>𝑐</m:t>
                        </m:r>
                      </m:sub>
                    </m:sSub>
                  </m:oMath>
                </a14:m>
                <a:r>
                  <a:rPr lang="en-GB" sz="1600" dirty="0">
                    <a:solidFill>
                      <a:schemeClr val="tx1"/>
                    </a:solidFill>
                  </a:rPr>
                  <a:t> = 1.</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r>
                  <a:rPr lang="en-GB" sz="1600" dirty="0">
                    <a:solidFill>
                      <a:schemeClr val="tx1"/>
                    </a:solidFill>
                  </a:rPr>
                  <a:t>Since we expect that the bunches cross the kicker at times </a:t>
                </a:r>
                <a14:m>
                  <m:oMath xmlns:m="http://schemas.openxmlformats.org/officeDocument/2006/math">
                    <m:r>
                      <a:rPr lang="en-GB" sz="1600" b="0" i="1" dirty="0" smtClean="0">
                        <a:solidFill>
                          <a:schemeClr val="tx1"/>
                        </a:solidFill>
                        <a:latin typeface="Cambria Math" panose="02040503050406030204" pitchFamily="18" charset="0"/>
                        <a:ea typeface="Cambria Math" panose="02040503050406030204" pitchFamily="18" charset="0"/>
                      </a:rPr>
                      <m:t>𝑘</m:t>
                    </m:r>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𝑡</m:t>
                        </m:r>
                      </m:e>
                      <m:sub>
                        <m:r>
                          <a:rPr lang="en-GB" sz="1600" b="0" i="1" smtClean="0">
                            <a:solidFill>
                              <a:schemeClr val="tx1"/>
                            </a:solidFill>
                            <a:latin typeface="Cambria Math" panose="02040503050406030204" pitchFamily="18" charset="0"/>
                            <a:ea typeface="Cambria Math" panose="02040503050406030204" pitchFamily="18" charset="0"/>
                          </a:rPr>
                          <m:t>𝑟𝑓</m:t>
                        </m:r>
                      </m:sub>
                    </m:sSub>
                  </m:oMath>
                </a14:m>
                <a:r>
                  <a:rPr lang="en-GB" sz="1600" dirty="0">
                    <a:solidFill>
                      <a:schemeClr val="tx1"/>
                    </a:solidFill>
                  </a:rPr>
                  <a:t>, after the passage of the bunch </a:t>
                </a:r>
                <a14:m>
                  <m:oMath xmlns:m="http://schemas.openxmlformats.org/officeDocument/2006/math">
                    <m:r>
                      <a:rPr lang="en-GB" sz="1600" i="1" dirty="0" smtClean="0">
                        <a:solidFill>
                          <a:schemeClr val="tx1"/>
                        </a:solidFill>
                        <a:latin typeface="Cambria Math" panose="02040503050406030204" pitchFamily="18" charset="0"/>
                      </a:rPr>
                      <m:t>𝑘</m:t>
                    </m:r>
                    <m:r>
                      <a:rPr lang="en-GB" sz="1600" b="0" i="1" dirty="0" smtClean="0">
                        <a:solidFill>
                          <a:schemeClr val="tx1"/>
                        </a:solidFill>
                        <a:latin typeface="Cambria Math" panose="02040503050406030204" pitchFamily="18" charset="0"/>
                      </a:rPr>
                      <m:t>−1</m:t>
                    </m:r>
                  </m:oMath>
                </a14:m>
                <a:r>
                  <a:rPr lang="en-GB" sz="1600" dirty="0">
                    <a:solidFill>
                      <a:schemeClr val="tx1"/>
                    </a:solidFill>
                  </a:rPr>
                  <a:t>  at </a:t>
                </a:r>
                <a14:m>
                  <m:oMath xmlns:m="http://schemas.openxmlformats.org/officeDocument/2006/math">
                    <m:r>
                      <a:rPr lang="en-GB" sz="1600" b="0" i="0" dirty="0" smtClean="0">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ea typeface="Cambria Math" panose="02040503050406030204" pitchFamily="18" charset="0"/>
                      </a:rPr>
                      <m:t>𝑘</m:t>
                    </m:r>
                    <m:r>
                      <a:rPr lang="en-GB" sz="1600" b="0" i="1" dirty="0" smtClean="0">
                        <a:latin typeface="Cambria Math" panose="02040503050406030204" pitchFamily="18" charset="0"/>
                        <a:ea typeface="Cambria Math" panose="02040503050406030204" pitchFamily="18" charset="0"/>
                      </a:rPr>
                      <m:t>−1)</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𝑡</m:t>
                        </m:r>
                      </m:e>
                      <m:sub>
                        <m:r>
                          <a:rPr lang="en-GB" sz="1600" i="1">
                            <a:latin typeface="Cambria Math" panose="02040503050406030204" pitchFamily="18" charset="0"/>
                            <a:ea typeface="Cambria Math" panose="02040503050406030204" pitchFamily="18" charset="0"/>
                          </a:rPr>
                          <m:t>𝑟𝑓</m:t>
                        </m:r>
                      </m:sub>
                    </m:sSub>
                  </m:oMath>
                </a14:m>
                <a:r>
                  <a:rPr lang="en-GB" sz="1600" dirty="0">
                    <a:solidFill>
                      <a:schemeClr val="tx1"/>
                    </a:solidFill>
                  </a:rPr>
                  <a:t> the generator-amplitude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m:t>
                        </m:r>
                        <m:r>
                          <a:rPr lang="en-GB" sz="1600" b="0" i="1" smtClean="0">
                            <a:solidFill>
                              <a:schemeClr val="tx1"/>
                            </a:solidFill>
                            <a:latin typeface="Cambria Math" panose="02040503050406030204" pitchFamily="18" charset="0"/>
                          </a:rPr>
                          <m:t>−1</m:t>
                        </m:r>
                      </m:sub>
                    </m:sSub>
                  </m:oMath>
                </a14:m>
                <a:r>
                  <a:rPr lang="en-GB" sz="1600" dirty="0">
                    <a:solidFill>
                      <a:schemeClr val="tx1"/>
                    </a:solidFill>
                  </a:rPr>
                  <a:t> suddenly changes to the value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m:t>
                        </m:r>
                      </m:sub>
                    </m:sSub>
                  </m:oMath>
                </a14:m>
                <a:r>
                  <a:rPr lang="en-GB" sz="1600" dirty="0">
                    <a:solidFill>
                      <a:schemeClr val="tx1"/>
                    </a:solidFill>
                  </a:rPr>
                  <a:t> pertaining to the bunch </a:t>
                </a:r>
                <a14:m>
                  <m:oMath xmlns:m="http://schemas.openxmlformats.org/officeDocument/2006/math">
                    <m:r>
                      <a:rPr lang="en-GB" sz="1600" i="1" dirty="0">
                        <a:solidFill>
                          <a:schemeClr val="tx1"/>
                        </a:solidFill>
                        <a:latin typeface="Cambria Math" panose="02040503050406030204" pitchFamily="18" charset="0"/>
                      </a:rPr>
                      <m:t>𝑘</m:t>
                    </m:r>
                  </m:oMath>
                </a14:m>
                <a:r>
                  <a:rPr lang="en-GB" sz="1600" dirty="0">
                    <a:solidFill>
                      <a:schemeClr val="tx1"/>
                    </a:solidFill>
                  </a:rPr>
                  <a:t>. The </a:t>
                </a:r>
                <a:r>
                  <a:rPr lang="en-GB" sz="1600" dirty="0"/>
                  <a:t>QPSK shifts the generator-phase </a:t>
                </a:r>
                <a:r>
                  <a:rPr lang="en-GB" sz="1600" dirty="0">
                    <a:solidFill>
                      <a:schemeClr val="tx1"/>
                    </a:solidFill>
                  </a:rPr>
                  <a:t>by 90° </a:t>
                </a:r>
                <a:r>
                  <a:rPr lang="en-GB" sz="1600" dirty="0"/>
                  <a:t>at times </a:t>
                </a:r>
                <a14:m>
                  <m:oMath xmlns:m="http://schemas.openxmlformats.org/officeDocument/2006/math">
                    <m:r>
                      <a:rPr lang="en-GB" sz="1600" i="1" dirty="0">
                        <a:latin typeface="Cambria Math" panose="02040503050406030204" pitchFamily="18" charset="0"/>
                        <a:ea typeface="Cambria Math" panose="02040503050406030204" pitchFamily="18" charset="0"/>
                      </a:rPr>
                      <m:t>𝑘</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𝑡</m:t>
                        </m:r>
                      </m:e>
                      <m:sub>
                        <m:r>
                          <a:rPr lang="en-GB" sz="1600" i="1">
                            <a:latin typeface="Cambria Math" panose="02040503050406030204" pitchFamily="18" charset="0"/>
                            <a:ea typeface="Cambria Math" panose="02040503050406030204" pitchFamily="18" charset="0"/>
                          </a:rPr>
                          <m:t>𝑟𝑓</m:t>
                        </m:r>
                      </m:sub>
                    </m:sSub>
                  </m:oMath>
                </a14:m>
                <a:r>
                  <a:rPr lang="en-GB" sz="1600" dirty="0">
                    <a:solidFill>
                      <a:schemeClr val="tx1"/>
                    </a:solidFill>
                  </a:rPr>
                  <a:t>.</a:t>
                </a:r>
              </a:p>
            </p:txBody>
          </p:sp>
        </mc:Choice>
        <mc:Fallback xmlns="">
          <p:sp>
            <p:nvSpPr>
              <p:cNvPr id="16" name="CasellaDiTesto 15">
                <a:extLst>
                  <a:ext uri="{FF2B5EF4-FFF2-40B4-BE49-F238E27FC236}">
                    <a16:creationId xmlns:a16="http://schemas.microsoft.com/office/drawing/2014/main" id="{8BF065C0-8B2B-4EE4-8D5B-A6512E860163}"/>
                  </a:ext>
                </a:extLst>
              </p:cNvPr>
              <p:cNvSpPr txBox="1">
                <a:spLocks noRot="1" noChangeAspect="1" noMove="1" noResize="1" noEditPoints="1" noAdjustHandles="1" noChangeArrowheads="1" noChangeShapeType="1" noTextEdit="1"/>
              </p:cNvSpPr>
              <p:nvPr/>
            </p:nvSpPr>
            <p:spPr>
              <a:xfrm>
                <a:off x="-2" y="761082"/>
                <a:ext cx="12192000" cy="3106491"/>
              </a:xfrm>
              <a:prstGeom prst="rect">
                <a:avLst/>
              </a:prstGeom>
              <a:blipFill>
                <a:blip r:embed="rId4"/>
                <a:stretch>
                  <a:fillRect l="-200" t="-589" b="-1179"/>
                </a:stretch>
              </a:blipFill>
            </p:spPr>
            <p:txBody>
              <a:bodyPr/>
              <a:lstStyle/>
              <a:p>
                <a:r>
                  <a:rPr lang="en-GB">
                    <a:noFill/>
                  </a:rPr>
                  <a:t> </a:t>
                </a:r>
              </a:p>
            </p:txBody>
          </p:sp>
        </mc:Fallback>
      </mc:AlternateContent>
      <p:sp>
        <p:nvSpPr>
          <p:cNvPr id="17" name="Rettangolo 16">
            <a:extLst>
              <a:ext uri="{FF2B5EF4-FFF2-40B4-BE49-F238E27FC236}">
                <a16:creationId xmlns:a16="http://schemas.microsoft.com/office/drawing/2014/main" id="{44D6ABD3-5798-4048-AB56-66C23ABE19B3}"/>
              </a:ext>
            </a:extLst>
          </p:cNvPr>
          <p:cNvSpPr/>
          <p:nvPr/>
        </p:nvSpPr>
        <p:spPr>
          <a:xfrm>
            <a:off x="2428916" y="4036021"/>
            <a:ext cx="2951246" cy="2050131"/>
          </a:xfrm>
          <a:prstGeom prst="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17">
            <a:extLst>
              <a:ext uri="{FF2B5EF4-FFF2-40B4-BE49-F238E27FC236}">
                <a16:creationId xmlns:a16="http://schemas.microsoft.com/office/drawing/2014/main" id="{00DD676E-7CC6-4427-8152-200BF24F524A}"/>
              </a:ext>
            </a:extLst>
          </p:cNvPr>
          <p:cNvSpPr txBox="1"/>
          <p:nvPr/>
        </p:nvSpPr>
        <p:spPr>
          <a:xfrm>
            <a:off x="3157058" y="6081439"/>
            <a:ext cx="1538366" cy="353943"/>
          </a:xfrm>
          <a:prstGeom prst="rect">
            <a:avLst/>
          </a:prstGeom>
          <a:noFill/>
        </p:spPr>
        <p:txBody>
          <a:bodyPr wrap="square" rtlCol="0">
            <a:spAutoFit/>
          </a:bodyPr>
          <a:lstStyle/>
          <a:p>
            <a:r>
              <a:rPr lang="en-GB" sz="1700" b="1" dirty="0">
                <a:solidFill>
                  <a:srgbClr val="00B050"/>
                </a:solidFill>
              </a:rPr>
              <a:t>Cavity-kicker</a:t>
            </a:r>
          </a:p>
        </p:txBody>
      </p:sp>
      <p:sp>
        <p:nvSpPr>
          <p:cNvPr id="19" name="Rettangolo 18">
            <a:extLst>
              <a:ext uri="{FF2B5EF4-FFF2-40B4-BE49-F238E27FC236}">
                <a16:creationId xmlns:a16="http://schemas.microsoft.com/office/drawing/2014/main" id="{EF41FFF6-95EE-44E7-A92C-891147557033}"/>
              </a:ext>
            </a:extLst>
          </p:cNvPr>
          <p:cNvSpPr/>
          <p:nvPr/>
        </p:nvSpPr>
        <p:spPr>
          <a:xfrm>
            <a:off x="297779" y="4012672"/>
            <a:ext cx="1728143" cy="2073480"/>
          </a:xfrm>
          <a:prstGeom prst="rect">
            <a:avLst/>
          </a:prstGeom>
          <a:no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2464F679-A7BA-4612-B413-294FC9C5275F}"/>
              </a:ext>
            </a:extLst>
          </p:cNvPr>
          <p:cNvSpPr txBox="1"/>
          <p:nvPr/>
        </p:nvSpPr>
        <p:spPr>
          <a:xfrm>
            <a:off x="660136" y="6086152"/>
            <a:ext cx="1108230" cy="353943"/>
          </a:xfrm>
          <a:prstGeom prst="rect">
            <a:avLst/>
          </a:prstGeom>
          <a:noFill/>
        </p:spPr>
        <p:txBody>
          <a:bodyPr wrap="square" rtlCol="0">
            <a:spAutoFit/>
          </a:bodyPr>
          <a:lstStyle/>
          <a:p>
            <a:r>
              <a:rPr lang="en-GB" sz="1700" b="1" dirty="0">
                <a:solidFill>
                  <a:srgbClr val="FFC000"/>
                </a:solidFill>
              </a:rPr>
              <a:t>Generator</a:t>
            </a:r>
          </a:p>
        </p:txBody>
      </p:sp>
      <p:sp>
        <p:nvSpPr>
          <p:cNvPr id="21" name="Rettangolo 20">
            <a:extLst>
              <a:ext uri="{FF2B5EF4-FFF2-40B4-BE49-F238E27FC236}">
                <a16:creationId xmlns:a16="http://schemas.microsoft.com/office/drawing/2014/main" id="{ADD22449-5EEB-43B5-9CC6-6F34C22D4DC7}"/>
              </a:ext>
            </a:extLst>
          </p:cNvPr>
          <p:cNvSpPr/>
          <p:nvPr/>
        </p:nvSpPr>
        <p:spPr>
          <a:xfrm>
            <a:off x="5655278" y="4036020"/>
            <a:ext cx="952095" cy="2045419"/>
          </a:xfrm>
          <a:prstGeom prst="rect">
            <a:avLst/>
          </a:prstGeom>
          <a:noFill/>
          <a:ln w="571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21">
            <a:extLst>
              <a:ext uri="{FF2B5EF4-FFF2-40B4-BE49-F238E27FC236}">
                <a16:creationId xmlns:a16="http://schemas.microsoft.com/office/drawing/2014/main" id="{6C71BDFF-C5D0-4AD2-9034-C87C5E27EE0F}"/>
              </a:ext>
            </a:extLst>
          </p:cNvPr>
          <p:cNvSpPr txBox="1"/>
          <p:nvPr/>
        </p:nvSpPr>
        <p:spPr>
          <a:xfrm>
            <a:off x="5762906" y="6092395"/>
            <a:ext cx="772357" cy="353943"/>
          </a:xfrm>
          <a:prstGeom prst="rect">
            <a:avLst/>
          </a:prstGeom>
          <a:noFill/>
        </p:spPr>
        <p:txBody>
          <a:bodyPr wrap="square" rtlCol="0">
            <a:spAutoFit/>
          </a:bodyPr>
          <a:lstStyle/>
          <a:p>
            <a:r>
              <a:rPr lang="en-GB" sz="1700" b="1" dirty="0">
                <a:solidFill>
                  <a:srgbClr val="0000FF"/>
                </a:solidFill>
              </a:rPr>
              <a:t>Beam</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C626A30-F1F6-43D8-8209-F2B42E2FD6ED}"/>
                  </a:ext>
                </a:extLst>
              </p:cNvPr>
              <p:cNvSpPr txBox="1"/>
              <p:nvPr/>
            </p:nvSpPr>
            <p:spPr>
              <a:xfrm>
                <a:off x="2758972" y="4864827"/>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ea typeface="Cambria Math" panose="02040503050406030204" pitchFamily="18" charset="0"/>
                            </a:rPr>
                          </m:ctrlPr>
                        </m:sSubPr>
                        <m:e>
                          <m:r>
                            <a:rPr lang="en-GB" b="1" i="1" smtClean="0">
                              <a:solidFill>
                                <a:srgbClr val="00B050"/>
                              </a:solidFill>
                              <a:latin typeface="Cambria Math" panose="02040503050406030204" pitchFamily="18" charset="0"/>
                              <a:ea typeface="Cambria Math" panose="02040503050406030204" pitchFamily="18" charset="0"/>
                            </a:rPr>
                            <m:t>𝑹</m:t>
                          </m:r>
                        </m:e>
                        <m:sub>
                          <m:r>
                            <a:rPr lang="en-GB" b="1" i="1" smtClean="0">
                              <a:solidFill>
                                <a:srgbClr val="00B050"/>
                              </a:solidFill>
                              <a:latin typeface="Cambria Math" panose="02040503050406030204" pitchFamily="18" charset="0"/>
                              <a:ea typeface="Cambria Math" panose="02040503050406030204" pitchFamily="18" charset="0"/>
                            </a:rPr>
                            <m:t>𝒔</m:t>
                          </m:r>
                        </m:sub>
                      </m:sSub>
                    </m:oMath>
                  </m:oMathPara>
                </a14:m>
                <a:endParaRPr lang="en-GB" b="1" dirty="0"/>
              </a:p>
            </p:txBody>
          </p:sp>
        </mc:Choice>
        <mc:Fallback xmlns="">
          <p:sp>
            <p:nvSpPr>
              <p:cNvPr id="14" name="CasellaDiTesto 13">
                <a:extLst>
                  <a:ext uri="{FF2B5EF4-FFF2-40B4-BE49-F238E27FC236}">
                    <a16:creationId xmlns:a16="http://schemas.microsoft.com/office/drawing/2014/main" id="{DC626A30-F1F6-43D8-8209-F2B42E2FD6ED}"/>
                  </a:ext>
                </a:extLst>
              </p:cNvPr>
              <p:cNvSpPr txBox="1">
                <a:spLocks noRot="1" noChangeAspect="1" noMove="1" noResize="1" noEditPoints="1" noAdjustHandles="1" noChangeArrowheads="1" noChangeShapeType="1" noTextEdit="1"/>
              </p:cNvSpPr>
              <p:nvPr/>
            </p:nvSpPr>
            <p:spPr>
              <a:xfrm>
                <a:off x="2758972" y="4864827"/>
                <a:ext cx="369454" cy="369332"/>
              </a:xfrm>
              <a:prstGeom prst="rect">
                <a:avLst/>
              </a:prstGeom>
              <a:blipFill>
                <a:blip r:embed="rId5"/>
                <a:stretch>
                  <a:fillRect r="-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D9AABD44-E7F2-4ED2-95B6-38B195057BA8}"/>
                  </a:ext>
                </a:extLst>
              </p:cNvPr>
              <p:cNvSpPr txBox="1"/>
              <p:nvPr/>
            </p:nvSpPr>
            <p:spPr>
              <a:xfrm>
                <a:off x="3533694" y="4870691"/>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00B050"/>
                          </a:solidFill>
                          <a:latin typeface="Cambria Math" panose="02040503050406030204" pitchFamily="18" charset="0"/>
                          <a:ea typeface="Cambria Math" panose="02040503050406030204" pitchFamily="18" charset="0"/>
                        </a:rPr>
                        <m:t>𝑳</m:t>
                      </m:r>
                    </m:oMath>
                  </m:oMathPara>
                </a14:m>
                <a:endParaRPr lang="en-GB" b="1" dirty="0">
                  <a:solidFill>
                    <a:srgbClr val="00B050"/>
                  </a:solidFill>
                </a:endParaRPr>
              </a:p>
            </p:txBody>
          </p:sp>
        </mc:Choice>
        <mc:Fallback xmlns="">
          <p:sp>
            <p:nvSpPr>
              <p:cNvPr id="23" name="CasellaDiTesto 22">
                <a:extLst>
                  <a:ext uri="{FF2B5EF4-FFF2-40B4-BE49-F238E27FC236}">
                    <a16:creationId xmlns:a16="http://schemas.microsoft.com/office/drawing/2014/main" id="{D9AABD44-E7F2-4ED2-95B6-38B195057BA8}"/>
                  </a:ext>
                </a:extLst>
              </p:cNvPr>
              <p:cNvSpPr txBox="1">
                <a:spLocks noRot="1" noChangeAspect="1" noMove="1" noResize="1" noEditPoints="1" noAdjustHandles="1" noChangeArrowheads="1" noChangeShapeType="1" noTextEdit="1"/>
              </p:cNvSpPr>
              <p:nvPr/>
            </p:nvSpPr>
            <p:spPr>
              <a:xfrm>
                <a:off x="3533694" y="4870691"/>
                <a:ext cx="36945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E72B22A-DEC8-45E0-A258-44E94691AC96}"/>
                  </a:ext>
                </a:extLst>
              </p:cNvPr>
              <p:cNvSpPr txBox="1"/>
              <p:nvPr/>
            </p:nvSpPr>
            <p:spPr>
              <a:xfrm>
                <a:off x="4691678" y="4708775"/>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00B050"/>
                          </a:solidFill>
                          <a:latin typeface="Cambria Math" panose="02040503050406030204" pitchFamily="18" charset="0"/>
                          <a:ea typeface="Cambria Math" panose="02040503050406030204" pitchFamily="18" charset="0"/>
                        </a:rPr>
                        <m:t>𝑪</m:t>
                      </m:r>
                    </m:oMath>
                  </m:oMathPara>
                </a14:m>
                <a:endParaRPr lang="en-GB" b="1" dirty="0">
                  <a:solidFill>
                    <a:srgbClr val="00B050"/>
                  </a:solidFill>
                </a:endParaRPr>
              </a:p>
            </p:txBody>
          </p:sp>
        </mc:Choice>
        <mc:Fallback xmlns="">
          <p:sp>
            <p:nvSpPr>
              <p:cNvPr id="24" name="CasellaDiTesto 23">
                <a:extLst>
                  <a:ext uri="{FF2B5EF4-FFF2-40B4-BE49-F238E27FC236}">
                    <a16:creationId xmlns:a16="http://schemas.microsoft.com/office/drawing/2014/main" id="{6E72B22A-DEC8-45E0-A258-44E94691AC96}"/>
                  </a:ext>
                </a:extLst>
              </p:cNvPr>
              <p:cNvSpPr txBox="1">
                <a:spLocks noRot="1" noChangeAspect="1" noMove="1" noResize="1" noEditPoints="1" noAdjustHandles="1" noChangeArrowheads="1" noChangeShapeType="1" noTextEdit="1"/>
              </p:cNvSpPr>
              <p:nvPr/>
            </p:nvSpPr>
            <p:spPr>
              <a:xfrm>
                <a:off x="4691678" y="4708775"/>
                <a:ext cx="369454"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D40EAB68-5D13-4E4A-8B73-F4F6737F8335}"/>
                  </a:ext>
                </a:extLst>
              </p:cNvPr>
              <p:cNvSpPr txBox="1"/>
              <p:nvPr/>
            </p:nvSpPr>
            <p:spPr>
              <a:xfrm>
                <a:off x="5633185" y="4495495"/>
                <a:ext cx="641472" cy="369332"/>
              </a:xfrm>
              <a:prstGeom prst="rect">
                <a:avLst/>
              </a:prstGeom>
              <a:noFill/>
            </p:spPr>
            <p:txBody>
              <a:bodyPr wrap="square">
                <a:spAutoFit/>
              </a:bodyPr>
              <a:lstStyle/>
              <a:p>
                <a14:m>
                  <m:oMath xmlns:m="http://schemas.openxmlformats.org/officeDocument/2006/math">
                    <m:sSub>
                      <m:sSubPr>
                        <m:ctrlPr>
                          <a:rPr lang="en-GB" b="1" i="1" smtClean="0">
                            <a:solidFill>
                              <a:srgbClr val="0000FF"/>
                            </a:solidFill>
                            <a:latin typeface="Cambria Math" panose="02040503050406030204" pitchFamily="18" charset="0"/>
                          </a:rPr>
                        </m:ctrlPr>
                      </m:sSubPr>
                      <m:e>
                        <m:r>
                          <a:rPr lang="en-GB" b="1" i="1" smtClean="0">
                            <a:solidFill>
                              <a:srgbClr val="0000FF"/>
                            </a:solidFill>
                            <a:latin typeface="Cambria Math" panose="02040503050406030204" pitchFamily="18" charset="0"/>
                          </a:rPr>
                          <m:t>𝒊</m:t>
                        </m:r>
                      </m:e>
                      <m:sub>
                        <m:r>
                          <a:rPr lang="en-GB" b="1" i="1" smtClean="0">
                            <a:solidFill>
                              <a:srgbClr val="0000FF"/>
                            </a:solidFill>
                            <a:latin typeface="Cambria Math" panose="02040503050406030204" pitchFamily="18" charset="0"/>
                          </a:rPr>
                          <m:t>𝒃</m:t>
                        </m:r>
                      </m:sub>
                    </m:sSub>
                    <m:r>
                      <a:rPr lang="en-GB" b="1" i="1" smtClean="0">
                        <a:solidFill>
                          <a:srgbClr val="0000FF"/>
                        </a:solidFill>
                        <a:latin typeface="Cambria Math" panose="02040503050406030204" pitchFamily="18" charset="0"/>
                      </a:rPr>
                      <m:t>(</m:t>
                    </m:r>
                    <m:r>
                      <a:rPr lang="en-GB" b="1" i="1" smtClean="0">
                        <a:solidFill>
                          <a:srgbClr val="0000FF"/>
                        </a:solidFill>
                        <a:latin typeface="Cambria Math" panose="02040503050406030204" pitchFamily="18" charset="0"/>
                      </a:rPr>
                      <m:t>𝒕</m:t>
                    </m:r>
                    <m:r>
                      <a:rPr lang="en-GB" b="1" i="1" smtClean="0">
                        <a:solidFill>
                          <a:srgbClr val="0000FF"/>
                        </a:solidFill>
                        <a:latin typeface="Cambria Math" panose="02040503050406030204" pitchFamily="18" charset="0"/>
                      </a:rPr>
                      <m:t>)</m:t>
                    </m:r>
                  </m:oMath>
                </a14:m>
                <a:r>
                  <a:rPr lang="en-GB" b="1" dirty="0">
                    <a:solidFill>
                      <a:srgbClr val="0000FF"/>
                    </a:solidFill>
                  </a:rPr>
                  <a:t> </a:t>
                </a:r>
                <a:endParaRPr lang="en-GB" b="1" dirty="0"/>
              </a:p>
            </p:txBody>
          </p:sp>
        </mc:Choice>
        <mc:Fallback xmlns="">
          <p:sp>
            <p:nvSpPr>
              <p:cNvPr id="26" name="CasellaDiTesto 25">
                <a:extLst>
                  <a:ext uri="{FF2B5EF4-FFF2-40B4-BE49-F238E27FC236}">
                    <a16:creationId xmlns:a16="http://schemas.microsoft.com/office/drawing/2014/main" id="{D40EAB68-5D13-4E4A-8B73-F4F6737F8335}"/>
                  </a:ext>
                </a:extLst>
              </p:cNvPr>
              <p:cNvSpPr txBox="1">
                <a:spLocks noRot="1" noChangeAspect="1" noMove="1" noResize="1" noEditPoints="1" noAdjustHandles="1" noChangeArrowheads="1" noChangeShapeType="1" noTextEdit="1"/>
              </p:cNvSpPr>
              <p:nvPr/>
            </p:nvSpPr>
            <p:spPr>
              <a:xfrm>
                <a:off x="5633185" y="4495495"/>
                <a:ext cx="641472" cy="369332"/>
              </a:xfrm>
              <a:prstGeom prst="rect">
                <a:avLst/>
              </a:prstGeom>
              <a:blipFill>
                <a:blip r:embed="rId9"/>
                <a:stretch>
                  <a:fillRect r="-7619"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9C1353B0-D26E-44B6-997D-7AADBF5DA44B}"/>
                  </a:ext>
                </a:extLst>
              </p:cNvPr>
              <p:cNvSpPr txBox="1"/>
              <p:nvPr/>
            </p:nvSpPr>
            <p:spPr>
              <a:xfrm>
                <a:off x="4044314" y="5451408"/>
                <a:ext cx="5761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BF00BF"/>
                          </a:solidFill>
                          <a:latin typeface="Cambria Math" panose="02040503050406030204" pitchFamily="18" charset="0"/>
                        </a:rPr>
                        <m:t>𝑽</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oMath>
                  </m:oMathPara>
                </a14:m>
                <a:endParaRPr lang="en-GB" dirty="0">
                  <a:solidFill>
                    <a:srgbClr val="BF00BF"/>
                  </a:solidFill>
                </a:endParaRPr>
              </a:p>
            </p:txBody>
          </p:sp>
        </mc:Choice>
        <mc:Fallback xmlns="">
          <p:sp>
            <p:nvSpPr>
              <p:cNvPr id="27" name="CasellaDiTesto 26">
                <a:extLst>
                  <a:ext uri="{FF2B5EF4-FFF2-40B4-BE49-F238E27FC236}">
                    <a16:creationId xmlns:a16="http://schemas.microsoft.com/office/drawing/2014/main" id="{9C1353B0-D26E-44B6-997D-7AADBF5DA44B}"/>
                  </a:ext>
                </a:extLst>
              </p:cNvPr>
              <p:cNvSpPr txBox="1">
                <a:spLocks noRot="1" noChangeAspect="1" noMove="1" noResize="1" noEditPoints="1" noAdjustHandles="1" noChangeArrowheads="1" noChangeShapeType="1" noTextEdit="1"/>
              </p:cNvSpPr>
              <p:nvPr/>
            </p:nvSpPr>
            <p:spPr>
              <a:xfrm>
                <a:off x="4044314" y="5451408"/>
                <a:ext cx="576151" cy="369332"/>
              </a:xfrm>
              <a:prstGeom prst="rect">
                <a:avLst/>
              </a:prstGeom>
              <a:blipFill>
                <a:blip r:embed="rId10"/>
                <a:stretch>
                  <a:fillRect r="-10526"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8C8DAA15-3389-4103-A2B4-187B2466B3EC}"/>
                  </a:ext>
                </a:extLst>
              </p:cNvPr>
              <p:cNvSpPr txBox="1"/>
              <p:nvPr/>
            </p:nvSpPr>
            <p:spPr>
              <a:xfrm>
                <a:off x="1558477" y="4737486"/>
                <a:ext cx="369454" cy="6578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b="1" i="1" smtClean="0">
                              <a:solidFill>
                                <a:srgbClr val="FFA500"/>
                              </a:solidFill>
                              <a:latin typeface="Cambria Math" panose="02040503050406030204" pitchFamily="18" charset="0"/>
                              <a:ea typeface="Cambria Math" panose="02040503050406030204" pitchFamily="18" charset="0"/>
                            </a:rPr>
                          </m:ctrlPr>
                        </m:fPr>
                        <m:num>
                          <m:sSub>
                            <m:sSubPr>
                              <m:ctrlPr>
                                <a:rPr lang="en-GB" b="1" i="1">
                                  <a:solidFill>
                                    <a:srgbClr val="FFA500"/>
                                  </a:solidFill>
                                  <a:latin typeface="Cambria Math" panose="02040503050406030204" pitchFamily="18" charset="0"/>
                                  <a:ea typeface="Cambria Math" panose="02040503050406030204" pitchFamily="18" charset="0"/>
                                </a:rPr>
                              </m:ctrlPr>
                            </m:sSubPr>
                            <m:e>
                              <m:r>
                                <a:rPr lang="en-GB" b="1" i="1">
                                  <a:solidFill>
                                    <a:srgbClr val="FFA500"/>
                                  </a:solidFill>
                                  <a:latin typeface="Cambria Math" panose="02040503050406030204" pitchFamily="18" charset="0"/>
                                  <a:ea typeface="Cambria Math" panose="02040503050406030204" pitchFamily="18" charset="0"/>
                                </a:rPr>
                                <m:t>𝑹</m:t>
                              </m:r>
                            </m:e>
                            <m:sub>
                              <m:r>
                                <a:rPr lang="en-GB" b="1" i="1">
                                  <a:solidFill>
                                    <a:srgbClr val="FFA500"/>
                                  </a:solidFill>
                                  <a:latin typeface="Cambria Math" panose="02040503050406030204" pitchFamily="18" charset="0"/>
                                  <a:ea typeface="Cambria Math" panose="02040503050406030204" pitchFamily="18" charset="0"/>
                                </a:rPr>
                                <m:t>𝒔</m:t>
                              </m:r>
                            </m:sub>
                          </m:sSub>
                        </m:num>
                        <m:den>
                          <m:sSub>
                            <m:sSubPr>
                              <m:ctrlPr>
                                <a:rPr lang="en-GB" b="1" i="1" smtClean="0">
                                  <a:solidFill>
                                    <a:srgbClr val="FFA500"/>
                                  </a:solidFill>
                                  <a:latin typeface="Cambria Math" panose="02040503050406030204" pitchFamily="18" charset="0"/>
                                  <a:ea typeface="Cambria Math" panose="02040503050406030204" pitchFamily="18" charset="0"/>
                                </a:rPr>
                              </m:ctrlPr>
                            </m:sSubPr>
                            <m:e>
                              <m:r>
                                <a:rPr lang="en-GB" b="1" i="1" smtClean="0">
                                  <a:solidFill>
                                    <a:srgbClr val="FFA500"/>
                                  </a:solidFill>
                                  <a:latin typeface="Cambria Math" panose="02040503050406030204" pitchFamily="18" charset="0"/>
                                  <a:ea typeface="Cambria Math" panose="02040503050406030204" pitchFamily="18" charset="0"/>
                                </a:rPr>
                                <m:t>𝜷</m:t>
                              </m:r>
                            </m:e>
                            <m:sub>
                              <m:r>
                                <a:rPr lang="en-GB" b="1" i="1" smtClean="0">
                                  <a:solidFill>
                                    <a:srgbClr val="FFA500"/>
                                  </a:solidFill>
                                  <a:latin typeface="Cambria Math" panose="02040503050406030204" pitchFamily="18" charset="0"/>
                                  <a:ea typeface="Cambria Math" panose="02040503050406030204" pitchFamily="18" charset="0"/>
                                </a:rPr>
                                <m:t>𝒄</m:t>
                              </m:r>
                            </m:sub>
                          </m:sSub>
                        </m:den>
                      </m:f>
                    </m:oMath>
                  </m:oMathPara>
                </a14:m>
                <a:endParaRPr lang="en-GB" b="1" dirty="0"/>
              </a:p>
            </p:txBody>
          </p:sp>
        </mc:Choice>
        <mc:Fallback xmlns="">
          <p:sp>
            <p:nvSpPr>
              <p:cNvPr id="28" name="CasellaDiTesto 27">
                <a:extLst>
                  <a:ext uri="{FF2B5EF4-FFF2-40B4-BE49-F238E27FC236}">
                    <a16:creationId xmlns:a16="http://schemas.microsoft.com/office/drawing/2014/main" id="{8C8DAA15-3389-4103-A2B4-187B2466B3EC}"/>
                  </a:ext>
                </a:extLst>
              </p:cNvPr>
              <p:cNvSpPr txBox="1">
                <a:spLocks noRot="1" noChangeAspect="1" noMove="1" noResize="1" noEditPoints="1" noAdjustHandles="1" noChangeArrowheads="1" noChangeShapeType="1" noTextEdit="1"/>
              </p:cNvSpPr>
              <p:nvPr/>
            </p:nvSpPr>
            <p:spPr>
              <a:xfrm>
                <a:off x="1558477" y="4737486"/>
                <a:ext cx="369454" cy="657809"/>
              </a:xfrm>
              <a:prstGeom prst="rect">
                <a:avLst/>
              </a:prstGeom>
              <a:blipFill>
                <a:blip r:embed="rId11"/>
                <a:stretch>
                  <a:fillRect/>
                </a:stretch>
              </a:blipFill>
            </p:spPr>
            <p:txBody>
              <a:bodyPr/>
              <a:lstStyle/>
              <a:p>
                <a:r>
                  <a:rPr lang="en-GB">
                    <a:noFill/>
                  </a:rPr>
                  <a:t> </a:t>
                </a:r>
              </a:p>
            </p:txBody>
          </p:sp>
        </mc:Fallback>
      </mc:AlternateContent>
      <p:cxnSp>
        <p:nvCxnSpPr>
          <p:cNvPr id="5" name="Connettore 2 4">
            <a:extLst>
              <a:ext uri="{FF2B5EF4-FFF2-40B4-BE49-F238E27FC236}">
                <a16:creationId xmlns:a16="http://schemas.microsoft.com/office/drawing/2014/main" id="{B0647D07-2295-43C9-BCE0-61E023C13595}"/>
              </a:ext>
            </a:extLst>
          </p:cNvPr>
          <p:cNvCxnSpPr>
            <a:cxnSpLocks/>
          </p:cNvCxnSpPr>
          <p:nvPr/>
        </p:nvCxnSpPr>
        <p:spPr>
          <a:xfrm>
            <a:off x="4620465" y="4180146"/>
            <a:ext cx="0" cy="1765171"/>
          </a:xfrm>
          <a:prstGeom prst="straightConnector1">
            <a:avLst/>
          </a:prstGeom>
          <a:ln w="28575">
            <a:solidFill>
              <a:srgbClr val="BF00B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D6A94323-1C4F-4E7C-808C-57B14577FACF}"/>
                  </a:ext>
                </a:extLst>
              </p:cNvPr>
              <p:cNvSpPr txBox="1"/>
              <p:nvPr/>
            </p:nvSpPr>
            <p:spPr>
              <a:xfrm>
                <a:off x="548598" y="4557209"/>
                <a:ext cx="641472" cy="395621"/>
              </a:xfrm>
              <a:prstGeom prst="rect">
                <a:avLst/>
              </a:prstGeom>
              <a:noFill/>
            </p:spPr>
            <p:txBody>
              <a:bodyPr wrap="square">
                <a:spAutoFit/>
              </a:bodyPr>
              <a:lstStyle/>
              <a:p>
                <a14:m>
                  <m:oMath xmlns:m="http://schemas.openxmlformats.org/officeDocument/2006/math">
                    <m:sSub>
                      <m:sSubPr>
                        <m:ctrlPr>
                          <a:rPr lang="en-GB" b="1" i="1" smtClean="0">
                            <a:solidFill>
                              <a:srgbClr val="FFA500"/>
                            </a:solidFill>
                            <a:latin typeface="Cambria Math" panose="02040503050406030204" pitchFamily="18" charset="0"/>
                          </a:rPr>
                        </m:ctrlPr>
                      </m:sSubPr>
                      <m:e>
                        <m:r>
                          <a:rPr lang="en-GB" b="1" i="1" smtClean="0">
                            <a:solidFill>
                              <a:srgbClr val="FFA500"/>
                            </a:solidFill>
                            <a:latin typeface="Cambria Math" panose="02040503050406030204" pitchFamily="18" charset="0"/>
                          </a:rPr>
                          <m:t>𝑽</m:t>
                        </m:r>
                      </m:e>
                      <m:sub>
                        <m:r>
                          <a:rPr lang="en-GB" b="1" i="1" smtClean="0">
                            <a:solidFill>
                              <a:srgbClr val="FFA500"/>
                            </a:solidFill>
                            <a:latin typeface="Cambria Math" panose="02040503050406030204" pitchFamily="18" charset="0"/>
                          </a:rPr>
                          <m:t>𝒈</m:t>
                        </m:r>
                      </m:sub>
                    </m:sSub>
                    <m:r>
                      <a:rPr lang="en-GB" b="1" i="1" smtClean="0">
                        <a:solidFill>
                          <a:srgbClr val="FFA500"/>
                        </a:solidFill>
                        <a:latin typeface="Cambria Math" panose="02040503050406030204" pitchFamily="18" charset="0"/>
                      </a:rPr>
                      <m:t>(</m:t>
                    </m:r>
                    <m:r>
                      <a:rPr lang="en-GB" b="1" i="1" smtClean="0">
                        <a:solidFill>
                          <a:srgbClr val="FFA500"/>
                        </a:solidFill>
                        <a:latin typeface="Cambria Math" panose="02040503050406030204" pitchFamily="18" charset="0"/>
                      </a:rPr>
                      <m:t>𝒕</m:t>
                    </m:r>
                    <m:r>
                      <a:rPr lang="en-GB" b="1" i="1" smtClean="0">
                        <a:solidFill>
                          <a:srgbClr val="FFA500"/>
                        </a:solidFill>
                        <a:latin typeface="Cambria Math" panose="02040503050406030204" pitchFamily="18" charset="0"/>
                      </a:rPr>
                      <m:t>)</m:t>
                    </m:r>
                  </m:oMath>
                </a14:m>
                <a:r>
                  <a:rPr lang="en-GB" b="1" dirty="0">
                    <a:solidFill>
                      <a:srgbClr val="FFA500"/>
                    </a:solidFill>
                  </a:rPr>
                  <a:t> </a:t>
                </a:r>
                <a:endParaRPr lang="en-GB" b="1" dirty="0"/>
              </a:p>
            </p:txBody>
          </p:sp>
        </mc:Choice>
        <mc:Fallback xmlns="">
          <p:sp>
            <p:nvSpPr>
              <p:cNvPr id="29" name="CasellaDiTesto 28">
                <a:extLst>
                  <a:ext uri="{FF2B5EF4-FFF2-40B4-BE49-F238E27FC236}">
                    <a16:creationId xmlns:a16="http://schemas.microsoft.com/office/drawing/2014/main" id="{D6A94323-1C4F-4E7C-808C-57B14577FACF}"/>
                  </a:ext>
                </a:extLst>
              </p:cNvPr>
              <p:cNvSpPr txBox="1">
                <a:spLocks noRot="1" noChangeAspect="1" noMove="1" noResize="1" noEditPoints="1" noAdjustHandles="1" noChangeArrowheads="1" noChangeShapeType="1" noTextEdit="1"/>
              </p:cNvSpPr>
              <p:nvPr/>
            </p:nvSpPr>
            <p:spPr>
              <a:xfrm>
                <a:off x="548598" y="4557209"/>
                <a:ext cx="641472" cy="395621"/>
              </a:xfrm>
              <a:prstGeom prst="rect">
                <a:avLst/>
              </a:prstGeom>
              <a:blipFill>
                <a:blip r:embed="rId12"/>
                <a:stretch>
                  <a:fillRect r="-19048"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8CF59438-C611-4AB7-B96B-3DF4D7F82967}"/>
                  </a:ext>
                </a:extLst>
              </p:cNvPr>
              <p:cNvSpPr txBox="1"/>
              <p:nvPr/>
            </p:nvSpPr>
            <p:spPr>
              <a:xfrm>
                <a:off x="7423089" y="4034828"/>
                <a:ext cx="3197682" cy="3752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𝑽</m:t>
                          </m:r>
                        </m:e>
                        <m:sub>
                          <m:r>
                            <a:rPr lang="en-GB" sz="1600" b="1" i="1" smtClean="0">
                              <a:solidFill>
                                <a:srgbClr val="FFA500"/>
                              </a:solidFill>
                              <a:latin typeface="Cambria Math" panose="02040503050406030204" pitchFamily="18" charset="0"/>
                            </a:rPr>
                            <m:t>𝒈</m:t>
                          </m:r>
                        </m:sub>
                      </m:sSub>
                      <m:r>
                        <a:rPr lang="en-GB" sz="1600" b="1" i="1" smtClean="0">
                          <a:solidFill>
                            <a:srgbClr val="FFA500"/>
                          </a:solidFill>
                          <a:latin typeface="Cambria Math" panose="02040503050406030204" pitchFamily="18" charset="0"/>
                        </a:rPr>
                        <m:t>(</m:t>
                      </m:r>
                      <m:r>
                        <a:rPr lang="en-GB" sz="1600" b="1" i="1" smtClean="0">
                          <a:solidFill>
                            <a:srgbClr val="FFA500"/>
                          </a:solidFill>
                          <a:latin typeface="Cambria Math" panose="02040503050406030204" pitchFamily="18" charset="0"/>
                        </a:rPr>
                        <m:t>𝒕</m:t>
                      </m:r>
                      <m:r>
                        <a:rPr lang="en-GB" sz="1600" b="1" i="1" smtClean="0">
                          <a:solidFill>
                            <a:srgbClr val="FFA500"/>
                          </a:solidFill>
                          <a:latin typeface="Cambria Math" panose="02040503050406030204" pitchFamily="18" charset="0"/>
                        </a:rPr>
                        <m:t>)=</m:t>
                      </m:r>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𝑽</m:t>
                          </m:r>
                        </m:e>
                        <m:sub>
                          <m:r>
                            <a:rPr lang="en-GB" sz="1600" b="1" i="1" smtClean="0">
                              <a:solidFill>
                                <a:srgbClr val="FFA500"/>
                              </a:solidFill>
                              <a:latin typeface="Cambria Math" panose="02040503050406030204" pitchFamily="18" charset="0"/>
                            </a:rPr>
                            <m:t>𝑭𝑩𝒌𝒊𝒄𝒌</m:t>
                          </m:r>
                          <m:r>
                            <a:rPr lang="en-GB" sz="1600" b="1" i="1" smtClean="0">
                              <a:solidFill>
                                <a:srgbClr val="FFA500"/>
                              </a:solidFill>
                              <a:latin typeface="Cambria Math" panose="02040503050406030204" pitchFamily="18" charset="0"/>
                            </a:rPr>
                            <m:t>,</m:t>
                          </m:r>
                          <m:r>
                            <a:rPr lang="en-GB" sz="1600" b="1" i="1" smtClean="0">
                              <a:solidFill>
                                <a:srgbClr val="FFA500"/>
                              </a:solidFill>
                              <a:latin typeface="Cambria Math" panose="02040503050406030204" pitchFamily="18" charset="0"/>
                            </a:rPr>
                            <m:t>𝒌</m:t>
                          </m:r>
                        </m:sub>
                      </m:sSub>
                      <m:func>
                        <m:funcPr>
                          <m:ctrlPr>
                            <a:rPr lang="en-GB" sz="1600" b="1" i="1" smtClean="0">
                              <a:solidFill>
                                <a:srgbClr val="FFA500"/>
                              </a:solidFill>
                              <a:latin typeface="Cambria Math" panose="02040503050406030204" pitchFamily="18" charset="0"/>
                            </a:rPr>
                          </m:ctrlPr>
                        </m:funcPr>
                        <m:fName>
                          <m:r>
                            <a:rPr lang="en-GB" sz="1600" b="1" i="0" smtClean="0">
                              <a:solidFill>
                                <a:srgbClr val="FFA500"/>
                              </a:solidFill>
                              <a:latin typeface="Cambria Math" panose="02040503050406030204" pitchFamily="18" charset="0"/>
                            </a:rPr>
                            <m:t>𝐬𝐢𝐧</m:t>
                          </m:r>
                        </m:fName>
                        <m:e>
                          <m:d>
                            <m:dPr>
                              <m:ctrlPr>
                                <a:rPr lang="en-GB" sz="1600" b="1" i="1" smtClean="0">
                                  <a:solidFill>
                                    <a:srgbClr val="FFA500"/>
                                  </a:solidFill>
                                  <a:latin typeface="Cambria Math" panose="02040503050406030204" pitchFamily="18" charset="0"/>
                                </a:rPr>
                              </m:ctrlPr>
                            </m:dPr>
                            <m:e>
                              <m:sSub>
                                <m:sSubPr>
                                  <m:ctrlPr>
                                    <a:rPr lang="en-GB" sz="1600" b="1" i="1" smtClean="0">
                                      <a:solidFill>
                                        <a:srgbClr val="FFA500"/>
                                      </a:solidFill>
                                      <a:latin typeface="Cambria Math" panose="02040503050406030204" pitchFamily="18" charset="0"/>
                                      <a:ea typeface="Cambria Math" panose="02040503050406030204" pitchFamily="18" charset="0"/>
                                    </a:rPr>
                                  </m:ctrlPr>
                                </m:sSubPr>
                                <m:e>
                                  <m:r>
                                    <a:rPr lang="en-GB" sz="1600" b="1" i="1" smtClean="0">
                                      <a:solidFill>
                                        <a:srgbClr val="FFA500"/>
                                      </a:solidFill>
                                      <a:latin typeface="Cambria Math" panose="02040503050406030204" pitchFamily="18" charset="0"/>
                                      <a:ea typeface="Cambria Math" panose="02040503050406030204" pitchFamily="18" charset="0"/>
                                    </a:rPr>
                                    <m:t>𝝎</m:t>
                                  </m:r>
                                </m:e>
                                <m:sub>
                                  <m:r>
                                    <a:rPr lang="en-GB" sz="1600" b="1" i="1" smtClean="0">
                                      <a:solidFill>
                                        <a:srgbClr val="FFA500"/>
                                      </a:solidFill>
                                      <a:latin typeface="Cambria Math" panose="02040503050406030204" pitchFamily="18" charset="0"/>
                                      <a:ea typeface="Cambria Math" panose="02040503050406030204" pitchFamily="18" charset="0"/>
                                    </a:rPr>
                                    <m:t>𝒆</m:t>
                                  </m:r>
                                </m:sub>
                              </m:sSub>
                              <m:r>
                                <a:rPr lang="en-GB" sz="1600" b="1" i="1" smtClean="0">
                                  <a:solidFill>
                                    <a:srgbClr val="FFA500"/>
                                  </a:solidFill>
                                  <a:latin typeface="Cambria Math" panose="02040503050406030204" pitchFamily="18" charset="0"/>
                                  <a:ea typeface="Cambria Math" panose="02040503050406030204" pitchFamily="18" charset="0"/>
                                </a:rPr>
                                <m:t>𝒕</m:t>
                              </m:r>
                            </m:e>
                          </m:d>
                        </m:e>
                      </m:func>
                    </m:oMath>
                  </m:oMathPara>
                </a14:m>
                <a:endParaRPr lang="en-GB" sz="1600" b="1" dirty="0"/>
              </a:p>
            </p:txBody>
          </p:sp>
        </mc:Choice>
        <mc:Fallback xmlns="">
          <p:sp>
            <p:nvSpPr>
              <p:cNvPr id="30" name="CasellaDiTesto 29">
                <a:extLst>
                  <a:ext uri="{FF2B5EF4-FFF2-40B4-BE49-F238E27FC236}">
                    <a16:creationId xmlns:a16="http://schemas.microsoft.com/office/drawing/2014/main" id="{8CF59438-C611-4AB7-B96B-3DF4D7F82967}"/>
                  </a:ext>
                </a:extLst>
              </p:cNvPr>
              <p:cNvSpPr txBox="1">
                <a:spLocks noRot="1" noChangeAspect="1" noMove="1" noResize="1" noEditPoints="1" noAdjustHandles="1" noChangeArrowheads="1" noChangeShapeType="1" noTextEdit="1"/>
              </p:cNvSpPr>
              <p:nvPr/>
            </p:nvSpPr>
            <p:spPr>
              <a:xfrm>
                <a:off x="7423089" y="4034828"/>
                <a:ext cx="3197682" cy="375296"/>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FA3DA315-2345-4795-A638-E44F4EB8561A}"/>
                  </a:ext>
                </a:extLst>
              </p:cNvPr>
              <p:cNvSpPr txBox="1"/>
              <p:nvPr/>
            </p:nvSpPr>
            <p:spPr>
              <a:xfrm>
                <a:off x="7617054" y="4253494"/>
                <a:ext cx="2762159" cy="806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00FF"/>
                              </a:solidFill>
                              <a:latin typeface="Cambria Math" panose="02040503050406030204" pitchFamily="18" charset="0"/>
                            </a:rPr>
                          </m:ctrlPr>
                        </m:sSubPr>
                        <m:e>
                          <m:r>
                            <a:rPr lang="en-GB" sz="1600" b="1" i="1" smtClean="0">
                              <a:solidFill>
                                <a:srgbClr val="0000FF"/>
                              </a:solidFill>
                              <a:latin typeface="Cambria Math" panose="02040503050406030204" pitchFamily="18" charset="0"/>
                            </a:rPr>
                            <m:t>𝒊</m:t>
                          </m:r>
                        </m:e>
                        <m:sub>
                          <m:r>
                            <a:rPr lang="en-GB" sz="1600" b="1" i="1" smtClean="0">
                              <a:solidFill>
                                <a:srgbClr val="0000FF"/>
                              </a:solidFill>
                              <a:latin typeface="Cambria Math" panose="02040503050406030204" pitchFamily="18" charset="0"/>
                            </a:rPr>
                            <m:t>𝒃</m:t>
                          </m:r>
                        </m:sub>
                      </m:sSub>
                      <m:d>
                        <m:dPr>
                          <m:ctrlPr>
                            <a:rPr lang="en-GB" sz="1600" b="1" i="1" smtClean="0">
                              <a:solidFill>
                                <a:srgbClr val="0000FF"/>
                              </a:solidFill>
                              <a:latin typeface="Cambria Math" panose="02040503050406030204" pitchFamily="18" charset="0"/>
                            </a:rPr>
                          </m:ctrlPr>
                        </m:dPr>
                        <m:e>
                          <m:r>
                            <a:rPr lang="en-GB" sz="1600" b="1" i="1" smtClean="0">
                              <a:solidFill>
                                <a:srgbClr val="0000FF"/>
                              </a:solidFill>
                              <a:latin typeface="Cambria Math" panose="02040503050406030204" pitchFamily="18" charset="0"/>
                            </a:rPr>
                            <m:t>𝒕</m:t>
                          </m:r>
                        </m:e>
                      </m:d>
                      <m:r>
                        <a:rPr lang="en-GB" sz="1600" b="1" i="0" smtClean="0">
                          <a:solidFill>
                            <a:srgbClr val="0000FF"/>
                          </a:solidFill>
                          <a:latin typeface="Cambria Math" panose="02040503050406030204" pitchFamily="18" charset="0"/>
                        </a:rPr>
                        <m:t>=</m:t>
                      </m:r>
                      <m:sSub>
                        <m:sSubPr>
                          <m:ctrlPr>
                            <a:rPr lang="en-GB" sz="1600" b="1" i="1">
                              <a:solidFill>
                                <a:srgbClr val="0000FF"/>
                              </a:solidFill>
                              <a:latin typeface="Cambria Math" panose="02040503050406030204" pitchFamily="18" charset="0"/>
                            </a:rPr>
                          </m:ctrlPr>
                        </m:sSubPr>
                        <m:e>
                          <m:r>
                            <a:rPr lang="en-GB" sz="1600" b="1" i="1">
                              <a:solidFill>
                                <a:srgbClr val="0000FF"/>
                              </a:solidFill>
                              <a:latin typeface="Cambria Math" panose="02040503050406030204" pitchFamily="18" charset="0"/>
                            </a:rPr>
                            <m:t>𝑸</m:t>
                          </m:r>
                        </m:e>
                        <m:sub>
                          <m:r>
                            <a:rPr lang="en-GB" sz="1600" b="1" i="1">
                              <a:solidFill>
                                <a:srgbClr val="0000FF"/>
                              </a:solidFill>
                              <a:latin typeface="Cambria Math" panose="02040503050406030204" pitchFamily="18" charset="0"/>
                            </a:rPr>
                            <m:t>𝒃</m:t>
                          </m:r>
                        </m:sub>
                      </m:sSub>
                      <m:nary>
                        <m:naryPr>
                          <m:chr m:val="∑"/>
                          <m:ctrlPr>
                            <a:rPr lang="en-GB" sz="1600" b="1" i="1" smtClean="0">
                              <a:solidFill>
                                <a:srgbClr val="0000FF"/>
                              </a:solidFill>
                              <a:latin typeface="Cambria Math" panose="02040503050406030204" pitchFamily="18" charset="0"/>
                            </a:rPr>
                          </m:ctrlPr>
                        </m:naryPr>
                        <m:sub>
                          <m:r>
                            <m:rPr>
                              <m:brk m:alnAt="23"/>
                            </m:rPr>
                            <a:rPr lang="en-GB" sz="1600" b="1" i="1" smtClean="0">
                              <a:solidFill>
                                <a:srgbClr val="0000FF"/>
                              </a:solidFill>
                              <a:latin typeface="Cambria Math" panose="02040503050406030204" pitchFamily="18" charset="0"/>
                            </a:rPr>
                            <m:t>𝒌</m:t>
                          </m:r>
                          <m:r>
                            <a:rPr lang="en-GB" sz="1600" b="1" i="1" smtClean="0">
                              <a:solidFill>
                                <a:srgbClr val="0000FF"/>
                              </a:solidFill>
                              <a:latin typeface="Cambria Math" panose="02040503050406030204" pitchFamily="18" charset="0"/>
                              <a:ea typeface="Cambria Math" panose="02040503050406030204" pitchFamily="18" charset="0"/>
                            </a:rPr>
                            <m:t>≥</m:t>
                          </m:r>
                          <m:r>
                            <a:rPr lang="en-GB" sz="1600" b="1" i="1" smtClean="0">
                              <a:solidFill>
                                <a:srgbClr val="0000FF"/>
                              </a:solidFill>
                              <a:latin typeface="Cambria Math" panose="02040503050406030204" pitchFamily="18" charset="0"/>
                              <a:ea typeface="Cambria Math" panose="02040503050406030204" pitchFamily="18" charset="0"/>
                            </a:rPr>
                            <m:t>𝟏</m:t>
                          </m:r>
                        </m:sub>
                        <m:sup/>
                        <m:e>
                          <m:r>
                            <a:rPr lang="en-GB" sz="1600" b="1" i="1">
                              <a:solidFill>
                                <a:srgbClr val="0000FF"/>
                              </a:solidFill>
                              <a:latin typeface="Cambria Math" panose="02040503050406030204" pitchFamily="18" charset="0"/>
                              <a:ea typeface="Cambria Math" panose="02040503050406030204" pitchFamily="18" charset="0"/>
                            </a:rPr>
                            <m:t>𝜹</m:t>
                          </m:r>
                          <m:r>
                            <a:rPr lang="en-GB" sz="1600" b="1" i="1">
                              <a:solidFill>
                                <a:srgbClr val="0000FF"/>
                              </a:solidFill>
                              <a:latin typeface="Cambria Math" panose="02040503050406030204" pitchFamily="18" charset="0"/>
                              <a:ea typeface="Cambria Math" panose="02040503050406030204" pitchFamily="18" charset="0"/>
                            </a:rPr>
                            <m:t>(</m:t>
                          </m:r>
                          <m:r>
                            <a:rPr lang="en-GB" sz="1600" b="1" i="1">
                              <a:solidFill>
                                <a:srgbClr val="0000FF"/>
                              </a:solidFill>
                              <a:latin typeface="Cambria Math" panose="02040503050406030204" pitchFamily="18" charset="0"/>
                              <a:ea typeface="Cambria Math" panose="02040503050406030204" pitchFamily="18" charset="0"/>
                            </a:rPr>
                            <m:t>𝒕</m:t>
                          </m:r>
                          <m:r>
                            <a:rPr lang="en-GB" sz="1600" b="1" i="1">
                              <a:solidFill>
                                <a:srgbClr val="0000FF"/>
                              </a:solidFill>
                              <a:latin typeface="Cambria Math" panose="02040503050406030204" pitchFamily="18" charset="0"/>
                              <a:ea typeface="Cambria Math" panose="02040503050406030204" pitchFamily="18" charset="0"/>
                            </a:rPr>
                            <m:t>−</m:t>
                          </m:r>
                          <m:r>
                            <a:rPr lang="en-GB" sz="1600" b="1" i="1" smtClean="0">
                              <a:solidFill>
                                <a:srgbClr val="0000FF"/>
                              </a:solidFill>
                              <a:latin typeface="Cambria Math" panose="02040503050406030204" pitchFamily="18" charset="0"/>
                              <a:ea typeface="Cambria Math" panose="02040503050406030204" pitchFamily="18" charset="0"/>
                            </a:rPr>
                            <m:t>𝒌</m:t>
                          </m:r>
                          <m:sSub>
                            <m:sSubPr>
                              <m:ctrlPr>
                                <a:rPr lang="en-GB" sz="1600" b="1" i="1">
                                  <a:solidFill>
                                    <a:srgbClr val="0000FF"/>
                                  </a:solidFill>
                                  <a:latin typeface="Cambria Math" panose="02040503050406030204" pitchFamily="18" charset="0"/>
                                  <a:ea typeface="Cambria Math" panose="02040503050406030204" pitchFamily="18" charset="0"/>
                                </a:rPr>
                              </m:ctrlPr>
                            </m:sSubPr>
                            <m:e>
                              <m:r>
                                <a:rPr lang="en-GB" sz="1600" b="1" i="1">
                                  <a:solidFill>
                                    <a:srgbClr val="0000FF"/>
                                  </a:solidFill>
                                  <a:latin typeface="Cambria Math" panose="02040503050406030204" pitchFamily="18" charset="0"/>
                                  <a:ea typeface="Cambria Math" panose="02040503050406030204" pitchFamily="18" charset="0"/>
                                </a:rPr>
                                <m:t>𝒕</m:t>
                              </m:r>
                            </m:e>
                            <m:sub>
                              <m:r>
                                <a:rPr lang="en-GB" sz="1600" b="1" i="1">
                                  <a:solidFill>
                                    <a:srgbClr val="0000FF"/>
                                  </a:solidFill>
                                  <a:latin typeface="Cambria Math" panose="02040503050406030204" pitchFamily="18" charset="0"/>
                                  <a:ea typeface="Cambria Math" panose="02040503050406030204" pitchFamily="18" charset="0"/>
                                </a:rPr>
                                <m:t>𝒓𝒇</m:t>
                              </m:r>
                            </m:sub>
                          </m:sSub>
                          <m:r>
                            <a:rPr lang="en-GB" sz="1600" b="1" i="1">
                              <a:solidFill>
                                <a:srgbClr val="0000FF"/>
                              </a:solidFill>
                              <a:latin typeface="Cambria Math" panose="02040503050406030204" pitchFamily="18" charset="0"/>
                              <a:ea typeface="Cambria Math" panose="02040503050406030204" pitchFamily="18" charset="0"/>
                            </a:rPr>
                            <m:t>)</m:t>
                          </m:r>
                        </m:e>
                      </m:nary>
                    </m:oMath>
                  </m:oMathPara>
                </a14:m>
                <a:endParaRPr lang="en-GB" sz="1600" b="1" i="1" dirty="0">
                  <a:latin typeface="Cambria Math" panose="02040503050406030204" pitchFamily="18" charset="0"/>
                  <a:ea typeface="Cambria Math" panose="02040503050406030204" pitchFamily="18" charset="0"/>
                </a:endParaRPr>
              </a:p>
            </p:txBody>
          </p:sp>
        </mc:Choice>
        <mc:Fallback xmlns="">
          <p:sp>
            <p:nvSpPr>
              <p:cNvPr id="32" name="CasellaDiTesto 31">
                <a:extLst>
                  <a:ext uri="{FF2B5EF4-FFF2-40B4-BE49-F238E27FC236}">
                    <a16:creationId xmlns:a16="http://schemas.microsoft.com/office/drawing/2014/main" id="{FA3DA315-2345-4795-A638-E44F4EB8561A}"/>
                  </a:ext>
                </a:extLst>
              </p:cNvPr>
              <p:cNvSpPr txBox="1">
                <a:spLocks noRot="1" noChangeAspect="1" noMove="1" noResize="1" noEditPoints="1" noAdjustHandles="1" noChangeArrowheads="1" noChangeShapeType="1" noTextEdit="1"/>
              </p:cNvSpPr>
              <p:nvPr/>
            </p:nvSpPr>
            <p:spPr>
              <a:xfrm>
                <a:off x="7617054" y="4253494"/>
                <a:ext cx="2762159" cy="806246"/>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202A53D2-CAFD-4799-9FAF-E8455439C875}"/>
                  </a:ext>
                </a:extLst>
              </p:cNvPr>
              <p:cNvSpPr txBox="1"/>
              <p:nvPr/>
            </p:nvSpPr>
            <p:spPr>
              <a:xfrm>
                <a:off x="7893575" y="5482186"/>
                <a:ext cx="4144121" cy="338554"/>
              </a:xfrm>
              <a:prstGeom prst="rect">
                <a:avLst/>
              </a:prstGeom>
              <a:noFill/>
            </p:spPr>
            <p:txBody>
              <a:bodyPr wrap="square">
                <a:spAutoFit/>
              </a:bodyPr>
              <a:lstStyle/>
              <a:p>
                <a14:m>
                  <m:oMath xmlns:m="http://schemas.openxmlformats.org/officeDocument/2006/math">
                    <m:r>
                      <a:rPr lang="en-GB" sz="1600" b="1" i="1" smtClean="0">
                        <a:solidFill>
                          <a:srgbClr val="BF00BF"/>
                        </a:solidFill>
                        <a:latin typeface="Cambria Math" panose="02040503050406030204" pitchFamily="18" charset="0"/>
                      </a:rPr>
                      <m:t>𝑽</m:t>
                    </m:r>
                    <m:r>
                      <a:rPr lang="en-GB" sz="1600" b="1" i="1" smtClean="0">
                        <a:solidFill>
                          <a:srgbClr val="BF00BF"/>
                        </a:solidFill>
                        <a:latin typeface="Cambria Math" panose="02040503050406030204" pitchFamily="18" charset="0"/>
                      </a:rPr>
                      <m:t>(</m:t>
                    </m:r>
                    <m:r>
                      <a:rPr lang="en-GB" sz="1600" b="1" i="1" smtClean="0">
                        <a:solidFill>
                          <a:srgbClr val="BF00BF"/>
                        </a:solidFill>
                        <a:latin typeface="Cambria Math" panose="02040503050406030204" pitchFamily="18" charset="0"/>
                      </a:rPr>
                      <m:t>𝒕</m:t>
                    </m:r>
                    <m:r>
                      <a:rPr lang="en-GB" sz="1600" b="1" i="1" smtClean="0">
                        <a:solidFill>
                          <a:srgbClr val="BF00BF"/>
                        </a:solidFill>
                        <a:latin typeface="Cambria Math" panose="02040503050406030204" pitchFamily="18" charset="0"/>
                      </a:rPr>
                      <m:t>)</m:t>
                    </m:r>
                  </m:oMath>
                </a14:m>
                <a:r>
                  <a:rPr lang="en-GB" sz="1600" b="1" dirty="0">
                    <a:solidFill>
                      <a:srgbClr val="BF00BF"/>
                    </a:solidFill>
                  </a:rPr>
                  <a:t>: voltage across the capacitance at time </a:t>
                </a:r>
                <a:r>
                  <a:rPr lang="en-GB" sz="1600" b="1" i="1" dirty="0">
                    <a:solidFill>
                      <a:srgbClr val="BF00BF"/>
                    </a:solidFill>
                  </a:rPr>
                  <a:t>t</a:t>
                </a:r>
                <a:endParaRPr lang="en-GB" sz="1600" b="1" dirty="0"/>
              </a:p>
            </p:txBody>
          </p:sp>
        </mc:Choice>
        <mc:Fallback xmlns="">
          <p:sp>
            <p:nvSpPr>
              <p:cNvPr id="33" name="CasellaDiTesto 32">
                <a:extLst>
                  <a:ext uri="{FF2B5EF4-FFF2-40B4-BE49-F238E27FC236}">
                    <a16:creationId xmlns:a16="http://schemas.microsoft.com/office/drawing/2014/main" id="{202A53D2-CAFD-4799-9FAF-E8455439C875}"/>
                  </a:ext>
                </a:extLst>
              </p:cNvPr>
              <p:cNvSpPr txBox="1">
                <a:spLocks noRot="1" noChangeAspect="1" noMove="1" noResize="1" noEditPoints="1" noAdjustHandles="1" noChangeArrowheads="1" noChangeShapeType="1" noTextEdit="1"/>
              </p:cNvSpPr>
              <p:nvPr/>
            </p:nvSpPr>
            <p:spPr>
              <a:xfrm>
                <a:off x="7893575" y="5482186"/>
                <a:ext cx="4144121" cy="338554"/>
              </a:xfrm>
              <a:prstGeom prst="rect">
                <a:avLst/>
              </a:prstGeom>
              <a:blipFill>
                <a:blip r:embed="rId16"/>
                <a:stretch>
                  <a:fillRect t="-5357" b="-21429"/>
                </a:stretch>
              </a:blipFill>
            </p:spPr>
            <p:txBody>
              <a:bodyPr/>
              <a:lstStyle/>
              <a:p>
                <a:r>
                  <a:rPr lang="en-GB">
                    <a:noFill/>
                  </a:rPr>
                  <a:t> </a:t>
                </a:r>
              </a:p>
            </p:txBody>
          </p:sp>
        </mc:Fallback>
      </mc:AlternateContent>
      <p:sp>
        <p:nvSpPr>
          <p:cNvPr id="10" name="Parentesi graffa aperta 9">
            <a:extLst>
              <a:ext uri="{FF2B5EF4-FFF2-40B4-BE49-F238E27FC236}">
                <a16:creationId xmlns:a16="http://schemas.microsoft.com/office/drawing/2014/main" id="{D87483B1-3F6D-47C7-ACBE-63FAAC64A0A0}"/>
              </a:ext>
            </a:extLst>
          </p:cNvPr>
          <p:cNvSpPr/>
          <p:nvPr/>
        </p:nvSpPr>
        <p:spPr>
          <a:xfrm>
            <a:off x="7682057" y="4074285"/>
            <a:ext cx="86841" cy="97581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b="1"/>
          </a:p>
        </p:txBody>
      </p:sp>
      <p:sp>
        <p:nvSpPr>
          <p:cNvPr id="11" name="CasellaDiTesto 10">
            <a:extLst>
              <a:ext uri="{FF2B5EF4-FFF2-40B4-BE49-F238E27FC236}">
                <a16:creationId xmlns:a16="http://schemas.microsoft.com/office/drawing/2014/main" id="{66572745-9A03-49D0-9E3E-9023EEB03B71}"/>
              </a:ext>
            </a:extLst>
          </p:cNvPr>
          <p:cNvSpPr txBox="1"/>
          <p:nvPr/>
        </p:nvSpPr>
        <p:spPr>
          <a:xfrm>
            <a:off x="6757379" y="4404768"/>
            <a:ext cx="1011519" cy="338554"/>
          </a:xfrm>
          <a:prstGeom prst="rect">
            <a:avLst/>
          </a:prstGeom>
          <a:noFill/>
        </p:spPr>
        <p:txBody>
          <a:bodyPr wrap="square" rtlCol="0">
            <a:spAutoFit/>
          </a:bodyPr>
          <a:lstStyle/>
          <a:p>
            <a:r>
              <a:rPr lang="en-GB" sz="1600" b="1" dirty="0"/>
              <a:t>Sources</a:t>
            </a:r>
          </a:p>
        </p:txBody>
      </p:sp>
      <p:sp>
        <p:nvSpPr>
          <p:cNvPr id="35" name="CasellaDiTesto 34">
            <a:extLst>
              <a:ext uri="{FF2B5EF4-FFF2-40B4-BE49-F238E27FC236}">
                <a16:creationId xmlns:a16="http://schemas.microsoft.com/office/drawing/2014/main" id="{941A746E-6CAB-4E80-9733-3C1F1E6C1087}"/>
              </a:ext>
            </a:extLst>
          </p:cNvPr>
          <p:cNvSpPr txBox="1"/>
          <p:nvPr/>
        </p:nvSpPr>
        <p:spPr>
          <a:xfrm>
            <a:off x="6757379" y="5494802"/>
            <a:ext cx="1175102" cy="338554"/>
          </a:xfrm>
          <a:prstGeom prst="rect">
            <a:avLst/>
          </a:prstGeom>
          <a:noFill/>
        </p:spPr>
        <p:txBody>
          <a:bodyPr wrap="square" rtlCol="0">
            <a:spAutoFit/>
          </a:bodyPr>
          <a:lstStyle/>
          <a:p>
            <a:r>
              <a:rPr lang="en-GB" sz="1600" b="1" dirty="0"/>
              <a:t>Unknown</a:t>
            </a:r>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DA622706-F212-4F7A-888E-7950BA1F3A01}"/>
                  </a:ext>
                </a:extLst>
              </p:cNvPr>
              <p:cNvSpPr txBox="1"/>
              <p:nvPr/>
            </p:nvSpPr>
            <p:spPr>
              <a:xfrm>
                <a:off x="3974361" y="2150777"/>
                <a:ext cx="953851" cy="502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b="0" i="1">
                              <a:solidFill>
                                <a:schemeClr val="tx1"/>
                              </a:solidFill>
                              <a:latin typeface="Cambria Math" panose="02040503050406030204" pitchFamily="18" charset="0"/>
                              <a:ea typeface="Cambria Math" panose="02040503050406030204" pitchFamily="18" charset="0"/>
                            </a:rPr>
                            <m:t>𝛽</m:t>
                          </m:r>
                        </m:e>
                        <m:sub>
                          <m:r>
                            <a:rPr lang="en-GB" sz="1600" b="0" i="1">
                              <a:solidFill>
                                <a:schemeClr val="tx1"/>
                              </a:solidFill>
                              <a:latin typeface="Cambria Math" panose="02040503050406030204" pitchFamily="18" charset="0"/>
                              <a:ea typeface="Cambria Math" panose="02040503050406030204" pitchFamily="18" charset="0"/>
                            </a:rPr>
                            <m:t>𝑐</m:t>
                          </m:r>
                        </m:sub>
                      </m:sSub>
                      <m:r>
                        <a:rPr lang="en-GB" sz="1600" b="0" i="1" smtClean="0">
                          <a:solidFill>
                            <a:schemeClr val="tx1"/>
                          </a:solidFill>
                          <a:latin typeface="Cambria Math" panose="02040503050406030204" pitchFamily="18" charset="0"/>
                          <a:ea typeface="Cambria Math" panose="02040503050406030204" pitchFamily="18" charset="0"/>
                        </a:rPr>
                        <m:t>=</m:t>
                      </m:r>
                      <m:f>
                        <m:fPr>
                          <m:ctrlPr>
                            <a:rPr lang="en-GB" sz="1600" i="1" smtClean="0">
                              <a:solidFill>
                                <a:schemeClr val="tx1"/>
                              </a:solidFill>
                              <a:latin typeface="Cambria Math" panose="02040503050406030204" pitchFamily="18" charset="0"/>
                              <a:ea typeface="Cambria Math" panose="02040503050406030204" pitchFamily="18" charset="0"/>
                            </a:rPr>
                          </m:ctrlPr>
                        </m:fPr>
                        <m:num>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𝑃</m:t>
                              </m:r>
                            </m:e>
                            <m:sub>
                              <m:r>
                                <a:rPr lang="en-GB" sz="1600" b="0" i="1" smtClean="0">
                                  <a:solidFill>
                                    <a:schemeClr val="tx1"/>
                                  </a:solidFill>
                                  <a:latin typeface="Cambria Math" panose="02040503050406030204" pitchFamily="18" charset="0"/>
                                  <a:ea typeface="Cambria Math" panose="02040503050406030204" pitchFamily="18" charset="0"/>
                                </a:rPr>
                                <m:t>𝑒𝑥𝑡</m:t>
                              </m:r>
                            </m:sub>
                          </m:sSub>
                        </m:num>
                        <m:den>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𝑃</m:t>
                              </m:r>
                            </m:e>
                            <m:sub>
                              <m:r>
                                <a:rPr lang="en-GB" sz="1600" b="0" i="1" smtClean="0">
                                  <a:solidFill>
                                    <a:schemeClr val="tx1"/>
                                  </a:solidFill>
                                  <a:latin typeface="Cambria Math" panose="02040503050406030204" pitchFamily="18" charset="0"/>
                                  <a:ea typeface="Cambria Math" panose="02040503050406030204" pitchFamily="18" charset="0"/>
                                </a:rPr>
                                <m:t>𝑤𝑎𝑙𝑙</m:t>
                              </m:r>
                            </m:sub>
                          </m:sSub>
                        </m:den>
                      </m:f>
                    </m:oMath>
                  </m:oMathPara>
                </a14:m>
                <a:endParaRPr lang="en-GB" sz="1600" dirty="0">
                  <a:solidFill>
                    <a:schemeClr val="tx1"/>
                  </a:solidFill>
                </a:endParaRPr>
              </a:p>
            </p:txBody>
          </p:sp>
        </mc:Choice>
        <mc:Fallback xmlns="">
          <p:sp>
            <p:nvSpPr>
              <p:cNvPr id="40" name="CasellaDiTesto 39">
                <a:extLst>
                  <a:ext uri="{FF2B5EF4-FFF2-40B4-BE49-F238E27FC236}">
                    <a16:creationId xmlns:a16="http://schemas.microsoft.com/office/drawing/2014/main" id="{DA622706-F212-4F7A-888E-7950BA1F3A01}"/>
                  </a:ext>
                </a:extLst>
              </p:cNvPr>
              <p:cNvSpPr txBox="1">
                <a:spLocks noRot="1" noChangeAspect="1" noMove="1" noResize="1" noEditPoints="1" noAdjustHandles="1" noChangeArrowheads="1" noChangeShapeType="1" noTextEdit="1"/>
              </p:cNvSpPr>
              <p:nvPr/>
            </p:nvSpPr>
            <p:spPr>
              <a:xfrm>
                <a:off x="3974361" y="2150777"/>
                <a:ext cx="953851" cy="502573"/>
              </a:xfrm>
              <a:prstGeom prst="rect">
                <a:avLst/>
              </a:prstGeom>
              <a:blipFill>
                <a:blip r:embed="rId17"/>
                <a:stretch>
                  <a:fillRect/>
                </a:stretch>
              </a:blipFill>
            </p:spPr>
            <p:txBody>
              <a:bodyPr/>
              <a:lstStyle/>
              <a:p>
                <a:r>
                  <a:rPr lang="en-GB">
                    <a:noFill/>
                  </a:rPr>
                  <a:t> </a:t>
                </a:r>
              </a:p>
            </p:txBody>
          </p:sp>
        </mc:Fallback>
      </mc:AlternateContent>
      <p:sp>
        <p:nvSpPr>
          <p:cNvPr id="41" name="CasellaDiTesto 40">
            <a:extLst>
              <a:ext uri="{FF2B5EF4-FFF2-40B4-BE49-F238E27FC236}">
                <a16:creationId xmlns:a16="http://schemas.microsoft.com/office/drawing/2014/main" id="{97D771B7-B145-4D6C-A9F4-D7E5AAF0EBC5}"/>
              </a:ext>
            </a:extLst>
          </p:cNvPr>
          <p:cNvSpPr txBox="1"/>
          <p:nvPr/>
        </p:nvSpPr>
        <p:spPr>
          <a:xfrm>
            <a:off x="5380162" y="2369760"/>
            <a:ext cx="6534778" cy="338554"/>
          </a:xfrm>
          <a:prstGeom prst="rect">
            <a:avLst/>
          </a:prstGeom>
          <a:noFill/>
        </p:spPr>
        <p:txBody>
          <a:bodyPr wrap="square" rtlCol="0">
            <a:spAutoFit/>
          </a:bodyPr>
          <a:lstStyle/>
          <a:p>
            <a:r>
              <a:rPr lang="en-GB" sz="1600" dirty="0"/>
              <a:t>Ohmic power-losses due to the non-perfectly conductive walls of the kicker.</a:t>
            </a:r>
          </a:p>
        </p:txBody>
      </p:sp>
      <p:cxnSp>
        <p:nvCxnSpPr>
          <p:cNvPr id="43" name="Connettore 2 42">
            <a:extLst>
              <a:ext uri="{FF2B5EF4-FFF2-40B4-BE49-F238E27FC236}">
                <a16:creationId xmlns:a16="http://schemas.microsoft.com/office/drawing/2014/main" id="{5F2761C4-3A48-4622-A637-E772A42A7144}"/>
              </a:ext>
            </a:extLst>
          </p:cNvPr>
          <p:cNvCxnSpPr>
            <a:cxnSpLocks/>
          </p:cNvCxnSpPr>
          <p:nvPr/>
        </p:nvCxnSpPr>
        <p:spPr>
          <a:xfrm>
            <a:off x="5015938" y="2540005"/>
            <a:ext cx="3642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316F99C9-A8E2-4DC6-B4C7-0315C5E4839F}"/>
                  </a:ext>
                </a:extLst>
              </p:cNvPr>
              <p:cNvSpPr txBox="1"/>
              <p:nvPr/>
            </p:nvSpPr>
            <p:spPr>
              <a:xfrm>
                <a:off x="10781715" y="4336722"/>
                <a:ext cx="125598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𝑘</m:t>
                      </m:r>
                      <m:r>
                        <a:rPr lang="en-GB" sz="1600" b="0" i="1" dirty="0" smtClean="0">
                          <a:latin typeface="Cambria Math" panose="02040503050406030204" pitchFamily="18" charset="0"/>
                        </a:rPr>
                        <m:t>=1, 2,…</m:t>
                      </m:r>
                    </m:oMath>
                  </m:oMathPara>
                </a14:m>
                <a:endParaRPr lang="en-GB" sz="1600" dirty="0"/>
              </a:p>
            </p:txBody>
          </p:sp>
        </mc:Choice>
        <mc:Fallback xmlns="">
          <p:sp>
            <p:nvSpPr>
              <p:cNvPr id="49" name="CasellaDiTesto 48">
                <a:extLst>
                  <a:ext uri="{FF2B5EF4-FFF2-40B4-BE49-F238E27FC236}">
                    <a16:creationId xmlns:a16="http://schemas.microsoft.com/office/drawing/2014/main" id="{316F99C9-A8E2-4DC6-B4C7-0315C5E4839F}"/>
                  </a:ext>
                </a:extLst>
              </p:cNvPr>
              <p:cNvSpPr txBox="1">
                <a:spLocks noRot="1" noChangeAspect="1" noMove="1" noResize="1" noEditPoints="1" noAdjustHandles="1" noChangeArrowheads="1" noChangeShapeType="1" noTextEdit="1"/>
              </p:cNvSpPr>
              <p:nvPr/>
            </p:nvSpPr>
            <p:spPr>
              <a:xfrm>
                <a:off x="10781715" y="4336722"/>
                <a:ext cx="1255981" cy="338554"/>
              </a:xfrm>
              <a:prstGeom prst="rect">
                <a:avLst/>
              </a:prstGeom>
              <a:blipFill>
                <a:blip r:embed="rId18"/>
                <a:stretch>
                  <a:fillRect/>
                </a:stretch>
              </a:blipFill>
            </p:spPr>
            <p:txBody>
              <a:bodyPr/>
              <a:lstStyle/>
              <a:p>
                <a:r>
                  <a:rPr lang="en-GB">
                    <a:noFill/>
                  </a:rPr>
                  <a:t> </a:t>
                </a:r>
              </a:p>
            </p:txBody>
          </p:sp>
        </mc:Fallback>
      </mc:AlternateContent>
      <p:sp>
        <p:nvSpPr>
          <p:cNvPr id="50" name="CasellaDiTesto 49">
            <a:extLst>
              <a:ext uri="{FF2B5EF4-FFF2-40B4-BE49-F238E27FC236}">
                <a16:creationId xmlns:a16="http://schemas.microsoft.com/office/drawing/2014/main" id="{D98706FB-DF2D-4077-A377-BB922A62FF73}"/>
              </a:ext>
            </a:extLst>
          </p:cNvPr>
          <p:cNvSpPr txBox="1"/>
          <p:nvPr/>
        </p:nvSpPr>
        <p:spPr>
          <a:xfrm>
            <a:off x="5380161" y="2106161"/>
            <a:ext cx="6534778" cy="338554"/>
          </a:xfrm>
          <a:prstGeom prst="rect">
            <a:avLst/>
          </a:prstGeom>
          <a:noFill/>
        </p:spPr>
        <p:txBody>
          <a:bodyPr wrap="square" rtlCol="0">
            <a:spAutoFit/>
          </a:bodyPr>
          <a:lstStyle/>
          <a:p>
            <a:r>
              <a:rPr lang="en-GB" sz="1600" dirty="0"/>
              <a:t>‘External’ power lost through the waveguides (power-couplers).</a:t>
            </a:r>
          </a:p>
        </p:txBody>
      </p:sp>
      <p:cxnSp>
        <p:nvCxnSpPr>
          <p:cNvPr id="51" name="Connettore 2 50">
            <a:extLst>
              <a:ext uri="{FF2B5EF4-FFF2-40B4-BE49-F238E27FC236}">
                <a16:creationId xmlns:a16="http://schemas.microsoft.com/office/drawing/2014/main" id="{D6A09B88-66F8-4C9A-9654-110691B82D70}"/>
              </a:ext>
            </a:extLst>
          </p:cNvPr>
          <p:cNvCxnSpPr>
            <a:cxnSpLocks/>
          </p:cNvCxnSpPr>
          <p:nvPr/>
        </p:nvCxnSpPr>
        <p:spPr>
          <a:xfrm>
            <a:off x="5015937" y="2276406"/>
            <a:ext cx="3642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A193F5F8-EB2D-44C9-B069-DAD635AB7A8F}"/>
                  </a:ext>
                </a:extLst>
              </p:cNvPr>
              <p:cNvSpPr txBox="1"/>
              <p:nvPr/>
            </p:nvSpPr>
            <p:spPr>
              <a:xfrm>
                <a:off x="-1" y="6478635"/>
                <a:ext cx="12191995" cy="338554"/>
              </a:xfrm>
              <a:prstGeom prst="rect">
                <a:avLst/>
              </a:prstGeom>
              <a:noFill/>
            </p:spPr>
            <p:txBody>
              <a:bodyPr wrap="square">
                <a:spAutoFit/>
              </a:bodyPr>
              <a:lstStyle/>
              <a:p>
                <a:pPr marL="285750" indent="-285750">
                  <a:buFont typeface="Wingdings" panose="05000000000000000000" pitchFamily="2" charset="2"/>
                  <a:buChar char="q"/>
                </a:pPr>
                <a:r>
                  <a:rPr lang="en-GB" sz="1600" dirty="0">
                    <a:solidFill>
                      <a:schemeClr val="tx1"/>
                    </a:solidFill>
                  </a:rPr>
                  <a:t>In the following derivation we neglect the beam current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𝑖</m:t>
                        </m:r>
                      </m:e>
                      <m:sub>
                        <m:r>
                          <a:rPr lang="en-GB" sz="1600" b="0" i="1" smtClean="0">
                            <a:solidFill>
                              <a:schemeClr val="tx1"/>
                            </a:solidFill>
                            <a:latin typeface="Cambria Math" panose="02040503050406030204" pitchFamily="18" charset="0"/>
                          </a:rPr>
                          <m:t>𝑏</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𝑡</m:t>
                    </m:r>
                    <m:r>
                      <a:rPr lang="en-GB" sz="1600" b="0" i="1" smtClean="0">
                        <a:solidFill>
                          <a:schemeClr val="tx1"/>
                        </a:solidFill>
                        <a:latin typeface="Cambria Math" panose="02040503050406030204" pitchFamily="18" charset="0"/>
                      </a:rPr>
                      <m:t>)≡0</m:t>
                    </m:r>
                  </m:oMath>
                </a14:m>
                <a:r>
                  <a:rPr lang="en-GB" sz="1600" dirty="0">
                    <a:solidFill>
                      <a:schemeClr val="tx1"/>
                    </a:solidFill>
                  </a:rPr>
                  <a:t>) since the corresponding (induced) voltage was already considered.</a:t>
                </a:r>
              </a:p>
            </p:txBody>
          </p:sp>
        </mc:Choice>
        <mc:Fallback xmlns="">
          <p:sp>
            <p:nvSpPr>
              <p:cNvPr id="54" name="CasellaDiTesto 53">
                <a:extLst>
                  <a:ext uri="{FF2B5EF4-FFF2-40B4-BE49-F238E27FC236}">
                    <a16:creationId xmlns:a16="http://schemas.microsoft.com/office/drawing/2014/main" id="{A193F5F8-EB2D-44C9-B069-DAD635AB7A8F}"/>
                  </a:ext>
                </a:extLst>
              </p:cNvPr>
              <p:cNvSpPr txBox="1">
                <a:spLocks noRot="1" noChangeAspect="1" noMove="1" noResize="1" noEditPoints="1" noAdjustHandles="1" noChangeArrowheads="1" noChangeShapeType="1" noTextEdit="1"/>
              </p:cNvSpPr>
              <p:nvPr/>
            </p:nvSpPr>
            <p:spPr>
              <a:xfrm>
                <a:off x="-1" y="6478635"/>
                <a:ext cx="12191995" cy="338554"/>
              </a:xfrm>
              <a:prstGeom prst="rect">
                <a:avLst/>
              </a:prstGeom>
              <a:blipFill>
                <a:blip r:embed="rId19"/>
                <a:stretch>
                  <a:fillRect l="-200" t="-5455" b="-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6FAED3C9-0963-4E35-B415-C32894E732FA}"/>
                  </a:ext>
                </a:extLst>
              </p:cNvPr>
              <p:cNvSpPr txBox="1"/>
              <p:nvPr/>
            </p:nvSpPr>
            <p:spPr>
              <a:xfrm>
                <a:off x="10131877" y="4028831"/>
                <a:ext cx="2164474" cy="37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tx1"/>
                          </a:solidFill>
                          <a:latin typeface="Cambria Math" panose="02040503050406030204" pitchFamily="18" charset="0"/>
                          <a:ea typeface="Cambria Math" panose="02040503050406030204" pitchFamily="18" charset="0"/>
                        </a:rPr>
                        <m:t>𝑡</m:t>
                      </m:r>
                      <m:r>
                        <a:rPr lang="en-GB" sz="1600" b="0" i="1" smtClean="0">
                          <a:solidFill>
                            <a:schemeClr val="tx1"/>
                          </a:solidFill>
                          <a:latin typeface="Cambria Math" panose="02040503050406030204" pitchFamily="18" charset="0"/>
                          <a:ea typeface="Cambria Math" panose="02040503050406030204" pitchFamily="18" charset="0"/>
                        </a:rPr>
                        <m:t>∈</m:t>
                      </m:r>
                      <m:d>
                        <m:dPr>
                          <m:begChr m:val="["/>
                          <m:endChr m:val="["/>
                          <m:ctrlPr>
                            <a:rPr lang="en-GB" sz="1600" b="0" i="1" smtClean="0">
                              <a:solidFill>
                                <a:schemeClr val="tx1"/>
                              </a:solidFill>
                              <a:latin typeface="Cambria Math" panose="02040503050406030204" pitchFamily="18" charset="0"/>
                              <a:ea typeface="Cambria Math" panose="02040503050406030204" pitchFamily="18" charset="0"/>
                            </a:rPr>
                          </m:ctrlPr>
                        </m:dPr>
                        <m:e>
                          <m:d>
                            <m:dPr>
                              <m:ctrlPr>
                                <a:rPr lang="en-GB" sz="1600" i="1" dirty="0">
                                  <a:latin typeface="Cambria Math" panose="02040503050406030204" pitchFamily="18" charset="0"/>
                                  <a:ea typeface="Cambria Math" panose="02040503050406030204" pitchFamily="18" charset="0"/>
                                </a:rPr>
                              </m:ctrlPr>
                            </m:dPr>
                            <m:e>
                              <m:r>
                                <a:rPr lang="en-GB" sz="1600" i="1" dirty="0">
                                  <a:latin typeface="Cambria Math" panose="02040503050406030204" pitchFamily="18" charset="0"/>
                                  <a:ea typeface="Cambria Math" panose="02040503050406030204" pitchFamily="18" charset="0"/>
                                </a:rPr>
                                <m:t>𝑘</m:t>
                              </m:r>
                              <m:r>
                                <a:rPr lang="en-GB" sz="1600" i="1" dirty="0">
                                  <a:latin typeface="Cambria Math" panose="02040503050406030204" pitchFamily="18" charset="0"/>
                                  <a:ea typeface="Cambria Math" panose="02040503050406030204" pitchFamily="18" charset="0"/>
                                </a:rPr>
                                <m:t>−1</m:t>
                              </m:r>
                            </m:e>
                          </m:d>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𝑡</m:t>
                              </m:r>
                            </m:e>
                            <m:sub>
                              <m:r>
                                <a:rPr lang="en-GB" sz="1600" i="1">
                                  <a:latin typeface="Cambria Math" panose="02040503050406030204" pitchFamily="18" charset="0"/>
                                  <a:ea typeface="Cambria Math" panose="02040503050406030204" pitchFamily="18" charset="0"/>
                                </a:rPr>
                                <m:t>𝑟𝑓</m:t>
                              </m:r>
                            </m:sub>
                          </m:sSub>
                          <m:r>
                            <a:rPr lang="en-GB" sz="1600" i="1">
                              <a:latin typeface="Cambria Math" panose="02040503050406030204" pitchFamily="18" charset="0"/>
                              <a:ea typeface="Cambria Math" panose="02040503050406030204" pitchFamily="18" charset="0"/>
                            </a:rPr>
                            <m:t>, </m:t>
                          </m:r>
                          <m:r>
                            <a:rPr lang="en-GB" sz="1600" i="1">
                              <a:latin typeface="Cambria Math" panose="02040503050406030204" pitchFamily="18" charset="0"/>
                              <a:ea typeface="Cambria Math" panose="02040503050406030204" pitchFamily="18" charset="0"/>
                            </a:rPr>
                            <m:t>𝑘</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𝑡</m:t>
                              </m:r>
                            </m:e>
                            <m:sub>
                              <m:r>
                                <a:rPr lang="en-GB" sz="1600" i="1">
                                  <a:latin typeface="Cambria Math" panose="02040503050406030204" pitchFamily="18" charset="0"/>
                                  <a:ea typeface="Cambria Math" panose="02040503050406030204" pitchFamily="18" charset="0"/>
                                </a:rPr>
                                <m:t>𝑟𝑓</m:t>
                              </m:r>
                            </m:sub>
                          </m:sSub>
                        </m:e>
                      </m:d>
                    </m:oMath>
                  </m:oMathPara>
                </a14:m>
                <a:endParaRPr lang="en-GB" sz="1600" dirty="0">
                  <a:solidFill>
                    <a:schemeClr val="tx1"/>
                  </a:solidFill>
                </a:endParaRPr>
              </a:p>
            </p:txBody>
          </p:sp>
        </mc:Choice>
        <mc:Fallback xmlns="">
          <p:sp>
            <p:nvSpPr>
              <p:cNvPr id="56" name="CasellaDiTesto 55">
                <a:extLst>
                  <a:ext uri="{FF2B5EF4-FFF2-40B4-BE49-F238E27FC236}">
                    <a16:creationId xmlns:a16="http://schemas.microsoft.com/office/drawing/2014/main" id="{6FAED3C9-0963-4E35-B415-C32894E732FA}"/>
                  </a:ext>
                </a:extLst>
              </p:cNvPr>
              <p:cNvSpPr txBox="1">
                <a:spLocks noRot="1" noChangeAspect="1" noMove="1" noResize="1" noEditPoints="1" noAdjustHandles="1" noChangeArrowheads="1" noChangeShapeType="1" noTextEdit="1"/>
              </p:cNvSpPr>
              <p:nvPr/>
            </p:nvSpPr>
            <p:spPr>
              <a:xfrm>
                <a:off x="10131877" y="4028831"/>
                <a:ext cx="2164474" cy="375937"/>
              </a:xfrm>
              <a:prstGeom prst="rect">
                <a:avLst/>
              </a:prstGeom>
              <a:blipFill>
                <a:blip r:embed="rId20"/>
                <a:stretch>
                  <a:fillRect b="-4839"/>
                </a:stretch>
              </a:blipFill>
            </p:spPr>
            <p:txBody>
              <a:bodyPr/>
              <a:lstStyle/>
              <a:p>
                <a:r>
                  <a:rPr lang="en-GB">
                    <a:noFill/>
                  </a:rPr>
                  <a:t> </a:t>
                </a:r>
              </a:p>
            </p:txBody>
          </p:sp>
        </mc:Fallback>
      </mc:AlternateContent>
    </p:spTree>
    <p:extLst>
      <p:ext uri="{BB962C8B-B14F-4D97-AF65-F5344CB8AC3E}">
        <p14:creationId xmlns:p14="http://schemas.microsoft.com/office/powerpoint/2010/main" val="17539788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DFB11B6A-7BB8-45B9-8DCE-CADD4171393C}"/>
                  </a:ext>
                </a:extLst>
              </p:cNvPr>
              <p:cNvSpPr txBox="1"/>
              <p:nvPr/>
            </p:nvSpPr>
            <p:spPr>
              <a:xfrm>
                <a:off x="0" y="858161"/>
                <a:ext cx="12191999" cy="5607176"/>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generator-voltage in the time interval </a:t>
                </a:r>
                <a14:m>
                  <m:oMath xmlns:m="http://schemas.openxmlformats.org/officeDocument/2006/math">
                    <m:d>
                      <m:dPr>
                        <m:ctrlPr>
                          <a:rPr lang="en-GB" sz="1700" i="1" dirty="0">
                            <a:latin typeface="Cambria Math" panose="02040503050406030204" pitchFamily="18" charset="0"/>
                            <a:ea typeface="Cambria Math" panose="02040503050406030204" pitchFamily="18" charset="0"/>
                          </a:rPr>
                        </m:ctrlPr>
                      </m:dPr>
                      <m:e>
                        <m:r>
                          <a:rPr lang="en-GB" sz="1700" i="1" dirty="0">
                            <a:latin typeface="Cambria Math" panose="02040503050406030204" pitchFamily="18" charset="0"/>
                            <a:ea typeface="Cambria Math" panose="02040503050406030204" pitchFamily="18" charset="0"/>
                          </a:rPr>
                          <m:t>𝑘</m:t>
                        </m:r>
                        <m:r>
                          <a:rPr lang="en-GB" sz="1700" i="1" dirty="0">
                            <a:latin typeface="Cambria Math" panose="02040503050406030204" pitchFamily="18" charset="0"/>
                            <a:ea typeface="Cambria Math" panose="02040503050406030204" pitchFamily="18" charset="0"/>
                          </a:rPr>
                          <m:t>−1</m:t>
                        </m:r>
                      </m:e>
                    </m:d>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𝑡</m:t>
                        </m:r>
                      </m:e>
                      <m:sub>
                        <m:r>
                          <a:rPr lang="en-GB" sz="1700" i="1">
                            <a:latin typeface="Cambria Math" panose="02040503050406030204" pitchFamily="18" charset="0"/>
                            <a:ea typeface="Cambria Math" panose="02040503050406030204" pitchFamily="18" charset="0"/>
                          </a:rPr>
                          <m:t>𝑟𝑓</m:t>
                        </m:r>
                      </m:sub>
                    </m:sSub>
                    <m:r>
                      <a:rPr lang="en-GB" sz="1700" i="1" smtClean="0">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𝑡</m:t>
                    </m:r>
                    <m:r>
                      <a:rPr lang="en-GB" sz="1700" b="0" i="1" smtClean="0">
                        <a:latin typeface="Cambria Math" panose="02040503050406030204" pitchFamily="18" charset="0"/>
                        <a:ea typeface="Cambria Math" panose="02040503050406030204" pitchFamily="18" charset="0"/>
                      </a:rPr>
                      <m:t>&lt;</m:t>
                    </m:r>
                    <m:r>
                      <a:rPr lang="en-GB" sz="1700" i="1">
                        <a:latin typeface="Cambria Math" panose="02040503050406030204" pitchFamily="18" charset="0"/>
                        <a:ea typeface="Cambria Math" panose="02040503050406030204" pitchFamily="18" charset="0"/>
                      </a:rPr>
                      <m:t>𝑘</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𝑡</m:t>
                        </m:r>
                      </m:e>
                      <m:sub>
                        <m:r>
                          <a:rPr lang="en-GB" sz="1700" i="1">
                            <a:latin typeface="Cambria Math" panose="02040503050406030204" pitchFamily="18" charset="0"/>
                            <a:ea typeface="Cambria Math" panose="02040503050406030204" pitchFamily="18" charset="0"/>
                          </a:rPr>
                          <m:t>𝑟𝑓</m:t>
                        </m:r>
                      </m:sub>
                    </m:sSub>
                  </m:oMath>
                </a14:m>
                <a:r>
                  <a:rPr lang="en-GB" sz="1700" dirty="0"/>
                  <a:t> is given by</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where we consider the more general case with </a:t>
                </a:r>
                <a14:m>
                  <m:oMath xmlns:m="http://schemas.openxmlformats.org/officeDocument/2006/math">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Applying the Kirchhoff’s law for currents, we have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Deriving one time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associated homogenous differential equation is </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Its eigenvalues are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Its solution is</a:t>
                </a:r>
              </a:p>
              <a:p>
                <a:endParaRPr lang="en-GB" sz="1700" dirty="0"/>
              </a:p>
            </p:txBody>
          </p:sp>
        </mc:Choice>
        <mc:Fallback xmlns="">
          <p:sp>
            <p:nvSpPr>
              <p:cNvPr id="15" name="CasellaDiTesto 14">
                <a:extLst>
                  <a:ext uri="{FF2B5EF4-FFF2-40B4-BE49-F238E27FC236}">
                    <a16:creationId xmlns:a16="http://schemas.microsoft.com/office/drawing/2014/main" id="{DFB11B6A-7BB8-45B9-8DCE-CADD4171393C}"/>
                  </a:ext>
                </a:extLst>
              </p:cNvPr>
              <p:cNvSpPr txBox="1">
                <a:spLocks noRot="1" noChangeAspect="1" noMove="1" noResize="1" noEditPoints="1" noAdjustHandles="1" noChangeArrowheads="1" noChangeShapeType="1" noTextEdit="1"/>
              </p:cNvSpPr>
              <p:nvPr/>
            </p:nvSpPr>
            <p:spPr>
              <a:xfrm>
                <a:off x="0" y="858161"/>
                <a:ext cx="12191999" cy="5607176"/>
              </a:xfrm>
              <a:prstGeom prst="rect">
                <a:avLst/>
              </a:prstGeom>
              <a:blipFill>
                <a:blip r:embed="rId2"/>
                <a:stretch>
                  <a:fillRect l="-200" t="-326"/>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B24ED795-BC95-45DB-9029-467BEFFEAAE9}"/>
              </a:ext>
            </a:extLst>
          </p:cNvPr>
          <p:cNvSpPr>
            <a:spLocks noGrp="1"/>
          </p:cNvSpPr>
          <p:nvPr>
            <p:ph type="sldNum" sz="quarter" idx="12"/>
          </p:nvPr>
        </p:nvSpPr>
        <p:spPr/>
        <p:txBody>
          <a:bodyPr/>
          <a:lstStyle/>
          <a:p>
            <a:fld id="{F556478C-EA8F-4B12-8AB2-8053E5C3663D}" type="slidenum">
              <a:rPr lang="en-GB" smtClean="0"/>
              <a:t>131</a:t>
            </a:fld>
            <a:endParaRPr lang="en-GB"/>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FE22F166-D4D3-4D96-9D24-02433F079DC0}"/>
                  </a:ext>
                </a:extLst>
              </p:cNvPr>
              <p:cNvSpPr txBox="1"/>
              <p:nvPr/>
            </p:nvSpPr>
            <p:spPr>
              <a:xfrm>
                <a:off x="3133268" y="2611498"/>
                <a:ext cx="5929765" cy="585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700" i="1" smtClean="0">
                              <a:latin typeface="Cambria Math" panose="02040503050406030204" pitchFamily="18" charset="0"/>
                            </a:rPr>
                          </m:ctrlPr>
                        </m:fPr>
                        <m:num>
                          <m:r>
                            <a:rPr lang="en-GB" sz="1700" b="0" i="1" smtClean="0">
                              <a:latin typeface="Cambria Math" panose="02040503050406030204" pitchFamily="18" charset="0"/>
                            </a:rPr>
                            <m:t>𝑉</m:t>
                          </m:r>
                          <m:r>
                            <a:rPr lang="en-GB" sz="1700" b="0" i="1" smtClean="0">
                              <a:latin typeface="Cambria Math" panose="02040503050406030204" pitchFamily="18" charset="0"/>
                            </a:rPr>
                            <m:t>(</m:t>
                          </m:r>
                          <m:r>
                            <a:rPr lang="en-GB" sz="1700" b="0" i="1" smtClean="0">
                              <a:latin typeface="Cambria Math" panose="02040503050406030204" pitchFamily="18" charset="0"/>
                            </a:rPr>
                            <m:t>𝑡</m:t>
                          </m:r>
                          <m:r>
                            <a:rPr lang="en-GB" sz="1700" b="0" i="1" smtClean="0">
                              <a:latin typeface="Cambria Math" panose="02040503050406030204" pitchFamily="18" charset="0"/>
                            </a:rPr>
                            <m:t>)</m:t>
                          </m:r>
                        </m:num>
                        <m:den>
                          <m:sSub>
                            <m:sSubPr>
                              <m:ctrlPr>
                                <a:rPr lang="en-GB" sz="1700" i="1">
                                  <a:latin typeface="Cambria Math" panose="02040503050406030204" pitchFamily="18" charset="0"/>
                                  <a:ea typeface="Cambria Math" panose="02040503050406030204" pitchFamily="18" charset="0"/>
                                </a:rPr>
                              </m:ctrlPr>
                            </m:sSubPr>
                            <m:e>
                              <m:r>
                                <a:rPr lang="en-GB" sz="1700" b="0" i="1">
                                  <a:latin typeface="Cambria Math" panose="02040503050406030204" pitchFamily="18" charset="0"/>
                                  <a:ea typeface="Cambria Math" panose="02040503050406030204" pitchFamily="18" charset="0"/>
                                </a:rPr>
                                <m:t>𝑅</m:t>
                              </m:r>
                            </m:e>
                            <m:sub>
                              <m:r>
                                <a:rPr lang="en-GB" sz="1700" b="0" i="1">
                                  <a:latin typeface="Cambria Math" panose="02040503050406030204" pitchFamily="18" charset="0"/>
                                  <a:ea typeface="Cambria Math" panose="02040503050406030204" pitchFamily="18" charset="0"/>
                                </a:rPr>
                                <m:t>𝑠</m:t>
                              </m:r>
                            </m:sub>
                          </m:sSub>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1</m:t>
                          </m:r>
                        </m:num>
                        <m:den>
                          <m:r>
                            <a:rPr lang="en-GB" sz="1700" b="0" i="1" smtClean="0">
                              <a:latin typeface="Cambria Math" panose="02040503050406030204" pitchFamily="18" charset="0"/>
                            </a:rPr>
                            <m:t>𝐿</m:t>
                          </m:r>
                        </m:den>
                      </m:f>
                      <m:nary>
                        <m:naryPr>
                          <m:ctrlPr>
                            <a:rPr lang="en-GB" sz="1700" b="0" i="1" smtClean="0">
                              <a:latin typeface="Cambria Math" panose="02040503050406030204" pitchFamily="18" charset="0"/>
                            </a:rPr>
                          </m:ctrlPr>
                        </m:naryPr>
                        <m:sub>
                          <m:r>
                            <m:rPr>
                              <m:brk m:alnAt="23"/>
                            </m:rPr>
                            <a:rPr lang="en-GB" sz="1700" b="0" i="1" smtClean="0">
                              <a:latin typeface="Cambria Math" panose="02040503050406030204" pitchFamily="18" charset="0"/>
                            </a:rPr>
                            <m:t>0</m:t>
                          </m:r>
                        </m:sub>
                        <m:sup>
                          <m:r>
                            <a:rPr lang="en-GB" sz="1700" b="0" i="1" smtClean="0">
                              <a:latin typeface="Cambria Math" panose="02040503050406030204" pitchFamily="18" charset="0"/>
                            </a:rPr>
                            <m:t>𝑡</m:t>
                          </m:r>
                        </m:sup>
                        <m:e>
                          <m:r>
                            <a:rPr lang="en-GB" sz="1700" i="1">
                              <a:latin typeface="Cambria Math" panose="02040503050406030204" pitchFamily="18" charset="0"/>
                            </a:rPr>
                            <m:t>𝑉</m:t>
                          </m:r>
                          <m:d>
                            <m:dPr>
                              <m:ctrlPr>
                                <a:rPr lang="en-GB" sz="1700" i="1">
                                  <a:latin typeface="Cambria Math" panose="02040503050406030204" pitchFamily="18" charset="0"/>
                                </a:rPr>
                              </m:ctrlPr>
                            </m:dPr>
                            <m:e>
                              <m:r>
                                <a:rPr lang="en-GB" sz="1700" b="0" i="1" smtClean="0">
                                  <a:latin typeface="Cambria Math" panose="02040503050406030204" pitchFamily="18" charset="0"/>
                                </a:rPr>
                                <m:t>𝑠</m:t>
                              </m:r>
                            </m:e>
                          </m:d>
                          <m:r>
                            <a:rPr lang="en-GB" sz="1700" b="0" i="1" smtClean="0">
                              <a:latin typeface="Cambria Math" panose="02040503050406030204" pitchFamily="18" charset="0"/>
                            </a:rPr>
                            <m:t>𝑑𝑠</m:t>
                          </m:r>
                        </m:e>
                      </m:nary>
                      <m:r>
                        <a:rPr lang="en-GB" sz="1700" b="0" i="1" smtClean="0">
                          <a:latin typeface="Cambria Math" panose="02040503050406030204" pitchFamily="18" charset="0"/>
                        </a:rPr>
                        <m:t>+</m:t>
                      </m:r>
                      <m:r>
                        <a:rPr lang="en-GB" sz="1700" b="0" i="1" smtClean="0">
                          <a:latin typeface="Cambria Math" panose="02040503050406030204" pitchFamily="18" charset="0"/>
                        </a:rPr>
                        <m:t>𝐶</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𝑑𝑉</m:t>
                          </m:r>
                          <m:r>
                            <a:rPr lang="en-GB" sz="1700" b="0" i="1" smtClean="0">
                              <a:latin typeface="Cambria Math" panose="02040503050406030204" pitchFamily="18" charset="0"/>
                            </a:rPr>
                            <m:t>(</m:t>
                          </m:r>
                          <m:r>
                            <a:rPr lang="en-GB" sz="1700" b="0" i="1" smtClean="0">
                              <a:latin typeface="Cambria Math" panose="02040503050406030204" pitchFamily="18" charset="0"/>
                            </a:rPr>
                            <m:t>𝑡</m:t>
                          </m:r>
                          <m:r>
                            <a:rPr lang="en-GB" sz="1700" b="0" i="1" smtClean="0">
                              <a:latin typeface="Cambria Math" panose="02040503050406030204" pitchFamily="18" charset="0"/>
                            </a:rPr>
                            <m:t>)</m:t>
                          </m:r>
                        </m:num>
                        <m:den>
                          <m:r>
                            <a:rPr lang="en-GB" sz="1700" b="0" i="1" smtClean="0">
                              <a:latin typeface="Cambria Math" panose="02040503050406030204" pitchFamily="18" charset="0"/>
                            </a:rPr>
                            <m:t>𝑑𝑡</m:t>
                          </m:r>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𝑔</m:t>
                              </m:r>
                            </m:sub>
                          </m:sSub>
                          <m:r>
                            <a:rPr lang="en-GB" sz="1700" i="1">
                              <a:latin typeface="Cambria Math" panose="02040503050406030204" pitchFamily="18" charset="0"/>
                            </a:rPr>
                            <m:t>(</m:t>
                          </m:r>
                          <m:r>
                            <a:rPr lang="en-GB" sz="1700" i="1">
                              <a:latin typeface="Cambria Math" panose="02040503050406030204" pitchFamily="18" charset="0"/>
                            </a:rPr>
                            <m:t>𝑡</m:t>
                          </m:r>
                          <m:r>
                            <a:rPr lang="en-GB" sz="1700" i="1">
                              <a:latin typeface="Cambria Math" panose="02040503050406030204" pitchFamily="18" charset="0"/>
                            </a:rPr>
                            <m:t>)</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den>
                      </m:f>
                      <m:func>
                        <m:funcPr>
                          <m:ctrlPr>
                            <a:rPr lang="en-GB" sz="1700" i="1">
                              <a:latin typeface="Cambria Math" panose="02040503050406030204" pitchFamily="18" charset="0"/>
                            </a:rPr>
                          </m:ctrlPr>
                        </m:funcPr>
                        <m:fName>
                          <m:r>
                            <m:rPr>
                              <m:sty m:val="p"/>
                            </m:rPr>
                            <a:rPr lang="en-GB" sz="1700" b="0" i="0" smtClean="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e>
                      </m:func>
                    </m:oMath>
                  </m:oMathPara>
                </a14:m>
                <a:endParaRPr lang="en-GB" sz="1700" dirty="0"/>
              </a:p>
            </p:txBody>
          </p:sp>
        </mc:Choice>
        <mc:Fallback xmlns="">
          <p:sp>
            <p:nvSpPr>
              <p:cNvPr id="8" name="CasellaDiTesto 7">
                <a:extLst>
                  <a:ext uri="{FF2B5EF4-FFF2-40B4-BE49-F238E27FC236}">
                    <a16:creationId xmlns:a16="http://schemas.microsoft.com/office/drawing/2014/main" id="{FE22F166-D4D3-4D96-9D24-02433F079DC0}"/>
                  </a:ext>
                </a:extLst>
              </p:cNvPr>
              <p:cNvSpPr txBox="1">
                <a:spLocks noRot="1" noChangeAspect="1" noMove="1" noResize="1" noEditPoints="1" noAdjustHandles="1" noChangeArrowheads="1" noChangeShapeType="1" noTextEdit="1"/>
              </p:cNvSpPr>
              <p:nvPr/>
            </p:nvSpPr>
            <p:spPr>
              <a:xfrm>
                <a:off x="3133268" y="2611498"/>
                <a:ext cx="5929765" cy="5850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A8BABE04-4617-4852-BDCC-17DB4D21A592}"/>
                  </a:ext>
                </a:extLst>
              </p:cNvPr>
              <p:cNvSpPr txBox="1"/>
              <p:nvPr/>
            </p:nvSpPr>
            <p:spPr>
              <a:xfrm>
                <a:off x="2151962" y="3688535"/>
                <a:ext cx="3731762" cy="269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1700" i="1" smtClean="0">
                              <a:solidFill>
                                <a:srgbClr val="FF0000"/>
                              </a:solidFill>
                              <a:latin typeface="Cambria Math" panose="02040503050406030204" pitchFamily="18" charset="0"/>
                            </a:rPr>
                          </m:ctrlPr>
                        </m:accPr>
                        <m:e>
                          <m:r>
                            <a:rPr lang="en-GB" sz="1700" b="0" i="1" smtClean="0">
                              <a:solidFill>
                                <a:srgbClr val="FF0000"/>
                              </a:solidFill>
                              <a:latin typeface="Cambria Math" panose="02040503050406030204" pitchFamily="18" charset="0"/>
                            </a:rPr>
                            <m:t>𝑉</m:t>
                          </m:r>
                        </m:e>
                      </m:acc>
                      <m:r>
                        <a:rPr lang="en-GB" sz="1700" b="0" i="1" smtClean="0">
                          <a:solidFill>
                            <a:srgbClr val="FF0000"/>
                          </a:solidFill>
                          <a:latin typeface="Cambria Math" panose="02040503050406030204" pitchFamily="18" charset="0"/>
                        </a:rPr>
                        <m:t>+2</m:t>
                      </m:r>
                      <m:r>
                        <m:rPr>
                          <m:sty m:val="p"/>
                        </m:rPr>
                        <a:rPr lang="el-GR" sz="1700" b="0" i="1" smtClean="0">
                          <a:solidFill>
                            <a:srgbClr val="FF0000"/>
                          </a:solidFill>
                          <a:latin typeface="Cambria Math" panose="02040503050406030204" pitchFamily="18" charset="0"/>
                          <a:ea typeface="Cambria Math" panose="02040503050406030204" pitchFamily="18" charset="0"/>
                        </a:rPr>
                        <m:t>Γ</m:t>
                      </m:r>
                      <m:acc>
                        <m:accPr>
                          <m:chr m:val="̇"/>
                          <m:ctrlPr>
                            <a:rPr lang="el-GR" sz="1700" b="0" i="1" smtClean="0">
                              <a:solidFill>
                                <a:srgbClr val="FF0000"/>
                              </a:solidFill>
                              <a:latin typeface="Cambria Math" panose="02040503050406030204" pitchFamily="18" charset="0"/>
                              <a:ea typeface="Cambria Math" panose="02040503050406030204" pitchFamily="18" charset="0"/>
                            </a:rPr>
                          </m:ctrlPr>
                        </m:accPr>
                        <m:e>
                          <m:r>
                            <a:rPr lang="en-GB" sz="1700" b="0" i="1" smtClean="0">
                              <a:solidFill>
                                <a:srgbClr val="FF0000"/>
                              </a:solidFill>
                              <a:latin typeface="Cambria Math" panose="02040503050406030204" pitchFamily="18" charset="0"/>
                              <a:ea typeface="Cambria Math" panose="02040503050406030204" pitchFamily="18" charset="0"/>
                            </a:rPr>
                            <m:t>𝑉</m:t>
                          </m:r>
                        </m:e>
                      </m:acc>
                      <m:r>
                        <a:rPr lang="en-GB" sz="1700" b="0" i="1" smtClean="0">
                          <a:solidFill>
                            <a:srgbClr val="FF0000"/>
                          </a:solidFill>
                          <a:latin typeface="Cambria Math" panose="02040503050406030204" pitchFamily="18" charset="0"/>
                        </a:rPr>
                        <m:t>+</m:t>
                      </m:r>
                      <m:sSubSup>
                        <m:sSubSupPr>
                          <m:ctrlPr>
                            <a:rPr lang="en-GB" sz="1700" b="0" i="1" smtClean="0">
                              <a:solidFill>
                                <a:srgbClr val="FF0000"/>
                              </a:solidFill>
                              <a:latin typeface="Cambria Math" panose="02040503050406030204" pitchFamily="18" charset="0"/>
                            </a:rPr>
                          </m:ctrlPr>
                        </m:sSubSupPr>
                        <m:e>
                          <m:r>
                            <a:rPr lang="en-GB" sz="1700" b="0" i="1" smtClean="0">
                              <a:solidFill>
                                <a:srgbClr val="FF0000"/>
                              </a:solidFill>
                              <a:latin typeface="Cambria Math" panose="02040503050406030204" pitchFamily="18" charset="0"/>
                              <a:ea typeface="Cambria Math" panose="02040503050406030204" pitchFamily="18" charset="0"/>
                            </a:rPr>
                            <m:t>𝜔</m:t>
                          </m:r>
                        </m:e>
                        <m:sub>
                          <m:r>
                            <a:rPr lang="en-GB" sz="1700" b="0" i="1" smtClean="0">
                              <a:solidFill>
                                <a:srgbClr val="FF0000"/>
                              </a:solidFill>
                              <a:latin typeface="Cambria Math" panose="02040503050406030204" pitchFamily="18" charset="0"/>
                            </a:rPr>
                            <m:t>𝑟</m:t>
                          </m:r>
                        </m:sub>
                        <m:sup>
                          <m:r>
                            <a:rPr lang="en-GB" sz="1700" b="0" i="1" smtClean="0">
                              <a:solidFill>
                                <a:srgbClr val="FF0000"/>
                              </a:solidFill>
                              <a:latin typeface="Cambria Math" panose="02040503050406030204" pitchFamily="18" charset="0"/>
                            </a:rPr>
                            <m:t>2</m:t>
                          </m:r>
                        </m:sup>
                      </m:sSubSup>
                      <m:r>
                        <a:rPr lang="en-GB" sz="1700" b="0" i="1" smtClean="0">
                          <a:solidFill>
                            <a:srgbClr val="FF0000"/>
                          </a:solidFill>
                          <a:latin typeface="Cambria Math" panose="02040503050406030204" pitchFamily="18" charset="0"/>
                        </a:rPr>
                        <m:t>𝑉</m:t>
                      </m:r>
                      <m:r>
                        <a:rPr lang="en-GB" sz="1700" b="0" i="1" smtClean="0">
                          <a:solidFill>
                            <a:srgbClr val="FF0000"/>
                          </a:solidFill>
                          <a:latin typeface="Cambria Math" panose="02040503050406030204" pitchFamily="18" charset="0"/>
                        </a:rPr>
                        <m:t>=</m:t>
                      </m:r>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𝐹</m:t>
                          </m:r>
                        </m:e>
                        <m:sub>
                          <m:r>
                            <a:rPr lang="en-GB" sz="1700" b="0" i="1" smtClean="0">
                              <a:solidFill>
                                <a:srgbClr val="FF0000"/>
                              </a:solidFill>
                              <a:latin typeface="Cambria Math" panose="02040503050406030204" pitchFamily="18" charset="0"/>
                              <a:ea typeface="Cambria Math" panose="02040503050406030204" pitchFamily="18" charset="0"/>
                            </a:rPr>
                            <m:t>𝑘</m:t>
                          </m:r>
                        </m:sub>
                      </m:sSub>
                      <m:func>
                        <m:funcPr>
                          <m:ctrlPr>
                            <a:rPr lang="en-GB" sz="1700" i="1">
                              <a:solidFill>
                                <a:srgbClr val="FF0000"/>
                              </a:solidFill>
                              <a:latin typeface="Cambria Math" panose="02040503050406030204" pitchFamily="18" charset="0"/>
                            </a:rPr>
                          </m:ctrlPr>
                        </m:funcPr>
                        <m:fName>
                          <m:r>
                            <m:rPr>
                              <m:sty m:val="p"/>
                            </m:rPr>
                            <a:rPr lang="en-GB" sz="1700" b="0" i="0" smtClean="0">
                              <a:solidFill>
                                <a:srgbClr val="FF0000"/>
                              </a:solidFill>
                              <a:latin typeface="Cambria Math" panose="02040503050406030204" pitchFamily="18" charset="0"/>
                            </a:rPr>
                            <m:t>cos</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𝑒</m:t>
                                  </m:r>
                                </m:sub>
                              </m:sSub>
                              <m:r>
                                <a:rPr lang="en-GB" sz="1700" i="1">
                                  <a:solidFill>
                                    <a:srgbClr val="FF0000"/>
                                  </a:solidFill>
                                  <a:latin typeface="Cambria Math" panose="02040503050406030204" pitchFamily="18" charset="0"/>
                                  <a:ea typeface="Cambria Math" panose="02040503050406030204" pitchFamily="18" charset="0"/>
                                </a:rPr>
                                <m:t>𝑡</m:t>
                              </m:r>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ea typeface="Cambria Math" panose="02040503050406030204" pitchFamily="18" charset="0"/>
                                    </a:rPr>
                                    <m:t>𝑒</m:t>
                                  </m:r>
                                </m:sub>
                              </m:sSub>
                            </m:e>
                          </m:d>
                        </m:e>
                      </m:func>
                    </m:oMath>
                  </m:oMathPara>
                </a14:m>
                <a:endParaRPr lang="en-GB" sz="1700" dirty="0">
                  <a:solidFill>
                    <a:srgbClr val="FF0000"/>
                  </a:solidFill>
                </a:endParaRPr>
              </a:p>
            </p:txBody>
          </p:sp>
        </mc:Choice>
        <mc:Fallback xmlns="">
          <p:sp>
            <p:nvSpPr>
              <p:cNvPr id="10" name="CasellaDiTesto 9">
                <a:extLst>
                  <a:ext uri="{FF2B5EF4-FFF2-40B4-BE49-F238E27FC236}">
                    <a16:creationId xmlns:a16="http://schemas.microsoft.com/office/drawing/2014/main" id="{A8BABE04-4617-4852-BDCC-17DB4D21A592}"/>
                  </a:ext>
                </a:extLst>
              </p:cNvPr>
              <p:cNvSpPr txBox="1">
                <a:spLocks noRot="1" noChangeAspect="1" noMove="1" noResize="1" noEditPoints="1" noAdjustHandles="1" noChangeArrowheads="1" noChangeShapeType="1" noTextEdit="1"/>
              </p:cNvSpPr>
              <p:nvPr/>
            </p:nvSpPr>
            <p:spPr>
              <a:xfrm>
                <a:off x="2151962" y="3688535"/>
                <a:ext cx="3731762" cy="269817"/>
              </a:xfrm>
              <a:prstGeom prst="rect">
                <a:avLst/>
              </a:prstGeom>
              <a:blipFill>
                <a:blip r:embed="rId4"/>
                <a:stretch>
                  <a:fillRect t="-11364"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E32189AE-54BE-4EDC-8D21-6D1C0F7C29B4}"/>
                  </a:ext>
                </a:extLst>
              </p:cNvPr>
              <p:cNvSpPr txBox="1"/>
              <p:nvPr/>
            </p:nvSpPr>
            <p:spPr>
              <a:xfrm>
                <a:off x="6308278" y="3552971"/>
                <a:ext cx="935897" cy="5356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700" i="1" smtClean="0">
                          <a:latin typeface="Cambria Math" panose="02040503050406030204" pitchFamily="18" charset="0"/>
                          <a:ea typeface="Cambria Math" panose="02040503050406030204" pitchFamily="18" charset="0"/>
                        </a:rPr>
                        <m:t>Γ</m:t>
                      </m:r>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r>
                            <a:rPr lang="en-GB" sz="1700" b="0" i="1" smtClean="0">
                              <a:latin typeface="Cambria Math" panose="02040503050406030204" pitchFamily="18" charset="0"/>
                              <a:ea typeface="Cambria Math" panose="02040503050406030204" pitchFamily="18" charset="0"/>
                            </a:rPr>
                            <m:t>1</m:t>
                          </m:r>
                        </m:num>
                        <m:den>
                          <m:r>
                            <a:rPr lang="en-GB" sz="1700" b="0" i="1" smtClean="0">
                              <a:latin typeface="Cambria Math" panose="02040503050406030204" pitchFamily="18" charset="0"/>
                              <a:ea typeface="Cambria Math" panose="02040503050406030204" pitchFamily="18" charset="0"/>
                            </a:rPr>
                            <m:t>2</m:t>
                          </m:r>
                          <m:r>
                            <a:rPr lang="en-GB" sz="1700" b="0" i="1" smtClean="0">
                              <a:latin typeface="Cambria Math" panose="02040503050406030204" pitchFamily="18" charset="0"/>
                              <a:ea typeface="Cambria Math" panose="02040503050406030204" pitchFamily="18" charset="0"/>
                            </a:rPr>
                            <m:t>𝐶</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den>
                      </m:f>
                    </m:oMath>
                  </m:oMathPara>
                </a14:m>
                <a:endParaRPr lang="en-GB" sz="1700" dirty="0"/>
              </a:p>
            </p:txBody>
          </p:sp>
        </mc:Choice>
        <mc:Fallback xmlns="">
          <p:sp>
            <p:nvSpPr>
              <p:cNvPr id="12" name="CasellaDiTesto 11">
                <a:extLst>
                  <a:ext uri="{FF2B5EF4-FFF2-40B4-BE49-F238E27FC236}">
                    <a16:creationId xmlns:a16="http://schemas.microsoft.com/office/drawing/2014/main" id="{E32189AE-54BE-4EDC-8D21-6D1C0F7C29B4}"/>
                  </a:ext>
                </a:extLst>
              </p:cNvPr>
              <p:cNvSpPr txBox="1">
                <a:spLocks noRot="1" noChangeAspect="1" noMove="1" noResize="1" noEditPoints="1" noAdjustHandles="1" noChangeArrowheads="1" noChangeShapeType="1" noTextEdit="1"/>
              </p:cNvSpPr>
              <p:nvPr/>
            </p:nvSpPr>
            <p:spPr>
              <a:xfrm>
                <a:off x="6308278" y="3552971"/>
                <a:ext cx="935897" cy="53565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6BE3956-0BC8-4EC8-916D-F1FB9CBAADC4}"/>
                  </a:ext>
                </a:extLst>
              </p:cNvPr>
              <p:cNvSpPr txBox="1"/>
              <p:nvPr/>
            </p:nvSpPr>
            <p:spPr>
              <a:xfrm>
                <a:off x="7566185" y="3552971"/>
                <a:ext cx="976421" cy="5404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rPr>
                            <m:t>𝑟</m:t>
                          </m:r>
                        </m:sub>
                      </m:sSub>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1</m:t>
                          </m:r>
                        </m:num>
                        <m:den>
                          <m:rad>
                            <m:radPr>
                              <m:degHide m:val="on"/>
                              <m:ctrlPr>
                                <a:rPr lang="en-GB" sz="1700" b="0" i="1" smtClean="0">
                                  <a:latin typeface="Cambria Math" panose="02040503050406030204" pitchFamily="18" charset="0"/>
                                </a:rPr>
                              </m:ctrlPr>
                            </m:radPr>
                            <m:deg/>
                            <m:e>
                              <m:r>
                                <a:rPr lang="en-GB" sz="1700" b="0" i="1" smtClean="0">
                                  <a:latin typeface="Cambria Math" panose="02040503050406030204" pitchFamily="18" charset="0"/>
                                </a:rPr>
                                <m:t>𝐶𝐿</m:t>
                              </m:r>
                            </m:e>
                          </m:rad>
                        </m:den>
                      </m:f>
                    </m:oMath>
                  </m:oMathPara>
                </a14:m>
                <a:endParaRPr lang="en-GB" sz="1700" dirty="0"/>
              </a:p>
            </p:txBody>
          </p:sp>
        </mc:Choice>
        <mc:Fallback xmlns="">
          <p:sp>
            <p:nvSpPr>
              <p:cNvPr id="14" name="CasellaDiTesto 13">
                <a:extLst>
                  <a:ext uri="{FF2B5EF4-FFF2-40B4-BE49-F238E27FC236}">
                    <a16:creationId xmlns:a16="http://schemas.microsoft.com/office/drawing/2014/main" id="{16BE3956-0BC8-4EC8-916D-F1FB9CBAADC4}"/>
                  </a:ext>
                </a:extLst>
              </p:cNvPr>
              <p:cNvSpPr txBox="1">
                <a:spLocks noRot="1" noChangeAspect="1" noMove="1" noResize="1" noEditPoints="1" noAdjustHandles="1" noChangeArrowheads="1" noChangeShapeType="1" noTextEdit="1"/>
              </p:cNvSpPr>
              <p:nvPr/>
            </p:nvSpPr>
            <p:spPr>
              <a:xfrm>
                <a:off x="7566185" y="3552971"/>
                <a:ext cx="976421" cy="54046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FB80168F-27A0-487C-8FF8-ED7B6D553F39}"/>
                  </a:ext>
                </a:extLst>
              </p:cNvPr>
              <p:cNvSpPr txBox="1"/>
              <p:nvPr/>
            </p:nvSpPr>
            <p:spPr>
              <a:xfrm>
                <a:off x="0" y="1263001"/>
                <a:ext cx="12192000" cy="3752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𝑔</m:t>
                          </m:r>
                        </m:sub>
                      </m:sSub>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𝑡</m:t>
                      </m:r>
                      <m:r>
                        <a:rPr lang="en-GB" sz="1700" b="0" i="1" smtClean="0">
                          <a:solidFill>
                            <a:schemeClr val="tx1"/>
                          </a:solidFill>
                          <a:latin typeface="Cambria Math" panose="02040503050406030204" pitchFamily="18" charset="0"/>
                        </a:rPr>
                        <m:t>)=</m:t>
                      </m:r>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𝐹𝐵𝑘𝑖𝑐𝑘</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𝑘</m:t>
                          </m:r>
                        </m:sub>
                      </m:sSub>
                      <m:func>
                        <m:funcPr>
                          <m:ctrlPr>
                            <a:rPr lang="en-GB" sz="1700" i="1" smtClean="0">
                              <a:solidFill>
                                <a:schemeClr val="tx1"/>
                              </a:solidFill>
                              <a:latin typeface="Cambria Math" panose="02040503050406030204" pitchFamily="18" charset="0"/>
                            </a:rPr>
                          </m:ctrlPr>
                        </m:funcPr>
                        <m:fName>
                          <m:r>
                            <m:rPr>
                              <m:sty m:val="p"/>
                            </m:rPr>
                            <a:rPr lang="en-GB" sz="1700" b="0" i="0" smtClean="0">
                              <a:solidFill>
                                <a:schemeClr val="tx1"/>
                              </a:solidFill>
                              <a:latin typeface="Cambria Math" panose="02040503050406030204" pitchFamily="18" charset="0"/>
                            </a:rPr>
                            <m:t>sin</m:t>
                          </m:r>
                        </m:fName>
                        <m:e>
                          <m:d>
                            <m:dPr>
                              <m:ctrlPr>
                                <a:rPr lang="en-GB" sz="1700" i="1" smtClean="0">
                                  <a:solidFill>
                                    <a:schemeClr val="tx1"/>
                                  </a:solidFill>
                                  <a:latin typeface="Cambria Math" panose="02040503050406030204" pitchFamily="18" charset="0"/>
                                </a:rPr>
                              </m:ctrlPr>
                            </m:dPr>
                            <m:e>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𝑡</m:t>
                              </m:r>
                              <m:r>
                                <a:rPr lang="en-GB" sz="1700" b="0" i="1" smtClean="0">
                                  <a:solidFill>
                                    <a:schemeClr val="tx1"/>
                                  </a:solidFill>
                                  <a:latin typeface="Cambria Math" panose="02040503050406030204" pitchFamily="18" charset="0"/>
                                  <a:ea typeface="Cambria Math" panose="02040503050406030204" pitchFamily="18" charset="0"/>
                                </a:rPr>
                                <m:t>+</m:t>
                              </m:r>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𝑒</m:t>
                                  </m:r>
                                </m:sub>
                              </m:sSub>
                            </m:e>
                          </m:d>
                        </m:e>
                      </m:func>
                    </m:oMath>
                  </m:oMathPara>
                </a14:m>
                <a:endParaRPr lang="en-GB" sz="1700" dirty="0"/>
              </a:p>
            </p:txBody>
          </p:sp>
        </mc:Choice>
        <mc:Fallback xmlns="">
          <p:sp>
            <p:nvSpPr>
              <p:cNvPr id="17" name="CasellaDiTesto 16">
                <a:extLst>
                  <a:ext uri="{FF2B5EF4-FFF2-40B4-BE49-F238E27FC236}">
                    <a16:creationId xmlns:a16="http://schemas.microsoft.com/office/drawing/2014/main" id="{FB80168F-27A0-487C-8FF8-ED7B6D553F39}"/>
                  </a:ext>
                </a:extLst>
              </p:cNvPr>
              <p:cNvSpPr txBox="1">
                <a:spLocks noRot="1" noChangeAspect="1" noMove="1" noResize="1" noEditPoints="1" noAdjustHandles="1" noChangeArrowheads="1" noChangeShapeType="1" noTextEdit="1"/>
              </p:cNvSpPr>
              <p:nvPr/>
            </p:nvSpPr>
            <p:spPr>
              <a:xfrm>
                <a:off x="0" y="1263001"/>
                <a:ext cx="12192000" cy="375296"/>
              </a:xfrm>
              <a:prstGeom prst="rect">
                <a:avLst/>
              </a:prstGeom>
              <a:blipFill>
                <a:blip r:embed="rId7"/>
                <a:stretch>
                  <a:fillRect b="-80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4A6721E8-EAE6-4EBD-BEAE-8096976673AE}"/>
                  </a:ext>
                </a:extLst>
              </p:cNvPr>
              <p:cNvSpPr txBox="1"/>
              <p:nvPr/>
            </p:nvSpPr>
            <p:spPr>
              <a:xfrm>
                <a:off x="3072180" y="4679798"/>
                <a:ext cx="6472196" cy="2698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latin typeface="Cambria Math" panose="02040503050406030204" pitchFamily="18" charset="0"/>
                            </a:rPr>
                          </m:ctrlPr>
                        </m:sSubPr>
                        <m:e>
                          <m:acc>
                            <m:accPr>
                              <m:chr m:val="̈"/>
                              <m:ctrlPr>
                                <a:rPr lang="en-GB" sz="1700" i="1">
                                  <a:latin typeface="Cambria Math" panose="02040503050406030204" pitchFamily="18" charset="0"/>
                                </a:rPr>
                              </m:ctrlPr>
                            </m:accPr>
                            <m:e>
                              <m:r>
                                <a:rPr lang="en-GB" sz="1700" i="1">
                                  <a:latin typeface="Cambria Math" panose="02040503050406030204" pitchFamily="18" charset="0"/>
                                </a:rPr>
                                <m:t>𝑉</m:t>
                              </m:r>
                            </m:e>
                          </m:acc>
                        </m:e>
                        <m:sub>
                          <m:r>
                            <a:rPr lang="en-GB" sz="1700" b="0" i="1" smtClean="0">
                              <a:latin typeface="Cambria Math" panose="02040503050406030204" pitchFamily="18" charset="0"/>
                            </a:rPr>
                            <m:t>h</m:t>
                          </m:r>
                        </m:sub>
                      </m:sSub>
                      <m:r>
                        <a:rPr lang="en-GB" sz="1700" b="0" i="1" smtClean="0">
                          <a:latin typeface="Cambria Math" panose="02040503050406030204" pitchFamily="18" charset="0"/>
                        </a:rPr>
                        <m:t>+2</m:t>
                      </m:r>
                      <m:r>
                        <m:rPr>
                          <m:sty m:val="p"/>
                        </m:rPr>
                        <a:rPr lang="el-GR" sz="1700" b="0" i="1" smtClean="0">
                          <a:latin typeface="Cambria Math" panose="02040503050406030204" pitchFamily="18" charset="0"/>
                          <a:ea typeface="Cambria Math" panose="02040503050406030204" pitchFamily="18" charset="0"/>
                        </a:rPr>
                        <m:t>Γ</m:t>
                      </m:r>
                      <m:sSub>
                        <m:sSubPr>
                          <m:ctrlPr>
                            <a:rPr lang="en-GB" sz="1700" b="0" i="1" smtClean="0">
                              <a:latin typeface="Cambria Math" panose="02040503050406030204" pitchFamily="18" charset="0"/>
                              <a:ea typeface="Cambria Math" panose="02040503050406030204" pitchFamily="18" charset="0"/>
                            </a:rPr>
                          </m:ctrlPr>
                        </m:sSubPr>
                        <m:e>
                          <m:acc>
                            <m:accPr>
                              <m:chr m:val="̇"/>
                              <m:ctrlPr>
                                <a:rPr lang="el-GR" sz="1700" i="1">
                                  <a:latin typeface="Cambria Math" panose="02040503050406030204" pitchFamily="18" charset="0"/>
                                  <a:ea typeface="Cambria Math" panose="02040503050406030204" pitchFamily="18" charset="0"/>
                                </a:rPr>
                              </m:ctrlPr>
                            </m:accPr>
                            <m:e>
                              <m:r>
                                <a:rPr lang="en-GB" sz="1700" i="1">
                                  <a:latin typeface="Cambria Math" panose="02040503050406030204" pitchFamily="18" charset="0"/>
                                  <a:ea typeface="Cambria Math" panose="02040503050406030204" pitchFamily="18" charset="0"/>
                                </a:rPr>
                                <m:t>𝑉</m:t>
                              </m:r>
                            </m:e>
                          </m:acc>
                        </m:e>
                        <m:sub>
                          <m:r>
                            <a:rPr lang="en-GB" sz="1700" b="0" i="1" smtClean="0">
                              <a:latin typeface="Cambria Math" panose="02040503050406030204" pitchFamily="18" charset="0"/>
                              <a:ea typeface="Cambria Math" panose="02040503050406030204" pitchFamily="18" charset="0"/>
                            </a:rPr>
                            <m:t>h</m:t>
                          </m:r>
                        </m:sub>
                      </m:sSub>
                      <m:r>
                        <a:rPr lang="en-GB" sz="1700" b="0" i="1" smtClean="0">
                          <a:latin typeface="Cambria Math" panose="02040503050406030204" pitchFamily="18" charset="0"/>
                        </a:rPr>
                        <m:t>+</m:t>
                      </m:r>
                      <m:sSubSup>
                        <m:sSubSupPr>
                          <m:ctrlPr>
                            <a:rPr lang="en-GB" sz="1700" b="0" i="1" smtClean="0">
                              <a:latin typeface="Cambria Math" panose="02040503050406030204" pitchFamily="18" charset="0"/>
                            </a:rPr>
                          </m:ctrlPr>
                        </m:sSubSupPr>
                        <m:e>
                          <m:r>
                            <a:rPr lang="en-GB" sz="1700" b="0" i="1" smtClean="0">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rPr>
                            <m:t>𝑟</m:t>
                          </m:r>
                        </m:sub>
                        <m:sup>
                          <m:r>
                            <a:rPr lang="en-GB" sz="1700" b="0" i="1" smtClean="0">
                              <a:latin typeface="Cambria Math" panose="02040503050406030204" pitchFamily="18" charset="0"/>
                            </a:rPr>
                            <m:t>2</m:t>
                          </m:r>
                        </m:sup>
                      </m:sSubSup>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𝑉</m:t>
                          </m:r>
                        </m:e>
                        <m:sub>
                          <m:r>
                            <a:rPr lang="en-GB" sz="1700" b="0" i="1" smtClean="0">
                              <a:latin typeface="Cambria Math" panose="02040503050406030204" pitchFamily="18" charset="0"/>
                            </a:rPr>
                            <m:t>h</m:t>
                          </m:r>
                        </m:sub>
                      </m:sSub>
                      <m:r>
                        <a:rPr lang="en-GB" sz="1700" b="0" i="1" smtClean="0">
                          <a:latin typeface="Cambria Math" panose="02040503050406030204" pitchFamily="18" charset="0"/>
                        </a:rPr>
                        <m:t>=0</m:t>
                      </m:r>
                    </m:oMath>
                  </m:oMathPara>
                </a14:m>
                <a:endParaRPr lang="en-GB" sz="1700" dirty="0"/>
              </a:p>
            </p:txBody>
          </p:sp>
        </mc:Choice>
        <mc:Fallback xmlns="">
          <p:sp>
            <p:nvSpPr>
              <p:cNvPr id="21" name="CasellaDiTesto 20">
                <a:extLst>
                  <a:ext uri="{FF2B5EF4-FFF2-40B4-BE49-F238E27FC236}">
                    <a16:creationId xmlns:a16="http://schemas.microsoft.com/office/drawing/2014/main" id="{4A6721E8-EAE6-4EBD-BEAE-8096976673AE}"/>
                  </a:ext>
                </a:extLst>
              </p:cNvPr>
              <p:cNvSpPr txBox="1">
                <a:spLocks noRot="1" noChangeAspect="1" noMove="1" noResize="1" noEditPoints="1" noAdjustHandles="1" noChangeArrowheads="1" noChangeShapeType="1" noTextEdit="1"/>
              </p:cNvSpPr>
              <p:nvPr/>
            </p:nvSpPr>
            <p:spPr>
              <a:xfrm>
                <a:off x="3072180" y="4679798"/>
                <a:ext cx="6472196" cy="269817"/>
              </a:xfrm>
              <a:prstGeom prst="rect">
                <a:avLst/>
              </a:prstGeom>
              <a:blipFill>
                <a:blip r:embed="rId8"/>
                <a:stretch>
                  <a:fillRect t="-13636" b="-15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0A466016-76F4-406D-A567-71E74953CA3D}"/>
                  </a:ext>
                </a:extLst>
              </p:cNvPr>
              <p:cNvSpPr txBox="1"/>
              <p:nvPr/>
            </p:nvSpPr>
            <p:spPr>
              <a:xfrm>
                <a:off x="4121827" y="5311104"/>
                <a:ext cx="3374770" cy="532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𝜆</m:t>
                          </m:r>
                        </m:e>
                        <m:sub>
                          <m:r>
                            <a:rPr lang="en-GB" sz="1700" b="0" i="1" smtClean="0">
                              <a:latin typeface="Cambria Math" panose="02040503050406030204" pitchFamily="18" charset="0"/>
                            </a:rPr>
                            <m:t>1,2</m:t>
                          </m:r>
                        </m:sub>
                      </m:sSub>
                      <m:r>
                        <a:rPr lang="en-GB" sz="1700" b="0" i="1" smtClean="0">
                          <a:latin typeface="Cambria Math" panose="02040503050406030204" pitchFamily="18" charset="0"/>
                        </a:rPr>
                        <m:t>=−</m:t>
                      </m:r>
                      <m:r>
                        <m:rPr>
                          <m:sty m:val="p"/>
                        </m:rPr>
                        <a:rPr lang="el-GR" sz="1700" i="1">
                          <a:latin typeface="Cambria Math" panose="02040503050406030204" pitchFamily="18" charset="0"/>
                          <a:ea typeface="Cambria Math" panose="02040503050406030204" pitchFamily="18" charset="0"/>
                        </a:rPr>
                        <m:t>Γ</m:t>
                      </m:r>
                      <m:r>
                        <a:rPr lang="el-GR" sz="1700" i="1" smtClean="0">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𝑗</m:t>
                      </m:r>
                      <m:rad>
                        <m:radPr>
                          <m:degHide m:val="on"/>
                          <m:ctrlPr>
                            <a:rPr lang="en-GB" sz="1700" b="0" i="1" smtClean="0">
                              <a:latin typeface="Cambria Math" panose="02040503050406030204" pitchFamily="18" charset="0"/>
                              <a:ea typeface="Cambria Math" panose="02040503050406030204" pitchFamily="18" charset="0"/>
                            </a:rPr>
                          </m:ctrlPr>
                        </m:radPr>
                        <m:deg/>
                        <m:e>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up>
                              <m:r>
                                <a:rPr lang="en-GB" sz="1700" i="1">
                                  <a:latin typeface="Cambria Math" panose="02040503050406030204" pitchFamily="18" charset="0"/>
                                </a:rPr>
                                <m:t>2</m:t>
                              </m:r>
                            </m:sup>
                          </m:sSubSup>
                          <m:r>
                            <a:rPr lang="en-GB" sz="1700" b="0" i="1" smtClean="0">
                              <a:latin typeface="Cambria Math" panose="02040503050406030204" pitchFamily="18" charset="0"/>
                            </a:rPr>
                            <m:t>−</m:t>
                          </m:r>
                          <m:sSup>
                            <m:sSupPr>
                              <m:ctrlPr>
                                <a:rPr lang="en-GB" sz="1700" b="0" i="1" smtClean="0">
                                  <a:latin typeface="Cambria Math" panose="02040503050406030204" pitchFamily="18" charset="0"/>
                                </a:rPr>
                              </m:ctrlPr>
                            </m:sSupPr>
                            <m:e>
                              <m:r>
                                <m:rPr>
                                  <m:sty m:val="p"/>
                                </m:rPr>
                                <a:rPr lang="el-GR" sz="1700" i="1">
                                  <a:latin typeface="Cambria Math" panose="02040503050406030204" pitchFamily="18" charset="0"/>
                                  <a:ea typeface="Cambria Math" panose="02040503050406030204" pitchFamily="18" charset="0"/>
                                </a:rPr>
                                <m:t>Γ</m:t>
                              </m:r>
                            </m:e>
                            <m:sup>
                              <m:r>
                                <a:rPr lang="en-GB" sz="1700" b="0" i="1" smtClean="0">
                                  <a:latin typeface="Cambria Math" panose="02040503050406030204" pitchFamily="18" charset="0"/>
                                </a:rPr>
                                <m:t>2</m:t>
                              </m:r>
                            </m:sup>
                          </m:sSup>
                        </m:e>
                      </m:rad>
                      <m:r>
                        <a:rPr lang="en-GB" sz="1700" b="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rPr>
                        <m:t>−</m:t>
                      </m:r>
                      <m:r>
                        <m:rPr>
                          <m:sty m:val="p"/>
                        </m:rPr>
                        <a:rPr lang="el-GR" sz="1700" i="1">
                          <a:latin typeface="Cambria Math" panose="02040503050406030204" pitchFamily="18" charset="0"/>
                          <a:ea typeface="Cambria Math" panose="02040503050406030204" pitchFamily="18" charset="0"/>
                        </a:rPr>
                        <m:t>Γ</m:t>
                      </m:r>
                      <m:r>
                        <a:rPr lang="el-GR"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𝑗</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𝑛</m:t>
                          </m:r>
                        </m:sub>
                      </m:sSub>
                    </m:oMath>
                  </m:oMathPara>
                </a14:m>
                <a:endParaRPr lang="en-GB" sz="1700" dirty="0"/>
              </a:p>
            </p:txBody>
          </p:sp>
        </mc:Choice>
        <mc:Fallback xmlns="">
          <p:sp>
            <p:nvSpPr>
              <p:cNvPr id="22" name="CasellaDiTesto 21">
                <a:extLst>
                  <a:ext uri="{FF2B5EF4-FFF2-40B4-BE49-F238E27FC236}">
                    <a16:creationId xmlns:a16="http://schemas.microsoft.com/office/drawing/2014/main" id="{0A466016-76F4-406D-A567-71E74953CA3D}"/>
                  </a:ext>
                </a:extLst>
              </p:cNvPr>
              <p:cNvSpPr txBox="1">
                <a:spLocks noRot="1" noChangeAspect="1" noMove="1" noResize="1" noEditPoints="1" noAdjustHandles="1" noChangeArrowheads="1" noChangeShapeType="1" noTextEdit="1"/>
              </p:cNvSpPr>
              <p:nvPr/>
            </p:nvSpPr>
            <p:spPr>
              <a:xfrm>
                <a:off x="4121827" y="5311104"/>
                <a:ext cx="3374770" cy="53239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1B41A47C-2BEC-4DF3-95EE-B50F017CF1B8}"/>
                  </a:ext>
                </a:extLst>
              </p:cNvPr>
              <p:cNvSpPr txBox="1"/>
              <p:nvPr/>
            </p:nvSpPr>
            <p:spPr>
              <a:xfrm>
                <a:off x="8243624" y="5264937"/>
                <a:ext cx="2027772" cy="6247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m:t>
                      </m:r>
                      <m:rad>
                        <m:radPr>
                          <m:degHide m:val="on"/>
                          <m:ctrlPr>
                            <a:rPr lang="en-GB" sz="1700" i="1">
                              <a:latin typeface="Cambria Math" panose="02040503050406030204" pitchFamily="18" charset="0"/>
                              <a:ea typeface="Cambria Math" panose="02040503050406030204" pitchFamily="18" charset="0"/>
                            </a:rPr>
                          </m:ctrlPr>
                        </m:radPr>
                        <m:deg/>
                        <m:e>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up>
                              <m:r>
                                <a:rPr lang="en-GB" sz="1700" i="1">
                                  <a:latin typeface="Cambria Math" panose="02040503050406030204" pitchFamily="18" charset="0"/>
                                </a:rPr>
                                <m:t>2</m:t>
                              </m:r>
                            </m:sup>
                          </m:sSubSup>
                          <m:r>
                            <a:rPr lang="en-GB" sz="1700" i="1">
                              <a:latin typeface="Cambria Math" panose="02040503050406030204" pitchFamily="18" charset="0"/>
                            </a:rPr>
                            <m:t>−</m:t>
                          </m:r>
                          <m:sSup>
                            <m:sSupPr>
                              <m:ctrlPr>
                                <a:rPr lang="en-GB" sz="1700" i="1">
                                  <a:latin typeface="Cambria Math" panose="02040503050406030204" pitchFamily="18" charset="0"/>
                                </a:rPr>
                              </m:ctrlPr>
                            </m:sSupPr>
                            <m:e>
                              <m:r>
                                <m:rPr>
                                  <m:sty m:val="p"/>
                                </m:rPr>
                                <a:rPr lang="el-GR" sz="1700" i="1">
                                  <a:latin typeface="Cambria Math" panose="02040503050406030204" pitchFamily="18" charset="0"/>
                                  <a:ea typeface="Cambria Math" panose="02040503050406030204" pitchFamily="18" charset="0"/>
                                </a:rPr>
                                <m:t>Γ</m:t>
                              </m:r>
                            </m:e>
                            <m:sup>
                              <m:r>
                                <a:rPr lang="en-GB" sz="1700" i="1">
                                  <a:latin typeface="Cambria Math" panose="02040503050406030204" pitchFamily="18" charset="0"/>
                                </a:rPr>
                                <m:t>2</m:t>
                              </m:r>
                            </m:sup>
                          </m:sSup>
                        </m:e>
                      </m:rad>
                    </m:oMath>
                  </m:oMathPara>
                </a14:m>
                <a:endParaRPr lang="en-GB" sz="1700" dirty="0"/>
              </a:p>
            </p:txBody>
          </p:sp>
        </mc:Choice>
        <mc:Fallback xmlns="">
          <p:sp>
            <p:nvSpPr>
              <p:cNvPr id="24" name="CasellaDiTesto 23">
                <a:extLst>
                  <a:ext uri="{FF2B5EF4-FFF2-40B4-BE49-F238E27FC236}">
                    <a16:creationId xmlns:a16="http://schemas.microsoft.com/office/drawing/2014/main" id="{1B41A47C-2BEC-4DF3-95EE-B50F017CF1B8}"/>
                  </a:ext>
                </a:extLst>
              </p:cNvPr>
              <p:cNvSpPr txBox="1">
                <a:spLocks noRot="1" noChangeAspect="1" noMove="1" noResize="1" noEditPoints="1" noAdjustHandles="1" noChangeArrowheads="1" noChangeShapeType="1" noTextEdit="1"/>
              </p:cNvSpPr>
              <p:nvPr/>
            </p:nvSpPr>
            <p:spPr>
              <a:xfrm>
                <a:off x="8243624" y="5264937"/>
                <a:ext cx="2027772" cy="62472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F4D88236-2381-419A-A0FE-98587050DE1D}"/>
                  </a:ext>
                </a:extLst>
              </p:cNvPr>
              <p:cNvSpPr txBox="1"/>
              <p:nvPr/>
            </p:nvSpPr>
            <p:spPr>
              <a:xfrm>
                <a:off x="3251447" y="6082270"/>
                <a:ext cx="6096000"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𝑉</m:t>
                          </m:r>
                        </m:e>
                        <m:sub>
                          <m:r>
                            <a:rPr lang="en-GB" sz="1700" b="0" i="1" smtClean="0">
                              <a:solidFill>
                                <a:srgbClr val="FF0000"/>
                              </a:solidFill>
                              <a:latin typeface="Cambria Math" panose="02040503050406030204" pitchFamily="18" charset="0"/>
                            </a:rPr>
                            <m:t>h</m:t>
                          </m:r>
                        </m:sub>
                      </m:sSub>
                      <m:d>
                        <m:dPr>
                          <m:ctrlPr>
                            <a:rPr lang="en-GB" sz="1700" b="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sSup>
                        <m:sSupPr>
                          <m:ctrlPr>
                            <a:rPr lang="en-GB" sz="1700" b="0" i="1" smtClean="0">
                              <a:solidFill>
                                <a:srgbClr val="FF0000"/>
                              </a:solidFill>
                              <a:latin typeface="Cambria Math" panose="02040503050406030204" pitchFamily="18" charset="0"/>
                            </a:rPr>
                          </m:ctrlPr>
                        </m:sSupPr>
                        <m:e>
                          <m:r>
                            <a:rPr lang="en-GB" sz="1700" b="0" i="1" smtClean="0">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m:t>
                          </m:r>
                          <m:r>
                            <m:rPr>
                              <m:sty m:val="p"/>
                            </m:rPr>
                            <a:rPr lang="el-GR" sz="1700" i="1">
                              <a:solidFill>
                                <a:srgbClr val="FF0000"/>
                              </a:solidFill>
                              <a:latin typeface="Cambria Math" panose="02040503050406030204" pitchFamily="18" charset="0"/>
                              <a:ea typeface="Cambria Math" panose="02040503050406030204" pitchFamily="18" charset="0"/>
                            </a:rPr>
                            <m:t>Γ</m:t>
                          </m:r>
                          <m:r>
                            <a:rPr lang="en-GB" sz="1700" b="0" i="1" smtClean="0">
                              <a:solidFill>
                                <a:srgbClr val="FF0000"/>
                              </a:solidFill>
                              <a:latin typeface="Cambria Math" panose="02040503050406030204" pitchFamily="18" charset="0"/>
                              <a:ea typeface="Cambria Math" panose="02040503050406030204" pitchFamily="18" charset="0"/>
                            </a:rPr>
                            <m:t>𝑡</m:t>
                          </m:r>
                        </m:sup>
                      </m:sSup>
                      <m:d>
                        <m:dPr>
                          <m:begChr m:val="["/>
                          <m:endChr m:val="]"/>
                          <m:ctrlPr>
                            <a:rPr lang="en-GB" sz="1700" b="0" i="1" smtClean="0">
                              <a:solidFill>
                                <a:srgbClr val="FF0000"/>
                              </a:solidFill>
                              <a:latin typeface="Cambria Math" panose="02040503050406030204" pitchFamily="18" charset="0"/>
                            </a:rPr>
                          </m:ctrlPr>
                        </m:dPr>
                        <m:e>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𝐶</m:t>
                              </m:r>
                            </m:e>
                            <m:sub>
                              <m:r>
                                <a:rPr lang="en-GB" sz="1700" b="0" i="1" smtClean="0">
                                  <a:solidFill>
                                    <a:srgbClr val="FF0000"/>
                                  </a:solidFill>
                                  <a:latin typeface="Cambria Math" panose="02040503050406030204" pitchFamily="18" charset="0"/>
                                </a:rPr>
                                <m:t>1</m:t>
                              </m:r>
                            </m:sub>
                          </m:sSub>
                          <m:func>
                            <m:funcPr>
                              <m:ctrlPr>
                                <a:rPr lang="en-GB" sz="1700" b="0" i="1" smtClean="0">
                                  <a:solidFill>
                                    <a:srgbClr val="FF0000"/>
                                  </a:solidFill>
                                  <a:latin typeface="Cambria Math" panose="02040503050406030204" pitchFamily="18" charset="0"/>
                                </a:rPr>
                              </m:ctrlPr>
                            </m:funcPr>
                            <m:fName>
                              <m:r>
                                <m:rPr>
                                  <m:sty m:val="p"/>
                                </m:rPr>
                                <a:rPr lang="en-GB" sz="1700" b="0" i="0" smtClean="0">
                                  <a:solidFill>
                                    <a:srgbClr val="FF0000"/>
                                  </a:solidFill>
                                  <a:latin typeface="Cambria Math" panose="02040503050406030204" pitchFamily="18" charset="0"/>
                                </a:rPr>
                                <m:t>cos</m:t>
                              </m:r>
                            </m:fName>
                            <m:e>
                              <m:d>
                                <m:dPr>
                                  <m:ctrlPr>
                                    <a:rPr lang="en-GB" sz="1700" b="0" i="1" smtClean="0">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b="0" i="1" smtClean="0">
                                      <a:solidFill>
                                        <a:srgbClr val="FF0000"/>
                                      </a:solidFill>
                                      <a:latin typeface="Cambria Math" panose="02040503050406030204" pitchFamily="18" charset="0"/>
                                      <a:ea typeface="Cambria Math" panose="02040503050406030204" pitchFamily="18" charset="0"/>
                                    </a:rPr>
                                    <m:t>𝑡</m:t>
                                  </m:r>
                                </m:e>
                              </m:d>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𝐶</m:t>
                                  </m:r>
                                </m:e>
                                <m:sub>
                                  <m:r>
                                    <a:rPr lang="en-GB" sz="1700" b="0" i="1" smtClean="0">
                                      <a:solidFill>
                                        <a:srgbClr val="FF0000"/>
                                      </a:solidFill>
                                      <a:latin typeface="Cambria Math" panose="02040503050406030204" pitchFamily="18" charset="0"/>
                                    </a:rPr>
                                    <m:t>2</m:t>
                                  </m:r>
                                </m:sub>
                              </m:sSub>
                              <m:func>
                                <m:funcPr>
                                  <m:ctrlPr>
                                    <a:rPr lang="en-GB" sz="1700" i="1">
                                      <a:solidFill>
                                        <a:srgbClr val="FF0000"/>
                                      </a:solidFill>
                                      <a:latin typeface="Cambria Math" panose="02040503050406030204" pitchFamily="18" charset="0"/>
                                    </a:rPr>
                                  </m:ctrlPr>
                                </m:funcPr>
                                <m:fName>
                                  <m:r>
                                    <m:rPr>
                                      <m:sty m:val="p"/>
                                    </m:rPr>
                                    <a:rPr lang="en-GB" sz="1700" b="0" i="0" smtClean="0">
                                      <a:solidFill>
                                        <a:srgbClr val="FF0000"/>
                                      </a:solidFill>
                                      <a:latin typeface="Cambria Math" panose="02040503050406030204" pitchFamily="18" charset="0"/>
                                    </a:rPr>
                                    <m:t>sin</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i="1">
                                          <a:solidFill>
                                            <a:srgbClr val="FF0000"/>
                                          </a:solidFill>
                                          <a:latin typeface="Cambria Math" panose="02040503050406030204" pitchFamily="18" charset="0"/>
                                          <a:ea typeface="Cambria Math" panose="02040503050406030204" pitchFamily="18" charset="0"/>
                                        </a:rPr>
                                        <m:t>𝑡</m:t>
                                      </m:r>
                                    </m:e>
                                  </m:d>
                                </m:e>
                              </m:func>
                            </m:e>
                          </m:func>
                        </m:e>
                      </m:d>
                    </m:oMath>
                  </m:oMathPara>
                </a14:m>
                <a:endParaRPr lang="en-GB" sz="1700" dirty="0">
                  <a:solidFill>
                    <a:srgbClr val="FF0000"/>
                  </a:solidFill>
                </a:endParaRPr>
              </a:p>
            </p:txBody>
          </p:sp>
        </mc:Choice>
        <mc:Fallback xmlns="">
          <p:sp>
            <p:nvSpPr>
              <p:cNvPr id="26" name="CasellaDiTesto 25">
                <a:extLst>
                  <a:ext uri="{FF2B5EF4-FFF2-40B4-BE49-F238E27FC236}">
                    <a16:creationId xmlns:a16="http://schemas.microsoft.com/office/drawing/2014/main" id="{F4D88236-2381-419A-A0FE-98587050DE1D}"/>
                  </a:ext>
                </a:extLst>
              </p:cNvPr>
              <p:cNvSpPr txBox="1">
                <a:spLocks noRot="1" noChangeAspect="1" noMove="1" noResize="1" noEditPoints="1" noAdjustHandles="1" noChangeArrowheads="1" noChangeShapeType="1" noTextEdit="1"/>
              </p:cNvSpPr>
              <p:nvPr/>
            </p:nvSpPr>
            <p:spPr>
              <a:xfrm>
                <a:off x="3251447" y="6082270"/>
                <a:ext cx="6096000" cy="358560"/>
              </a:xfrm>
              <a:prstGeom prst="rect">
                <a:avLst/>
              </a:prstGeom>
              <a:blipFill>
                <a:blip r:embed="rId11"/>
                <a:stretch>
                  <a:fillRect/>
                </a:stretch>
              </a:blipFill>
            </p:spPr>
            <p:txBody>
              <a:bodyPr/>
              <a:lstStyle/>
              <a:p>
                <a:r>
                  <a:rPr lang="en-GB">
                    <a:noFill/>
                  </a:rPr>
                  <a:t> </a:t>
                </a:r>
              </a:p>
            </p:txBody>
          </p:sp>
        </mc:Fallback>
      </mc:AlternateContent>
      <p:sp>
        <p:nvSpPr>
          <p:cNvPr id="16" name="CasellaDiTesto 15">
            <a:extLst>
              <a:ext uri="{FF2B5EF4-FFF2-40B4-BE49-F238E27FC236}">
                <a16:creationId xmlns:a16="http://schemas.microsoft.com/office/drawing/2014/main" id="{8C89092F-C300-4C2D-94F1-68E2FAD41C1A}"/>
              </a:ext>
            </a:extLst>
          </p:cNvPr>
          <p:cNvSpPr txBox="1"/>
          <p:nvPr/>
        </p:nvSpPr>
        <p:spPr>
          <a:xfrm>
            <a:off x="0" y="32719"/>
            <a:ext cx="12192000" cy="707886"/>
          </a:xfrm>
          <a:prstGeom prst="rect">
            <a:avLst/>
          </a:prstGeom>
          <a:noFill/>
        </p:spPr>
        <p:txBody>
          <a:bodyPr wrap="square" rtlCol="0">
            <a:spAutoFit/>
          </a:bodyPr>
          <a:lstStyle/>
          <a:p>
            <a:pPr algn="ctr"/>
            <a:r>
              <a:rPr lang="en-GB" sz="4000" dirty="0">
                <a:latin typeface="+mj-lt"/>
              </a:rPr>
              <a:t>Kicker correction-voltage in the code (2/6)</a:t>
            </a: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1AE0B05E-CA62-48A7-B09C-1EA605C378B0}"/>
                  </a:ext>
                </a:extLst>
              </p:cNvPr>
              <p:cNvSpPr txBox="1"/>
              <p:nvPr/>
            </p:nvSpPr>
            <p:spPr>
              <a:xfrm>
                <a:off x="8699538" y="3639144"/>
                <a:ext cx="2290439" cy="3654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𝐹</m:t>
                          </m:r>
                        </m:e>
                        <m:sub>
                          <m:r>
                            <a:rPr lang="en-GB" sz="1700" b="0" i="1" smtClean="0">
                              <a:latin typeface="Cambria Math" panose="02040503050406030204" pitchFamily="18" charset="0"/>
                              <a:ea typeface="Cambria Math" panose="02040503050406030204" pitchFamily="18" charset="0"/>
                            </a:rPr>
                            <m:t>𝑘</m:t>
                          </m:r>
                        </m:sub>
                      </m:sSub>
                      <m:r>
                        <a:rPr lang="en-GB" sz="1700" b="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rPr>
                        <m:t>2</m:t>
                      </m:r>
                      <m:r>
                        <m:rPr>
                          <m:sty m:val="p"/>
                        </m:rPr>
                        <a:rPr lang="el-GR" sz="1700" i="1">
                          <a:latin typeface="Cambria Math" panose="02040503050406030204" pitchFamily="18" charset="0"/>
                          <a:ea typeface="Cambria Math" panose="02040503050406030204" pitchFamily="18" charset="0"/>
                        </a:rPr>
                        <m:t>Γ</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i="1">
                              <a:latin typeface="Cambria Math" panose="02040503050406030204" pitchFamily="18" charset="0"/>
                            </a:rPr>
                            <m:t>,</m:t>
                          </m:r>
                          <m:r>
                            <a:rPr lang="en-GB" sz="1700" i="1">
                              <a:latin typeface="Cambria Math" panose="02040503050406030204" pitchFamily="18" charset="0"/>
                            </a:rPr>
                            <m:t>𝑘</m:t>
                          </m:r>
                        </m:sub>
                      </m:sSub>
                    </m:oMath>
                  </m:oMathPara>
                </a14:m>
                <a:endParaRPr lang="en-GB" sz="1700" dirty="0"/>
              </a:p>
            </p:txBody>
          </p:sp>
        </mc:Choice>
        <mc:Fallback xmlns="">
          <p:sp>
            <p:nvSpPr>
              <p:cNvPr id="18" name="CasellaDiTesto 17">
                <a:extLst>
                  <a:ext uri="{FF2B5EF4-FFF2-40B4-BE49-F238E27FC236}">
                    <a16:creationId xmlns:a16="http://schemas.microsoft.com/office/drawing/2014/main" id="{1AE0B05E-CA62-48A7-B09C-1EA605C378B0}"/>
                  </a:ext>
                </a:extLst>
              </p:cNvPr>
              <p:cNvSpPr txBox="1">
                <a:spLocks noRot="1" noChangeAspect="1" noMove="1" noResize="1" noEditPoints="1" noAdjustHandles="1" noChangeArrowheads="1" noChangeShapeType="1" noTextEdit="1"/>
              </p:cNvSpPr>
              <p:nvPr/>
            </p:nvSpPr>
            <p:spPr>
              <a:xfrm>
                <a:off x="8699538" y="3639144"/>
                <a:ext cx="2290439" cy="365485"/>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9404BDC-08A8-4F87-90AA-C88644D66780}"/>
                  </a:ext>
                </a:extLst>
              </p:cNvPr>
              <p:cNvSpPr txBox="1"/>
              <p:nvPr/>
            </p:nvSpPr>
            <p:spPr>
              <a:xfrm>
                <a:off x="-1" y="6475980"/>
                <a:ext cx="12191999" cy="362150"/>
              </a:xfrm>
              <a:prstGeom prst="rect">
                <a:avLst/>
              </a:prstGeom>
              <a:noFill/>
            </p:spPr>
            <p:txBody>
              <a:bodyPr wrap="square">
                <a:spAutoFit/>
              </a:bodyPr>
              <a:lstStyle/>
              <a:p>
                <a:pPr marL="742950" lvl="1" indent="-285750">
                  <a:buFont typeface="Wingdings" panose="05000000000000000000" pitchFamily="2" charset="2"/>
                  <a:buChar char="Ø"/>
                </a:pPr>
                <a:r>
                  <a:rPr lang="en-GB" sz="1700" dirty="0"/>
                  <a:t>where the constant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𝐶</m:t>
                        </m:r>
                      </m:e>
                      <m:sub>
                        <m:r>
                          <a:rPr lang="en-GB" sz="1700" b="0" i="1" smtClean="0">
                            <a:latin typeface="Cambria Math" panose="02040503050406030204" pitchFamily="18" charset="0"/>
                          </a:rPr>
                          <m:t>1</m:t>
                        </m:r>
                      </m:sub>
                    </m:sSub>
                  </m:oMath>
                </a14:m>
                <a:r>
                  <a:rPr lang="en-GB" sz="1700" dirty="0"/>
                  <a:t>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2</m:t>
                        </m:r>
                      </m:sub>
                    </m:sSub>
                  </m:oMath>
                </a14:m>
                <a:r>
                  <a:rPr lang="en-GB" sz="1700" dirty="0"/>
                  <a:t> depend on </a:t>
                </a:r>
                <a14:m>
                  <m:oMath xmlns:m="http://schemas.openxmlformats.org/officeDocument/2006/math">
                    <m:r>
                      <a:rPr lang="en-GB" sz="1700" i="1">
                        <a:latin typeface="Cambria Math" panose="02040503050406030204" pitchFamily="18" charset="0"/>
                      </a:rPr>
                      <m:t>𝑉</m:t>
                    </m:r>
                    <m:d>
                      <m:dPr>
                        <m:ctrlPr>
                          <a:rPr lang="en-GB" sz="1700" b="0" i="1" smtClean="0">
                            <a:latin typeface="Cambria Math" panose="02040503050406030204" pitchFamily="18" charset="0"/>
                          </a:rPr>
                        </m:ctrlPr>
                      </m:dPr>
                      <m:e>
                        <m:r>
                          <a:rPr lang="en-GB" sz="1700" b="0" i="1" smtClean="0">
                            <a:latin typeface="Cambria Math" panose="02040503050406030204" pitchFamily="18" charset="0"/>
                          </a:rPr>
                          <m:t>0</m:t>
                        </m:r>
                      </m:e>
                    </m:d>
                    <m:r>
                      <a:rPr lang="en-GB" sz="1700" b="0" i="1" smtClean="0">
                        <a:latin typeface="Cambria Math" panose="02040503050406030204" pitchFamily="18" charset="0"/>
                      </a:rPr>
                      <m:t>=</m:t>
                    </m:r>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𝑉</m:t>
                        </m:r>
                      </m:e>
                      <m:sub>
                        <m:r>
                          <a:rPr lang="en-GB" sz="1700" b="0" i="1" smtClean="0">
                            <a:latin typeface="Cambria Math" panose="02040503050406030204" pitchFamily="18" charset="0"/>
                          </a:rPr>
                          <m:t>0</m:t>
                        </m:r>
                      </m:sub>
                    </m:sSub>
                  </m:oMath>
                </a14:m>
                <a:r>
                  <a:rPr lang="en-GB" sz="1700" dirty="0"/>
                  <a:t> and </a:t>
                </a:r>
                <a14:m>
                  <m:oMath xmlns:m="http://schemas.openxmlformats.org/officeDocument/2006/math">
                    <m:acc>
                      <m:accPr>
                        <m:chr m:val="̇"/>
                        <m:ctrlPr>
                          <a:rPr lang="el-GR" sz="1700" i="1">
                            <a:latin typeface="Cambria Math" panose="02040503050406030204" pitchFamily="18" charset="0"/>
                            <a:ea typeface="Cambria Math" panose="02040503050406030204" pitchFamily="18" charset="0"/>
                          </a:rPr>
                        </m:ctrlPr>
                      </m:accPr>
                      <m:e>
                        <m:r>
                          <a:rPr lang="en-GB" sz="1700" i="1">
                            <a:latin typeface="Cambria Math" panose="02040503050406030204" pitchFamily="18" charset="0"/>
                            <a:ea typeface="Cambria Math" panose="02040503050406030204" pitchFamily="18" charset="0"/>
                          </a:rPr>
                          <m:t>𝑉</m:t>
                        </m:r>
                      </m:e>
                    </m:acc>
                    <m:d>
                      <m:dPr>
                        <m:ctrlPr>
                          <a:rPr lang="en-GB" sz="1700" b="0" i="1" smtClean="0">
                            <a:latin typeface="Cambria Math" panose="02040503050406030204" pitchFamily="18" charset="0"/>
                            <a:ea typeface="Cambria Math" panose="02040503050406030204" pitchFamily="18" charset="0"/>
                          </a:rPr>
                        </m:ctrlPr>
                      </m:dPr>
                      <m:e>
                        <m:r>
                          <a:rPr lang="en-GB" sz="1700" b="0" i="1" smtClean="0">
                            <a:latin typeface="Cambria Math" panose="02040503050406030204" pitchFamily="18" charset="0"/>
                            <a:ea typeface="Cambria Math" panose="02040503050406030204" pitchFamily="18" charset="0"/>
                          </a:rPr>
                          <m:t>0</m:t>
                        </m:r>
                      </m:e>
                    </m:d>
                    <m:r>
                      <a:rPr lang="en-GB" sz="1700" b="0" i="1" smtClean="0">
                        <a:latin typeface="Cambria Math" panose="02040503050406030204" pitchFamily="18" charset="0"/>
                        <a:ea typeface="Cambria Math" panose="02040503050406030204" pitchFamily="18" charset="0"/>
                      </a:rPr>
                      <m:t>=</m:t>
                    </m:r>
                    <m:sSub>
                      <m:sSubPr>
                        <m:ctrlPr>
                          <a:rPr lang="en-GB" sz="1700" b="0" i="1" smtClean="0">
                            <a:latin typeface="Cambria Math" panose="02040503050406030204" pitchFamily="18" charset="0"/>
                            <a:ea typeface="Cambria Math" panose="02040503050406030204" pitchFamily="18" charset="0"/>
                          </a:rPr>
                        </m:ctrlPr>
                      </m:sSubPr>
                      <m:e>
                        <m:acc>
                          <m:accPr>
                            <m:chr m:val="̇"/>
                            <m:ctrlPr>
                              <a:rPr lang="el-GR" sz="1700" i="1">
                                <a:latin typeface="Cambria Math" panose="02040503050406030204" pitchFamily="18" charset="0"/>
                                <a:ea typeface="Cambria Math" panose="02040503050406030204" pitchFamily="18" charset="0"/>
                              </a:rPr>
                            </m:ctrlPr>
                          </m:accPr>
                          <m:e>
                            <m:r>
                              <a:rPr lang="en-GB" sz="1700" i="1">
                                <a:latin typeface="Cambria Math" panose="02040503050406030204" pitchFamily="18" charset="0"/>
                                <a:ea typeface="Cambria Math" panose="02040503050406030204" pitchFamily="18" charset="0"/>
                              </a:rPr>
                              <m:t>𝑉</m:t>
                            </m:r>
                          </m:e>
                        </m:acc>
                      </m:e>
                      <m:sub>
                        <m:r>
                          <a:rPr lang="en-GB" sz="1700" b="0" i="1" smtClean="0">
                            <a:latin typeface="Cambria Math" panose="02040503050406030204" pitchFamily="18" charset="0"/>
                            <a:ea typeface="Cambria Math" panose="02040503050406030204" pitchFamily="18" charset="0"/>
                          </a:rPr>
                          <m:t>0</m:t>
                        </m:r>
                      </m:sub>
                    </m:sSub>
                  </m:oMath>
                </a14:m>
                <a:r>
                  <a:rPr lang="en-GB" sz="1700" dirty="0"/>
                  <a:t>.</a:t>
                </a:r>
              </a:p>
            </p:txBody>
          </p:sp>
        </mc:Choice>
        <mc:Fallback xmlns="">
          <p:sp>
            <p:nvSpPr>
              <p:cNvPr id="19" name="CasellaDiTesto 18">
                <a:extLst>
                  <a:ext uri="{FF2B5EF4-FFF2-40B4-BE49-F238E27FC236}">
                    <a16:creationId xmlns:a16="http://schemas.microsoft.com/office/drawing/2014/main" id="{59404BDC-08A8-4F87-90AA-C88644D66780}"/>
                  </a:ext>
                </a:extLst>
              </p:cNvPr>
              <p:cNvSpPr txBox="1">
                <a:spLocks noRot="1" noChangeAspect="1" noMove="1" noResize="1" noEditPoints="1" noAdjustHandles="1" noChangeArrowheads="1" noChangeShapeType="1" noTextEdit="1"/>
              </p:cNvSpPr>
              <p:nvPr/>
            </p:nvSpPr>
            <p:spPr>
              <a:xfrm>
                <a:off x="-1" y="6475980"/>
                <a:ext cx="12191999" cy="362150"/>
              </a:xfrm>
              <a:prstGeom prst="rect">
                <a:avLst/>
              </a:prstGeom>
              <a:blipFill>
                <a:blip r:embed="rId13"/>
                <a:stretch>
                  <a:fillRect t="-1667" b="-21667"/>
                </a:stretch>
              </a:blipFill>
            </p:spPr>
            <p:txBody>
              <a:bodyPr/>
              <a:lstStyle/>
              <a:p>
                <a:r>
                  <a:rPr lang="en-GB">
                    <a:noFill/>
                  </a:rPr>
                  <a:t> </a:t>
                </a:r>
              </a:p>
            </p:txBody>
          </p:sp>
        </mc:Fallback>
      </mc:AlternateContent>
    </p:spTree>
    <p:extLst>
      <p:ext uri="{BB962C8B-B14F-4D97-AF65-F5344CB8AC3E}">
        <p14:creationId xmlns:p14="http://schemas.microsoft.com/office/powerpoint/2010/main" val="33362285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92DD3B-C042-4852-9135-E138040D9E5D}"/>
              </a:ext>
            </a:extLst>
          </p:cNvPr>
          <p:cNvSpPr>
            <a:spLocks noGrp="1"/>
          </p:cNvSpPr>
          <p:nvPr>
            <p:ph type="sldNum" sz="quarter" idx="12"/>
          </p:nvPr>
        </p:nvSpPr>
        <p:spPr/>
        <p:txBody>
          <a:bodyPr/>
          <a:lstStyle/>
          <a:p>
            <a:fld id="{F556478C-EA8F-4B12-8AB2-8053E5C3663D}" type="slidenum">
              <a:rPr lang="en-GB" smtClean="0"/>
              <a:t>132</a:t>
            </a:fld>
            <a:endParaRPr lang="en-GB"/>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2546C1C-1B78-4374-A276-FBBAC4EAD56D}"/>
                  </a:ext>
                </a:extLst>
              </p:cNvPr>
              <p:cNvSpPr txBox="1"/>
              <p:nvPr/>
            </p:nvSpPr>
            <p:spPr>
              <a:xfrm>
                <a:off x="0" y="884154"/>
                <a:ext cx="12192000" cy="5080558"/>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forcing term of the inhomogeneous equation is</a:t>
                </a:r>
              </a:p>
              <a:p>
                <a:pPr marL="285750" indent="-285750">
                  <a:buFont typeface="Wingdings" panose="05000000000000000000" pitchFamily="2" charset="2"/>
                  <a:buChar char="q"/>
                </a:pPr>
                <a:endParaRPr lang="en-GB" sz="1700" dirty="0"/>
              </a:p>
              <a:p>
                <a:endParaRPr lang="en-GB" sz="1700" dirty="0"/>
              </a:p>
              <a:p>
                <a:pPr marL="285750" indent="-285750">
                  <a:buFont typeface="Wingdings" panose="05000000000000000000" pitchFamily="2" charset="2"/>
                  <a:buChar char="q"/>
                </a:pPr>
                <a:r>
                  <a:rPr lang="en-GB" sz="1700" dirty="0"/>
                  <a:t>Therefore we find a particular solution of the type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where </a:t>
                </a:r>
                <a14:m>
                  <m:oMath xmlns:m="http://schemas.openxmlformats.org/officeDocument/2006/math">
                    <m:r>
                      <a:rPr lang="en-GB" sz="1700" i="1" dirty="0" smtClean="0">
                        <a:latin typeface="Cambria Math" panose="02040503050406030204" pitchFamily="18" charset="0"/>
                      </a:rPr>
                      <m:t>𝑋</m:t>
                    </m:r>
                  </m:oMath>
                </a14:m>
                <a:r>
                  <a:rPr lang="en-GB" sz="1700" dirty="0"/>
                  <a:t> is a complex constant. </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Inserting </a:t>
                </a:r>
                <a14:m>
                  <m:oMath xmlns:m="http://schemas.openxmlformats.org/officeDocument/2006/math">
                    <m:sSub>
                      <m:sSubPr>
                        <m:ctrlPr>
                          <a:rPr lang="en-GB" sz="1700" b="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𝐹</m:t>
                        </m:r>
                      </m:e>
                      <m:sub>
                        <m:r>
                          <a:rPr lang="en-GB" sz="1700" b="0" i="1" smtClean="0">
                            <a:latin typeface="Cambria Math" panose="02040503050406030204" pitchFamily="18" charset="0"/>
                            <a:ea typeface="Cambria Math" panose="02040503050406030204" pitchFamily="18" charset="0"/>
                          </a:rPr>
                          <m:t>𝑘</m:t>
                        </m:r>
                      </m:sub>
                    </m:sSub>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𝑒</m:t>
                        </m:r>
                      </m:e>
                      <m:sup>
                        <m:r>
                          <a:rPr lang="en-GB" sz="1700" i="1">
                            <a:latin typeface="Cambria Math" panose="02040503050406030204" pitchFamily="18" charset="0"/>
                            <a:ea typeface="Cambria Math" panose="02040503050406030204" pitchFamily="18" charset="0"/>
                          </a:rPr>
                          <m:t>𝑗</m:t>
                        </m:r>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sup>
                    </m:sSup>
                  </m:oMath>
                </a14:m>
                <a:r>
                  <a:rPr lang="en-GB" sz="1700" dirty="0"/>
                  <a:t>  and </a:t>
                </a:r>
                <a14:m>
                  <m:oMath xmlns:m="http://schemas.openxmlformats.org/officeDocument/2006/math">
                    <m:r>
                      <a:rPr lang="en-GB" sz="1700" i="1">
                        <a:latin typeface="Cambria Math" panose="02040503050406030204" pitchFamily="18" charset="0"/>
                        <a:ea typeface="Cambria Math" panose="02040503050406030204" pitchFamily="18" charset="0"/>
                      </a:rPr>
                      <m:t>𝑋</m:t>
                    </m:r>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𝑒</m:t>
                        </m:r>
                      </m:e>
                      <m:sup>
                        <m:r>
                          <a:rPr lang="en-GB" sz="1700" i="1">
                            <a:latin typeface="Cambria Math" panose="02040503050406030204" pitchFamily="18" charset="0"/>
                            <a:ea typeface="Cambria Math" panose="02040503050406030204" pitchFamily="18" charset="0"/>
                          </a:rPr>
                          <m:t>𝑗</m:t>
                        </m:r>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sup>
                    </m:sSup>
                  </m:oMath>
                </a14:m>
                <a:r>
                  <a:rPr lang="en-GB" sz="1700" dirty="0"/>
                  <a:t> into the inhomogeneous differential equation we obtain</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Solving for </a:t>
                </a:r>
                <a14:m>
                  <m:oMath xmlns:m="http://schemas.openxmlformats.org/officeDocument/2006/math">
                    <m:r>
                      <a:rPr lang="en-GB" sz="1700" i="1" dirty="0" smtClean="0">
                        <a:latin typeface="Cambria Math" panose="02040503050406030204" pitchFamily="18" charset="0"/>
                      </a:rPr>
                      <m:t>𝑋</m:t>
                    </m:r>
                  </m:oMath>
                </a14:m>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where</a:t>
                </a:r>
              </a:p>
              <a:p>
                <a:pPr marL="285750" indent="-285750">
                  <a:buFont typeface="Wingdings" panose="05000000000000000000" pitchFamily="2" charset="2"/>
                  <a:buChar char="q"/>
                </a:pPr>
                <a:endParaRPr lang="en-GB" sz="1700" dirty="0"/>
              </a:p>
            </p:txBody>
          </p:sp>
        </mc:Choice>
        <mc:Fallback xmlns="">
          <p:sp>
            <p:nvSpPr>
              <p:cNvPr id="9" name="CasellaDiTesto 8">
                <a:extLst>
                  <a:ext uri="{FF2B5EF4-FFF2-40B4-BE49-F238E27FC236}">
                    <a16:creationId xmlns:a16="http://schemas.microsoft.com/office/drawing/2014/main" id="{B2546C1C-1B78-4374-A276-FBBAC4EAD56D}"/>
                  </a:ext>
                </a:extLst>
              </p:cNvPr>
              <p:cNvSpPr txBox="1">
                <a:spLocks noRot="1" noChangeAspect="1" noMove="1" noResize="1" noEditPoints="1" noAdjustHandles="1" noChangeArrowheads="1" noChangeShapeType="1" noTextEdit="1"/>
              </p:cNvSpPr>
              <p:nvPr/>
            </p:nvSpPr>
            <p:spPr>
              <a:xfrm>
                <a:off x="0" y="884154"/>
                <a:ext cx="12192000" cy="5080558"/>
              </a:xfrm>
              <a:prstGeom prst="rect">
                <a:avLst/>
              </a:prstGeom>
              <a:blipFill>
                <a:blip r:embed="rId2"/>
                <a:stretch>
                  <a:fillRect l="-200" t="-3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76EBBB5-BC4E-4A72-8CC9-BC9A1C9AD0AC}"/>
                  </a:ext>
                </a:extLst>
              </p:cNvPr>
              <p:cNvSpPr txBox="1"/>
              <p:nvPr/>
            </p:nvSpPr>
            <p:spPr>
              <a:xfrm>
                <a:off x="3313591" y="1277118"/>
                <a:ext cx="6096000" cy="3919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𝐹</m:t>
                          </m:r>
                        </m:e>
                        <m:sub>
                          <m:r>
                            <a:rPr lang="en-GB" sz="1700" b="0" i="1" smtClean="0">
                              <a:latin typeface="Cambria Math" panose="02040503050406030204" pitchFamily="18" charset="0"/>
                              <a:ea typeface="Cambria Math" panose="02040503050406030204" pitchFamily="18" charset="0"/>
                            </a:rPr>
                            <m:t>𝑘</m:t>
                          </m:r>
                        </m:sub>
                      </m:sSub>
                      <m:func>
                        <m:funcPr>
                          <m:ctrlPr>
                            <a:rPr lang="en-GB" sz="1700" i="1">
                              <a:latin typeface="Cambria Math" panose="02040503050406030204" pitchFamily="18" charset="0"/>
                            </a:rPr>
                          </m:ctrlPr>
                        </m:funcPr>
                        <m:fName>
                          <m:r>
                            <m:rPr>
                              <m:sty m:val="p"/>
                            </m:rPr>
                            <a:rPr lang="en-GB" sz="1700" b="0" i="0" smtClean="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r>
                            <a:rPr lang="en-GB" sz="1700" b="0" i="1" smtClean="0">
                              <a:latin typeface="Cambria Math" panose="02040503050406030204" pitchFamily="18" charset="0"/>
                              <a:ea typeface="Cambria Math" panose="02040503050406030204" pitchFamily="18" charset="0"/>
                            </a:rPr>
                            <m:t>=</m:t>
                          </m:r>
                        </m:e>
                      </m:func>
                      <m:r>
                        <m:rPr>
                          <m:sty m:val="p"/>
                        </m:rPr>
                        <a:rPr lang="en-GB" sz="1700" b="0" i="0" smtClean="0">
                          <a:latin typeface="Cambria Math" panose="02040503050406030204" pitchFamily="18" charset="0"/>
                          <a:ea typeface="Cambria Math" panose="02040503050406030204" pitchFamily="18" charset="0"/>
                        </a:rPr>
                        <m:t>Re</m:t>
                      </m:r>
                      <m:d>
                        <m:dPr>
                          <m:begChr m:val="{"/>
                          <m:endChr m:val="}"/>
                          <m:ctrlPr>
                            <a:rPr lang="en-GB" sz="1700" b="0" i="1" smtClean="0">
                              <a:latin typeface="Cambria Math" panose="02040503050406030204" pitchFamily="18" charset="0"/>
                              <a:ea typeface="Cambria Math" panose="02040503050406030204" pitchFamily="18" charset="0"/>
                            </a:rPr>
                          </m:ctrlPr>
                        </m:dPr>
                        <m:e>
                          <m:sSub>
                            <m:sSubPr>
                              <m:ctrlPr>
                                <a:rPr lang="en-GB" sz="1700" b="0" i="1" smtClean="0">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𝐹</m:t>
                              </m:r>
                            </m:e>
                            <m:sub>
                              <m:r>
                                <a:rPr lang="en-GB" sz="1700" b="0" i="1" smtClean="0">
                                  <a:latin typeface="Cambria Math" panose="02040503050406030204" pitchFamily="18" charset="0"/>
                                  <a:ea typeface="Cambria Math" panose="02040503050406030204" pitchFamily="18" charset="0"/>
                                </a:rPr>
                                <m:t>𝑘</m:t>
                              </m:r>
                            </m:sub>
                          </m:sSub>
                          <m:sSup>
                            <m:sSupPr>
                              <m:ctrlPr>
                                <a:rPr lang="en-GB" sz="1700" b="0" i="1" smtClean="0">
                                  <a:latin typeface="Cambria Math" panose="02040503050406030204" pitchFamily="18" charset="0"/>
                                  <a:ea typeface="Cambria Math" panose="02040503050406030204" pitchFamily="18" charset="0"/>
                                </a:rPr>
                              </m:ctrlPr>
                            </m:sSupPr>
                            <m:e>
                              <m:r>
                                <a:rPr lang="en-GB" sz="1700" b="0" i="1" smtClean="0">
                                  <a:latin typeface="Cambria Math" panose="02040503050406030204" pitchFamily="18" charset="0"/>
                                  <a:ea typeface="Cambria Math" panose="02040503050406030204" pitchFamily="18" charset="0"/>
                                </a:rPr>
                                <m:t>𝑒</m:t>
                              </m:r>
                            </m:e>
                            <m:sup>
                              <m:r>
                                <a:rPr lang="en-GB" sz="1700" b="0" i="1" smtClean="0">
                                  <a:latin typeface="Cambria Math" panose="02040503050406030204" pitchFamily="18" charset="0"/>
                                  <a:ea typeface="Cambria Math" panose="02040503050406030204" pitchFamily="18" charset="0"/>
                                </a:rPr>
                                <m:t>𝑗</m:t>
                              </m:r>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sup>
                          </m:sSup>
                        </m:e>
                      </m:d>
                    </m:oMath>
                  </m:oMathPara>
                </a14:m>
                <a:endParaRPr lang="en-GB" sz="1700" dirty="0"/>
              </a:p>
            </p:txBody>
          </p:sp>
        </mc:Choice>
        <mc:Fallback xmlns="">
          <p:sp>
            <p:nvSpPr>
              <p:cNvPr id="11" name="CasellaDiTesto 10">
                <a:extLst>
                  <a:ext uri="{FF2B5EF4-FFF2-40B4-BE49-F238E27FC236}">
                    <a16:creationId xmlns:a16="http://schemas.microsoft.com/office/drawing/2014/main" id="{076EBBB5-BC4E-4A72-8CC9-BC9A1C9AD0AC}"/>
                  </a:ext>
                </a:extLst>
              </p:cNvPr>
              <p:cNvSpPr txBox="1">
                <a:spLocks noRot="1" noChangeAspect="1" noMove="1" noResize="1" noEditPoints="1" noAdjustHandles="1" noChangeArrowheads="1" noChangeShapeType="1" noTextEdit="1"/>
              </p:cNvSpPr>
              <p:nvPr/>
            </p:nvSpPr>
            <p:spPr>
              <a:xfrm>
                <a:off x="3313591" y="1277118"/>
                <a:ext cx="6096000" cy="391967"/>
              </a:xfrm>
              <a:prstGeom prst="rect">
                <a:avLst/>
              </a:prstGeom>
              <a:blipFill>
                <a:blip r:embed="rId3"/>
                <a:stretch>
                  <a:fillRect b="-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FA6EB180-F469-4D10-9441-2EE9037E17D0}"/>
                  </a:ext>
                </a:extLst>
              </p:cNvPr>
              <p:cNvSpPr txBox="1"/>
              <p:nvPr/>
            </p:nvSpPr>
            <p:spPr>
              <a:xfrm>
                <a:off x="3313591" y="2069596"/>
                <a:ext cx="6096000" cy="3978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𝑉</m:t>
                          </m:r>
                        </m:e>
                        <m:sub>
                          <m:r>
                            <a:rPr lang="en-GB" sz="1700" b="0" i="1" smtClean="0">
                              <a:latin typeface="Cambria Math" panose="02040503050406030204" pitchFamily="18" charset="0"/>
                            </a:rPr>
                            <m:t>𝑝</m:t>
                          </m:r>
                        </m:sub>
                      </m:sSub>
                      <m:d>
                        <m:dPr>
                          <m:ctrlPr>
                            <a:rPr lang="en-GB" sz="1700" i="1">
                              <a:latin typeface="Cambria Math" panose="02040503050406030204" pitchFamily="18" charset="0"/>
                            </a:rPr>
                          </m:ctrlPr>
                        </m:dPr>
                        <m:e>
                          <m:r>
                            <a:rPr lang="en-GB" sz="1700" i="1">
                              <a:latin typeface="Cambria Math" panose="02040503050406030204" pitchFamily="18" charset="0"/>
                            </a:rPr>
                            <m:t>𝑡</m:t>
                          </m:r>
                        </m:e>
                      </m:d>
                      <m:r>
                        <a:rPr lang="en-GB" sz="1700" b="0" i="1" smtClean="0">
                          <a:latin typeface="Cambria Math" panose="02040503050406030204" pitchFamily="18" charset="0"/>
                        </a:rPr>
                        <m:t>=</m:t>
                      </m:r>
                      <m:r>
                        <m:rPr>
                          <m:sty m:val="p"/>
                        </m:rPr>
                        <a:rPr lang="en-GB" sz="1700" b="0" i="0" smtClean="0">
                          <a:latin typeface="Cambria Math" panose="02040503050406030204" pitchFamily="18" charset="0"/>
                          <a:ea typeface="Cambria Math" panose="02040503050406030204" pitchFamily="18" charset="0"/>
                        </a:rPr>
                        <m:t>Re</m:t>
                      </m:r>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𝑋</m:t>
                          </m:r>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𝑒</m:t>
                              </m:r>
                            </m:e>
                            <m:sup>
                              <m:r>
                                <a:rPr lang="en-GB" sz="1700" i="1">
                                  <a:latin typeface="Cambria Math" panose="02040503050406030204" pitchFamily="18" charset="0"/>
                                  <a:ea typeface="Cambria Math" panose="02040503050406030204" pitchFamily="18" charset="0"/>
                                </a:rPr>
                                <m:t>𝑗</m:t>
                              </m:r>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sup>
                          </m:sSup>
                        </m:e>
                      </m:d>
                    </m:oMath>
                  </m:oMathPara>
                </a14:m>
                <a:endParaRPr lang="en-GB" sz="1700" dirty="0"/>
              </a:p>
            </p:txBody>
          </p:sp>
        </mc:Choice>
        <mc:Fallback xmlns="">
          <p:sp>
            <p:nvSpPr>
              <p:cNvPr id="15" name="CasellaDiTesto 14">
                <a:extLst>
                  <a:ext uri="{FF2B5EF4-FFF2-40B4-BE49-F238E27FC236}">
                    <a16:creationId xmlns:a16="http://schemas.microsoft.com/office/drawing/2014/main" id="{FA6EB180-F469-4D10-9441-2EE9037E17D0}"/>
                  </a:ext>
                </a:extLst>
              </p:cNvPr>
              <p:cNvSpPr txBox="1">
                <a:spLocks noRot="1" noChangeAspect="1" noMove="1" noResize="1" noEditPoints="1" noAdjustHandles="1" noChangeArrowheads="1" noChangeShapeType="1" noTextEdit="1"/>
              </p:cNvSpPr>
              <p:nvPr/>
            </p:nvSpPr>
            <p:spPr>
              <a:xfrm>
                <a:off x="3313591" y="2069596"/>
                <a:ext cx="6096000" cy="397866"/>
              </a:xfrm>
              <a:prstGeom prst="rect">
                <a:avLst/>
              </a:prstGeom>
              <a:blipFill>
                <a:blip r:embed="rId4"/>
                <a:stretch>
                  <a:fillRect b="-15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EBEEB5A0-7B34-44B6-AB03-4F62A34909EE}"/>
                  </a:ext>
                </a:extLst>
              </p:cNvPr>
              <p:cNvSpPr txBox="1"/>
              <p:nvPr/>
            </p:nvSpPr>
            <p:spPr>
              <a:xfrm>
                <a:off x="0" y="3480456"/>
                <a:ext cx="12192000"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𝑋</m:t>
                      </m:r>
                      <m:sSubSup>
                        <m:sSubSupPr>
                          <m:ctrlPr>
                            <a:rPr lang="en-GB" sz="1700" b="0" i="1" smtClean="0">
                              <a:latin typeface="Cambria Math" panose="02040503050406030204" pitchFamily="18" charset="0"/>
                              <a:ea typeface="Cambria Math" panose="02040503050406030204" pitchFamily="18" charset="0"/>
                            </a:rPr>
                          </m:ctrlPr>
                        </m:sSubSupPr>
                        <m:e>
                          <m:r>
                            <a:rPr lang="en-GB" sz="1700" b="0" i="1" smtClean="0">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𝑒</m:t>
                          </m:r>
                        </m:sub>
                        <m:sup>
                          <m:r>
                            <a:rPr lang="en-GB" sz="1700" b="0" i="1" smtClean="0">
                              <a:latin typeface="Cambria Math" panose="02040503050406030204" pitchFamily="18" charset="0"/>
                              <a:ea typeface="Cambria Math" panose="02040503050406030204" pitchFamily="18" charset="0"/>
                            </a:rPr>
                            <m:t>2</m:t>
                          </m:r>
                        </m:sup>
                      </m:sSubSup>
                      <m:r>
                        <a:rPr lang="en-GB" sz="1700" b="0" i="1" smtClean="0">
                          <a:latin typeface="Cambria Math" panose="02040503050406030204" pitchFamily="18" charset="0"/>
                          <a:ea typeface="Cambria Math" panose="02040503050406030204" pitchFamily="18" charset="0"/>
                        </a:rPr>
                        <m:t>+2</m:t>
                      </m:r>
                      <m:r>
                        <m:rPr>
                          <m:sty m:val="p"/>
                        </m:rPr>
                        <a:rPr lang="el-GR" sz="1700" i="1">
                          <a:latin typeface="Cambria Math" panose="02040503050406030204" pitchFamily="18" charset="0"/>
                          <a:ea typeface="Cambria Math" panose="02040503050406030204" pitchFamily="18" charset="0"/>
                        </a:rPr>
                        <m:t>Γ</m:t>
                      </m:r>
                      <m:r>
                        <a:rPr lang="en-GB" sz="1700" b="0" i="1" smtClean="0">
                          <a:latin typeface="Cambria Math" panose="02040503050406030204" pitchFamily="18" charset="0"/>
                          <a:ea typeface="Cambria Math" panose="02040503050406030204" pitchFamily="18" charset="0"/>
                        </a:rPr>
                        <m:t>𝑋</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b="0" i="1" smtClean="0">
                          <a:latin typeface="Cambria Math" panose="02040503050406030204" pitchFamily="18" charset="0"/>
                          <a:ea typeface="Cambria Math" panose="02040503050406030204" pitchFamily="18" charset="0"/>
                        </a:rPr>
                        <m:t>𝑗</m:t>
                      </m:r>
                      <m:r>
                        <a:rPr lang="en-GB" sz="1700" b="0" i="1" smtClean="0">
                          <a:latin typeface="Cambria Math" panose="02040503050406030204" pitchFamily="18" charset="0"/>
                          <a:ea typeface="Cambria Math" panose="02040503050406030204" pitchFamily="18" charset="0"/>
                        </a:rPr>
                        <m:t>+</m:t>
                      </m:r>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up>
                          <m:r>
                            <a:rPr lang="en-GB" sz="1700" i="1">
                              <a:latin typeface="Cambria Math" panose="02040503050406030204" pitchFamily="18" charset="0"/>
                            </a:rPr>
                            <m:t>2</m:t>
                          </m:r>
                        </m:sup>
                      </m:sSubSup>
                      <m:r>
                        <a:rPr lang="en-GB" sz="1700" b="0" i="1" smtClean="0">
                          <a:latin typeface="Cambria Math" panose="02040503050406030204" pitchFamily="18" charset="0"/>
                        </a:rPr>
                        <m:t>𝑋</m:t>
                      </m:r>
                      <m:r>
                        <a:rPr lang="en-GB" sz="1700" b="0" i="1" smtClean="0">
                          <a:latin typeface="Cambria Math" panose="02040503050406030204" pitchFamily="18" charset="0"/>
                        </a:rPr>
                        <m:t>=</m:t>
                      </m:r>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𝐹</m:t>
                          </m:r>
                        </m:e>
                        <m:sub>
                          <m:r>
                            <a:rPr lang="en-GB" sz="1700" b="0" i="1" smtClean="0">
                              <a:latin typeface="Cambria Math" panose="02040503050406030204" pitchFamily="18" charset="0"/>
                            </a:rPr>
                            <m:t>𝑘</m:t>
                          </m:r>
                        </m:sub>
                      </m:sSub>
                    </m:oMath>
                  </m:oMathPara>
                </a14:m>
                <a:endParaRPr lang="en-GB" sz="1700" dirty="0"/>
              </a:p>
            </p:txBody>
          </p:sp>
        </mc:Choice>
        <mc:Fallback xmlns="">
          <p:sp>
            <p:nvSpPr>
              <p:cNvPr id="17" name="CasellaDiTesto 16">
                <a:extLst>
                  <a:ext uri="{FF2B5EF4-FFF2-40B4-BE49-F238E27FC236}">
                    <a16:creationId xmlns:a16="http://schemas.microsoft.com/office/drawing/2014/main" id="{EBEEB5A0-7B34-44B6-AB03-4F62A34909EE}"/>
                  </a:ext>
                </a:extLst>
              </p:cNvPr>
              <p:cNvSpPr txBox="1">
                <a:spLocks noRot="1" noChangeAspect="1" noMove="1" noResize="1" noEditPoints="1" noAdjustHandles="1" noChangeArrowheads="1" noChangeShapeType="1" noTextEdit="1"/>
              </p:cNvSpPr>
              <p:nvPr/>
            </p:nvSpPr>
            <p:spPr>
              <a:xfrm>
                <a:off x="0" y="3480456"/>
                <a:ext cx="12192000" cy="353943"/>
              </a:xfrm>
              <a:prstGeom prst="rect">
                <a:avLst/>
              </a:prstGeom>
              <a:blipFill>
                <a:blip r:embed="rId5"/>
                <a:stretch>
                  <a:fillRect b="-86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1EA4796-B455-47C3-A89C-0EE6965A8136}"/>
                  </a:ext>
                </a:extLst>
              </p:cNvPr>
              <p:cNvSpPr txBox="1"/>
              <p:nvPr/>
            </p:nvSpPr>
            <p:spPr>
              <a:xfrm>
                <a:off x="0" y="4252065"/>
                <a:ext cx="12192000" cy="10208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𝑋</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i="1">
                              <a:latin typeface="Cambria Math" panose="02040503050406030204" pitchFamily="18" charset="0"/>
                            </a:rPr>
                            <m:t>2</m:t>
                          </m:r>
                          <m:r>
                            <m:rPr>
                              <m:sty m:val="p"/>
                            </m:rPr>
                            <a:rPr lang="el-GR" sz="1700" i="1">
                              <a:latin typeface="Cambria Math" panose="02040503050406030204" pitchFamily="18" charset="0"/>
                              <a:ea typeface="Cambria Math" panose="02040503050406030204" pitchFamily="18" charset="0"/>
                            </a:rPr>
                            <m:t>Γ</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i="1">
                                  <a:latin typeface="Cambria Math" panose="02040503050406030204" pitchFamily="18" charset="0"/>
                                </a:rPr>
                                <m:t>,</m:t>
                              </m:r>
                              <m:r>
                                <a:rPr lang="en-GB" sz="1700" i="1">
                                  <a:latin typeface="Cambria Math" panose="02040503050406030204" pitchFamily="18" charset="0"/>
                                </a:rPr>
                                <m:t>𝑘</m:t>
                              </m:r>
                            </m:sub>
                          </m:sSub>
                        </m:num>
                        <m:den>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up>
                              <m:r>
                                <a:rPr lang="en-GB" sz="1700" i="1">
                                  <a:latin typeface="Cambria Math" panose="02040503050406030204" pitchFamily="18" charset="0"/>
                                </a:rPr>
                                <m:t>2</m:t>
                              </m:r>
                            </m:sup>
                          </m:sSubSup>
                          <m:r>
                            <a:rPr lang="en-GB" sz="1700" b="0" i="1" smtClean="0">
                              <a:latin typeface="Cambria Math" panose="02040503050406030204" pitchFamily="18" charset="0"/>
                            </a:rPr>
                            <m:t>−</m:t>
                          </m:r>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up>
                              <m:r>
                                <a:rPr lang="en-GB" sz="1700" i="1">
                                  <a:latin typeface="Cambria Math" panose="02040503050406030204" pitchFamily="18" charset="0"/>
                                  <a:ea typeface="Cambria Math" panose="02040503050406030204" pitchFamily="18" charset="0"/>
                                </a:rPr>
                                <m:t>2</m:t>
                              </m:r>
                            </m:sup>
                          </m:sSubSup>
                          <m:r>
                            <a:rPr lang="en-GB" sz="1700" b="0" i="1" smtClean="0">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2</m:t>
                          </m:r>
                          <m:r>
                            <m:rPr>
                              <m:sty m:val="p"/>
                            </m:rPr>
                            <a:rPr lang="el-GR" sz="1700" i="1">
                              <a:latin typeface="Cambria Math" panose="02040503050406030204" pitchFamily="18" charset="0"/>
                              <a:ea typeface="Cambria Math" panose="02040503050406030204" pitchFamily="18" charset="0"/>
                            </a:rPr>
                            <m:t>Γ</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𝑗</m:t>
                          </m:r>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num>
                        <m:den>
                          <m:r>
                            <a:rPr lang="en-GB" sz="1700" b="0" i="1" smtClean="0">
                              <a:latin typeface="Cambria Math" panose="02040503050406030204" pitchFamily="18" charset="0"/>
                            </a:rPr>
                            <m:t>𝑄</m:t>
                          </m:r>
                          <m:d>
                            <m:dPr>
                              <m:ctrlPr>
                                <a:rPr lang="en-GB" sz="1700" b="0" i="1" smtClean="0">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𝑒</m:t>
                                      </m:r>
                                    </m:sub>
                                  </m:sSub>
                                </m:den>
                              </m:f>
                              <m:r>
                                <a:rPr lang="en-GB" sz="1700" b="0" i="1" smtClean="0">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den>
                              </m:f>
                            </m:e>
                          </m:d>
                          <m:r>
                            <a:rPr lang="en-GB" sz="1700" b="0" i="1" smtClean="0">
                              <a:latin typeface="Cambria Math" panose="02040503050406030204" pitchFamily="18" charset="0"/>
                            </a:rPr>
                            <m:t>+</m:t>
                          </m:r>
                          <m:r>
                            <a:rPr lang="en-GB" sz="1700" b="0" i="1" smtClean="0">
                              <a:latin typeface="Cambria Math" panose="02040503050406030204" pitchFamily="18" charset="0"/>
                            </a:rPr>
                            <m:t>𝑗</m:t>
                          </m:r>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d>
                            <m:dPr>
                              <m:begChr m:val="["/>
                              <m:endChr m:val="]"/>
                              <m:ctrlPr>
                                <a:rPr lang="en-GB" sz="1700" i="1" smtClean="0">
                                  <a:latin typeface="Cambria Math" panose="02040503050406030204" pitchFamily="18" charset="0"/>
                                </a:rPr>
                              </m:ctrlPr>
                            </m:dPr>
                            <m:e>
                              <m:r>
                                <a:rPr lang="en-GB" sz="1700" i="1">
                                  <a:latin typeface="Cambria Math" panose="02040503050406030204" pitchFamily="18" charset="0"/>
                                </a:rPr>
                                <m:t>𝑄</m:t>
                              </m:r>
                              <m:d>
                                <m:dPr>
                                  <m:ctrlPr>
                                    <a:rPr lang="en-GB" sz="1700" i="1">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e>
                              </m:d>
                              <m:r>
                                <a:rPr lang="en-GB" sz="1700" b="0" i="1" smtClean="0">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𝑗</m:t>
                              </m:r>
                            </m:e>
                          </m:d>
                        </m:num>
                        <m:den>
                          <m:sSup>
                            <m:sSupPr>
                              <m:ctrlPr>
                                <a:rPr lang="en-GB" sz="1700" b="0" i="1" smtClean="0">
                                  <a:latin typeface="Cambria Math" panose="02040503050406030204" pitchFamily="18" charset="0"/>
                                </a:rPr>
                              </m:ctrlPr>
                            </m:sSupPr>
                            <m:e>
                              <m:r>
                                <a:rPr lang="en-GB" sz="1700" b="0" i="1" smtClean="0">
                                  <a:latin typeface="Cambria Math" panose="02040503050406030204" pitchFamily="18" charset="0"/>
                                </a:rPr>
                                <m:t>𝑄</m:t>
                              </m:r>
                            </m:e>
                            <m:sup>
                              <m:r>
                                <a:rPr lang="en-GB" sz="1700" b="0" i="1" smtClean="0">
                                  <a:latin typeface="Cambria Math" panose="02040503050406030204" pitchFamily="18" charset="0"/>
                                </a:rPr>
                                <m:t>2</m:t>
                              </m:r>
                            </m:sup>
                          </m:sSup>
                          <m:sSup>
                            <m:sSupPr>
                              <m:ctrlPr>
                                <a:rPr lang="en-GB" sz="1700" b="0" i="1" smtClean="0">
                                  <a:latin typeface="Cambria Math" panose="02040503050406030204" pitchFamily="18" charset="0"/>
                                  <a:ea typeface="Cambria Math" panose="02040503050406030204" pitchFamily="18" charset="0"/>
                                </a:rPr>
                              </m:ctrlPr>
                            </m:sSupPr>
                            <m:e>
                              <m:d>
                                <m:dPr>
                                  <m:ctrlPr>
                                    <a:rPr lang="en-GB" sz="1700" i="1">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e>
                              </m:d>
                            </m:e>
                            <m:sup>
                              <m:r>
                                <a:rPr lang="en-GB" sz="1700" b="0" i="1" smtClean="0">
                                  <a:latin typeface="Cambria Math" panose="02040503050406030204" pitchFamily="18" charset="0"/>
                                  <a:ea typeface="Cambria Math" panose="02040503050406030204" pitchFamily="18" charset="0"/>
                                </a:rPr>
                                <m:t>2</m:t>
                              </m:r>
                            </m:sup>
                          </m:sSup>
                          <m:r>
                            <a:rPr lang="en-GB" sz="1700" b="0" i="1" smtClean="0">
                              <a:latin typeface="Cambria Math" panose="02040503050406030204" pitchFamily="18" charset="0"/>
                              <a:ea typeface="Cambria Math" panose="02040503050406030204" pitchFamily="18" charset="0"/>
                            </a:rPr>
                            <m:t>+1</m:t>
                          </m:r>
                        </m:den>
                      </m:f>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𝐹𝐵𝑘𝑖𝑐𝑘</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d>
                        <m:dPr>
                          <m:ctrlPr>
                            <a:rPr lang="en-GB" sz="1700" i="1" smtClean="0">
                              <a:latin typeface="Cambria Math" panose="02040503050406030204" pitchFamily="18" charset="0"/>
                            </a:rPr>
                          </m:ctrlPr>
                        </m:dPr>
                        <m:e>
                          <m:r>
                            <a:rPr lang="en-GB" sz="1700" b="0" i="1" smtClean="0">
                              <a:latin typeface="Cambria Math" panose="02040503050406030204" pitchFamily="18" charset="0"/>
                            </a:rPr>
                            <m:t>𝐴</m:t>
                          </m:r>
                          <m:r>
                            <a:rPr lang="en-GB" sz="1700" b="0" i="1" smtClean="0">
                              <a:latin typeface="Cambria Math" panose="02040503050406030204" pitchFamily="18" charset="0"/>
                            </a:rPr>
                            <m:t>−</m:t>
                          </m:r>
                          <m:r>
                            <a:rPr lang="en-GB" sz="1700" b="0" i="1" smtClean="0">
                              <a:latin typeface="Cambria Math" panose="02040503050406030204" pitchFamily="18" charset="0"/>
                            </a:rPr>
                            <m:t>𝑗𝐵</m:t>
                          </m:r>
                        </m:e>
                      </m:d>
                    </m:oMath>
                  </m:oMathPara>
                </a14:m>
                <a:endParaRPr lang="en-GB" sz="1700" dirty="0"/>
              </a:p>
            </p:txBody>
          </p:sp>
        </mc:Choice>
        <mc:Fallback xmlns="">
          <p:sp>
            <p:nvSpPr>
              <p:cNvPr id="19" name="CasellaDiTesto 18">
                <a:extLst>
                  <a:ext uri="{FF2B5EF4-FFF2-40B4-BE49-F238E27FC236}">
                    <a16:creationId xmlns:a16="http://schemas.microsoft.com/office/drawing/2014/main" id="{91EA4796-B455-47C3-A89C-0EE6965A8136}"/>
                  </a:ext>
                </a:extLst>
              </p:cNvPr>
              <p:cNvSpPr txBox="1">
                <a:spLocks noRot="1" noChangeAspect="1" noMove="1" noResize="1" noEditPoints="1" noAdjustHandles="1" noChangeArrowheads="1" noChangeShapeType="1" noTextEdit="1"/>
              </p:cNvSpPr>
              <p:nvPr/>
            </p:nvSpPr>
            <p:spPr>
              <a:xfrm>
                <a:off x="0" y="4252065"/>
                <a:ext cx="12192000" cy="102085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6B766819-D705-408E-A758-36210B810BD5}"/>
                  </a:ext>
                </a:extLst>
              </p:cNvPr>
              <p:cNvSpPr txBox="1"/>
              <p:nvPr/>
            </p:nvSpPr>
            <p:spPr>
              <a:xfrm>
                <a:off x="2811712" y="5690588"/>
                <a:ext cx="1385900" cy="5386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𝑄</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b="0" i="1" smtClean="0">
                              <a:latin typeface="Cambria Math" panose="02040503050406030204" pitchFamily="18" charset="0"/>
                            </a:rPr>
                            <m:t>2</m:t>
                          </m:r>
                          <m:r>
                            <m:rPr>
                              <m:sty m:val="p"/>
                            </m:rPr>
                            <a:rPr lang="el-GR" sz="1700" i="1">
                              <a:latin typeface="Cambria Math" panose="02040503050406030204" pitchFamily="18" charset="0"/>
                              <a:ea typeface="Cambria Math" panose="02040503050406030204" pitchFamily="18" charset="0"/>
                            </a:rPr>
                            <m:t>Γ</m:t>
                          </m:r>
                        </m:den>
                      </m:f>
                    </m:oMath>
                  </m:oMathPara>
                </a14:m>
                <a:endParaRPr lang="en-GB" sz="1700" dirty="0"/>
              </a:p>
            </p:txBody>
          </p:sp>
        </mc:Choice>
        <mc:Fallback xmlns="">
          <p:sp>
            <p:nvSpPr>
              <p:cNvPr id="21" name="CasellaDiTesto 20">
                <a:extLst>
                  <a:ext uri="{FF2B5EF4-FFF2-40B4-BE49-F238E27FC236}">
                    <a16:creationId xmlns:a16="http://schemas.microsoft.com/office/drawing/2014/main" id="{6B766819-D705-408E-A758-36210B810BD5}"/>
                  </a:ext>
                </a:extLst>
              </p:cNvPr>
              <p:cNvSpPr txBox="1">
                <a:spLocks noRot="1" noChangeAspect="1" noMove="1" noResize="1" noEditPoints="1" noAdjustHandles="1" noChangeArrowheads="1" noChangeShapeType="1" noTextEdit="1"/>
              </p:cNvSpPr>
              <p:nvPr/>
            </p:nvSpPr>
            <p:spPr>
              <a:xfrm>
                <a:off x="2811712" y="5690588"/>
                <a:ext cx="1385900" cy="538609"/>
              </a:xfrm>
              <a:prstGeom prst="rect">
                <a:avLst/>
              </a:prstGeom>
              <a:blipFill>
                <a:blip r:embed="rId7"/>
                <a:stretch>
                  <a:fillRect b="-33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114E6334-9E85-484A-9D6C-FC912000B52F}"/>
                  </a:ext>
                </a:extLst>
              </p:cNvPr>
              <p:cNvSpPr txBox="1"/>
              <p:nvPr/>
            </p:nvSpPr>
            <p:spPr>
              <a:xfrm>
                <a:off x="4359216" y="5434363"/>
                <a:ext cx="2659694" cy="11117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𝐴</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i="1">
                              <a:latin typeface="Cambria Math" panose="02040503050406030204" pitchFamily="18" charset="0"/>
                            </a:rPr>
                            <m:t>𝑄</m:t>
                          </m:r>
                          <m:d>
                            <m:dPr>
                              <m:ctrlPr>
                                <a:rPr lang="en-GB" sz="1700" i="1">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𝑒</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den>
                              </m:f>
                            </m:e>
                          </m:d>
                        </m:num>
                        <m:den>
                          <m:sSup>
                            <m:sSupPr>
                              <m:ctrlPr>
                                <a:rPr lang="en-GB" sz="1700" b="0" i="1" smtClean="0">
                                  <a:latin typeface="Cambria Math" panose="02040503050406030204" pitchFamily="18" charset="0"/>
                                </a:rPr>
                              </m:ctrlPr>
                            </m:sSupPr>
                            <m:e>
                              <m:r>
                                <a:rPr lang="en-GB" sz="1700" b="0" i="1" smtClean="0">
                                  <a:latin typeface="Cambria Math" panose="02040503050406030204" pitchFamily="18" charset="0"/>
                                </a:rPr>
                                <m:t>𝑄</m:t>
                              </m:r>
                            </m:e>
                            <m:sup>
                              <m:r>
                                <a:rPr lang="en-GB" sz="1700" b="0" i="1" smtClean="0">
                                  <a:latin typeface="Cambria Math" panose="02040503050406030204" pitchFamily="18" charset="0"/>
                                </a:rPr>
                                <m:t>2</m:t>
                              </m:r>
                            </m:sup>
                          </m:sSup>
                          <m:sSup>
                            <m:sSupPr>
                              <m:ctrlPr>
                                <a:rPr lang="en-GB" sz="1700" b="0" i="1" smtClean="0">
                                  <a:latin typeface="Cambria Math" panose="02040503050406030204" pitchFamily="18" charset="0"/>
                                  <a:ea typeface="Cambria Math" panose="02040503050406030204" pitchFamily="18" charset="0"/>
                                </a:rPr>
                              </m:ctrlPr>
                            </m:sSupPr>
                            <m:e>
                              <m:d>
                                <m:dPr>
                                  <m:ctrlPr>
                                    <a:rPr lang="en-GB" sz="1700" i="1">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e>
                              </m:d>
                            </m:e>
                            <m:sup>
                              <m:r>
                                <a:rPr lang="en-GB" sz="1700" b="0" i="1" smtClean="0">
                                  <a:latin typeface="Cambria Math" panose="02040503050406030204" pitchFamily="18" charset="0"/>
                                  <a:ea typeface="Cambria Math" panose="02040503050406030204" pitchFamily="18" charset="0"/>
                                </a:rPr>
                                <m:t>2</m:t>
                              </m:r>
                            </m:sup>
                          </m:sSup>
                          <m:r>
                            <a:rPr lang="en-GB" sz="1700" b="0" i="1" smtClean="0">
                              <a:latin typeface="Cambria Math" panose="02040503050406030204" pitchFamily="18" charset="0"/>
                              <a:ea typeface="Cambria Math" panose="02040503050406030204" pitchFamily="18" charset="0"/>
                            </a:rPr>
                            <m:t>+1</m:t>
                          </m:r>
                        </m:den>
                      </m:f>
                    </m:oMath>
                  </m:oMathPara>
                </a14:m>
                <a:endParaRPr lang="en-GB" sz="1700" dirty="0"/>
              </a:p>
            </p:txBody>
          </p:sp>
        </mc:Choice>
        <mc:Fallback xmlns="">
          <p:sp>
            <p:nvSpPr>
              <p:cNvPr id="23" name="CasellaDiTesto 22">
                <a:extLst>
                  <a:ext uri="{FF2B5EF4-FFF2-40B4-BE49-F238E27FC236}">
                    <a16:creationId xmlns:a16="http://schemas.microsoft.com/office/drawing/2014/main" id="{114E6334-9E85-484A-9D6C-FC912000B52F}"/>
                  </a:ext>
                </a:extLst>
              </p:cNvPr>
              <p:cNvSpPr txBox="1">
                <a:spLocks noRot="1" noChangeAspect="1" noMove="1" noResize="1" noEditPoints="1" noAdjustHandles="1" noChangeArrowheads="1" noChangeShapeType="1" noTextEdit="1"/>
              </p:cNvSpPr>
              <p:nvPr/>
            </p:nvSpPr>
            <p:spPr>
              <a:xfrm>
                <a:off x="4359216" y="5434363"/>
                <a:ext cx="2659694" cy="1111715"/>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0ECD942B-A700-4EAE-95E7-CF18EDA25BD6}"/>
                  </a:ext>
                </a:extLst>
              </p:cNvPr>
              <p:cNvSpPr txBox="1"/>
              <p:nvPr/>
            </p:nvSpPr>
            <p:spPr>
              <a:xfrm>
                <a:off x="6756842" y="5661472"/>
                <a:ext cx="3475140" cy="893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𝐵</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1</m:t>
                          </m:r>
                        </m:num>
                        <m:den>
                          <m:sSup>
                            <m:sSupPr>
                              <m:ctrlPr>
                                <a:rPr lang="en-GB" sz="1700" b="0" i="1" smtClean="0">
                                  <a:latin typeface="Cambria Math" panose="02040503050406030204" pitchFamily="18" charset="0"/>
                                </a:rPr>
                              </m:ctrlPr>
                            </m:sSupPr>
                            <m:e>
                              <m:r>
                                <a:rPr lang="en-GB" sz="1700" b="0" i="1" smtClean="0">
                                  <a:latin typeface="Cambria Math" panose="02040503050406030204" pitchFamily="18" charset="0"/>
                                </a:rPr>
                                <m:t>𝑄</m:t>
                              </m:r>
                            </m:e>
                            <m:sup>
                              <m:r>
                                <a:rPr lang="en-GB" sz="1700" b="0" i="1" smtClean="0">
                                  <a:latin typeface="Cambria Math" panose="02040503050406030204" pitchFamily="18" charset="0"/>
                                </a:rPr>
                                <m:t>2</m:t>
                              </m:r>
                            </m:sup>
                          </m:sSup>
                          <m:sSup>
                            <m:sSupPr>
                              <m:ctrlPr>
                                <a:rPr lang="en-GB" sz="1700" b="0" i="1" smtClean="0">
                                  <a:latin typeface="Cambria Math" panose="02040503050406030204" pitchFamily="18" charset="0"/>
                                  <a:ea typeface="Cambria Math" panose="02040503050406030204" pitchFamily="18" charset="0"/>
                                </a:rPr>
                              </m:ctrlPr>
                            </m:sSupPr>
                            <m:e>
                              <m:d>
                                <m:dPr>
                                  <m:ctrlPr>
                                    <a:rPr lang="en-GB" sz="1700" i="1">
                                      <a:latin typeface="Cambria Math" panose="02040503050406030204" pitchFamily="18" charset="0"/>
                                    </a:rPr>
                                  </m:ctrlPr>
                                </m:dPr>
                                <m:e>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𝑒</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e>
                              </m:d>
                            </m:e>
                            <m:sup>
                              <m:r>
                                <a:rPr lang="en-GB" sz="1700" b="0" i="1" smtClean="0">
                                  <a:latin typeface="Cambria Math" panose="02040503050406030204" pitchFamily="18" charset="0"/>
                                  <a:ea typeface="Cambria Math" panose="02040503050406030204" pitchFamily="18" charset="0"/>
                                </a:rPr>
                                <m:t>2</m:t>
                              </m:r>
                            </m:sup>
                          </m:sSup>
                          <m:r>
                            <a:rPr lang="en-GB" sz="1700" b="0" i="1" smtClean="0">
                              <a:latin typeface="Cambria Math" panose="02040503050406030204" pitchFamily="18" charset="0"/>
                              <a:ea typeface="Cambria Math" panose="02040503050406030204" pitchFamily="18" charset="0"/>
                            </a:rPr>
                            <m:t>+1</m:t>
                          </m:r>
                        </m:den>
                      </m:f>
                    </m:oMath>
                  </m:oMathPara>
                </a14:m>
                <a:endParaRPr lang="en-GB" sz="1700" dirty="0"/>
              </a:p>
            </p:txBody>
          </p:sp>
        </mc:Choice>
        <mc:Fallback xmlns="">
          <p:sp>
            <p:nvSpPr>
              <p:cNvPr id="25" name="CasellaDiTesto 24">
                <a:extLst>
                  <a:ext uri="{FF2B5EF4-FFF2-40B4-BE49-F238E27FC236}">
                    <a16:creationId xmlns:a16="http://schemas.microsoft.com/office/drawing/2014/main" id="{0ECD942B-A700-4EAE-95E7-CF18EDA25BD6}"/>
                  </a:ext>
                </a:extLst>
              </p:cNvPr>
              <p:cNvSpPr txBox="1">
                <a:spLocks noRot="1" noChangeAspect="1" noMove="1" noResize="1" noEditPoints="1" noAdjustHandles="1" noChangeArrowheads="1" noChangeShapeType="1" noTextEdit="1"/>
              </p:cNvSpPr>
              <p:nvPr/>
            </p:nvSpPr>
            <p:spPr>
              <a:xfrm>
                <a:off x="6756842" y="5661472"/>
                <a:ext cx="3475140" cy="893578"/>
              </a:xfrm>
              <a:prstGeom prst="rect">
                <a:avLst/>
              </a:prstGeom>
              <a:blipFill>
                <a:blip r:embed="rId9"/>
                <a:stretch>
                  <a:fillRect/>
                </a:stretch>
              </a:blipFill>
            </p:spPr>
            <p:txBody>
              <a:bodyPr/>
              <a:lstStyle/>
              <a:p>
                <a:r>
                  <a:rPr lang="en-GB">
                    <a:noFill/>
                  </a:rPr>
                  <a:t> </a:t>
                </a:r>
              </a:p>
            </p:txBody>
          </p:sp>
        </mc:Fallback>
      </mc:AlternateContent>
      <p:sp>
        <p:nvSpPr>
          <p:cNvPr id="14" name="CasellaDiTesto 13">
            <a:extLst>
              <a:ext uri="{FF2B5EF4-FFF2-40B4-BE49-F238E27FC236}">
                <a16:creationId xmlns:a16="http://schemas.microsoft.com/office/drawing/2014/main" id="{D544A552-88E3-4DA5-B4C7-9CA6D98DF9C8}"/>
              </a:ext>
            </a:extLst>
          </p:cNvPr>
          <p:cNvSpPr txBox="1"/>
          <p:nvPr/>
        </p:nvSpPr>
        <p:spPr>
          <a:xfrm>
            <a:off x="0" y="32719"/>
            <a:ext cx="12192000" cy="707886"/>
          </a:xfrm>
          <a:prstGeom prst="rect">
            <a:avLst/>
          </a:prstGeom>
          <a:noFill/>
        </p:spPr>
        <p:txBody>
          <a:bodyPr wrap="square" rtlCol="0">
            <a:spAutoFit/>
          </a:bodyPr>
          <a:lstStyle/>
          <a:p>
            <a:pPr algn="ctr"/>
            <a:r>
              <a:rPr lang="en-GB" sz="4000" dirty="0">
                <a:latin typeface="+mj-lt"/>
              </a:rPr>
              <a:t>Kicker correction-voltage in the code (3/6)</a:t>
            </a:r>
          </a:p>
        </p:txBody>
      </p:sp>
    </p:spTree>
    <p:extLst>
      <p:ext uri="{BB962C8B-B14F-4D97-AF65-F5344CB8AC3E}">
        <p14:creationId xmlns:p14="http://schemas.microsoft.com/office/powerpoint/2010/main" val="27488799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92DD3B-C042-4852-9135-E138040D9E5D}"/>
              </a:ext>
            </a:extLst>
          </p:cNvPr>
          <p:cNvSpPr>
            <a:spLocks noGrp="1"/>
          </p:cNvSpPr>
          <p:nvPr>
            <p:ph type="sldNum" sz="quarter" idx="12"/>
          </p:nvPr>
        </p:nvSpPr>
        <p:spPr/>
        <p:txBody>
          <a:bodyPr/>
          <a:lstStyle/>
          <a:p>
            <a:fld id="{F556478C-EA8F-4B12-8AB2-8053E5C3663D}" type="slidenum">
              <a:rPr lang="en-GB" smtClean="0"/>
              <a:t>133</a:t>
            </a:fld>
            <a:endParaRPr lang="en-GB"/>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2B296C9-BBE6-4440-8425-148366F2003E}"/>
                  </a:ext>
                </a:extLst>
              </p:cNvPr>
              <p:cNvSpPr txBox="1"/>
              <p:nvPr/>
            </p:nvSpPr>
            <p:spPr>
              <a:xfrm>
                <a:off x="0" y="1106096"/>
                <a:ext cx="12191996" cy="3693319"/>
              </a:xfrm>
              <a:prstGeom prst="rect">
                <a:avLst/>
              </a:prstGeom>
              <a:noFill/>
            </p:spPr>
            <p:txBody>
              <a:bodyPr wrap="square" rtlCol="0">
                <a:spAutoFit/>
              </a:bodyPr>
              <a:lstStyle/>
              <a:p>
                <a:pPr marL="285750" indent="-285750">
                  <a:buFont typeface="Wingdings" panose="05000000000000000000" pitchFamily="2" charset="2"/>
                  <a:buChar char="q"/>
                </a:pPr>
                <a:r>
                  <a:rPr lang="en-GB" dirty="0"/>
                  <a:t>Substituting</a:t>
                </a:r>
              </a:p>
              <a:p>
                <a:pPr marL="285750" indent="-285750">
                  <a:buFont typeface="Wingdings" panose="05000000000000000000" pitchFamily="2" charset="2"/>
                  <a:buChar char="q"/>
                </a:pPr>
                <a:endParaRPr lang="en-GB" dirty="0"/>
              </a:p>
              <a:p>
                <a:endParaRPr lang="en-GB" dirty="0"/>
              </a:p>
              <a:p>
                <a:endParaRPr lang="en-GB" dirty="0"/>
              </a:p>
              <a:p>
                <a:pPr marL="285750" indent="-285750">
                  <a:buFont typeface="Wingdings" panose="05000000000000000000" pitchFamily="2" charset="2"/>
                  <a:buChar char="q"/>
                </a:pPr>
                <a:r>
                  <a:rPr lang="en-GB" dirty="0"/>
                  <a:t>Therefore all the solutions of the inhomogeneous differential equation are given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1</m:t>
                        </m:r>
                      </m:sub>
                    </m:sSub>
                  </m:oMath>
                </a14:m>
                <a:r>
                  <a:rPr lang="en-GB" dirty="0"/>
                  <a:t> is determined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2</m:t>
                        </m:r>
                      </m:sub>
                    </m:sSub>
                  </m:oMath>
                </a14:m>
                <a:r>
                  <a:rPr lang="en-GB" dirty="0"/>
                  <a:t> is determined by</a:t>
                </a:r>
              </a:p>
            </p:txBody>
          </p:sp>
        </mc:Choice>
        <mc:Fallback xmlns="">
          <p:sp>
            <p:nvSpPr>
              <p:cNvPr id="2" name="CasellaDiTesto 1">
                <a:extLst>
                  <a:ext uri="{FF2B5EF4-FFF2-40B4-BE49-F238E27FC236}">
                    <a16:creationId xmlns:a16="http://schemas.microsoft.com/office/drawing/2014/main" id="{22B296C9-BBE6-4440-8425-148366F2003E}"/>
                  </a:ext>
                </a:extLst>
              </p:cNvPr>
              <p:cNvSpPr txBox="1">
                <a:spLocks noRot="1" noChangeAspect="1" noMove="1" noResize="1" noEditPoints="1" noAdjustHandles="1" noChangeArrowheads="1" noChangeShapeType="1" noTextEdit="1"/>
              </p:cNvSpPr>
              <p:nvPr/>
            </p:nvSpPr>
            <p:spPr>
              <a:xfrm>
                <a:off x="0" y="1106096"/>
                <a:ext cx="12191996" cy="3693319"/>
              </a:xfrm>
              <a:prstGeom prst="rect">
                <a:avLst/>
              </a:prstGeom>
              <a:blipFill>
                <a:blip r:embed="rId2"/>
                <a:stretch>
                  <a:fillRect l="-300" t="-825" b="-16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D16049B9-C739-4326-83AD-32FF0784A9DC}"/>
                  </a:ext>
                </a:extLst>
              </p:cNvPr>
              <p:cNvSpPr txBox="1"/>
              <p:nvPr/>
            </p:nvSpPr>
            <p:spPr>
              <a:xfrm>
                <a:off x="1" y="1563042"/>
                <a:ext cx="12191999" cy="4156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b="0" i="1" smtClean="0">
                              <a:latin typeface="Cambria Math" panose="02040503050406030204" pitchFamily="18" charset="0"/>
                            </a:rPr>
                            <m:t>𝑝</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i="1">
                              <a:latin typeface="Cambria Math" panose="02040503050406030204" pitchFamily="18" charset="0"/>
                            </a:rPr>
                            <m:t>,</m:t>
                          </m:r>
                          <m:r>
                            <a:rPr lang="en-GB" i="1">
                              <a:latin typeface="Cambria Math" panose="02040503050406030204" pitchFamily="18" charset="0"/>
                            </a:rPr>
                            <m:t>𝑘</m:t>
                          </m:r>
                        </m:sub>
                      </m:sSub>
                      <m:r>
                        <m:rPr>
                          <m:sty m:val="p"/>
                        </m:rPr>
                        <a:rPr lang="en-GB">
                          <a:latin typeface="Cambria Math" panose="02040503050406030204" pitchFamily="18" charset="0"/>
                          <a:ea typeface="Cambria Math" panose="02040503050406030204" pitchFamily="18" charset="0"/>
                        </a:rPr>
                        <m:t>Re</m:t>
                      </m:r>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𝐴</m:t>
                              </m:r>
                              <m:r>
                                <a:rPr lang="en-GB" i="1">
                                  <a:latin typeface="Cambria Math" panose="02040503050406030204" pitchFamily="18" charset="0"/>
                                </a:rPr>
                                <m:t>−</m:t>
                              </m:r>
                              <m:r>
                                <a:rPr lang="en-GB" i="1">
                                  <a:latin typeface="Cambria Math" panose="02040503050406030204" pitchFamily="18" charset="0"/>
                                </a:rPr>
                                <m:t>𝑗𝐵</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𝑗</m:t>
                              </m:r>
                              <m:d>
                                <m:dPr>
                                  <m:ctrlPr>
                                    <a:rPr lang="en-GB" i="1">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𝑒</m:t>
                                      </m:r>
                                    </m:sub>
                                  </m:s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d>
                            </m:sup>
                          </m:sSup>
                        </m:e>
                      </m:d>
                      <m:r>
                        <a:rPr lang="en-GB" b="0" i="0"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b="0" i="1" smtClean="0">
                              <a:latin typeface="Cambria Math" panose="02040503050406030204" pitchFamily="18" charset="0"/>
                            </a:rPr>
                            <m:t>,</m:t>
                          </m:r>
                          <m:r>
                            <a:rPr lang="en-GB" b="0" i="1" smtClean="0">
                              <a:latin typeface="Cambria Math" panose="02040503050406030204" pitchFamily="18" charset="0"/>
                            </a:rPr>
                            <m:t>𝑘</m:t>
                          </m:r>
                        </m:sub>
                      </m:sSub>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𝐴</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cos</m:t>
                              </m:r>
                            </m:fName>
                            <m:e>
                              <m:d>
                                <m:dPr>
                                  <m:ctrlPr>
                                    <a:rPr lang="en-GB" i="1">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𝑒</m:t>
                                      </m:r>
                                    </m:sub>
                                  </m:s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d>
                            </m:e>
                          </m:func>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𝐵</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𝑒</m:t>
                                      </m:r>
                                    </m:sub>
                                  </m:sSub>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d>
                            </m:e>
                          </m:func>
                        </m:e>
                      </m:d>
                    </m:oMath>
                  </m:oMathPara>
                </a14:m>
                <a:endParaRPr lang="en-GB" dirty="0"/>
              </a:p>
            </p:txBody>
          </p:sp>
        </mc:Choice>
        <mc:Fallback xmlns="">
          <p:sp>
            <p:nvSpPr>
              <p:cNvPr id="3" name="CasellaDiTesto 2">
                <a:extLst>
                  <a:ext uri="{FF2B5EF4-FFF2-40B4-BE49-F238E27FC236}">
                    <a16:creationId xmlns:a16="http://schemas.microsoft.com/office/drawing/2014/main" id="{D16049B9-C739-4326-83AD-32FF0784A9DC}"/>
                  </a:ext>
                </a:extLst>
              </p:cNvPr>
              <p:cNvSpPr txBox="1">
                <a:spLocks noRot="1" noChangeAspect="1" noMove="1" noResize="1" noEditPoints="1" noAdjustHandles="1" noChangeArrowheads="1" noChangeShapeType="1" noTextEdit="1"/>
              </p:cNvSpPr>
              <p:nvPr/>
            </p:nvSpPr>
            <p:spPr>
              <a:xfrm>
                <a:off x="1" y="1563042"/>
                <a:ext cx="12191999" cy="415691"/>
              </a:xfrm>
              <a:prstGeom prst="rect">
                <a:avLst/>
              </a:prstGeom>
              <a:blipFill>
                <a:blip r:embed="rId3"/>
                <a:stretch>
                  <a:fillRect b="-72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F82739D6-477A-433D-B4C3-E3D419753648}"/>
                  </a:ext>
                </a:extLst>
              </p:cNvPr>
              <p:cNvSpPr txBox="1"/>
              <p:nvPr/>
            </p:nvSpPr>
            <p:spPr>
              <a:xfrm>
                <a:off x="1267523" y="2747877"/>
                <a:ext cx="9871532" cy="3928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rPr>
                        <m:t>𝑉</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rPr>
                        <m:t>=</m:t>
                      </m:r>
                      <m:sSup>
                        <m:sSupPr>
                          <m:ctrlPr>
                            <a:rPr lang="en-GB" b="0"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r>
                            <a:rPr lang="en-GB" b="0" i="1" smtClean="0">
                              <a:solidFill>
                                <a:srgbClr val="FF0000"/>
                              </a:solidFill>
                              <a:latin typeface="Cambria Math" panose="02040503050406030204" pitchFamily="18" charset="0"/>
                              <a:ea typeface="Cambria Math" panose="02040503050406030204" pitchFamily="18" charset="0"/>
                            </a:rPr>
                            <m:t>𝑡</m:t>
                          </m:r>
                        </m:sup>
                      </m:sSup>
                      <m:d>
                        <m:dPr>
                          <m:begChr m:val="["/>
                          <m:endChr m:val="]"/>
                          <m:ctrlPr>
                            <a:rPr lang="en-GB" b="0" i="1" smtClean="0">
                              <a:solidFill>
                                <a:srgbClr val="FF0000"/>
                              </a:solidFill>
                              <a:latin typeface="Cambria Math" panose="02040503050406030204" pitchFamily="18" charset="0"/>
                            </a:rPr>
                          </m:ctrlPr>
                        </m:dP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𝐶</m:t>
                              </m:r>
                            </m:e>
                            <m:sub>
                              <m:r>
                                <a:rPr lang="en-GB" b="0" i="1" smtClean="0">
                                  <a:solidFill>
                                    <a:srgbClr val="FF0000"/>
                                  </a:solidFill>
                                  <a:latin typeface="Cambria Math" panose="02040503050406030204" pitchFamily="18" charset="0"/>
                                </a:rPr>
                                <m:t>1</m:t>
                              </m:r>
                            </m:sub>
                          </m:sSub>
                          <m:func>
                            <m:funcPr>
                              <m:ctrlPr>
                                <a:rPr lang="en-GB" b="0" i="1" smtClean="0">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d>
                                <m:dPr>
                                  <m:ctrlPr>
                                    <a:rPr lang="en-GB" b="0"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b="0" i="1" smtClean="0">
                                      <a:solidFill>
                                        <a:srgbClr val="FF0000"/>
                                      </a:solidFill>
                                      <a:latin typeface="Cambria Math" panose="02040503050406030204" pitchFamily="18" charset="0"/>
                                      <a:ea typeface="Cambria Math" panose="02040503050406030204" pitchFamily="18" charset="0"/>
                                    </a:rPr>
                                    <m:t>𝑡</m:t>
                                  </m:r>
                                </m:e>
                              </m:d>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𝐶</m:t>
                                  </m:r>
                                </m:e>
                                <m:sub>
                                  <m:r>
                                    <a:rPr lang="en-GB" b="0" i="1" smtClean="0">
                                      <a:solidFill>
                                        <a:srgbClr val="FF0000"/>
                                      </a:solidFill>
                                      <a:latin typeface="Cambria Math" panose="02040503050406030204" pitchFamily="18" charset="0"/>
                                    </a:rPr>
                                    <m:t>2</m:t>
                                  </m:r>
                                </m:sub>
                              </m:sSub>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func>
                        </m:e>
                      </m:d>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𝐹𝐵𝑘𝑖𝑐𝑘</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𝑘</m:t>
                          </m:r>
                        </m:sub>
                      </m:sSub>
                      <m:d>
                        <m:dPr>
                          <m:begChr m:val="["/>
                          <m:endChr m:val="]"/>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𝐴</m:t>
                          </m:r>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𝐵</m:t>
                          </m:r>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e>
                      </m:d>
                    </m:oMath>
                  </m:oMathPara>
                </a14:m>
                <a:endParaRPr lang="en-GB" dirty="0">
                  <a:solidFill>
                    <a:srgbClr val="FF0000"/>
                  </a:solidFill>
                </a:endParaRPr>
              </a:p>
            </p:txBody>
          </p:sp>
        </mc:Choice>
        <mc:Fallback xmlns="">
          <p:sp>
            <p:nvSpPr>
              <p:cNvPr id="5" name="CasellaDiTesto 4">
                <a:extLst>
                  <a:ext uri="{FF2B5EF4-FFF2-40B4-BE49-F238E27FC236}">
                    <a16:creationId xmlns:a16="http://schemas.microsoft.com/office/drawing/2014/main" id="{F82739D6-477A-433D-B4C3-E3D419753648}"/>
                  </a:ext>
                </a:extLst>
              </p:cNvPr>
              <p:cNvSpPr txBox="1">
                <a:spLocks noRot="1" noChangeAspect="1" noMove="1" noResize="1" noEditPoints="1" noAdjustHandles="1" noChangeArrowheads="1" noChangeShapeType="1" noTextEdit="1"/>
              </p:cNvSpPr>
              <p:nvPr/>
            </p:nvSpPr>
            <p:spPr>
              <a:xfrm>
                <a:off x="1267523" y="2747877"/>
                <a:ext cx="9871532" cy="392800"/>
              </a:xfrm>
              <a:prstGeom prst="rect">
                <a:avLst/>
              </a:prstGeom>
              <a:blipFill>
                <a:blip r:embed="rId4"/>
                <a:stretch>
                  <a:fillRect b="-3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2E396B0-CB87-4D73-B466-A14F7C00DCDD}"/>
                  </a:ext>
                </a:extLst>
              </p:cNvPr>
              <p:cNvSpPr txBox="1"/>
              <p:nvPr/>
            </p:nvSpPr>
            <p:spPr>
              <a:xfrm>
                <a:off x="1215442" y="3829864"/>
                <a:ext cx="4095167"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b="0" i="1" smtClean="0">
                              <a:latin typeface="Cambria Math" panose="02040503050406030204" pitchFamily="18" charset="0"/>
                            </a:rPr>
                            <m:t>,</m:t>
                          </m:r>
                          <m:r>
                            <a:rPr lang="en-GB" b="0" i="1" smtClean="0">
                              <a:latin typeface="Cambria Math" panose="02040503050406030204" pitchFamily="18" charset="0"/>
                            </a:rPr>
                            <m:t>𝑘</m:t>
                          </m:r>
                        </m:sub>
                      </m:sSub>
                      <m:d>
                        <m:dPr>
                          <m:ctrlPr>
                            <a:rPr lang="en-GB" i="1" smtClean="0">
                              <a:latin typeface="Cambria Math" panose="02040503050406030204" pitchFamily="18" charset="0"/>
                            </a:rPr>
                          </m:ctrlPr>
                        </m:dPr>
                        <m:e>
                          <m:r>
                            <a:rPr lang="en-GB" b="0" i="1" smtClean="0">
                              <a:latin typeface="Cambria Math" panose="02040503050406030204" pitchFamily="18" charset="0"/>
                            </a:rPr>
                            <m:t>𝐴</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cos</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r>
                            <a:rPr lang="en-GB" b="0" i="1" smtClean="0">
                              <a:latin typeface="Cambria Math" panose="02040503050406030204" pitchFamily="18" charset="0"/>
                            </a:rPr>
                            <m:t>+</m:t>
                          </m:r>
                          <m:r>
                            <a:rPr lang="en-GB" b="0" i="1" smtClean="0">
                              <a:latin typeface="Cambria Math" panose="02040503050406030204" pitchFamily="18" charset="0"/>
                            </a:rPr>
                            <m:t>𝐵</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e>
                      </m:d>
                    </m:oMath>
                  </m:oMathPara>
                </a14:m>
                <a:endParaRPr lang="en-GB" dirty="0"/>
              </a:p>
            </p:txBody>
          </p:sp>
        </mc:Choice>
        <mc:Fallback xmlns="">
          <p:sp>
            <p:nvSpPr>
              <p:cNvPr id="20" name="CasellaDiTesto 19">
                <a:extLst>
                  <a:ext uri="{FF2B5EF4-FFF2-40B4-BE49-F238E27FC236}">
                    <a16:creationId xmlns:a16="http://schemas.microsoft.com/office/drawing/2014/main" id="{32E396B0-CB87-4D73-B466-A14F7C00DCDD}"/>
                  </a:ext>
                </a:extLst>
              </p:cNvPr>
              <p:cNvSpPr txBox="1">
                <a:spLocks noRot="1" noChangeAspect="1" noMove="1" noResize="1" noEditPoints="1" noAdjustHandles="1" noChangeArrowheads="1" noChangeShapeType="1" noTextEdit="1"/>
              </p:cNvSpPr>
              <p:nvPr/>
            </p:nvSpPr>
            <p:spPr>
              <a:xfrm>
                <a:off x="1215442" y="3829864"/>
                <a:ext cx="4095167" cy="381515"/>
              </a:xfrm>
              <a:prstGeom prst="rect">
                <a:avLst/>
              </a:prstGeom>
              <a:blipFill>
                <a:blip r:embed="rId5"/>
                <a:stretch>
                  <a:fillRect b="-4762"/>
                </a:stretch>
              </a:blipFill>
            </p:spPr>
            <p:txBody>
              <a:bodyPr/>
              <a:lstStyle/>
              <a:p>
                <a:r>
                  <a:rPr lang="en-GB">
                    <a:noFill/>
                  </a:rPr>
                  <a:t> </a:t>
                </a:r>
              </a:p>
            </p:txBody>
          </p:sp>
        </mc:Fallback>
      </mc:AlternateContent>
      <p:sp>
        <p:nvSpPr>
          <p:cNvPr id="8" name="Freccia a destra 7">
            <a:extLst>
              <a:ext uri="{FF2B5EF4-FFF2-40B4-BE49-F238E27FC236}">
                <a16:creationId xmlns:a16="http://schemas.microsoft.com/office/drawing/2014/main" id="{A4B3018E-2EC5-4220-A991-2E99B271FFA0}"/>
              </a:ext>
            </a:extLst>
          </p:cNvPr>
          <p:cNvSpPr/>
          <p:nvPr/>
        </p:nvSpPr>
        <p:spPr>
          <a:xfrm>
            <a:off x="5784017" y="3862687"/>
            <a:ext cx="650093" cy="29983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6B8C7E8D-43F5-47F0-89FE-2B09662F287A}"/>
                  </a:ext>
                </a:extLst>
              </p:cNvPr>
              <p:cNvSpPr txBox="1"/>
              <p:nvPr/>
            </p:nvSpPr>
            <p:spPr>
              <a:xfrm>
                <a:off x="6823639" y="3831074"/>
                <a:ext cx="4388858"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i="1">
                              <a:latin typeface="Cambria Math" panose="02040503050406030204" pitchFamily="18" charset="0"/>
                            </a:rPr>
                            <m:t>,</m:t>
                          </m:r>
                          <m:r>
                            <a:rPr lang="en-GB" i="1">
                              <a:latin typeface="Cambria Math" panose="02040503050406030204" pitchFamily="18" charset="0"/>
                            </a:rPr>
                            <m:t>𝑘</m:t>
                          </m:r>
                        </m:sub>
                      </m:sSub>
                      <m:d>
                        <m:dPr>
                          <m:ctrlPr>
                            <a:rPr lang="en-GB" i="1">
                              <a:latin typeface="Cambria Math" panose="02040503050406030204" pitchFamily="18" charset="0"/>
                            </a:rPr>
                          </m:ctrlPr>
                        </m:dPr>
                        <m:e>
                          <m:r>
                            <a:rPr lang="en-GB" i="1">
                              <a:latin typeface="Cambria Math" panose="02040503050406030204" pitchFamily="18" charset="0"/>
                            </a:rPr>
                            <m:t>𝐴</m:t>
                          </m:r>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r>
                            <a:rPr lang="en-GB" i="1">
                              <a:latin typeface="Cambria Math" panose="02040503050406030204" pitchFamily="18" charset="0"/>
                            </a:rPr>
                            <m:t>+</m:t>
                          </m:r>
                          <m:r>
                            <a:rPr lang="en-GB" i="1">
                              <a:latin typeface="Cambria Math" panose="02040503050406030204" pitchFamily="18" charset="0"/>
                            </a:rPr>
                            <m:t>𝐵</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e>
                      </m:d>
                    </m:oMath>
                  </m:oMathPara>
                </a14:m>
                <a:endParaRPr lang="en-GB" dirty="0"/>
              </a:p>
            </p:txBody>
          </p:sp>
        </mc:Choice>
        <mc:Fallback xmlns="">
          <p:sp>
            <p:nvSpPr>
              <p:cNvPr id="22" name="CasellaDiTesto 21">
                <a:extLst>
                  <a:ext uri="{FF2B5EF4-FFF2-40B4-BE49-F238E27FC236}">
                    <a16:creationId xmlns:a16="http://schemas.microsoft.com/office/drawing/2014/main" id="{6B8C7E8D-43F5-47F0-89FE-2B09662F287A}"/>
                  </a:ext>
                </a:extLst>
              </p:cNvPr>
              <p:cNvSpPr txBox="1">
                <a:spLocks noRot="1" noChangeAspect="1" noMove="1" noResize="1" noEditPoints="1" noAdjustHandles="1" noChangeArrowheads="1" noChangeShapeType="1" noTextEdit="1"/>
              </p:cNvSpPr>
              <p:nvPr/>
            </p:nvSpPr>
            <p:spPr>
              <a:xfrm>
                <a:off x="6823639" y="3831074"/>
                <a:ext cx="4388858" cy="381515"/>
              </a:xfrm>
              <a:prstGeom prst="rect">
                <a:avLst/>
              </a:prstGeom>
              <a:blipFill>
                <a:blip r:embed="rId6"/>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1CD550E-164E-44A5-8BE4-F999D2E7144F}"/>
                  </a:ext>
                </a:extLst>
              </p:cNvPr>
              <p:cNvSpPr txBox="1"/>
              <p:nvPr/>
            </p:nvSpPr>
            <p:spPr>
              <a:xfrm>
                <a:off x="3428257" y="4832041"/>
                <a:ext cx="5635844" cy="396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𝑉</m:t>
                              </m:r>
                            </m:e>
                          </m:acc>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2</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b="0" i="1" smtClean="0">
                              <a:latin typeface="Cambria Math" panose="02040503050406030204" pitchFamily="18" charset="0"/>
                            </a:rPr>
                            <m:t>,</m:t>
                          </m:r>
                          <m:r>
                            <a:rPr lang="en-GB" b="0" i="1" smtClean="0">
                              <a:latin typeface="Cambria Math" panose="02040503050406030204" pitchFamily="18" charset="0"/>
                            </a:rPr>
                            <m:t>𝑘</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𝑒</m:t>
                          </m:r>
                        </m:sub>
                      </m:sSub>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rPr>
                            <m:t>𝐵</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cos</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𝐴</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e>
                      </m:d>
                    </m:oMath>
                  </m:oMathPara>
                </a14:m>
                <a:endParaRPr lang="en-GB" dirty="0"/>
              </a:p>
            </p:txBody>
          </p:sp>
        </mc:Choice>
        <mc:Fallback xmlns="">
          <p:sp>
            <p:nvSpPr>
              <p:cNvPr id="24" name="CasellaDiTesto 23">
                <a:extLst>
                  <a:ext uri="{FF2B5EF4-FFF2-40B4-BE49-F238E27FC236}">
                    <a16:creationId xmlns:a16="http://schemas.microsoft.com/office/drawing/2014/main" id="{61CD550E-164E-44A5-8BE4-F999D2E7144F}"/>
                  </a:ext>
                </a:extLst>
              </p:cNvPr>
              <p:cNvSpPr txBox="1">
                <a:spLocks noRot="1" noChangeAspect="1" noMove="1" noResize="1" noEditPoints="1" noAdjustHandles="1" noChangeArrowheads="1" noChangeShapeType="1" noTextEdit="1"/>
              </p:cNvSpPr>
              <p:nvPr/>
            </p:nvSpPr>
            <p:spPr>
              <a:xfrm>
                <a:off x="3428257" y="4832041"/>
                <a:ext cx="5635844" cy="396519"/>
              </a:xfrm>
              <a:prstGeom prst="rect">
                <a:avLst/>
              </a:prstGeom>
              <a:blipFill>
                <a:blip r:embed="rId7"/>
                <a:stretch>
                  <a:fillRect b="-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53600F5-A8B9-4AD0-A7EC-8BDFD3F3F3EE}"/>
                  </a:ext>
                </a:extLst>
              </p:cNvPr>
              <p:cNvSpPr txBox="1"/>
              <p:nvPr/>
            </p:nvSpPr>
            <p:spPr>
              <a:xfrm>
                <a:off x="1" y="5768891"/>
                <a:ext cx="12191996"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2</m:t>
                          </m:r>
                        </m:sub>
                      </m:sSub>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ea typeface="Cambria Math" panose="02040503050406030204" pitchFamily="18" charset="0"/>
                            </a:rPr>
                          </m:ctrlPr>
                        </m:sSubPr>
                        <m:e>
                          <m:acc>
                            <m:accPr>
                              <m:chr m:val="̇"/>
                              <m:ctrlPr>
                                <a:rPr lang="el-GR"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𝑉</m:t>
                              </m:r>
                            </m:e>
                          </m:acc>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Γ</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i="1">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Γ</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b="0" i="1" smtClean="0">
                                  <a:latin typeface="Cambria Math" panose="02040503050406030204" pitchFamily="18" charset="0"/>
                                </a:rPr>
                                <m:t>,</m:t>
                              </m:r>
                              <m:r>
                                <a:rPr lang="en-GB" b="0" i="1" smtClean="0">
                                  <a:latin typeface="Cambria Math" panose="02040503050406030204" pitchFamily="18" charset="0"/>
                                </a:rPr>
                                <m:t>𝑘</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d>
                        <m:dPr>
                          <m:ctrlPr>
                            <a:rPr lang="en-GB" i="1">
                              <a:latin typeface="Cambria Math" panose="02040503050406030204" pitchFamily="18" charset="0"/>
                            </a:rPr>
                          </m:ctrlPr>
                        </m:dPr>
                        <m:e>
                          <m:r>
                            <a:rPr lang="en-GB" i="1">
                              <a:latin typeface="Cambria Math" panose="02040503050406030204" pitchFamily="18" charset="0"/>
                            </a:rPr>
                            <m:t>𝐴</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cos</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r>
                            <a:rPr lang="en-GB" b="0" i="1" smtClean="0">
                              <a:latin typeface="Cambria Math" panose="02040503050406030204" pitchFamily="18" charset="0"/>
                            </a:rPr>
                            <m:t>+</m:t>
                          </m:r>
                          <m:r>
                            <a:rPr lang="en-GB" i="1">
                              <a:latin typeface="Cambria Math" panose="02040503050406030204" pitchFamily="18" charset="0"/>
                            </a:rPr>
                            <m:t>𝐵</m:t>
                          </m:r>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e>
                      </m:d>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𝐹𝐵𝑘𝑖𝑐𝑘</m:t>
                              </m:r>
                              <m:r>
                                <a:rPr lang="en-GB" b="0" i="1" smtClean="0">
                                  <a:latin typeface="Cambria Math" panose="02040503050406030204" pitchFamily="18" charset="0"/>
                                </a:rPr>
                                <m:t>,</m:t>
                              </m:r>
                              <m:r>
                                <a:rPr lang="en-GB" b="0" i="1" smtClean="0">
                                  <a:latin typeface="Cambria Math" panose="02040503050406030204" pitchFamily="18" charset="0"/>
                                </a:rPr>
                                <m:t>𝑘</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𝑒</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rPr>
                            <m:t>𝐵</m:t>
                          </m:r>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𝐴</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𝑒</m:t>
                                  </m:r>
                                </m:sub>
                              </m:sSub>
                            </m:e>
                          </m:func>
                        </m:e>
                      </m:d>
                    </m:oMath>
                  </m:oMathPara>
                </a14:m>
                <a:endParaRPr lang="en-GB" dirty="0"/>
              </a:p>
            </p:txBody>
          </p:sp>
        </mc:Choice>
        <mc:Fallback xmlns="">
          <p:sp>
            <p:nvSpPr>
              <p:cNvPr id="18" name="CasellaDiTesto 17">
                <a:extLst>
                  <a:ext uri="{FF2B5EF4-FFF2-40B4-BE49-F238E27FC236}">
                    <a16:creationId xmlns:a16="http://schemas.microsoft.com/office/drawing/2014/main" id="{853600F5-A8B9-4AD0-A7EC-8BDFD3F3F3EE}"/>
                  </a:ext>
                </a:extLst>
              </p:cNvPr>
              <p:cNvSpPr txBox="1">
                <a:spLocks noRot="1" noChangeAspect="1" noMove="1" noResize="1" noEditPoints="1" noAdjustHandles="1" noChangeArrowheads="1" noChangeShapeType="1" noTextEdit="1"/>
              </p:cNvSpPr>
              <p:nvPr/>
            </p:nvSpPr>
            <p:spPr>
              <a:xfrm>
                <a:off x="1" y="5768891"/>
                <a:ext cx="12191996" cy="659540"/>
              </a:xfrm>
              <a:prstGeom prst="rect">
                <a:avLst/>
              </a:prstGeom>
              <a:blipFill>
                <a:blip r:embed="rId8"/>
                <a:stretch>
                  <a:fillRect/>
                </a:stretch>
              </a:blipFill>
            </p:spPr>
            <p:txBody>
              <a:bodyPr/>
              <a:lstStyle/>
              <a:p>
                <a:r>
                  <a:rPr lang="en-GB">
                    <a:noFill/>
                  </a:rPr>
                  <a:t> </a:t>
                </a:r>
              </a:p>
            </p:txBody>
          </p:sp>
        </mc:Fallback>
      </mc:AlternateContent>
      <p:sp>
        <p:nvSpPr>
          <p:cNvPr id="13" name="CasellaDiTesto 12">
            <a:extLst>
              <a:ext uri="{FF2B5EF4-FFF2-40B4-BE49-F238E27FC236}">
                <a16:creationId xmlns:a16="http://schemas.microsoft.com/office/drawing/2014/main" id="{E49F910C-393A-4C96-B32A-176606E5C08C}"/>
              </a:ext>
            </a:extLst>
          </p:cNvPr>
          <p:cNvSpPr txBox="1"/>
          <p:nvPr/>
        </p:nvSpPr>
        <p:spPr>
          <a:xfrm>
            <a:off x="0" y="157007"/>
            <a:ext cx="12192000" cy="707886"/>
          </a:xfrm>
          <a:prstGeom prst="rect">
            <a:avLst/>
          </a:prstGeom>
          <a:noFill/>
        </p:spPr>
        <p:txBody>
          <a:bodyPr wrap="square" rtlCol="0">
            <a:spAutoFit/>
          </a:bodyPr>
          <a:lstStyle/>
          <a:p>
            <a:pPr algn="ctr"/>
            <a:r>
              <a:rPr lang="en-GB" sz="4000" dirty="0">
                <a:latin typeface="+mj-lt"/>
              </a:rPr>
              <a:t>Kicker correction-voltage in the code (4/6)</a:t>
            </a:r>
          </a:p>
        </p:txBody>
      </p:sp>
      <p:sp>
        <p:nvSpPr>
          <p:cNvPr id="14" name="Freccia a destra 13">
            <a:extLst>
              <a:ext uri="{FF2B5EF4-FFF2-40B4-BE49-F238E27FC236}">
                <a16:creationId xmlns:a16="http://schemas.microsoft.com/office/drawing/2014/main" id="{828CD9F7-39A2-48ED-A4D8-56F1EC351D08}"/>
              </a:ext>
            </a:extLst>
          </p:cNvPr>
          <p:cNvSpPr/>
          <p:nvPr/>
        </p:nvSpPr>
        <p:spPr>
          <a:xfrm rot="5400000">
            <a:off x="5765002" y="5348533"/>
            <a:ext cx="362151" cy="29983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07254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92DD3B-C042-4852-9135-E138040D9E5D}"/>
              </a:ext>
            </a:extLst>
          </p:cNvPr>
          <p:cNvSpPr>
            <a:spLocks noGrp="1"/>
          </p:cNvSpPr>
          <p:nvPr>
            <p:ph type="sldNum" sz="quarter" idx="12"/>
          </p:nvPr>
        </p:nvSpPr>
        <p:spPr/>
        <p:txBody>
          <a:bodyPr/>
          <a:lstStyle/>
          <a:p>
            <a:fld id="{F556478C-EA8F-4B12-8AB2-8053E5C3663D}" type="slidenum">
              <a:rPr lang="en-GB" smtClean="0"/>
              <a:t>134</a:t>
            </a:fld>
            <a:endParaRPr lang="en-GB"/>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2B296C9-BBE6-4440-8425-148366F2003E}"/>
                  </a:ext>
                </a:extLst>
              </p:cNvPr>
              <p:cNvSpPr txBox="1"/>
              <p:nvPr/>
            </p:nvSpPr>
            <p:spPr>
              <a:xfrm>
                <a:off x="0" y="990690"/>
                <a:ext cx="12192000"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t>Substituting we finally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Deriving </a:t>
                </a:r>
                <a14:m>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oMath>
                </a14:m>
                <a:r>
                  <a:rPr lang="en-GB" dirty="0"/>
                  <a:t>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2" name="CasellaDiTesto 1">
                <a:extLst>
                  <a:ext uri="{FF2B5EF4-FFF2-40B4-BE49-F238E27FC236}">
                    <a16:creationId xmlns:a16="http://schemas.microsoft.com/office/drawing/2014/main" id="{22B296C9-BBE6-4440-8425-148366F2003E}"/>
                  </a:ext>
                </a:extLst>
              </p:cNvPr>
              <p:cNvSpPr txBox="1">
                <a:spLocks noRot="1" noChangeAspect="1" noMove="1" noResize="1" noEditPoints="1" noAdjustHandles="1" noChangeArrowheads="1" noChangeShapeType="1" noTextEdit="1"/>
              </p:cNvSpPr>
              <p:nvPr/>
            </p:nvSpPr>
            <p:spPr>
              <a:xfrm>
                <a:off x="0" y="990690"/>
                <a:ext cx="12192000" cy="5909310"/>
              </a:xfrm>
              <a:prstGeom prst="rect">
                <a:avLst/>
              </a:prstGeom>
              <a:blipFill>
                <a:blip r:embed="rId2"/>
                <a:stretch>
                  <a:fillRect l="-300" t="-6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A309B20-1DA6-4E65-A484-D785BDFAC2A2}"/>
                  </a:ext>
                </a:extLst>
              </p:cNvPr>
              <p:cNvSpPr txBox="1"/>
              <p:nvPr/>
            </p:nvSpPr>
            <p:spPr>
              <a:xfrm>
                <a:off x="0" y="1392584"/>
                <a:ext cx="12191999" cy="727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rPr>
                        <m:t>𝑉</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rPr>
                        <m:t>=</m:t>
                      </m:r>
                      <m:sSup>
                        <m:sSupPr>
                          <m:ctrlPr>
                            <a:rPr lang="en-GB" b="0"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r>
                            <a:rPr lang="en-GB" b="0" i="1" smtClean="0">
                              <a:solidFill>
                                <a:srgbClr val="FF0000"/>
                              </a:solidFill>
                              <a:latin typeface="Cambria Math" panose="02040503050406030204" pitchFamily="18" charset="0"/>
                              <a:ea typeface="Cambria Math" panose="02040503050406030204" pitchFamily="18" charset="0"/>
                            </a:rPr>
                            <m:t>𝑡</m:t>
                          </m:r>
                        </m:sup>
                      </m:sSup>
                      <m:d>
                        <m:dPr>
                          <m:begChr m:val="{"/>
                          <m:endChr m:val="}"/>
                          <m:ctrlPr>
                            <a:rPr lang="en-GB" b="0" i="1" smtClean="0">
                              <a:solidFill>
                                <a:srgbClr val="FF0000"/>
                              </a:solidFill>
                              <a:latin typeface="Cambria Math" panose="02040503050406030204" pitchFamily="18" charset="0"/>
                              <a:ea typeface="Cambria Math" panose="02040503050406030204" pitchFamily="18" charset="0"/>
                            </a:rPr>
                          </m:ctrlPr>
                        </m:dPr>
                        <m:e>
                          <m:d>
                            <m:dPr>
                              <m:begChr m:val="["/>
                              <m:endChr m:val="]"/>
                              <m:ctrlPr>
                                <a:rPr lang="en-GB" b="0" i="1" smtClean="0">
                                  <a:solidFill>
                                    <a:srgbClr val="FF0000"/>
                                  </a:solidFill>
                                  <a:latin typeface="Cambria Math" panose="02040503050406030204" pitchFamily="18" charset="0"/>
                                  <a:ea typeface="Cambria Math" panose="02040503050406030204" pitchFamily="18" charset="0"/>
                                </a:rPr>
                              </m:ctrlPr>
                            </m:dPr>
                            <m:e>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r>
                                    <a:rPr lang="en-GB" i="1">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m:rPr>
                                          <m:sty m:val="p"/>
                                        </m:rPr>
                                        <a:rPr lang="el-GR" i="1">
                                          <a:solidFill>
                                            <a:srgbClr val="FF0000"/>
                                          </a:solidFill>
                                          <a:latin typeface="Cambria Math" panose="02040503050406030204" pitchFamily="18" charset="0"/>
                                          <a:ea typeface="Cambria Math" panose="02040503050406030204" pitchFamily="18" charset="0"/>
                                        </a:rPr>
                                        <m:t>Γ</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func>
                            </m:e>
                          </m:d>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𝑉</m:t>
                              </m:r>
                            </m:e>
                            <m:sub>
                              <m:r>
                                <a:rPr lang="en-GB" b="0" i="1" smtClean="0">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sSub>
                            <m:sSubPr>
                              <m:ctrlPr>
                                <a:rPr lang="en-GB" i="1">
                                  <a:solidFill>
                                    <a:srgbClr val="FF0000"/>
                                  </a:solidFill>
                                  <a:latin typeface="Cambria Math" panose="02040503050406030204" pitchFamily="18" charset="0"/>
                                  <a:ea typeface="Cambria Math" panose="02040503050406030204" pitchFamily="18" charset="0"/>
                                </a:rPr>
                              </m:ctrlPr>
                            </m:sSubPr>
                            <m:e>
                              <m:acc>
                                <m:accPr>
                                  <m:chr m:val="̇"/>
                                  <m:ctrlPr>
                                    <a:rPr lang="el-GR"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𝑉</m:t>
                                  </m:r>
                                </m:e>
                              </m:acc>
                            </m:e>
                            <m:sub>
                              <m:r>
                                <a:rPr lang="en-GB" i="1">
                                  <a:solidFill>
                                    <a:srgbClr val="FF0000"/>
                                  </a:solidFill>
                                  <a:latin typeface="Cambria Math" panose="02040503050406030204" pitchFamily="18" charset="0"/>
                                  <a:ea typeface="Cambria Math" panose="02040503050406030204" pitchFamily="18" charset="0"/>
                                </a:rPr>
                                <m:t>0</m:t>
                              </m:r>
                            </m:sub>
                          </m:sSub>
                        </m:e>
                      </m:d>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𝐹𝐵𝑘𝑖𝑐𝑘</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𝑘</m:t>
                          </m:r>
                        </m:sub>
                      </m:sSub>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𝑡</m:t>
                      </m:r>
                      <m:r>
                        <a:rPr lang="en-GB" b="0" i="1" smtClean="0">
                          <a:solidFill>
                            <a:srgbClr val="FF0000"/>
                          </a:solidFill>
                          <a:latin typeface="Cambria Math" panose="02040503050406030204" pitchFamily="18" charset="0"/>
                        </a:rPr>
                        <m:t>)</m:t>
                      </m:r>
                    </m:oMath>
                  </m:oMathPara>
                </a14:m>
                <a:endParaRPr lang="en-GB" dirty="0">
                  <a:solidFill>
                    <a:srgbClr val="FF0000"/>
                  </a:solidFill>
                </a:endParaRPr>
              </a:p>
            </p:txBody>
          </p:sp>
        </mc:Choice>
        <mc:Fallback xmlns="">
          <p:sp>
            <p:nvSpPr>
              <p:cNvPr id="7" name="CasellaDiTesto 6">
                <a:extLst>
                  <a:ext uri="{FF2B5EF4-FFF2-40B4-BE49-F238E27FC236}">
                    <a16:creationId xmlns:a16="http://schemas.microsoft.com/office/drawing/2014/main" id="{5A309B20-1DA6-4E65-A484-D785BDFAC2A2}"/>
                  </a:ext>
                </a:extLst>
              </p:cNvPr>
              <p:cNvSpPr txBox="1">
                <a:spLocks noRot="1" noChangeAspect="1" noMove="1" noResize="1" noEditPoints="1" noAdjustHandles="1" noChangeArrowheads="1" noChangeShapeType="1" noTextEdit="1"/>
              </p:cNvSpPr>
              <p:nvPr/>
            </p:nvSpPr>
            <p:spPr>
              <a:xfrm>
                <a:off x="0" y="1392584"/>
                <a:ext cx="12191999" cy="72757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9CE5C28E-6F35-408E-946A-85383C3CD2B6}"/>
                  </a:ext>
                </a:extLst>
              </p:cNvPr>
              <p:cNvSpPr txBox="1"/>
              <p:nvPr/>
            </p:nvSpPr>
            <p:spPr>
              <a:xfrm>
                <a:off x="0" y="2581355"/>
                <a:ext cx="121919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rPr>
                        <m:t>𝑓</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𝐴</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r>
                        <a:rPr lang="en-GB" b="0" i="1" smtClean="0">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𝐵</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r>
                        <a:rPr lang="en-GB" b="0" i="1" smtClean="0">
                          <a:solidFill>
                            <a:srgbClr val="FF0000"/>
                          </a:solidFill>
                          <a:latin typeface="Cambria Math" panose="02040503050406030204" pitchFamily="18" charset="0"/>
                          <a:ea typeface="Cambria Math" panose="02040503050406030204" pitchFamily="18" charset="0"/>
                        </a:rPr>
                        <m:t>+</m:t>
                      </m:r>
                    </m:oMath>
                  </m:oMathPara>
                </a14:m>
                <a:endParaRPr lang="en-GB" dirty="0">
                  <a:solidFill>
                    <a:srgbClr val="FF0000"/>
                  </a:solidFill>
                </a:endParaRPr>
              </a:p>
            </p:txBody>
          </p:sp>
        </mc:Choice>
        <mc:Fallback xmlns="">
          <p:sp>
            <p:nvSpPr>
              <p:cNvPr id="16" name="CasellaDiTesto 15">
                <a:extLst>
                  <a:ext uri="{FF2B5EF4-FFF2-40B4-BE49-F238E27FC236}">
                    <a16:creationId xmlns:a16="http://schemas.microsoft.com/office/drawing/2014/main" id="{9CE5C28E-6F35-408E-946A-85383C3CD2B6}"/>
                  </a:ext>
                </a:extLst>
              </p:cNvPr>
              <p:cNvSpPr txBox="1">
                <a:spLocks noRot="1" noChangeAspect="1" noMove="1" noResize="1" noEditPoints="1" noAdjustHandles="1" noChangeArrowheads="1" noChangeShapeType="1" noTextEdit="1"/>
              </p:cNvSpPr>
              <p:nvPr/>
            </p:nvSpPr>
            <p:spPr>
              <a:xfrm>
                <a:off x="0" y="2581355"/>
                <a:ext cx="12191998" cy="369332"/>
              </a:xfrm>
              <a:prstGeom prst="rect">
                <a:avLst/>
              </a:prstGeom>
              <a:blipFill>
                <a:blip r:embed="rId4"/>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E93539F-0500-440F-A9B4-98865E9873CB}"/>
                  </a:ext>
                </a:extLst>
              </p:cNvPr>
              <p:cNvSpPr txBox="1"/>
              <p:nvPr/>
            </p:nvSpPr>
            <p:spPr>
              <a:xfrm>
                <a:off x="0" y="3127813"/>
                <a:ext cx="12192000" cy="7101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ea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rPr>
                            <m:t>𝑒</m:t>
                          </m:r>
                        </m:e>
                        <m:sup>
                          <m:r>
                            <a:rPr lang="en-GB"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r>
                            <a:rPr lang="en-GB" i="1">
                              <a:solidFill>
                                <a:srgbClr val="FF0000"/>
                              </a:solidFill>
                              <a:latin typeface="Cambria Math" panose="02040503050406030204" pitchFamily="18" charset="0"/>
                              <a:ea typeface="Cambria Math" panose="02040503050406030204" pitchFamily="18" charset="0"/>
                            </a:rPr>
                            <m:t>𝑡</m:t>
                          </m:r>
                        </m:sup>
                      </m:sSup>
                      <m:d>
                        <m:dPr>
                          <m:begChr m:val="{"/>
                          <m:endChr m:val="}"/>
                          <m:ctrlPr>
                            <a:rPr lang="en-GB" i="1" smtClean="0">
                              <a:solidFill>
                                <a:srgbClr val="FF0000"/>
                              </a:solidFill>
                              <a:latin typeface="Cambria Math" panose="02040503050406030204" pitchFamily="18" charset="0"/>
                              <a:ea typeface="Cambria Math" panose="02040503050406030204" pitchFamily="18" charset="0"/>
                            </a:rPr>
                          </m:ctrlPr>
                        </m:dPr>
                        <m:e>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𝐴</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𝐵</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d>
                                <m:dPr>
                                  <m:ctrlPr>
                                    <a:rPr lang="en-GB" i="1">
                                      <a:solidFill>
                                        <a:srgbClr val="FF0000"/>
                                      </a:solidFill>
                                      <a:latin typeface="Cambria Math" panose="02040503050406030204" pitchFamily="18" charset="0"/>
                                    </a:rPr>
                                  </m:ctrlPr>
                                </m:dPr>
                                <m:e>
                                  <m:r>
                                    <m:rPr>
                                      <m:sty m:val="p"/>
                                    </m:rPr>
                                    <a:rPr lang="el-GR" i="1">
                                      <a:solidFill>
                                        <a:srgbClr val="FF0000"/>
                                      </a:solidFill>
                                      <a:latin typeface="Cambria Math" panose="02040503050406030204" pitchFamily="18" charset="0"/>
                                      <a:ea typeface="Cambria Math" panose="02040503050406030204" pitchFamily="18" charset="0"/>
                                    </a:rPr>
                                    <m:t>Γ</m:t>
                                  </m:r>
                                  <m:r>
                                    <a:rPr lang="en-GB" b="0" i="1" smtClean="0">
                                      <a:solidFill>
                                        <a:srgbClr val="FF0000"/>
                                      </a:solidFill>
                                      <a:latin typeface="Cambria Math" panose="02040503050406030204" pitchFamily="18" charset="0"/>
                                    </a:rPr>
                                    <m:t>𝐴</m:t>
                                  </m:r>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b="0" i="1" smtClean="0">
                                      <a:solidFill>
                                        <a:srgbClr val="FF0000"/>
                                      </a:solidFill>
                                      <a:latin typeface="Cambria Math" panose="02040503050406030204" pitchFamily="18" charset="0"/>
                                      <a:ea typeface="Cambria Math" panose="02040503050406030204" pitchFamily="18" charset="0"/>
                                    </a:rPr>
                                    <m:t>𝐵</m:t>
                                  </m:r>
                                </m:e>
                              </m:d>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r>
                                <a:rPr lang="en-GB" b="0" i="1" smtClean="0">
                                  <a:solidFill>
                                    <a:srgbClr val="FF0000"/>
                                  </a:solidFill>
                                  <a:latin typeface="Cambria Math" panose="02040503050406030204" pitchFamily="18" charset="0"/>
                                  <a:ea typeface="Cambria Math" panose="02040503050406030204" pitchFamily="18" charset="0"/>
                                </a:rPr>
                                <m:t>+</m:t>
                              </m:r>
                              <m:d>
                                <m:dPr>
                                  <m:ctrlPr>
                                    <a:rPr lang="en-GB" i="1">
                                      <a:solidFill>
                                        <a:srgbClr val="FF0000"/>
                                      </a:solidFill>
                                      <a:latin typeface="Cambria Math" panose="02040503050406030204" pitchFamily="18" charset="0"/>
                                    </a:rPr>
                                  </m:ctrlPr>
                                </m:dPr>
                                <m:e>
                                  <m:r>
                                    <m:rPr>
                                      <m:sty m:val="p"/>
                                    </m:rPr>
                                    <a:rPr lang="el-GR" i="1">
                                      <a:solidFill>
                                        <a:srgbClr val="FF0000"/>
                                      </a:solidFill>
                                      <a:latin typeface="Cambria Math" panose="02040503050406030204" pitchFamily="18" charset="0"/>
                                      <a:ea typeface="Cambria Math" panose="02040503050406030204" pitchFamily="18" charset="0"/>
                                    </a:rPr>
                                    <m:t>Γ</m:t>
                                  </m:r>
                                  <m:r>
                                    <a:rPr lang="en-GB" b="0" i="1" smtClean="0">
                                      <a:solidFill>
                                        <a:srgbClr val="FF0000"/>
                                      </a:solidFill>
                                      <a:latin typeface="Cambria Math" panose="02040503050406030204" pitchFamily="18" charset="0"/>
                                    </a:rPr>
                                    <m:t>𝐵</m:t>
                                  </m:r>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b="0" i="1" smtClean="0">
                                      <a:solidFill>
                                        <a:srgbClr val="FF0000"/>
                                      </a:solidFill>
                                      <a:latin typeface="Cambria Math" panose="02040503050406030204" pitchFamily="18" charset="0"/>
                                      <a:ea typeface="Cambria Math" panose="02040503050406030204" pitchFamily="18" charset="0"/>
                                    </a:rPr>
                                    <m:t>𝐴</m:t>
                                  </m:r>
                                </m:e>
                              </m:d>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d>
                    </m:oMath>
                  </m:oMathPara>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EE93539F-0500-440F-A9B4-98865E9873CB}"/>
                  </a:ext>
                </a:extLst>
              </p:cNvPr>
              <p:cNvSpPr txBox="1">
                <a:spLocks noRot="1" noChangeAspect="1" noMove="1" noResize="1" noEditPoints="1" noAdjustHandles="1" noChangeArrowheads="1" noChangeShapeType="1" noTextEdit="1"/>
              </p:cNvSpPr>
              <p:nvPr/>
            </p:nvSpPr>
            <p:spPr>
              <a:xfrm>
                <a:off x="0" y="3127813"/>
                <a:ext cx="12192000" cy="71019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9A91C13D-1DBD-4D01-81EF-67CBED5EC0D7}"/>
                  </a:ext>
                </a:extLst>
              </p:cNvPr>
              <p:cNvSpPr txBox="1"/>
              <p:nvPr/>
            </p:nvSpPr>
            <p:spPr>
              <a:xfrm>
                <a:off x="424872" y="4446508"/>
                <a:ext cx="10828337" cy="718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l-GR" i="1" smtClean="0">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𝑉</m:t>
                          </m:r>
                        </m:e>
                      </m:acc>
                      <m:d>
                        <m:dPr>
                          <m:ctrlPr>
                            <a:rPr lang="en-GB" i="1">
                              <a:solidFill>
                                <a:srgbClr val="FF0000"/>
                              </a:solidFill>
                              <a:latin typeface="Cambria Math" panose="02040503050406030204" pitchFamily="18" charset="0"/>
                              <a:ea typeface="Cambria Math" panose="02040503050406030204" pitchFamily="18" charset="0"/>
                            </a:rPr>
                          </m:ctrlPr>
                        </m:dPr>
                        <m:e>
                          <m:r>
                            <a:rPr lang="en-GB" b="0" i="1" smtClean="0">
                              <a:solidFill>
                                <a:srgbClr val="FF0000"/>
                              </a:solidFill>
                              <a:latin typeface="Cambria Math" panose="02040503050406030204" pitchFamily="18" charset="0"/>
                              <a:ea typeface="Cambria Math" panose="02040503050406030204" pitchFamily="18" charset="0"/>
                            </a:rPr>
                            <m:t>𝑡</m:t>
                          </m:r>
                        </m:e>
                      </m:d>
                      <m:r>
                        <a:rPr lang="en-GB" b="0" i="1" smtClean="0">
                          <a:solidFill>
                            <a:srgbClr val="FF0000"/>
                          </a:solidFill>
                          <a:latin typeface="Cambria Math" panose="02040503050406030204" pitchFamily="18" charset="0"/>
                        </a:rPr>
                        <m:t>=</m:t>
                      </m:r>
                      <m:sSup>
                        <m:sSupPr>
                          <m:ctrlPr>
                            <a:rPr lang="en-GB" b="0"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r>
                            <a:rPr lang="en-GB" b="0" i="1" smtClean="0">
                              <a:solidFill>
                                <a:srgbClr val="FF0000"/>
                              </a:solidFill>
                              <a:latin typeface="Cambria Math" panose="02040503050406030204" pitchFamily="18" charset="0"/>
                              <a:ea typeface="Cambria Math" panose="02040503050406030204" pitchFamily="18" charset="0"/>
                            </a:rPr>
                            <m:t>𝑡</m:t>
                          </m:r>
                        </m:sup>
                      </m:sSup>
                      <m:d>
                        <m:dPr>
                          <m:begChr m:val="{"/>
                          <m:endChr m:val="}"/>
                          <m:ctrlPr>
                            <a:rPr lang="en-GB" b="0" i="1" smtClean="0">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Sup>
                                <m:sSubSupPr>
                                  <m:ctrlPr>
                                    <a:rPr lang="en-GB" i="1">
                                      <a:solidFill>
                                        <a:srgbClr val="FF0000"/>
                                      </a:solidFill>
                                      <a:latin typeface="Cambria Math" panose="02040503050406030204" pitchFamily="18" charset="0"/>
                                      <a:ea typeface="Cambria Math" panose="02040503050406030204" pitchFamily="18" charset="0"/>
                                    </a:rPr>
                                  </m:ctrlPr>
                                </m:sSubSup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𝑟</m:t>
                                  </m:r>
                                </m:sub>
                                <m:sup>
                                  <m:r>
                                    <a:rPr lang="en-GB" i="1">
                                      <a:solidFill>
                                        <a:srgbClr val="FF0000"/>
                                      </a:solidFill>
                                      <a:latin typeface="Cambria Math" panose="02040503050406030204" pitchFamily="18" charset="0"/>
                                      <a:ea typeface="Cambria Math" panose="02040503050406030204" pitchFamily="18" charset="0"/>
                                    </a:rPr>
                                    <m:t>2</m:t>
                                  </m:r>
                                </m:sup>
                              </m:sSubSup>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𝑉</m:t>
                              </m:r>
                            </m:e>
                            <m:sub>
                              <m:r>
                                <a:rPr lang="en-GB" b="0" i="1" smtClean="0">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d>
                            <m:dPr>
                              <m:begChr m:val="["/>
                              <m:endChr m:val="]"/>
                              <m:ctrlPr>
                                <a:rPr lang="en-GB" i="1">
                                  <a:solidFill>
                                    <a:srgbClr val="FF0000"/>
                                  </a:solidFill>
                                  <a:latin typeface="Cambria Math" panose="02040503050406030204" pitchFamily="18" charset="0"/>
                                  <a:ea typeface="Cambria Math" panose="02040503050406030204" pitchFamily="18" charset="0"/>
                                </a:rPr>
                              </m:ctrlPr>
                            </m:dPr>
                            <m:e>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m:rPr>
                                          <m:sty m:val="p"/>
                                        </m:rPr>
                                        <a:rPr lang="el-GR" i="1">
                                          <a:solidFill>
                                            <a:srgbClr val="FF0000"/>
                                          </a:solidFill>
                                          <a:latin typeface="Cambria Math" panose="02040503050406030204" pitchFamily="18" charset="0"/>
                                          <a:ea typeface="Cambria Math" panose="02040503050406030204" pitchFamily="18" charset="0"/>
                                        </a:rPr>
                                        <m:t>Γ</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func>
                            </m:e>
                          </m:d>
                          <m:sSub>
                            <m:sSubPr>
                              <m:ctrlPr>
                                <a:rPr lang="en-GB" i="1">
                                  <a:solidFill>
                                    <a:srgbClr val="FF0000"/>
                                  </a:solidFill>
                                  <a:latin typeface="Cambria Math" panose="02040503050406030204" pitchFamily="18" charset="0"/>
                                  <a:ea typeface="Cambria Math" panose="02040503050406030204" pitchFamily="18" charset="0"/>
                                </a:rPr>
                              </m:ctrlPr>
                            </m:sSubPr>
                            <m:e>
                              <m:acc>
                                <m:accPr>
                                  <m:chr m:val="̇"/>
                                  <m:ctrlPr>
                                    <a:rPr lang="el-GR"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𝑉</m:t>
                                  </m:r>
                                </m:e>
                              </m:acc>
                            </m:e>
                            <m:sub>
                              <m:r>
                                <a:rPr lang="en-GB" i="1">
                                  <a:solidFill>
                                    <a:srgbClr val="FF0000"/>
                                  </a:solidFill>
                                  <a:latin typeface="Cambria Math" panose="02040503050406030204" pitchFamily="18" charset="0"/>
                                  <a:ea typeface="Cambria Math" panose="02040503050406030204" pitchFamily="18" charset="0"/>
                                </a:rPr>
                                <m:t>0</m:t>
                              </m:r>
                            </m:sub>
                          </m:sSub>
                        </m:e>
                      </m:d>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𝐹𝐵𝑘𝑖𝑐𝑘</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𝑘</m:t>
                          </m:r>
                        </m:sub>
                      </m:sSub>
                      <m:acc>
                        <m:accPr>
                          <m:chr m:val="̇"/>
                          <m:ctrlPr>
                            <a:rPr lang="en-GB" i="1" smtClean="0">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rPr>
                            <m:t>𝑓</m:t>
                          </m:r>
                        </m:e>
                      </m:acc>
                      <m:r>
                        <a:rPr lang="en-GB" b="0" i="1" smtClean="0">
                          <a:solidFill>
                            <a:srgbClr val="FF0000"/>
                          </a:solidFill>
                          <a:latin typeface="Cambria Math" panose="02040503050406030204" pitchFamily="18" charset="0"/>
                        </a:rPr>
                        <m:t> (</m:t>
                      </m:r>
                      <m:r>
                        <a:rPr lang="en-GB" b="0" i="1" smtClean="0">
                          <a:solidFill>
                            <a:srgbClr val="FF0000"/>
                          </a:solidFill>
                          <a:latin typeface="Cambria Math" panose="02040503050406030204" pitchFamily="18" charset="0"/>
                        </a:rPr>
                        <m:t>𝑡</m:t>
                      </m:r>
                      <m:r>
                        <a:rPr lang="en-GB" b="0" i="1" smtClean="0">
                          <a:solidFill>
                            <a:srgbClr val="FF0000"/>
                          </a:solidFill>
                          <a:latin typeface="Cambria Math" panose="02040503050406030204" pitchFamily="18" charset="0"/>
                        </a:rPr>
                        <m:t>)</m:t>
                      </m:r>
                    </m:oMath>
                  </m:oMathPara>
                </a14:m>
                <a:endParaRPr lang="en-GB" dirty="0">
                  <a:solidFill>
                    <a:srgbClr val="FF0000"/>
                  </a:solidFill>
                </a:endParaRPr>
              </a:p>
            </p:txBody>
          </p:sp>
        </mc:Choice>
        <mc:Fallback xmlns="">
          <p:sp>
            <p:nvSpPr>
              <p:cNvPr id="12" name="CasellaDiTesto 11">
                <a:extLst>
                  <a:ext uri="{FF2B5EF4-FFF2-40B4-BE49-F238E27FC236}">
                    <a16:creationId xmlns:a16="http://schemas.microsoft.com/office/drawing/2014/main" id="{9A91C13D-1DBD-4D01-81EF-67CBED5EC0D7}"/>
                  </a:ext>
                </a:extLst>
              </p:cNvPr>
              <p:cNvSpPr txBox="1">
                <a:spLocks noRot="1" noChangeAspect="1" noMove="1" noResize="1" noEditPoints="1" noAdjustHandles="1" noChangeArrowheads="1" noChangeShapeType="1" noTextEdit="1"/>
              </p:cNvSpPr>
              <p:nvPr/>
            </p:nvSpPr>
            <p:spPr>
              <a:xfrm>
                <a:off x="424872" y="4446508"/>
                <a:ext cx="10828337" cy="71808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DD848F7-CB69-4003-A927-B99B294E9C59}"/>
                  </a:ext>
                </a:extLst>
              </p:cNvPr>
              <p:cNvSpPr txBox="1"/>
              <p:nvPr/>
            </p:nvSpPr>
            <p:spPr>
              <a:xfrm>
                <a:off x="0" y="5540344"/>
                <a:ext cx="12192000" cy="3860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smtClean="0">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rPr>
                            <m:t>𝑓</m:t>
                          </m:r>
                        </m:e>
                      </m:acc>
                      <m:r>
                        <a:rPr lang="en-GB" i="1">
                          <a:solidFill>
                            <a:srgbClr val="FF0000"/>
                          </a:solidFill>
                          <a:latin typeface="Cambria Math" panose="02040503050406030204" pitchFamily="18" charset="0"/>
                        </a:rPr>
                        <m:t> </m:t>
                      </m:r>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𝑡</m:t>
                          </m:r>
                        </m:e>
                      </m:d>
                      <m:r>
                        <a:rPr lang="en-GB"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𝐴</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𝐵</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i="1">
                                  <a:solidFill>
                                    <a:srgbClr val="FF0000"/>
                                  </a:solidFill>
                                  <a:latin typeface="Cambria Math" panose="02040503050406030204" pitchFamily="18" charset="0"/>
                                  <a:ea typeface="Cambria Math" panose="02040503050406030204" pitchFamily="18" charset="0"/>
                                </a:rPr>
                                <m:t>𝑡</m:t>
                              </m:r>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d>
                        </m:e>
                      </m:func>
                      <m:r>
                        <a:rPr lang="en-GB" b="0" i="1" smtClean="0">
                          <a:solidFill>
                            <a:srgbClr val="FF0000"/>
                          </a:solidFill>
                          <a:latin typeface="Cambria Math" panose="02040503050406030204" pitchFamily="18" charset="0"/>
                          <a:ea typeface="Cambria Math" panose="02040503050406030204" pitchFamily="18" charset="0"/>
                        </a:rPr>
                        <m:t>+</m:t>
                      </m:r>
                    </m:oMath>
                  </m:oMathPara>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FDD848F7-CB69-4003-A927-B99B294E9C59}"/>
                  </a:ext>
                </a:extLst>
              </p:cNvPr>
              <p:cNvSpPr txBox="1">
                <a:spLocks noRot="1" noChangeAspect="1" noMove="1" noResize="1" noEditPoints="1" noAdjustHandles="1" noChangeArrowheads="1" noChangeShapeType="1" noTextEdit="1"/>
              </p:cNvSpPr>
              <p:nvPr/>
            </p:nvSpPr>
            <p:spPr>
              <a:xfrm>
                <a:off x="0" y="5540344"/>
                <a:ext cx="12192000" cy="386003"/>
              </a:xfrm>
              <a:prstGeom prst="rect">
                <a:avLst/>
              </a:prstGeom>
              <a:blipFill>
                <a:blip r:embed="rId7"/>
                <a:stretch>
                  <a:fillRect b="-1269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F0F6B7C9-0754-4D36-ADF3-CAE3B7DDECC3}"/>
                  </a:ext>
                </a:extLst>
              </p:cNvPr>
              <p:cNvSpPr txBox="1"/>
              <p:nvPr/>
            </p:nvSpPr>
            <p:spPr>
              <a:xfrm>
                <a:off x="0" y="6086802"/>
                <a:ext cx="12192000" cy="718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rPr>
                            <m:t>𝑒</m:t>
                          </m:r>
                        </m:e>
                        <m:sup>
                          <m:r>
                            <a:rPr lang="en-GB" i="1">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r>
                            <a:rPr lang="en-GB" i="1">
                              <a:solidFill>
                                <a:srgbClr val="FF0000"/>
                              </a:solidFill>
                              <a:latin typeface="Cambria Math" panose="02040503050406030204" pitchFamily="18" charset="0"/>
                              <a:ea typeface="Cambria Math" panose="02040503050406030204" pitchFamily="18" charset="0"/>
                            </a:rPr>
                            <m:t>𝑡</m:t>
                          </m:r>
                        </m:sup>
                      </m:sSup>
                      <m:d>
                        <m:dPr>
                          <m:begChr m:val="{"/>
                          <m:endChr m:val="}"/>
                          <m:ctrlPr>
                            <a:rPr lang="en-GB" i="1" smtClean="0">
                              <a:solidFill>
                                <a:srgbClr val="FF0000"/>
                              </a:solidFill>
                              <a:latin typeface="Cambria Math" panose="02040503050406030204" pitchFamily="18" charset="0"/>
                              <a:ea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d>
                            <m:dPr>
                              <m:ctrlPr>
                                <a:rPr lang="en-GB" i="1">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𝐴</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𝐵</m:t>
                              </m:r>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e>
                          </m:d>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d>
                                <m:dPr>
                                  <m:ctrlPr>
                                    <a:rPr lang="en-GB" i="1">
                                      <a:solidFill>
                                        <a:srgbClr val="FF0000"/>
                                      </a:solidFill>
                                      <a:latin typeface="Cambria Math" panose="02040503050406030204" pitchFamily="18" charset="0"/>
                                    </a:rPr>
                                  </m:ctrlPr>
                                </m:dPr>
                                <m:e>
                                  <m:sSubSup>
                                    <m:sSubSupPr>
                                      <m:ctrlPr>
                                        <a:rPr lang="en-GB" i="1" smtClean="0">
                                          <a:solidFill>
                                            <a:srgbClr val="FF0000"/>
                                          </a:solidFill>
                                          <a:latin typeface="Cambria Math" panose="02040503050406030204" pitchFamily="18" charset="0"/>
                                        </a:rPr>
                                      </m:ctrlPr>
                                    </m:sSubSupPr>
                                    <m:e>
                                      <m:r>
                                        <a:rPr lang="en-GB" i="1" smtClean="0">
                                          <a:solidFill>
                                            <a:srgbClr val="FF0000"/>
                                          </a:solidFill>
                                          <a:latin typeface="Cambria Math" panose="02040503050406030204" pitchFamily="18" charset="0"/>
                                          <a:ea typeface="Cambria Math" panose="02040503050406030204" pitchFamily="18" charset="0"/>
                                        </a:rPr>
                                        <m:t>𝜔</m:t>
                                      </m:r>
                                    </m:e>
                                    <m:sub>
                                      <m:r>
                                        <a:rPr lang="en-GB" b="0" i="1" smtClean="0">
                                          <a:solidFill>
                                            <a:srgbClr val="FF0000"/>
                                          </a:solidFill>
                                          <a:latin typeface="Cambria Math" panose="02040503050406030204" pitchFamily="18" charset="0"/>
                                        </a:rPr>
                                        <m:t>𝑟</m:t>
                                      </m:r>
                                    </m:sub>
                                    <m:sup>
                                      <m:r>
                                        <a:rPr lang="en-GB" b="0" i="1" smtClean="0">
                                          <a:solidFill>
                                            <a:srgbClr val="FF0000"/>
                                          </a:solidFill>
                                          <a:latin typeface="Cambria Math" panose="02040503050406030204" pitchFamily="18" charset="0"/>
                                        </a:rPr>
                                        <m:t>2</m:t>
                                      </m:r>
                                    </m:sup>
                                  </m:sSubSup>
                                  <m:r>
                                    <a:rPr lang="en-GB" b="0" i="1" smtClean="0">
                                      <a:solidFill>
                                        <a:srgbClr val="FF0000"/>
                                      </a:solidFill>
                                      <a:latin typeface="Cambria Math" panose="02040503050406030204" pitchFamily="18" charset="0"/>
                                    </a:rPr>
                                    <m:t>𝐴</m:t>
                                  </m:r>
                                  <m:r>
                                    <a:rPr lang="en-GB" b="0" i="1" smtClean="0">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b="0" i="1" smtClean="0">
                                      <a:solidFill>
                                        <a:srgbClr val="FF0000"/>
                                      </a:solidFill>
                                      <a:latin typeface="Cambria Math" panose="02040503050406030204" pitchFamily="18" charset="0"/>
                                      <a:ea typeface="Cambria Math" panose="02040503050406030204" pitchFamily="18" charset="0"/>
                                    </a:rPr>
                                    <m:t>𝐵</m:t>
                                  </m:r>
                                </m:e>
                              </m:d>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r>
                                <a:rPr lang="en-GB" i="1">
                                  <a:solidFill>
                                    <a:srgbClr val="FF0000"/>
                                  </a:solidFill>
                                  <a:latin typeface="Cambria Math" panose="02040503050406030204" pitchFamily="18" charset="0"/>
                                  <a:ea typeface="Cambria Math" panose="02040503050406030204" pitchFamily="18" charset="0"/>
                                </a:rPr>
                                <m:t>+</m:t>
                              </m:r>
                              <m:d>
                                <m:dPr>
                                  <m:ctrlPr>
                                    <a:rPr lang="en-GB" i="1">
                                      <a:solidFill>
                                        <a:srgbClr val="FF0000"/>
                                      </a:solidFill>
                                      <a:latin typeface="Cambria Math" panose="02040503050406030204" pitchFamily="18" charset="0"/>
                                    </a:rPr>
                                  </m:ctrlPr>
                                </m:dPr>
                                <m:e>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𝑟</m:t>
                                      </m:r>
                                    </m:sub>
                                    <m:sup>
                                      <m:r>
                                        <a:rPr lang="en-GB" i="1">
                                          <a:solidFill>
                                            <a:srgbClr val="FF0000"/>
                                          </a:solidFill>
                                          <a:latin typeface="Cambria Math" panose="02040503050406030204" pitchFamily="18" charset="0"/>
                                        </a:rPr>
                                        <m:t>2</m:t>
                                      </m:r>
                                    </m:sup>
                                  </m:sSubSup>
                                  <m:r>
                                    <a:rPr lang="en-GB" b="0" i="1" smtClean="0">
                                      <a:solidFill>
                                        <a:srgbClr val="FF0000"/>
                                      </a:solidFill>
                                      <a:latin typeface="Cambria Math" panose="02040503050406030204" pitchFamily="18" charset="0"/>
                                    </a:rPr>
                                    <m:t>𝐵</m:t>
                                  </m:r>
                                  <m:r>
                                    <a:rPr lang="en-GB" b="0" i="1" smtClean="0">
                                      <a:solidFill>
                                        <a:srgbClr val="FF0000"/>
                                      </a:solidFill>
                                      <a:latin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Γ</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𝑒</m:t>
                                      </m:r>
                                    </m:sub>
                                  </m:sSub>
                                  <m:r>
                                    <a:rPr lang="en-GB" b="0" i="1" smtClean="0">
                                      <a:solidFill>
                                        <a:srgbClr val="FF0000"/>
                                      </a:solidFill>
                                      <a:latin typeface="Cambria Math" panose="02040503050406030204" pitchFamily="18" charset="0"/>
                                      <a:ea typeface="Cambria Math" panose="02040503050406030204" pitchFamily="18" charset="0"/>
                                    </a:rPr>
                                    <m:t>𝐴</m:t>
                                  </m:r>
                                </m:e>
                              </m:d>
                              <m:func>
                                <m:funcPr>
                                  <m:ctrlPr>
                                    <a:rPr lang="en-GB" i="1">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sin</m:t>
                                  </m:r>
                                </m:fName>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ea typeface="Cambria Math" panose="02040503050406030204" pitchFamily="18" charset="0"/>
                                        </a:rPr>
                                        <m:t>𝑒</m:t>
                                      </m:r>
                                    </m:sub>
                                  </m:sSub>
                                </m:e>
                              </m:func>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d>
                    </m:oMath>
                  </m:oMathPara>
                </a14:m>
                <a:endParaRPr lang="en-GB" dirty="0">
                  <a:solidFill>
                    <a:srgbClr val="FF0000"/>
                  </a:solidFill>
                </a:endParaRPr>
              </a:p>
            </p:txBody>
          </p:sp>
        </mc:Choice>
        <mc:Fallback xmlns="">
          <p:sp>
            <p:nvSpPr>
              <p:cNvPr id="15" name="CasellaDiTesto 14">
                <a:extLst>
                  <a:ext uri="{FF2B5EF4-FFF2-40B4-BE49-F238E27FC236}">
                    <a16:creationId xmlns:a16="http://schemas.microsoft.com/office/drawing/2014/main" id="{F0F6B7C9-0754-4D36-ADF3-CAE3B7DDECC3}"/>
                  </a:ext>
                </a:extLst>
              </p:cNvPr>
              <p:cNvSpPr txBox="1">
                <a:spLocks noRot="1" noChangeAspect="1" noMove="1" noResize="1" noEditPoints="1" noAdjustHandles="1" noChangeArrowheads="1" noChangeShapeType="1" noTextEdit="1"/>
              </p:cNvSpPr>
              <p:nvPr/>
            </p:nvSpPr>
            <p:spPr>
              <a:xfrm>
                <a:off x="0" y="6086802"/>
                <a:ext cx="12192000" cy="718082"/>
              </a:xfrm>
              <a:prstGeom prst="rect">
                <a:avLst/>
              </a:prstGeom>
              <a:blipFill>
                <a:blip r:embed="rId8"/>
                <a:stretch>
                  <a:fillRect/>
                </a:stretch>
              </a:blipFill>
            </p:spPr>
            <p:txBody>
              <a:bodyPr/>
              <a:lstStyle/>
              <a:p>
                <a:r>
                  <a:rPr lang="en-GB">
                    <a:noFill/>
                  </a:rPr>
                  <a:t> </a:t>
                </a:r>
              </a:p>
            </p:txBody>
          </p:sp>
        </mc:Fallback>
      </mc:AlternateContent>
      <p:sp>
        <p:nvSpPr>
          <p:cNvPr id="13" name="CasellaDiTesto 12">
            <a:extLst>
              <a:ext uri="{FF2B5EF4-FFF2-40B4-BE49-F238E27FC236}">
                <a16:creationId xmlns:a16="http://schemas.microsoft.com/office/drawing/2014/main" id="{8ACBC666-6846-4296-8526-D6B7062621AD}"/>
              </a:ext>
            </a:extLst>
          </p:cNvPr>
          <p:cNvSpPr txBox="1"/>
          <p:nvPr/>
        </p:nvSpPr>
        <p:spPr>
          <a:xfrm>
            <a:off x="0" y="157007"/>
            <a:ext cx="12192000" cy="707886"/>
          </a:xfrm>
          <a:prstGeom prst="rect">
            <a:avLst/>
          </a:prstGeom>
          <a:noFill/>
        </p:spPr>
        <p:txBody>
          <a:bodyPr wrap="square" rtlCol="0">
            <a:spAutoFit/>
          </a:bodyPr>
          <a:lstStyle/>
          <a:p>
            <a:pPr algn="ctr"/>
            <a:r>
              <a:rPr lang="en-GB" sz="4000" dirty="0">
                <a:latin typeface="+mj-lt"/>
              </a:rPr>
              <a:t>Kicker correction-voltage in the code (5/6)</a:t>
            </a:r>
          </a:p>
        </p:txBody>
      </p:sp>
    </p:spTree>
    <p:extLst>
      <p:ext uri="{BB962C8B-B14F-4D97-AF65-F5344CB8AC3E}">
        <p14:creationId xmlns:p14="http://schemas.microsoft.com/office/powerpoint/2010/main" val="10595061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0261B2A-038C-4E27-A8CD-213C51B2065E}"/>
              </a:ext>
            </a:extLst>
          </p:cNvPr>
          <p:cNvSpPr>
            <a:spLocks noGrp="1"/>
          </p:cNvSpPr>
          <p:nvPr>
            <p:ph type="sldNum" sz="quarter" idx="12"/>
          </p:nvPr>
        </p:nvSpPr>
        <p:spPr/>
        <p:txBody>
          <a:bodyPr/>
          <a:lstStyle/>
          <a:p>
            <a:fld id="{F556478C-EA8F-4B12-8AB2-8053E5C3663D}" type="slidenum">
              <a:rPr lang="en-GB" smtClean="0"/>
              <a:t>135</a:t>
            </a:fld>
            <a:endParaRPr lang="en-GB"/>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CF874FB-B383-456B-9B2F-AD8AAE929342}"/>
                  </a:ext>
                </a:extLst>
              </p:cNvPr>
              <p:cNvSpPr txBox="1"/>
              <p:nvPr/>
            </p:nvSpPr>
            <p:spPr>
              <a:xfrm>
                <a:off x="-1407689" y="1424532"/>
                <a:ext cx="12192000" cy="1334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0" i="1" smtClean="0">
                              <a:solidFill>
                                <a:srgbClr val="FF0000"/>
                              </a:solidFill>
                              <a:latin typeface="Cambria Math" panose="02040503050406030204" pitchFamily="18" charset="0"/>
                            </a:rPr>
                          </m:ctrlPr>
                        </m:dPr>
                        <m:e>
                          <m:f>
                            <m:fPr>
                              <m:type m:val="noBar"/>
                              <m:ctrlPr>
                                <a:rPr lang="en-GB" sz="1700" b="0" i="1" smtClean="0">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rPr>
                                <m:t>𝑉</m:t>
                              </m:r>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num>
                            <m:den>
                              <m:acc>
                                <m:accPr>
                                  <m:chr m:val="̇"/>
                                  <m:ctrlPr>
                                    <a:rPr lang="el-GR" sz="1600" i="1">
                                      <a:solidFill>
                                        <a:srgbClr val="FF0000"/>
                                      </a:solidFill>
                                      <a:latin typeface="Cambria Math" panose="02040503050406030204" pitchFamily="18" charset="0"/>
                                      <a:ea typeface="Cambria Math" panose="02040503050406030204" pitchFamily="18" charset="0"/>
                                    </a:rPr>
                                  </m:ctrlPr>
                                </m:accPr>
                                <m:e>
                                  <m:r>
                                    <a:rPr lang="en-GB" sz="1600" i="1">
                                      <a:solidFill>
                                        <a:srgbClr val="FF0000"/>
                                      </a:solidFill>
                                      <a:latin typeface="Cambria Math" panose="02040503050406030204" pitchFamily="18" charset="0"/>
                                      <a:ea typeface="Cambria Math" panose="02040503050406030204" pitchFamily="18" charset="0"/>
                                    </a:rPr>
                                    <m:t>𝑉</m:t>
                                  </m:r>
                                </m:e>
                              </m:acc>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den>
                          </m:f>
                        </m:e>
                      </m:d>
                      <m:r>
                        <a:rPr lang="en-GB" sz="1700" b="0" i="1" smtClean="0">
                          <a:solidFill>
                            <a:srgbClr val="FF0000"/>
                          </a:solidFill>
                          <a:latin typeface="Cambria Math" panose="02040503050406030204" pitchFamily="18" charset="0"/>
                        </a:rPr>
                        <m:t>=</m:t>
                      </m:r>
                      <m:sSup>
                        <m:sSupPr>
                          <m:ctrlPr>
                            <a:rPr lang="en-GB" sz="1700" i="1">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rPr>
                                    <m:t>𝑟</m:t>
                                  </m:r>
                                </m:sub>
                              </m:sSub>
                            </m:num>
                            <m:den>
                              <m:r>
                                <a:rPr lang="en-GB" sz="1700" i="1">
                                  <a:solidFill>
                                    <a:srgbClr val="FF0000"/>
                                  </a:solidFill>
                                  <a:latin typeface="Cambria Math" panose="02040503050406030204" pitchFamily="18" charset="0"/>
                                </a:rPr>
                                <m:t>2</m:t>
                              </m:r>
                              <m:r>
                                <a:rPr lang="en-GB" sz="1700" i="1">
                                  <a:solidFill>
                                    <a:srgbClr val="FF0000"/>
                                  </a:solidFill>
                                  <a:latin typeface="Cambria Math" panose="02040503050406030204" pitchFamily="18" charset="0"/>
                                </a:rPr>
                                <m:t>𝑄</m:t>
                              </m:r>
                            </m:den>
                          </m:f>
                          <m:r>
                            <a:rPr lang="en-GB" sz="1700" i="1">
                              <a:solidFill>
                                <a:srgbClr val="FF0000"/>
                              </a:solidFill>
                              <a:latin typeface="Cambria Math" panose="02040503050406030204" pitchFamily="18" charset="0"/>
                              <a:ea typeface="Cambria Math" panose="02040503050406030204" pitchFamily="18" charset="0"/>
                            </a:rPr>
                            <m:t>𝑡</m:t>
                          </m:r>
                        </m:sup>
                      </m:sSup>
                      <m:d>
                        <m:dPr>
                          <m:ctrlPr>
                            <a:rPr lang="en-GB" sz="1700" i="1">
                              <a:solidFill>
                                <a:srgbClr val="FF0000"/>
                              </a:solidFill>
                              <a:latin typeface="Cambria Math" panose="02040503050406030204" pitchFamily="18" charset="0"/>
                            </a:rPr>
                          </m:ctrlPr>
                        </m:dPr>
                        <m:e>
                          <m:m>
                            <m:mPr>
                              <m:mcs>
                                <m:mc>
                                  <m:mcPr>
                                    <m:count m:val="2"/>
                                    <m:mcJc m:val="center"/>
                                  </m:mcPr>
                                </m:mc>
                              </m:mcs>
                              <m:ctrlPr>
                                <a:rPr lang="en-GB" sz="1700" i="1">
                                  <a:solidFill>
                                    <a:srgbClr val="FF0000"/>
                                  </a:solidFill>
                                  <a:latin typeface="Cambria Math" panose="02040503050406030204" pitchFamily="18" charset="0"/>
                                </a:rPr>
                              </m:ctrlPr>
                            </m:mPr>
                            <m:mr>
                              <m:e>
                                <m:func>
                                  <m:funcPr>
                                    <m:ctrlPr>
                                      <a:rPr lang="en-GB" sz="1600" i="1">
                                        <a:solidFill>
                                          <a:srgbClr val="FF0000"/>
                                        </a:solidFill>
                                        <a:latin typeface="Cambria Math" panose="02040503050406030204" pitchFamily="18" charset="0"/>
                                      </a:rPr>
                                    </m:ctrlPr>
                                  </m:funcPr>
                                  <m:fName>
                                    <m:r>
                                      <m:rPr>
                                        <m:sty m:val="p"/>
                                      </m:rPr>
                                      <a:rPr lang="en-GB" sz="1600">
                                        <a:solidFill>
                                          <a:srgbClr val="FF0000"/>
                                        </a:solidFill>
                                        <a:latin typeface="Cambria Math" panose="02040503050406030204" pitchFamily="18" charset="0"/>
                                      </a:rPr>
                                      <m:t>cos</m:t>
                                    </m:r>
                                  </m:fName>
                                  <m:e>
                                    <m:d>
                                      <m:dPr>
                                        <m:ctrlPr>
                                          <a:rPr lang="en-GB" sz="1600" i="1">
                                            <a:solidFill>
                                              <a:srgbClr val="FF0000"/>
                                            </a:solidFill>
                                            <a:latin typeface="Cambria Math" panose="02040503050406030204" pitchFamily="18" charset="0"/>
                                          </a:rPr>
                                        </m:ctrlPr>
                                      </m:dP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r>
                                          <a:rPr lang="en-GB" sz="1600" i="1">
                                            <a:solidFill>
                                              <a:srgbClr val="FF0000"/>
                                            </a:solidFill>
                                            <a:latin typeface="Cambria Math" panose="02040503050406030204" pitchFamily="18" charset="0"/>
                                            <a:ea typeface="Cambria Math" panose="02040503050406030204" pitchFamily="18" charset="0"/>
                                          </a:rPr>
                                          <m:t>𝑡</m:t>
                                        </m:r>
                                      </m:e>
                                    </m:d>
                                    <m:r>
                                      <a:rPr lang="en-GB" sz="1600" i="1">
                                        <a:solidFill>
                                          <a:srgbClr val="FF0000"/>
                                        </a:solidFill>
                                        <a:latin typeface="Cambria Math" panose="02040503050406030204" pitchFamily="18" charset="0"/>
                                      </a:rPr>
                                      <m:t>+</m:t>
                                    </m:r>
                                    <m:f>
                                      <m:fPr>
                                        <m:ctrlPr>
                                          <a:rPr lang="en-GB" sz="1600" i="1">
                                            <a:solidFill>
                                              <a:srgbClr val="FF0000"/>
                                            </a:solidFill>
                                            <a:latin typeface="Cambria Math" panose="02040503050406030204" pitchFamily="18" charset="0"/>
                                          </a:rPr>
                                        </m:ctrlPr>
                                      </m:fPr>
                                      <m:num>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𝑟</m:t>
                                            </m:r>
                                          </m:sub>
                                        </m:sSub>
                                      </m:num>
                                      <m:den>
                                        <m:r>
                                          <a:rPr lang="en-GB" sz="1600" b="0" i="1" smtClean="0">
                                            <a:solidFill>
                                              <a:srgbClr val="FF0000"/>
                                            </a:solidFill>
                                            <a:latin typeface="Cambria Math" panose="02040503050406030204" pitchFamily="18" charset="0"/>
                                            <a:ea typeface="Cambria Math" panose="02040503050406030204" pitchFamily="18" charset="0"/>
                                          </a:rPr>
                                          <m:t>2</m:t>
                                        </m:r>
                                        <m:r>
                                          <a:rPr lang="en-GB" sz="1600" b="0" i="1" smtClean="0">
                                            <a:solidFill>
                                              <a:srgbClr val="FF0000"/>
                                            </a:solidFill>
                                            <a:latin typeface="Cambria Math" panose="02040503050406030204" pitchFamily="18" charset="0"/>
                                            <a:ea typeface="Cambria Math" panose="02040503050406030204" pitchFamily="18" charset="0"/>
                                          </a:rPr>
                                          <m:t>𝑄</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den>
                                    </m:f>
                                    <m:func>
                                      <m:funcPr>
                                        <m:ctrlPr>
                                          <a:rPr lang="en-GB" sz="1600" i="1">
                                            <a:solidFill>
                                              <a:srgbClr val="FF0000"/>
                                            </a:solidFill>
                                            <a:latin typeface="Cambria Math" panose="02040503050406030204" pitchFamily="18" charset="0"/>
                                          </a:rPr>
                                        </m:ctrlPr>
                                      </m:funcPr>
                                      <m:fName>
                                        <m:r>
                                          <m:rPr>
                                            <m:sty m:val="p"/>
                                          </m:rPr>
                                          <a:rPr lang="en-GB" sz="1600">
                                            <a:solidFill>
                                              <a:srgbClr val="FF0000"/>
                                            </a:solidFill>
                                            <a:latin typeface="Cambria Math" panose="02040503050406030204" pitchFamily="18" charset="0"/>
                                          </a:rPr>
                                          <m:t>sin</m:t>
                                        </m:r>
                                      </m:fName>
                                      <m:e>
                                        <m:d>
                                          <m:dPr>
                                            <m:ctrlPr>
                                              <a:rPr lang="en-GB" sz="1600" i="1">
                                                <a:solidFill>
                                                  <a:srgbClr val="FF0000"/>
                                                </a:solidFill>
                                                <a:latin typeface="Cambria Math" panose="02040503050406030204" pitchFamily="18" charset="0"/>
                                              </a:rPr>
                                            </m:ctrlPr>
                                          </m:dP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r>
                                              <a:rPr lang="en-GB" sz="1600" i="1">
                                                <a:solidFill>
                                                  <a:srgbClr val="FF0000"/>
                                                </a:solidFill>
                                                <a:latin typeface="Cambria Math" panose="02040503050406030204" pitchFamily="18" charset="0"/>
                                                <a:ea typeface="Cambria Math" panose="02040503050406030204" pitchFamily="18" charset="0"/>
                                              </a:rPr>
                                              <m:t>𝑡</m:t>
                                            </m:r>
                                          </m:e>
                                        </m:d>
                                      </m:e>
                                    </m:func>
                                  </m:e>
                                </m:func>
                              </m:e>
                              <m:e>
                                <m:f>
                                  <m:fPr>
                                    <m:ctrlPr>
                                      <a:rPr lang="en-GB" sz="1600" i="1">
                                        <a:solidFill>
                                          <a:srgbClr val="FF0000"/>
                                        </a:solidFill>
                                        <a:latin typeface="Cambria Math" panose="02040503050406030204" pitchFamily="18" charset="0"/>
                                        <a:ea typeface="Cambria Math" panose="02040503050406030204" pitchFamily="18" charset="0"/>
                                      </a:rPr>
                                    </m:ctrlPr>
                                  </m:fPr>
                                  <m:num>
                                    <m:r>
                                      <a:rPr lang="en-GB" sz="1600" b="0" i="1" smtClean="0">
                                        <a:solidFill>
                                          <a:srgbClr val="FF0000"/>
                                        </a:solidFill>
                                        <a:latin typeface="Cambria Math" panose="02040503050406030204" pitchFamily="18" charset="0"/>
                                        <a:ea typeface="Cambria Math" panose="02040503050406030204" pitchFamily="18" charset="0"/>
                                      </a:rPr>
                                      <m:t>1</m:t>
                                    </m:r>
                                  </m:num>
                                  <m:den>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den>
                                </m:f>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sin</m:t>
                                    </m:r>
                                  </m:fName>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𝑛</m:t>
                                            </m:r>
                                          </m:sub>
                                        </m:sSub>
                                        <m:r>
                                          <a:rPr lang="en-GB" i="1">
                                            <a:solidFill>
                                              <a:srgbClr val="FF0000"/>
                                            </a:solidFill>
                                            <a:latin typeface="Cambria Math" panose="02040503050406030204" pitchFamily="18" charset="0"/>
                                            <a:ea typeface="Cambria Math" panose="02040503050406030204" pitchFamily="18" charset="0"/>
                                          </a:rPr>
                                          <m:t>𝑡</m:t>
                                        </m:r>
                                      </m:e>
                                    </m:d>
                                  </m:e>
                                </m:func>
                              </m:e>
                            </m:mr>
                            <m:mr>
                              <m:e>
                                <m:r>
                                  <a:rPr lang="en-GB" sz="1600" i="1">
                                    <a:solidFill>
                                      <a:srgbClr val="FF0000"/>
                                    </a:solidFill>
                                    <a:latin typeface="Cambria Math" panose="02040503050406030204" pitchFamily="18" charset="0"/>
                                    <a:ea typeface="Cambria Math" panose="02040503050406030204" pitchFamily="18" charset="0"/>
                                  </a:rPr>
                                  <m:t>−</m:t>
                                </m:r>
                                <m:f>
                                  <m:fPr>
                                    <m:ctrlPr>
                                      <a:rPr lang="en-GB" sz="1600" i="1">
                                        <a:solidFill>
                                          <a:srgbClr val="FF0000"/>
                                        </a:solidFill>
                                        <a:latin typeface="Cambria Math" panose="02040503050406030204" pitchFamily="18" charset="0"/>
                                        <a:ea typeface="Cambria Math" panose="02040503050406030204" pitchFamily="18" charset="0"/>
                                      </a:rPr>
                                    </m:ctrlPr>
                                  </m:fPr>
                                  <m:num>
                                    <m:sSubSup>
                                      <m:sSubSupPr>
                                        <m:ctrlPr>
                                          <a:rPr lang="en-GB" sz="1600" i="1">
                                            <a:solidFill>
                                              <a:srgbClr val="FF0000"/>
                                            </a:solidFill>
                                            <a:latin typeface="Cambria Math" panose="02040503050406030204" pitchFamily="18" charset="0"/>
                                            <a:ea typeface="Cambria Math" panose="02040503050406030204" pitchFamily="18" charset="0"/>
                                          </a:rPr>
                                        </m:ctrlPr>
                                      </m:sSubSup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𝑟</m:t>
                                        </m:r>
                                      </m:sub>
                                      <m:sup>
                                        <m:r>
                                          <a:rPr lang="en-GB" sz="1600" i="1">
                                            <a:solidFill>
                                              <a:srgbClr val="FF0000"/>
                                            </a:solidFill>
                                            <a:latin typeface="Cambria Math" panose="02040503050406030204" pitchFamily="18" charset="0"/>
                                            <a:ea typeface="Cambria Math" panose="02040503050406030204" pitchFamily="18" charset="0"/>
                                          </a:rPr>
                                          <m:t>2</m:t>
                                        </m:r>
                                      </m:sup>
                                    </m:sSubSup>
                                  </m:num>
                                  <m:den>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den>
                                </m:f>
                                <m:func>
                                  <m:funcPr>
                                    <m:ctrlPr>
                                      <a:rPr lang="en-GB" sz="1600" i="1">
                                        <a:solidFill>
                                          <a:srgbClr val="FF0000"/>
                                        </a:solidFill>
                                        <a:latin typeface="Cambria Math" panose="02040503050406030204" pitchFamily="18" charset="0"/>
                                      </a:rPr>
                                    </m:ctrlPr>
                                  </m:funcPr>
                                  <m:fName>
                                    <m:r>
                                      <m:rPr>
                                        <m:sty m:val="p"/>
                                      </m:rPr>
                                      <a:rPr lang="en-GB" sz="1600">
                                        <a:solidFill>
                                          <a:srgbClr val="FF0000"/>
                                        </a:solidFill>
                                        <a:latin typeface="Cambria Math" panose="02040503050406030204" pitchFamily="18" charset="0"/>
                                      </a:rPr>
                                      <m:t>sin</m:t>
                                    </m:r>
                                  </m:fName>
                                  <m:e>
                                    <m:d>
                                      <m:dPr>
                                        <m:ctrlPr>
                                          <a:rPr lang="en-GB" sz="1600" i="1">
                                            <a:solidFill>
                                              <a:srgbClr val="FF0000"/>
                                            </a:solidFill>
                                            <a:latin typeface="Cambria Math" panose="02040503050406030204" pitchFamily="18" charset="0"/>
                                          </a:rPr>
                                        </m:ctrlPr>
                                      </m:dP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r>
                                          <a:rPr lang="en-GB" sz="1600" i="1">
                                            <a:solidFill>
                                              <a:srgbClr val="FF0000"/>
                                            </a:solidFill>
                                            <a:latin typeface="Cambria Math" panose="02040503050406030204" pitchFamily="18" charset="0"/>
                                            <a:ea typeface="Cambria Math" panose="02040503050406030204" pitchFamily="18" charset="0"/>
                                          </a:rPr>
                                          <m:t>𝑡</m:t>
                                        </m:r>
                                      </m:e>
                                    </m:d>
                                  </m:e>
                                </m:func>
                              </m:e>
                              <m:e>
                                <m:func>
                                  <m:funcPr>
                                    <m:ctrlPr>
                                      <a:rPr lang="en-GB" sz="1600" i="1">
                                        <a:solidFill>
                                          <a:srgbClr val="FF0000"/>
                                        </a:solidFill>
                                        <a:latin typeface="Cambria Math" panose="02040503050406030204" pitchFamily="18" charset="0"/>
                                      </a:rPr>
                                    </m:ctrlPr>
                                  </m:funcPr>
                                  <m:fName>
                                    <m:r>
                                      <m:rPr>
                                        <m:sty m:val="p"/>
                                      </m:rPr>
                                      <a:rPr lang="en-GB" sz="1600">
                                        <a:solidFill>
                                          <a:srgbClr val="FF0000"/>
                                        </a:solidFill>
                                        <a:latin typeface="Cambria Math" panose="02040503050406030204" pitchFamily="18" charset="0"/>
                                      </a:rPr>
                                      <m:t>cos</m:t>
                                    </m:r>
                                  </m:fName>
                                  <m:e>
                                    <m:d>
                                      <m:dPr>
                                        <m:ctrlPr>
                                          <a:rPr lang="en-GB" sz="1600" i="1">
                                            <a:solidFill>
                                              <a:srgbClr val="FF0000"/>
                                            </a:solidFill>
                                            <a:latin typeface="Cambria Math" panose="02040503050406030204" pitchFamily="18" charset="0"/>
                                          </a:rPr>
                                        </m:ctrlPr>
                                      </m:dP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r>
                                          <a:rPr lang="en-GB" sz="1600" i="1">
                                            <a:solidFill>
                                              <a:srgbClr val="FF0000"/>
                                            </a:solidFill>
                                            <a:latin typeface="Cambria Math" panose="02040503050406030204" pitchFamily="18" charset="0"/>
                                            <a:ea typeface="Cambria Math" panose="02040503050406030204" pitchFamily="18" charset="0"/>
                                          </a:rPr>
                                          <m:t>𝑡</m:t>
                                        </m:r>
                                      </m:e>
                                    </m:d>
                                    <m:r>
                                      <a:rPr lang="en-GB" sz="1600" i="1">
                                        <a:solidFill>
                                          <a:srgbClr val="FF0000"/>
                                        </a:solidFill>
                                        <a:latin typeface="Cambria Math" panose="02040503050406030204" pitchFamily="18" charset="0"/>
                                      </a:rPr>
                                      <m:t>−</m:t>
                                    </m:r>
                                    <m:f>
                                      <m:fPr>
                                        <m:ctrlPr>
                                          <a:rPr lang="en-GB" sz="1600" i="1">
                                            <a:solidFill>
                                              <a:srgbClr val="FF0000"/>
                                            </a:solidFill>
                                            <a:latin typeface="Cambria Math" panose="02040503050406030204" pitchFamily="18" charset="0"/>
                                          </a:rPr>
                                        </m:ctrlPr>
                                      </m:fPr>
                                      <m:num>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𝑟</m:t>
                                            </m:r>
                                          </m:sub>
                                        </m:sSub>
                                      </m:num>
                                      <m:den>
                                        <m:r>
                                          <a:rPr lang="en-GB" sz="1600" i="1">
                                            <a:solidFill>
                                              <a:srgbClr val="FF0000"/>
                                            </a:solidFill>
                                            <a:latin typeface="Cambria Math" panose="02040503050406030204" pitchFamily="18" charset="0"/>
                                            <a:ea typeface="Cambria Math" panose="02040503050406030204" pitchFamily="18" charset="0"/>
                                          </a:rPr>
                                          <m:t>2</m:t>
                                        </m:r>
                                        <m:r>
                                          <a:rPr lang="en-GB" sz="1600" i="1">
                                            <a:solidFill>
                                              <a:srgbClr val="FF0000"/>
                                            </a:solidFill>
                                            <a:latin typeface="Cambria Math" panose="02040503050406030204" pitchFamily="18" charset="0"/>
                                            <a:ea typeface="Cambria Math" panose="02040503050406030204" pitchFamily="18" charset="0"/>
                                          </a:rPr>
                                          <m:t>𝑄</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den>
                                    </m:f>
                                    <m:func>
                                      <m:funcPr>
                                        <m:ctrlPr>
                                          <a:rPr lang="en-GB" sz="1600" i="1">
                                            <a:solidFill>
                                              <a:srgbClr val="FF0000"/>
                                            </a:solidFill>
                                            <a:latin typeface="Cambria Math" panose="02040503050406030204" pitchFamily="18" charset="0"/>
                                          </a:rPr>
                                        </m:ctrlPr>
                                      </m:funcPr>
                                      <m:fName>
                                        <m:r>
                                          <m:rPr>
                                            <m:sty m:val="p"/>
                                          </m:rPr>
                                          <a:rPr lang="en-GB" sz="1600">
                                            <a:solidFill>
                                              <a:srgbClr val="FF0000"/>
                                            </a:solidFill>
                                            <a:latin typeface="Cambria Math" panose="02040503050406030204" pitchFamily="18" charset="0"/>
                                          </a:rPr>
                                          <m:t>sin</m:t>
                                        </m:r>
                                      </m:fName>
                                      <m:e>
                                        <m:d>
                                          <m:dPr>
                                            <m:ctrlPr>
                                              <a:rPr lang="en-GB" sz="1600" i="1">
                                                <a:solidFill>
                                                  <a:srgbClr val="FF0000"/>
                                                </a:solidFill>
                                                <a:latin typeface="Cambria Math" panose="02040503050406030204" pitchFamily="18" charset="0"/>
                                              </a:rPr>
                                            </m:ctrlPr>
                                          </m:dP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ea typeface="Cambria Math" panose="02040503050406030204" pitchFamily="18" charset="0"/>
                                                  </a:rPr>
                                                  <m:t>𝑛</m:t>
                                                </m:r>
                                              </m:sub>
                                            </m:sSub>
                                            <m:r>
                                              <a:rPr lang="en-GB" sz="1600" i="1">
                                                <a:solidFill>
                                                  <a:srgbClr val="FF0000"/>
                                                </a:solidFill>
                                                <a:latin typeface="Cambria Math" panose="02040503050406030204" pitchFamily="18" charset="0"/>
                                                <a:ea typeface="Cambria Math" panose="02040503050406030204" pitchFamily="18" charset="0"/>
                                              </a:rPr>
                                              <m:t>𝑡</m:t>
                                            </m:r>
                                          </m:e>
                                        </m:d>
                                      </m:e>
                                    </m:func>
                                  </m:e>
                                </m:func>
                              </m:e>
                            </m:mr>
                          </m:m>
                        </m:e>
                      </m:d>
                      <m:d>
                        <m:dPr>
                          <m:ctrlPr>
                            <a:rPr lang="en-GB" sz="1700" i="1">
                              <a:solidFill>
                                <a:srgbClr val="FF0000"/>
                              </a:solidFill>
                              <a:latin typeface="Cambria Math" panose="02040503050406030204" pitchFamily="18" charset="0"/>
                            </a:rPr>
                          </m:ctrlPr>
                        </m:dPr>
                        <m:e>
                          <m:f>
                            <m:fPr>
                              <m:type m:val="noBa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0</m:t>
                                  </m:r>
                                </m:sub>
                              </m:sSub>
                            </m:num>
                            <m:den>
                              <m:sSub>
                                <m:sSubPr>
                                  <m:ctrlPr>
                                    <a:rPr lang="en-GB" sz="1600" i="1">
                                      <a:solidFill>
                                        <a:srgbClr val="FF0000"/>
                                      </a:solidFill>
                                      <a:latin typeface="Cambria Math" panose="02040503050406030204" pitchFamily="18" charset="0"/>
                                      <a:ea typeface="Cambria Math" panose="02040503050406030204" pitchFamily="18" charset="0"/>
                                    </a:rPr>
                                  </m:ctrlPr>
                                </m:sSubPr>
                                <m:e>
                                  <m:acc>
                                    <m:accPr>
                                      <m:chr m:val="̇"/>
                                      <m:ctrlPr>
                                        <a:rPr lang="el-GR" sz="1600" i="1">
                                          <a:solidFill>
                                            <a:srgbClr val="FF0000"/>
                                          </a:solidFill>
                                          <a:latin typeface="Cambria Math" panose="02040503050406030204" pitchFamily="18" charset="0"/>
                                          <a:ea typeface="Cambria Math" panose="02040503050406030204" pitchFamily="18" charset="0"/>
                                        </a:rPr>
                                      </m:ctrlPr>
                                    </m:accPr>
                                    <m:e>
                                      <m:r>
                                        <a:rPr lang="en-GB" sz="1600" i="1">
                                          <a:solidFill>
                                            <a:srgbClr val="FF0000"/>
                                          </a:solidFill>
                                          <a:latin typeface="Cambria Math" panose="02040503050406030204" pitchFamily="18" charset="0"/>
                                          <a:ea typeface="Cambria Math" panose="02040503050406030204" pitchFamily="18" charset="0"/>
                                        </a:rPr>
                                        <m:t>𝑉</m:t>
                                      </m:r>
                                    </m:e>
                                  </m:acc>
                                </m:e>
                                <m:sub>
                                  <m:r>
                                    <a:rPr lang="en-GB" sz="1600" i="1">
                                      <a:solidFill>
                                        <a:srgbClr val="FF0000"/>
                                      </a:solidFill>
                                      <a:latin typeface="Cambria Math" panose="02040503050406030204" pitchFamily="18" charset="0"/>
                                      <a:ea typeface="Cambria Math" panose="02040503050406030204" pitchFamily="18" charset="0"/>
                                    </a:rPr>
                                    <m:t>0</m:t>
                                  </m:r>
                                </m:sub>
                              </m:sSub>
                            </m:den>
                          </m:f>
                        </m:e>
                      </m:d>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𝑉</m:t>
                          </m:r>
                        </m:e>
                        <m:sub>
                          <m:r>
                            <a:rPr lang="en-GB" sz="1600" i="1">
                              <a:solidFill>
                                <a:srgbClr val="FF0000"/>
                              </a:solidFill>
                              <a:latin typeface="Cambria Math" panose="02040503050406030204" pitchFamily="18" charset="0"/>
                            </a:rPr>
                            <m:t>𝐹𝐵𝑘𝑖𝑐𝑘</m:t>
                          </m:r>
                          <m:r>
                            <a:rPr lang="en-GB" sz="1600" b="0" i="1" smtClean="0">
                              <a:solidFill>
                                <a:srgbClr val="FF0000"/>
                              </a:solidFill>
                              <a:latin typeface="Cambria Math" panose="02040503050406030204" pitchFamily="18" charset="0"/>
                            </a:rPr>
                            <m:t>,</m:t>
                          </m:r>
                          <m:r>
                            <a:rPr lang="en-GB" sz="1600" b="0" i="1" smtClean="0">
                              <a:solidFill>
                                <a:srgbClr val="FF0000"/>
                              </a:solidFill>
                              <a:latin typeface="Cambria Math" panose="02040503050406030204" pitchFamily="18" charset="0"/>
                            </a:rPr>
                            <m:t>𝑘</m:t>
                          </m:r>
                        </m:sub>
                      </m:sSub>
                      <m:d>
                        <m:dPr>
                          <m:ctrlPr>
                            <a:rPr lang="en-GB" sz="1700" i="1">
                              <a:solidFill>
                                <a:srgbClr val="FF0000"/>
                              </a:solidFill>
                              <a:latin typeface="Cambria Math" panose="02040503050406030204" pitchFamily="18" charset="0"/>
                            </a:rPr>
                          </m:ctrlPr>
                        </m:dPr>
                        <m:e>
                          <m:f>
                            <m:fPr>
                              <m:type m:val="noBar"/>
                              <m:ctrlPr>
                                <a:rPr lang="en-GB" sz="1700" i="1">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𝑓</m:t>
                              </m:r>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num>
                            <m:den>
                              <m:acc>
                                <m:accPr>
                                  <m:chr m:val="̇"/>
                                  <m:ctrlPr>
                                    <a:rPr lang="el-GR" sz="1600" i="1">
                                      <a:solidFill>
                                        <a:srgbClr val="FF0000"/>
                                      </a:solidFill>
                                      <a:latin typeface="Cambria Math" panose="02040503050406030204" pitchFamily="18" charset="0"/>
                                      <a:ea typeface="Cambria Math" panose="02040503050406030204" pitchFamily="18" charset="0"/>
                                    </a:rPr>
                                  </m:ctrlPr>
                                </m:accPr>
                                <m:e>
                                  <m:r>
                                    <a:rPr lang="en-GB" sz="1600" b="0" i="1" smtClean="0">
                                      <a:solidFill>
                                        <a:srgbClr val="FF0000"/>
                                      </a:solidFill>
                                      <a:latin typeface="Cambria Math" panose="02040503050406030204" pitchFamily="18" charset="0"/>
                                      <a:ea typeface="Cambria Math" panose="02040503050406030204" pitchFamily="18" charset="0"/>
                                    </a:rPr>
                                    <m:t>𝑓</m:t>
                                  </m:r>
                                </m:e>
                              </m:acc>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rPr>
                                    <m:t>𝑡</m:t>
                                  </m:r>
                                </m:e>
                              </m:d>
                            </m:den>
                          </m:f>
                        </m:e>
                      </m:d>
                    </m:oMath>
                  </m:oMathPara>
                </a14:m>
                <a:endParaRPr lang="en-GB" sz="1700" dirty="0">
                  <a:solidFill>
                    <a:srgbClr val="FF0000"/>
                  </a:solidFill>
                </a:endParaRPr>
              </a:p>
            </p:txBody>
          </p:sp>
        </mc:Choice>
        <mc:Fallback xmlns="">
          <p:sp>
            <p:nvSpPr>
              <p:cNvPr id="8" name="CasellaDiTesto 7">
                <a:extLst>
                  <a:ext uri="{FF2B5EF4-FFF2-40B4-BE49-F238E27FC236}">
                    <a16:creationId xmlns:a16="http://schemas.microsoft.com/office/drawing/2014/main" id="{ACF874FB-B383-456B-9B2F-AD8AAE929342}"/>
                  </a:ext>
                </a:extLst>
              </p:cNvPr>
              <p:cNvSpPr txBox="1">
                <a:spLocks noRot="1" noChangeAspect="1" noMove="1" noResize="1" noEditPoints="1" noAdjustHandles="1" noChangeArrowheads="1" noChangeShapeType="1" noTextEdit="1"/>
              </p:cNvSpPr>
              <p:nvPr/>
            </p:nvSpPr>
            <p:spPr>
              <a:xfrm>
                <a:off x="-1407689" y="1424532"/>
                <a:ext cx="12192000" cy="133434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C3E1E06D-0E98-4A34-8713-2C1E2764A4E5}"/>
                  </a:ext>
                </a:extLst>
              </p:cNvPr>
              <p:cNvSpPr txBox="1"/>
              <p:nvPr/>
            </p:nvSpPr>
            <p:spPr>
              <a:xfrm>
                <a:off x="0" y="893035"/>
                <a:ext cx="12192000" cy="362150"/>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Similar to what done for the RLC circuit for the HOMs discussed earlier, in the code </a:t>
                </a:r>
                <a14:m>
                  <m:oMath xmlns:m="http://schemas.openxmlformats.org/officeDocument/2006/math">
                    <m:r>
                      <a:rPr lang="en-GB" sz="1700" i="1" smtClean="0">
                        <a:latin typeface="Cambria Math" panose="02040503050406030204" pitchFamily="18" charset="0"/>
                      </a:rPr>
                      <m:t>𝑉</m:t>
                    </m:r>
                  </m:oMath>
                </a14:m>
                <a:r>
                  <a:rPr lang="en-GB" sz="1700" dirty="0"/>
                  <a:t> and </a:t>
                </a:r>
                <a14:m>
                  <m:oMath xmlns:m="http://schemas.openxmlformats.org/officeDocument/2006/math">
                    <m:acc>
                      <m:accPr>
                        <m:chr m:val="̇"/>
                        <m:ctrlPr>
                          <a:rPr lang="el-GR" sz="1700" i="1">
                            <a:latin typeface="Cambria Math" panose="02040503050406030204" pitchFamily="18" charset="0"/>
                            <a:ea typeface="Cambria Math" panose="02040503050406030204" pitchFamily="18" charset="0"/>
                          </a:rPr>
                        </m:ctrlPr>
                      </m:accPr>
                      <m:e>
                        <m:r>
                          <a:rPr lang="en-GB" sz="1700" i="1">
                            <a:latin typeface="Cambria Math" panose="02040503050406030204" pitchFamily="18" charset="0"/>
                            <a:ea typeface="Cambria Math" panose="02040503050406030204" pitchFamily="18" charset="0"/>
                          </a:rPr>
                          <m:t>𝑉</m:t>
                        </m:r>
                      </m:e>
                    </m:acc>
                  </m:oMath>
                </a14:m>
                <a:r>
                  <a:rPr lang="en-GB" sz="1700" dirty="0"/>
                  <a:t> are computed using the matrix expression</a:t>
                </a:r>
              </a:p>
            </p:txBody>
          </p:sp>
        </mc:Choice>
        <mc:Fallback xmlns="">
          <p:sp>
            <p:nvSpPr>
              <p:cNvPr id="9" name="CasellaDiTesto 8">
                <a:extLst>
                  <a:ext uri="{FF2B5EF4-FFF2-40B4-BE49-F238E27FC236}">
                    <a16:creationId xmlns:a16="http://schemas.microsoft.com/office/drawing/2014/main" id="{C3E1E06D-0E98-4A34-8713-2C1E2764A4E5}"/>
                  </a:ext>
                </a:extLst>
              </p:cNvPr>
              <p:cNvSpPr txBox="1">
                <a:spLocks noRot="1" noChangeAspect="1" noMove="1" noResize="1" noEditPoints="1" noAdjustHandles="1" noChangeArrowheads="1" noChangeShapeType="1" noTextEdit="1"/>
              </p:cNvSpPr>
              <p:nvPr/>
            </p:nvSpPr>
            <p:spPr>
              <a:xfrm>
                <a:off x="0" y="893035"/>
                <a:ext cx="12192000" cy="362150"/>
              </a:xfrm>
              <a:prstGeom prst="rect">
                <a:avLst/>
              </a:prstGeom>
              <a:blipFill>
                <a:blip r:embed="rId3"/>
                <a:stretch>
                  <a:fillRect l="-200" t="-1667" r="-50" b="-21667"/>
                </a:stretch>
              </a:blipFill>
            </p:spPr>
            <p:txBody>
              <a:bodyPr/>
              <a:lstStyle/>
              <a:p>
                <a:r>
                  <a:rPr lang="en-GB">
                    <a:noFill/>
                  </a:rPr>
                  <a:t> </a:t>
                </a:r>
              </a:p>
            </p:txBody>
          </p:sp>
        </mc:Fallback>
      </mc:AlternateContent>
      <p:sp>
        <p:nvSpPr>
          <p:cNvPr id="7" name="CasellaDiTesto 6">
            <a:extLst>
              <a:ext uri="{FF2B5EF4-FFF2-40B4-BE49-F238E27FC236}">
                <a16:creationId xmlns:a16="http://schemas.microsoft.com/office/drawing/2014/main" id="{518005A3-1E52-4653-BB4E-AF88F15F42A7}"/>
              </a:ext>
            </a:extLst>
          </p:cNvPr>
          <p:cNvSpPr txBox="1"/>
          <p:nvPr/>
        </p:nvSpPr>
        <p:spPr>
          <a:xfrm>
            <a:off x="0" y="41597"/>
            <a:ext cx="12192000" cy="707886"/>
          </a:xfrm>
          <a:prstGeom prst="rect">
            <a:avLst/>
          </a:prstGeom>
          <a:noFill/>
        </p:spPr>
        <p:txBody>
          <a:bodyPr wrap="square" rtlCol="0">
            <a:spAutoFit/>
          </a:bodyPr>
          <a:lstStyle/>
          <a:p>
            <a:pPr algn="ctr"/>
            <a:r>
              <a:rPr lang="en-GB" sz="4000" dirty="0">
                <a:latin typeface="+mj-lt"/>
              </a:rPr>
              <a:t>Kicker correction-voltage in the code (6/6)</a:t>
            </a:r>
          </a:p>
        </p:txBody>
      </p:sp>
      <p:sp>
        <p:nvSpPr>
          <p:cNvPr id="2" name="Parentesi quadra aperta 1">
            <a:extLst>
              <a:ext uri="{FF2B5EF4-FFF2-40B4-BE49-F238E27FC236}">
                <a16:creationId xmlns:a16="http://schemas.microsoft.com/office/drawing/2014/main" id="{9E219515-AE03-459A-9F36-300EC125BBE8}"/>
              </a:ext>
            </a:extLst>
          </p:cNvPr>
          <p:cNvSpPr/>
          <p:nvPr/>
        </p:nvSpPr>
        <p:spPr>
          <a:xfrm rot="16200000">
            <a:off x="4228663" y="-359035"/>
            <a:ext cx="120308" cy="617293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CasellaDiTesto 2">
            <a:extLst>
              <a:ext uri="{FF2B5EF4-FFF2-40B4-BE49-F238E27FC236}">
                <a16:creationId xmlns:a16="http://schemas.microsoft.com/office/drawing/2014/main" id="{8E7265E5-4BE5-4C07-81DF-F7B84B2AA8A4}"/>
              </a:ext>
            </a:extLst>
          </p:cNvPr>
          <p:cNvSpPr txBox="1"/>
          <p:nvPr/>
        </p:nvSpPr>
        <p:spPr>
          <a:xfrm>
            <a:off x="252438" y="2779728"/>
            <a:ext cx="7428009" cy="338554"/>
          </a:xfrm>
          <a:prstGeom prst="rect">
            <a:avLst/>
          </a:prstGeom>
          <a:noFill/>
        </p:spPr>
        <p:txBody>
          <a:bodyPr wrap="square" rtlCol="0">
            <a:spAutoFit/>
          </a:bodyPr>
          <a:lstStyle/>
          <a:p>
            <a:r>
              <a:rPr lang="en-GB" sz="1600" dirty="0"/>
              <a:t>It decays exponentially with time and accounts for the emptying-process of the kicker.</a:t>
            </a:r>
          </a:p>
        </p:txBody>
      </p:sp>
      <p:sp>
        <p:nvSpPr>
          <p:cNvPr id="10" name="CasellaDiTesto 9">
            <a:extLst>
              <a:ext uri="{FF2B5EF4-FFF2-40B4-BE49-F238E27FC236}">
                <a16:creationId xmlns:a16="http://schemas.microsoft.com/office/drawing/2014/main" id="{F05B3318-1293-4851-A0E0-7FBFFE1A3AFB}"/>
              </a:ext>
            </a:extLst>
          </p:cNvPr>
          <p:cNvSpPr txBox="1"/>
          <p:nvPr/>
        </p:nvSpPr>
        <p:spPr>
          <a:xfrm>
            <a:off x="7571336" y="2534669"/>
            <a:ext cx="4639385" cy="584775"/>
          </a:xfrm>
          <a:prstGeom prst="rect">
            <a:avLst/>
          </a:prstGeom>
          <a:noFill/>
        </p:spPr>
        <p:txBody>
          <a:bodyPr wrap="square" rtlCol="0">
            <a:spAutoFit/>
          </a:bodyPr>
          <a:lstStyle/>
          <a:p>
            <a:r>
              <a:rPr lang="en-GB" sz="1600" dirty="0"/>
              <a:t>It oscillates with time and accounts for the generator-voltage and the filling-process of the kicker.</a:t>
            </a:r>
          </a:p>
        </p:txBody>
      </p:sp>
      <p:sp>
        <p:nvSpPr>
          <p:cNvPr id="11" name="Parentesi quadra aperta 10">
            <a:extLst>
              <a:ext uri="{FF2B5EF4-FFF2-40B4-BE49-F238E27FC236}">
                <a16:creationId xmlns:a16="http://schemas.microsoft.com/office/drawing/2014/main" id="{AED8DE56-9A52-45C5-B8A9-B6F74A0CFE31}"/>
              </a:ext>
            </a:extLst>
          </p:cNvPr>
          <p:cNvSpPr/>
          <p:nvPr/>
        </p:nvSpPr>
        <p:spPr>
          <a:xfrm rot="16200000">
            <a:off x="8326593" y="1725722"/>
            <a:ext cx="119441" cy="1400611"/>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80C5737A-FE3E-4A29-9840-E83C6756C85B}"/>
                  </a:ext>
                </a:extLst>
              </p:cNvPr>
              <p:cNvSpPr txBox="1"/>
              <p:nvPr/>
            </p:nvSpPr>
            <p:spPr>
              <a:xfrm>
                <a:off x="0" y="3279693"/>
                <a:ext cx="11798424" cy="246785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If the RF generator is perfectly synchronized with the synchronous arrival times of the bunches, then </a:t>
                </a:r>
                <a14:m>
                  <m:oMath xmlns:m="http://schemas.openxmlformats.org/officeDocument/2006/math">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and</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solidFill>
                    <a:schemeClr val="tx1"/>
                  </a:solidFill>
                </a:endParaRP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solidFill>
                      <a:schemeClr val="tx1"/>
                    </a:solidFill>
                  </a:rPr>
                  <a:t>If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r>
                      <a:rPr lang="en-GB" sz="1700" b="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b="0" i="1" smtClean="0">
                        <a:latin typeface="Cambria Math" panose="02040503050406030204" pitchFamily="18" charset="0"/>
                        <a:ea typeface="Cambria Math" panose="02040503050406030204" pitchFamily="18" charset="0"/>
                      </a:rPr>
                      <m:t>=3.25</m:t>
                    </m:r>
                    <m:sSub>
                      <m:sSubPr>
                        <m:ctrlPr>
                          <a:rPr lang="en-GB" sz="1700" b="0" i="1" smtClean="0">
                            <a:solidFill>
                              <a:schemeClr val="tx1"/>
                            </a:solidFill>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rPr>
                          <m:t>𝑟𝑓</m:t>
                        </m:r>
                      </m:sub>
                    </m:sSub>
                  </m:oMath>
                </a14:m>
                <a:r>
                  <a:rPr lang="en-GB" sz="1700" dirty="0"/>
                  <a:t>, as it occurs when the QPSK is active and there are no frequency errors, then </a:t>
                </a:r>
                <a14:m>
                  <m:oMath xmlns:m="http://schemas.openxmlformats.org/officeDocument/2006/math">
                    <m:r>
                      <a:rPr lang="en-GB" sz="1700" i="1" dirty="0" smtClean="0">
                        <a:latin typeface="Cambria Math" panose="02040503050406030204" pitchFamily="18" charset="0"/>
                      </a:rPr>
                      <m:t>𝐴</m:t>
                    </m:r>
                    <m:r>
                      <a:rPr lang="en-GB" sz="1700" b="0" i="1" dirty="0" smtClean="0">
                        <a:latin typeface="Cambria Math" panose="02040503050406030204" pitchFamily="18" charset="0"/>
                      </a:rPr>
                      <m:t>=0</m:t>
                    </m:r>
                  </m:oMath>
                </a14:m>
                <a:r>
                  <a:rPr lang="en-GB" sz="1700" dirty="0"/>
                  <a:t>, </a:t>
                </a:r>
                <a14:m>
                  <m:oMath xmlns:m="http://schemas.openxmlformats.org/officeDocument/2006/math">
                    <m:r>
                      <a:rPr lang="en-GB" sz="1700" i="1" dirty="0" smtClean="0">
                        <a:latin typeface="Cambria Math" panose="02040503050406030204" pitchFamily="18" charset="0"/>
                      </a:rPr>
                      <m:t>𝐵</m:t>
                    </m:r>
                    <m:r>
                      <a:rPr lang="en-GB" sz="1700" b="0" i="1" dirty="0" smtClean="0">
                        <a:latin typeface="Cambria Math" panose="02040503050406030204" pitchFamily="18" charset="0"/>
                      </a:rPr>
                      <m:t>=1</m:t>
                    </m:r>
                  </m:oMath>
                </a14:m>
                <a:r>
                  <a:rPr lang="en-GB" sz="1700" dirty="0"/>
                  <a:t> and</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If </a:t>
                </a:r>
                <a14:m>
                  <m:oMath xmlns:m="http://schemas.openxmlformats.org/officeDocument/2006/math">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=3.25</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𝑟𝑓</m:t>
                        </m:r>
                      </m:sub>
                    </m:sSub>
                  </m:oMath>
                </a14:m>
                <a:r>
                  <a:rPr lang="en-GB" sz="1700" dirty="0"/>
                  <a:t> (ideal case), then</a:t>
                </a:r>
              </a:p>
            </p:txBody>
          </p:sp>
        </mc:Choice>
        <mc:Fallback xmlns="">
          <p:sp>
            <p:nvSpPr>
              <p:cNvPr id="5" name="CasellaDiTesto 4">
                <a:extLst>
                  <a:ext uri="{FF2B5EF4-FFF2-40B4-BE49-F238E27FC236}">
                    <a16:creationId xmlns:a16="http://schemas.microsoft.com/office/drawing/2014/main" id="{80C5737A-FE3E-4A29-9840-E83C6756C85B}"/>
                  </a:ext>
                </a:extLst>
              </p:cNvPr>
              <p:cNvSpPr txBox="1">
                <a:spLocks noRot="1" noChangeAspect="1" noMove="1" noResize="1" noEditPoints="1" noAdjustHandles="1" noChangeArrowheads="1" noChangeShapeType="1" noTextEdit="1"/>
              </p:cNvSpPr>
              <p:nvPr/>
            </p:nvSpPr>
            <p:spPr>
              <a:xfrm>
                <a:off x="0" y="3279693"/>
                <a:ext cx="11798424" cy="2467855"/>
              </a:xfrm>
              <a:prstGeom prst="rect">
                <a:avLst/>
              </a:prstGeom>
              <a:blipFill>
                <a:blip r:embed="rId4"/>
                <a:stretch>
                  <a:fillRect l="-207" t="-741" b="-24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F430D953-F1C2-4C3A-AF28-95840F5DD7A6}"/>
                  </a:ext>
                </a:extLst>
              </p:cNvPr>
              <p:cNvSpPr txBox="1"/>
              <p:nvPr/>
            </p:nvSpPr>
            <p:spPr>
              <a:xfrm>
                <a:off x="0" y="3640056"/>
                <a:ext cx="12191999" cy="6758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chemeClr val="tx1"/>
                          </a:solidFill>
                          <a:latin typeface="Cambria Math" panose="02040503050406030204" pitchFamily="18" charset="0"/>
                        </a:rPr>
                        <m:t>𝑓</m:t>
                      </m:r>
                      <m:d>
                        <m:dPr>
                          <m:ctrlPr>
                            <a:rPr lang="en-GB" sz="1700" b="0" i="1" smtClean="0">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𝑡</m:t>
                          </m:r>
                        </m:e>
                      </m:d>
                      <m:r>
                        <a:rPr lang="en-GB" sz="1700" b="0" i="1" smtClean="0">
                          <a:solidFill>
                            <a:schemeClr val="tx1"/>
                          </a:solidFill>
                          <a:latin typeface="Cambria Math" panose="02040503050406030204" pitchFamily="18" charset="0"/>
                        </a:rPr>
                        <m:t>=</m:t>
                      </m:r>
                      <m:r>
                        <a:rPr lang="en-GB" sz="1700" i="1">
                          <a:solidFill>
                            <a:schemeClr val="tx1"/>
                          </a:solidFill>
                          <a:latin typeface="Cambria Math" panose="02040503050406030204" pitchFamily="18" charset="0"/>
                        </a:rPr>
                        <m:t>𝐴</m:t>
                      </m:r>
                      <m:func>
                        <m:funcPr>
                          <m:ctrlPr>
                            <a:rPr lang="en-GB" sz="1700" i="1">
                              <a:solidFill>
                                <a:schemeClr val="tx1"/>
                              </a:solidFill>
                              <a:latin typeface="Cambria Math" panose="02040503050406030204" pitchFamily="18" charset="0"/>
                            </a:rPr>
                          </m:ctrlPr>
                        </m:funcPr>
                        <m:fName>
                          <m:r>
                            <m:rPr>
                              <m:sty m:val="p"/>
                            </m:rPr>
                            <a:rPr lang="en-GB" sz="1700" b="0" i="0" smtClean="0">
                              <a:solidFill>
                                <a:schemeClr val="tx1"/>
                              </a:solidFill>
                              <a:latin typeface="Cambria Math" panose="02040503050406030204" pitchFamily="18" charset="0"/>
                            </a:rPr>
                            <m:t>cos</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i="1">
                                  <a:solidFill>
                                    <a:schemeClr val="tx1"/>
                                  </a:solidFill>
                                  <a:latin typeface="Cambria Math" panose="02040503050406030204" pitchFamily="18" charset="0"/>
                                  <a:ea typeface="Cambria Math" panose="02040503050406030204" pitchFamily="18" charset="0"/>
                                </a:rPr>
                                <m:t>𝑡</m:t>
                              </m:r>
                            </m:e>
                          </m:d>
                        </m:e>
                      </m:func>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rPr>
                        <m:t>𝐵</m:t>
                      </m:r>
                      <m:func>
                        <m:funcPr>
                          <m:ctrlPr>
                            <a:rPr lang="en-GB" sz="1700" i="1">
                              <a:solidFill>
                                <a:schemeClr val="tx1"/>
                              </a:solidFill>
                              <a:latin typeface="Cambria Math" panose="02040503050406030204" pitchFamily="18" charset="0"/>
                            </a:rPr>
                          </m:ctrlPr>
                        </m:funcPr>
                        <m:fName>
                          <m:r>
                            <m:rPr>
                              <m:sty m:val="p"/>
                            </m:rPr>
                            <a:rPr lang="en-GB" sz="1700" b="0" i="0" smtClean="0">
                              <a:solidFill>
                                <a:schemeClr val="tx1"/>
                              </a:solidFill>
                              <a:latin typeface="Cambria Math" panose="02040503050406030204" pitchFamily="18" charset="0"/>
                            </a:rPr>
                            <m:t>sin</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i="1">
                                  <a:solidFill>
                                    <a:schemeClr val="tx1"/>
                                  </a:solidFill>
                                  <a:latin typeface="Cambria Math" panose="02040503050406030204" pitchFamily="18" charset="0"/>
                                  <a:ea typeface="Cambria Math" panose="02040503050406030204" pitchFamily="18" charset="0"/>
                                </a:rPr>
                                <m:t>𝑡</m:t>
                              </m:r>
                            </m:e>
                          </m:d>
                        </m:e>
                      </m:func>
                      <m:r>
                        <a:rPr lang="en-GB" sz="1700" i="1">
                          <a:solidFill>
                            <a:schemeClr val="tx1"/>
                          </a:solidFill>
                          <a:latin typeface="Cambria Math" panose="02040503050406030204" pitchFamily="18" charset="0"/>
                          <a:ea typeface="Cambria Math" panose="02040503050406030204" pitchFamily="18" charset="0"/>
                        </a:rPr>
                        <m:t>−</m:t>
                      </m:r>
                      <m:sSup>
                        <m:sSupPr>
                          <m:ctrlPr>
                            <a:rPr lang="en-GB" sz="1700" i="1">
                              <a:solidFill>
                                <a:schemeClr val="tx1"/>
                              </a:solidFill>
                              <a:latin typeface="Cambria Math" panose="02040503050406030204" pitchFamily="18" charset="0"/>
                            </a:rPr>
                          </m:ctrlPr>
                        </m:sSupPr>
                        <m:e>
                          <m:r>
                            <a:rPr lang="en-GB" sz="1700" i="1">
                              <a:solidFill>
                                <a:schemeClr val="tx1"/>
                              </a:solidFill>
                              <a:latin typeface="Cambria Math" panose="02040503050406030204" pitchFamily="18" charset="0"/>
                            </a:rPr>
                            <m:t>𝑒</m:t>
                          </m:r>
                        </m:e>
                        <m:sup>
                          <m:r>
                            <a:rPr lang="en-GB" sz="1700" i="1">
                              <a:solidFill>
                                <a:schemeClr val="tx1"/>
                              </a:solidFill>
                              <a:latin typeface="Cambria Math" panose="02040503050406030204" pitchFamily="18" charset="0"/>
                            </a:rPr>
                            <m:t>−</m:t>
                          </m:r>
                          <m:r>
                            <m:rPr>
                              <m:sty m:val="p"/>
                            </m:rPr>
                            <a:rPr lang="el-GR" sz="1700" i="1">
                              <a:solidFill>
                                <a:schemeClr val="tx1"/>
                              </a:solidFill>
                              <a:latin typeface="Cambria Math" panose="02040503050406030204" pitchFamily="18" charset="0"/>
                              <a:ea typeface="Cambria Math" panose="02040503050406030204" pitchFamily="18" charset="0"/>
                            </a:rPr>
                            <m:t>Γ</m:t>
                          </m:r>
                          <m:r>
                            <a:rPr lang="en-GB" sz="1700" i="1">
                              <a:solidFill>
                                <a:schemeClr val="tx1"/>
                              </a:solidFill>
                              <a:latin typeface="Cambria Math" panose="02040503050406030204" pitchFamily="18" charset="0"/>
                              <a:ea typeface="Cambria Math" panose="02040503050406030204" pitchFamily="18" charset="0"/>
                            </a:rPr>
                            <m:t>𝑡</m:t>
                          </m:r>
                        </m:sup>
                      </m:sSup>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rPr>
                            <m:t>𝐴</m:t>
                          </m:r>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𝑡</m:t>
                                  </m:r>
                                </m:e>
                              </m:d>
                            </m:e>
                          </m:func>
                          <m:r>
                            <a:rPr lang="en-GB" sz="1700" i="1">
                              <a:solidFill>
                                <a:schemeClr val="tx1"/>
                              </a:solidFill>
                              <a:latin typeface="Cambria Math" panose="02040503050406030204" pitchFamily="18" charset="0"/>
                            </a:rPr>
                            <m:t>+</m:t>
                          </m:r>
                          <m:f>
                            <m:fPr>
                              <m:ctrlPr>
                                <a:rPr lang="en-GB" sz="1700" i="1">
                                  <a:solidFill>
                                    <a:schemeClr val="tx1"/>
                                  </a:solidFill>
                                  <a:latin typeface="Cambria Math" panose="02040503050406030204" pitchFamily="18" charset="0"/>
                                </a:rPr>
                              </m:ctrlPr>
                            </m:fPr>
                            <m:num>
                              <m:r>
                                <m:rPr>
                                  <m:sty m:val="p"/>
                                </m:rPr>
                                <a:rPr lang="el-GR" sz="1700" i="1">
                                  <a:solidFill>
                                    <a:schemeClr val="tx1"/>
                                  </a:solidFill>
                                  <a:latin typeface="Cambria Math" panose="02040503050406030204" pitchFamily="18" charset="0"/>
                                  <a:ea typeface="Cambria Math" panose="02040503050406030204" pitchFamily="18" charset="0"/>
                                </a:rPr>
                                <m:t>Γ</m:t>
                              </m:r>
                              <m:r>
                                <a:rPr lang="en-GB" sz="1700" i="1">
                                  <a:solidFill>
                                    <a:schemeClr val="tx1"/>
                                  </a:solidFill>
                                  <a:latin typeface="Cambria Math" panose="02040503050406030204" pitchFamily="18" charset="0"/>
                                </a:rPr>
                                <m:t>𝐴</m:t>
                              </m:r>
                              <m:r>
                                <a:rPr lang="en-GB" sz="170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𝐵</m:t>
                              </m:r>
                            </m:num>
                            <m:den>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den>
                          </m:f>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sin</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𝑡</m:t>
                                  </m:r>
                                </m:e>
                              </m:d>
                            </m:e>
                          </m:func>
                        </m:e>
                      </m:d>
                      <m:groupChr>
                        <m:groupChrPr>
                          <m:chr m:val="→"/>
                          <m:vertJc m:val="bot"/>
                          <m:ctrlPr>
                            <a:rPr lang="en-GB" sz="1700" i="1" smtClean="0">
                              <a:solidFill>
                                <a:schemeClr val="tx1"/>
                              </a:solidFill>
                              <a:latin typeface="Cambria Math" panose="02040503050406030204" pitchFamily="18" charset="0"/>
                              <a:ea typeface="Cambria Math" panose="02040503050406030204" pitchFamily="18" charset="0"/>
                            </a:rPr>
                          </m:ctrlPr>
                        </m:groupChrPr>
                        <m:e>
                          <m:r>
                            <m:rPr>
                              <m:sty m:val="p"/>
                              <m:brk m:alnAt="2"/>
                            </m:rPr>
                            <a:rPr lang="en-GB" sz="1700" b="0" i="0" smtClean="0">
                              <a:solidFill>
                                <a:schemeClr val="tx1"/>
                              </a:solidFill>
                              <a:latin typeface="Cambria Math" panose="02040503050406030204" pitchFamily="18" charset="0"/>
                              <a:ea typeface="Cambria Math" panose="02040503050406030204" pitchFamily="18" charset="0"/>
                            </a:rPr>
                            <m:t>f</m:t>
                          </m:r>
                          <m:r>
                            <m:rPr>
                              <m:sty m:val="p"/>
                            </m:rPr>
                            <a:rPr lang="en-GB" sz="1700" b="0" i="0" smtClean="0">
                              <a:solidFill>
                                <a:schemeClr val="tx1"/>
                              </a:solidFill>
                              <a:latin typeface="Cambria Math" panose="02040503050406030204" pitchFamily="18" charset="0"/>
                              <a:ea typeface="Cambria Math" panose="02040503050406030204" pitchFamily="18" charset="0"/>
                            </a:rPr>
                            <m:t>or</m:t>
                          </m:r>
                          <m:r>
                            <a:rPr lang="en-GB" sz="1700" b="0" i="0" smtClean="0">
                              <a:solidFill>
                                <a:schemeClr val="tx1"/>
                              </a:solidFill>
                              <a:latin typeface="Cambria Math" panose="02040503050406030204" pitchFamily="18" charset="0"/>
                              <a:ea typeface="Cambria Math" panose="02040503050406030204" pitchFamily="18" charset="0"/>
                            </a:rPr>
                            <m:t> </m:t>
                          </m:r>
                          <m:r>
                            <m:rPr>
                              <m:sty m:val="p"/>
                            </m:rPr>
                            <a:rPr lang="en-GB" sz="1700" b="0" i="0" smtClean="0">
                              <a:solidFill>
                                <a:schemeClr val="tx1"/>
                              </a:solidFill>
                              <a:latin typeface="Cambria Math" panose="02040503050406030204" pitchFamily="18" charset="0"/>
                              <a:ea typeface="Cambria Math" panose="02040503050406030204" pitchFamily="18" charset="0"/>
                            </a:rPr>
                            <m:t>large</m:t>
                          </m:r>
                          <m:r>
                            <a:rPr lang="en-GB" sz="1700" b="0" i="0" smtClean="0">
                              <a:solidFill>
                                <a:schemeClr val="tx1"/>
                              </a:solidFill>
                              <a:latin typeface="Cambria Math" panose="02040503050406030204" pitchFamily="18" charset="0"/>
                              <a:ea typeface="Cambria Math" panose="02040503050406030204" pitchFamily="18" charset="0"/>
                            </a:rPr>
                            <m:t> </m:t>
                          </m:r>
                          <m:r>
                            <m:rPr>
                              <m:brk m:alnAt="2"/>
                            </m:rPr>
                            <a:rPr lang="en-GB" sz="1700" b="0" i="1" smtClean="0">
                              <a:solidFill>
                                <a:schemeClr val="tx1"/>
                              </a:solidFill>
                              <a:latin typeface="Cambria Math" panose="02040503050406030204" pitchFamily="18" charset="0"/>
                              <a:ea typeface="Cambria Math" panose="02040503050406030204" pitchFamily="18" charset="0"/>
                            </a:rPr>
                            <m:t>𝑡</m:t>
                          </m:r>
                        </m:e>
                      </m:groupChr>
                      <m:r>
                        <a:rPr lang="en-GB" sz="1700" i="1">
                          <a:latin typeface="Cambria Math" panose="02040503050406030204" pitchFamily="18" charset="0"/>
                        </a:rPr>
                        <m:t>𝐴</m:t>
                      </m:r>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e>
                          </m:d>
                        </m:e>
                      </m:func>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rPr>
                        <m:t>𝐵</m:t>
                      </m:r>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e>
                          </m:d>
                        </m:e>
                      </m:func>
                      <m:r>
                        <a:rPr lang="en-GB" sz="1700" i="1" smtClean="0">
                          <a:latin typeface="Cambria Math" panose="02040503050406030204" pitchFamily="18" charset="0"/>
                          <a:ea typeface="Cambria Math" panose="02040503050406030204" pitchFamily="18" charset="0"/>
                        </a:rPr>
                        <m:t>≠</m:t>
                      </m:r>
                      <m:func>
                        <m:funcPr>
                          <m:ctrlPr>
                            <a:rPr lang="en-GB" sz="1700" i="1" smtClean="0">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sin</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i="1">
                                  <a:solidFill>
                                    <a:schemeClr val="tx1"/>
                                  </a:solidFill>
                                  <a:latin typeface="Cambria Math" panose="02040503050406030204" pitchFamily="18" charset="0"/>
                                  <a:ea typeface="Cambria Math" panose="02040503050406030204" pitchFamily="18" charset="0"/>
                                </a:rPr>
                                <m:t>𝑡</m:t>
                              </m:r>
                            </m:e>
                          </m:d>
                        </m:e>
                      </m:func>
                    </m:oMath>
                  </m:oMathPara>
                </a14:m>
                <a:endParaRPr lang="en-GB" sz="1700" dirty="0">
                  <a:solidFill>
                    <a:schemeClr val="tx1"/>
                  </a:solidFill>
                </a:endParaRPr>
              </a:p>
            </p:txBody>
          </p:sp>
        </mc:Choice>
        <mc:Fallback xmlns="">
          <p:sp>
            <p:nvSpPr>
              <p:cNvPr id="12" name="CasellaDiTesto 11">
                <a:extLst>
                  <a:ext uri="{FF2B5EF4-FFF2-40B4-BE49-F238E27FC236}">
                    <a16:creationId xmlns:a16="http://schemas.microsoft.com/office/drawing/2014/main" id="{F430D953-F1C2-4C3A-AF28-95840F5DD7A6}"/>
                  </a:ext>
                </a:extLst>
              </p:cNvPr>
              <p:cNvSpPr txBox="1">
                <a:spLocks noRot="1" noChangeAspect="1" noMove="1" noResize="1" noEditPoints="1" noAdjustHandles="1" noChangeArrowheads="1" noChangeShapeType="1" noTextEdit="1"/>
              </p:cNvSpPr>
              <p:nvPr/>
            </p:nvSpPr>
            <p:spPr>
              <a:xfrm>
                <a:off x="0" y="3640056"/>
                <a:ext cx="12191999" cy="67589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9D385B50-7F48-4655-8E82-8CD263619764}"/>
                  </a:ext>
                </a:extLst>
              </p:cNvPr>
              <p:cNvSpPr txBox="1"/>
              <p:nvPr/>
            </p:nvSpPr>
            <p:spPr>
              <a:xfrm>
                <a:off x="1" y="4694148"/>
                <a:ext cx="12192000" cy="6758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chemeClr val="tx1"/>
                          </a:solidFill>
                          <a:latin typeface="Cambria Math" panose="02040503050406030204" pitchFamily="18" charset="0"/>
                        </a:rPr>
                        <m:t>𝑓</m:t>
                      </m:r>
                      <m:d>
                        <m:dPr>
                          <m:ctrlPr>
                            <a:rPr lang="en-GB" sz="1700" b="0" i="1" smtClean="0">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𝑡</m:t>
                          </m:r>
                        </m:e>
                      </m:d>
                      <m:r>
                        <a:rPr lang="en-GB" sz="1700" b="0" i="1" smtClean="0">
                          <a:solidFill>
                            <a:schemeClr val="tx1"/>
                          </a:solidFill>
                          <a:latin typeface="Cambria Math" panose="02040503050406030204" pitchFamily="18" charset="0"/>
                        </a:rPr>
                        <m:t>=</m:t>
                      </m:r>
                      <m:func>
                        <m:funcPr>
                          <m:ctrlPr>
                            <a:rPr lang="en-GB" sz="1700" i="1">
                              <a:solidFill>
                                <a:schemeClr val="tx1"/>
                              </a:solidFill>
                              <a:latin typeface="Cambria Math" panose="02040503050406030204" pitchFamily="18" charset="0"/>
                            </a:rPr>
                          </m:ctrlPr>
                        </m:funcPr>
                        <m:fName>
                          <m:r>
                            <m:rPr>
                              <m:sty m:val="p"/>
                            </m:rPr>
                            <a:rPr lang="en-GB" sz="1700" b="0" i="0" smtClean="0">
                              <a:solidFill>
                                <a:schemeClr val="tx1"/>
                              </a:solidFill>
                              <a:latin typeface="Cambria Math" panose="02040503050406030204" pitchFamily="18" charset="0"/>
                            </a:rPr>
                            <m:t>sin</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i="1">
                                  <a:solidFill>
                                    <a:schemeClr val="tx1"/>
                                  </a:solidFill>
                                  <a:latin typeface="Cambria Math" panose="02040503050406030204" pitchFamily="18" charset="0"/>
                                  <a:ea typeface="Cambria Math" panose="02040503050406030204" pitchFamily="18" charset="0"/>
                                </a:rPr>
                                <m:t>𝑡</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e>
                          </m:d>
                        </m:e>
                      </m:func>
                      <m:r>
                        <a:rPr lang="en-GB" sz="1700" i="1">
                          <a:solidFill>
                            <a:schemeClr val="tx1"/>
                          </a:solidFill>
                          <a:latin typeface="Cambria Math" panose="02040503050406030204" pitchFamily="18" charset="0"/>
                          <a:ea typeface="Cambria Math" panose="02040503050406030204" pitchFamily="18" charset="0"/>
                        </a:rPr>
                        <m:t>−</m:t>
                      </m:r>
                      <m:sSup>
                        <m:sSupPr>
                          <m:ctrlPr>
                            <a:rPr lang="en-GB" sz="1700" i="1">
                              <a:solidFill>
                                <a:schemeClr val="tx1"/>
                              </a:solidFill>
                              <a:latin typeface="Cambria Math" panose="02040503050406030204" pitchFamily="18" charset="0"/>
                            </a:rPr>
                          </m:ctrlPr>
                        </m:sSupPr>
                        <m:e>
                          <m:r>
                            <a:rPr lang="en-GB" sz="1700" i="1">
                              <a:solidFill>
                                <a:schemeClr val="tx1"/>
                              </a:solidFill>
                              <a:latin typeface="Cambria Math" panose="02040503050406030204" pitchFamily="18" charset="0"/>
                            </a:rPr>
                            <m:t>𝑒</m:t>
                          </m:r>
                        </m:e>
                        <m:sup>
                          <m:r>
                            <a:rPr lang="en-GB" sz="1700" i="1">
                              <a:solidFill>
                                <a:schemeClr val="tx1"/>
                              </a:solidFill>
                              <a:latin typeface="Cambria Math" panose="02040503050406030204" pitchFamily="18" charset="0"/>
                            </a:rPr>
                            <m:t>−</m:t>
                          </m:r>
                          <m:r>
                            <m:rPr>
                              <m:sty m:val="p"/>
                            </m:rPr>
                            <a:rPr lang="el-GR" sz="1700" i="1">
                              <a:solidFill>
                                <a:schemeClr val="tx1"/>
                              </a:solidFill>
                              <a:latin typeface="Cambria Math" panose="02040503050406030204" pitchFamily="18" charset="0"/>
                              <a:ea typeface="Cambria Math" panose="02040503050406030204" pitchFamily="18" charset="0"/>
                            </a:rPr>
                            <m:t>Γ</m:t>
                          </m:r>
                          <m:r>
                            <a:rPr lang="en-GB" sz="1700" i="1">
                              <a:solidFill>
                                <a:schemeClr val="tx1"/>
                              </a:solidFill>
                              <a:latin typeface="Cambria Math" panose="02040503050406030204" pitchFamily="18" charset="0"/>
                              <a:ea typeface="Cambria Math" panose="02040503050406030204" pitchFamily="18" charset="0"/>
                            </a:rPr>
                            <m:t>𝑡</m:t>
                          </m:r>
                        </m:sup>
                      </m:sSup>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sin</m:t>
                              </m:r>
                            </m:fNa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e>
                          </m:func>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𝑡</m:t>
                                  </m:r>
                                </m:e>
                              </m:d>
                            </m:e>
                          </m:func>
                          <m:r>
                            <a:rPr lang="en-GB" sz="1700" i="1">
                              <a:solidFill>
                                <a:schemeClr val="tx1"/>
                              </a:solidFill>
                              <a:latin typeface="Cambria Math" panose="02040503050406030204" pitchFamily="18" charset="0"/>
                            </a:rPr>
                            <m:t>+</m:t>
                          </m:r>
                          <m:f>
                            <m:fPr>
                              <m:ctrlPr>
                                <a:rPr lang="en-GB" sz="1700" i="1">
                                  <a:solidFill>
                                    <a:schemeClr val="tx1"/>
                                  </a:solidFill>
                                  <a:latin typeface="Cambria Math" panose="02040503050406030204" pitchFamily="18" charset="0"/>
                                </a:rPr>
                              </m:ctrlPr>
                            </m:fPr>
                            <m:num>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𝑒</m:t>
                                  </m:r>
                                </m:sub>
                              </m:sSub>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e>
                              </m:func>
                              <m:r>
                                <a:rPr lang="en-GB" sz="1700" i="1">
                                  <a:solidFill>
                                    <a:schemeClr val="tx1"/>
                                  </a:solidFill>
                                  <a:latin typeface="Cambria Math" panose="02040503050406030204" pitchFamily="18" charset="0"/>
                                  <a:ea typeface="Cambria Math" panose="02040503050406030204" pitchFamily="18" charset="0"/>
                                </a:rPr>
                                <m:t>+</m:t>
                              </m:r>
                              <m:r>
                                <m:rPr>
                                  <m:sty m:val="p"/>
                                </m:rPr>
                                <a:rPr lang="el-GR" sz="1700" i="1">
                                  <a:solidFill>
                                    <a:schemeClr val="tx1"/>
                                  </a:solidFill>
                                  <a:latin typeface="Cambria Math" panose="02040503050406030204" pitchFamily="18" charset="0"/>
                                  <a:ea typeface="Cambria Math" panose="02040503050406030204" pitchFamily="18" charset="0"/>
                                </a:rPr>
                                <m:t>Γ</m:t>
                              </m:r>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sin</m:t>
                                  </m:r>
                                </m:fNa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e>
                              </m:func>
                            </m:num>
                            <m:den>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den>
                          </m:f>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sin</m:t>
                              </m:r>
                            </m:fName>
                            <m:e>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𝑡</m:t>
                                  </m:r>
                                </m:e>
                              </m:d>
                            </m:e>
                          </m:func>
                        </m:e>
                      </m:d>
                      <m:groupChr>
                        <m:groupChrPr>
                          <m:chr m:val="→"/>
                          <m:vertJc m:val="bot"/>
                          <m:ctrlPr>
                            <a:rPr lang="en-GB" sz="1700" i="1">
                              <a:latin typeface="Cambria Math" panose="02040503050406030204" pitchFamily="18" charset="0"/>
                              <a:ea typeface="Cambria Math" panose="02040503050406030204" pitchFamily="18" charset="0"/>
                            </a:rPr>
                          </m:ctrlPr>
                        </m:groupChrPr>
                        <m:e>
                          <m:r>
                            <m:rPr>
                              <m:sty m:val="p"/>
                              <m:brk m:alnAt="2"/>
                            </m:rPr>
                            <a:rPr lang="en-GB" sz="1700">
                              <a:latin typeface="Cambria Math" panose="02040503050406030204" pitchFamily="18" charset="0"/>
                              <a:ea typeface="Cambria Math" panose="02040503050406030204" pitchFamily="18" charset="0"/>
                            </a:rPr>
                            <m:t>f</m:t>
                          </m:r>
                          <m:r>
                            <m:rPr>
                              <m:sty m:val="p"/>
                            </m:rPr>
                            <a:rPr lang="en-GB" sz="1700">
                              <a:latin typeface="Cambria Math" panose="02040503050406030204" pitchFamily="18" charset="0"/>
                              <a:ea typeface="Cambria Math" panose="02040503050406030204" pitchFamily="18" charset="0"/>
                            </a:rPr>
                            <m:t>or</m:t>
                          </m:r>
                          <m:r>
                            <a:rPr lang="en-GB" sz="1700">
                              <a:latin typeface="Cambria Math" panose="02040503050406030204" pitchFamily="18" charset="0"/>
                              <a:ea typeface="Cambria Math" panose="02040503050406030204" pitchFamily="18" charset="0"/>
                            </a:rPr>
                            <m:t> </m:t>
                          </m:r>
                          <m:r>
                            <m:rPr>
                              <m:sty m:val="p"/>
                            </m:rPr>
                            <a:rPr lang="en-GB" sz="1700">
                              <a:latin typeface="Cambria Math" panose="02040503050406030204" pitchFamily="18" charset="0"/>
                              <a:ea typeface="Cambria Math" panose="02040503050406030204" pitchFamily="18" charset="0"/>
                            </a:rPr>
                            <m:t>large</m:t>
                          </m:r>
                          <m:r>
                            <a:rPr lang="en-GB" sz="1700">
                              <a:latin typeface="Cambria Math" panose="02040503050406030204" pitchFamily="18" charset="0"/>
                              <a:ea typeface="Cambria Math" panose="02040503050406030204" pitchFamily="18" charset="0"/>
                            </a:rPr>
                            <m:t> </m:t>
                          </m:r>
                          <m:r>
                            <m:rPr>
                              <m:brk m:alnAt="2"/>
                            </m:rPr>
                            <a:rPr lang="en-GB" sz="1700" i="1">
                              <a:latin typeface="Cambria Math" panose="02040503050406030204" pitchFamily="18" charset="0"/>
                              <a:ea typeface="Cambria Math" panose="02040503050406030204" pitchFamily="18" charset="0"/>
                            </a:rPr>
                            <m:t>𝑡</m:t>
                          </m:r>
                        </m:e>
                      </m:groupChr>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e>
                          </m:d>
                        </m:e>
                      </m:func>
                      <m:r>
                        <a:rPr lang="en-GB" sz="1700" i="1">
                          <a:latin typeface="Cambria Math" panose="02040503050406030204" pitchFamily="18" charset="0"/>
                          <a:ea typeface="Cambria Math" panose="02040503050406030204" pitchFamily="18" charset="0"/>
                        </a:rPr>
                        <m:t>≠</m:t>
                      </m:r>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𝑡</m:t>
                              </m:r>
                            </m:e>
                          </m:d>
                        </m:e>
                      </m:func>
                    </m:oMath>
                  </m:oMathPara>
                </a14:m>
                <a:endParaRPr lang="en-GB" sz="1700" dirty="0">
                  <a:solidFill>
                    <a:schemeClr val="tx1"/>
                  </a:solidFill>
                </a:endParaRPr>
              </a:p>
            </p:txBody>
          </p:sp>
        </mc:Choice>
        <mc:Fallback xmlns="">
          <p:sp>
            <p:nvSpPr>
              <p:cNvPr id="14" name="CasellaDiTesto 13">
                <a:extLst>
                  <a:ext uri="{FF2B5EF4-FFF2-40B4-BE49-F238E27FC236}">
                    <a16:creationId xmlns:a16="http://schemas.microsoft.com/office/drawing/2014/main" id="{9D385B50-7F48-4655-8E82-8CD263619764}"/>
                  </a:ext>
                </a:extLst>
              </p:cNvPr>
              <p:cNvSpPr txBox="1">
                <a:spLocks noRot="1" noChangeAspect="1" noMove="1" noResize="1" noEditPoints="1" noAdjustHandles="1" noChangeArrowheads="1" noChangeShapeType="1" noTextEdit="1"/>
              </p:cNvSpPr>
              <p:nvPr/>
            </p:nvSpPr>
            <p:spPr>
              <a:xfrm>
                <a:off x="1" y="4694148"/>
                <a:ext cx="12192000" cy="67589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C92FCEC-DDFD-4997-8353-C06179222742}"/>
                  </a:ext>
                </a:extLst>
              </p:cNvPr>
              <p:cNvSpPr txBox="1"/>
              <p:nvPr/>
            </p:nvSpPr>
            <p:spPr>
              <a:xfrm>
                <a:off x="1171852" y="5747548"/>
                <a:ext cx="3684233" cy="6073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𝑓</m:t>
                      </m:r>
                      <m:d>
                        <m:dPr>
                          <m:ctrlPr>
                            <a:rPr lang="en-GB" sz="1700" b="0" i="1" smtClean="0">
                              <a:solidFill>
                                <a:srgbClr val="FF0000"/>
                              </a:solidFill>
                              <a:latin typeface="Cambria Math" panose="02040503050406030204" pitchFamily="18" charset="0"/>
                            </a:rPr>
                          </m:ctrlPr>
                        </m:dPr>
                        <m:e>
                          <m:r>
                            <a:rPr lang="en-GB" sz="1700" b="0" i="1" smtClean="0">
                              <a:solidFill>
                                <a:srgbClr val="FF0000"/>
                              </a:solidFill>
                              <a:latin typeface="Cambria Math" panose="02040503050406030204" pitchFamily="18" charset="0"/>
                            </a:rPr>
                            <m:t>𝑡</m:t>
                          </m:r>
                        </m:e>
                      </m:d>
                      <m:r>
                        <a:rPr lang="en-GB" sz="1700" b="0" i="1" smtClean="0">
                          <a:solidFill>
                            <a:srgbClr val="FF0000"/>
                          </a:solidFill>
                          <a:latin typeface="Cambria Math" panose="02040503050406030204" pitchFamily="18" charset="0"/>
                        </a:rPr>
                        <m:t>=</m:t>
                      </m:r>
                      <m:func>
                        <m:funcPr>
                          <m:ctrlPr>
                            <a:rPr lang="en-GB" sz="1700" i="1">
                              <a:solidFill>
                                <a:srgbClr val="FF0000"/>
                              </a:solidFill>
                              <a:latin typeface="Cambria Math" panose="02040503050406030204" pitchFamily="18" charset="0"/>
                            </a:rPr>
                          </m:ctrlPr>
                        </m:funcPr>
                        <m:fName>
                          <m:r>
                            <m:rPr>
                              <m:sty m:val="p"/>
                            </m:rPr>
                            <a:rPr lang="en-GB" sz="1700" b="0" i="0" smtClean="0">
                              <a:solidFill>
                                <a:srgbClr val="FF0000"/>
                              </a:solidFill>
                              <a:latin typeface="Cambria Math" panose="02040503050406030204" pitchFamily="18" charset="0"/>
                            </a:rPr>
                            <m:t>sin</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𝑒</m:t>
                                  </m:r>
                                </m:sub>
                              </m:sSub>
                              <m:r>
                                <a:rPr lang="en-GB" sz="1700" i="1">
                                  <a:solidFill>
                                    <a:srgbClr val="FF0000"/>
                                  </a:solidFill>
                                  <a:latin typeface="Cambria Math" panose="02040503050406030204" pitchFamily="18" charset="0"/>
                                  <a:ea typeface="Cambria Math" panose="02040503050406030204" pitchFamily="18" charset="0"/>
                                </a:rPr>
                                <m:t>𝑡</m:t>
                              </m:r>
                            </m:e>
                          </m:d>
                        </m:e>
                      </m:func>
                      <m:r>
                        <a:rPr lang="en-GB" sz="1700" b="0" i="1" smtClean="0">
                          <a:solidFill>
                            <a:srgbClr val="FF0000"/>
                          </a:solidFill>
                          <a:latin typeface="Cambria Math" panose="02040503050406030204" pitchFamily="18" charset="0"/>
                          <a:ea typeface="Cambria Math" panose="02040503050406030204" pitchFamily="18" charset="0"/>
                        </a:rPr>
                        <m:t> </m:t>
                      </m:r>
                      <m:r>
                        <a:rPr lang="en-GB" sz="1700" i="1">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 </m:t>
                      </m:r>
                      <m:sSup>
                        <m:sSupPr>
                          <m:ctrlPr>
                            <a:rPr lang="en-GB" sz="1700" i="1">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m:t>
                          </m:r>
                          <m:r>
                            <m:rPr>
                              <m:sty m:val="p"/>
                            </m:rPr>
                            <a:rPr lang="el-GR" sz="1700" i="1">
                              <a:solidFill>
                                <a:srgbClr val="FF0000"/>
                              </a:solidFill>
                              <a:latin typeface="Cambria Math" panose="02040503050406030204" pitchFamily="18" charset="0"/>
                              <a:ea typeface="Cambria Math" panose="02040503050406030204" pitchFamily="18" charset="0"/>
                            </a:rPr>
                            <m:t>Γ</m:t>
                          </m:r>
                          <m:r>
                            <a:rPr lang="en-GB" sz="1700" i="1">
                              <a:solidFill>
                                <a:srgbClr val="FF0000"/>
                              </a:solidFill>
                              <a:latin typeface="Cambria Math" panose="02040503050406030204" pitchFamily="18" charset="0"/>
                              <a:ea typeface="Cambria Math" panose="02040503050406030204" pitchFamily="18" charset="0"/>
                            </a:rPr>
                            <m:t>𝑡</m:t>
                          </m:r>
                        </m:sup>
                      </m:sSup>
                      <m:f>
                        <m:fP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𝑒</m:t>
                              </m:r>
                            </m:sub>
                          </m:sSub>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den>
                      </m:f>
                      <m:func>
                        <m:funcPr>
                          <m:ctrlPr>
                            <a:rPr lang="en-GB" sz="1700" i="1">
                              <a:solidFill>
                                <a:srgbClr val="FF0000"/>
                              </a:solidFill>
                              <a:latin typeface="Cambria Math" panose="02040503050406030204" pitchFamily="18" charset="0"/>
                            </a:rPr>
                          </m:ctrlPr>
                        </m:funcPr>
                        <m:fName>
                          <m:r>
                            <m:rPr>
                              <m:sty m:val="p"/>
                            </m:rPr>
                            <a:rPr lang="en-GB" sz="1700">
                              <a:solidFill>
                                <a:srgbClr val="FF0000"/>
                              </a:solidFill>
                              <a:latin typeface="Cambria Math" panose="02040503050406030204" pitchFamily="18" charset="0"/>
                            </a:rPr>
                            <m:t>sin</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i="1">
                                  <a:solidFill>
                                    <a:srgbClr val="FF0000"/>
                                  </a:solidFill>
                                  <a:latin typeface="Cambria Math" panose="02040503050406030204" pitchFamily="18" charset="0"/>
                                  <a:ea typeface="Cambria Math" panose="02040503050406030204" pitchFamily="18" charset="0"/>
                                </a:rPr>
                                <m:t>𝑡</m:t>
                              </m:r>
                            </m:e>
                          </m:d>
                        </m:e>
                      </m:func>
                    </m:oMath>
                  </m:oMathPara>
                </a14:m>
                <a:endParaRPr lang="en-GB" sz="1700" dirty="0">
                  <a:solidFill>
                    <a:srgbClr val="FF0000"/>
                  </a:solidFill>
                </a:endParaRPr>
              </a:p>
            </p:txBody>
          </p:sp>
        </mc:Choice>
        <mc:Fallback xmlns="">
          <p:sp>
            <p:nvSpPr>
              <p:cNvPr id="16" name="CasellaDiTesto 15">
                <a:extLst>
                  <a:ext uri="{FF2B5EF4-FFF2-40B4-BE49-F238E27FC236}">
                    <a16:creationId xmlns:a16="http://schemas.microsoft.com/office/drawing/2014/main" id="{2C92FCEC-DDFD-4997-8353-C06179222742}"/>
                  </a:ext>
                </a:extLst>
              </p:cNvPr>
              <p:cNvSpPr txBox="1">
                <a:spLocks noRot="1" noChangeAspect="1" noMove="1" noResize="1" noEditPoints="1" noAdjustHandles="1" noChangeArrowheads="1" noChangeShapeType="1" noTextEdit="1"/>
              </p:cNvSpPr>
              <p:nvPr/>
            </p:nvSpPr>
            <p:spPr>
              <a:xfrm>
                <a:off x="1171852" y="5747548"/>
                <a:ext cx="3684233" cy="607346"/>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4EBB12D1-2218-4419-8D9D-5F5790779130}"/>
                  </a:ext>
                </a:extLst>
              </p:cNvPr>
              <p:cNvSpPr txBox="1"/>
              <p:nvPr/>
            </p:nvSpPr>
            <p:spPr>
              <a:xfrm>
                <a:off x="1389733" y="6371654"/>
                <a:ext cx="1566531"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𝑉</m:t>
                          </m:r>
                        </m:e>
                        <m:sub>
                          <m:r>
                            <a:rPr lang="en-GB" sz="1600" b="0" i="1" smtClean="0">
                              <a:solidFill>
                                <a:schemeClr val="tx1"/>
                              </a:solidFill>
                              <a:latin typeface="Cambria Math" panose="02040503050406030204" pitchFamily="18" charset="0"/>
                            </a:rPr>
                            <m:t>𝑔</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𝑡</m:t>
                      </m:r>
                      <m:r>
                        <a:rPr lang="en-GB" sz="1600" b="0" i="1" smtClean="0">
                          <a:solidFill>
                            <a:schemeClr val="tx1"/>
                          </a:solidFill>
                          <a:latin typeface="Cambria Math" panose="02040503050406030204" pitchFamily="18" charset="0"/>
                        </a:rPr>
                        <m:t>)/</m:t>
                      </m:r>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m:t>
                          </m:r>
                        </m:sub>
                      </m:sSub>
                    </m:oMath>
                  </m:oMathPara>
                </a14:m>
                <a:endParaRPr lang="en-GB" sz="1600" dirty="0"/>
              </a:p>
            </p:txBody>
          </p:sp>
        </mc:Choice>
        <mc:Fallback xmlns="">
          <p:sp>
            <p:nvSpPr>
              <p:cNvPr id="18" name="CasellaDiTesto 17">
                <a:extLst>
                  <a:ext uri="{FF2B5EF4-FFF2-40B4-BE49-F238E27FC236}">
                    <a16:creationId xmlns:a16="http://schemas.microsoft.com/office/drawing/2014/main" id="{4EBB12D1-2218-4419-8D9D-5F5790779130}"/>
                  </a:ext>
                </a:extLst>
              </p:cNvPr>
              <p:cNvSpPr txBox="1">
                <a:spLocks noRot="1" noChangeAspect="1" noMove="1" noResize="1" noEditPoints="1" noAdjustHandles="1" noChangeArrowheads="1" noChangeShapeType="1" noTextEdit="1"/>
              </p:cNvSpPr>
              <p:nvPr/>
            </p:nvSpPr>
            <p:spPr>
              <a:xfrm>
                <a:off x="1389733" y="6371654"/>
                <a:ext cx="1566531" cy="358560"/>
              </a:xfrm>
              <a:prstGeom prst="rect">
                <a:avLst/>
              </a:prstGeom>
              <a:blipFill>
                <a:blip r:embed="rId8"/>
                <a:stretch>
                  <a:fillRect b="-50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7BEEE3EC-D326-42FB-8204-F999DF1F388F}"/>
                  </a:ext>
                </a:extLst>
              </p:cNvPr>
              <p:cNvSpPr txBox="1"/>
              <p:nvPr/>
            </p:nvSpPr>
            <p:spPr>
              <a:xfrm rot="5400000">
                <a:off x="2193132" y="6167343"/>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oMath>
                  </m:oMathPara>
                </a14:m>
                <a:endParaRPr lang="en-GB" dirty="0"/>
              </a:p>
            </p:txBody>
          </p:sp>
        </mc:Choice>
        <mc:Fallback xmlns="">
          <p:sp>
            <p:nvSpPr>
              <p:cNvPr id="19" name="CasellaDiTesto 18">
                <a:extLst>
                  <a:ext uri="{FF2B5EF4-FFF2-40B4-BE49-F238E27FC236}">
                    <a16:creationId xmlns:a16="http://schemas.microsoft.com/office/drawing/2014/main" id="{7BEEE3EC-D326-42FB-8204-F999DF1F388F}"/>
                  </a:ext>
                </a:extLst>
              </p:cNvPr>
              <p:cNvSpPr txBox="1">
                <a:spLocks noRot="1" noChangeAspect="1" noMove="1" noResize="1" noEditPoints="1" noAdjustHandles="1" noChangeArrowheads="1" noChangeShapeType="1" noTextEdit="1"/>
              </p:cNvSpPr>
              <p:nvPr/>
            </p:nvSpPr>
            <p:spPr>
              <a:xfrm rot="5400000">
                <a:off x="2193132" y="6167343"/>
                <a:ext cx="226023" cy="276999"/>
              </a:xfrm>
              <a:prstGeom prst="rect">
                <a:avLst/>
              </a:prstGeom>
              <a:blipFill>
                <a:blip r:embed="rId9"/>
                <a:stretch>
                  <a:fillRect t="-13514" b="-8108"/>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24C0B9AD-1ED9-4B85-8529-48672876DB1A}"/>
              </a:ext>
            </a:extLst>
          </p:cNvPr>
          <p:cNvSpPr txBox="1"/>
          <p:nvPr/>
        </p:nvSpPr>
        <p:spPr>
          <a:xfrm>
            <a:off x="3013968" y="6277018"/>
            <a:ext cx="2987336" cy="584775"/>
          </a:xfrm>
          <a:prstGeom prst="rect">
            <a:avLst/>
          </a:prstGeom>
          <a:noFill/>
        </p:spPr>
        <p:txBody>
          <a:bodyPr wrap="square">
            <a:spAutoFit/>
          </a:bodyPr>
          <a:lstStyle/>
          <a:p>
            <a:r>
              <a:rPr lang="en-GB" sz="1600" dirty="0"/>
              <a:t>Filling-process term decaying exponentially with time</a:t>
            </a:r>
          </a:p>
        </p:txBody>
      </p:sp>
      <p:sp>
        <p:nvSpPr>
          <p:cNvPr id="22" name="Freccia a destra 21">
            <a:extLst>
              <a:ext uri="{FF2B5EF4-FFF2-40B4-BE49-F238E27FC236}">
                <a16:creationId xmlns:a16="http://schemas.microsoft.com/office/drawing/2014/main" id="{36B1A7EE-4D94-441A-9D5E-299C67EB720D}"/>
              </a:ext>
            </a:extLst>
          </p:cNvPr>
          <p:cNvSpPr/>
          <p:nvPr/>
        </p:nvSpPr>
        <p:spPr>
          <a:xfrm>
            <a:off x="5269095" y="5854133"/>
            <a:ext cx="779902" cy="35394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8E5A0AB7-C012-42A4-B96D-C14FE5912B35}"/>
                  </a:ext>
                </a:extLst>
              </p:cNvPr>
              <p:cNvSpPr txBox="1"/>
              <p:nvPr/>
            </p:nvSpPr>
            <p:spPr>
              <a:xfrm>
                <a:off x="6350420" y="5740842"/>
                <a:ext cx="5629965" cy="584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𝐹𝐵𝑘𝑖𝑐𝑘</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𝑘</m:t>
                          </m:r>
                        </m:sub>
                      </m:sSub>
                      <m:r>
                        <a:rPr lang="en-GB" sz="1700" b="0" i="1" smtClean="0">
                          <a:solidFill>
                            <a:srgbClr val="FF0000"/>
                          </a:solidFill>
                          <a:latin typeface="Cambria Math" panose="02040503050406030204" pitchFamily="18" charset="0"/>
                        </a:rPr>
                        <m:t>𝑓</m:t>
                      </m:r>
                      <m:d>
                        <m:dPr>
                          <m:ctrlPr>
                            <a:rPr lang="en-GB" sz="1700" b="0" i="1" smtClean="0">
                              <a:solidFill>
                                <a:srgbClr val="FF0000"/>
                              </a:solidFill>
                              <a:latin typeface="Cambria Math" panose="02040503050406030204" pitchFamily="18" charset="0"/>
                            </a:rPr>
                          </m:ctrlPr>
                        </m:dPr>
                        <m:e>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𝑟𝑓</m:t>
                              </m:r>
                            </m:sub>
                          </m:sSub>
                        </m:e>
                      </m:d>
                      <m:r>
                        <a:rPr lang="en-GB" sz="1700" b="0" i="1" smtClean="0">
                          <a:solidFill>
                            <a:srgbClr val="FF0000"/>
                          </a:solidFill>
                          <a:latin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𝑉</m:t>
                          </m:r>
                        </m:e>
                        <m:sub>
                          <m:r>
                            <a:rPr lang="en-GB" sz="1600" i="1">
                              <a:solidFill>
                                <a:srgbClr val="FF0000"/>
                              </a:solidFill>
                              <a:latin typeface="Cambria Math" panose="02040503050406030204" pitchFamily="18" charset="0"/>
                            </a:rPr>
                            <m:t>𝐹𝐵𝑘𝑖𝑐𝑘</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𝑘</m:t>
                          </m:r>
                        </m:sub>
                      </m:sSub>
                      <m:r>
                        <a:rPr lang="en-GB" sz="1600" b="0" i="1" smtClean="0">
                          <a:solidFill>
                            <a:srgbClr val="FF0000"/>
                          </a:solidFill>
                          <a:latin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𝑉</m:t>
                          </m:r>
                        </m:e>
                        <m:sub>
                          <m:r>
                            <a:rPr lang="en-GB" sz="1600" i="1">
                              <a:solidFill>
                                <a:srgbClr val="FF0000"/>
                              </a:solidFill>
                              <a:latin typeface="Cambria Math" panose="02040503050406030204" pitchFamily="18" charset="0"/>
                            </a:rPr>
                            <m:t>𝐹𝐵𝑘𝑖𝑐𝑘</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𝑘</m:t>
                          </m:r>
                        </m:sub>
                      </m:sSub>
                      <m:sSup>
                        <m:sSupPr>
                          <m:ctrlPr>
                            <a:rPr lang="en-GB" sz="1700" i="1">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m:t>
                          </m:r>
                          <m:r>
                            <m:rPr>
                              <m:sty m:val="p"/>
                            </m:rPr>
                            <a:rPr lang="el-GR" sz="1700" i="1">
                              <a:solidFill>
                                <a:srgbClr val="FF0000"/>
                              </a:solidFill>
                              <a:latin typeface="Cambria Math" panose="02040503050406030204" pitchFamily="18" charset="0"/>
                              <a:ea typeface="Cambria Math" panose="02040503050406030204" pitchFamily="18" charset="0"/>
                            </a:rPr>
                            <m:t>Γ</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𝑟𝑓</m:t>
                              </m:r>
                            </m:sub>
                          </m:sSub>
                        </m:sup>
                      </m:sSup>
                      <m:f>
                        <m:fP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𝑒</m:t>
                              </m:r>
                            </m:sub>
                          </m:sSub>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den>
                      </m:f>
                      <m:func>
                        <m:funcPr>
                          <m:ctrlPr>
                            <a:rPr lang="en-GB" sz="1700" i="1">
                              <a:solidFill>
                                <a:srgbClr val="FF0000"/>
                              </a:solidFill>
                              <a:latin typeface="Cambria Math" panose="02040503050406030204" pitchFamily="18" charset="0"/>
                            </a:rPr>
                          </m:ctrlPr>
                        </m:funcPr>
                        <m:fName>
                          <m:r>
                            <m:rPr>
                              <m:sty m:val="p"/>
                            </m:rPr>
                            <a:rPr lang="en-GB" sz="1700">
                              <a:solidFill>
                                <a:srgbClr val="FF0000"/>
                              </a:solidFill>
                              <a:latin typeface="Cambria Math" panose="02040503050406030204" pitchFamily="18" charset="0"/>
                            </a:rPr>
                            <m:t>sin</m:t>
                          </m:r>
                        </m:fName>
                        <m:e>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𝑛</m:t>
                                  </m:r>
                                </m:sub>
                              </m:sSub>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𝑟𝑓</m:t>
                                  </m:r>
                                </m:sub>
                              </m:sSub>
                            </m:e>
                          </m:d>
                        </m:e>
                      </m:func>
                    </m:oMath>
                  </m:oMathPara>
                </a14:m>
                <a:endParaRPr lang="en-GB" sz="1700" dirty="0"/>
              </a:p>
            </p:txBody>
          </p:sp>
        </mc:Choice>
        <mc:Fallback xmlns="">
          <p:sp>
            <p:nvSpPr>
              <p:cNvPr id="24" name="CasellaDiTesto 23">
                <a:extLst>
                  <a:ext uri="{FF2B5EF4-FFF2-40B4-BE49-F238E27FC236}">
                    <a16:creationId xmlns:a16="http://schemas.microsoft.com/office/drawing/2014/main" id="{8E5A0AB7-C012-42A4-B96D-C14FE5912B35}"/>
                  </a:ext>
                </a:extLst>
              </p:cNvPr>
              <p:cNvSpPr txBox="1">
                <a:spLocks noRot="1" noChangeAspect="1" noMove="1" noResize="1" noEditPoints="1" noAdjustHandles="1" noChangeArrowheads="1" noChangeShapeType="1" noTextEdit="1"/>
              </p:cNvSpPr>
              <p:nvPr/>
            </p:nvSpPr>
            <p:spPr>
              <a:xfrm>
                <a:off x="6350420" y="5740842"/>
                <a:ext cx="5629965" cy="58451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76C16580-2306-44DD-B681-8CEF1605A6AA}"/>
                  </a:ext>
                </a:extLst>
              </p:cNvPr>
              <p:cNvSpPr txBox="1"/>
              <p:nvPr/>
            </p:nvSpPr>
            <p:spPr>
              <a:xfrm>
                <a:off x="10451221" y="1923341"/>
                <a:ext cx="1278961" cy="374974"/>
              </a:xfrm>
              <a:prstGeom prst="rect">
                <a:avLst/>
              </a:prstGeom>
              <a:noFill/>
            </p:spPr>
            <p:txBody>
              <a:bodyPr wrap="square">
                <a:spAutoFit/>
              </a:bodyPr>
              <a:lstStyle/>
              <a:p>
                <a14:m>
                  <m:oMath xmlns:m="http://schemas.openxmlformats.org/officeDocument/2006/math">
                    <m:r>
                      <a:rPr lang="en-GB" sz="1700" b="0" i="1" dirty="0" smtClean="0">
                        <a:solidFill>
                          <a:srgbClr val="FF0000"/>
                        </a:solidFill>
                        <a:latin typeface="Cambria Math" panose="02040503050406030204" pitchFamily="18" charset="0"/>
                        <a:ea typeface="Cambria Math" panose="02040503050406030204" pitchFamily="18" charset="0"/>
                      </a:rPr>
                      <m:t>0</m:t>
                    </m:r>
                    <m:r>
                      <a:rPr lang="en-GB" sz="170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𝑡</m:t>
                    </m:r>
                    <m:r>
                      <a:rPr lang="en-GB" sz="1700" b="0" i="1" smtClean="0">
                        <a:solidFill>
                          <a:srgbClr val="FF0000"/>
                        </a:solidFill>
                        <a:latin typeface="Cambria Math" panose="02040503050406030204" pitchFamily="18" charset="0"/>
                        <a:ea typeface="Cambria Math" panose="02040503050406030204" pitchFamily="18" charset="0"/>
                      </a:rPr>
                      <m:t>&lt;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𝑡</m:t>
                        </m:r>
                      </m:e>
                      <m:sub>
                        <m:r>
                          <a:rPr lang="en-GB" sz="1700" i="1">
                            <a:solidFill>
                              <a:srgbClr val="FF0000"/>
                            </a:solidFill>
                            <a:latin typeface="Cambria Math" panose="02040503050406030204" pitchFamily="18" charset="0"/>
                            <a:ea typeface="Cambria Math" panose="02040503050406030204" pitchFamily="18" charset="0"/>
                          </a:rPr>
                          <m:t>𝑟𝑓</m:t>
                        </m:r>
                      </m:sub>
                    </m:sSub>
                  </m:oMath>
                </a14:m>
                <a:r>
                  <a:rPr lang="en-GB" sz="1700" dirty="0">
                    <a:solidFill>
                      <a:srgbClr val="FF0000"/>
                    </a:solidFill>
                  </a:rPr>
                  <a:t> </a:t>
                </a:r>
              </a:p>
            </p:txBody>
          </p:sp>
        </mc:Choice>
        <mc:Fallback xmlns="">
          <p:sp>
            <p:nvSpPr>
              <p:cNvPr id="26" name="CasellaDiTesto 25">
                <a:extLst>
                  <a:ext uri="{FF2B5EF4-FFF2-40B4-BE49-F238E27FC236}">
                    <a16:creationId xmlns:a16="http://schemas.microsoft.com/office/drawing/2014/main" id="{76C16580-2306-44DD-B681-8CEF1605A6AA}"/>
                  </a:ext>
                </a:extLst>
              </p:cNvPr>
              <p:cNvSpPr txBox="1">
                <a:spLocks noRot="1" noChangeAspect="1" noMove="1" noResize="1" noEditPoints="1" noAdjustHandles="1" noChangeArrowheads="1" noChangeShapeType="1" noTextEdit="1"/>
              </p:cNvSpPr>
              <p:nvPr/>
            </p:nvSpPr>
            <p:spPr>
              <a:xfrm>
                <a:off x="10451221" y="1923341"/>
                <a:ext cx="1278961" cy="374974"/>
              </a:xfrm>
              <a:prstGeom prst="rect">
                <a:avLst/>
              </a:prstGeom>
              <a:blipFill>
                <a:blip r:embed="rId11"/>
                <a:stretch>
                  <a:fillRect b="-6557"/>
                </a:stretch>
              </a:blipFill>
            </p:spPr>
            <p:txBody>
              <a:bodyPr/>
              <a:lstStyle/>
              <a:p>
                <a:r>
                  <a:rPr lang="en-GB">
                    <a:noFill/>
                  </a:rPr>
                  <a:t> </a:t>
                </a:r>
              </a:p>
            </p:txBody>
          </p:sp>
        </mc:Fallback>
      </mc:AlternateContent>
      <p:sp>
        <p:nvSpPr>
          <p:cNvPr id="27" name="Parentesi quadra aperta 26">
            <a:extLst>
              <a:ext uri="{FF2B5EF4-FFF2-40B4-BE49-F238E27FC236}">
                <a16:creationId xmlns:a16="http://schemas.microsoft.com/office/drawing/2014/main" id="{983573C2-B5D0-4B73-A4AC-E388E5F18260}"/>
              </a:ext>
            </a:extLst>
          </p:cNvPr>
          <p:cNvSpPr/>
          <p:nvPr/>
        </p:nvSpPr>
        <p:spPr>
          <a:xfrm rot="5400000">
            <a:off x="7159277" y="1528323"/>
            <a:ext cx="95701" cy="38958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6D63218E-05A8-4DB0-9C18-17105412DFC9}"/>
                  </a:ext>
                </a:extLst>
              </p:cNvPr>
              <p:cNvSpPr txBox="1"/>
              <p:nvPr/>
            </p:nvSpPr>
            <p:spPr>
              <a:xfrm>
                <a:off x="6844681" y="1298195"/>
                <a:ext cx="4779077" cy="375937"/>
              </a:xfrm>
              <a:prstGeom prst="rect">
                <a:avLst/>
              </a:prstGeom>
              <a:noFill/>
            </p:spPr>
            <p:txBody>
              <a:bodyPr wrap="square" rtlCol="0">
                <a:spAutoFit/>
              </a:bodyPr>
              <a:lstStyle/>
              <a:p>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𝑉</m:t>
                    </m:r>
                    <m:d>
                      <m:dPr>
                        <m:begChr m:val="["/>
                        <m:endChr m:val="]"/>
                        <m:ctrlPr>
                          <a:rPr lang="en-GB" sz="1600" b="0" i="1" smtClean="0">
                            <a:solidFill>
                              <a:schemeClr val="tx1"/>
                            </a:solidFill>
                            <a:latin typeface="Cambria Math" panose="02040503050406030204" pitchFamily="18" charset="0"/>
                          </a:rPr>
                        </m:ctrlPr>
                      </m:dPr>
                      <m:e>
                        <m:d>
                          <m:dPr>
                            <m:ctrlPr>
                              <a:rPr lang="en-GB" sz="1600" i="1" dirty="0">
                                <a:solidFill>
                                  <a:schemeClr val="tx1"/>
                                </a:solidFill>
                                <a:latin typeface="Cambria Math" panose="02040503050406030204" pitchFamily="18" charset="0"/>
                                <a:ea typeface="Cambria Math" panose="02040503050406030204" pitchFamily="18" charset="0"/>
                              </a:rPr>
                            </m:ctrlPr>
                          </m:dPr>
                          <m:e>
                            <m:r>
                              <a:rPr lang="en-GB" sz="1600" i="1" dirty="0">
                                <a:solidFill>
                                  <a:schemeClr val="tx1"/>
                                </a:solidFill>
                                <a:latin typeface="Cambria Math" panose="02040503050406030204" pitchFamily="18" charset="0"/>
                                <a:ea typeface="Cambria Math" panose="02040503050406030204" pitchFamily="18" charset="0"/>
                              </a:rPr>
                              <m:t>𝑘</m:t>
                            </m:r>
                            <m:r>
                              <a:rPr lang="en-GB" sz="1600" i="1" dirty="0">
                                <a:solidFill>
                                  <a:schemeClr val="tx1"/>
                                </a:solidFill>
                                <a:latin typeface="Cambria Math" panose="02040503050406030204" pitchFamily="18" charset="0"/>
                                <a:ea typeface="Cambria Math" panose="02040503050406030204" pitchFamily="18" charset="0"/>
                              </a:rPr>
                              <m:t>−1</m:t>
                            </m:r>
                          </m:e>
                        </m:d>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𝑡</m:t>
                            </m:r>
                          </m:e>
                          <m:sub>
                            <m:r>
                              <a:rPr lang="en-GB" sz="1600" i="1">
                                <a:solidFill>
                                  <a:schemeClr val="tx1"/>
                                </a:solidFill>
                                <a:latin typeface="Cambria Math" panose="02040503050406030204" pitchFamily="18" charset="0"/>
                                <a:ea typeface="Cambria Math" panose="02040503050406030204" pitchFamily="18" charset="0"/>
                              </a:rPr>
                              <m:t>𝑟𝑓</m:t>
                            </m:r>
                          </m:sub>
                        </m:sSub>
                      </m:e>
                    </m:d>
                  </m:oMath>
                </a14:m>
                <a:r>
                  <a:rPr lang="en-GB" sz="1600" dirty="0">
                    <a:solidFill>
                      <a:schemeClr val="tx1"/>
                    </a:solidFill>
                  </a:rPr>
                  <a:t>, </a:t>
                </a:r>
                <a14:m>
                  <m:oMath xmlns:m="http://schemas.openxmlformats.org/officeDocument/2006/math">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sub>
                    </m:sSub>
                    <m:r>
                      <a:rPr lang="en-GB" sz="1600" b="0" i="1" smtClean="0">
                        <a:solidFill>
                          <a:schemeClr val="tx1"/>
                        </a:solidFill>
                        <a:latin typeface="Cambria Math" panose="02040503050406030204" pitchFamily="18" charset="0"/>
                        <a:ea typeface="Cambria Math" panose="02040503050406030204" pitchFamily="18" charset="0"/>
                      </a:rPr>
                      <m:t>=</m:t>
                    </m:r>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d>
                      <m:dPr>
                        <m:begChr m:val="["/>
                        <m:endChr m:val="]"/>
                        <m:ctrlPr>
                          <a:rPr lang="en-GB" sz="1600" i="1">
                            <a:solidFill>
                              <a:schemeClr val="tx1"/>
                            </a:solidFill>
                            <a:latin typeface="Cambria Math" panose="02040503050406030204" pitchFamily="18" charset="0"/>
                          </a:rPr>
                        </m:ctrlPr>
                      </m:dPr>
                      <m:e>
                        <m:d>
                          <m:dPr>
                            <m:ctrlPr>
                              <a:rPr lang="en-GB" sz="1600" i="1" dirty="0">
                                <a:solidFill>
                                  <a:schemeClr val="tx1"/>
                                </a:solidFill>
                                <a:latin typeface="Cambria Math" panose="02040503050406030204" pitchFamily="18" charset="0"/>
                                <a:ea typeface="Cambria Math" panose="02040503050406030204" pitchFamily="18" charset="0"/>
                              </a:rPr>
                            </m:ctrlPr>
                          </m:dPr>
                          <m:e>
                            <m:r>
                              <a:rPr lang="en-GB" sz="1600" i="1" dirty="0">
                                <a:solidFill>
                                  <a:schemeClr val="tx1"/>
                                </a:solidFill>
                                <a:latin typeface="Cambria Math" panose="02040503050406030204" pitchFamily="18" charset="0"/>
                                <a:ea typeface="Cambria Math" panose="02040503050406030204" pitchFamily="18" charset="0"/>
                              </a:rPr>
                              <m:t>𝑘</m:t>
                            </m:r>
                            <m:r>
                              <a:rPr lang="en-GB" sz="1600" i="1" dirty="0">
                                <a:solidFill>
                                  <a:schemeClr val="tx1"/>
                                </a:solidFill>
                                <a:latin typeface="Cambria Math" panose="02040503050406030204" pitchFamily="18" charset="0"/>
                                <a:ea typeface="Cambria Math" panose="02040503050406030204" pitchFamily="18" charset="0"/>
                              </a:rPr>
                              <m:t>−1</m:t>
                            </m:r>
                          </m:e>
                        </m:d>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𝑡</m:t>
                            </m:r>
                          </m:e>
                          <m:sub>
                            <m:r>
                              <a:rPr lang="en-GB" sz="1600" i="1">
                                <a:solidFill>
                                  <a:schemeClr val="tx1"/>
                                </a:solidFill>
                                <a:latin typeface="Cambria Math" panose="02040503050406030204" pitchFamily="18" charset="0"/>
                                <a:ea typeface="Cambria Math" panose="02040503050406030204" pitchFamily="18" charset="0"/>
                              </a:rPr>
                              <m:t>𝑟𝑓</m:t>
                            </m:r>
                          </m:sub>
                        </m:sSub>
                      </m:e>
                    </m:d>
                  </m:oMath>
                </a14:m>
                <a:endParaRPr lang="en-GB" sz="1600" dirty="0"/>
              </a:p>
            </p:txBody>
          </p:sp>
        </mc:Choice>
        <mc:Fallback xmlns="">
          <p:sp>
            <p:nvSpPr>
              <p:cNvPr id="28" name="CasellaDiTesto 27">
                <a:extLst>
                  <a:ext uri="{FF2B5EF4-FFF2-40B4-BE49-F238E27FC236}">
                    <a16:creationId xmlns:a16="http://schemas.microsoft.com/office/drawing/2014/main" id="{6D63218E-05A8-4DB0-9C18-17105412DFC9}"/>
                  </a:ext>
                </a:extLst>
              </p:cNvPr>
              <p:cNvSpPr txBox="1">
                <a:spLocks noRot="1" noChangeAspect="1" noMove="1" noResize="1" noEditPoints="1" noAdjustHandles="1" noChangeArrowheads="1" noChangeShapeType="1" noTextEdit="1"/>
              </p:cNvSpPr>
              <p:nvPr/>
            </p:nvSpPr>
            <p:spPr>
              <a:xfrm>
                <a:off x="6844681" y="1298195"/>
                <a:ext cx="4779077" cy="375937"/>
              </a:xfrm>
              <a:prstGeom prst="rect">
                <a:avLst/>
              </a:prstGeom>
              <a:blipFill>
                <a:blip r:embed="rId12"/>
                <a:stretch>
                  <a:fillRect b="-16129"/>
                </a:stretch>
              </a:blipFill>
            </p:spPr>
            <p:txBody>
              <a:bodyPr/>
              <a:lstStyle/>
              <a:p>
                <a:r>
                  <a:rPr lang="en-GB">
                    <a:noFill/>
                  </a:rPr>
                  <a:t> </a:t>
                </a:r>
              </a:p>
            </p:txBody>
          </p:sp>
        </mc:Fallback>
      </mc:AlternateContent>
      <p:sp>
        <p:nvSpPr>
          <p:cNvPr id="29" name="Parentesi quadra aperta 28">
            <a:extLst>
              <a:ext uri="{FF2B5EF4-FFF2-40B4-BE49-F238E27FC236}">
                <a16:creationId xmlns:a16="http://schemas.microsoft.com/office/drawing/2014/main" id="{9BC0290C-757F-4CDF-B158-990FBE6F3CAE}"/>
              </a:ext>
            </a:extLst>
          </p:cNvPr>
          <p:cNvSpPr/>
          <p:nvPr/>
        </p:nvSpPr>
        <p:spPr>
          <a:xfrm rot="16200000">
            <a:off x="3832767" y="5537091"/>
            <a:ext cx="75813" cy="1484007"/>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CasellaDiTesto 29">
            <a:extLst>
              <a:ext uri="{FF2B5EF4-FFF2-40B4-BE49-F238E27FC236}">
                <a16:creationId xmlns:a16="http://schemas.microsoft.com/office/drawing/2014/main" id="{BE688204-91C7-4BF0-80BA-529A0D9A5C43}"/>
              </a:ext>
            </a:extLst>
          </p:cNvPr>
          <p:cNvSpPr txBox="1"/>
          <p:nvPr/>
        </p:nvSpPr>
        <p:spPr>
          <a:xfrm>
            <a:off x="7183930" y="6357610"/>
            <a:ext cx="1902689" cy="338554"/>
          </a:xfrm>
          <a:prstGeom prst="rect">
            <a:avLst/>
          </a:prstGeom>
          <a:noFill/>
        </p:spPr>
        <p:txBody>
          <a:bodyPr wrap="square" rtlCol="0">
            <a:spAutoFit/>
          </a:bodyPr>
          <a:lstStyle/>
          <a:p>
            <a:r>
              <a:rPr lang="en-GB" sz="1600" dirty="0"/>
              <a:t>Desired voltage-kick</a:t>
            </a:r>
          </a:p>
        </p:txBody>
      </p:sp>
      <p:sp>
        <p:nvSpPr>
          <p:cNvPr id="31" name="Parentesi quadra aperta 30">
            <a:extLst>
              <a:ext uri="{FF2B5EF4-FFF2-40B4-BE49-F238E27FC236}">
                <a16:creationId xmlns:a16="http://schemas.microsoft.com/office/drawing/2014/main" id="{C0F84E34-B2CC-4579-9A09-8CC1ED33840B}"/>
              </a:ext>
            </a:extLst>
          </p:cNvPr>
          <p:cNvSpPr/>
          <p:nvPr/>
        </p:nvSpPr>
        <p:spPr>
          <a:xfrm rot="16200000">
            <a:off x="8494387" y="5945425"/>
            <a:ext cx="113707" cy="705229"/>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Parentesi quadra aperta 31">
            <a:extLst>
              <a:ext uri="{FF2B5EF4-FFF2-40B4-BE49-F238E27FC236}">
                <a16:creationId xmlns:a16="http://schemas.microsoft.com/office/drawing/2014/main" id="{FF1384D3-9342-46E5-A4B2-B5E825FEEA91}"/>
              </a:ext>
            </a:extLst>
          </p:cNvPr>
          <p:cNvSpPr/>
          <p:nvPr/>
        </p:nvSpPr>
        <p:spPr>
          <a:xfrm rot="16200000">
            <a:off x="10449415" y="5111182"/>
            <a:ext cx="113707" cy="258431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CasellaDiTesto 32">
            <a:extLst>
              <a:ext uri="{FF2B5EF4-FFF2-40B4-BE49-F238E27FC236}">
                <a16:creationId xmlns:a16="http://schemas.microsoft.com/office/drawing/2014/main" id="{F476FEE8-B477-479A-B985-0BC63373D89F}"/>
              </a:ext>
            </a:extLst>
          </p:cNvPr>
          <p:cNvSpPr txBox="1"/>
          <p:nvPr/>
        </p:nvSpPr>
        <p:spPr>
          <a:xfrm>
            <a:off x="9112760" y="6481313"/>
            <a:ext cx="2977887" cy="338554"/>
          </a:xfrm>
          <a:prstGeom prst="rect">
            <a:avLst/>
          </a:prstGeom>
          <a:noFill/>
        </p:spPr>
        <p:txBody>
          <a:bodyPr wrap="square" rtlCol="0">
            <a:spAutoFit/>
          </a:bodyPr>
          <a:lstStyle/>
          <a:p>
            <a:r>
              <a:rPr lang="en-GB" sz="1600" dirty="0"/>
              <a:t>Error term due to filling-process</a:t>
            </a:r>
          </a:p>
        </p:txBody>
      </p:sp>
      <p:sp>
        <p:nvSpPr>
          <p:cNvPr id="34" name="Parentesi quadra aperta 33">
            <a:extLst>
              <a:ext uri="{FF2B5EF4-FFF2-40B4-BE49-F238E27FC236}">
                <a16:creationId xmlns:a16="http://schemas.microsoft.com/office/drawing/2014/main" id="{8DE9F0A4-84C4-410C-8B56-E296BDC47B6D}"/>
              </a:ext>
            </a:extLst>
          </p:cNvPr>
          <p:cNvSpPr/>
          <p:nvPr/>
        </p:nvSpPr>
        <p:spPr>
          <a:xfrm rot="5400000">
            <a:off x="10798692" y="4880477"/>
            <a:ext cx="71124" cy="179185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E66EF2CB-5F88-40A9-A0EC-06766CAC138D}"/>
                  </a:ext>
                </a:extLst>
              </p:cNvPr>
              <p:cNvSpPr txBox="1"/>
              <p:nvPr/>
            </p:nvSpPr>
            <p:spPr>
              <a:xfrm>
                <a:off x="9772320" y="5295559"/>
                <a:ext cx="1172771" cy="3872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i="1" smtClean="0">
                          <a:latin typeface="Cambria Math" panose="02040503050406030204" pitchFamily="18" charset="0"/>
                          <a:ea typeface="Cambria Math" panose="02040503050406030204" pitchFamily="18" charset="0"/>
                        </a:rPr>
                        <m:t>≈</m:t>
                      </m:r>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𝑒</m:t>
                          </m:r>
                        </m:e>
                        <m:sup>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3.25</m:t>
                              </m:r>
                              <m:r>
                                <a:rPr lang="en-GB" sz="1600" b="0" i="1" smtClean="0">
                                  <a:latin typeface="Cambria Math" panose="02040503050406030204" pitchFamily="18" charset="0"/>
                                  <a:ea typeface="Cambria Math" panose="02040503050406030204" pitchFamily="18" charset="0"/>
                                </a:rPr>
                                <m:t>𝜋</m:t>
                              </m:r>
                            </m:num>
                            <m:den>
                              <m:r>
                                <a:rPr lang="en-GB" sz="1600" b="0" i="1" smtClean="0">
                                  <a:latin typeface="Cambria Math" panose="02040503050406030204" pitchFamily="18" charset="0"/>
                                  <a:ea typeface="Cambria Math" panose="02040503050406030204" pitchFamily="18" charset="0"/>
                                </a:rPr>
                                <m:t>𝑄</m:t>
                              </m:r>
                            </m:den>
                          </m:f>
                        </m:sup>
                      </m:sSup>
                    </m:oMath>
                  </m:oMathPara>
                </a14:m>
                <a:endParaRPr lang="en-GB" sz="1600" dirty="0"/>
              </a:p>
            </p:txBody>
          </p:sp>
        </mc:Choice>
        <mc:Fallback xmlns="">
          <p:sp>
            <p:nvSpPr>
              <p:cNvPr id="15" name="CasellaDiTesto 14">
                <a:extLst>
                  <a:ext uri="{FF2B5EF4-FFF2-40B4-BE49-F238E27FC236}">
                    <a16:creationId xmlns:a16="http://schemas.microsoft.com/office/drawing/2014/main" id="{E66EF2CB-5F88-40A9-A0EC-06766CAC138D}"/>
                  </a:ext>
                </a:extLst>
              </p:cNvPr>
              <p:cNvSpPr txBox="1">
                <a:spLocks noRot="1" noChangeAspect="1" noMove="1" noResize="1" noEditPoints="1" noAdjustHandles="1" noChangeArrowheads="1" noChangeShapeType="1" noTextEdit="1"/>
              </p:cNvSpPr>
              <p:nvPr/>
            </p:nvSpPr>
            <p:spPr>
              <a:xfrm>
                <a:off x="9772320" y="5295559"/>
                <a:ext cx="1172771" cy="387286"/>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669FB2CC-3126-4CF9-B730-3C448CADBA64}"/>
                  </a:ext>
                </a:extLst>
              </p:cNvPr>
              <p:cNvSpPr txBox="1"/>
              <p:nvPr/>
            </p:nvSpPr>
            <p:spPr>
              <a:xfrm>
                <a:off x="10719047" y="5386163"/>
                <a:ext cx="1607377" cy="338554"/>
              </a:xfrm>
              <a:prstGeom prst="rect">
                <a:avLst/>
              </a:prstGeom>
              <a:noFill/>
            </p:spPr>
            <p:txBody>
              <a:bodyPr wrap="square" rtlCol="0">
                <a:spAutoFit/>
              </a:bodyPr>
              <a:lstStyle/>
              <a:p>
                <a:r>
                  <a:rPr lang="en-GB" sz="1600" dirty="0"/>
                  <a:t>(</a:t>
                </a:r>
                <a:r>
                  <a:rPr lang="en-GB" sz="1600" dirty="0">
                    <a:solidFill>
                      <a:schemeClr val="tx1"/>
                    </a:solidFill>
                  </a:rPr>
                  <a:t>since </a:t>
                </a: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smtClean="0">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𝑟</m:t>
                        </m:r>
                      </m:sub>
                    </m:sSub>
                  </m:oMath>
                </a14:m>
                <a:r>
                  <a:rPr lang="en-GB" sz="1600" dirty="0">
                    <a:solidFill>
                      <a:schemeClr val="tx1"/>
                    </a:solidFill>
                  </a:rPr>
                  <a:t>)</a:t>
                </a:r>
                <a:endParaRPr lang="en-GB" sz="1600" dirty="0"/>
              </a:p>
            </p:txBody>
          </p:sp>
        </mc:Choice>
        <mc:Fallback xmlns="">
          <p:sp>
            <p:nvSpPr>
              <p:cNvPr id="35" name="CasellaDiTesto 34">
                <a:extLst>
                  <a:ext uri="{FF2B5EF4-FFF2-40B4-BE49-F238E27FC236}">
                    <a16:creationId xmlns:a16="http://schemas.microsoft.com/office/drawing/2014/main" id="{669FB2CC-3126-4CF9-B730-3C448CADBA64}"/>
                  </a:ext>
                </a:extLst>
              </p:cNvPr>
              <p:cNvSpPr txBox="1">
                <a:spLocks noRot="1" noChangeAspect="1" noMove="1" noResize="1" noEditPoints="1" noAdjustHandles="1" noChangeArrowheads="1" noChangeShapeType="1" noTextEdit="1"/>
              </p:cNvSpPr>
              <p:nvPr/>
            </p:nvSpPr>
            <p:spPr>
              <a:xfrm>
                <a:off x="10719047" y="5386163"/>
                <a:ext cx="1607377" cy="338554"/>
              </a:xfrm>
              <a:prstGeom prst="rect">
                <a:avLst/>
              </a:prstGeom>
              <a:blipFill>
                <a:blip r:embed="rId14"/>
                <a:stretch>
                  <a:fillRect l="-1894" t="-5455" b="-23636"/>
                </a:stretch>
              </a:blipFill>
            </p:spPr>
            <p:txBody>
              <a:bodyPr/>
              <a:lstStyle/>
              <a:p>
                <a:r>
                  <a:rPr lang="en-GB">
                    <a:noFill/>
                  </a:rPr>
                  <a:t> </a:t>
                </a:r>
              </a:p>
            </p:txBody>
          </p:sp>
        </mc:Fallback>
      </mc:AlternateContent>
    </p:spTree>
    <p:extLst>
      <p:ext uri="{BB962C8B-B14F-4D97-AF65-F5344CB8AC3E}">
        <p14:creationId xmlns:p14="http://schemas.microsoft.com/office/powerpoint/2010/main" val="7514281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105949DB-D965-47B9-AE79-4D7383C26A7D}"/>
              </a:ext>
            </a:extLst>
          </p:cNvPr>
          <p:cNvPicPr>
            <a:picLocks noChangeAspect="1"/>
          </p:cNvPicPr>
          <p:nvPr/>
        </p:nvPicPr>
        <p:blipFill>
          <a:blip r:embed="rId2"/>
          <a:stretch>
            <a:fillRect/>
          </a:stretch>
        </p:blipFill>
        <p:spPr>
          <a:xfrm>
            <a:off x="486771" y="1848620"/>
            <a:ext cx="5584259" cy="1754010"/>
          </a:xfrm>
          <a:prstGeom prst="rect">
            <a:avLst/>
          </a:prstGeom>
        </p:spPr>
      </p:pic>
      <p:sp>
        <p:nvSpPr>
          <p:cNvPr id="4" name="Segnaposto numero diapositiva 3">
            <a:extLst>
              <a:ext uri="{FF2B5EF4-FFF2-40B4-BE49-F238E27FC236}">
                <a16:creationId xmlns:a16="http://schemas.microsoft.com/office/drawing/2014/main" id="{1ED7A4F6-B24E-4CA7-ABE4-BCF964707D01}"/>
              </a:ext>
            </a:extLst>
          </p:cNvPr>
          <p:cNvSpPr>
            <a:spLocks noGrp="1"/>
          </p:cNvSpPr>
          <p:nvPr>
            <p:ph type="sldNum" sz="quarter" idx="12"/>
          </p:nvPr>
        </p:nvSpPr>
        <p:spPr/>
        <p:txBody>
          <a:bodyPr/>
          <a:lstStyle/>
          <a:p>
            <a:fld id="{F556478C-EA8F-4B12-8AB2-8053E5C3663D}" type="slidenum">
              <a:rPr lang="en-GB" smtClean="0"/>
              <a:t>136</a:t>
            </a:fld>
            <a:endParaRPr lang="en-GB"/>
          </a:p>
        </p:txBody>
      </p:sp>
      <p:sp>
        <p:nvSpPr>
          <p:cNvPr id="5" name="CasellaDiTesto 4">
            <a:extLst>
              <a:ext uri="{FF2B5EF4-FFF2-40B4-BE49-F238E27FC236}">
                <a16:creationId xmlns:a16="http://schemas.microsoft.com/office/drawing/2014/main" id="{97B758A7-E8A2-4AED-BD00-CE3A76F69346}"/>
              </a:ext>
            </a:extLst>
          </p:cNvPr>
          <p:cNvSpPr txBox="1"/>
          <p:nvPr/>
        </p:nvSpPr>
        <p:spPr>
          <a:xfrm>
            <a:off x="0" y="85983"/>
            <a:ext cx="12192000" cy="707886"/>
          </a:xfrm>
          <a:prstGeom prst="rect">
            <a:avLst/>
          </a:prstGeom>
          <a:noFill/>
        </p:spPr>
        <p:txBody>
          <a:bodyPr wrap="square" rtlCol="0">
            <a:spAutoFit/>
          </a:bodyPr>
          <a:lstStyle/>
          <a:p>
            <a:pPr algn="ctr"/>
            <a:r>
              <a:rPr lang="en-GB" sz="4000" dirty="0">
                <a:latin typeface="+mj-lt"/>
              </a:rPr>
              <a:t>Example continued: voltage signal from mixer to kicker</a:t>
            </a:r>
          </a:p>
        </p:txBody>
      </p:sp>
      <p:sp>
        <p:nvSpPr>
          <p:cNvPr id="7" name="CasellaDiTesto 6">
            <a:extLst>
              <a:ext uri="{FF2B5EF4-FFF2-40B4-BE49-F238E27FC236}">
                <a16:creationId xmlns:a16="http://schemas.microsoft.com/office/drawing/2014/main" id="{B6F088A9-0483-4DDA-9B54-64E27A02A71A}"/>
              </a:ext>
            </a:extLst>
          </p:cNvPr>
          <p:cNvSpPr txBox="1"/>
          <p:nvPr/>
        </p:nvSpPr>
        <p:spPr>
          <a:xfrm rot="16200000">
            <a:off x="-213279" y="2480689"/>
            <a:ext cx="1116963" cy="338554"/>
          </a:xfrm>
          <a:prstGeom prst="rect">
            <a:avLst/>
          </a:prstGeom>
          <a:noFill/>
        </p:spPr>
        <p:txBody>
          <a:bodyPr wrap="square" rtlCol="0">
            <a:spAutoFit/>
          </a:bodyPr>
          <a:lstStyle/>
          <a:p>
            <a:r>
              <a:rPr lang="en-GB" sz="1600" dirty="0"/>
              <a:t>Voltage [V]</a:t>
            </a:r>
          </a:p>
        </p:txBody>
      </p:sp>
      <p:sp>
        <p:nvSpPr>
          <p:cNvPr id="8" name="CasellaDiTesto 7">
            <a:extLst>
              <a:ext uri="{FF2B5EF4-FFF2-40B4-BE49-F238E27FC236}">
                <a16:creationId xmlns:a16="http://schemas.microsoft.com/office/drawing/2014/main" id="{F6FF4907-3DB5-4F59-93FA-C6DDCC0979A1}"/>
              </a:ext>
            </a:extLst>
          </p:cNvPr>
          <p:cNvSpPr txBox="1"/>
          <p:nvPr/>
        </p:nvSpPr>
        <p:spPr>
          <a:xfrm>
            <a:off x="3009711" y="3544494"/>
            <a:ext cx="1065321" cy="338554"/>
          </a:xfrm>
          <a:prstGeom prst="rect">
            <a:avLst/>
          </a:prstGeom>
          <a:noFill/>
        </p:spPr>
        <p:txBody>
          <a:bodyPr wrap="square" rtlCol="0">
            <a:spAutoFit/>
          </a:bodyPr>
          <a:lstStyle/>
          <a:p>
            <a:r>
              <a:rPr lang="en-GB" sz="1600" dirty="0"/>
              <a:t>Time [ns]</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33F9B47-9D88-4D2C-B71C-6BDD297228F3}"/>
                  </a:ext>
                </a:extLst>
              </p:cNvPr>
              <p:cNvSpPr txBox="1"/>
              <p:nvPr/>
            </p:nvSpPr>
            <p:spPr>
              <a:xfrm>
                <a:off x="1849131" y="1312772"/>
                <a:ext cx="3372631" cy="338554"/>
              </a:xfrm>
              <a:prstGeom prst="rect">
                <a:avLst/>
              </a:prstGeom>
              <a:noFill/>
            </p:spPr>
            <p:txBody>
              <a:bodyPr wrap="square" rtlCol="0">
                <a:spAutoFit/>
              </a:bodyPr>
              <a:lstStyle/>
              <a:p>
                <a:r>
                  <a:rPr lang="en-GB" sz="1600" b="1" dirty="0"/>
                  <a:t>Voltage from the mixer at turn </a:t>
                </a:r>
                <a14:m>
                  <m:oMath xmlns:m="http://schemas.openxmlformats.org/officeDocument/2006/math">
                    <m:r>
                      <a:rPr lang="en-GB" sz="1600" b="1" i="1" dirty="0" smtClean="0">
                        <a:latin typeface="Cambria Math" panose="02040503050406030204" pitchFamily="18" charset="0"/>
                      </a:rPr>
                      <m:t>𝒏</m:t>
                    </m:r>
                  </m:oMath>
                </a14:m>
                <a:endParaRPr lang="en-GB" sz="1600" b="1" dirty="0"/>
              </a:p>
            </p:txBody>
          </p:sp>
        </mc:Choice>
        <mc:Fallback xmlns="">
          <p:sp>
            <p:nvSpPr>
              <p:cNvPr id="9" name="CasellaDiTesto 8">
                <a:extLst>
                  <a:ext uri="{FF2B5EF4-FFF2-40B4-BE49-F238E27FC236}">
                    <a16:creationId xmlns:a16="http://schemas.microsoft.com/office/drawing/2014/main" id="{233F9B47-9D88-4D2C-B71C-6BDD297228F3}"/>
                  </a:ext>
                </a:extLst>
              </p:cNvPr>
              <p:cNvSpPr txBox="1">
                <a:spLocks noRot="1" noChangeAspect="1" noMove="1" noResize="1" noEditPoints="1" noAdjustHandles="1" noChangeArrowheads="1" noChangeShapeType="1" noTextEdit="1"/>
              </p:cNvSpPr>
              <p:nvPr/>
            </p:nvSpPr>
            <p:spPr>
              <a:xfrm>
                <a:off x="1849131" y="1312772"/>
                <a:ext cx="3372631" cy="338554"/>
              </a:xfrm>
              <a:prstGeom prst="rect">
                <a:avLst/>
              </a:prstGeom>
              <a:blipFill>
                <a:blip r:embed="rId3"/>
                <a:stretch>
                  <a:fillRect l="-903" t="-5357" b="-21429"/>
                </a:stretch>
              </a:blipFill>
            </p:spPr>
            <p:txBody>
              <a:bodyPr/>
              <a:lstStyle/>
              <a:p>
                <a:r>
                  <a:rPr lang="en-GB">
                    <a:noFill/>
                  </a:rPr>
                  <a:t> </a:t>
                </a:r>
              </a:p>
            </p:txBody>
          </p:sp>
        </mc:Fallback>
      </mc:AlternateContent>
      <p:sp>
        <p:nvSpPr>
          <p:cNvPr id="10" name="CasellaDiTesto 9">
            <a:extLst>
              <a:ext uri="{FF2B5EF4-FFF2-40B4-BE49-F238E27FC236}">
                <a16:creationId xmlns:a16="http://schemas.microsoft.com/office/drawing/2014/main" id="{C4B90EEA-B0D3-4AFD-9F9E-52078C89AD07}"/>
              </a:ext>
            </a:extLst>
          </p:cNvPr>
          <p:cNvSpPr txBox="1"/>
          <p:nvPr/>
        </p:nvSpPr>
        <p:spPr>
          <a:xfrm>
            <a:off x="777993" y="1595909"/>
            <a:ext cx="277126" cy="338554"/>
          </a:xfrm>
          <a:prstGeom prst="rect">
            <a:avLst/>
          </a:prstGeom>
          <a:noFill/>
        </p:spPr>
        <p:txBody>
          <a:bodyPr wrap="square" rtlCol="0">
            <a:spAutoFit/>
          </a:bodyPr>
          <a:lstStyle/>
          <a:p>
            <a:r>
              <a:rPr lang="en-GB" sz="1600" b="1" dirty="0">
                <a:solidFill>
                  <a:srgbClr val="FFA500"/>
                </a:solidFill>
              </a:rPr>
              <a:t>0</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C49D81D-D63F-499E-9FE3-4499A51A106C}"/>
                  </a:ext>
                </a:extLst>
              </p:cNvPr>
              <p:cNvSpPr txBox="1"/>
              <p:nvPr/>
            </p:nvSpPr>
            <p:spPr>
              <a:xfrm>
                <a:off x="1837265" y="1551519"/>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11" name="CasellaDiTesto 10">
                <a:extLst>
                  <a:ext uri="{FF2B5EF4-FFF2-40B4-BE49-F238E27FC236}">
                    <a16:creationId xmlns:a16="http://schemas.microsoft.com/office/drawing/2014/main" id="{1C49D81D-D63F-499E-9FE3-4499A51A106C}"/>
                  </a:ext>
                </a:extLst>
              </p:cNvPr>
              <p:cNvSpPr txBox="1">
                <a:spLocks noRot="1" noChangeAspect="1" noMove="1" noResize="1" noEditPoints="1" noAdjustHandles="1" noChangeArrowheads="1" noChangeShapeType="1" noTextEdit="1"/>
              </p:cNvSpPr>
              <p:nvPr/>
            </p:nvSpPr>
            <p:spPr>
              <a:xfrm>
                <a:off x="1837265" y="1551519"/>
                <a:ext cx="471469" cy="361894"/>
              </a:xfrm>
              <a:prstGeom prst="rect">
                <a:avLst/>
              </a:prstGeom>
              <a:blipFill>
                <a:blip r:embed="rId4"/>
                <a:stretch>
                  <a:fillRect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6EBF3368-CF31-4073-AC18-4589DB14AA0C}"/>
                  </a:ext>
                </a:extLst>
              </p:cNvPr>
              <p:cNvSpPr txBox="1"/>
              <p:nvPr/>
            </p:nvSpPr>
            <p:spPr>
              <a:xfrm>
                <a:off x="2965855" y="1543888"/>
                <a:ext cx="585753" cy="361894"/>
              </a:xfrm>
              <a:prstGeom prst="rect">
                <a:avLst/>
              </a:prstGeom>
              <a:noFill/>
            </p:spPr>
            <p:txBody>
              <a:bodyPr wrap="square" rtlCol="0">
                <a:spAutoFit/>
              </a:bodyPr>
              <a:lstStyle/>
              <a:p>
                <a:r>
                  <a:rPr lang="en-GB" sz="1600" b="1" dirty="0">
                    <a:solidFill>
                      <a:srgbClr val="FFA500"/>
                    </a:solidFill>
                  </a:rPr>
                  <a:t>2</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2" name="CasellaDiTesto 11">
                <a:extLst>
                  <a:ext uri="{FF2B5EF4-FFF2-40B4-BE49-F238E27FC236}">
                    <a16:creationId xmlns:a16="http://schemas.microsoft.com/office/drawing/2014/main" id="{6EBF3368-CF31-4073-AC18-4589DB14AA0C}"/>
                  </a:ext>
                </a:extLst>
              </p:cNvPr>
              <p:cNvSpPr txBox="1">
                <a:spLocks noRot="1" noChangeAspect="1" noMove="1" noResize="1" noEditPoints="1" noAdjustHandles="1" noChangeArrowheads="1" noChangeShapeType="1" noTextEdit="1"/>
              </p:cNvSpPr>
              <p:nvPr/>
            </p:nvSpPr>
            <p:spPr>
              <a:xfrm>
                <a:off x="2965855" y="1543888"/>
                <a:ext cx="585753" cy="361894"/>
              </a:xfrm>
              <a:prstGeom prst="rect">
                <a:avLst/>
              </a:prstGeom>
              <a:blipFill>
                <a:blip r:embed="rId5"/>
                <a:stretch>
                  <a:fillRect l="-6250" t="-3333"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735DCA8-6C78-4BCA-8E2B-0F3D9A01B653}"/>
                  </a:ext>
                </a:extLst>
              </p:cNvPr>
              <p:cNvSpPr txBox="1"/>
              <p:nvPr/>
            </p:nvSpPr>
            <p:spPr>
              <a:xfrm>
                <a:off x="4093318" y="1547980"/>
                <a:ext cx="585753" cy="361894"/>
              </a:xfrm>
              <a:prstGeom prst="rect">
                <a:avLst/>
              </a:prstGeom>
              <a:noFill/>
            </p:spPr>
            <p:txBody>
              <a:bodyPr wrap="square" rtlCol="0">
                <a:spAutoFit/>
              </a:bodyPr>
              <a:lstStyle/>
              <a:p>
                <a:r>
                  <a:rPr lang="en-GB" sz="1600" b="1" dirty="0">
                    <a:solidFill>
                      <a:srgbClr val="FFA500"/>
                    </a:solidFill>
                  </a:rPr>
                  <a:t>3</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3" name="CasellaDiTesto 12">
                <a:extLst>
                  <a:ext uri="{FF2B5EF4-FFF2-40B4-BE49-F238E27FC236}">
                    <a16:creationId xmlns:a16="http://schemas.microsoft.com/office/drawing/2014/main" id="{E735DCA8-6C78-4BCA-8E2B-0F3D9A01B653}"/>
                  </a:ext>
                </a:extLst>
              </p:cNvPr>
              <p:cNvSpPr txBox="1">
                <a:spLocks noRot="1" noChangeAspect="1" noMove="1" noResize="1" noEditPoints="1" noAdjustHandles="1" noChangeArrowheads="1" noChangeShapeType="1" noTextEdit="1"/>
              </p:cNvSpPr>
              <p:nvPr/>
            </p:nvSpPr>
            <p:spPr>
              <a:xfrm>
                <a:off x="4093318" y="1547980"/>
                <a:ext cx="585753" cy="361894"/>
              </a:xfrm>
              <a:prstGeom prst="rect">
                <a:avLst/>
              </a:prstGeom>
              <a:blipFill>
                <a:blip r:embed="rId6"/>
                <a:stretch>
                  <a:fillRect l="-5155"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4BA0D1A-4765-45F2-AA37-C6F93A43A149}"/>
                  </a:ext>
                </a:extLst>
              </p:cNvPr>
              <p:cNvSpPr txBox="1"/>
              <p:nvPr/>
            </p:nvSpPr>
            <p:spPr>
              <a:xfrm>
                <a:off x="5282928" y="1551519"/>
                <a:ext cx="585753" cy="361894"/>
              </a:xfrm>
              <a:prstGeom prst="rect">
                <a:avLst/>
              </a:prstGeom>
              <a:noFill/>
            </p:spPr>
            <p:txBody>
              <a:bodyPr wrap="square" rtlCol="0">
                <a:spAutoFit/>
              </a:bodyPr>
              <a:lstStyle/>
              <a:p>
                <a:r>
                  <a:rPr lang="en-GB" sz="1600" b="1" dirty="0">
                    <a:solidFill>
                      <a:srgbClr val="FFA500"/>
                    </a:solidFill>
                  </a:rPr>
                  <a:t>4</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4" name="CasellaDiTesto 13">
                <a:extLst>
                  <a:ext uri="{FF2B5EF4-FFF2-40B4-BE49-F238E27FC236}">
                    <a16:creationId xmlns:a16="http://schemas.microsoft.com/office/drawing/2014/main" id="{D4BA0D1A-4765-45F2-AA37-C6F93A43A149}"/>
                  </a:ext>
                </a:extLst>
              </p:cNvPr>
              <p:cNvSpPr txBox="1">
                <a:spLocks noRot="1" noChangeAspect="1" noMove="1" noResize="1" noEditPoints="1" noAdjustHandles="1" noChangeArrowheads="1" noChangeShapeType="1" noTextEdit="1"/>
              </p:cNvSpPr>
              <p:nvPr/>
            </p:nvSpPr>
            <p:spPr>
              <a:xfrm>
                <a:off x="5282928" y="1551519"/>
                <a:ext cx="585753" cy="361894"/>
              </a:xfrm>
              <a:prstGeom prst="rect">
                <a:avLst/>
              </a:prstGeom>
              <a:blipFill>
                <a:blip r:embed="rId7"/>
                <a:stretch>
                  <a:fillRect l="-6250"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BC4A52E9-8D15-48A1-9EC5-7FD7ACBA76E5}"/>
                  </a:ext>
                </a:extLst>
              </p:cNvPr>
              <p:cNvSpPr txBox="1"/>
              <p:nvPr/>
            </p:nvSpPr>
            <p:spPr>
              <a:xfrm>
                <a:off x="8159208" y="1304130"/>
                <a:ext cx="2209911" cy="338554"/>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𝟏</m:t>
                    </m:r>
                  </m:oMath>
                </a14:m>
                <a:endParaRPr lang="en-GB" sz="1600" b="1" dirty="0"/>
              </a:p>
            </p:txBody>
          </p:sp>
        </mc:Choice>
        <mc:Fallback xmlns="">
          <p:sp>
            <p:nvSpPr>
              <p:cNvPr id="16" name="CasellaDiTesto 15">
                <a:extLst>
                  <a:ext uri="{FF2B5EF4-FFF2-40B4-BE49-F238E27FC236}">
                    <a16:creationId xmlns:a16="http://schemas.microsoft.com/office/drawing/2014/main" id="{BC4A52E9-8D15-48A1-9EC5-7FD7ACBA76E5}"/>
                  </a:ext>
                </a:extLst>
              </p:cNvPr>
              <p:cNvSpPr txBox="1">
                <a:spLocks noRot="1" noChangeAspect="1" noMove="1" noResize="1" noEditPoints="1" noAdjustHandles="1" noChangeArrowheads="1" noChangeShapeType="1" noTextEdit="1"/>
              </p:cNvSpPr>
              <p:nvPr/>
            </p:nvSpPr>
            <p:spPr>
              <a:xfrm>
                <a:off x="8159208" y="1304130"/>
                <a:ext cx="2209911" cy="338554"/>
              </a:xfrm>
              <a:prstGeom prst="rect">
                <a:avLst/>
              </a:prstGeom>
              <a:blipFill>
                <a:blip r:embed="rId8"/>
                <a:stretch>
                  <a:fillRect l="-1377" t="-5455" b="-23636"/>
                </a:stretch>
              </a:blipFill>
            </p:spPr>
            <p:txBody>
              <a:bodyPr/>
              <a:lstStyle/>
              <a:p>
                <a:r>
                  <a:rPr lang="en-GB">
                    <a:noFill/>
                  </a:rPr>
                  <a:t> </a:t>
                </a:r>
              </a:p>
            </p:txBody>
          </p:sp>
        </mc:Fallback>
      </mc:AlternateContent>
      <p:sp>
        <p:nvSpPr>
          <p:cNvPr id="17" name="CasellaDiTesto 16">
            <a:extLst>
              <a:ext uri="{FF2B5EF4-FFF2-40B4-BE49-F238E27FC236}">
                <a16:creationId xmlns:a16="http://schemas.microsoft.com/office/drawing/2014/main" id="{EC949B9C-CA49-4A47-8201-A6E4E52C12BA}"/>
              </a:ext>
            </a:extLst>
          </p:cNvPr>
          <p:cNvSpPr txBox="1"/>
          <p:nvPr/>
        </p:nvSpPr>
        <p:spPr>
          <a:xfrm>
            <a:off x="6661576" y="1595768"/>
            <a:ext cx="277126" cy="338554"/>
          </a:xfrm>
          <a:prstGeom prst="rect">
            <a:avLst/>
          </a:prstGeom>
          <a:noFill/>
        </p:spPr>
        <p:txBody>
          <a:bodyPr wrap="square" rtlCol="0">
            <a:spAutoFit/>
          </a:bodyPr>
          <a:lstStyle/>
          <a:p>
            <a:r>
              <a:rPr lang="en-GB" sz="1600" b="1" dirty="0">
                <a:solidFill>
                  <a:srgbClr val="FFA500"/>
                </a:solidFill>
              </a:rPr>
              <a:t>0</a:t>
            </a: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7D4358B9-E76B-41E1-BEC2-5A255723389D}"/>
                  </a:ext>
                </a:extLst>
              </p:cNvPr>
              <p:cNvSpPr txBox="1"/>
              <p:nvPr/>
            </p:nvSpPr>
            <p:spPr>
              <a:xfrm>
                <a:off x="7720848" y="1551378"/>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18" name="CasellaDiTesto 17">
                <a:extLst>
                  <a:ext uri="{FF2B5EF4-FFF2-40B4-BE49-F238E27FC236}">
                    <a16:creationId xmlns:a16="http://schemas.microsoft.com/office/drawing/2014/main" id="{7D4358B9-E76B-41E1-BEC2-5A255723389D}"/>
                  </a:ext>
                </a:extLst>
              </p:cNvPr>
              <p:cNvSpPr txBox="1">
                <a:spLocks noRot="1" noChangeAspect="1" noMove="1" noResize="1" noEditPoints="1" noAdjustHandles="1" noChangeArrowheads="1" noChangeShapeType="1" noTextEdit="1"/>
              </p:cNvSpPr>
              <p:nvPr/>
            </p:nvSpPr>
            <p:spPr>
              <a:xfrm>
                <a:off x="7720848" y="1551378"/>
                <a:ext cx="471469" cy="361894"/>
              </a:xfrm>
              <a:prstGeom prst="rect">
                <a:avLst/>
              </a:prstGeom>
              <a:blipFill>
                <a:blip r:embed="rId9"/>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C62253B9-0019-4CC8-83D8-6ECCEAF67431}"/>
                  </a:ext>
                </a:extLst>
              </p:cNvPr>
              <p:cNvSpPr txBox="1"/>
              <p:nvPr/>
            </p:nvSpPr>
            <p:spPr>
              <a:xfrm>
                <a:off x="8849438" y="1543747"/>
                <a:ext cx="585753" cy="361894"/>
              </a:xfrm>
              <a:prstGeom prst="rect">
                <a:avLst/>
              </a:prstGeom>
              <a:noFill/>
            </p:spPr>
            <p:txBody>
              <a:bodyPr wrap="square" rtlCol="0">
                <a:spAutoFit/>
              </a:bodyPr>
              <a:lstStyle/>
              <a:p>
                <a:r>
                  <a:rPr lang="en-GB" sz="1600" b="1" dirty="0">
                    <a:solidFill>
                      <a:srgbClr val="FFA500"/>
                    </a:solidFill>
                  </a:rPr>
                  <a:t>2</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9" name="CasellaDiTesto 18">
                <a:extLst>
                  <a:ext uri="{FF2B5EF4-FFF2-40B4-BE49-F238E27FC236}">
                    <a16:creationId xmlns:a16="http://schemas.microsoft.com/office/drawing/2014/main" id="{C62253B9-0019-4CC8-83D8-6ECCEAF67431}"/>
                  </a:ext>
                </a:extLst>
              </p:cNvPr>
              <p:cNvSpPr txBox="1">
                <a:spLocks noRot="1" noChangeAspect="1" noMove="1" noResize="1" noEditPoints="1" noAdjustHandles="1" noChangeArrowheads="1" noChangeShapeType="1" noTextEdit="1"/>
              </p:cNvSpPr>
              <p:nvPr/>
            </p:nvSpPr>
            <p:spPr>
              <a:xfrm>
                <a:off x="8849438" y="1543747"/>
                <a:ext cx="585753" cy="361894"/>
              </a:xfrm>
              <a:prstGeom prst="rect">
                <a:avLst/>
              </a:prstGeom>
              <a:blipFill>
                <a:blip r:embed="rId10"/>
                <a:stretch>
                  <a:fillRect l="-6250" t="-3333"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E21CCF10-8203-4EF8-BC1B-C1DC0664E7F2}"/>
                  </a:ext>
                </a:extLst>
              </p:cNvPr>
              <p:cNvSpPr txBox="1"/>
              <p:nvPr/>
            </p:nvSpPr>
            <p:spPr>
              <a:xfrm>
                <a:off x="9976901" y="1547839"/>
                <a:ext cx="585753" cy="361894"/>
              </a:xfrm>
              <a:prstGeom prst="rect">
                <a:avLst/>
              </a:prstGeom>
              <a:noFill/>
            </p:spPr>
            <p:txBody>
              <a:bodyPr wrap="square" rtlCol="0">
                <a:spAutoFit/>
              </a:bodyPr>
              <a:lstStyle/>
              <a:p>
                <a:r>
                  <a:rPr lang="en-GB" sz="1600" b="1" dirty="0">
                    <a:solidFill>
                      <a:srgbClr val="FFA500"/>
                    </a:solidFill>
                  </a:rPr>
                  <a:t>3</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20" name="CasellaDiTesto 19">
                <a:extLst>
                  <a:ext uri="{FF2B5EF4-FFF2-40B4-BE49-F238E27FC236}">
                    <a16:creationId xmlns:a16="http://schemas.microsoft.com/office/drawing/2014/main" id="{E21CCF10-8203-4EF8-BC1B-C1DC0664E7F2}"/>
                  </a:ext>
                </a:extLst>
              </p:cNvPr>
              <p:cNvSpPr txBox="1">
                <a:spLocks noRot="1" noChangeAspect="1" noMove="1" noResize="1" noEditPoints="1" noAdjustHandles="1" noChangeArrowheads="1" noChangeShapeType="1" noTextEdit="1"/>
              </p:cNvSpPr>
              <p:nvPr/>
            </p:nvSpPr>
            <p:spPr>
              <a:xfrm>
                <a:off x="9976901" y="1547839"/>
                <a:ext cx="585753" cy="361894"/>
              </a:xfrm>
              <a:prstGeom prst="rect">
                <a:avLst/>
              </a:prstGeom>
              <a:blipFill>
                <a:blip r:embed="rId11"/>
                <a:stretch>
                  <a:fillRect l="-6250"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CF5FE24C-4459-44DF-8F4C-015BE339A809}"/>
                  </a:ext>
                </a:extLst>
              </p:cNvPr>
              <p:cNvSpPr txBox="1"/>
              <p:nvPr/>
            </p:nvSpPr>
            <p:spPr>
              <a:xfrm>
                <a:off x="11166511" y="1551378"/>
                <a:ext cx="585753" cy="361894"/>
              </a:xfrm>
              <a:prstGeom prst="rect">
                <a:avLst/>
              </a:prstGeom>
              <a:noFill/>
            </p:spPr>
            <p:txBody>
              <a:bodyPr wrap="square" rtlCol="0">
                <a:spAutoFit/>
              </a:bodyPr>
              <a:lstStyle/>
              <a:p>
                <a:r>
                  <a:rPr lang="en-GB" sz="1600" b="1" dirty="0">
                    <a:solidFill>
                      <a:srgbClr val="FFA500"/>
                    </a:solidFill>
                  </a:rPr>
                  <a:t>4</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21" name="CasellaDiTesto 20">
                <a:extLst>
                  <a:ext uri="{FF2B5EF4-FFF2-40B4-BE49-F238E27FC236}">
                    <a16:creationId xmlns:a16="http://schemas.microsoft.com/office/drawing/2014/main" id="{CF5FE24C-4459-44DF-8F4C-015BE339A809}"/>
                  </a:ext>
                </a:extLst>
              </p:cNvPr>
              <p:cNvSpPr txBox="1">
                <a:spLocks noRot="1" noChangeAspect="1" noMove="1" noResize="1" noEditPoints="1" noAdjustHandles="1" noChangeArrowheads="1" noChangeShapeType="1" noTextEdit="1"/>
              </p:cNvSpPr>
              <p:nvPr/>
            </p:nvSpPr>
            <p:spPr>
              <a:xfrm>
                <a:off x="11166511" y="1551378"/>
                <a:ext cx="585753" cy="361894"/>
              </a:xfrm>
              <a:prstGeom prst="rect">
                <a:avLst/>
              </a:prstGeom>
              <a:blipFill>
                <a:blip r:embed="rId12"/>
                <a:stretch>
                  <a:fillRect l="-6250" t="-3333" b="-15000"/>
                </a:stretch>
              </a:blipFill>
            </p:spPr>
            <p:txBody>
              <a:bodyPr/>
              <a:lstStyle/>
              <a:p>
                <a:r>
                  <a:rPr lang="en-GB">
                    <a:noFill/>
                  </a:rPr>
                  <a:t> </a:t>
                </a:r>
              </a:p>
            </p:txBody>
          </p:sp>
        </mc:Fallback>
      </mc:AlternateContent>
      <p:pic>
        <p:nvPicPr>
          <p:cNvPr id="23" name="Immagine 22">
            <a:extLst>
              <a:ext uri="{FF2B5EF4-FFF2-40B4-BE49-F238E27FC236}">
                <a16:creationId xmlns:a16="http://schemas.microsoft.com/office/drawing/2014/main" id="{23877904-32CF-4A9C-A6C6-33B24A91A376}"/>
              </a:ext>
            </a:extLst>
          </p:cNvPr>
          <p:cNvPicPr>
            <a:picLocks noChangeAspect="1"/>
          </p:cNvPicPr>
          <p:nvPr/>
        </p:nvPicPr>
        <p:blipFill>
          <a:blip r:embed="rId13"/>
          <a:stretch>
            <a:fillRect/>
          </a:stretch>
        </p:blipFill>
        <p:spPr>
          <a:xfrm>
            <a:off x="6340352" y="1856111"/>
            <a:ext cx="5570732" cy="1754010"/>
          </a:xfrm>
          <a:prstGeom prst="rect">
            <a:avLst/>
          </a:prstGeom>
        </p:spPr>
      </p:pic>
      <p:sp>
        <p:nvSpPr>
          <p:cNvPr id="24" name="CasellaDiTesto 23">
            <a:extLst>
              <a:ext uri="{FF2B5EF4-FFF2-40B4-BE49-F238E27FC236}">
                <a16:creationId xmlns:a16="http://schemas.microsoft.com/office/drawing/2014/main" id="{C719E31B-75E0-4C0E-8A6E-3F9321612DC3}"/>
              </a:ext>
            </a:extLst>
          </p:cNvPr>
          <p:cNvSpPr txBox="1"/>
          <p:nvPr/>
        </p:nvSpPr>
        <p:spPr>
          <a:xfrm rot="16200000">
            <a:off x="5698009" y="2481864"/>
            <a:ext cx="1116963" cy="338554"/>
          </a:xfrm>
          <a:prstGeom prst="rect">
            <a:avLst/>
          </a:prstGeom>
          <a:noFill/>
        </p:spPr>
        <p:txBody>
          <a:bodyPr wrap="square" rtlCol="0">
            <a:spAutoFit/>
          </a:bodyPr>
          <a:lstStyle/>
          <a:p>
            <a:r>
              <a:rPr lang="en-GB" sz="1600" dirty="0"/>
              <a:t>Voltage [V]</a:t>
            </a:r>
          </a:p>
        </p:txBody>
      </p:sp>
      <p:sp>
        <p:nvSpPr>
          <p:cNvPr id="25" name="CasellaDiTesto 24">
            <a:extLst>
              <a:ext uri="{FF2B5EF4-FFF2-40B4-BE49-F238E27FC236}">
                <a16:creationId xmlns:a16="http://schemas.microsoft.com/office/drawing/2014/main" id="{25056E4F-B10C-4D95-9716-8F978755FB56}"/>
              </a:ext>
            </a:extLst>
          </p:cNvPr>
          <p:cNvSpPr txBox="1"/>
          <p:nvPr/>
        </p:nvSpPr>
        <p:spPr>
          <a:xfrm>
            <a:off x="8920999" y="3545669"/>
            <a:ext cx="1065321" cy="338554"/>
          </a:xfrm>
          <a:prstGeom prst="rect">
            <a:avLst/>
          </a:prstGeom>
          <a:noFill/>
        </p:spPr>
        <p:txBody>
          <a:bodyPr wrap="square" rtlCol="0">
            <a:spAutoFit/>
          </a:bodyPr>
          <a:lstStyle/>
          <a:p>
            <a:r>
              <a:rPr lang="en-GB" sz="1600" dirty="0"/>
              <a:t>Time [ns]</a:t>
            </a:r>
          </a:p>
        </p:txBody>
      </p:sp>
      <p:cxnSp>
        <p:nvCxnSpPr>
          <p:cNvPr id="27" name="Connettore diritto 26">
            <a:extLst>
              <a:ext uri="{FF2B5EF4-FFF2-40B4-BE49-F238E27FC236}">
                <a16:creationId xmlns:a16="http://schemas.microsoft.com/office/drawing/2014/main" id="{3D0BCBFC-4FBB-4E84-BC23-4042D7674F4A}"/>
              </a:ext>
            </a:extLst>
          </p:cNvPr>
          <p:cNvCxnSpPr/>
          <p:nvPr/>
        </p:nvCxnSpPr>
        <p:spPr>
          <a:xfrm>
            <a:off x="7744447" y="2318776"/>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3F499DCA-7D04-498C-BA8B-2FA401902324}"/>
              </a:ext>
            </a:extLst>
          </p:cNvPr>
          <p:cNvCxnSpPr/>
          <p:nvPr/>
        </p:nvCxnSpPr>
        <p:spPr>
          <a:xfrm>
            <a:off x="8874634" y="2755041"/>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65DC3F3C-485B-43B3-9A7C-76655CD136D3}"/>
              </a:ext>
            </a:extLst>
          </p:cNvPr>
          <p:cNvCxnSpPr/>
          <p:nvPr/>
        </p:nvCxnSpPr>
        <p:spPr>
          <a:xfrm>
            <a:off x="10024075" y="3102798"/>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63232863-4B2C-4381-B6D8-DCF46BB0195A}"/>
              </a:ext>
            </a:extLst>
          </p:cNvPr>
          <p:cNvCxnSpPr/>
          <p:nvPr/>
        </p:nvCxnSpPr>
        <p:spPr>
          <a:xfrm>
            <a:off x="11166511" y="1983126"/>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A6E915F0-B7F7-491B-806E-ACF655245EEE}"/>
                  </a:ext>
                </a:extLst>
              </p:cNvPr>
              <p:cNvSpPr txBox="1"/>
              <p:nvPr/>
            </p:nvSpPr>
            <p:spPr>
              <a:xfrm>
                <a:off x="0" y="911892"/>
                <a:ext cx="12191999" cy="374974"/>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We assume that </a:t>
                </a:r>
                <a14:m>
                  <m:oMath xmlns:m="http://schemas.openxmlformats.org/officeDocument/2006/math">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=3.25</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𝑟𝑓</m:t>
                        </m:r>
                      </m:sub>
                    </m:sSub>
                  </m:oMath>
                </a14:m>
                <a:r>
                  <a:rPr lang="en-GB" sz="1700" dirty="0"/>
                  <a:t>. The voltage from the mixer and the actual kicker-voltage are given respectively by</a:t>
                </a:r>
              </a:p>
            </p:txBody>
          </p:sp>
        </mc:Choice>
        <mc:Fallback xmlns="">
          <p:sp>
            <p:nvSpPr>
              <p:cNvPr id="31" name="CasellaDiTesto 30">
                <a:extLst>
                  <a:ext uri="{FF2B5EF4-FFF2-40B4-BE49-F238E27FC236}">
                    <a16:creationId xmlns:a16="http://schemas.microsoft.com/office/drawing/2014/main" id="{A6E915F0-B7F7-491B-806E-ACF655245EEE}"/>
                  </a:ext>
                </a:extLst>
              </p:cNvPr>
              <p:cNvSpPr txBox="1">
                <a:spLocks noRot="1" noChangeAspect="1" noMove="1" noResize="1" noEditPoints="1" noAdjustHandles="1" noChangeArrowheads="1" noChangeShapeType="1" noTextEdit="1"/>
              </p:cNvSpPr>
              <p:nvPr/>
            </p:nvSpPr>
            <p:spPr>
              <a:xfrm>
                <a:off x="0" y="911892"/>
                <a:ext cx="12191999" cy="374974"/>
              </a:xfrm>
              <a:prstGeom prst="rect">
                <a:avLst/>
              </a:prstGeom>
              <a:blipFill>
                <a:blip r:embed="rId14"/>
                <a:stretch>
                  <a:fillRect l="-200" t="-4918" b="-180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2A11493F-3B3A-48E1-9A3B-D8E1683237D8}"/>
                  </a:ext>
                </a:extLst>
              </p:cNvPr>
              <p:cNvSpPr txBox="1"/>
              <p:nvPr/>
            </p:nvSpPr>
            <p:spPr>
              <a:xfrm>
                <a:off x="6895508" y="1849330"/>
                <a:ext cx="960582"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a:solidFill>
                                <a:schemeClr val="tx1"/>
                              </a:solidFill>
                              <a:latin typeface="Cambria Math" panose="02040503050406030204" pitchFamily="18" charset="0"/>
                            </a:rPr>
                            <m:t>𝑽</m:t>
                          </m:r>
                        </m:e>
                        <m:sub>
                          <m:r>
                            <a:rPr lang="en-GB" sz="1600" b="1" i="1">
                              <a:solidFill>
                                <a:schemeClr val="tx1"/>
                              </a:solidFill>
                              <a:latin typeface="Cambria Math" panose="02040503050406030204" pitchFamily="18" charset="0"/>
                            </a:rPr>
                            <m:t>𝑭𝑩𝒌𝒊𝒄𝒌</m:t>
                          </m:r>
                          <m:r>
                            <a:rPr lang="en-GB" sz="1600" b="1" i="1" smtClean="0">
                              <a:solidFill>
                                <a:schemeClr val="tx1"/>
                              </a:solidFill>
                              <a:latin typeface="Cambria Math" panose="02040503050406030204" pitchFamily="18" charset="0"/>
                            </a:rPr>
                            <m:t>,</m:t>
                          </m:r>
                          <m:r>
                            <a:rPr lang="en-GB" sz="1600" b="1" i="1" smtClean="0">
                              <a:solidFill>
                                <a:schemeClr val="tx1"/>
                              </a:solidFill>
                              <a:latin typeface="Cambria Math" panose="02040503050406030204" pitchFamily="18" charset="0"/>
                            </a:rPr>
                            <m:t>𝟏</m:t>
                          </m:r>
                        </m:sub>
                      </m:sSub>
                    </m:oMath>
                  </m:oMathPara>
                </a14:m>
                <a:endParaRPr lang="en-GB" sz="1600" b="1" dirty="0"/>
              </a:p>
            </p:txBody>
          </p:sp>
        </mc:Choice>
        <mc:Fallback xmlns="">
          <p:sp>
            <p:nvSpPr>
              <p:cNvPr id="33" name="CasellaDiTesto 32">
                <a:extLst>
                  <a:ext uri="{FF2B5EF4-FFF2-40B4-BE49-F238E27FC236}">
                    <a16:creationId xmlns:a16="http://schemas.microsoft.com/office/drawing/2014/main" id="{2A11493F-3B3A-48E1-9A3B-D8E1683237D8}"/>
                  </a:ext>
                </a:extLst>
              </p:cNvPr>
              <p:cNvSpPr txBox="1">
                <a:spLocks noRot="1" noChangeAspect="1" noMove="1" noResize="1" noEditPoints="1" noAdjustHandles="1" noChangeArrowheads="1" noChangeShapeType="1" noTextEdit="1"/>
              </p:cNvSpPr>
              <p:nvPr/>
            </p:nvSpPr>
            <p:spPr>
              <a:xfrm>
                <a:off x="6895508" y="1849330"/>
                <a:ext cx="960582" cy="349326"/>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2931BB61-9D01-412A-B06F-DC294BD9C6B3}"/>
                  </a:ext>
                </a:extLst>
              </p:cNvPr>
              <p:cNvSpPr txBox="1"/>
              <p:nvPr/>
            </p:nvSpPr>
            <p:spPr>
              <a:xfrm>
                <a:off x="8093073" y="2917599"/>
                <a:ext cx="960582"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a:solidFill>
                                <a:schemeClr val="tx1"/>
                              </a:solidFill>
                              <a:latin typeface="Cambria Math" panose="02040503050406030204" pitchFamily="18" charset="0"/>
                            </a:rPr>
                            <m:t>𝑽</m:t>
                          </m:r>
                        </m:e>
                        <m:sub>
                          <m:r>
                            <a:rPr lang="en-GB" sz="1600" b="1" i="1">
                              <a:solidFill>
                                <a:schemeClr val="tx1"/>
                              </a:solidFill>
                              <a:latin typeface="Cambria Math" panose="02040503050406030204" pitchFamily="18" charset="0"/>
                            </a:rPr>
                            <m:t>𝑭𝑩𝒌𝒊𝒄𝒌</m:t>
                          </m:r>
                          <m:r>
                            <a:rPr lang="en-GB" sz="1600" b="1" i="1" smtClean="0">
                              <a:solidFill>
                                <a:schemeClr val="tx1"/>
                              </a:solidFill>
                              <a:latin typeface="Cambria Math" panose="02040503050406030204" pitchFamily="18" charset="0"/>
                            </a:rPr>
                            <m:t>,</m:t>
                          </m:r>
                          <m:r>
                            <a:rPr lang="en-GB" sz="1600" b="1" i="1" smtClean="0">
                              <a:solidFill>
                                <a:schemeClr val="tx1"/>
                              </a:solidFill>
                              <a:latin typeface="Cambria Math" panose="02040503050406030204" pitchFamily="18" charset="0"/>
                            </a:rPr>
                            <m:t>𝟐</m:t>
                          </m:r>
                        </m:sub>
                      </m:sSub>
                    </m:oMath>
                  </m:oMathPara>
                </a14:m>
                <a:endParaRPr lang="en-GB" sz="1600" b="1" dirty="0"/>
              </a:p>
            </p:txBody>
          </p:sp>
        </mc:Choice>
        <mc:Fallback xmlns="">
          <p:sp>
            <p:nvSpPr>
              <p:cNvPr id="34" name="CasellaDiTesto 33">
                <a:extLst>
                  <a:ext uri="{FF2B5EF4-FFF2-40B4-BE49-F238E27FC236}">
                    <a16:creationId xmlns:a16="http://schemas.microsoft.com/office/drawing/2014/main" id="{2931BB61-9D01-412A-B06F-DC294BD9C6B3}"/>
                  </a:ext>
                </a:extLst>
              </p:cNvPr>
              <p:cNvSpPr txBox="1">
                <a:spLocks noRot="1" noChangeAspect="1" noMove="1" noResize="1" noEditPoints="1" noAdjustHandles="1" noChangeArrowheads="1" noChangeShapeType="1" noTextEdit="1"/>
              </p:cNvSpPr>
              <p:nvPr/>
            </p:nvSpPr>
            <p:spPr>
              <a:xfrm>
                <a:off x="8093073" y="2917599"/>
                <a:ext cx="960582" cy="349326"/>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F8BA5896-1651-4700-85D4-8533134E32C4}"/>
                  </a:ext>
                </a:extLst>
              </p:cNvPr>
              <p:cNvSpPr txBox="1"/>
              <p:nvPr/>
            </p:nvSpPr>
            <p:spPr>
              <a:xfrm>
                <a:off x="9183457" y="3118477"/>
                <a:ext cx="960582"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a:solidFill>
                                <a:schemeClr val="tx1"/>
                              </a:solidFill>
                              <a:latin typeface="Cambria Math" panose="02040503050406030204" pitchFamily="18" charset="0"/>
                            </a:rPr>
                            <m:t>𝑽</m:t>
                          </m:r>
                        </m:e>
                        <m:sub>
                          <m:r>
                            <a:rPr lang="en-GB" sz="1600" b="1" i="1">
                              <a:solidFill>
                                <a:schemeClr val="tx1"/>
                              </a:solidFill>
                              <a:latin typeface="Cambria Math" panose="02040503050406030204" pitchFamily="18" charset="0"/>
                            </a:rPr>
                            <m:t>𝑭𝑩𝒌𝒊𝒄𝒌</m:t>
                          </m:r>
                          <m:r>
                            <a:rPr lang="en-GB" sz="1600" b="1" i="1" smtClean="0">
                              <a:solidFill>
                                <a:schemeClr val="tx1"/>
                              </a:solidFill>
                              <a:latin typeface="Cambria Math" panose="02040503050406030204" pitchFamily="18" charset="0"/>
                            </a:rPr>
                            <m:t>,</m:t>
                          </m:r>
                          <m:r>
                            <a:rPr lang="en-GB" sz="1600" b="1" i="1" smtClean="0">
                              <a:solidFill>
                                <a:schemeClr val="tx1"/>
                              </a:solidFill>
                              <a:latin typeface="Cambria Math" panose="02040503050406030204" pitchFamily="18" charset="0"/>
                            </a:rPr>
                            <m:t>𝟑</m:t>
                          </m:r>
                        </m:sub>
                      </m:sSub>
                    </m:oMath>
                  </m:oMathPara>
                </a14:m>
                <a:endParaRPr lang="en-GB" sz="1600" b="1" dirty="0"/>
              </a:p>
            </p:txBody>
          </p:sp>
        </mc:Choice>
        <mc:Fallback xmlns="">
          <p:sp>
            <p:nvSpPr>
              <p:cNvPr id="35" name="CasellaDiTesto 34">
                <a:extLst>
                  <a:ext uri="{FF2B5EF4-FFF2-40B4-BE49-F238E27FC236}">
                    <a16:creationId xmlns:a16="http://schemas.microsoft.com/office/drawing/2014/main" id="{F8BA5896-1651-4700-85D4-8533134E32C4}"/>
                  </a:ext>
                </a:extLst>
              </p:cNvPr>
              <p:cNvSpPr txBox="1">
                <a:spLocks noRot="1" noChangeAspect="1" noMove="1" noResize="1" noEditPoints="1" noAdjustHandles="1" noChangeArrowheads="1" noChangeShapeType="1" noTextEdit="1"/>
              </p:cNvSpPr>
              <p:nvPr/>
            </p:nvSpPr>
            <p:spPr>
              <a:xfrm>
                <a:off x="9183457" y="3118477"/>
                <a:ext cx="960582" cy="349326"/>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410DCA79-092F-4F98-A0E4-0FAFFC69EAD9}"/>
                  </a:ext>
                </a:extLst>
              </p:cNvPr>
              <p:cNvSpPr txBox="1"/>
              <p:nvPr/>
            </p:nvSpPr>
            <p:spPr>
              <a:xfrm>
                <a:off x="10131549" y="1834473"/>
                <a:ext cx="960582"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chemeClr val="tx1"/>
                              </a:solidFill>
                              <a:latin typeface="Cambria Math" panose="02040503050406030204" pitchFamily="18" charset="0"/>
                            </a:rPr>
                          </m:ctrlPr>
                        </m:sSubPr>
                        <m:e>
                          <m:r>
                            <a:rPr lang="en-GB" sz="1600" b="1" i="1">
                              <a:solidFill>
                                <a:schemeClr val="tx1"/>
                              </a:solidFill>
                              <a:latin typeface="Cambria Math" panose="02040503050406030204" pitchFamily="18" charset="0"/>
                            </a:rPr>
                            <m:t>𝑽</m:t>
                          </m:r>
                        </m:e>
                        <m:sub>
                          <m:r>
                            <a:rPr lang="en-GB" sz="1600" b="1" i="1">
                              <a:solidFill>
                                <a:schemeClr val="tx1"/>
                              </a:solidFill>
                              <a:latin typeface="Cambria Math" panose="02040503050406030204" pitchFamily="18" charset="0"/>
                            </a:rPr>
                            <m:t>𝑭𝑩𝒌𝒊𝒄𝒌</m:t>
                          </m:r>
                          <m:r>
                            <a:rPr lang="en-GB" sz="1600" b="1" i="1" smtClean="0">
                              <a:solidFill>
                                <a:schemeClr val="tx1"/>
                              </a:solidFill>
                              <a:latin typeface="Cambria Math" panose="02040503050406030204" pitchFamily="18" charset="0"/>
                            </a:rPr>
                            <m:t>,</m:t>
                          </m:r>
                          <m:r>
                            <a:rPr lang="en-GB" sz="1600" b="1" i="1" smtClean="0">
                              <a:solidFill>
                                <a:schemeClr val="tx1"/>
                              </a:solidFill>
                              <a:latin typeface="Cambria Math" panose="02040503050406030204" pitchFamily="18" charset="0"/>
                            </a:rPr>
                            <m:t>𝟒</m:t>
                          </m:r>
                        </m:sub>
                      </m:sSub>
                    </m:oMath>
                  </m:oMathPara>
                </a14:m>
                <a:endParaRPr lang="en-GB" sz="1600" b="1" dirty="0"/>
              </a:p>
            </p:txBody>
          </p:sp>
        </mc:Choice>
        <mc:Fallback xmlns="">
          <p:sp>
            <p:nvSpPr>
              <p:cNvPr id="36" name="CasellaDiTesto 35">
                <a:extLst>
                  <a:ext uri="{FF2B5EF4-FFF2-40B4-BE49-F238E27FC236}">
                    <a16:creationId xmlns:a16="http://schemas.microsoft.com/office/drawing/2014/main" id="{410DCA79-092F-4F98-A0E4-0FAFFC69EAD9}"/>
                  </a:ext>
                </a:extLst>
              </p:cNvPr>
              <p:cNvSpPr txBox="1">
                <a:spLocks noRot="1" noChangeAspect="1" noMove="1" noResize="1" noEditPoints="1" noAdjustHandles="1" noChangeArrowheads="1" noChangeShapeType="1" noTextEdit="1"/>
              </p:cNvSpPr>
              <p:nvPr/>
            </p:nvSpPr>
            <p:spPr>
              <a:xfrm>
                <a:off x="10131549" y="1834473"/>
                <a:ext cx="960582" cy="349326"/>
              </a:xfrm>
              <a:prstGeom prst="rect">
                <a:avLst/>
              </a:prstGeom>
              <a:blipFill>
                <a:blip r:embed="rId18"/>
                <a:stretch>
                  <a:fillRect/>
                </a:stretch>
              </a:blipFill>
            </p:spPr>
            <p:txBody>
              <a:bodyPr/>
              <a:lstStyle/>
              <a:p>
                <a:r>
                  <a:rPr lang="en-GB">
                    <a:noFill/>
                  </a:rPr>
                  <a:t> </a:t>
                </a:r>
              </a:p>
            </p:txBody>
          </p:sp>
        </mc:Fallback>
      </mc:AlternateContent>
      <p:cxnSp>
        <p:nvCxnSpPr>
          <p:cNvPr id="38" name="Connettore 2 37">
            <a:extLst>
              <a:ext uri="{FF2B5EF4-FFF2-40B4-BE49-F238E27FC236}">
                <a16:creationId xmlns:a16="http://schemas.microsoft.com/office/drawing/2014/main" id="{DB933A5E-8A65-4C29-8889-B011A01071B8}"/>
              </a:ext>
            </a:extLst>
          </p:cNvPr>
          <p:cNvCxnSpPr/>
          <p:nvPr/>
        </p:nvCxnSpPr>
        <p:spPr>
          <a:xfrm flipV="1">
            <a:off x="8691088" y="2817434"/>
            <a:ext cx="239967" cy="2124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164C49FD-D649-421A-AE27-C8DE057F5676}"/>
              </a:ext>
            </a:extLst>
          </p:cNvPr>
          <p:cNvCxnSpPr>
            <a:cxnSpLocks/>
          </p:cNvCxnSpPr>
          <p:nvPr/>
        </p:nvCxnSpPr>
        <p:spPr>
          <a:xfrm>
            <a:off x="7530217" y="2174485"/>
            <a:ext cx="212212" cy="62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794CC5AC-A024-4CF0-8E47-D123F0F9331A}"/>
              </a:ext>
            </a:extLst>
          </p:cNvPr>
          <p:cNvCxnSpPr>
            <a:cxnSpLocks/>
          </p:cNvCxnSpPr>
          <p:nvPr/>
        </p:nvCxnSpPr>
        <p:spPr>
          <a:xfrm flipV="1">
            <a:off x="9817194" y="3152796"/>
            <a:ext cx="206881" cy="974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F5D63876-66DB-4043-AA20-0BD5A2108DC4}"/>
              </a:ext>
            </a:extLst>
          </p:cNvPr>
          <p:cNvCxnSpPr>
            <a:cxnSpLocks/>
          </p:cNvCxnSpPr>
          <p:nvPr/>
        </p:nvCxnSpPr>
        <p:spPr>
          <a:xfrm flipV="1">
            <a:off x="11010900" y="2023993"/>
            <a:ext cx="171450" cy="396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678604D4-C892-476D-A393-E53A8073A6EE}"/>
                  </a:ext>
                </a:extLst>
              </p:cNvPr>
              <p:cNvSpPr txBox="1"/>
              <p:nvPr/>
            </p:nvSpPr>
            <p:spPr>
              <a:xfrm>
                <a:off x="0" y="3893860"/>
                <a:ext cx="12293600" cy="1484830"/>
              </a:xfrm>
              <a:prstGeom prst="rect">
                <a:avLst/>
              </a:prstGeom>
              <a:noFill/>
            </p:spPr>
            <p:txBody>
              <a:bodyPr wrap="square">
                <a:spAutoFit/>
              </a:bodyPr>
              <a:lstStyle/>
              <a:p>
                <a:pPr marL="742950" lvl="1" indent="-285750">
                  <a:buFont typeface="Wingdings" panose="05000000000000000000" pitchFamily="2" charset="2"/>
                  <a:buChar char="Ø"/>
                </a:pPr>
                <a:r>
                  <a:rPr lang="en-GB" sz="1700" dirty="0"/>
                  <a:t>The voltage from the mixer coincides with the amplitude-modulated generator voltage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𝑔</m:t>
                        </m:r>
                      </m:sub>
                    </m:sSub>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𝑡</m:t>
                    </m:r>
                    <m:r>
                      <a:rPr lang="en-GB" sz="1700" b="0" i="1" smtClean="0">
                        <a:solidFill>
                          <a:schemeClr val="tx1"/>
                        </a:solidFill>
                        <a:latin typeface="Cambria Math" panose="02040503050406030204" pitchFamily="18" charset="0"/>
                      </a:rPr>
                      <m:t>)</m:t>
                    </m:r>
                  </m:oMath>
                </a14:m>
                <a:r>
                  <a:rPr lang="en-GB" sz="1700" dirty="0">
                    <a:solidFill>
                      <a:schemeClr val="tx1"/>
                    </a:solidFill>
                  </a:rPr>
                  <a:t> defined for the kicker circuit-model. </a:t>
                </a:r>
                <a:endParaRPr lang="en-GB" sz="1700" dirty="0"/>
              </a:p>
              <a:p>
                <a:pPr marL="742950" lvl="1" indent="-285750">
                  <a:buFont typeface="Wingdings" panose="05000000000000000000" pitchFamily="2" charset="2"/>
                  <a:buChar char="Ø"/>
                </a:pPr>
                <a:r>
                  <a:rPr lang="en-GB" sz="1700" dirty="0"/>
                  <a:t>The kicker-voltage is a continuous function of time, as opposed to the mixer-voltage which is discontinuous at </a:t>
                </a:r>
                <a14:m>
                  <m:oMath xmlns:m="http://schemas.openxmlformats.org/officeDocument/2006/math">
                    <m:r>
                      <a:rPr lang="en-GB" sz="1700" i="1" dirty="0" smtClean="0">
                        <a:latin typeface="Cambria Math" panose="02040503050406030204" pitchFamily="18" charset="0"/>
                      </a:rPr>
                      <m:t>𝑘</m:t>
                    </m:r>
                    <m:sSub>
                      <m:sSubPr>
                        <m:ctrlPr>
                          <a:rPr lang="en-GB" sz="1700" b="0" i="1" dirty="0" smtClean="0">
                            <a:latin typeface="Cambria Math" panose="02040503050406030204" pitchFamily="18" charset="0"/>
                          </a:rPr>
                        </m:ctrlPr>
                      </m:sSubPr>
                      <m:e>
                        <m:r>
                          <a:rPr lang="en-GB" sz="1700" b="0" i="1" dirty="0" smtClean="0">
                            <a:latin typeface="Cambria Math" panose="02040503050406030204" pitchFamily="18" charset="0"/>
                          </a:rPr>
                          <m:t>𝑡</m:t>
                        </m:r>
                      </m:e>
                      <m:sub>
                        <m:r>
                          <a:rPr lang="en-GB" sz="1700" b="0" i="1" dirty="0" smtClean="0">
                            <a:latin typeface="Cambria Math" panose="02040503050406030204" pitchFamily="18" charset="0"/>
                          </a:rPr>
                          <m:t>𝑟𝑓</m:t>
                        </m:r>
                      </m:sub>
                    </m:sSub>
                  </m:oMath>
                </a14:m>
                <a:r>
                  <a:rPr lang="en-GB" sz="1700" dirty="0"/>
                  <a:t>.</a:t>
                </a:r>
              </a:p>
              <a:p>
                <a:pPr marL="742950" lvl="1" indent="-285750">
                  <a:buFont typeface="Wingdings" panose="05000000000000000000" pitchFamily="2" charset="2"/>
                  <a:buChar char="Ø"/>
                </a:pPr>
                <a:r>
                  <a:rPr lang="en-GB" sz="1700" dirty="0"/>
                  <a:t>The kicker-voltages at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𝑡</m:t>
                        </m:r>
                      </m:e>
                      <m:sub>
                        <m:r>
                          <a:rPr lang="en-GB" sz="1700" b="0" i="1" smtClean="0">
                            <a:latin typeface="Cambria Math" panose="02040503050406030204" pitchFamily="18" charset="0"/>
                          </a:rPr>
                          <m:t>𝑟𝑓</m:t>
                        </m:r>
                      </m:sub>
                    </m:sSub>
                  </m:oMath>
                </a14:m>
                <a:r>
                  <a:rPr lang="en-GB" sz="1700" dirty="0"/>
                  <a:t>, </a:t>
                </a:r>
                <a14:m>
                  <m:oMath xmlns:m="http://schemas.openxmlformats.org/officeDocument/2006/math">
                    <m:r>
                      <a:rPr lang="en-GB" sz="1700" dirty="0">
                        <a:latin typeface="Cambria Math" panose="02040503050406030204" pitchFamily="18" charset="0"/>
                      </a:rPr>
                      <m:t>3</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i="1">
                            <a:latin typeface="Cambria Math" panose="02040503050406030204" pitchFamily="18" charset="0"/>
                          </a:rPr>
                          <m:t>𝑟𝑓</m:t>
                        </m:r>
                      </m:sub>
                    </m:sSub>
                  </m:oMath>
                </a14:m>
                <a:r>
                  <a:rPr lang="en-GB" sz="1700" dirty="0"/>
                  <a:t> and </a:t>
                </a:r>
                <a14:m>
                  <m:oMath xmlns:m="http://schemas.openxmlformats.org/officeDocument/2006/math">
                    <m:r>
                      <a:rPr lang="en-GB" sz="1700" b="0" i="0" dirty="0" smtClean="0">
                        <a:latin typeface="Cambria Math" panose="02040503050406030204" pitchFamily="18" charset="0"/>
                      </a:rPr>
                      <m:t>4</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i="1">
                            <a:latin typeface="Cambria Math" panose="02040503050406030204" pitchFamily="18" charset="0"/>
                          </a:rPr>
                          <m:t>𝑟𝑓</m:t>
                        </m:r>
                      </m:sub>
                    </m:sSub>
                  </m:oMath>
                </a14:m>
                <a:r>
                  <a:rPr lang="en-GB" sz="1700" dirty="0"/>
                  <a:t> are visibly lower than the corresponding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rPr>
                          <m:t>𝑉</m:t>
                        </m:r>
                      </m:e>
                      <m:sub>
                        <m:r>
                          <a:rPr lang="en-GB" sz="1700" b="0" i="1">
                            <a:latin typeface="Cambria Math" panose="02040503050406030204" pitchFamily="18" charset="0"/>
                          </a:rPr>
                          <m:t>𝐹𝐵𝑘𝑖𝑐𝑘</m:t>
                        </m:r>
                        <m:r>
                          <a:rPr lang="en-GB" sz="1700" b="0" i="1">
                            <a:latin typeface="Cambria Math" panose="02040503050406030204" pitchFamily="18" charset="0"/>
                          </a:rPr>
                          <m:t>,</m:t>
                        </m:r>
                        <m:r>
                          <a:rPr lang="en-GB" sz="1700" b="0" i="1" smtClean="0">
                            <a:latin typeface="Cambria Math" panose="02040503050406030204" pitchFamily="18" charset="0"/>
                          </a:rPr>
                          <m:t>𝑘</m:t>
                        </m:r>
                      </m:sub>
                    </m:sSub>
                  </m:oMath>
                </a14:m>
                <a:r>
                  <a:rPr lang="en-GB" sz="1700" dirty="0"/>
                  <a:t>.</a:t>
                </a:r>
              </a:p>
              <a:p>
                <a:pPr marL="742950" lvl="1" indent="-285750">
                  <a:buFont typeface="Wingdings" panose="05000000000000000000" pitchFamily="2" charset="2"/>
                  <a:buChar char="Ø"/>
                </a:pPr>
                <a:r>
                  <a:rPr lang="en-GB" sz="1700" dirty="0"/>
                  <a:t>In this example, being at turn 1, there isn’t residual voltage in the kicker at </a:t>
                </a:r>
                <a14:m>
                  <m:oMath xmlns:m="http://schemas.openxmlformats.org/officeDocument/2006/math">
                    <m:r>
                      <a:rPr lang="en-GB" sz="1700" b="0" i="1" smtClean="0">
                        <a:latin typeface="Cambria Math" panose="02040503050406030204" pitchFamily="18" charset="0"/>
                      </a:rPr>
                      <m:t>𝑡</m:t>
                    </m:r>
                    <m:r>
                      <a:rPr lang="en-GB" sz="1700" b="0" i="1" smtClean="0">
                        <a:latin typeface="Cambria Math" panose="02040503050406030204" pitchFamily="18" charset="0"/>
                      </a:rPr>
                      <m:t>=0</m:t>
                    </m:r>
                  </m:oMath>
                </a14:m>
                <a:r>
                  <a:rPr lang="en-GB" sz="1700" dirty="0"/>
                  <a:t>, therefore </a:t>
                </a:r>
                <a14:m>
                  <m:oMath xmlns:m="http://schemas.openxmlformats.org/officeDocument/2006/math">
                    <m:r>
                      <a:rPr lang="en-GB" sz="1700" b="0" i="1" smtClean="0">
                        <a:latin typeface="Cambria Math" panose="02040503050406030204" pitchFamily="18" charset="0"/>
                      </a:rPr>
                      <m:t>𝑉</m:t>
                    </m:r>
                    <m:d>
                      <m:dPr>
                        <m:ctrlPr>
                          <a:rPr lang="en-GB" sz="1700" b="0" i="1" smtClean="0">
                            <a:latin typeface="Cambria Math" panose="02040503050406030204" pitchFamily="18" charset="0"/>
                          </a:rPr>
                        </m:ctrlPr>
                      </m:dPr>
                      <m:e>
                        <m:r>
                          <a:rPr lang="en-GB" sz="1700" b="0" i="1" smtClean="0">
                            <a:latin typeface="Cambria Math" panose="02040503050406030204" pitchFamily="18" charset="0"/>
                          </a:rPr>
                          <m:t>𝑡</m:t>
                        </m:r>
                      </m:e>
                    </m:d>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b="0" i="1">
                            <a:latin typeface="Cambria Math" panose="02040503050406030204" pitchFamily="18" charset="0"/>
                          </a:rPr>
                          <m:t>𝑉</m:t>
                        </m:r>
                      </m:e>
                      <m:sub>
                        <m:r>
                          <a:rPr lang="en-GB" sz="1700" b="0" i="1">
                            <a:latin typeface="Cambria Math" panose="02040503050406030204" pitchFamily="18" charset="0"/>
                          </a:rPr>
                          <m:t>𝐹𝐵𝑘𝑖𝑐𝑘</m:t>
                        </m:r>
                        <m:r>
                          <a:rPr lang="en-GB" sz="1700" b="0" i="1">
                            <a:latin typeface="Cambria Math" panose="02040503050406030204" pitchFamily="18" charset="0"/>
                          </a:rPr>
                          <m:t>,1</m:t>
                        </m:r>
                      </m:sub>
                    </m:sSub>
                    <m:r>
                      <a:rPr lang="en-GB" sz="1700" b="0" i="1" smtClean="0">
                        <a:latin typeface="Cambria Math" panose="02040503050406030204" pitchFamily="18" charset="0"/>
                      </a:rPr>
                      <m:t>𝑓</m:t>
                    </m:r>
                    <m:r>
                      <a:rPr lang="en-GB" sz="1700" b="0" i="1" smtClean="0">
                        <a:latin typeface="Cambria Math" panose="02040503050406030204" pitchFamily="18" charset="0"/>
                      </a:rPr>
                      <m:t>(</m:t>
                    </m:r>
                    <m:r>
                      <a:rPr lang="en-GB" sz="1700" b="0" i="1" smtClean="0">
                        <a:latin typeface="Cambria Math" panose="02040503050406030204" pitchFamily="18" charset="0"/>
                      </a:rPr>
                      <m:t>𝑡</m:t>
                    </m:r>
                    <m:r>
                      <a:rPr lang="en-GB" sz="1700" b="0" i="1" smtClean="0">
                        <a:latin typeface="Cambria Math" panose="02040503050406030204" pitchFamily="18" charset="0"/>
                      </a:rPr>
                      <m:t>)</m:t>
                    </m:r>
                  </m:oMath>
                </a14:m>
                <a:r>
                  <a:rPr lang="en-GB" sz="1700" dirty="0"/>
                  <a:t> for </a:t>
                </a:r>
                <a14:m>
                  <m:oMath xmlns:m="http://schemas.openxmlformats.org/officeDocument/2006/math">
                    <m:r>
                      <a:rPr lang="en-GB" sz="1700" i="1" dirty="0" smtClean="0">
                        <a:solidFill>
                          <a:schemeClr val="tx1"/>
                        </a:solidFill>
                        <a:latin typeface="Cambria Math" panose="02040503050406030204" pitchFamily="18" charset="0"/>
                        <a:ea typeface="Cambria Math" panose="02040503050406030204" pitchFamily="18" charset="0"/>
                      </a:rPr>
                      <m:t>0</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𝑡</m:t>
                    </m:r>
                    <m:r>
                      <a:rPr lang="en-GB" sz="1700" i="1" smtClean="0">
                        <a:solidFill>
                          <a:schemeClr val="tx1"/>
                        </a:solidFill>
                        <a:latin typeface="Cambria Math" panose="02040503050406030204" pitchFamily="18" charset="0"/>
                        <a:ea typeface="Cambria Math" panose="02040503050406030204" pitchFamily="18" charset="0"/>
                      </a:rPr>
                      <m:t>≤</m:t>
                    </m:r>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𝑡</m:t>
                        </m:r>
                      </m:e>
                      <m:sub>
                        <m:r>
                          <a:rPr lang="en-GB" sz="1700" i="1">
                            <a:solidFill>
                              <a:schemeClr val="tx1"/>
                            </a:solidFill>
                            <a:latin typeface="Cambria Math" panose="02040503050406030204" pitchFamily="18" charset="0"/>
                            <a:ea typeface="Cambria Math" panose="02040503050406030204" pitchFamily="18" charset="0"/>
                          </a:rPr>
                          <m:t>𝑟𝑓</m:t>
                        </m:r>
                      </m:sub>
                    </m:sSub>
                  </m:oMath>
                </a14:m>
                <a:r>
                  <a:rPr lang="en-GB" sz="1700" dirty="0">
                    <a:solidFill>
                      <a:schemeClr val="tx1"/>
                    </a:solidFill>
                  </a:rPr>
                  <a:t>.</a:t>
                </a:r>
              </a:p>
              <a:p>
                <a:pPr marL="742950" lvl="1" indent="-285750">
                  <a:buFont typeface="Wingdings" panose="05000000000000000000" pitchFamily="2" charset="2"/>
                  <a:buChar char="Ø"/>
                </a:pPr>
                <a:endParaRPr lang="en-GB" sz="1700" dirty="0"/>
              </a:p>
            </p:txBody>
          </p:sp>
        </mc:Choice>
        <mc:Fallback xmlns="">
          <p:sp>
            <p:nvSpPr>
              <p:cNvPr id="52" name="CasellaDiTesto 51">
                <a:extLst>
                  <a:ext uri="{FF2B5EF4-FFF2-40B4-BE49-F238E27FC236}">
                    <a16:creationId xmlns:a16="http://schemas.microsoft.com/office/drawing/2014/main" id="{678604D4-C892-476D-A393-E53A8073A6EE}"/>
                  </a:ext>
                </a:extLst>
              </p:cNvPr>
              <p:cNvSpPr txBox="1">
                <a:spLocks noRot="1" noChangeAspect="1" noMove="1" noResize="1" noEditPoints="1" noAdjustHandles="1" noChangeArrowheads="1" noChangeShapeType="1" noTextEdit="1"/>
              </p:cNvSpPr>
              <p:nvPr/>
            </p:nvSpPr>
            <p:spPr>
              <a:xfrm>
                <a:off x="0" y="3893860"/>
                <a:ext cx="12293600" cy="1484830"/>
              </a:xfrm>
              <a:prstGeom prst="rect">
                <a:avLst/>
              </a:prstGeom>
              <a:blipFill>
                <a:blip r:embed="rId19"/>
                <a:stretch>
                  <a:fillRect t="-12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60EC7877-5167-47E9-B0F6-89D035833188}"/>
                  </a:ext>
                </a:extLst>
              </p:cNvPr>
              <p:cNvSpPr txBox="1"/>
              <p:nvPr/>
            </p:nvSpPr>
            <p:spPr>
              <a:xfrm>
                <a:off x="6704767" y="3012801"/>
                <a:ext cx="1275383" cy="349326"/>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GB" sz="1600" b="1" i="1">
                            <a:latin typeface="Cambria Math" panose="02040503050406030204" pitchFamily="18" charset="0"/>
                          </a:rPr>
                        </m:ctrlPr>
                      </m:sSubPr>
                      <m:e>
                        <m:r>
                          <a:rPr lang="en-GB" sz="1600" b="1" i="1">
                            <a:latin typeface="Cambria Math" panose="02040503050406030204" pitchFamily="18" charset="0"/>
                          </a:rPr>
                          <m:t>𝑽</m:t>
                        </m:r>
                      </m:e>
                      <m:sub>
                        <m:r>
                          <a:rPr lang="en-GB" sz="1600" b="1" i="1">
                            <a:latin typeface="Cambria Math" panose="02040503050406030204" pitchFamily="18" charset="0"/>
                          </a:rPr>
                          <m:t>𝑭𝑩𝒌𝒊𝒄𝒌</m:t>
                        </m:r>
                        <m:r>
                          <a:rPr lang="en-GB" sz="1600" b="1" i="1">
                            <a:latin typeface="Cambria Math" panose="02040503050406030204" pitchFamily="18" charset="0"/>
                          </a:rPr>
                          <m:t>,</m:t>
                        </m:r>
                        <m:r>
                          <a:rPr lang="en-GB" sz="1600" b="1" i="1">
                            <a:latin typeface="Cambria Math" panose="02040503050406030204" pitchFamily="18" charset="0"/>
                          </a:rPr>
                          <m:t>𝟏</m:t>
                        </m:r>
                      </m:sub>
                    </m:sSub>
                    <m:r>
                      <a:rPr lang="en-GB" sz="1600" b="1" i="1" smtClean="0">
                        <a:latin typeface="Cambria Math" panose="02040503050406030204" pitchFamily="18" charset="0"/>
                      </a:rPr>
                      <m:t>𝒇</m:t>
                    </m:r>
                    <m:r>
                      <a:rPr lang="en-GB" sz="1600" b="1" i="1" smtClean="0">
                        <a:latin typeface="Cambria Math" panose="02040503050406030204" pitchFamily="18" charset="0"/>
                      </a:rPr>
                      <m:t>(</m:t>
                    </m:r>
                    <m:r>
                      <a:rPr lang="en-GB" sz="1600" b="1" i="1" smtClean="0">
                        <a:latin typeface="Cambria Math" panose="02040503050406030204" pitchFamily="18" charset="0"/>
                      </a:rPr>
                      <m:t>𝒕</m:t>
                    </m:r>
                    <m:r>
                      <a:rPr lang="en-GB" sz="1600" b="1" i="1" smtClean="0">
                        <a:latin typeface="Cambria Math" panose="02040503050406030204" pitchFamily="18" charset="0"/>
                      </a:rPr>
                      <m:t>)</m:t>
                    </m:r>
                  </m:oMath>
                </a14:m>
                <a:r>
                  <a:rPr lang="en-GB" sz="1600" b="1" dirty="0"/>
                  <a:t> </a:t>
                </a:r>
              </a:p>
            </p:txBody>
          </p:sp>
        </mc:Choice>
        <mc:Fallback xmlns="">
          <p:sp>
            <p:nvSpPr>
              <p:cNvPr id="54" name="CasellaDiTesto 53">
                <a:extLst>
                  <a:ext uri="{FF2B5EF4-FFF2-40B4-BE49-F238E27FC236}">
                    <a16:creationId xmlns:a16="http://schemas.microsoft.com/office/drawing/2014/main" id="{60EC7877-5167-47E9-B0F6-89D035833188}"/>
                  </a:ext>
                </a:extLst>
              </p:cNvPr>
              <p:cNvSpPr txBox="1">
                <a:spLocks noRot="1" noChangeAspect="1" noMove="1" noResize="1" noEditPoints="1" noAdjustHandles="1" noChangeArrowheads="1" noChangeShapeType="1" noTextEdit="1"/>
              </p:cNvSpPr>
              <p:nvPr/>
            </p:nvSpPr>
            <p:spPr>
              <a:xfrm>
                <a:off x="6704767" y="3012801"/>
                <a:ext cx="1275383" cy="349326"/>
              </a:xfrm>
              <a:prstGeom prst="rect">
                <a:avLst/>
              </a:prstGeom>
              <a:blipFill>
                <a:blip r:embed="rId20"/>
                <a:stretch>
                  <a:fillRect r="-3791" b="-5000"/>
                </a:stretch>
              </a:blipFill>
              <a:ln>
                <a:solidFill>
                  <a:schemeClr val="tx1"/>
                </a:solidFill>
              </a:ln>
            </p:spPr>
            <p:txBody>
              <a:bodyPr/>
              <a:lstStyle/>
              <a:p>
                <a:r>
                  <a:rPr lang="en-GB">
                    <a:noFill/>
                  </a:rPr>
                  <a:t> </a:t>
                </a:r>
              </a:p>
            </p:txBody>
          </p:sp>
        </mc:Fallback>
      </mc:AlternateContent>
      <p:sp>
        <p:nvSpPr>
          <p:cNvPr id="66" name="CasellaDiTesto 65">
            <a:extLst>
              <a:ext uri="{FF2B5EF4-FFF2-40B4-BE49-F238E27FC236}">
                <a16:creationId xmlns:a16="http://schemas.microsoft.com/office/drawing/2014/main" id="{BE9085DF-B525-49A4-8FBF-AB6DC118B1C1}"/>
              </a:ext>
            </a:extLst>
          </p:cNvPr>
          <p:cNvSpPr txBox="1"/>
          <p:nvPr/>
        </p:nvSpPr>
        <p:spPr>
          <a:xfrm rot="16200000">
            <a:off x="6916259" y="5807538"/>
            <a:ext cx="1116963" cy="323165"/>
          </a:xfrm>
          <a:prstGeom prst="rect">
            <a:avLst/>
          </a:prstGeom>
          <a:noFill/>
        </p:spPr>
        <p:txBody>
          <a:bodyPr wrap="square" rtlCol="0">
            <a:spAutoFit/>
          </a:bodyPr>
          <a:lstStyle/>
          <a:p>
            <a:r>
              <a:rPr lang="en-GB" sz="1500" dirty="0"/>
              <a:t>Voltage [V]</a:t>
            </a:r>
          </a:p>
        </p:txBody>
      </p:sp>
      <p:sp>
        <p:nvSpPr>
          <p:cNvPr id="67" name="CasellaDiTesto 66">
            <a:extLst>
              <a:ext uri="{FF2B5EF4-FFF2-40B4-BE49-F238E27FC236}">
                <a16:creationId xmlns:a16="http://schemas.microsoft.com/office/drawing/2014/main" id="{D5B1F121-5231-4958-9C8F-54D28981BACA}"/>
              </a:ext>
            </a:extLst>
          </p:cNvPr>
          <p:cNvSpPr txBox="1"/>
          <p:nvPr/>
        </p:nvSpPr>
        <p:spPr>
          <a:xfrm>
            <a:off x="9284533" y="6523544"/>
            <a:ext cx="1065321" cy="323165"/>
          </a:xfrm>
          <a:prstGeom prst="rect">
            <a:avLst/>
          </a:prstGeom>
          <a:noFill/>
        </p:spPr>
        <p:txBody>
          <a:bodyPr wrap="square" rtlCol="0">
            <a:spAutoFit/>
          </a:bodyPr>
          <a:lstStyle/>
          <a:p>
            <a:r>
              <a:rPr lang="en-GB" sz="1500" dirty="0"/>
              <a:t>Time [ns]</a:t>
            </a:r>
          </a:p>
        </p:txBody>
      </p:sp>
      <p:pic>
        <p:nvPicPr>
          <p:cNvPr id="70" name="Immagine 69">
            <a:extLst>
              <a:ext uri="{FF2B5EF4-FFF2-40B4-BE49-F238E27FC236}">
                <a16:creationId xmlns:a16="http://schemas.microsoft.com/office/drawing/2014/main" id="{9950F1A2-B995-4A04-948E-A3E40D7ADC3D}"/>
              </a:ext>
            </a:extLst>
          </p:cNvPr>
          <p:cNvPicPr>
            <a:picLocks noChangeAspect="1"/>
          </p:cNvPicPr>
          <p:nvPr/>
        </p:nvPicPr>
        <p:blipFill>
          <a:blip r:embed="rId21"/>
          <a:stretch>
            <a:fillRect/>
          </a:stretch>
        </p:blipFill>
        <p:spPr>
          <a:xfrm>
            <a:off x="7541469" y="5488725"/>
            <a:ext cx="4549178" cy="1116964"/>
          </a:xfrm>
          <a:prstGeom prst="rect">
            <a:avLst/>
          </a:prstGeom>
        </p:spPr>
      </p:pic>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1D78528C-024B-4503-9299-50053345A3DA}"/>
                  </a:ext>
                </a:extLst>
              </p:cNvPr>
              <p:cNvSpPr txBox="1"/>
              <p:nvPr/>
            </p:nvSpPr>
            <p:spPr>
              <a:xfrm>
                <a:off x="7304367" y="5126899"/>
                <a:ext cx="5052290" cy="379527"/>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𝒏</m:t>
                    </m:r>
                  </m:oMath>
                </a14:m>
                <a:r>
                  <a:rPr lang="en-GB" sz="1600" b="1" dirty="0"/>
                  <a:t> </a:t>
                </a:r>
                <a14:m>
                  <m:oMath xmlns:m="http://schemas.openxmlformats.org/officeDocument/2006/math">
                    <m:d>
                      <m:dPr>
                        <m:ctrlPr>
                          <a:rPr lang="en-GB" sz="1600" b="1" i="1" dirty="0" smtClean="0">
                            <a:latin typeface="Cambria Math" panose="02040503050406030204" pitchFamily="18" charset="0"/>
                          </a:rPr>
                        </m:ctrlPr>
                      </m:dPr>
                      <m:e>
                        <m:f>
                          <m:fPr>
                            <m:type m:val="lin"/>
                            <m:ctrlPr>
                              <a:rPr lang="en-GB" sz="1600" b="1" i="1" dirty="0">
                                <a:latin typeface="Cambria Math" panose="02040503050406030204" pitchFamily="18" charset="0"/>
                                <a:ea typeface="Cambria Math" panose="02040503050406030204" pitchFamily="18" charset="0"/>
                              </a:rPr>
                            </m:ctrlPr>
                          </m:fPr>
                          <m:num>
                            <m:d>
                              <m:dPr>
                                <m:begChr m:val="|"/>
                                <m:endChr m:val="|"/>
                                <m:ctrlPr>
                                  <a:rPr lang="en-GB" sz="1600" b="1" i="1" dirty="0">
                                    <a:latin typeface="Cambria Math" panose="02040503050406030204" pitchFamily="18" charset="0"/>
                                  </a:rPr>
                                </m:ctrlPr>
                              </m:dPr>
                              <m:e>
                                <m:sSub>
                                  <m:sSubPr>
                                    <m:ctrlPr>
                                      <a:rPr lang="en-GB" sz="1600" b="1" i="1">
                                        <a:latin typeface="Cambria Math" panose="02040503050406030204" pitchFamily="18" charset="0"/>
                                      </a:rPr>
                                    </m:ctrlPr>
                                  </m:sSubPr>
                                  <m:e>
                                    <m:r>
                                      <a:rPr lang="en-GB" sz="1600" b="1" i="1">
                                        <a:latin typeface="Cambria Math" panose="02040503050406030204" pitchFamily="18" charset="0"/>
                                        <a:ea typeface="Cambria Math" panose="02040503050406030204" pitchFamily="18" charset="0"/>
                                      </a:rPr>
                                      <m:t>𝝎</m:t>
                                    </m:r>
                                  </m:e>
                                  <m:sub>
                                    <m:r>
                                      <a:rPr lang="en-GB" sz="1600" b="1" i="1">
                                        <a:latin typeface="Cambria Math" panose="02040503050406030204" pitchFamily="18" charset="0"/>
                                        <a:ea typeface="Cambria Math" panose="02040503050406030204" pitchFamily="18" charset="0"/>
                                      </a:rPr>
                                      <m:t>𝒓</m:t>
                                    </m:r>
                                  </m:sub>
                                </m:sSub>
                                <m:r>
                                  <a:rPr lang="en-GB" sz="1600" b="1" i="1">
                                    <a:latin typeface="Cambria Math" panose="02040503050406030204" pitchFamily="18" charset="0"/>
                                    <a:ea typeface="Cambria Math" panose="02040503050406030204" pitchFamily="18" charset="0"/>
                                  </a:rPr>
                                  <m:t>−</m:t>
                                </m:r>
                                <m:sSub>
                                  <m:sSubPr>
                                    <m:ctrlPr>
                                      <a:rPr lang="en-GB" sz="1600" b="1" i="1">
                                        <a:latin typeface="Cambria Math" panose="02040503050406030204" pitchFamily="18" charset="0"/>
                                      </a:rPr>
                                    </m:ctrlPr>
                                  </m:sSubPr>
                                  <m:e>
                                    <m:r>
                                      <a:rPr lang="en-GB" sz="1600" b="1" i="1">
                                        <a:latin typeface="Cambria Math" panose="02040503050406030204" pitchFamily="18" charset="0"/>
                                        <a:ea typeface="Cambria Math" panose="02040503050406030204" pitchFamily="18" charset="0"/>
                                      </a:rPr>
                                      <m:t>𝝎</m:t>
                                    </m:r>
                                  </m:e>
                                  <m:sub>
                                    <m:r>
                                      <a:rPr lang="en-GB" sz="1600" b="1" i="1">
                                        <a:latin typeface="Cambria Math" panose="02040503050406030204" pitchFamily="18" charset="0"/>
                                        <a:ea typeface="Cambria Math" panose="02040503050406030204" pitchFamily="18" charset="0"/>
                                      </a:rPr>
                                      <m:t>𝒆</m:t>
                                    </m:r>
                                  </m:sub>
                                </m:sSub>
                              </m:e>
                            </m:d>
                          </m:num>
                          <m:den>
                            <m:d>
                              <m:dPr>
                                <m:ctrlPr>
                                  <a:rPr lang="en-GB" sz="1600" b="1" i="1" smtClean="0">
                                    <a:latin typeface="Cambria Math" panose="02040503050406030204" pitchFamily="18" charset="0"/>
                                    <a:ea typeface="Cambria Math" panose="02040503050406030204" pitchFamily="18" charset="0"/>
                                  </a:rPr>
                                </m:ctrlPr>
                              </m:dPr>
                              <m:e>
                                <m:r>
                                  <a:rPr lang="en-GB" sz="1600" b="1" i="1">
                                    <a:latin typeface="Cambria Math" panose="02040503050406030204" pitchFamily="18" charset="0"/>
                                    <a:ea typeface="Cambria Math" panose="02040503050406030204" pitchFamily="18" charset="0"/>
                                  </a:rPr>
                                  <m:t>𝟑</m:t>
                                </m:r>
                                <m:r>
                                  <a:rPr lang="en-GB" sz="1600" b="1" i="1">
                                    <a:latin typeface="Cambria Math" panose="02040503050406030204" pitchFamily="18" charset="0"/>
                                    <a:ea typeface="Cambria Math" panose="02040503050406030204" pitchFamily="18" charset="0"/>
                                  </a:rPr>
                                  <m:t>.</m:t>
                                </m:r>
                                <m:r>
                                  <a:rPr lang="en-GB" sz="1600" b="1" i="1">
                                    <a:latin typeface="Cambria Math" panose="02040503050406030204" pitchFamily="18" charset="0"/>
                                    <a:ea typeface="Cambria Math" panose="02040503050406030204" pitchFamily="18" charset="0"/>
                                  </a:rPr>
                                  <m:t>𝟐𝟓</m:t>
                                </m:r>
                                <m:sSub>
                                  <m:sSubPr>
                                    <m:ctrlPr>
                                      <a:rPr lang="en-GB" sz="1600" b="1" i="1">
                                        <a:latin typeface="Cambria Math" panose="02040503050406030204" pitchFamily="18" charset="0"/>
                                      </a:rPr>
                                    </m:ctrlPr>
                                  </m:sSubPr>
                                  <m:e>
                                    <m:r>
                                      <a:rPr lang="en-GB" sz="1600" b="1" i="1">
                                        <a:latin typeface="Cambria Math" panose="02040503050406030204" pitchFamily="18" charset="0"/>
                                        <a:ea typeface="Cambria Math" panose="02040503050406030204" pitchFamily="18" charset="0"/>
                                      </a:rPr>
                                      <m:t>𝝎</m:t>
                                    </m:r>
                                  </m:e>
                                  <m:sub>
                                    <m:r>
                                      <a:rPr lang="en-GB" sz="1600" b="1" i="1">
                                        <a:latin typeface="Cambria Math" panose="02040503050406030204" pitchFamily="18" charset="0"/>
                                      </a:rPr>
                                      <m:t>𝒓𝒇</m:t>
                                    </m:r>
                                  </m:sub>
                                </m:sSub>
                              </m:e>
                            </m:d>
                          </m:den>
                        </m:f>
                        <m:r>
                          <a:rPr lang="en-GB" sz="1600" b="1" i="1" dirty="0">
                            <a:latin typeface="Cambria Math" panose="02040503050406030204" pitchFamily="18" charset="0"/>
                          </a:rPr>
                          <m:t>=</m:t>
                        </m:r>
                        <m:r>
                          <a:rPr lang="en-GB" sz="1600" b="1" i="1" dirty="0">
                            <a:latin typeface="Cambria Math" panose="02040503050406030204" pitchFamily="18" charset="0"/>
                          </a:rPr>
                          <m:t>𝟓</m:t>
                        </m:r>
                        <m:r>
                          <a:rPr lang="en-GB" sz="1600" b="1" i="1" dirty="0" smtClean="0">
                            <a:latin typeface="Cambria Math" panose="02040503050406030204" pitchFamily="18" charset="0"/>
                          </a:rPr>
                          <m:t>%</m:t>
                        </m:r>
                      </m:e>
                    </m:d>
                  </m:oMath>
                </a14:m>
                <a:endParaRPr lang="en-GB" sz="1600" b="1" dirty="0"/>
              </a:p>
            </p:txBody>
          </p:sp>
        </mc:Choice>
        <mc:Fallback xmlns="">
          <p:sp>
            <p:nvSpPr>
              <p:cNvPr id="71" name="CasellaDiTesto 70">
                <a:extLst>
                  <a:ext uri="{FF2B5EF4-FFF2-40B4-BE49-F238E27FC236}">
                    <a16:creationId xmlns:a16="http://schemas.microsoft.com/office/drawing/2014/main" id="{1D78528C-024B-4503-9299-50053345A3DA}"/>
                  </a:ext>
                </a:extLst>
              </p:cNvPr>
              <p:cNvSpPr txBox="1">
                <a:spLocks noRot="1" noChangeAspect="1" noMove="1" noResize="1" noEditPoints="1" noAdjustHandles="1" noChangeArrowheads="1" noChangeShapeType="1" noTextEdit="1"/>
              </p:cNvSpPr>
              <p:nvPr/>
            </p:nvSpPr>
            <p:spPr>
              <a:xfrm>
                <a:off x="7304367" y="5126899"/>
                <a:ext cx="5052290" cy="379527"/>
              </a:xfrm>
              <a:prstGeom prst="rect">
                <a:avLst/>
              </a:prstGeom>
              <a:blipFill>
                <a:blip r:embed="rId22"/>
                <a:stretch>
                  <a:fillRect l="-603" t="-85484" b="-143548"/>
                </a:stretch>
              </a:blipFill>
            </p:spPr>
            <p:txBody>
              <a:bodyPr/>
              <a:lstStyle/>
              <a:p>
                <a:r>
                  <a:rPr lang="en-GB">
                    <a:noFill/>
                  </a:rPr>
                  <a:t> </a:t>
                </a:r>
              </a:p>
            </p:txBody>
          </p:sp>
        </mc:Fallback>
      </mc:AlternateContent>
      <p:pic>
        <p:nvPicPr>
          <p:cNvPr id="72" name="Immagine 71">
            <a:extLst>
              <a:ext uri="{FF2B5EF4-FFF2-40B4-BE49-F238E27FC236}">
                <a16:creationId xmlns:a16="http://schemas.microsoft.com/office/drawing/2014/main" id="{03938C8D-5AF5-4CAB-AB05-E3D35D3571FE}"/>
              </a:ext>
            </a:extLst>
          </p:cNvPr>
          <p:cNvPicPr>
            <a:picLocks noChangeAspect="1"/>
          </p:cNvPicPr>
          <p:nvPr/>
        </p:nvPicPr>
        <p:blipFill>
          <a:blip r:embed="rId23"/>
          <a:stretch>
            <a:fillRect/>
          </a:stretch>
        </p:blipFill>
        <p:spPr>
          <a:xfrm>
            <a:off x="2754557" y="5515709"/>
            <a:ext cx="4542134" cy="1114503"/>
          </a:xfrm>
          <a:prstGeom prst="rect">
            <a:avLst/>
          </a:prstGeom>
        </p:spPr>
      </p:pic>
      <p:sp>
        <p:nvSpPr>
          <p:cNvPr id="73" name="CasellaDiTesto 72">
            <a:extLst>
              <a:ext uri="{FF2B5EF4-FFF2-40B4-BE49-F238E27FC236}">
                <a16:creationId xmlns:a16="http://schemas.microsoft.com/office/drawing/2014/main" id="{971A1AE7-72F6-4AEF-BDA0-9883D887C573}"/>
              </a:ext>
            </a:extLst>
          </p:cNvPr>
          <p:cNvSpPr txBox="1"/>
          <p:nvPr/>
        </p:nvSpPr>
        <p:spPr>
          <a:xfrm rot="16200000">
            <a:off x="2106093" y="5793764"/>
            <a:ext cx="1116963" cy="323165"/>
          </a:xfrm>
          <a:prstGeom prst="rect">
            <a:avLst/>
          </a:prstGeom>
          <a:noFill/>
        </p:spPr>
        <p:txBody>
          <a:bodyPr wrap="square" rtlCol="0">
            <a:spAutoFit/>
          </a:bodyPr>
          <a:lstStyle/>
          <a:p>
            <a:r>
              <a:rPr lang="en-GB" sz="1500" dirty="0"/>
              <a:t>Voltage [V]</a:t>
            </a:r>
          </a:p>
        </p:txBody>
      </p:sp>
      <p:sp>
        <p:nvSpPr>
          <p:cNvPr id="74" name="CasellaDiTesto 73">
            <a:extLst>
              <a:ext uri="{FF2B5EF4-FFF2-40B4-BE49-F238E27FC236}">
                <a16:creationId xmlns:a16="http://schemas.microsoft.com/office/drawing/2014/main" id="{D7A4AD7B-8F8B-4CF0-8661-5DE54DABA173}"/>
              </a:ext>
            </a:extLst>
          </p:cNvPr>
          <p:cNvSpPr txBox="1"/>
          <p:nvPr/>
        </p:nvSpPr>
        <p:spPr>
          <a:xfrm>
            <a:off x="4547798" y="6513828"/>
            <a:ext cx="1065321" cy="323165"/>
          </a:xfrm>
          <a:prstGeom prst="rect">
            <a:avLst/>
          </a:prstGeom>
          <a:noFill/>
        </p:spPr>
        <p:txBody>
          <a:bodyPr wrap="square" rtlCol="0">
            <a:spAutoFit/>
          </a:bodyPr>
          <a:lstStyle/>
          <a:p>
            <a:r>
              <a:rPr lang="en-GB" sz="1500" dirty="0"/>
              <a:t>Time [ns]</a:t>
            </a:r>
          </a:p>
        </p:txBody>
      </p:sp>
      <mc:AlternateContent xmlns:mc="http://schemas.openxmlformats.org/markup-compatibility/2006" xmlns:a14="http://schemas.microsoft.com/office/drawing/2010/main">
        <mc:Choice Requires="a14">
          <p:sp>
            <p:nvSpPr>
              <p:cNvPr id="76" name="CasellaDiTesto 75">
                <a:extLst>
                  <a:ext uri="{FF2B5EF4-FFF2-40B4-BE49-F238E27FC236}">
                    <a16:creationId xmlns:a16="http://schemas.microsoft.com/office/drawing/2014/main" id="{836EEE57-B098-46CB-96DC-97D30494BA69}"/>
                  </a:ext>
                </a:extLst>
              </p:cNvPr>
              <p:cNvSpPr txBox="1"/>
              <p:nvPr/>
            </p:nvSpPr>
            <p:spPr>
              <a:xfrm>
                <a:off x="-13483" y="5146552"/>
                <a:ext cx="2322218" cy="1683025"/>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chemeClr val="tx1"/>
                    </a:solidFill>
                  </a:rPr>
                  <a:t>At least for times close to </a:t>
                </a:r>
                <a14:m>
                  <m:oMath xmlns:m="http://schemas.openxmlformats.org/officeDocument/2006/math">
                    <m:r>
                      <a:rPr lang="en-GB" sz="1700" i="1" dirty="0" smtClean="0">
                        <a:solidFill>
                          <a:schemeClr val="tx1"/>
                        </a:solidFill>
                        <a:latin typeface="Cambria Math" panose="02040503050406030204" pitchFamily="18" charset="0"/>
                      </a:rPr>
                      <m:t>𝑘</m:t>
                    </m:r>
                    <m:sSub>
                      <m:sSubPr>
                        <m:ctrlPr>
                          <a:rPr lang="en-GB" sz="1700" b="0" i="1" dirty="0" smtClean="0">
                            <a:solidFill>
                              <a:schemeClr val="tx1"/>
                            </a:solidFill>
                            <a:latin typeface="Cambria Math" panose="02040503050406030204" pitchFamily="18" charset="0"/>
                          </a:rPr>
                        </m:ctrlPr>
                      </m:sSubPr>
                      <m:e>
                        <m:r>
                          <a:rPr lang="en-GB" sz="1700" b="0" i="1" dirty="0" smtClean="0">
                            <a:solidFill>
                              <a:schemeClr val="tx1"/>
                            </a:solidFill>
                            <a:latin typeface="Cambria Math" panose="02040503050406030204" pitchFamily="18" charset="0"/>
                          </a:rPr>
                          <m:t>𝑡</m:t>
                        </m:r>
                      </m:e>
                      <m:sub>
                        <m:r>
                          <a:rPr lang="en-GB" sz="1700" b="0" i="1" dirty="0" smtClean="0">
                            <a:solidFill>
                              <a:schemeClr val="tx1"/>
                            </a:solidFill>
                            <a:latin typeface="Cambria Math" panose="02040503050406030204" pitchFamily="18" charset="0"/>
                          </a:rPr>
                          <m:t>𝑟𝑓</m:t>
                        </m:r>
                      </m:sub>
                    </m:sSub>
                  </m:oMath>
                </a14:m>
                <a:r>
                  <a:rPr lang="en-GB" sz="1700" dirty="0">
                    <a:solidFill>
                      <a:schemeClr val="tx1"/>
                    </a:solidFill>
                  </a:rPr>
                  <a:t>, a frequency error of 5% is essentially equivalent to a shift of the phase by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𝜋</m:t>
                    </m:r>
                    <m:r>
                      <a:rPr lang="en-GB" sz="1700" b="0" i="1" smtClean="0">
                        <a:solidFill>
                          <a:schemeClr val="tx1"/>
                        </a:solidFill>
                        <a:latin typeface="Cambria Math" panose="02040503050406030204" pitchFamily="18" charset="0"/>
                        <a:ea typeface="Cambria Math" panose="02040503050406030204" pitchFamily="18" charset="0"/>
                      </a:rPr>
                      <m:t>/4</m:t>
                    </m:r>
                  </m:oMath>
                </a14:m>
                <a:r>
                  <a:rPr lang="en-GB" sz="1700" dirty="0">
                    <a:solidFill>
                      <a:schemeClr val="tx1"/>
                    </a:solidFill>
                  </a:rPr>
                  <a:t>.</a:t>
                </a:r>
              </a:p>
            </p:txBody>
          </p:sp>
        </mc:Choice>
        <mc:Fallback xmlns="">
          <p:sp>
            <p:nvSpPr>
              <p:cNvPr id="76" name="CasellaDiTesto 75">
                <a:extLst>
                  <a:ext uri="{FF2B5EF4-FFF2-40B4-BE49-F238E27FC236}">
                    <a16:creationId xmlns:a16="http://schemas.microsoft.com/office/drawing/2014/main" id="{836EEE57-B098-46CB-96DC-97D30494BA69}"/>
                  </a:ext>
                </a:extLst>
              </p:cNvPr>
              <p:cNvSpPr txBox="1">
                <a:spLocks noRot="1" noChangeAspect="1" noMove="1" noResize="1" noEditPoints="1" noAdjustHandles="1" noChangeArrowheads="1" noChangeShapeType="1" noTextEdit="1"/>
              </p:cNvSpPr>
              <p:nvPr/>
            </p:nvSpPr>
            <p:spPr>
              <a:xfrm>
                <a:off x="-13483" y="5146552"/>
                <a:ext cx="2322218" cy="1683025"/>
              </a:xfrm>
              <a:prstGeom prst="rect">
                <a:avLst/>
              </a:prstGeom>
              <a:blipFill>
                <a:blip r:embed="rId24"/>
                <a:stretch>
                  <a:fillRect l="-1312" t="-1087" b="-39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CasellaDiTesto 76">
                <a:extLst>
                  <a:ext uri="{FF2B5EF4-FFF2-40B4-BE49-F238E27FC236}">
                    <a16:creationId xmlns:a16="http://schemas.microsoft.com/office/drawing/2014/main" id="{D0341348-4B91-41EB-9EB9-35C736BE8144}"/>
                  </a:ext>
                </a:extLst>
              </p:cNvPr>
              <p:cNvSpPr txBox="1"/>
              <p:nvPr/>
            </p:nvSpPr>
            <p:spPr>
              <a:xfrm>
                <a:off x="3336036" y="5144976"/>
                <a:ext cx="3322218" cy="338554"/>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𝒏</m:t>
                    </m:r>
                  </m:oMath>
                </a14:m>
                <a:r>
                  <a:rPr lang="en-GB" sz="1600" b="1" dirty="0"/>
                  <a:t> </a:t>
                </a:r>
                <a14:m>
                  <m:oMath xmlns:m="http://schemas.openxmlformats.org/officeDocument/2006/math">
                    <m:d>
                      <m:dPr>
                        <m:ctrlPr>
                          <a:rPr lang="en-GB" sz="1600" b="1" i="1" dirty="0" smtClean="0">
                            <a:latin typeface="Cambria Math" panose="02040503050406030204" pitchFamily="18" charset="0"/>
                          </a:rPr>
                        </m:ctrlPr>
                      </m:dPr>
                      <m:e>
                        <m:sSub>
                          <m:sSubPr>
                            <m:ctrlPr>
                              <a:rPr lang="en-GB" sz="1600" b="1" i="1">
                                <a:latin typeface="Cambria Math" panose="02040503050406030204" pitchFamily="18" charset="0"/>
                                <a:ea typeface="Cambria Math" panose="02040503050406030204" pitchFamily="18" charset="0"/>
                              </a:rPr>
                            </m:ctrlPr>
                          </m:sSubPr>
                          <m:e>
                            <m:r>
                              <a:rPr lang="en-GB" sz="1600" b="1" i="1">
                                <a:latin typeface="Cambria Math" panose="02040503050406030204" pitchFamily="18" charset="0"/>
                                <a:ea typeface="Cambria Math" panose="02040503050406030204" pitchFamily="18" charset="0"/>
                              </a:rPr>
                              <m:t>𝝋</m:t>
                            </m:r>
                          </m:e>
                          <m:sub>
                            <m:r>
                              <a:rPr lang="en-GB" sz="1600" b="1" i="1">
                                <a:latin typeface="Cambria Math" panose="02040503050406030204" pitchFamily="18" charset="0"/>
                                <a:ea typeface="Cambria Math" panose="02040503050406030204" pitchFamily="18" charset="0"/>
                              </a:rPr>
                              <m:t>𝒆</m:t>
                            </m:r>
                          </m:sub>
                        </m:sSub>
                        <m:r>
                          <a:rPr lang="en-GB" sz="1600" b="1" i="1" smtClean="0">
                            <a:latin typeface="Cambria Math" panose="02040503050406030204" pitchFamily="18" charset="0"/>
                            <a:ea typeface="Cambria Math" panose="02040503050406030204" pitchFamily="18" charset="0"/>
                          </a:rPr>
                          <m:t>=</m:t>
                        </m:r>
                        <m:r>
                          <a:rPr lang="en-GB" sz="1600" b="1" i="1" smtClean="0">
                            <a:latin typeface="Cambria Math" panose="02040503050406030204" pitchFamily="18" charset="0"/>
                            <a:ea typeface="Cambria Math" panose="02040503050406030204" pitchFamily="18" charset="0"/>
                          </a:rPr>
                          <m:t>𝝅</m:t>
                        </m:r>
                        <m:r>
                          <a:rPr lang="en-GB" sz="1600" b="1" i="1" smtClean="0">
                            <a:latin typeface="Cambria Math" panose="02040503050406030204" pitchFamily="18" charset="0"/>
                            <a:ea typeface="Cambria Math" panose="02040503050406030204" pitchFamily="18" charset="0"/>
                          </a:rPr>
                          <m:t>/</m:t>
                        </m:r>
                        <m:r>
                          <a:rPr lang="en-GB" sz="1600" b="1" i="1" smtClean="0">
                            <a:latin typeface="Cambria Math" panose="02040503050406030204" pitchFamily="18" charset="0"/>
                            <a:ea typeface="Cambria Math" panose="02040503050406030204" pitchFamily="18" charset="0"/>
                          </a:rPr>
                          <m:t>𝟒</m:t>
                        </m:r>
                      </m:e>
                    </m:d>
                  </m:oMath>
                </a14:m>
                <a:endParaRPr lang="en-GB" sz="1600" b="1" dirty="0"/>
              </a:p>
            </p:txBody>
          </p:sp>
        </mc:Choice>
        <mc:Fallback xmlns="">
          <p:sp>
            <p:nvSpPr>
              <p:cNvPr id="77" name="CasellaDiTesto 76">
                <a:extLst>
                  <a:ext uri="{FF2B5EF4-FFF2-40B4-BE49-F238E27FC236}">
                    <a16:creationId xmlns:a16="http://schemas.microsoft.com/office/drawing/2014/main" id="{D0341348-4B91-41EB-9EB9-35C736BE8144}"/>
                  </a:ext>
                </a:extLst>
              </p:cNvPr>
              <p:cNvSpPr txBox="1">
                <a:spLocks noRot="1" noChangeAspect="1" noMove="1" noResize="1" noEditPoints="1" noAdjustHandles="1" noChangeArrowheads="1" noChangeShapeType="1" noTextEdit="1"/>
              </p:cNvSpPr>
              <p:nvPr/>
            </p:nvSpPr>
            <p:spPr>
              <a:xfrm>
                <a:off x="3336036" y="5144976"/>
                <a:ext cx="3322218" cy="338554"/>
              </a:xfrm>
              <a:prstGeom prst="rect">
                <a:avLst/>
              </a:prstGeom>
              <a:blipFill>
                <a:blip r:embed="rId25"/>
                <a:stretch>
                  <a:fillRect l="-917" t="-5357" b="-21429"/>
                </a:stretch>
              </a:blipFill>
            </p:spPr>
            <p:txBody>
              <a:bodyPr/>
              <a:lstStyle/>
              <a:p>
                <a:r>
                  <a:rPr lang="en-GB">
                    <a:noFill/>
                  </a:rPr>
                  <a:t> </a:t>
                </a:r>
              </a:p>
            </p:txBody>
          </p:sp>
        </mc:Fallback>
      </mc:AlternateContent>
    </p:spTree>
    <p:extLst>
      <p:ext uri="{BB962C8B-B14F-4D97-AF65-F5344CB8AC3E}">
        <p14:creationId xmlns:p14="http://schemas.microsoft.com/office/powerpoint/2010/main" val="25502276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5A09AF0-0B60-4AC0-8581-23F12485AB83}"/>
              </a:ext>
            </a:extLst>
          </p:cNvPr>
          <p:cNvSpPr>
            <a:spLocks noGrp="1"/>
          </p:cNvSpPr>
          <p:nvPr>
            <p:ph type="sldNum" sz="quarter" idx="12"/>
          </p:nvPr>
        </p:nvSpPr>
        <p:spPr/>
        <p:txBody>
          <a:bodyPr/>
          <a:lstStyle/>
          <a:p>
            <a:fld id="{F556478C-EA8F-4B12-8AB2-8053E5C3663D}" type="slidenum">
              <a:rPr lang="en-GB" smtClean="0"/>
              <a:t>137</a:t>
            </a:fld>
            <a:endParaRPr lang="en-GB"/>
          </a:p>
        </p:txBody>
      </p:sp>
      <p:sp>
        <p:nvSpPr>
          <p:cNvPr id="7" name="CasellaDiTesto 6">
            <a:extLst>
              <a:ext uri="{FF2B5EF4-FFF2-40B4-BE49-F238E27FC236}">
                <a16:creationId xmlns:a16="http://schemas.microsoft.com/office/drawing/2014/main" id="{063E25D0-D480-4F9D-91E2-8009E685A513}"/>
              </a:ext>
            </a:extLst>
          </p:cNvPr>
          <p:cNvSpPr txBox="1"/>
          <p:nvPr/>
        </p:nvSpPr>
        <p:spPr>
          <a:xfrm>
            <a:off x="0" y="85983"/>
            <a:ext cx="12090647" cy="707886"/>
          </a:xfrm>
          <a:prstGeom prst="rect">
            <a:avLst/>
          </a:prstGeom>
          <a:noFill/>
        </p:spPr>
        <p:txBody>
          <a:bodyPr wrap="square" rtlCol="0">
            <a:spAutoFit/>
          </a:bodyPr>
          <a:lstStyle/>
          <a:p>
            <a:pPr algn="ctr"/>
            <a:r>
              <a:rPr lang="en-GB" sz="4000" dirty="0">
                <a:latin typeface="+mj-lt"/>
              </a:rPr>
              <a:t>Kicker-voltage evaluation for bunches</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7737B277-BD70-41E8-A1FB-C36B88E373D6}"/>
                  </a:ext>
                </a:extLst>
              </p:cNvPr>
              <p:cNvSpPr txBox="1"/>
              <p:nvPr/>
            </p:nvSpPr>
            <p:spPr>
              <a:xfrm>
                <a:off x="0" y="941032"/>
                <a:ext cx="12192000" cy="272946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code takes into account the fact that bunches perform synchrotron oscillations around their corresponding synchronous phases.</a:t>
                </a:r>
              </a:p>
              <a:p>
                <a:pPr marL="742950" lvl="1" indent="-285750">
                  <a:buFont typeface="Wingdings" panose="05000000000000000000" pitchFamily="2" charset="2"/>
                  <a:buChar char="Ø"/>
                </a:pPr>
                <a:r>
                  <a:rPr lang="en-GB" sz="1700" dirty="0"/>
                  <a:t>The times </a:t>
                </a:r>
                <a14:m>
                  <m:oMath xmlns:m="http://schemas.openxmlformats.org/officeDocument/2006/math">
                    <m:r>
                      <a:rPr lang="en-GB" sz="1700" i="1">
                        <a:latin typeface="Cambria Math" panose="02040503050406030204" pitchFamily="18" charset="0"/>
                      </a:rPr>
                      <m:t>𝑘</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i="1">
                            <a:latin typeface="Cambria Math" panose="02040503050406030204" pitchFamily="18" charset="0"/>
                          </a:rPr>
                          <m:t>𝑟𝑓</m:t>
                        </m:r>
                      </m:sub>
                    </m:sSub>
                  </m:oMath>
                </a14:m>
                <a:r>
                  <a:rPr lang="en-GB" sz="1700" dirty="0"/>
                  <a:t>, when the QPSK acts, correspond to the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𝑆𝑅</m:t>
                        </m:r>
                      </m:sub>
                    </m:sSub>
                  </m:oMath>
                </a14:m>
                <a:r>
                  <a:rPr lang="en-GB" sz="1700" dirty="0"/>
                  <a:t> of the different buckets: a bunch arriving at </a:t>
                </a:r>
                <a14:m>
                  <m:oMath xmlns:m="http://schemas.openxmlformats.org/officeDocument/2006/math">
                    <m:r>
                      <a:rPr lang="en-GB" sz="1700" b="0" i="1" smtClean="0">
                        <a:latin typeface="Cambria Math" panose="02040503050406030204" pitchFamily="18" charset="0"/>
                      </a:rPr>
                      <m:t>𝑘</m:t>
                    </m:r>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𝑡</m:t>
                        </m:r>
                      </m:e>
                      <m:sub>
                        <m:r>
                          <a:rPr lang="en-GB" sz="1700" b="0" i="1" smtClean="0">
                            <a:latin typeface="Cambria Math" panose="02040503050406030204" pitchFamily="18" charset="0"/>
                          </a:rPr>
                          <m:t>𝑟𝑓</m:t>
                        </m:r>
                      </m:sub>
                    </m:sSub>
                  </m:oMath>
                </a14:m>
                <a:r>
                  <a:rPr lang="en-GB" sz="1700" dirty="0"/>
                  <a:t> has phase </a:t>
                </a:r>
                <a14:m>
                  <m:oMath xmlns:m="http://schemas.openxmlformats.org/officeDocument/2006/math">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𝑆𝑅</m:t>
                        </m:r>
                      </m:sub>
                    </m:sSub>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Given </a:t>
                </a:r>
                <a14:m>
                  <m:oMath xmlns:m="http://schemas.openxmlformats.org/officeDocument/2006/math">
                    <m:sSub>
                      <m:sSubPr>
                        <m:ctrlPr>
                          <a:rPr lang="en-GB" sz="1700" i="1" smtClean="0">
                            <a:latin typeface="Cambria Math" panose="02040503050406030204" pitchFamily="18" charset="0"/>
                          </a:rPr>
                        </m:ctrlPr>
                      </m:sSubPr>
                      <m:e>
                        <m:r>
                          <a:rPr lang="en-GB" sz="1700" b="0" i="1">
                            <a:latin typeface="Cambria Math" panose="02040503050406030204" pitchFamily="18" charset="0"/>
                            <a:ea typeface="Cambria Math" panose="02040503050406030204" pitchFamily="18" charset="0"/>
                          </a:rPr>
                          <m:t>𝜔</m:t>
                        </m:r>
                      </m:e>
                      <m:sub>
                        <m:r>
                          <a:rPr lang="en-GB" sz="1700" b="0" i="1">
                            <a:latin typeface="Cambria Math" panose="02040503050406030204" pitchFamily="18" charset="0"/>
                            <a:ea typeface="Cambria Math" panose="02040503050406030204" pitchFamily="18" charset="0"/>
                          </a:rPr>
                          <m:t>𝑒</m:t>
                        </m:r>
                      </m:sub>
                    </m:sSub>
                  </m:oMath>
                </a14:m>
                <a:r>
                  <a:rPr lang="en-GB" sz="1700" dirty="0"/>
                  <a:t>,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oMath>
                </a14:m>
                <a:r>
                  <a:rPr lang="en-GB" sz="1700" dirty="0"/>
                  <a:t>,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b="0" i="1">
                            <a:latin typeface="Cambria Math" panose="02040503050406030204" pitchFamily="18" charset="0"/>
                            <a:ea typeface="Cambria Math" panose="02040503050406030204" pitchFamily="18" charset="0"/>
                          </a:rPr>
                          <m:t>𝜑</m:t>
                        </m:r>
                      </m:e>
                      <m:sub>
                        <m:r>
                          <a:rPr lang="en-GB" sz="1700" b="0" i="1">
                            <a:latin typeface="Cambria Math" panose="02040503050406030204" pitchFamily="18" charset="0"/>
                            <a:ea typeface="Cambria Math" panose="02040503050406030204" pitchFamily="18" charset="0"/>
                          </a:rPr>
                          <m:t>𝑒</m:t>
                        </m:r>
                      </m:sub>
                    </m:sSub>
                  </m:oMath>
                </a14:m>
                <a:r>
                  <a:rPr lang="en-GB" sz="1700" dirty="0"/>
                  <a:t> and </a:t>
                </a:r>
                <a14:m>
                  <m:oMath xmlns:m="http://schemas.openxmlformats.org/officeDocument/2006/math">
                    <m:r>
                      <a:rPr lang="en-GB" sz="1700" i="1" dirty="0" smtClean="0">
                        <a:latin typeface="Cambria Math" panose="02040503050406030204" pitchFamily="18" charset="0"/>
                      </a:rPr>
                      <m:t>𝑄</m:t>
                    </m:r>
                  </m:oMath>
                </a14:m>
                <a:r>
                  <a:rPr lang="en-GB" sz="1700" dirty="0"/>
                  <a:t>, the matrix equation previously derived can be expressed in functional and compact form as </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endParaRPr lang="en-GB" sz="1700" dirty="0"/>
              </a:p>
              <a:p>
                <a:pPr marL="285750" indent="-285750">
                  <a:buFont typeface="Wingdings" panose="05000000000000000000" pitchFamily="2" charset="2"/>
                  <a:buChar char="q"/>
                </a:pPr>
                <a:endParaRPr lang="en-GB" sz="1700" dirty="0"/>
              </a:p>
            </p:txBody>
          </p:sp>
        </mc:Choice>
        <mc:Fallback xmlns="">
          <p:sp>
            <p:nvSpPr>
              <p:cNvPr id="8" name="CasellaDiTesto 7">
                <a:extLst>
                  <a:ext uri="{FF2B5EF4-FFF2-40B4-BE49-F238E27FC236}">
                    <a16:creationId xmlns:a16="http://schemas.microsoft.com/office/drawing/2014/main" id="{7737B277-BD70-41E8-A1FB-C36B88E373D6}"/>
                  </a:ext>
                </a:extLst>
              </p:cNvPr>
              <p:cNvSpPr txBox="1">
                <a:spLocks noRot="1" noChangeAspect="1" noMove="1" noResize="1" noEditPoints="1" noAdjustHandles="1" noChangeArrowheads="1" noChangeShapeType="1" noTextEdit="1"/>
              </p:cNvSpPr>
              <p:nvPr/>
            </p:nvSpPr>
            <p:spPr>
              <a:xfrm>
                <a:off x="0" y="941032"/>
                <a:ext cx="12192000" cy="2729465"/>
              </a:xfrm>
              <a:prstGeom prst="rect">
                <a:avLst/>
              </a:prstGeom>
              <a:blipFill>
                <a:blip r:embed="rId2"/>
                <a:stretch>
                  <a:fillRect l="-200" t="-6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F004031-659F-4DD7-B17D-0D961413269E}"/>
                  </a:ext>
                </a:extLst>
              </p:cNvPr>
              <p:cNvSpPr txBox="1"/>
              <p:nvPr/>
            </p:nvSpPr>
            <p:spPr>
              <a:xfrm>
                <a:off x="0" y="2228093"/>
                <a:ext cx="12191999" cy="47018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b="0" i="1" smtClean="0">
                              <a:solidFill>
                                <a:srgbClr val="FF0000"/>
                              </a:solidFill>
                              <a:latin typeface="Cambria Math" panose="02040503050406030204" pitchFamily="18" charset="0"/>
                            </a:rPr>
                          </m:ctrlPr>
                        </m:dPr>
                        <m:e>
                          <m:f>
                            <m:fPr>
                              <m:type m:val="noBar"/>
                              <m:ctrlPr>
                                <a:rPr lang="en-GB" sz="1600" b="0" i="1" smtClean="0">
                                  <a:solidFill>
                                    <a:srgbClr val="FF0000"/>
                                  </a:solidFill>
                                  <a:latin typeface="Cambria Math" panose="02040503050406030204" pitchFamily="18" charset="0"/>
                                </a:rPr>
                              </m:ctrlPr>
                            </m:fPr>
                            <m:num>
                              <m:r>
                                <a:rPr lang="en-GB" sz="1600" i="1">
                                  <a:solidFill>
                                    <a:srgbClr val="FF0000"/>
                                  </a:solidFill>
                                  <a:latin typeface="Cambria Math" panose="02040503050406030204" pitchFamily="18" charset="0"/>
                                </a:rPr>
                                <m:t>𝑉</m:t>
                              </m:r>
                              <m:d>
                                <m:dPr>
                                  <m:ctrlPr>
                                    <a:rPr lang="en-GB" sz="1600" i="1">
                                      <a:solidFill>
                                        <a:srgbClr val="FF0000"/>
                                      </a:solidFill>
                                      <a:latin typeface="Cambria Math" panose="02040503050406030204" pitchFamily="18" charset="0"/>
                                    </a:rPr>
                                  </m:ctrlPr>
                                </m:dPr>
                                <m:e>
                                  <m:r>
                                    <a:rPr lang="en-GB" sz="1600" i="1">
                                      <a:solidFill>
                                        <a:srgbClr val="FF0000"/>
                                      </a:solidFill>
                                      <a:latin typeface="Cambria Math" panose="02040503050406030204" pitchFamily="18" charset="0"/>
                                    </a:rPr>
                                    <m:t>𝑡</m:t>
                                  </m:r>
                                </m:e>
                              </m:d>
                            </m:num>
                            <m:den>
                              <m:acc>
                                <m:accPr>
                                  <m:chr m:val="̇"/>
                                  <m:ctrlPr>
                                    <a:rPr lang="el-GR" sz="1600" i="1">
                                      <a:solidFill>
                                        <a:srgbClr val="FF0000"/>
                                      </a:solidFill>
                                      <a:latin typeface="Cambria Math" panose="02040503050406030204" pitchFamily="18" charset="0"/>
                                      <a:ea typeface="Cambria Math" panose="02040503050406030204" pitchFamily="18" charset="0"/>
                                    </a:rPr>
                                  </m:ctrlPr>
                                </m:accPr>
                                <m:e>
                                  <m:r>
                                    <a:rPr lang="en-GB" sz="1600" i="1">
                                      <a:solidFill>
                                        <a:srgbClr val="FF0000"/>
                                      </a:solidFill>
                                      <a:latin typeface="Cambria Math" panose="02040503050406030204" pitchFamily="18" charset="0"/>
                                      <a:ea typeface="Cambria Math" panose="02040503050406030204" pitchFamily="18" charset="0"/>
                                    </a:rPr>
                                    <m:t>𝑉</m:t>
                                  </m:r>
                                </m:e>
                              </m:acc>
                              <m:d>
                                <m:dPr>
                                  <m:ctrlPr>
                                    <a:rPr lang="en-GB" sz="1600" i="1">
                                      <a:solidFill>
                                        <a:srgbClr val="FF0000"/>
                                      </a:solidFill>
                                      <a:latin typeface="Cambria Math" panose="02040503050406030204" pitchFamily="18" charset="0"/>
                                    </a:rPr>
                                  </m:ctrlPr>
                                </m:dPr>
                                <m:e>
                                  <m:r>
                                    <a:rPr lang="en-GB" sz="1600" i="1">
                                      <a:solidFill>
                                        <a:srgbClr val="FF0000"/>
                                      </a:solidFill>
                                      <a:latin typeface="Cambria Math" panose="02040503050406030204" pitchFamily="18" charset="0"/>
                                    </a:rPr>
                                    <m:t>𝑡</m:t>
                                  </m:r>
                                </m:e>
                              </m:d>
                            </m:den>
                          </m:f>
                        </m:e>
                      </m:d>
                      <m:r>
                        <a:rPr lang="en-GB" sz="1600" b="0" i="1" smtClean="0">
                          <a:solidFill>
                            <a:schemeClr val="tx1"/>
                          </a:solidFill>
                          <a:latin typeface="Cambria Math" panose="02040503050406030204" pitchFamily="18" charset="0"/>
                        </a:rPr>
                        <m:t>=</m:t>
                      </m:r>
                      <m:sSup>
                        <m:sSupPr>
                          <m:ctrlPr>
                            <a:rPr lang="en-GB" sz="1600" i="1">
                              <a:solidFill>
                                <a:schemeClr val="tx1"/>
                              </a:solidFill>
                              <a:latin typeface="Cambria Math" panose="02040503050406030204" pitchFamily="18" charset="0"/>
                            </a:rPr>
                          </m:ctrlPr>
                        </m:sSupPr>
                        <m:e>
                          <m:r>
                            <a:rPr lang="en-GB" sz="1600" i="1">
                              <a:solidFill>
                                <a:schemeClr val="tx1"/>
                              </a:solidFill>
                              <a:latin typeface="Cambria Math" panose="02040503050406030204" pitchFamily="18" charset="0"/>
                            </a:rPr>
                            <m:t>𝑒</m:t>
                          </m:r>
                        </m:e>
                        <m:sup>
                          <m:r>
                            <a:rPr lang="en-GB" sz="1600" i="1">
                              <a:solidFill>
                                <a:schemeClr val="tx1"/>
                              </a:solidFill>
                              <a:latin typeface="Cambria Math" panose="02040503050406030204" pitchFamily="18" charset="0"/>
                            </a:rPr>
                            <m:t>−</m:t>
                          </m:r>
                          <m:f>
                            <m:fP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rPr>
                                    <m:t>𝑟</m:t>
                                  </m:r>
                                </m:sub>
                              </m:sSub>
                            </m:num>
                            <m:den>
                              <m:r>
                                <a:rPr lang="en-GB" sz="1600" i="1">
                                  <a:solidFill>
                                    <a:schemeClr val="tx1"/>
                                  </a:solidFill>
                                  <a:latin typeface="Cambria Math" panose="02040503050406030204" pitchFamily="18" charset="0"/>
                                </a:rPr>
                                <m:t>2</m:t>
                              </m:r>
                              <m:r>
                                <a:rPr lang="en-GB" sz="1600" i="1">
                                  <a:solidFill>
                                    <a:schemeClr val="tx1"/>
                                  </a:solidFill>
                                  <a:latin typeface="Cambria Math" panose="02040503050406030204" pitchFamily="18" charset="0"/>
                                </a:rPr>
                                <m:t>𝑄</m:t>
                              </m:r>
                            </m:den>
                          </m:f>
                          <m:r>
                            <a:rPr lang="en-GB" sz="1600" i="1">
                              <a:solidFill>
                                <a:schemeClr val="tx1"/>
                              </a:solidFill>
                              <a:latin typeface="Cambria Math" panose="02040503050406030204" pitchFamily="18" charset="0"/>
                              <a:ea typeface="Cambria Math" panose="02040503050406030204" pitchFamily="18" charset="0"/>
                            </a:rPr>
                            <m:t>𝑡</m:t>
                          </m:r>
                        </m:sup>
                      </m:sSup>
                      <m:d>
                        <m:dPr>
                          <m:ctrlPr>
                            <a:rPr lang="en-GB" sz="1600" i="1">
                              <a:solidFill>
                                <a:schemeClr val="tx1"/>
                              </a:solidFill>
                              <a:latin typeface="Cambria Math" panose="02040503050406030204" pitchFamily="18" charset="0"/>
                            </a:rPr>
                          </m:ctrlPr>
                        </m:dPr>
                        <m:e>
                          <m:m>
                            <m:mPr>
                              <m:mcs>
                                <m:mc>
                                  <m:mcPr>
                                    <m:count m:val="2"/>
                                    <m:mcJc m:val="center"/>
                                  </m:mcPr>
                                </m:mc>
                              </m:mcs>
                              <m:ctrlPr>
                                <a:rPr lang="en-GB" sz="1600" i="1">
                                  <a:solidFill>
                                    <a:schemeClr val="tx1"/>
                                  </a:solidFill>
                                  <a:latin typeface="Cambria Math" panose="02040503050406030204" pitchFamily="18" charset="0"/>
                                </a:rPr>
                              </m:ctrlPr>
                            </m:mPr>
                            <m:mr>
                              <m:e>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cos</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r>
                                      <a:rPr lang="en-GB" sz="1600" i="1">
                                        <a:solidFill>
                                          <a:schemeClr val="tx1"/>
                                        </a:solidFill>
                                        <a:latin typeface="Cambria Math" panose="02040503050406030204" pitchFamily="18" charset="0"/>
                                      </a:rPr>
                                      <m:t>+</m:t>
                                    </m:r>
                                    <m:f>
                                      <m:fP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rPr>
                                              <m:t>𝑟</m:t>
                                            </m:r>
                                          </m:sub>
                                        </m:sSub>
                                      </m:num>
                                      <m:den>
                                        <m:r>
                                          <a:rPr lang="en-GB" sz="1600" b="0" i="1" smtClean="0">
                                            <a:solidFill>
                                              <a:schemeClr val="tx1"/>
                                            </a:solidFill>
                                            <a:latin typeface="Cambria Math" panose="02040503050406030204" pitchFamily="18" charset="0"/>
                                            <a:ea typeface="Cambria Math" panose="02040503050406030204" pitchFamily="18" charset="0"/>
                                          </a:rPr>
                                          <m:t>2</m:t>
                                        </m:r>
                                        <m:r>
                                          <a:rPr lang="en-GB" sz="1600" b="0" i="1" smtClean="0">
                                            <a:solidFill>
                                              <a:schemeClr val="tx1"/>
                                            </a:solidFill>
                                            <a:latin typeface="Cambria Math" panose="02040503050406030204" pitchFamily="18" charset="0"/>
                                            <a:ea typeface="Cambria Math" panose="02040503050406030204" pitchFamily="18" charset="0"/>
                                          </a:rPr>
                                          <m:t>𝑄</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den>
                                    </m:f>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sin</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e>
                                    </m:func>
                                  </m:e>
                                </m:func>
                              </m:e>
                              <m:e>
                                <m:f>
                                  <m:fPr>
                                    <m:ctrlPr>
                                      <a:rPr lang="en-GB" sz="1600" i="1">
                                        <a:solidFill>
                                          <a:schemeClr val="tx1"/>
                                        </a:solidFill>
                                        <a:latin typeface="Cambria Math" panose="02040503050406030204" pitchFamily="18" charset="0"/>
                                        <a:ea typeface="Cambria Math" panose="02040503050406030204" pitchFamily="18" charset="0"/>
                                      </a:rPr>
                                    </m:ctrlPr>
                                  </m:fPr>
                                  <m:num>
                                    <m:r>
                                      <a:rPr lang="en-GB" sz="1600" b="0" i="1" smtClean="0">
                                        <a:solidFill>
                                          <a:schemeClr val="tx1"/>
                                        </a:solidFill>
                                        <a:latin typeface="Cambria Math" panose="02040503050406030204" pitchFamily="18" charset="0"/>
                                        <a:ea typeface="Cambria Math" panose="02040503050406030204" pitchFamily="18" charset="0"/>
                                      </a:rPr>
                                      <m:t>1</m:t>
                                    </m:r>
                                  </m:num>
                                  <m:den>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den>
                                </m:f>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sin</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e>
                                </m:func>
                              </m:e>
                            </m:mr>
                            <m:mr>
                              <m:e>
                                <m:r>
                                  <a:rPr lang="en-GB" sz="1600" i="1">
                                    <a:solidFill>
                                      <a:schemeClr val="tx1"/>
                                    </a:solidFill>
                                    <a:latin typeface="Cambria Math" panose="02040503050406030204" pitchFamily="18" charset="0"/>
                                    <a:ea typeface="Cambria Math" panose="02040503050406030204" pitchFamily="18" charset="0"/>
                                  </a:rPr>
                                  <m:t>−</m:t>
                                </m:r>
                                <m:f>
                                  <m:fPr>
                                    <m:ctrlPr>
                                      <a:rPr lang="en-GB" sz="1600" i="1">
                                        <a:solidFill>
                                          <a:schemeClr val="tx1"/>
                                        </a:solidFill>
                                        <a:latin typeface="Cambria Math" panose="02040503050406030204" pitchFamily="18" charset="0"/>
                                        <a:ea typeface="Cambria Math" panose="02040503050406030204" pitchFamily="18" charset="0"/>
                                      </a:rPr>
                                    </m:ctrlPr>
                                  </m:fPr>
                                  <m:num>
                                    <m:sSubSup>
                                      <m:sSubSupPr>
                                        <m:ctrlPr>
                                          <a:rPr lang="en-GB" sz="1600" i="1">
                                            <a:solidFill>
                                              <a:schemeClr val="tx1"/>
                                            </a:solidFill>
                                            <a:latin typeface="Cambria Math" panose="02040503050406030204" pitchFamily="18" charset="0"/>
                                            <a:ea typeface="Cambria Math" panose="02040503050406030204" pitchFamily="18" charset="0"/>
                                          </a:rPr>
                                        </m:ctrlPr>
                                      </m:sSubSup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𝑟</m:t>
                                        </m:r>
                                      </m:sub>
                                      <m:sup>
                                        <m:r>
                                          <a:rPr lang="en-GB" sz="1600" i="1">
                                            <a:solidFill>
                                              <a:schemeClr val="tx1"/>
                                            </a:solidFill>
                                            <a:latin typeface="Cambria Math" panose="02040503050406030204" pitchFamily="18" charset="0"/>
                                            <a:ea typeface="Cambria Math" panose="02040503050406030204" pitchFamily="18" charset="0"/>
                                          </a:rPr>
                                          <m:t>2</m:t>
                                        </m:r>
                                      </m:sup>
                                    </m:sSubSup>
                                  </m:num>
                                  <m:den>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den>
                                </m:f>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sin</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e>
                                </m:func>
                              </m:e>
                              <m:e>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cos</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r>
                                      <a:rPr lang="en-GB" sz="1600" i="1">
                                        <a:solidFill>
                                          <a:schemeClr val="tx1"/>
                                        </a:solidFill>
                                        <a:latin typeface="Cambria Math" panose="02040503050406030204" pitchFamily="18" charset="0"/>
                                      </a:rPr>
                                      <m:t>−</m:t>
                                    </m:r>
                                    <m:f>
                                      <m:fP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rPr>
                                              <m:t>𝑟</m:t>
                                            </m:r>
                                          </m:sub>
                                        </m:sSub>
                                      </m:num>
                                      <m:den>
                                        <m:r>
                                          <a:rPr lang="en-GB" sz="1600" i="1">
                                            <a:solidFill>
                                              <a:schemeClr val="tx1"/>
                                            </a:solidFill>
                                            <a:latin typeface="Cambria Math" panose="02040503050406030204" pitchFamily="18" charset="0"/>
                                            <a:ea typeface="Cambria Math" panose="02040503050406030204" pitchFamily="18" charset="0"/>
                                          </a:rPr>
                                          <m:t>2</m:t>
                                        </m:r>
                                        <m:r>
                                          <a:rPr lang="en-GB" sz="1600" i="1">
                                            <a:solidFill>
                                              <a:schemeClr val="tx1"/>
                                            </a:solidFill>
                                            <a:latin typeface="Cambria Math" panose="02040503050406030204" pitchFamily="18" charset="0"/>
                                            <a:ea typeface="Cambria Math" panose="02040503050406030204" pitchFamily="18" charset="0"/>
                                          </a:rPr>
                                          <m:t>𝑄</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den>
                                    </m:f>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sin</m:t>
                                        </m:r>
                                      </m:fName>
                                      <m:e>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𝑛</m:t>
                                                </m:r>
                                              </m:sub>
                                            </m:sSub>
                                            <m:r>
                                              <a:rPr lang="en-GB" sz="1600" i="1">
                                                <a:solidFill>
                                                  <a:schemeClr val="tx1"/>
                                                </a:solidFill>
                                                <a:latin typeface="Cambria Math" panose="02040503050406030204" pitchFamily="18" charset="0"/>
                                                <a:ea typeface="Cambria Math" panose="02040503050406030204" pitchFamily="18" charset="0"/>
                                              </a:rPr>
                                              <m:t>𝑡</m:t>
                                            </m:r>
                                          </m:e>
                                        </m:d>
                                      </m:e>
                                    </m:func>
                                  </m:e>
                                </m:func>
                              </m:e>
                            </m:mr>
                          </m:m>
                        </m:e>
                      </m:d>
                      <m:d>
                        <m:dPr>
                          <m:ctrlPr>
                            <a:rPr lang="en-GB" sz="1600" i="1">
                              <a:solidFill>
                                <a:schemeClr val="tx1"/>
                              </a:solidFill>
                              <a:latin typeface="Cambria Math" panose="02040503050406030204" pitchFamily="18" charset="0"/>
                            </a:rPr>
                          </m:ctrlPr>
                        </m:dPr>
                        <m:e>
                          <m:f>
                            <m:fPr>
                              <m:type m:val="noBa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𝑘</m:t>
                                  </m:r>
                                  <m:r>
                                    <a:rPr lang="en-GB" sz="1600" b="0" i="1" smtClean="0">
                                      <a:solidFill>
                                        <a:schemeClr val="tx1"/>
                                      </a:solidFill>
                                      <a:latin typeface="Cambria Math" panose="02040503050406030204" pitchFamily="18" charset="0"/>
                                    </a:rPr>
                                    <m:t>−1</m:t>
                                  </m:r>
                                </m:sub>
                              </m:sSub>
                            </m:num>
                            <m:den>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i="1">
                                      <a:latin typeface="Cambria Math" panose="02040503050406030204" pitchFamily="18" charset="0"/>
                                    </a:rPr>
                                    <m:t>,</m:t>
                                  </m:r>
                                  <m:r>
                                    <a:rPr lang="en-GB" sz="1600" i="1">
                                      <a:latin typeface="Cambria Math" panose="02040503050406030204" pitchFamily="18" charset="0"/>
                                    </a:rPr>
                                    <m:t>𝑘</m:t>
                                  </m:r>
                                  <m:r>
                                    <a:rPr lang="en-GB" sz="1600" i="1">
                                      <a:latin typeface="Cambria Math" panose="02040503050406030204" pitchFamily="18" charset="0"/>
                                    </a:rPr>
                                    <m:t>−1</m:t>
                                  </m:r>
                                </m:sub>
                              </m:sSub>
                            </m:den>
                          </m:f>
                        </m:e>
                      </m:d>
                      <m:r>
                        <a:rPr lang="en-GB" sz="1600" b="0" i="1" smtClean="0">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𝑘</m:t>
                          </m:r>
                        </m:sub>
                      </m:sSub>
                      <m:d>
                        <m:dPr>
                          <m:ctrlPr>
                            <a:rPr lang="en-GB" sz="1600" i="1">
                              <a:solidFill>
                                <a:schemeClr val="tx1"/>
                              </a:solidFill>
                              <a:latin typeface="Cambria Math" panose="02040503050406030204" pitchFamily="18" charset="0"/>
                            </a:rPr>
                          </m:ctrlPr>
                        </m:dPr>
                        <m:e>
                          <m:f>
                            <m:fPr>
                              <m:type m:val="noBar"/>
                              <m:ctrlPr>
                                <a:rPr lang="en-GB" sz="1600" i="1">
                                  <a:solidFill>
                                    <a:schemeClr val="tx1"/>
                                  </a:solidFill>
                                  <a:latin typeface="Cambria Math" panose="02040503050406030204" pitchFamily="18" charset="0"/>
                                </a:rPr>
                              </m:ctrlPr>
                            </m:fPr>
                            <m:num>
                              <m:r>
                                <a:rPr lang="en-GB" sz="1600" b="0" i="1" smtClean="0">
                                  <a:solidFill>
                                    <a:schemeClr val="tx1"/>
                                  </a:solidFill>
                                  <a:latin typeface="Cambria Math" panose="02040503050406030204" pitchFamily="18" charset="0"/>
                                </a:rPr>
                                <m:t>𝑓</m:t>
                              </m:r>
                              <m:d>
                                <m:dPr>
                                  <m:ctrlPr>
                                    <a:rPr lang="en-GB" sz="1600" i="1">
                                      <a:solidFill>
                                        <a:schemeClr val="tx1"/>
                                      </a:solidFill>
                                      <a:latin typeface="Cambria Math" panose="02040503050406030204" pitchFamily="18" charset="0"/>
                                    </a:rPr>
                                  </m:ctrlPr>
                                </m:dPr>
                                <m:e>
                                  <m:r>
                                    <a:rPr lang="en-GB" sz="1600" i="1">
                                      <a:solidFill>
                                        <a:schemeClr val="tx1"/>
                                      </a:solidFill>
                                      <a:latin typeface="Cambria Math" panose="02040503050406030204" pitchFamily="18" charset="0"/>
                                    </a:rPr>
                                    <m:t>𝑡</m:t>
                                  </m:r>
                                </m:e>
                              </m:d>
                            </m:num>
                            <m:den>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b="0" i="1" smtClean="0">
                                      <a:solidFill>
                                        <a:schemeClr val="tx1"/>
                                      </a:solidFill>
                                      <a:latin typeface="Cambria Math" panose="02040503050406030204" pitchFamily="18" charset="0"/>
                                      <a:ea typeface="Cambria Math" panose="02040503050406030204" pitchFamily="18" charset="0"/>
                                    </a:rPr>
                                    <m:t>𝑓</m:t>
                                  </m:r>
                                </m:e>
                              </m:acc>
                              <m:d>
                                <m:dPr>
                                  <m:ctrlPr>
                                    <a:rPr lang="en-GB" sz="1600" i="1">
                                      <a:solidFill>
                                        <a:schemeClr val="tx1"/>
                                      </a:solidFill>
                                      <a:latin typeface="Cambria Math" panose="02040503050406030204" pitchFamily="18" charset="0"/>
                                    </a:rPr>
                                  </m:ctrlPr>
                                </m:dPr>
                                <m:e>
                                  <m:r>
                                    <a:rPr lang="en-GB" sz="1600" i="1">
                                      <a:solidFill>
                                        <a:schemeClr val="tx1"/>
                                      </a:solidFill>
                                      <a:latin typeface="Cambria Math" panose="02040503050406030204" pitchFamily="18" charset="0"/>
                                    </a:rPr>
                                    <m:t>𝑡</m:t>
                                  </m:r>
                                </m:e>
                              </m:d>
                            </m:den>
                          </m:f>
                        </m:e>
                      </m:d>
                      <m:r>
                        <a:rPr lang="en-GB" sz="1600" b="0" i="1" smtClean="0">
                          <a:solidFill>
                            <a:schemeClr val="tx1"/>
                          </a:solidFill>
                          <a:latin typeface="Cambria Math" panose="02040503050406030204" pitchFamily="18" charset="0"/>
                        </a:rPr>
                        <m:t>=</m:t>
                      </m:r>
                      <m:r>
                        <a:rPr lang="en-GB" sz="1600" b="0" i="1" smtClean="0">
                          <a:solidFill>
                            <a:srgbClr val="FF0000"/>
                          </a:solidFill>
                          <a:latin typeface="Cambria Math" panose="02040503050406030204" pitchFamily="18" charset="0"/>
                        </a:rPr>
                        <m:t>𝑝</m:t>
                      </m:r>
                      <m:d>
                        <m:dPr>
                          <m:ctrlPr>
                            <a:rPr lang="en-GB" sz="1600" b="0" i="1" smtClean="0">
                              <a:solidFill>
                                <a:srgbClr val="FF0000"/>
                              </a:solidFill>
                              <a:latin typeface="Cambria Math" panose="02040503050406030204" pitchFamily="18" charset="0"/>
                            </a:rPr>
                          </m:ctrlPr>
                        </m:dPr>
                        <m:e>
                          <m:r>
                            <a:rPr lang="en-GB" sz="1600" b="0" i="1" smtClean="0">
                              <a:solidFill>
                                <a:srgbClr val="FF0000"/>
                              </a:solidFill>
                              <a:latin typeface="Cambria Math" panose="02040503050406030204" pitchFamily="18" charset="0"/>
                            </a:rPr>
                            <m:t>𝑡</m:t>
                          </m:r>
                          <m:r>
                            <a:rPr lang="en-GB" sz="1600" b="0" i="1" smtClean="0">
                              <a:solidFill>
                                <a:srgbClr val="FF0000"/>
                              </a:solidFill>
                              <a:latin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𝑉</m:t>
                              </m:r>
                            </m:e>
                            <m:sub>
                              <m:r>
                                <a:rPr lang="en-GB" sz="1600" i="1">
                                  <a:solidFill>
                                    <a:srgbClr val="FF0000"/>
                                  </a:solidFill>
                                  <a:latin typeface="Cambria Math" panose="02040503050406030204" pitchFamily="18" charset="0"/>
                                </a:rPr>
                                <m:t>𝐹𝐵𝑘𝑖𝑐𝑘</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𝑘</m:t>
                              </m:r>
                            </m:sub>
                          </m:sSub>
                          <m:r>
                            <a:rPr lang="en-GB" sz="1600" b="0" i="1" smtClean="0">
                              <a:solidFill>
                                <a:srgbClr val="FF0000"/>
                              </a:solidFill>
                              <a:latin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𝑉</m:t>
                              </m:r>
                            </m:e>
                            <m:sub>
                              <m:r>
                                <a:rPr lang="en-GB" sz="1600" i="1">
                                  <a:solidFill>
                                    <a:srgbClr val="FF0000"/>
                                  </a:solidFill>
                                  <a:latin typeface="Cambria Math" panose="02040503050406030204" pitchFamily="18" charset="0"/>
                                </a:rPr>
                                <m:t>0</m:t>
                              </m:r>
                              <m:r>
                                <a:rPr lang="en-GB" sz="1600" b="0" i="1" smtClean="0">
                                  <a:solidFill>
                                    <a:srgbClr val="FF0000"/>
                                  </a:solidFill>
                                  <a:latin typeface="Cambria Math" panose="02040503050406030204" pitchFamily="18" charset="0"/>
                                </a:rPr>
                                <m:t>,</m:t>
                              </m:r>
                              <m:r>
                                <a:rPr lang="en-GB" sz="1600" b="0" i="1" smtClean="0">
                                  <a:solidFill>
                                    <a:srgbClr val="FF0000"/>
                                  </a:solidFill>
                                  <a:latin typeface="Cambria Math" panose="02040503050406030204" pitchFamily="18" charset="0"/>
                                </a:rPr>
                                <m:t>𝑘</m:t>
                              </m:r>
                              <m:r>
                                <a:rPr lang="en-GB" sz="1600" b="0" i="1" smtClean="0">
                                  <a:solidFill>
                                    <a:srgbClr val="FF0000"/>
                                  </a:solidFill>
                                  <a:latin typeface="Cambria Math" panose="02040503050406030204" pitchFamily="18" charset="0"/>
                                </a:rPr>
                                <m:t>−1</m:t>
                              </m:r>
                            </m:sub>
                          </m:sSub>
                          <m:r>
                            <a:rPr lang="en-GB" sz="1600" b="0" i="1" smtClean="0">
                              <a:solidFill>
                                <a:srgbClr val="FF0000"/>
                              </a:solidFill>
                              <a:latin typeface="Cambria Math" panose="02040503050406030204" pitchFamily="18" charset="0"/>
                            </a:rPr>
                            <m:t>,</m:t>
                          </m:r>
                          <m:sSub>
                            <m:sSubPr>
                              <m:ctrlPr>
                                <a:rPr lang="en-GB" sz="1600" i="1">
                                  <a:solidFill>
                                    <a:srgbClr val="FF0000"/>
                                  </a:solidFill>
                                  <a:latin typeface="Cambria Math" panose="02040503050406030204" pitchFamily="18" charset="0"/>
                                  <a:ea typeface="Cambria Math" panose="02040503050406030204" pitchFamily="18" charset="0"/>
                                </a:rPr>
                              </m:ctrlPr>
                            </m:sSubPr>
                            <m:e>
                              <m:acc>
                                <m:accPr>
                                  <m:chr m:val="̇"/>
                                  <m:ctrlPr>
                                    <a:rPr lang="el-GR" sz="1600" i="1">
                                      <a:solidFill>
                                        <a:srgbClr val="FF0000"/>
                                      </a:solidFill>
                                      <a:latin typeface="Cambria Math" panose="02040503050406030204" pitchFamily="18" charset="0"/>
                                      <a:ea typeface="Cambria Math" panose="02040503050406030204" pitchFamily="18" charset="0"/>
                                    </a:rPr>
                                  </m:ctrlPr>
                                </m:accPr>
                                <m:e>
                                  <m:r>
                                    <a:rPr lang="en-GB" sz="1600" i="1">
                                      <a:solidFill>
                                        <a:srgbClr val="FF0000"/>
                                      </a:solidFill>
                                      <a:latin typeface="Cambria Math" panose="02040503050406030204" pitchFamily="18" charset="0"/>
                                      <a:ea typeface="Cambria Math" panose="02040503050406030204" pitchFamily="18" charset="0"/>
                                    </a:rPr>
                                    <m:t>𝑉</m:t>
                                  </m:r>
                                </m:e>
                              </m:acc>
                            </m:e>
                            <m:sub>
                              <m:r>
                                <a:rPr lang="en-GB" sz="1600" i="1">
                                  <a:solidFill>
                                    <a:srgbClr val="FF0000"/>
                                  </a:solidFill>
                                  <a:latin typeface="Cambria Math" panose="02040503050406030204" pitchFamily="18" charset="0"/>
                                  <a:ea typeface="Cambria Math" panose="02040503050406030204" pitchFamily="18" charset="0"/>
                                </a:rPr>
                                <m:t>0</m:t>
                              </m:r>
                              <m:r>
                                <a:rPr lang="en-GB" sz="1600" b="0" i="1" smtClean="0">
                                  <a:solidFill>
                                    <a:srgbClr val="FF0000"/>
                                  </a:solidFill>
                                  <a:latin typeface="Cambria Math" panose="02040503050406030204" pitchFamily="18" charset="0"/>
                                  <a:ea typeface="Cambria Math" panose="02040503050406030204" pitchFamily="18" charset="0"/>
                                </a:rPr>
                                <m:t>,</m:t>
                              </m:r>
                              <m:r>
                                <a:rPr lang="en-GB" sz="1600" b="0" i="1" smtClean="0">
                                  <a:solidFill>
                                    <a:srgbClr val="FF0000"/>
                                  </a:solidFill>
                                  <a:latin typeface="Cambria Math" panose="02040503050406030204" pitchFamily="18" charset="0"/>
                                  <a:ea typeface="Cambria Math" panose="02040503050406030204" pitchFamily="18" charset="0"/>
                                </a:rPr>
                                <m:t>𝑘</m:t>
                              </m:r>
                              <m:r>
                                <a:rPr lang="en-GB" sz="1600" b="0" i="1" smtClean="0">
                                  <a:solidFill>
                                    <a:srgbClr val="FF0000"/>
                                  </a:solidFill>
                                  <a:latin typeface="Cambria Math" panose="02040503050406030204" pitchFamily="18" charset="0"/>
                                  <a:ea typeface="Cambria Math" panose="02040503050406030204" pitchFamily="18" charset="0"/>
                                </a:rPr>
                                <m:t>−1</m:t>
                              </m:r>
                            </m:sub>
                          </m:sSub>
                        </m:e>
                      </m:d>
                    </m:oMath>
                  </m:oMathPara>
                </a14:m>
                <a:endParaRPr lang="en-GB" sz="1600" dirty="0">
                  <a:solidFill>
                    <a:srgbClr val="FF0000"/>
                  </a:solidFill>
                </a:endParaRPr>
              </a:p>
              <a:p>
                <a:endParaRPr lang="en-GB" sz="1700" dirty="0">
                  <a:solidFill>
                    <a:srgbClr val="FF0000"/>
                  </a:solidFill>
                </a:endParaRPr>
              </a:p>
              <a:p>
                <a:pPr marL="742950" lvl="1" indent="-285750">
                  <a:buFont typeface="Wingdings" panose="05000000000000000000" pitchFamily="2" charset="2"/>
                  <a:buChar char="Ø"/>
                </a:pPr>
                <a:r>
                  <a:rPr lang="en-GB" sz="1700" dirty="0">
                    <a:solidFill>
                      <a:schemeClr val="tx1"/>
                    </a:solidFill>
                  </a:rPr>
                  <a:t>where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𝑉</m:t>
                        </m:r>
                      </m:e>
                      <m:sub>
                        <m:r>
                          <a:rPr lang="en-GB" sz="1700" i="1">
                            <a:solidFill>
                              <a:schemeClr val="tx1"/>
                            </a:solidFill>
                            <a:latin typeface="Cambria Math" panose="02040503050406030204" pitchFamily="18" charset="0"/>
                          </a:rPr>
                          <m:t>0</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𝑘</m:t>
                        </m:r>
                        <m:r>
                          <a:rPr lang="en-GB" sz="1700" b="0" i="1" smtClean="0">
                            <a:solidFill>
                              <a:schemeClr val="tx1"/>
                            </a:solidFill>
                            <a:latin typeface="Cambria Math" panose="02040503050406030204" pitchFamily="18" charset="0"/>
                          </a:rPr>
                          <m:t>−1</m:t>
                        </m:r>
                      </m:sub>
                    </m:sSub>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𝑉</m:t>
                    </m:r>
                    <m:d>
                      <m:dPr>
                        <m:begChr m:val="["/>
                        <m:endChr m:val="]"/>
                        <m:ctrlPr>
                          <a:rPr lang="en-GB" sz="1700" b="0" i="1" smtClean="0">
                            <a:solidFill>
                              <a:schemeClr val="tx1"/>
                            </a:solidFill>
                            <a:latin typeface="Cambria Math" panose="02040503050406030204" pitchFamily="18" charset="0"/>
                          </a:rPr>
                        </m:ctrlPr>
                      </m:dPr>
                      <m:e>
                        <m:d>
                          <m:dPr>
                            <m:ctrlPr>
                              <a:rPr lang="en-GB" sz="1700" i="1" dirty="0">
                                <a:solidFill>
                                  <a:schemeClr val="tx1"/>
                                </a:solidFill>
                                <a:latin typeface="Cambria Math" panose="02040503050406030204" pitchFamily="18" charset="0"/>
                                <a:ea typeface="Cambria Math" panose="02040503050406030204" pitchFamily="18" charset="0"/>
                              </a:rPr>
                            </m:ctrlPr>
                          </m:dPr>
                          <m:e>
                            <m:r>
                              <a:rPr lang="en-GB" sz="1700" i="1" dirty="0">
                                <a:solidFill>
                                  <a:schemeClr val="tx1"/>
                                </a:solidFill>
                                <a:latin typeface="Cambria Math" panose="02040503050406030204" pitchFamily="18" charset="0"/>
                                <a:ea typeface="Cambria Math" panose="02040503050406030204" pitchFamily="18" charset="0"/>
                              </a:rPr>
                              <m:t>𝑘</m:t>
                            </m:r>
                            <m:r>
                              <a:rPr lang="en-GB" sz="1700" i="1" dirty="0">
                                <a:solidFill>
                                  <a:schemeClr val="tx1"/>
                                </a:solidFill>
                                <a:latin typeface="Cambria Math" panose="02040503050406030204" pitchFamily="18" charset="0"/>
                                <a:ea typeface="Cambria Math" panose="02040503050406030204" pitchFamily="18" charset="0"/>
                              </a:rPr>
                              <m:t>−1</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𝑡</m:t>
                            </m:r>
                          </m:e>
                          <m:sub>
                            <m:r>
                              <a:rPr lang="en-GB" sz="1700" i="1">
                                <a:solidFill>
                                  <a:schemeClr val="tx1"/>
                                </a:solidFill>
                                <a:latin typeface="Cambria Math" panose="02040503050406030204" pitchFamily="18" charset="0"/>
                                <a:ea typeface="Cambria Math" panose="02040503050406030204" pitchFamily="18" charset="0"/>
                              </a:rPr>
                              <m:t>𝑟𝑓</m:t>
                            </m:r>
                          </m:sub>
                        </m:sSub>
                      </m:e>
                    </m:d>
                  </m:oMath>
                </a14:m>
                <a:r>
                  <a:rPr lang="en-GB" sz="1700" dirty="0">
                    <a:solidFill>
                      <a:schemeClr val="tx1"/>
                    </a:solidFill>
                  </a:rPr>
                  <a:t>, </a:t>
                </a:r>
                <a14:m>
                  <m:oMath xmlns:m="http://schemas.openxmlformats.org/officeDocument/2006/math">
                    <m:sSub>
                      <m:sSubPr>
                        <m:ctrlPr>
                          <a:rPr lang="en-GB" sz="1700" i="1">
                            <a:solidFill>
                              <a:schemeClr val="tx1"/>
                            </a:solidFill>
                            <a:latin typeface="Cambria Math" panose="02040503050406030204" pitchFamily="18" charset="0"/>
                            <a:ea typeface="Cambria Math" panose="02040503050406030204" pitchFamily="18" charset="0"/>
                          </a:rPr>
                        </m:ctrlPr>
                      </m:sSubPr>
                      <m:e>
                        <m:acc>
                          <m:accPr>
                            <m:chr m:val="̇"/>
                            <m:ctrlPr>
                              <a:rPr lang="el-GR" sz="1700" i="1">
                                <a:solidFill>
                                  <a:schemeClr val="tx1"/>
                                </a:solidFill>
                                <a:latin typeface="Cambria Math" panose="02040503050406030204" pitchFamily="18" charset="0"/>
                                <a:ea typeface="Cambria Math" panose="02040503050406030204" pitchFamily="18" charset="0"/>
                              </a:rPr>
                            </m:ctrlPr>
                          </m:accPr>
                          <m:e>
                            <m:r>
                              <a:rPr lang="en-GB" sz="1700" i="1">
                                <a:solidFill>
                                  <a:schemeClr val="tx1"/>
                                </a:solidFill>
                                <a:latin typeface="Cambria Math" panose="02040503050406030204" pitchFamily="18" charset="0"/>
                                <a:ea typeface="Cambria Math" panose="02040503050406030204" pitchFamily="18" charset="0"/>
                              </a:rPr>
                              <m:t>𝑉</m:t>
                            </m:r>
                          </m:e>
                        </m:acc>
                      </m:e>
                      <m:sub>
                        <m:r>
                          <a:rPr lang="en-GB" sz="1700" i="1">
                            <a:solidFill>
                              <a:schemeClr val="tx1"/>
                            </a:solidFill>
                            <a:latin typeface="Cambria Math" panose="02040503050406030204" pitchFamily="18" charset="0"/>
                            <a:ea typeface="Cambria Math" panose="02040503050406030204" pitchFamily="18" charset="0"/>
                          </a:rPr>
                          <m:t>0</m:t>
                        </m:r>
                        <m:r>
                          <a:rPr lang="en-GB" sz="1700" b="0" i="1" smtClean="0">
                            <a:solidFill>
                              <a:schemeClr val="tx1"/>
                            </a:solidFill>
                            <a:latin typeface="Cambria Math" panose="02040503050406030204" pitchFamily="18" charset="0"/>
                            <a:ea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𝑘</m:t>
                        </m:r>
                        <m:r>
                          <a:rPr lang="en-GB" sz="1700" b="0" i="1" smtClean="0">
                            <a:solidFill>
                              <a:schemeClr val="tx1"/>
                            </a:solidFill>
                            <a:latin typeface="Cambria Math" panose="02040503050406030204" pitchFamily="18" charset="0"/>
                            <a:ea typeface="Cambria Math" panose="02040503050406030204" pitchFamily="18" charset="0"/>
                          </a:rPr>
                          <m:t>−1</m:t>
                        </m:r>
                      </m:sub>
                    </m:sSub>
                    <m:r>
                      <a:rPr lang="en-GB" sz="1700" b="0" i="1" smtClean="0">
                        <a:solidFill>
                          <a:schemeClr val="tx1"/>
                        </a:solidFill>
                        <a:latin typeface="Cambria Math" panose="02040503050406030204" pitchFamily="18" charset="0"/>
                        <a:ea typeface="Cambria Math" panose="02040503050406030204" pitchFamily="18" charset="0"/>
                      </a:rPr>
                      <m:t>=</m:t>
                    </m:r>
                    <m:acc>
                      <m:accPr>
                        <m:chr m:val="̇"/>
                        <m:ctrlPr>
                          <a:rPr lang="el-GR" sz="1700" i="1">
                            <a:solidFill>
                              <a:schemeClr val="tx1"/>
                            </a:solidFill>
                            <a:latin typeface="Cambria Math" panose="02040503050406030204" pitchFamily="18" charset="0"/>
                            <a:ea typeface="Cambria Math" panose="02040503050406030204" pitchFamily="18" charset="0"/>
                          </a:rPr>
                        </m:ctrlPr>
                      </m:accPr>
                      <m:e>
                        <m:r>
                          <a:rPr lang="en-GB" sz="1700" i="1">
                            <a:solidFill>
                              <a:schemeClr val="tx1"/>
                            </a:solidFill>
                            <a:latin typeface="Cambria Math" panose="02040503050406030204" pitchFamily="18" charset="0"/>
                            <a:ea typeface="Cambria Math" panose="02040503050406030204" pitchFamily="18" charset="0"/>
                          </a:rPr>
                          <m:t>𝑉</m:t>
                        </m:r>
                      </m:e>
                    </m:acc>
                    <m:d>
                      <m:dPr>
                        <m:begChr m:val="["/>
                        <m:endChr m:val="]"/>
                        <m:ctrlPr>
                          <a:rPr lang="en-GB" sz="1700" i="1">
                            <a:solidFill>
                              <a:schemeClr val="tx1"/>
                            </a:solidFill>
                            <a:latin typeface="Cambria Math" panose="02040503050406030204" pitchFamily="18" charset="0"/>
                          </a:rPr>
                        </m:ctrlPr>
                      </m:dPr>
                      <m:e>
                        <m:d>
                          <m:dPr>
                            <m:ctrlPr>
                              <a:rPr lang="en-GB" sz="1700" i="1" dirty="0">
                                <a:solidFill>
                                  <a:schemeClr val="tx1"/>
                                </a:solidFill>
                                <a:latin typeface="Cambria Math" panose="02040503050406030204" pitchFamily="18" charset="0"/>
                                <a:ea typeface="Cambria Math" panose="02040503050406030204" pitchFamily="18" charset="0"/>
                              </a:rPr>
                            </m:ctrlPr>
                          </m:dPr>
                          <m:e>
                            <m:r>
                              <a:rPr lang="en-GB" sz="1700" i="1" dirty="0">
                                <a:solidFill>
                                  <a:schemeClr val="tx1"/>
                                </a:solidFill>
                                <a:latin typeface="Cambria Math" panose="02040503050406030204" pitchFamily="18" charset="0"/>
                                <a:ea typeface="Cambria Math" panose="02040503050406030204" pitchFamily="18" charset="0"/>
                              </a:rPr>
                              <m:t>𝑘</m:t>
                            </m:r>
                            <m:r>
                              <a:rPr lang="en-GB" sz="1700" i="1" dirty="0">
                                <a:solidFill>
                                  <a:schemeClr val="tx1"/>
                                </a:solidFill>
                                <a:latin typeface="Cambria Math" panose="02040503050406030204" pitchFamily="18" charset="0"/>
                                <a:ea typeface="Cambria Math" panose="02040503050406030204" pitchFamily="18" charset="0"/>
                              </a:rPr>
                              <m:t>−1</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𝑡</m:t>
                            </m:r>
                          </m:e>
                          <m:sub>
                            <m:r>
                              <a:rPr lang="en-GB" sz="1700" i="1">
                                <a:solidFill>
                                  <a:schemeClr val="tx1"/>
                                </a:solidFill>
                                <a:latin typeface="Cambria Math" panose="02040503050406030204" pitchFamily="18" charset="0"/>
                                <a:ea typeface="Cambria Math" panose="02040503050406030204" pitchFamily="18" charset="0"/>
                              </a:rPr>
                              <m:t>𝑟𝑓</m:t>
                            </m:r>
                          </m:sub>
                        </m:sSub>
                      </m:e>
                    </m:d>
                  </m:oMath>
                </a14:m>
                <a:r>
                  <a:rPr lang="en-GB" sz="1700" dirty="0">
                    <a:solidFill>
                      <a:schemeClr val="tx1"/>
                    </a:solidFill>
                  </a:rPr>
                  <a:t>, </a:t>
                </a:r>
                <a14:m>
                  <m:oMath xmlns:m="http://schemas.openxmlformats.org/officeDocument/2006/math">
                    <m:r>
                      <a:rPr lang="en-GB" sz="1700" i="1" dirty="0" smtClean="0">
                        <a:solidFill>
                          <a:schemeClr val="tx1"/>
                        </a:solidFill>
                        <a:latin typeface="Cambria Math" panose="02040503050406030204" pitchFamily="18" charset="0"/>
                        <a:ea typeface="Cambria Math" panose="02040503050406030204" pitchFamily="18" charset="0"/>
                      </a:rPr>
                      <m:t>0</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𝑡</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𝑡</m:t>
                        </m:r>
                      </m:e>
                      <m:sub>
                        <m:r>
                          <a:rPr lang="en-GB" sz="1700" i="1">
                            <a:solidFill>
                              <a:schemeClr val="tx1"/>
                            </a:solidFill>
                            <a:latin typeface="Cambria Math" panose="02040503050406030204" pitchFamily="18" charset="0"/>
                            <a:ea typeface="Cambria Math" panose="02040503050406030204" pitchFamily="18" charset="0"/>
                          </a:rPr>
                          <m:t>𝑟𝑓</m:t>
                        </m:r>
                      </m:sub>
                    </m:sSub>
                  </m:oMath>
                </a14:m>
                <a:r>
                  <a:rPr lang="en-GB" sz="1700" dirty="0">
                    <a:solidFill>
                      <a:schemeClr val="tx1"/>
                    </a:solidFill>
                  </a:rPr>
                  <a:t> and </a:t>
                </a:r>
                <a14:m>
                  <m:oMath xmlns:m="http://schemas.openxmlformats.org/officeDocument/2006/math">
                    <m:r>
                      <a:rPr lang="en-GB" sz="1700" i="1" dirty="0" smtClean="0">
                        <a:solidFill>
                          <a:schemeClr val="tx1"/>
                        </a:solidFill>
                        <a:latin typeface="Cambria Math" panose="02040503050406030204" pitchFamily="18" charset="0"/>
                      </a:rPr>
                      <m:t>𝑝</m:t>
                    </m:r>
                  </m:oMath>
                </a14:m>
                <a:r>
                  <a:rPr lang="en-GB" sz="1700" dirty="0">
                    <a:solidFill>
                      <a:schemeClr val="tx1"/>
                    </a:solidFill>
                  </a:rPr>
                  <a:t> is the ‘propagation’ function.</a:t>
                </a:r>
              </a:p>
              <a:p>
                <a:pPr lvl="1"/>
                <a:endParaRPr lang="en-GB" sz="1700" dirty="0">
                  <a:solidFill>
                    <a:schemeClr val="tx1"/>
                  </a:solidFill>
                </a:endParaRPr>
              </a:p>
              <a:p>
                <a:pPr marL="285750" indent="-285750">
                  <a:buFont typeface="Wingdings" panose="05000000000000000000" pitchFamily="2" charset="2"/>
                  <a:buChar char="q"/>
                </a:pPr>
                <a:r>
                  <a:rPr lang="en-GB" sz="1700" dirty="0">
                    <a:solidFill>
                      <a:schemeClr val="tx1"/>
                    </a:solidFill>
                  </a:rPr>
                  <a:t>If the bunch </a:t>
                </a:r>
                <a14:m>
                  <m:oMath xmlns:m="http://schemas.openxmlformats.org/officeDocument/2006/math">
                    <m:r>
                      <a:rPr lang="en-GB" sz="1700" i="1" dirty="0" smtClean="0">
                        <a:solidFill>
                          <a:schemeClr val="tx1"/>
                        </a:solidFill>
                        <a:latin typeface="Cambria Math" panose="02040503050406030204" pitchFamily="18" charset="0"/>
                        <a:ea typeface="Cambria Math" panose="02040503050406030204" pitchFamily="18" charset="0"/>
                      </a:rPr>
                      <m:t>𝑘</m:t>
                    </m:r>
                  </m:oMath>
                </a14:m>
                <a:r>
                  <a:rPr lang="en-GB" sz="1700" dirty="0">
                    <a:solidFill>
                      <a:schemeClr val="tx1"/>
                    </a:solidFill>
                  </a:rPr>
                  <a:t> is </a:t>
                </a:r>
                <a:r>
                  <a:rPr lang="en-GB" sz="1700" dirty="0">
                    <a:solidFill>
                      <a:srgbClr val="FF0000"/>
                    </a:solidFill>
                  </a:rPr>
                  <a:t>in advance</a:t>
                </a:r>
                <a:r>
                  <a:rPr lang="en-GB" sz="1700" dirty="0">
                    <a:solidFill>
                      <a:schemeClr val="tx1"/>
                    </a:solidFill>
                  </a:rPr>
                  <a:t> with respect to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𝑆𝑅</m:t>
                        </m:r>
                      </m:sub>
                    </m:sSub>
                  </m:oMath>
                </a14:m>
                <a:r>
                  <a:rPr lang="en-GB" sz="1700" dirty="0">
                    <a:solidFill>
                      <a:schemeClr val="tx1"/>
                    </a:solidFill>
                  </a:rPr>
                  <a:t> </a:t>
                </a:r>
                <a14:m>
                  <m:oMath xmlns:m="http://schemas.openxmlformats.org/officeDocument/2006/math">
                    <m:d>
                      <m:dPr>
                        <m:ctrlPr>
                          <a:rPr lang="en-GB" sz="1700" i="1" dirty="0" smtClean="0">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𝑘</m:t>
                            </m:r>
                          </m:sub>
                        </m:sSub>
                        <m:r>
                          <a:rPr lang="en-GB" sz="1700" b="0" i="1" smtClean="0">
                            <a:solidFill>
                              <a:schemeClr val="tx1"/>
                            </a:solidFill>
                            <a:latin typeface="Cambria Math" panose="02040503050406030204" pitchFamily="18" charset="0"/>
                            <a:ea typeface="Cambria Math" panose="02040503050406030204" pitchFamily="18" charset="0"/>
                          </a:rPr>
                          <m:t>&lt;</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𝑆𝑅</m:t>
                            </m:r>
                          </m:sub>
                        </m:sSub>
                      </m:e>
                    </m:d>
                  </m:oMath>
                </a14:m>
                <a:r>
                  <a:rPr lang="en-GB" sz="1700" dirty="0">
                    <a:solidFill>
                      <a:schemeClr val="tx1"/>
                    </a:solidFill>
                  </a:rPr>
                  <a:t>, then the kicker-voltage seen by the bunch </a:t>
                </a:r>
                <a14:m>
                  <m:oMath xmlns:m="http://schemas.openxmlformats.org/officeDocument/2006/math">
                    <m:r>
                      <a:rPr lang="en-GB" sz="1700" i="1" dirty="0">
                        <a:latin typeface="Cambria Math" panose="02040503050406030204" pitchFamily="18" charset="0"/>
                        <a:ea typeface="Cambria Math" panose="02040503050406030204" pitchFamily="18" charset="0"/>
                      </a:rPr>
                      <m:t>𝑘</m:t>
                    </m:r>
                  </m:oMath>
                </a14:m>
                <a:r>
                  <a:rPr lang="en-GB" sz="1700" dirty="0">
                    <a:solidFill>
                      <a:schemeClr val="tx1"/>
                    </a:solidFill>
                  </a:rPr>
                  <a:t> is given by</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solidFill>
                    <a:schemeClr val="tx1"/>
                  </a:solidFill>
                </a:endParaRP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solidFill>
                      <a:schemeClr val="tx1"/>
                    </a:solidFill>
                  </a:rPr>
                  <a:t>If the bunch </a:t>
                </a:r>
                <a14:m>
                  <m:oMath xmlns:m="http://schemas.openxmlformats.org/officeDocument/2006/math">
                    <m:r>
                      <a:rPr lang="en-GB" sz="1700" i="1" dirty="0" smtClean="0">
                        <a:solidFill>
                          <a:schemeClr val="tx1"/>
                        </a:solidFill>
                        <a:latin typeface="Cambria Math" panose="02040503050406030204" pitchFamily="18" charset="0"/>
                        <a:ea typeface="Cambria Math" panose="02040503050406030204" pitchFamily="18" charset="0"/>
                      </a:rPr>
                      <m:t>𝑘</m:t>
                    </m:r>
                  </m:oMath>
                </a14:m>
                <a:r>
                  <a:rPr lang="en-GB" sz="1700" dirty="0">
                    <a:solidFill>
                      <a:schemeClr val="tx1"/>
                    </a:solidFill>
                  </a:rPr>
                  <a:t> is </a:t>
                </a:r>
                <a:r>
                  <a:rPr lang="en-GB" sz="1700" dirty="0">
                    <a:solidFill>
                      <a:srgbClr val="FF0000"/>
                    </a:solidFill>
                  </a:rPr>
                  <a:t>late </a:t>
                </a:r>
                <a:r>
                  <a:rPr lang="en-GB" sz="1700" dirty="0"/>
                  <a:t>with respect to </a:t>
                </a:r>
                <a14:m>
                  <m:oMath xmlns:m="http://schemas.openxmlformats.org/officeDocument/2006/math">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𝑆𝑅</m:t>
                        </m:r>
                      </m:sub>
                    </m:sSub>
                  </m:oMath>
                </a14:m>
                <a:r>
                  <a:rPr lang="en-GB" sz="1700" dirty="0"/>
                  <a:t> </a:t>
                </a:r>
                <a14:m>
                  <m:oMath xmlns:m="http://schemas.openxmlformats.org/officeDocument/2006/math">
                    <m:d>
                      <m:dPr>
                        <m:ctrlPr>
                          <a:rPr lang="en-GB" sz="1700" i="1" dirty="0">
                            <a:latin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𝑘</m:t>
                            </m:r>
                          </m:sub>
                        </m:sSub>
                        <m:r>
                          <a:rPr lang="en-GB" sz="1700" b="0" i="1" smtClean="0">
                            <a:latin typeface="Cambria Math" panose="02040503050406030204" pitchFamily="18" charset="0"/>
                            <a:ea typeface="Cambria Math" panose="02040503050406030204" pitchFamily="18" charset="0"/>
                          </a:rPr>
                          <m:t>&gt;</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𝑆𝑅</m:t>
                            </m:r>
                          </m:sub>
                        </m:sSub>
                      </m:e>
                    </m:d>
                  </m:oMath>
                </a14:m>
                <a:r>
                  <a:rPr lang="en-GB" sz="1700" dirty="0"/>
                  <a:t>, then we need first to update the initial conditions and then compute </a:t>
                </a:r>
                <a14:m>
                  <m:oMath xmlns:m="http://schemas.openxmlformats.org/officeDocument/2006/math">
                    <m:r>
                      <a:rPr lang="en-GB" sz="1700" i="1" smtClean="0">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i="1">
                                <a:solidFill>
                                  <a:schemeClr val="tx1"/>
                                </a:solidFill>
                                <a:latin typeface="Cambria Math" panose="02040503050406030204" pitchFamily="18" charset="0"/>
                              </a:rPr>
                              <m:t>𝑘</m:t>
                            </m:r>
                          </m:sub>
                        </m:sSub>
                      </m:e>
                    </m:d>
                  </m:oMath>
                </a14:m>
                <a:endParaRPr lang="en-GB" sz="1700" dirty="0">
                  <a:solidFill>
                    <a:srgbClr val="FF0000"/>
                  </a:solidFill>
                </a:endParaRPr>
              </a:p>
              <a:p>
                <a:pPr marL="285750" indent="-285750">
                  <a:buFont typeface="Wingdings" panose="05000000000000000000" pitchFamily="2" charset="2"/>
                  <a:buChar char="q"/>
                </a:pPr>
                <a:endParaRPr lang="en-GB" sz="1700" dirty="0">
                  <a:solidFill>
                    <a:srgbClr val="FF0000"/>
                  </a:solidFill>
                </a:endParaRPr>
              </a:p>
              <a:p>
                <a:pPr marL="285750" indent="-285750">
                  <a:buFont typeface="Wingdings" panose="05000000000000000000" pitchFamily="2" charset="2"/>
                  <a:buChar char="q"/>
                </a:pPr>
                <a:endParaRPr lang="en-GB" sz="1700" dirty="0">
                  <a:solidFill>
                    <a:srgbClr val="FF0000"/>
                  </a:solidFill>
                </a:endParaRPr>
              </a:p>
              <a:p>
                <a:pPr marL="285750" indent="-285750">
                  <a:buFont typeface="Wingdings" panose="05000000000000000000" pitchFamily="2" charset="2"/>
                  <a:buChar char="q"/>
                </a:pPr>
                <a:endParaRPr lang="en-GB" sz="1700" dirty="0">
                  <a:solidFill>
                    <a:srgbClr val="FF0000"/>
                  </a:solidFill>
                </a:endParaRPr>
              </a:p>
              <a:p>
                <a:pPr marL="285750" indent="-285750">
                  <a:buFont typeface="Wingdings" panose="05000000000000000000" pitchFamily="2" charset="2"/>
                  <a:buChar char="q"/>
                </a:pPr>
                <a:endParaRPr lang="en-GB" sz="1700" dirty="0">
                  <a:solidFill>
                    <a:srgbClr val="FF0000"/>
                  </a:solidFill>
                </a:endParaRPr>
              </a:p>
              <a:p>
                <a:pPr marL="285750" indent="-285750">
                  <a:buFont typeface="Wingdings" panose="05000000000000000000" pitchFamily="2" charset="2"/>
                  <a:buChar char="q"/>
                </a:pPr>
                <a:endParaRPr lang="en-GB" sz="1700" dirty="0">
                  <a:solidFill>
                    <a:srgbClr val="FF0000"/>
                  </a:solidFill>
                </a:endParaRPr>
              </a:p>
            </p:txBody>
          </p:sp>
        </mc:Choice>
        <mc:Fallback xmlns="">
          <p:sp>
            <p:nvSpPr>
              <p:cNvPr id="10" name="CasellaDiTesto 9">
                <a:extLst>
                  <a:ext uri="{FF2B5EF4-FFF2-40B4-BE49-F238E27FC236}">
                    <a16:creationId xmlns:a16="http://schemas.microsoft.com/office/drawing/2014/main" id="{DF004031-659F-4DD7-B17D-0D961413269E}"/>
                  </a:ext>
                </a:extLst>
              </p:cNvPr>
              <p:cNvSpPr txBox="1">
                <a:spLocks noRot="1" noChangeAspect="1" noMove="1" noResize="1" noEditPoints="1" noAdjustHandles="1" noChangeArrowheads="1" noChangeShapeType="1" noTextEdit="1"/>
              </p:cNvSpPr>
              <p:nvPr/>
            </p:nvSpPr>
            <p:spPr>
              <a:xfrm>
                <a:off x="0" y="2228093"/>
                <a:ext cx="12191999" cy="4701865"/>
              </a:xfrm>
              <a:prstGeom prst="rect">
                <a:avLst/>
              </a:prstGeom>
              <a:blipFill>
                <a:blip r:embed="rId3"/>
                <a:stretch>
                  <a:fillRect l="-2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683E8E9-9E67-4DE9-A8A7-FFAD0D398ECE}"/>
                  </a:ext>
                </a:extLst>
              </p:cNvPr>
              <p:cNvSpPr txBox="1"/>
              <p:nvPr/>
            </p:nvSpPr>
            <p:spPr>
              <a:xfrm>
                <a:off x="1515492" y="4638527"/>
                <a:ext cx="4580507" cy="5173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𝑉</m:t>
                      </m:r>
                      <m:d>
                        <m:dPr>
                          <m:ctrlPr>
                            <a:rPr lang="en-GB" sz="1700" i="1">
                              <a:solidFill>
                                <a:srgbClr val="FF0000"/>
                              </a:solidFill>
                              <a:latin typeface="Cambria Math" panose="02040503050406030204" pitchFamily="18" charset="0"/>
                            </a:rPr>
                          </m:ctrlPr>
                        </m:dPr>
                        <m:e>
                          <m:sSub>
                            <m:sSubPr>
                              <m:ctrlPr>
                                <a:rPr lang="en-GB" sz="1700" b="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𝑘</m:t>
                              </m:r>
                            </m:sub>
                          </m:sSub>
                        </m:e>
                      </m:d>
                      <m:r>
                        <a:rPr lang="en-GB" sz="1700" i="1">
                          <a:solidFill>
                            <a:srgbClr val="FF0000"/>
                          </a:solidFill>
                          <a:latin typeface="Cambria Math" panose="02040503050406030204" pitchFamily="18" charset="0"/>
                        </a:rPr>
                        <m:t>=</m:t>
                      </m:r>
                      <m:sSub>
                        <m:sSubPr>
                          <m:ctrlPr>
                            <a:rPr lang="en-GB" sz="1700" b="0" i="1" smtClean="0">
                              <a:solidFill>
                                <a:srgbClr val="FF0000"/>
                              </a:solidFill>
                              <a:latin typeface="Cambria Math" panose="02040503050406030204" pitchFamily="18" charset="0"/>
                              <a:ea typeface="Cambria Math" panose="02040503050406030204" pitchFamily="18" charset="0"/>
                            </a:rPr>
                          </m:ctrlPr>
                        </m:sSubPr>
                        <m:e>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rPr>
                                <m:t>𝑝</m:t>
                              </m:r>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𝑘</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𝐹𝐵𝑘𝑖𝑐𝑘</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𝑘</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0,</m:t>
                                      </m:r>
                                      <m:r>
                                        <a:rPr lang="en-GB" sz="1700" i="1">
                                          <a:solidFill>
                                            <a:srgbClr val="FF0000"/>
                                          </a:solidFill>
                                          <a:latin typeface="Cambria Math" panose="02040503050406030204" pitchFamily="18" charset="0"/>
                                        </a:rPr>
                                        <m:t>𝑘</m:t>
                                      </m:r>
                                      <m:r>
                                        <a:rPr lang="en-GB" sz="1700" i="1">
                                          <a:solidFill>
                                            <a:srgbClr val="FF0000"/>
                                          </a:solidFill>
                                          <a:latin typeface="Cambria Math" panose="02040503050406030204" pitchFamily="18" charset="0"/>
                                        </a:rPr>
                                        <m:t>−1</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acc>
                                        <m:accPr>
                                          <m:chr m:val="̇"/>
                                          <m:ctrlPr>
                                            <a:rPr lang="el-GR" sz="1700" i="1">
                                              <a:solidFill>
                                                <a:srgbClr val="FF0000"/>
                                              </a:solidFill>
                                              <a:latin typeface="Cambria Math" panose="02040503050406030204" pitchFamily="18" charset="0"/>
                                              <a:ea typeface="Cambria Math" panose="02040503050406030204" pitchFamily="18" charset="0"/>
                                            </a:rPr>
                                          </m:ctrlPr>
                                        </m:accPr>
                                        <m:e>
                                          <m:r>
                                            <a:rPr lang="en-GB" sz="1700" i="1">
                                              <a:solidFill>
                                                <a:srgbClr val="FF0000"/>
                                              </a:solidFill>
                                              <a:latin typeface="Cambria Math" panose="02040503050406030204" pitchFamily="18" charset="0"/>
                                              <a:ea typeface="Cambria Math" panose="02040503050406030204" pitchFamily="18" charset="0"/>
                                            </a:rPr>
                                            <m:t>𝑉</m:t>
                                          </m:r>
                                        </m:e>
                                      </m:acc>
                                    </m:e>
                                    <m:sub>
                                      <m:r>
                                        <a:rPr lang="en-GB" sz="1700" i="1">
                                          <a:solidFill>
                                            <a:srgbClr val="FF0000"/>
                                          </a:solidFill>
                                          <a:latin typeface="Cambria Math" panose="02040503050406030204" pitchFamily="18" charset="0"/>
                                          <a:ea typeface="Cambria Math" panose="02040503050406030204" pitchFamily="18" charset="0"/>
                                        </a:rPr>
                                        <m:t>0,</m:t>
                                      </m:r>
                                      <m:r>
                                        <a:rPr lang="en-GB" sz="1700" i="1">
                                          <a:solidFill>
                                            <a:srgbClr val="FF0000"/>
                                          </a:solidFill>
                                          <a:latin typeface="Cambria Math" panose="02040503050406030204" pitchFamily="18" charset="0"/>
                                          <a:ea typeface="Cambria Math" panose="02040503050406030204" pitchFamily="18" charset="0"/>
                                        </a:rPr>
                                        <m:t>𝑘</m:t>
                                      </m:r>
                                      <m:r>
                                        <a:rPr lang="en-GB" sz="1700" i="1">
                                          <a:solidFill>
                                            <a:srgbClr val="FF0000"/>
                                          </a:solidFill>
                                          <a:latin typeface="Cambria Math" panose="02040503050406030204" pitchFamily="18" charset="0"/>
                                          <a:ea typeface="Cambria Math" panose="02040503050406030204" pitchFamily="18" charset="0"/>
                                        </a:rPr>
                                        <m:t>−1</m:t>
                                      </m:r>
                                    </m:sub>
                                  </m:sSub>
                                </m:e>
                              </m:d>
                            </m:e>
                          </m:d>
                        </m:e>
                        <m:sub>
                          <m:r>
                            <a:rPr lang="en-GB" sz="1700" b="0" i="1" smtClean="0">
                              <a:solidFill>
                                <a:srgbClr val="FF0000"/>
                              </a:solidFill>
                              <a:latin typeface="Cambria Math" panose="02040503050406030204" pitchFamily="18" charset="0"/>
                              <a:ea typeface="Cambria Math" panose="02040503050406030204" pitchFamily="18" charset="0"/>
                            </a:rPr>
                            <m:t>1° </m:t>
                          </m:r>
                          <m:r>
                            <m:rPr>
                              <m:sty m:val="p"/>
                            </m:rPr>
                            <a:rPr lang="en-GB" sz="1700" b="0" i="0" smtClean="0">
                              <a:solidFill>
                                <a:srgbClr val="FF0000"/>
                              </a:solidFill>
                              <a:latin typeface="Cambria Math" panose="02040503050406030204" pitchFamily="18" charset="0"/>
                              <a:ea typeface="Cambria Math" panose="02040503050406030204" pitchFamily="18" charset="0"/>
                            </a:rPr>
                            <m:t>element</m:t>
                          </m:r>
                        </m:sub>
                      </m:sSub>
                    </m:oMath>
                  </m:oMathPara>
                </a14:m>
                <a:endParaRPr lang="en-GB" sz="1700" dirty="0">
                  <a:solidFill>
                    <a:srgbClr val="FF0000"/>
                  </a:solidFill>
                </a:endParaRPr>
              </a:p>
            </p:txBody>
          </p:sp>
        </mc:Choice>
        <mc:Fallback xmlns="">
          <p:sp>
            <p:nvSpPr>
              <p:cNvPr id="12" name="CasellaDiTesto 11">
                <a:extLst>
                  <a:ext uri="{FF2B5EF4-FFF2-40B4-BE49-F238E27FC236}">
                    <a16:creationId xmlns:a16="http://schemas.microsoft.com/office/drawing/2014/main" id="{3683E8E9-9E67-4DE9-A8A7-FFAD0D398ECE}"/>
                  </a:ext>
                </a:extLst>
              </p:cNvPr>
              <p:cNvSpPr txBox="1">
                <a:spLocks noRot="1" noChangeAspect="1" noMove="1" noResize="1" noEditPoints="1" noAdjustHandles="1" noChangeArrowheads="1" noChangeShapeType="1" noTextEdit="1"/>
              </p:cNvSpPr>
              <p:nvPr/>
            </p:nvSpPr>
            <p:spPr>
              <a:xfrm>
                <a:off x="1515492" y="4638527"/>
                <a:ext cx="4580507" cy="517386"/>
              </a:xfrm>
              <a:prstGeom prst="rect">
                <a:avLst/>
              </a:prstGeom>
              <a:blipFill>
                <a:blip r:embed="rId4"/>
                <a:stretch>
                  <a:fillRect t="-156471" b="-22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319D7C5-9871-4AEC-877D-66738A0FA850}"/>
                  </a:ext>
                </a:extLst>
              </p:cNvPr>
              <p:cNvSpPr txBox="1"/>
              <p:nvPr/>
            </p:nvSpPr>
            <p:spPr>
              <a:xfrm>
                <a:off x="6640508" y="4568444"/>
                <a:ext cx="2955524" cy="657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𝑘</m:t>
                          </m:r>
                        </m:sub>
                      </m:sSub>
                      <m:r>
                        <a:rPr lang="en-GB" sz="1700" b="0" i="1" smtClean="0">
                          <a:solidFill>
                            <a:srgbClr val="FF0000"/>
                          </a:solidFill>
                          <a:latin typeface="Cambria Math" panose="02040503050406030204" pitchFamily="18" charset="0"/>
                        </a:rPr>
                        <m:t>=</m:t>
                      </m:r>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𝑟𝑓</m:t>
                          </m:r>
                        </m:sub>
                      </m:sSub>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ea typeface="Cambria Math" panose="02040503050406030204" pitchFamily="18" charset="0"/>
                                </a:rPr>
                                <m:t>𝑘</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𝜑</m:t>
                              </m:r>
                            </m:e>
                            <m:sub>
                              <m:r>
                                <a:rPr lang="en-GB" sz="1700" b="0" i="1" smtClean="0">
                                  <a:solidFill>
                                    <a:srgbClr val="FF0000"/>
                                  </a:solidFill>
                                  <a:latin typeface="Cambria Math" panose="02040503050406030204" pitchFamily="18" charset="0"/>
                                  <a:ea typeface="Cambria Math" panose="02040503050406030204" pitchFamily="18" charset="0"/>
                                </a:rPr>
                                <m:t>𝑆𝑅</m:t>
                              </m:r>
                            </m:sub>
                          </m:sSub>
                        </m:num>
                        <m:den>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𝜔</m:t>
                              </m:r>
                            </m:e>
                            <m:sub>
                              <m:r>
                                <a:rPr lang="en-GB" sz="1700" b="0" i="1" smtClean="0">
                                  <a:solidFill>
                                    <a:srgbClr val="FF0000"/>
                                  </a:solidFill>
                                  <a:latin typeface="Cambria Math" panose="02040503050406030204" pitchFamily="18" charset="0"/>
                                  <a:ea typeface="Cambria Math" panose="02040503050406030204" pitchFamily="18" charset="0"/>
                                </a:rPr>
                                <m:t>𝑟𝑓</m:t>
                              </m:r>
                            </m:sub>
                          </m:sSub>
                        </m:den>
                      </m:f>
                      <m:r>
                        <a:rPr lang="en-GB" sz="1700" b="0" i="1" smtClean="0">
                          <a:solidFill>
                            <a:srgbClr val="FF0000"/>
                          </a:solidFill>
                          <a:latin typeface="Cambria Math" panose="02040503050406030204" pitchFamily="18" charset="0"/>
                        </a:rPr>
                        <m:t>&lt;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𝑟𝑓</m:t>
                          </m:r>
                        </m:sub>
                      </m:sSub>
                    </m:oMath>
                  </m:oMathPara>
                </a14:m>
                <a:endParaRPr lang="en-GB" sz="1700" dirty="0">
                  <a:solidFill>
                    <a:srgbClr val="FF0000"/>
                  </a:solidFill>
                </a:endParaRPr>
              </a:p>
            </p:txBody>
          </p:sp>
        </mc:Choice>
        <mc:Fallback xmlns="">
          <p:sp>
            <p:nvSpPr>
              <p:cNvPr id="14" name="CasellaDiTesto 13">
                <a:extLst>
                  <a:ext uri="{FF2B5EF4-FFF2-40B4-BE49-F238E27FC236}">
                    <a16:creationId xmlns:a16="http://schemas.microsoft.com/office/drawing/2014/main" id="{8319D7C5-9871-4AEC-877D-66738A0FA850}"/>
                  </a:ext>
                </a:extLst>
              </p:cNvPr>
              <p:cNvSpPr txBox="1">
                <a:spLocks noRot="1" noChangeAspect="1" noMove="1" noResize="1" noEditPoints="1" noAdjustHandles="1" noChangeArrowheads="1" noChangeShapeType="1" noTextEdit="1"/>
              </p:cNvSpPr>
              <p:nvPr/>
            </p:nvSpPr>
            <p:spPr>
              <a:xfrm>
                <a:off x="6640508" y="4568444"/>
                <a:ext cx="2955524" cy="65755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977AE15C-7924-46B6-8F86-11F19E8F52CF}"/>
                  </a:ext>
                </a:extLst>
              </p:cNvPr>
              <p:cNvSpPr txBox="1"/>
              <p:nvPr/>
            </p:nvSpPr>
            <p:spPr>
              <a:xfrm>
                <a:off x="-133164" y="5646209"/>
                <a:ext cx="4563122" cy="683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i="1" smtClean="0">
                              <a:solidFill>
                                <a:srgbClr val="FF0000"/>
                              </a:solidFill>
                              <a:latin typeface="Cambria Math" panose="02040503050406030204" pitchFamily="18" charset="0"/>
                            </a:rPr>
                          </m:ctrlPr>
                        </m:dPr>
                        <m:e>
                          <m:f>
                            <m:fPr>
                              <m:type m:val="noBar"/>
                              <m:ctrlPr>
                                <a:rPr lang="en-GB" sz="1700" i="1">
                                  <a:solidFill>
                                    <a:srgbClr val="FF0000"/>
                                  </a:solidFill>
                                  <a:latin typeface="Cambria Math" panose="02040503050406030204" pitchFamily="18" charset="0"/>
                                </a:rPr>
                              </m:ctrlPr>
                            </m:fPr>
                            <m:num>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0</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Sub>
                            </m:num>
                            <m:den>
                              <m:sSub>
                                <m:sSubPr>
                                  <m:ctrlPr>
                                    <a:rPr lang="en-GB" sz="1700" i="1">
                                      <a:solidFill>
                                        <a:srgbClr val="FF0000"/>
                                      </a:solidFill>
                                      <a:latin typeface="Cambria Math" panose="02040503050406030204" pitchFamily="18" charset="0"/>
                                      <a:ea typeface="Cambria Math" panose="02040503050406030204" pitchFamily="18" charset="0"/>
                                    </a:rPr>
                                  </m:ctrlPr>
                                </m:sSubPr>
                                <m:e>
                                  <m:acc>
                                    <m:accPr>
                                      <m:chr m:val="̇"/>
                                      <m:ctrlPr>
                                        <a:rPr lang="el-GR" sz="1700" i="1">
                                          <a:solidFill>
                                            <a:srgbClr val="FF0000"/>
                                          </a:solidFill>
                                          <a:latin typeface="Cambria Math" panose="02040503050406030204" pitchFamily="18" charset="0"/>
                                          <a:ea typeface="Cambria Math" panose="02040503050406030204" pitchFamily="18" charset="0"/>
                                        </a:rPr>
                                      </m:ctrlPr>
                                    </m:accPr>
                                    <m:e>
                                      <m:r>
                                        <a:rPr lang="en-GB" sz="1700" i="1">
                                          <a:solidFill>
                                            <a:srgbClr val="FF0000"/>
                                          </a:solidFill>
                                          <a:latin typeface="Cambria Math" panose="02040503050406030204" pitchFamily="18" charset="0"/>
                                          <a:ea typeface="Cambria Math" panose="02040503050406030204" pitchFamily="18" charset="0"/>
                                        </a:rPr>
                                        <m:t>𝑉</m:t>
                                      </m:r>
                                    </m:e>
                                  </m:acc>
                                </m:e>
                                <m:sub>
                                  <m:r>
                                    <a:rPr lang="en-GB" sz="1700" i="1">
                                      <a:solidFill>
                                        <a:srgbClr val="FF0000"/>
                                      </a:solidFill>
                                      <a:latin typeface="Cambria Math" panose="02040503050406030204" pitchFamily="18" charset="0"/>
                                      <a:ea typeface="Cambria Math" panose="02040503050406030204" pitchFamily="18" charset="0"/>
                                    </a:rPr>
                                    <m:t>0</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𝑘</m:t>
                                  </m:r>
                                </m:sub>
                              </m:sSub>
                            </m:den>
                          </m:f>
                        </m:e>
                      </m:d>
                      <m:r>
                        <a:rPr lang="en-GB" sz="1700" b="0" i="1" smtClean="0">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𝑝</m:t>
                      </m:r>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𝑟𝑓</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𝐹𝐵𝑘𝑖𝑐𝑘</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𝑘</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0,</m:t>
                              </m:r>
                              <m:r>
                                <a:rPr lang="en-GB" sz="1700" i="1">
                                  <a:solidFill>
                                    <a:srgbClr val="FF0000"/>
                                  </a:solidFill>
                                  <a:latin typeface="Cambria Math" panose="02040503050406030204" pitchFamily="18" charset="0"/>
                                </a:rPr>
                                <m:t>𝑘</m:t>
                              </m:r>
                              <m:r>
                                <a:rPr lang="en-GB" sz="1700" i="1">
                                  <a:solidFill>
                                    <a:srgbClr val="FF0000"/>
                                  </a:solidFill>
                                  <a:latin typeface="Cambria Math" panose="02040503050406030204" pitchFamily="18" charset="0"/>
                                </a:rPr>
                                <m:t>−1</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acc>
                                <m:accPr>
                                  <m:chr m:val="̇"/>
                                  <m:ctrlPr>
                                    <a:rPr lang="el-GR" sz="1700" i="1">
                                      <a:solidFill>
                                        <a:srgbClr val="FF0000"/>
                                      </a:solidFill>
                                      <a:latin typeface="Cambria Math" panose="02040503050406030204" pitchFamily="18" charset="0"/>
                                      <a:ea typeface="Cambria Math" panose="02040503050406030204" pitchFamily="18" charset="0"/>
                                    </a:rPr>
                                  </m:ctrlPr>
                                </m:accPr>
                                <m:e>
                                  <m:r>
                                    <a:rPr lang="en-GB" sz="1700" i="1">
                                      <a:solidFill>
                                        <a:srgbClr val="FF0000"/>
                                      </a:solidFill>
                                      <a:latin typeface="Cambria Math" panose="02040503050406030204" pitchFamily="18" charset="0"/>
                                      <a:ea typeface="Cambria Math" panose="02040503050406030204" pitchFamily="18" charset="0"/>
                                    </a:rPr>
                                    <m:t>𝑉</m:t>
                                  </m:r>
                                </m:e>
                              </m:acc>
                            </m:e>
                            <m:sub>
                              <m:r>
                                <a:rPr lang="en-GB" sz="1700" i="1">
                                  <a:solidFill>
                                    <a:srgbClr val="FF0000"/>
                                  </a:solidFill>
                                  <a:latin typeface="Cambria Math" panose="02040503050406030204" pitchFamily="18" charset="0"/>
                                  <a:ea typeface="Cambria Math" panose="02040503050406030204" pitchFamily="18" charset="0"/>
                                </a:rPr>
                                <m:t>0,</m:t>
                              </m:r>
                              <m:r>
                                <a:rPr lang="en-GB" sz="1700" i="1">
                                  <a:solidFill>
                                    <a:srgbClr val="FF0000"/>
                                  </a:solidFill>
                                  <a:latin typeface="Cambria Math" panose="02040503050406030204" pitchFamily="18" charset="0"/>
                                  <a:ea typeface="Cambria Math" panose="02040503050406030204" pitchFamily="18" charset="0"/>
                                </a:rPr>
                                <m:t>𝑘</m:t>
                              </m:r>
                              <m:r>
                                <a:rPr lang="en-GB" sz="1700" i="1">
                                  <a:solidFill>
                                    <a:srgbClr val="FF0000"/>
                                  </a:solidFill>
                                  <a:latin typeface="Cambria Math" panose="02040503050406030204" pitchFamily="18" charset="0"/>
                                  <a:ea typeface="Cambria Math" panose="02040503050406030204" pitchFamily="18" charset="0"/>
                                </a:rPr>
                                <m:t>−1</m:t>
                              </m:r>
                            </m:sub>
                          </m:sSub>
                        </m:e>
                      </m:d>
                    </m:oMath>
                  </m:oMathPara>
                </a14:m>
                <a:endParaRPr lang="en-GB" sz="1700" dirty="0">
                  <a:solidFill>
                    <a:srgbClr val="FF0000"/>
                  </a:solidFill>
                </a:endParaRPr>
              </a:p>
            </p:txBody>
          </p:sp>
        </mc:Choice>
        <mc:Fallback xmlns="">
          <p:sp>
            <p:nvSpPr>
              <p:cNvPr id="16" name="CasellaDiTesto 15">
                <a:extLst>
                  <a:ext uri="{FF2B5EF4-FFF2-40B4-BE49-F238E27FC236}">
                    <a16:creationId xmlns:a16="http://schemas.microsoft.com/office/drawing/2014/main" id="{977AE15C-7924-46B6-8F86-11F19E8F52CF}"/>
                  </a:ext>
                </a:extLst>
              </p:cNvPr>
              <p:cNvSpPr txBox="1">
                <a:spLocks noRot="1" noChangeAspect="1" noMove="1" noResize="1" noEditPoints="1" noAdjustHandles="1" noChangeArrowheads="1" noChangeShapeType="1" noTextEdit="1"/>
              </p:cNvSpPr>
              <p:nvPr/>
            </p:nvSpPr>
            <p:spPr>
              <a:xfrm>
                <a:off x="-133164" y="5646209"/>
                <a:ext cx="4563122" cy="68371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1868BE63-90B9-4588-A479-14E206B981B5}"/>
                  </a:ext>
                </a:extLst>
              </p:cNvPr>
              <p:cNvSpPr txBox="1"/>
              <p:nvPr/>
            </p:nvSpPr>
            <p:spPr>
              <a:xfrm>
                <a:off x="4162527" y="5752732"/>
                <a:ext cx="5079137" cy="5173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𝑉</m:t>
                      </m:r>
                      <m:d>
                        <m:dPr>
                          <m:ctrlPr>
                            <a:rPr lang="en-GB" sz="1700" i="1">
                              <a:solidFill>
                                <a:srgbClr val="FF0000"/>
                              </a:solidFill>
                              <a:latin typeface="Cambria Math" panose="02040503050406030204" pitchFamily="18" charset="0"/>
                            </a:rPr>
                          </m:ctrlPr>
                        </m:dPr>
                        <m:e>
                          <m:sSub>
                            <m:sSubPr>
                              <m:ctrlPr>
                                <a:rPr lang="en-GB" sz="1700" b="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𝑘</m:t>
                              </m:r>
                            </m:sub>
                          </m:sSub>
                        </m:e>
                      </m:d>
                      <m:r>
                        <a:rPr lang="en-GB" sz="1700" i="1">
                          <a:solidFill>
                            <a:srgbClr val="FF0000"/>
                          </a:solidFill>
                          <a:latin typeface="Cambria Math" panose="02040503050406030204" pitchFamily="18" charset="0"/>
                        </a:rPr>
                        <m:t>=</m:t>
                      </m:r>
                      <m:sSub>
                        <m:sSubPr>
                          <m:ctrlPr>
                            <a:rPr lang="en-GB" sz="1700" b="0" i="1" smtClean="0">
                              <a:solidFill>
                                <a:srgbClr val="FF0000"/>
                              </a:solidFill>
                              <a:latin typeface="Cambria Math" panose="02040503050406030204" pitchFamily="18" charset="0"/>
                              <a:ea typeface="Cambria Math" panose="02040503050406030204" pitchFamily="18" charset="0"/>
                            </a:rPr>
                          </m:ctrlPr>
                        </m:sSubPr>
                        <m:e>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rPr>
                                <m:t>𝑝</m:t>
                              </m:r>
                              <m:d>
                                <m:dPr>
                                  <m:ctrlPr>
                                    <a:rPr lang="en-GB" sz="1700" i="1">
                                      <a:solidFill>
                                        <a:srgbClr val="FF0000"/>
                                      </a:solidFill>
                                      <a:latin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i="1">
                                          <a:solidFill>
                                            <a:srgbClr val="FF0000"/>
                                          </a:solidFill>
                                          <a:latin typeface="Cambria Math" panose="02040503050406030204" pitchFamily="18" charset="0"/>
                                        </a:rPr>
                                        <m:t>𝑘</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𝐹𝐵𝑘𝑖𝑐𝑘</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𝑘</m:t>
                                      </m:r>
                                      <m:r>
                                        <a:rPr lang="en-GB" sz="1700" b="0" i="1" smtClean="0">
                                          <a:solidFill>
                                            <a:srgbClr val="FF0000"/>
                                          </a:solidFill>
                                          <a:latin typeface="Cambria Math" panose="02040503050406030204" pitchFamily="18" charset="0"/>
                                        </a:rPr>
                                        <m:t>+1</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0,</m:t>
                                      </m:r>
                                      <m:r>
                                        <a:rPr lang="en-GB" sz="1700" i="1">
                                          <a:solidFill>
                                            <a:srgbClr val="FF0000"/>
                                          </a:solidFill>
                                          <a:latin typeface="Cambria Math" panose="02040503050406030204" pitchFamily="18" charset="0"/>
                                        </a:rPr>
                                        <m:t>𝑘</m:t>
                                      </m:r>
                                    </m:sub>
                                  </m:sSub>
                                  <m:r>
                                    <a:rPr lang="en-GB" sz="170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acc>
                                        <m:accPr>
                                          <m:chr m:val="̇"/>
                                          <m:ctrlPr>
                                            <a:rPr lang="el-GR" sz="1700" i="1">
                                              <a:solidFill>
                                                <a:srgbClr val="FF0000"/>
                                              </a:solidFill>
                                              <a:latin typeface="Cambria Math" panose="02040503050406030204" pitchFamily="18" charset="0"/>
                                              <a:ea typeface="Cambria Math" panose="02040503050406030204" pitchFamily="18" charset="0"/>
                                            </a:rPr>
                                          </m:ctrlPr>
                                        </m:accPr>
                                        <m:e>
                                          <m:r>
                                            <a:rPr lang="en-GB" sz="1700" i="1">
                                              <a:solidFill>
                                                <a:srgbClr val="FF0000"/>
                                              </a:solidFill>
                                              <a:latin typeface="Cambria Math" panose="02040503050406030204" pitchFamily="18" charset="0"/>
                                              <a:ea typeface="Cambria Math" panose="02040503050406030204" pitchFamily="18" charset="0"/>
                                            </a:rPr>
                                            <m:t>𝑉</m:t>
                                          </m:r>
                                        </m:e>
                                      </m:acc>
                                    </m:e>
                                    <m:sub>
                                      <m:r>
                                        <a:rPr lang="en-GB" sz="1700" i="1">
                                          <a:solidFill>
                                            <a:srgbClr val="FF0000"/>
                                          </a:solidFill>
                                          <a:latin typeface="Cambria Math" panose="02040503050406030204" pitchFamily="18" charset="0"/>
                                          <a:ea typeface="Cambria Math" panose="02040503050406030204" pitchFamily="18" charset="0"/>
                                        </a:rPr>
                                        <m:t>0,</m:t>
                                      </m:r>
                                      <m:r>
                                        <a:rPr lang="en-GB" sz="1700" i="1">
                                          <a:solidFill>
                                            <a:srgbClr val="FF0000"/>
                                          </a:solidFill>
                                          <a:latin typeface="Cambria Math" panose="02040503050406030204" pitchFamily="18" charset="0"/>
                                          <a:ea typeface="Cambria Math" panose="02040503050406030204" pitchFamily="18" charset="0"/>
                                        </a:rPr>
                                        <m:t>𝑘</m:t>
                                      </m:r>
                                    </m:sub>
                                  </m:sSub>
                                </m:e>
                              </m:d>
                            </m:e>
                          </m:d>
                        </m:e>
                        <m:sub>
                          <m:r>
                            <a:rPr lang="en-GB" sz="1700" b="0" i="1" smtClean="0">
                              <a:solidFill>
                                <a:srgbClr val="FF0000"/>
                              </a:solidFill>
                              <a:latin typeface="Cambria Math" panose="02040503050406030204" pitchFamily="18" charset="0"/>
                              <a:ea typeface="Cambria Math" panose="02040503050406030204" pitchFamily="18" charset="0"/>
                            </a:rPr>
                            <m:t>1° </m:t>
                          </m:r>
                          <m:r>
                            <m:rPr>
                              <m:sty m:val="p"/>
                            </m:rPr>
                            <a:rPr lang="en-GB" sz="1700" b="0" i="0" smtClean="0">
                              <a:solidFill>
                                <a:srgbClr val="FF0000"/>
                              </a:solidFill>
                              <a:latin typeface="Cambria Math" panose="02040503050406030204" pitchFamily="18" charset="0"/>
                              <a:ea typeface="Cambria Math" panose="02040503050406030204" pitchFamily="18" charset="0"/>
                            </a:rPr>
                            <m:t>element</m:t>
                          </m:r>
                        </m:sub>
                      </m:sSub>
                    </m:oMath>
                  </m:oMathPara>
                </a14:m>
                <a:endParaRPr lang="en-GB" sz="1700" dirty="0">
                  <a:solidFill>
                    <a:srgbClr val="FF0000"/>
                  </a:solidFill>
                </a:endParaRPr>
              </a:p>
            </p:txBody>
          </p:sp>
        </mc:Choice>
        <mc:Fallback xmlns="">
          <p:sp>
            <p:nvSpPr>
              <p:cNvPr id="17" name="CasellaDiTesto 16">
                <a:extLst>
                  <a:ext uri="{FF2B5EF4-FFF2-40B4-BE49-F238E27FC236}">
                    <a16:creationId xmlns:a16="http://schemas.microsoft.com/office/drawing/2014/main" id="{1868BE63-90B9-4588-A479-14E206B981B5}"/>
                  </a:ext>
                </a:extLst>
              </p:cNvPr>
              <p:cNvSpPr txBox="1">
                <a:spLocks noRot="1" noChangeAspect="1" noMove="1" noResize="1" noEditPoints="1" noAdjustHandles="1" noChangeArrowheads="1" noChangeShapeType="1" noTextEdit="1"/>
              </p:cNvSpPr>
              <p:nvPr/>
            </p:nvSpPr>
            <p:spPr>
              <a:xfrm>
                <a:off x="4162527" y="5752732"/>
                <a:ext cx="5079137" cy="517386"/>
              </a:xfrm>
              <a:prstGeom prst="rect">
                <a:avLst/>
              </a:prstGeom>
              <a:blipFill>
                <a:blip r:embed="rId7"/>
                <a:stretch>
                  <a:fillRect t="-156471" b="-22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566E86E-250C-4D7E-98B2-B45CE21E50DD}"/>
                  </a:ext>
                </a:extLst>
              </p:cNvPr>
              <p:cNvSpPr txBox="1"/>
              <p:nvPr/>
            </p:nvSpPr>
            <p:spPr>
              <a:xfrm>
                <a:off x="9136623" y="5680355"/>
                <a:ext cx="2955524" cy="657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𝑘</m:t>
                          </m:r>
                        </m:sub>
                      </m:sSub>
                      <m:r>
                        <a:rPr lang="en-GB" sz="1700" b="0" i="1" smtClean="0">
                          <a:solidFill>
                            <a:srgbClr val="FF0000"/>
                          </a:solidFill>
                          <a:latin typeface="Cambria Math" panose="02040503050406030204" pitchFamily="18" charset="0"/>
                        </a:rPr>
                        <m:t>=</m:t>
                      </m:r>
                      <m:f>
                        <m:fPr>
                          <m:ctrlPr>
                            <a:rPr lang="en-GB" sz="1700" b="0" i="1" smtClean="0">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ea typeface="Cambria Math" panose="02040503050406030204" pitchFamily="18" charset="0"/>
                                </a:rPr>
                                <m:t>𝑘</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𝜑</m:t>
                              </m:r>
                            </m:e>
                            <m:sub>
                              <m:r>
                                <a:rPr lang="en-GB" sz="1700" b="0" i="1" smtClean="0">
                                  <a:solidFill>
                                    <a:srgbClr val="FF0000"/>
                                  </a:solidFill>
                                  <a:latin typeface="Cambria Math" panose="02040503050406030204" pitchFamily="18" charset="0"/>
                                  <a:ea typeface="Cambria Math" panose="02040503050406030204" pitchFamily="18" charset="0"/>
                                </a:rPr>
                                <m:t>𝑆𝑅</m:t>
                              </m:r>
                            </m:sub>
                          </m:sSub>
                        </m:num>
                        <m:den>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𝜔</m:t>
                              </m:r>
                            </m:e>
                            <m:sub>
                              <m:r>
                                <a:rPr lang="en-GB" sz="1700" b="0" i="1" smtClean="0">
                                  <a:solidFill>
                                    <a:srgbClr val="FF0000"/>
                                  </a:solidFill>
                                  <a:latin typeface="Cambria Math" panose="02040503050406030204" pitchFamily="18" charset="0"/>
                                  <a:ea typeface="Cambria Math" panose="02040503050406030204" pitchFamily="18" charset="0"/>
                                </a:rPr>
                                <m:t>𝑟𝑓</m:t>
                              </m:r>
                            </m:sub>
                          </m:sSub>
                        </m:den>
                      </m:f>
                      <m:r>
                        <a:rPr lang="en-GB" sz="1700" b="0" i="1" smtClean="0">
                          <a:solidFill>
                            <a:srgbClr val="FF0000"/>
                          </a:solidFill>
                          <a:latin typeface="Cambria Math" panose="02040503050406030204" pitchFamily="18" charset="0"/>
                        </a:rPr>
                        <m:t>&gt;0</m:t>
                      </m:r>
                    </m:oMath>
                  </m:oMathPara>
                </a14:m>
                <a:endParaRPr lang="en-GB" sz="1700" dirty="0">
                  <a:solidFill>
                    <a:srgbClr val="FF0000"/>
                  </a:solidFill>
                </a:endParaRPr>
              </a:p>
            </p:txBody>
          </p:sp>
        </mc:Choice>
        <mc:Fallback xmlns="">
          <p:sp>
            <p:nvSpPr>
              <p:cNvPr id="18" name="CasellaDiTesto 17">
                <a:extLst>
                  <a:ext uri="{FF2B5EF4-FFF2-40B4-BE49-F238E27FC236}">
                    <a16:creationId xmlns:a16="http://schemas.microsoft.com/office/drawing/2014/main" id="{0566E86E-250C-4D7E-98B2-B45CE21E50DD}"/>
                  </a:ext>
                </a:extLst>
              </p:cNvPr>
              <p:cNvSpPr txBox="1">
                <a:spLocks noRot="1" noChangeAspect="1" noMove="1" noResize="1" noEditPoints="1" noAdjustHandles="1" noChangeArrowheads="1" noChangeShapeType="1" noTextEdit="1"/>
              </p:cNvSpPr>
              <p:nvPr/>
            </p:nvSpPr>
            <p:spPr>
              <a:xfrm>
                <a:off x="9136623" y="5680355"/>
                <a:ext cx="2955524" cy="65755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FA6CD35-3AF3-4367-8EF8-BF085F6E64B5}"/>
                  </a:ext>
                </a:extLst>
              </p:cNvPr>
              <p:cNvSpPr txBox="1"/>
              <p:nvPr/>
            </p:nvSpPr>
            <p:spPr>
              <a:xfrm>
                <a:off x="0" y="6454041"/>
                <a:ext cx="12192000" cy="353943"/>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chemeClr val="tx1"/>
                    </a:solidFill>
                  </a:rPr>
                  <a:t>If there are empty buckets between two bunches, then the initial conditions must be updated iteratively before computing </a:t>
                </a:r>
                <a14:m>
                  <m:oMath xmlns:m="http://schemas.openxmlformats.org/officeDocument/2006/math">
                    <m:r>
                      <a:rPr lang="en-GB" sz="1700" b="0" i="1" smtClean="0">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𝑘</m:t>
                            </m:r>
                          </m:sub>
                        </m:sSub>
                      </m:e>
                    </m:d>
                  </m:oMath>
                </a14:m>
                <a:r>
                  <a:rPr lang="en-GB" sz="1700" dirty="0">
                    <a:solidFill>
                      <a:schemeClr val="tx1"/>
                    </a:solidFill>
                  </a:rPr>
                  <a:t>. </a:t>
                </a:r>
                <a:endParaRPr lang="en-GB" sz="1700" dirty="0"/>
              </a:p>
            </p:txBody>
          </p:sp>
        </mc:Choice>
        <mc:Fallback xmlns="">
          <p:sp>
            <p:nvSpPr>
              <p:cNvPr id="20" name="CasellaDiTesto 19">
                <a:extLst>
                  <a:ext uri="{FF2B5EF4-FFF2-40B4-BE49-F238E27FC236}">
                    <a16:creationId xmlns:a16="http://schemas.microsoft.com/office/drawing/2014/main" id="{DFA6CD35-3AF3-4367-8EF8-BF085F6E64B5}"/>
                  </a:ext>
                </a:extLst>
              </p:cNvPr>
              <p:cNvSpPr txBox="1">
                <a:spLocks noRot="1" noChangeAspect="1" noMove="1" noResize="1" noEditPoints="1" noAdjustHandles="1" noChangeArrowheads="1" noChangeShapeType="1" noTextEdit="1"/>
              </p:cNvSpPr>
              <p:nvPr/>
            </p:nvSpPr>
            <p:spPr>
              <a:xfrm>
                <a:off x="0" y="6454041"/>
                <a:ext cx="12192000" cy="353943"/>
              </a:xfrm>
              <a:prstGeom prst="rect">
                <a:avLst/>
              </a:prstGeom>
              <a:blipFill>
                <a:blip r:embed="rId9"/>
                <a:stretch>
                  <a:fillRect l="-200" t="-6897" b="-22414"/>
                </a:stretch>
              </a:blipFill>
            </p:spPr>
            <p:txBody>
              <a:bodyPr/>
              <a:lstStyle/>
              <a:p>
                <a:r>
                  <a:rPr lang="en-GB">
                    <a:noFill/>
                  </a:rPr>
                  <a:t> </a:t>
                </a:r>
              </a:p>
            </p:txBody>
          </p:sp>
        </mc:Fallback>
      </mc:AlternateContent>
    </p:spTree>
    <p:extLst>
      <p:ext uri="{BB962C8B-B14F-4D97-AF65-F5344CB8AC3E}">
        <p14:creationId xmlns:p14="http://schemas.microsoft.com/office/powerpoint/2010/main" val="21317064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0349B50-1BB1-4005-BFF7-25572CFEBB58}"/>
              </a:ext>
            </a:extLst>
          </p:cNvPr>
          <p:cNvSpPr>
            <a:spLocks noGrp="1"/>
          </p:cNvSpPr>
          <p:nvPr>
            <p:ph type="sldNum" sz="quarter" idx="12"/>
          </p:nvPr>
        </p:nvSpPr>
        <p:spPr/>
        <p:txBody>
          <a:bodyPr/>
          <a:lstStyle/>
          <a:p>
            <a:fld id="{F556478C-EA8F-4B12-8AB2-8053E5C3663D}" type="slidenum">
              <a:rPr lang="en-GB" smtClean="0"/>
              <a:t>138</a:t>
            </a:fld>
            <a:endParaRPr lang="en-GB"/>
          </a:p>
        </p:txBody>
      </p:sp>
      <p:sp>
        <p:nvSpPr>
          <p:cNvPr id="5" name="CasellaDiTesto 4">
            <a:extLst>
              <a:ext uri="{FF2B5EF4-FFF2-40B4-BE49-F238E27FC236}">
                <a16:creationId xmlns:a16="http://schemas.microsoft.com/office/drawing/2014/main" id="{5A6EA932-5E00-4659-8E4C-56E75ED7B140}"/>
              </a:ext>
            </a:extLst>
          </p:cNvPr>
          <p:cNvSpPr txBox="1"/>
          <p:nvPr/>
        </p:nvSpPr>
        <p:spPr>
          <a:xfrm>
            <a:off x="0" y="32718"/>
            <a:ext cx="12192000" cy="707886"/>
          </a:xfrm>
          <a:prstGeom prst="rect">
            <a:avLst/>
          </a:prstGeom>
          <a:noFill/>
        </p:spPr>
        <p:txBody>
          <a:bodyPr wrap="square" rtlCol="0">
            <a:spAutoFit/>
          </a:bodyPr>
          <a:lstStyle/>
          <a:p>
            <a:pPr algn="ctr"/>
            <a:r>
              <a:rPr lang="en-GB" sz="4000" dirty="0">
                <a:latin typeface="+mj-lt"/>
              </a:rPr>
              <a:t>Example continued: kicker-voltage seen by bunches</a:t>
            </a:r>
          </a:p>
        </p:txBody>
      </p:sp>
      <p:pic>
        <p:nvPicPr>
          <p:cNvPr id="6" name="Immagine 5">
            <a:extLst>
              <a:ext uri="{FF2B5EF4-FFF2-40B4-BE49-F238E27FC236}">
                <a16:creationId xmlns:a16="http://schemas.microsoft.com/office/drawing/2014/main" id="{3B4D31A9-E947-4260-8180-7AB9E0394644}"/>
              </a:ext>
            </a:extLst>
          </p:cNvPr>
          <p:cNvPicPr>
            <a:picLocks noChangeAspect="1"/>
          </p:cNvPicPr>
          <p:nvPr/>
        </p:nvPicPr>
        <p:blipFill>
          <a:blip r:embed="rId2"/>
          <a:stretch>
            <a:fillRect/>
          </a:stretch>
        </p:blipFill>
        <p:spPr>
          <a:xfrm>
            <a:off x="347925" y="2098916"/>
            <a:ext cx="5570732" cy="1754010"/>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CF75D2F-7C08-4980-BB9B-24F0D40495F3}"/>
                  </a:ext>
                </a:extLst>
              </p:cNvPr>
              <p:cNvSpPr txBox="1"/>
              <p:nvPr/>
            </p:nvSpPr>
            <p:spPr>
              <a:xfrm>
                <a:off x="0" y="778722"/>
                <a:ext cx="12191999" cy="661400"/>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We consider again the case </a:t>
                </a:r>
                <a14:m>
                  <m:oMath xmlns:m="http://schemas.openxmlformats.org/officeDocument/2006/math">
                    <m:sSub>
                      <m:sSubPr>
                        <m:ctrlPr>
                          <a:rPr lang="en-GB" sz="1700" i="1" smtClean="0">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ea typeface="Cambria Math" panose="02040503050406030204" pitchFamily="18" charset="0"/>
                          </a:rPr>
                          <m:t>𝑒</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r>
                      <a:rPr lang="en-GB" sz="1700" i="1">
                        <a:latin typeface="Cambria Math" panose="02040503050406030204" pitchFamily="18" charset="0"/>
                        <a:ea typeface="Cambria Math" panose="02040503050406030204" pitchFamily="18" charset="0"/>
                      </a:rPr>
                      <m:t>=3.25</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𝑟𝑓</m:t>
                        </m:r>
                      </m:sub>
                    </m:sSub>
                  </m:oMath>
                </a14:m>
                <a:r>
                  <a:rPr lang="en-GB" sz="1700" dirty="0"/>
                  <a:t> and we assume that the four bunches traverse the kicker respectively at times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𝑡</m:t>
                        </m:r>
                      </m:e>
                      <m:sub>
                        <m:r>
                          <a:rPr lang="en-GB" sz="1700" b="0" i="1" smtClean="0">
                            <a:latin typeface="Cambria Math" panose="02040503050406030204" pitchFamily="18" charset="0"/>
                          </a:rPr>
                          <m:t>1</m:t>
                        </m:r>
                      </m:sub>
                    </m:sSub>
                  </m:oMath>
                </a14:m>
                <a:r>
                  <a:rPr lang="en-GB" sz="1700" dirty="0">
                    <a:solidFill>
                      <a:schemeClr val="tx1"/>
                    </a:solidFill>
                  </a:rPr>
                  <a:t> (in advance), </a:t>
                </a:r>
                <a14:m>
                  <m:oMath xmlns:m="http://schemas.openxmlformats.org/officeDocument/2006/math">
                    <m:r>
                      <a:rPr lang="en-GB" sz="1700" b="0" i="1" smtClean="0">
                        <a:solidFill>
                          <a:schemeClr val="tx1"/>
                        </a:solidFill>
                        <a:latin typeface="Cambria Math" panose="02040503050406030204" pitchFamily="18" charset="0"/>
                      </a:rPr>
                      <m:t>2</m:t>
                    </m:r>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𝑟𝑓</m:t>
                        </m:r>
                      </m:sub>
                    </m:sSub>
                    <m:r>
                      <a:rPr lang="en-GB" sz="1700" b="0" i="1" smtClean="0">
                        <a:solidFill>
                          <a:schemeClr val="tx1"/>
                        </a:solidFill>
                        <a:latin typeface="Cambria Math" panose="02040503050406030204" pitchFamily="18" charset="0"/>
                      </a:rPr>
                      <m:t>+</m:t>
                    </m:r>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2</m:t>
                        </m:r>
                      </m:sub>
                    </m:sSub>
                  </m:oMath>
                </a14:m>
                <a:r>
                  <a:rPr lang="en-GB" sz="1700" dirty="0"/>
                  <a:t> (late), </a:t>
                </a:r>
                <a14:m>
                  <m:oMath xmlns:m="http://schemas.openxmlformats.org/officeDocument/2006/math">
                    <m:r>
                      <a:rPr lang="en-GB" sz="1700" b="0" i="1" smtClean="0">
                        <a:latin typeface="Cambria Math" panose="02040503050406030204" pitchFamily="18" charset="0"/>
                      </a:rPr>
                      <m:t>3</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i="1">
                            <a:latin typeface="Cambria Math" panose="02040503050406030204" pitchFamily="18" charset="0"/>
                          </a:rPr>
                          <m:t>𝑟𝑓</m:t>
                        </m:r>
                      </m:sub>
                    </m:sSub>
                    <m:r>
                      <a:rPr lang="en-GB" sz="1700" i="1">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b="0" i="1" smtClean="0">
                            <a:latin typeface="Cambria Math" panose="02040503050406030204" pitchFamily="18" charset="0"/>
                          </a:rPr>
                          <m:t>3</m:t>
                        </m:r>
                      </m:sub>
                    </m:sSub>
                  </m:oMath>
                </a14:m>
                <a:r>
                  <a:rPr lang="en-GB" sz="1700" dirty="0"/>
                  <a:t> (late), </a:t>
                </a:r>
                <a14:m>
                  <m:oMath xmlns:m="http://schemas.openxmlformats.org/officeDocument/2006/math">
                    <m:r>
                      <a:rPr lang="en-GB" sz="1700" i="1">
                        <a:latin typeface="Cambria Math" panose="02040503050406030204" pitchFamily="18" charset="0"/>
                      </a:rPr>
                      <m:t>3</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i="1">
                            <a:latin typeface="Cambria Math" panose="02040503050406030204" pitchFamily="18" charset="0"/>
                          </a:rPr>
                          <m:t>𝑟𝑓</m:t>
                        </m:r>
                      </m:sub>
                    </m:sSub>
                    <m:r>
                      <a:rPr lang="en-GB" sz="1700" i="1">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b="0" i="1" smtClean="0">
                            <a:latin typeface="Cambria Math" panose="02040503050406030204" pitchFamily="18" charset="0"/>
                          </a:rPr>
                          <m:t>4</m:t>
                        </m:r>
                      </m:sub>
                    </m:sSub>
                  </m:oMath>
                </a14:m>
                <a:r>
                  <a:rPr lang="en-GB" sz="1700" dirty="0"/>
                  <a:t> (in advance), with </a:t>
                </a:r>
                <a14:m>
                  <m:oMath xmlns:m="http://schemas.openxmlformats.org/officeDocument/2006/math">
                    <m:r>
                      <a:rPr lang="en-GB" sz="1700" i="1" dirty="0">
                        <a:latin typeface="Cambria Math" panose="02040503050406030204" pitchFamily="18" charset="0"/>
                        <a:ea typeface="Cambria Math" panose="02040503050406030204" pitchFamily="18" charset="0"/>
                      </a:rPr>
                      <m:t>0</m:t>
                    </m:r>
                    <m:r>
                      <a:rPr lang="en-GB" sz="1700" b="0" i="1" smtClean="0">
                        <a:latin typeface="Cambria Math" panose="02040503050406030204" pitchFamily="18" charset="0"/>
                        <a:ea typeface="Cambria Math" panose="02040503050406030204" pitchFamily="18" charset="0"/>
                      </a:rPr>
                      <m:t>&lt;</m:t>
                    </m:r>
                    <m:sSub>
                      <m:sSubPr>
                        <m:ctrlPr>
                          <a:rPr lang="en-GB" sz="1700" b="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𝑡</m:t>
                        </m:r>
                      </m:e>
                      <m:sub>
                        <m:r>
                          <a:rPr lang="en-GB" sz="1700" b="0" i="1" smtClean="0">
                            <a:latin typeface="Cambria Math" panose="02040503050406030204" pitchFamily="18" charset="0"/>
                            <a:ea typeface="Cambria Math" panose="02040503050406030204" pitchFamily="18" charset="0"/>
                          </a:rPr>
                          <m:t>𝑘</m:t>
                        </m:r>
                      </m:sub>
                    </m:sSub>
                    <m:r>
                      <a:rPr lang="en-GB" sz="1700" b="0" i="1" smtClean="0">
                        <a:latin typeface="Cambria Math" panose="02040503050406030204" pitchFamily="18" charset="0"/>
                        <a:ea typeface="Cambria Math" panose="02040503050406030204" pitchFamily="18" charset="0"/>
                      </a:rPr>
                      <m:t>&lt;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𝑡</m:t>
                        </m:r>
                      </m:e>
                      <m:sub>
                        <m:r>
                          <a:rPr lang="en-GB" sz="1700" i="1">
                            <a:latin typeface="Cambria Math" panose="02040503050406030204" pitchFamily="18" charset="0"/>
                            <a:ea typeface="Cambria Math" panose="02040503050406030204" pitchFamily="18" charset="0"/>
                          </a:rPr>
                          <m:t>𝑟𝑓</m:t>
                        </m:r>
                      </m:sub>
                    </m:sSub>
                  </m:oMath>
                </a14:m>
                <a:r>
                  <a:rPr lang="en-GB" sz="1700" dirty="0"/>
                  <a:t>.</a:t>
                </a:r>
              </a:p>
            </p:txBody>
          </p:sp>
        </mc:Choice>
        <mc:Fallback xmlns="">
          <p:sp>
            <p:nvSpPr>
              <p:cNvPr id="7" name="CasellaDiTesto 6">
                <a:extLst>
                  <a:ext uri="{FF2B5EF4-FFF2-40B4-BE49-F238E27FC236}">
                    <a16:creationId xmlns:a16="http://schemas.microsoft.com/office/drawing/2014/main" id="{DCF75D2F-7C08-4980-BB9B-24F0D40495F3}"/>
                  </a:ext>
                </a:extLst>
              </p:cNvPr>
              <p:cNvSpPr txBox="1">
                <a:spLocks noRot="1" noChangeAspect="1" noMove="1" noResize="1" noEditPoints="1" noAdjustHandles="1" noChangeArrowheads="1" noChangeShapeType="1" noTextEdit="1"/>
              </p:cNvSpPr>
              <p:nvPr/>
            </p:nvSpPr>
            <p:spPr>
              <a:xfrm>
                <a:off x="0" y="778722"/>
                <a:ext cx="12191999" cy="661400"/>
              </a:xfrm>
              <a:prstGeom prst="rect">
                <a:avLst/>
              </a:prstGeom>
              <a:blipFill>
                <a:blip r:embed="rId3"/>
                <a:stretch>
                  <a:fillRect l="-200" t="-2778" b="-92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231F91EB-5A6C-41E9-8E57-404B19C1A2C6}"/>
                  </a:ext>
                </a:extLst>
              </p:cNvPr>
              <p:cNvSpPr txBox="1"/>
              <p:nvPr/>
            </p:nvSpPr>
            <p:spPr>
              <a:xfrm>
                <a:off x="2166781" y="1546935"/>
                <a:ext cx="2209911" cy="338554"/>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𝟏</m:t>
                    </m:r>
                  </m:oMath>
                </a14:m>
                <a:endParaRPr lang="en-GB" sz="1600" b="1" dirty="0"/>
              </a:p>
            </p:txBody>
          </p:sp>
        </mc:Choice>
        <mc:Fallback xmlns="">
          <p:sp>
            <p:nvSpPr>
              <p:cNvPr id="8" name="CasellaDiTesto 7">
                <a:extLst>
                  <a:ext uri="{FF2B5EF4-FFF2-40B4-BE49-F238E27FC236}">
                    <a16:creationId xmlns:a16="http://schemas.microsoft.com/office/drawing/2014/main" id="{231F91EB-5A6C-41E9-8E57-404B19C1A2C6}"/>
                  </a:ext>
                </a:extLst>
              </p:cNvPr>
              <p:cNvSpPr txBox="1">
                <a:spLocks noRot="1" noChangeAspect="1" noMove="1" noResize="1" noEditPoints="1" noAdjustHandles="1" noChangeArrowheads="1" noChangeShapeType="1" noTextEdit="1"/>
              </p:cNvSpPr>
              <p:nvPr/>
            </p:nvSpPr>
            <p:spPr>
              <a:xfrm>
                <a:off x="2166781" y="1546935"/>
                <a:ext cx="2209911" cy="338554"/>
              </a:xfrm>
              <a:prstGeom prst="rect">
                <a:avLst/>
              </a:prstGeom>
              <a:blipFill>
                <a:blip r:embed="rId4"/>
                <a:stretch>
                  <a:fillRect l="-1377" t="-5455" b="-23636"/>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ECA77818-3AA2-4C06-AE63-025A7C7BBB73}"/>
              </a:ext>
            </a:extLst>
          </p:cNvPr>
          <p:cNvSpPr txBox="1"/>
          <p:nvPr/>
        </p:nvSpPr>
        <p:spPr>
          <a:xfrm>
            <a:off x="642515" y="1838573"/>
            <a:ext cx="277126" cy="338554"/>
          </a:xfrm>
          <a:prstGeom prst="rect">
            <a:avLst/>
          </a:prstGeom>
          <a:noFill/>
        </p:spPr>
        <p:txBody>
          <a:bodyPr wrap="square" rtlCol="0">
            <a:spAutoFit/>
          </a:bodyPr>
          <a:lstStyle/>
          <a:p>
            <a:r>
              <a:rPr lang="en-GB" sz="1600" b="1" dirty="0">
                <a:solidFill>
                  <a:srgbClr val="FFA500"/>
                </a:solidFill>
              </a:rPr>
              <a:t>0</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C848ADB1-83F0-4547-8025-3BB2106187BE}"/>
                  </a:ext>
                </a:extLst>
              </p:cNvPr>
              <p:cNvSpPr txBox="1"/>
              <p:nvPr/>
            </p:nvSpPr>
            <p:spPr>
              <a:xfrm>
                <a:off x="1701787" y="1794183"/>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10" name="CasellaDiTesto 9">
                <a:extLst>
                  <a:ext uri="{FF2B5EF4-FFF2-40B4-BE49-F238E27FC236}">
                    <a16:creationId xmlns:a16="http://schemas.microsoft.com/office/drawing/2014/main" id="{C848ADB1-83F0-4547-8025-3BB2106187BE}"/>
                  </a:ext>
                </a:extLst>
              </p:cNvPr>
              <p:cNvSpPr txBox="1">
                <a:spLocks noRot="1" noChangeAspect="1" noMove="1" noResize="1" noEditPoints="1" noAdjustHandles="1" noChangeArrowheads="1" noChangeShapeType="1" noTextEdit="1"/>
              </p:cNvSpPr>
              <p:nvPr/>
            </p:nvSpPr>
            <p:spPr>
              <a:xfrm>
                <a:off x="1701787" y="1794183"/>
                <a:ext cx="471469" cy="361894"/>
              </a:xfrm>
              <a:prstGeom prst="rect">
                <a:avLst/>
              </a:prstGeom>
              <a:blipFill>
                <a:blip r:embed="rId5"/>
                <a:stretch>
                  <a:fillRect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5C00EAFF-92B9-4CB4-96BF-EC10999171E0}"/>
                  </a:ext>
                </a:extLst>
              </p:cNvPr>
              <p:cNvSpPr txBox="1"/>
              <p:nvPr/>
            </p:nvSpPr>
            <p:spPr>
              <a:xfrm>
                <a:off x="2830377" y="1786552"/>
                <a:ext cx="585753" cy="361894"/>
              </a:xfrm>
              <a:prstGeom prst="rect">
                <a:avLst/>
              </a:prstGeom>
              <a:noFill/>
            </p:spPr>
            <p:txBody>
              <a:bodyPr wrap="square" rtlCol="0">
                <a:spAutoFit/>
              </a:bodyPr>
              <a:lstStyle/>
              <a:p>
                <a:r>
                  <a:rPr lang="en-GB" sz="1600" b="1" dirty="0">
                    <a:solidFill>
                      <a:srgbClr val="FFA500"/>
                    </a:solidFill>
                  </a:rPr>
                  <a:t>2</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1" name="CasellaDiTesto 10">
                <a:extLst>
                  <a:ext uri="{FF2B5EF4-FFF2-40B4-BE49-F238E27FC236}">
                    <a16:creationId xmlns:a16="http://schemas.microsoft.com/office/drawing/2014/main" id="{5C00EAFF-92B9-4CB4-96BF-EC10999171E0}"/>
                  </a:ext>
                </a:extLst>
              </p:cNvPr>
              <p:cNvSpPr txBox="1">
                <a:spLocks noRot="1" noChangeAspect="1" noMove="1" noResize="1" noEditPoints="1" noAdjustHandles="1" noChangeArrowheads="1" noChangeShapeType="1" noTextEdit="1"/>
              </p:cNvSpPr>
              <p:nvPr/>
            </p:nvSpPr>
            <p:spPr>
              <a:xfrm>
                <a:off x="2830377" y="1786552"/>
                <a:ext cx="585753" cy="361894"/>
              </a:xfrm>
              <a:prstGeom prst="rect">
                <a:avLst/>
              </a:prstGeom>
              <a:blipFill>
                <a:blip r:embed="rId6"/>
                <a:stretch>
                  <a:fillRect l="-5208"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E6A59FC9-2CBB-4EDC-AB12-7CF2CE9DC8C6}"/>
                  </a:ext>
                </a:extLst>
              </p:cNvPr>
              <p:cNvSpPr txBox="1"/>
              <p:nvPr/>
            </p:nvSpPr>
            <p:spPr>
              <a:xfrm>
                <a:off x="3957840" y="1790644"/>
                <a:ext cx="585753" cy="361894"/>
              </a:xfrm>
              <a:prstGeom prst="rect">
                <a:avLst/>
              </a:prstGeom>
              <a:noFill/>
            </p:spPr>
            <p:txBody>
              <a:bodyPr wrap="square" rtlCol="0">
                <a:spAutoFit/>
              </a:bodyPr>
              <a:lstStyle/>
              <a:p>
                <a:r>
                  <a:rPr lang="en-GB" sz="1600" b="1" dirty="0">
                    <a:solidFill>
                      <a:srgbClr val="FFA500"/>
                    </a:solidFill>
                  </a:rPr>
                  <a:t>3</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2" name="CasellaDiTesto 11">
                <a:extLst>
                  <a:ext uri="{FF2B5EF4-FFF2-40B4-BE49-F238E27FC236}">
                    <a16:creationId xmlns:a16="http://schemas.microsoft.com/office/drawing/2014/main" id="{E6A59FC9-2CBB-4EDC-AB12-7CF2CE9DC8C6}"/>
                  </a:ext>
                </a:extLst>
              </p:cNvPr>
              <p:cNvSpPr txBox="1">
                <a:spLocks noRot="1" noChangeAspect="1" noMove="1" noResize="1" noEditPoints="1" noAdjustHandles="1" noChangeArrowheads="1" noChangeShapeType="1" noTextEdit="1"/>
              </p:cNvSpPr>
              <p:nvPr/>
            </p:nvSpPr>
            <p:spPr>
              <a:xfrm>
                <a:off x="3957840" y="1790644"/>
                <a:ext cx="585753" cy="361894"/>
              </a:xfrm>
              <a:prstGeom prst="rect">
                <a:avLst/>
              </a:prstGeom>
              <a:blipFill>
                <a:blip r:embed="rId7"/>
                <a:stretch>
                  <a:fillRect l="-5208"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D1284CA9-9C38-4C71-8CDA-C13668C5F9AE}"/>
                  </a:ext>
                </a:extLst>
              </p:cNvPr>
              <p:cNvSpPr txBox="1"/>
              <p:nvPr/>
            </p:nvSpPr>
            <p:spPr>
              <a:xfrm>
                <a:off x="5147450" y="1794183"/>
                <a:ext cx="585753" cy="361894"/>
              </a:xfrm>
              <a:prstGeom prst="rect">
                <a:avLst/>
              </a:prstGeom>
              <a:noFill/>
            </p:spPr>
            <p:txBody>
              <a:bodyPr wrap="square" rtlCol="0">
                <a:spAutoFit/>
              </a:bodyPr>
              <a:lstStyle/>
              <a:p>
                <a:r>
                  <a:rPr lang="en-GB" sz="1600" b="1" dirty="0">
                    <a:solidFill>
                      <a:srgbClr val="FFA500"/>
                    </a:solidFill>
                  </a:rPr>
                  <a:t>4</a:t>
                </a:r>
                <a14:m>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a14:m>
                <a:endParaRPr lang="en-GB" sz="1600" b="1" dirty="0">
                  <a:solidFill>
                    <a:srgbClr val="FFA500"/>
                  </a:solidFill>
                </a:endParaRPr>
              </a:p>
            </p:txBody>
          </p:sp>
        </mc:Choice>
        <mc:Fallback xmlns="">
          <p:sp>
            <p:nvSpPr>
              <p:cNvPr id="13" name="CasellaDiTesto 12">
                <a:extLst>
                  <a:ext uri="{FF2B5EF4-FFF2-40B4-BE49-F238E27FC236}">
                    <a16:creationId xmlns:a16="http://schemas.microsoft.com/office/drawing/2014/main" id="{D1284CA9-9C38-4C71-8CDA-C13668C5F9AE}"/>
                  </a:ext>
                </a:extLst>
              </p:cNvPr>
              <p:cNvSpPr txBox="1">
                <a:spLocks noRot="1" noChangeAspect="1" noMove="1" noResize="1" noEditPoints="1" noAdjustHandles="1" noChangeArrowheads="1" noChangeShapeType="1" noTextEdit="1"/>
              </p:cNvSpPr>
              <p:nvPr/>
            </p:nvSpPr>
            <p:spPr>
              <a:xfrm>
                <a:off x="5147450" y="1794183"/>
                <a:ext cx="585753" cy="361894"/>
              </a:xfrm>
              <a:prstGeom prst="rect">
                <a:avLst/>
              </a:prstGeom>
              <a:blipFill>
                <a:blip r:embed="rId8"/>
                <a:stretch>
                  <a:fillRect l="-5208" t="-3333" b="-15000"/>
                </a:stretch>
              </a:blipFill>
            </p:spPr>
            <p:txBody>
              <a:bodyPr/>
              <a:lstStyle/>
              <a:p>
                <a:r>
                  <a:rPr lang="en-GB">
                    <a:noFill/>
                  </a:rPr>
                  <a:t> </a:t>
                </a:r>
              </a:p>
            </p:txBody>
          </p:sp>
        </mc:Fallback>
      </mc:AlternateContent>
      <p:sp>
        <p:nvSpPr>
          <p:cNvPr id="14" name="CasellaDiTesto 13">
            <a:extLst>
              <a:ext uri="{FF2B5EF4-FFF2-40B4-BE49-F238E27FC236}">
                <a16:creationId xmlns:a16="http://schemas.microsoft.com/office/drawing/2014/main" id="{EBC5630A-9ABF-49CF-A8A9-850E205E8D99}"/>
              </a:ext>
            </a:extLst>
          </p:cNvPr>
          <p:cNvSpPr txBox="1"/>
          <p:nvPr/>
        </p:nvSpPr>
        <p:spPr>
          <a:xfrm rot="16200000">
            <a:off x="-312713" y="2717866"/>
            <a:ext cx="1116963" cy="338554"/>
          </a:xfrm>
          <a:prstGeom prst="rect">
            <a:avLst/>
          </a:prstGeom>
          <a:noFill/>
        </p:spPr>
        <p:txBody>
          <a:bodyPr wrap="square" rtlCol="0">
            <a:spAutoFit/>
          </a:bodyPr>
          <a:lstStyle/>
          <a:p>
            <a:r>
              <a:rPr lang="en-GB" sz="1600" dirty="0"/>
              <a:t>Voltage [V]</a:t>
            </a:r>
          </a:p>
        </p:txBody>
      </p:sp>
      <p:sp>
        <p:nvSpPr>
          <p:cNvPr id="15" name="CasellaDiTesto 14">
            <a:extLst>
              <a:ext uri="{FF2B5EF4-FFF2-40B4-BE49-F238E27FC236}">
                <a16:creationId xmlns:a16="http://schemas.microsoft.com/office/drawing/2014/main" id="{350A526B-D602-401F-8E26-CBD9C6E95C91}"/>
              </a:ext>
            </a:extLst>
          </p:cNvPr>
          <p:cNvSpPr txBox="1"/>
          <p:nvPr/>
        </p:nvSpPr>
        <p:spPr>
          <a:xfrm>
            <a:off x="2857011" y="3748159"/>
            <a:ext cx="1065321" cy="338554"/>
          </a:xfrm>
          <a:prstGeom prst="rect">
            <a:avLst/>
          </a:prstGeom>
          <a:noFill/>
        </p:spPr>
        <p:txBody>
          <a:bodyPr wrap="square" rtlCol="0">
            <a:spAutoFit/>
          </a:bodyPr>
          <a:lstStyle/>
          <a:p>
            <a:r>
              <a:rPr lang="en-GB" sz="1600" dirty="0"/>
              <a:t>Time [ns]</a:t>
            </a:r>
          </a:p>
        </p:txBody>
      </p:sp>
      <p:cxnSp>
        <p:nvCxnSpPr>
          <p:cNvPr id="17" name="Connettore diritto 16">
            <a:extLst>
              <a:ext uri="{FF2B5EF4-FFF2-40B4-BE49-F238E27FC236}">
                <a16:creationId xmlns:a16="http://schemas.microsoft.com/office/drawing/2014/main" id="{A2031BF5-3EA8-4F11-A403-E6AAC6A3E8B0}"/>
              </a:ext>
            </a:extLst>
          </p:cNvPr>
          <p:cNvCxnSpPr>
            <a:cxnSpLocks/>
          </p:cNvCxnSpPr>
          <p:nvPr/>
        </p:nvCxnSpPr>
        <p:spPr>
          <a:xfrm>
            <a:off x="1859073" y="2130690"/>
            <a:ext cx="0" cy="15698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A14549BC-39A4-413D-858F-6C10E799FB34}"/>
              </a:ext>
            </a:extLst>
          </p:cNvPr>
          <p:cNvCxnSpPr>
            <a:cxnSpLocks/>
          </p:cNvCxnSpPr>
          <p:nvPr/>
        </p:nvCxnSpPr>
        <p:spPr>
          <a:xfrm>
            <a:off x="3116373" y="2130690"/>
            <a:ext cx="0" cy="15698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19978448-B2AA-4EDB-A6E9-3B9558B1A1E2}"/>
              </a:ext>
            </a:extLst>
          </p:cNvPr>
          <p:cNvCxnSpPr>
            <a:cxnSpLocks/>
          </p:cNvCxnSpPr>
          <p:nvPr/>
        </p:nvCxnSpPr>
        <p:spPr>
          <a:xfrm>
            <a:off x="4259373" y="2130690"/>
            <a:ext cx="0" cy="15698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81745E7-5CBA-4307-9795-26880301ABA1}"/>
              </a:ext>
            </a:extLst>
          </p:cNvPr>
          <p:cNvCxnSpPr>
            <a:cxnSpLocks/>
          </p:cNvCxnSpPr>
          <p:nvPr/>
        </p:nvCxnSpPr>
        <p:spPr>
          <a:xfrm>
            <a:off x="5303313" y="2130690"/>
            <a:ext cx="0" cy="156989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0BB094A0-FA26-4F57-9308-F8B120675441}"/>
                  </a:ext>
                </a:extLst>
              </p:cNvPr>
              <p:cNvSpPr txBox="1"/>
              <p:nvPr/>
            </p:nvSpPr>
            <p:spPr>
              <a:xfrm>
                <a:off x="1550787" y="3374207"/>
                <a:ext cx="33855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4472C4"/>
                              </a:solidFill>
                              <a:latin typeface="Cambria Math" panose="02040503050406030204" pitchFamily="18" charset="0"/>
                            </a:rPr>
                          </m:ctrlPr>
                        </m:sSubPr>
                        <m:e>
                          <m:r>
                            <a:rPr lang="en-GB" sz="1600" b="1" i="1" smtClean="0">
                              <a:solidFill>
                                <a:srgbClr val="4472C4"/>
                              </a:solidFill>
                              <a:latin typeface="Cambria Math" panose="02040503050406030204" pitchFamily="18" charset="0"/>
                            </a:rPr>
                            <m:t>𝒕</m:t>
                          </m:r>
                        </m:e>
                        <m:sub>
                          <m:r>
                            <a:rPr lang="en-GB" sz="1600" b="1" i="1" smtClean="0">
                              <a:solidFill>
                                <a:srgbClr val="4472C4"/>
                              </a:solidFill>
                              <a:latin typeface="Cambria Math" panose="02040503050406030204" pitchFamily="18" charset="0"/>
                            </a:rPr>
                            <m:t>𝟏</m:t>
                          </m:r>
                        </m:sub>
                      </m:sSub>
                    </m:oMath>
                  </m:oMathPara>
                </a14:m>
                <a:endParaRPr lang="en-GB" sz="1600" b="1" dirty="0">
                  <a:solidFill>
                    <a:srgbClr val="FFA500"/>
                  </a:solidFill>
                </a:endParaRPr>
              </a:p>
            </p:txBody>
          </p:sp>
        </mc:Choice>
        <mc:Fallback xmlns="">
          <p:sp>
            <p:nvSpPr>
              <p:cNvPr id="23" name="CasellaDiTesto 22">
                <a:extLst>
                  <a:ext uri="{FF2B5EF4-FFF2-40B4-BE49-F238E27FC236}">
                    <a16:creationId xmlns:a16="http://schemas.microsoft.com/office/drawing/2014/main" id="{0BB094A0-FA26-4F57-9308-F8B120675441}"/>
                  </a:ext>
                </a:extLst>
              </p:cNvPr>
              <p:cNvSpPr txBox="1">
                <a:spLocks noRot="1" noChangeAspect="1" noMove="1" noResize="1" noEditPoints="1" noAdjustHandles="1" noChangeArrowheads="1" noChangeShapeType="1" noTextEdit="1"/>
              </p:cNvSpPr>
              <p:nvPr/>
            </p:nvSpPr>
            <p:spPr>
              <a:xfrm>
                <a:off x="1550787" y="3374207"/>
                <a:ext cx="338556" cy="33855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0E235B38-D011-4B37-9E43-694E0046F613}"/>
                  </a:ext>
                </a:extLst>
              </p:cNvPr>
              <p:cNvSpPr txBox="1"/>
              <p:nvPr/>
            </p:nvSpPr>
            <p:spPr>
              <a:xfrm>
                <a:off x="3067102" y="3362537"/>
                <a:ext cx="989343" cy="361894"/>
              </a:xfrm>
              <a:prstGeom prst="rect">
                <a:avLst/>
              </a:prstGeom>
              <a:noFill/>
            </p:spPr>
            <p:txBody>
              <a:bodyPr wrap="square" rtlCol="0">
                <a:spAutoFit/>
              </a:bodyPr>
              <a:lstStyle/>
              <a:p>
                <a14:m>
                  <m:oMath xmlns:m="http://schemas.openxmlformats.org/officeDocument/2006/math">
                    <m:r>
                      <m:rPr>
                        <m:nor/>
                      </m:rPr>
                      <a:rPr lang="en-GB" sz="1600" b="1" dirty="0" smtClean="0">
                        <a:solidFill>
                          <a:srgbClr val="4472C4"/>
                        </a:solidFill>
                      </a:rPr>
                      <m:t>2</m:t>
                    </m:r>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a:solidFill>
                              <a:srgbClr val="4472C4"/>
                            </a:solidFill>
                            <a:latin typeface="Cambria Math" panose="02040503050406030204" pitchFamily="18" charset="0"/>
                          </a:rPr>
                          <m:t>𝒓𝒇</m:t>
                        </m:r>
                      </m:sub>
                    </m:sSub>
                  </m:oMath>
                </a14:m>
                <a:r>
                  <a:rPr lang="en-GB" sz="1600" b="1" dirty="0">
                    <a:solidFill>
                      <a:srgbClr val="4472C4"/>
                    </a:solidFill>
                  </a:rPr>
                  <a:t>+</a:t>
                </a:r>
                <a14:m>
                  <m:oMath xmlns:m="http://schemas.openxmlformats.org/officeDocument/2006/math">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smtClean="0">
                            <a:solidFill>
                              <a:srgbClr val="4472C4"/>
                            </a:solidFill>
                            <a:latin typeface="Cambria Math" panose="02040503050406030204" pitchFamily="18" charset="0"/>
                          </a:rPr>
                          <m:t>𝟐</m:t>
                        </m:r>
                      </m:sub>
                    </m:sSub>
                  </m:oMath>
                </a14:m>
                <a:r>
                  <a:rPr lang="en-GB" sz="1600" b="1" dirty="0">
                    <a:solidFill>
                      <a:srgbClr val="4472C4"/>
                    </a:solidFill>
                  </a:rPr>
                  <a:t> </a:t>
                </a:r>
              </a:p>
            </p:txBody>
          </p:sp>
        </mc:Choice>
        <mc:Fallback xmlns="">
          <p:sp>
            <p:nvSpPr>
              <p:cNvPr id="24" name="CasellaDiTesto 23">
                <a:extLst>
                  <a:ext uri="{FF2B5EF4-FFF2-40B4-BE49-F238E27FC236}">
                    <a16:creationId xmlns:a16="http://schemas.microsoft.com/office/drawing/2014/main" id="{0E235B38-D011-4B37-9E43-694E0046F613}"/>
                  </a:ext>
                </a:extLst>
              </p:cNvPr>
              <p:cNvSpPr txBox="1">
                <a:spLocks noRot="1" noChangeAspect="1" noMove="1" noResize="1" noEditPoints="1" noAdjustHandles="1" noChangeArrowheads="1" noChangeShapeType="1" noTextEdit="1"/>
              </p:cNvSpPr>
              <p:nvPr/>
            </p:nvSpPr>
            <p:spPr>
              <a:xfrm>
                <a:off x="3067102" y="3362537"/>
                <a:ext cx="989343" cy="361894"/>
              </a:xfrm>
              <a:prstGeom prst="rect">
                <a:avLst/>
              </a:prstGeom>
              <a:blipFill>
                <a:blip r:embed="rId10"/>
                <a:stretch>
                  <a:fillRect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55723C0D-1F36-41A7-BE42-590C3A555090}"/>
                  </a:ext>
                </a:extLst>
              </p:cNvPr>
              <p:cNvSpPr txBox="1"/>
              <p:nvPr/>
            </p:nvSpPr>
            <p:spPr>
              <a:xfrm>
                <a:off x="6172984" y="1567942"/>
                <a:ext cx="5956871" cy="1138773"/>
              </a:xfrm>
              <a:prstGeom prst="rect">
                <a:avLst/>
              </a:prstGeom>
              <a:noFill/>
            </p:spPr>
            <p:txBody>
              <a:bodyPr wrap="square" rtlCol="0">
                <a:spAutoFit/>
              </a:bodyPr>
              <a:lstStyle/>
              <a:p>
                <a:pPr marL="285750" indent="-285750">
                  <a:buFont typeface="Wingdings" panose="05000000000000000000" pitchFamily="2" charset="2"/>
                  <a:buChar char="Ø"/>
                </a:pPr>
                <a:r>
                  <a:rPr lang="en-GB" sz="1700" dirty="0"/>
                  <a:t>Being the first turn, the kicker residual-voltage is zero at </a:t>
                </a:r>
                <a14:m>
                  <m:oMath xmlns:m="http://schemas.openxmlformats.org/officeDocument/2006/math">
                    <m:r>
                      <a:rPr lang="en-GB" sz="1700" b="0" i="1" smtClean="0">
                        <a:latin typeface="Cambria Math" panose="02040503050406030204" pitchFamily="18" charset="0"/>
                      </a:rPr>
                      <m:t>𝑡</m:t>
                    </m:r>
                    <m:r>
                      <a:rPr lang="en-GB" sz="1700" b="0" i="1" smtClean="0">
                        <a:latin typeface="Cambria Math" panose="02040503050406030204" pitchFamily="18" charset="0"/>
                      </a:rPr>
                      <m:t>=0</m:t>
                    </m:r>
                  </m:oMath>
                </a14:m>
                <a:endParaRPr lang="en-GB" sz="1700" dirty="0"/>
              </a:p>
              <a:p>
                <a:pPr marL="285750" indent="-285750">
                  <a:buFont typeface="Wingdings" panose="05000000000000000000" pitchFamily="2" charset="2"/>
                  <a:buChar char="Ø"/>
                </a:pPr>
                <a:endParaRPr lang="en-GB" sz="1700" dirty="0"/>
              </a:p>
              <a:p>
                <a:pPr marL="285750" indent="-285750">
                  <a:buFont typeface="Wingdings" panose="05000000000000000000" pitchFamily="2" charset="2"/>
                  <a:buChar char="Ø"/>
                </a:pPr>
                <a:endParaRPr lang="en-GB" sz="1700" dirty="0"/>
              </a:p>
              <a:p>
                <a:pPr marL="285750" indent="-285750">
                  <a:buFont typeface="Wingdings" panose="05000000000000000000" pitchFamily="2" charset="2"/>
                  <a:buChar char="Ø"/>
                </a:pPr>
                <a:endParaRPr lang="en-GB" sz="1700" dirty="0"/>
              </a:p>
            </p:txBody>
          </p:sp>
        </mc:Choice>
        <mc:Fallback xmlns="">
          <p:sp>
            <p:nvSpPr>
              <p:cNvPr id="29" name="CasellaDiTesto 28">
                <a:extLst>
                  <a:ext uri="{FF2B5EF4-FFF2-40B4-BE49-F238E27FC236}">
                    <a16:creationId xmlns:a16="http://schemas.microsoft.com/office/drawing/2014/main" id="{55723C0D-1F36-41A7-BE42-590C3A555090}"/>
                  </a:ext>
                </a:extLst>
              </p:cNvPr>
              <p:cNvSpPr txBox="1">
                <a:spLocks noRot="1" noChangeAspect="1" noMove="1" noResize="1" noEditPoints="1" noAdjustHandles="1" noChangeArrowheads="1" noChangeShapeType="1" noTextEdit="1"/>
              </p:cNvSpPr>
              <p:nvPr/>
            </p:nvSpPr>
            <p:spPr>
              <a:xfrm>
                <a:off x="6172984" y="1567942"/>
                <a:ext cx="5956871" cy="1138773"/>
              </a:xfrm>
              <a:prstGeom prst="rect">
                <a:avLst/>
              </a:prstGeom>
              <a:blipFill>
                <a:blip r:embed="rId11"/>
                <a:stretch>
                  <a:fillRect l="-512" t="-16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2900B701-D911-4F9C-975E-5ED18B8BB524}"/>
                  </a:ext>
                </a:extLst>
              </p:cNvPr>
              <p:cNvSpPr txBox="1"/>
              <p:nvPr/>
            </p:nvSpPr>
            <p:spPr>
              <a:xfrm>
                <a:off x="7362594" y="1915907"/>
                <a:ext cx="3787651" cy="683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0" i="1" smtClean="0">
                              <a:solidFill>
                                <a:schemeClr val="tx1"/>
                              </a:solidFill>
                              <a:latin typeface="Cambria Math" panose="02040503050406030204" pitchFamily="18" charset="0"/>
                            </a:rPr>
                          </m:ctrlPr>
                        </m:dPr>
                        <m:e>
                          <m:f>
                            <m:fPr>
                              <m:type m:val="noBar"/>
                              <m:ctrlPr>
                                <a:rPr lang="en-GB" sz="1700" b="0" i="1" smtClean="0">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0</m:t>
                                  </m:r>
                                </m:e>
                              </m:d>
                            </m:num>
                            <m:den>
                              <m:acc>
                                <m:accPr>
                                  <m:chr m:val="̇"/>
                                  <m:ctrlPr>
                                    <a:rPr lang="el-GR" sz="1700" i="1">
                                      <a:solidFill>
                                        <a:schemeClr val="tx1"/>
                                      </a:solidFill>
                                      <a:latin typeface="Cambria Math" panose="02040503050406030204" pitchFamily="18" charset="0"/>
                                      <a:ea typeface="Cambria Math" panose="02040503050406030204" pitchFamily="18" charset="0"/>
                                    </a:rPr>
                                  </m:ctrlPr>
                                </m:accPr>
                                <m:e>
                                  <m:r>
                                    <a:rPr lang="en-GB" sz="1700" i="1">
                                      <a:solidFill>
                                        <a:schemeClr val="tx1"/>
                                      </a:solidFill>
                                      <a:latin typeface="Cambria Math" panose="02040503050406030204" pitchFamily="18" charset="0"/>
                                      <a:ea typeface="Cambria Math" panose="02040503050406030204" pitchFamily="18" charset="0"/>
                                    </a:rPr>
                                    <m:t>𝑉</m:t>
                                  </m:r>
                                </m:e>
                              </m:acc>
                              <m:d>
                                <m:dPr>
                                  <m:ctrlPr>
                                    <a:rPr lang="en-GB" sz="1700" i="1">
                                      <a:solidFill>
                                        <a:schemeClr val="tx1"/>
                                      </a:solidFill>
                                      <a:latin typeface="Cambria Math" panose="02040503050406030204" pitchFamily="18" charset="0"/>
                                    </a:rPr>
                                  </m:ctrlPr>
                                </m:dPr>
                                <m:e>
                                  <m:r>
                                    <a:rPr lang="en-GB" sz="1700" b="0" i="1" smtClean="0">
                                      <a:solidFill>
                                        <a:schemeClr val="tx1"/>
                                      </a:solidFill>
                                      <a:latin typeface="Cambria Math" panose="02040503050406030204" pitchFamily="18" charset="0"/>
                                    </a:rPr>
                                    <m:t>0</m:t>
                                  </m:r>
                                </m:e>
                              </m:d>
                            </m:den>
                          </m:f>
                        </m:e>
                      </m:d>
                      <m:r>
                        <a:rPr lang="en-GB" sz="1700" b="0" i="1" smtClean="0">
                          <a:solidFill>
                            <a:schemeClr val="tx1"/>
                          </a:solidFill>
                          <a:latin typeface="Cambria Math" panose="02040503050406030204" pitchFamily="18" charset="0"/>
                        </a:rPr>
                        <m:t>=</m:t>
                      </m:r>
                      <m:d>
                        <m:dPr>
                          <m:ctrlPr>
                            <a:rPr lang="en-GB" sz="1700" i="1">
                              <a:solidFill>
                                <a:schemeClr val="tx1"/>
                              </a:solidFill>
                              <a:latin typeface="Cambria Math" panose="02040503050406030204" pitchFamily="18" charset="0"/>
                            </a:rPr>
                          </m:ctrlPr>
                        </m:dPr>
                        <m:e>
                          <m:f>
                            <m:fPr>
                              <m:type m:val="noBar"/>
                              <m:ctrlPr>
                                <a:rPr lang="en-GB" sz="1700" i="1">
                                  <a:solidFill>
                                    <a:schemeClr val="tx1"/>
                                  </a:solidFill>
                                  <a:latin typeface="Cambria Math" panose="02040503050406030204" pitchFamily="18" charset="0"/>
                                </a:rPr>
                              </m:ctrlPr>
                            </m:fPr>
                            <m:num>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𝑉</m:t>
                                  </m:r>
                                </m:e>
                                <m:sub>
                                  <m:r>
                                    <a:rPr lang="en-GB" sz="1700" i="1">
                                      <a:solidFill>
                                        <a:schemeClr val="tx1"/>
                                      </a:solidFill>
                                      <a:latin typeface="Cambria Math" panose="02040503050406030204" pitchFamily="18" charset="0"/>
                                    </a:rPr>
                                    <m:t>0,</m:t>
                                  </m:r>
                                  <m:r>
                                    <a:rPr lang="en-GB" sz="1700" i="1" smtClean="0">
                                      <a:solidFill>
                                        <a:schemeClr val="tx1"/>
                                      </a:solidFill>
                                      <a:latin typeface="Cambria Math" panose="02040503050406030204" pitchFamily="18" charset="0"/>
                                    </a:rPr>
                                    <m:t> </m:t>
                                  </m:r>
                                  <m:r>
                                    <a:rPr lang="en-GB" sz="1700" b="0" i="1" smtClean="0">
                                      <a:solidFill>
                                        <a:schemeClr val="tx1"/>
                                      </a:solidFill>
                                      <a:latin typeface="Cambria Math" panose="02040503050406030204" pitchFamily="18" charset="0"/>
                                    </a:rPr>
                                    <m:t>0</m:t>
                                  </m:r>
                                </m:sub>
                              </m:sSub>
                            </m:num>
                            <m:den>
                              <m:sSub>
                                <m:sSubPr>
                                  <m:ctrlPr>
                                    <a:rPr lang="en-GB" sz="1700" i="1">
                                      <a:solidFill>
                                        <a:schemeClr val="tx1"/>
                                      </a:solidFill>
                                      <a:latin typeface="Cambria Math" panose="02040503050406030204" pitchFamily="18" charset="0"/>
                                      <a:ea typeface="Cambria Math" panose="02040503050406030204" pitchFamily="18" charset="0"/>
                                    </a:rPr>
                                  </m:ctrlPr>
                                </m:sSubPr>
                                <m:e>
                                  <m:acc>
                                    <m:accPr>
                                      <m:chr m:val="̇"/>
                                      <m:ctrlPr>
                                        <a:rPr lang="el-GR" sz="1700" i="1">
                                          <a:solidFill>
                                            <a:schemeClr val="tx1"/>
                                          </a:solidFill>
                                          <a:latin typeface="Cambria Math" panose="02040503050406030204" pitchFamily="18" charset="0"/>
                                          <a:ea typeface="Cambria Math" panose="02040503050406030204" pitchFamily="18" charset="0"/>
                                        </a:rPr>
                                      </m:ctrlPr>
                                    </m:accPr>
                                    <m:e>
                                      <m:r>
                                        <a:rPr lang="en-GB" sz="1700" i="1">
                                          <a:solidFill>
                                            <a:schemeClr val="tx1"/>
                                          </a:solidFill>
                                          <a:latin typeface="Cambria Math" panose="02040503050406030204" pitchFamily="18" charset="0"/>
                                          <a:ea typeface="Cambria Math" panose="02040503050406030204" pitchFamily="18" charset="0"/>
                                        </a:rPr>
                                        <m:t>𝑉</m:t>
                                      </m:r>
                                    </m:e>
                                  </m:acc>
                                </m:e>
                                <m:sub>
                                  <m:r>
                                    <a:rPr lang="en-GB" sz="1700" i="1">
                                      <a:solidFill>
                                        <a:schemeClr val="tx1"/>
                                      </a:solidFill>
                                      <a:latin typeface="Cambria Math" panose="02040503050406030204" pitchFamily="18" charset="0"/>
                                      <a:ea typeface="Cambria Math" panose="02040503050406030204" pitchFamily="18" charset="0"/>
                                    </a:rPr>
                                    <m:t>0</m:t>
                                  </m:r>
                                  <m:r>
                                    <a:rPr lang="en-GB" sz="1700" i="1">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0</m:t>
                                  </m:r>
                                </m:sub>
                              </m:sSub>
                            </m:den>
                          </m:f>
                        </m:e>
                      </m:d>
                      <m:r>
                        <a:rPr lang="en-GB" sz="1700" b="0" i="1" smtClean="0">
                          <a:solidFill>
                            <a:schemeClr val="tx1"/>
                          </a:solidFill>
                          <a:latin typeface="Cambria Math" panose="02040503050406030204" pitchFamily="18" charset="0"/>
                        </a:rPr>
                        <m:t>=</m:t>
                      </m:r>
                      <m:d>
                        <m:dPr>
                          <m:ctrlPr>
                            <a:rPr lang="en-GB" sz="1700" i="1">
                              <a:solidFill>
                                <a:schemeClr val="tx1"/>
                              </a:solidFill>
                              <a:latin typeface="Cambria Math" panose="02040503050406030204" pitchFamily="18" charset="0"/>
                            </a:rPr>
                          </m:ctrlPr>
                        </m:dPr>
                        <m:e>
                          <m:f>
                            <m:fPr>
                              <m:type m:val="noBar"/>
                              <m:ctrlPr>
                                <a:rPr lang="en-GB" sz="1700" i="1">
                                  <a:solidFill>
                                    <a:schemeClr val="tx1"/>
                                  </a:solidFill>
                                  <a:latin typeface="Cambria Math" panose="02040503050406030204" pitchFamily="18" charset="0"/>
                                </a:rPr>
                              </m:ctrlPr>
                            </m:fPr>
                            <m:num>
                              <m:r>
                                <a:rPr lang="en-GB" sz="1700" b="0" i="1" smtClean="0">
                                  <a:solidFill>
                                    <a:schemeClr val="tx1"/>
                                  </a:solidFill>
                                  <a:latin typeface="Cambria Math" panose="02040503050406030204" pitchFamily="18" charset="0"/>
                                </a:rPr>
                                <m:t>0</m:t>
                              </m:r>
                            </m:num>
                            <m:den>
                              <m:r>
                                <a:rPr lang="en-GB" sz="1700" b="0" i="1" smtClean="0">
                                  <a:solidFill>
                                    <a:schemeClr val="tx1"/>
                                  </a:solidFill>
                                  <a:latin typeface="Cambria Math" panose="02040503050406030204" pitchFamily="18" charset="0"/>
                                  <a:ea typeface="Cambria Math" panose="02040503050406030204" pitchFamily="18" charset="0"/>
                                </a:rPr>
                                <m:t>0</m:t>
                              </m:r>
                            </m:den>
                          </m:f>
                        </m:e>
                      </m:d>
                    </m:oMath>
                  </m:oMathPara>
                </a14:m>
                <a:endParaRPr lang="en-GB" sz="1700" dirty="0">
                  <a:solidFill>
                    <a:schemeClr val="tx1"/>
                  </a:solidFill>
                </a:endParaRPr>
              </a:p>
            </p:txBody>
          </p:sp>
        </mc:Choice>
        <mc:Fallback xmlns="">
          <p:sp>
            <p:nvSpPr>
              <p:cNvPr id="31" name="CasellaDiTesto 30">
                <a:extLst>
                  <a:ext uri="{FF2B5EF4-FFF2-40B4-BE49-F238E27FC236}">
                    <a16:creationId xmlns:a16="http://schemas.microsoft.com/office/drawing/2014/main" id="{2900B701-D911-4F9C-975E-5ED18B8BB524}"/>
                  </a:ext>
                </a:extLst>
              </p:cNvPr>
              <p:cNvSpPr txBox="1">
                <a:spLocks noRot="1" noChangeAspect="1" noMove="1" noResize="1" noEditPoints="1" noAdjustHandles="1" noChangeArrowheads="1" noChangeShapeType="1" noTextEdit="1"/>
              </p:cNvSpPr>
              <p:nvPr/>
            </p:nvSpPr>
            <p:spPr>
              <a:xfrm>
                <a:off x="7362594" y="1915907"/>
                <a:ext cx="3787651" cy="683713"/>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F0A4ECDC-F355-4A3F-92B3-5D4C0BED7E6A}"/>
                  </a:ext>
                </a:extLst>
              </p:cNvPr>
              <p:cNvSpPr txBox="1"/>
              <p:nvPr/>
            </p:nvSpPr>
            <p:spPr>
              <a:xfrm>
                <a:off x="6085926" y="3276471"/>
                <a:ext cx="4046583" cy="5173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rPr>
                        <m:t>𝑉</m:t>
                      </m:r>
                      <m:d>
                        <m:dPr>
                          <m:ctrlPr>
                            <a:rPr lang="en-GB" sz="1700" i="1">
                              <a:solidFill>
                                <a:srgbClr val="FF0000"/>
                              </a:solidFill>
                              <a:latin typeface="Cambria Math" panose="02040503050406030204" pitchFamily="18" charset="0"/>
                            </a:rPr>
                          </m:ctrlPr>
                        </m:dPr>
                        <m:e>
                          <m:sSub>
                            <m:sSubPr>
                              <m:ctrlPr>
                                <a:rPr lang="en-GB" sz="1700" b="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𝑡</m:t>
                              </m:r>
                            </m:e>
                            <m:sub>
                              <m:r>
                                <a:rPr lang="en-GB" sz="1700" b="0" i="1" smtClean="0">
                                  <a:solidFill>
                                    <a:srgbClr val="FF0000"/>
                                  </a:solidFill>
                                  <a:latin typeface="Cambria Math" panose="02040503050406030204" pitchFamily="18" charset="0"/>
                                </a:rPr>
                                <m:t>1</m:t>
                              </m:r>
                            </m:sub>
                          </m:sSub>
                        </m:e>
                      </m:d>
                      <m:r>
                        <a:rPr lang="en-GB" sz="1700" i="1">
                          <a:solidFill>
                            <a:schemeClr val="tx1"/>
                          </a:solidFill>
                          <a:latin typeface="Cambria Math" panose="02040503050406030204" pitchFamily="18" charset="0"/>
                        </a:rPr>
                        <m:t>=</m:t>
                      </m:r>
                      <m:sSub>
                        <m:sSubPr>
                          <m:ctrlPr>
                            <a:rPr lang="en-GB" sz="1700" b="0"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GB" sz="1700" i="1" smtClean="0">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rPr>
                                <m:t>𝑝</m:t>
                              </m:r>
                              <m:d>
                                <m:dPr>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1</m:t>
                                      </m:r>
                                    </m:sub>
                                  </m:sSub>
                                  <m:r>
                                    <a:rPr lang="en-GB" sz="170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𝑉</m:t>
                                      </m:r>
                                    </m:e>
                                    <m:sub>
                                      <m:r>
                                        <a:rPr lang="en-GB" sz="1700" i="1">
                                          <a:solidFill>
                                            <a:schemeClr val="tx1"/>
                                          </a:solidFill>
                                          <a:latin typeface="Cambria Math" panose="02040503050406030204" pitchFamily="18" charset="0"/>
                                        </a:rPr>
                                        <m:t>𝐹𝐵𝑘𝑖𝑐𝑘</m:t>
                                      </m:r>
                                      <m:r>
                                        <a:rPr lang="en-GB" sz="1700" i="1">
                                          <a:solidFill>
                                            <a:schemeClr val="tx1"/>
                                          </a:solidFill>
                                          <a:latin typeface="Cambria Math" panose="02040503050406030204" pitchFamily="18" charset="0"/>
                                        </a:rPr>
                                        <m:t>,1</m:t>
                                      </m:r>
                                    </m:sub>
                                  </m:sSub>
                                  <m:r>
                                    <a:rPr lang="en-GB" sz="170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𝑉</m:t>
                                      </m:r>
                                    </m:e>
                                    <m:sub>
                                      <m:r>
                                        <a:rPr lang="en-GB" sz="1700" i="1">
                                          <a:solidFill>
                                            <a:schemeClr val="tx1"/>
                                          </a:solidFill>
                                          <a:latin typeface="Cambria Math" panose="02040503050406030204" pitchFamily="18" charset="0"/>
                                        </a:rPr>
                                        <m:t>0,</m:t>
                                      </m:r>
                                      <m:r>
                                        <a:rPr lang="en-GB" sz="1700" b="0" i="1" smtClean="0">
                                          <a:solidFill>
                                            <a:schemeClr val="tx1"/>
                                          </a:solidFill>
                                          <a:latin typeface="Cambria Math" panose="02040503050406030204" pitchFamily="18" charset="0"/>
                                        </a:rPr>
                                        <m:t>0</m:t>
                                      </m:r>
                                    </m:sub>
                                  </m:sSub>
                                  <m:r>
                                    <a:rPr lang="en-GB" sz="170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acc>
                                        <m:accPr>
                                          <m:chr m:val="̇"/>
                                          <m:ctrlPr>
                                            <a:rPr lang="el-GR" sz="1700" i="1">
                                              <a:solidFill>
                                                <a:schemeClr val="tx1"/>
                                              </a:solidFill>
                                              <a:latin typeface="Cambria Math" panose="02040503050406030204" pitchFamily="18" charset="0"/>
                                              <a:ea typeface="Cambria Math" panose="02040503050406030204" pitchFamily="18" charset="0"/>
                                            </a:rPr>
                                          </m:ctrlPr>
                                        </m:accPr>
                                        <m:e>
                                          <m:r>
                                            <a:rPr lang="en-GB" sz="1700" i="1">
                                              <a:solidFill>
                                                <a:schemeClr val="tx1"/>
                                              </a:solidFill>
                                              <a:latin typeface="Cambria Math" panose="02040503050406030204" pitchFamily="18" charset="0"/>
                                              <a:ea typeface="Cambria Math" panose="02040503050406030204" pitchFamily="18" charset="0"/>
                                            </a:rPr>
                                            <m:t>𝑉</m:t>
                                          </m:r>
                                        </m:e>
                                      </m:acc>
                                    </m:e>
                                    <m:sub>
                                      <m:r>
                                        <a:rPr lang="en-GB" sz="1700" i="1">
                                          <a:solidFill>
                                            <a:schemeClr val="tx1"/>
                                          </a:solidFill>
                                          <a:latin typeface="Cambria Math" panose="02040503050406030204" pitchFamily="18" charset="0"/>
                                          <a:ea typeface="Cambria Math" panose="02040503050406030204" pitchFamily="18" charset="0"/>
                                        </a:rPr>
                                        <m:t>0,</m:t>
                                      </m:r>
                                      <m:r>
                                        <a:rPr lang="en-GB" sz="1700" b="0" i="1" smtClean="0">
                                          <a:solidFill>
                                            <a:schemeClr val="tx1"/>
                                          </a:solidFill>
                                          <a:latin typeface="Cambria Math" panose="02040503050406030204" pitchFamily="18" charset="0"/>
                                          <a:ea typeface="Cambria Math" panose="02040503050406030204" pitchFamily="18" charset="0"/>
                                        </a:rPr>
                                        <m:t>0</m:t>
                                      </m:r>
                                    </m:sub>
                                  </m:sSub>
                                </m:e>
                              </m:d>
                            </m:e>
                          </m:d>
                        </m:e>
                        <m:sub>
                          <m:r>
                            <a:rPr lang="en-GB" sz="1700" b="0" i="1" smtClean="0">
                              <a:solidFill>
                                <a:schemeClr val="tx1"/>
                              </a:solidFill>
                              <a:latin typeface="Cambria Math" panose="02040503050406030204" pitchFamily="18" charset="0"/>
                              <a:ea typeface="Cambria Math" panose="02040503050406030204" pitchFamily="18" charset="0"/>
                            </a:rPr>
                            <m:t>1° </m:t>
                          </m:r>
                        </m:sub>
                      </m:sSub>
                    </m:oMath>
                  </m:oMathPara>
                </a14:m>
                <a:endParaRPr lang="en-GB" sz="1700" dirty="0">
                  <a:solidFill>
                    <a:schemeClr val="tx1"/>
                  </a:solidFill>
                </a:endParaRPr>
              </a:p>
            </p:txBody>
          </p:sp>
        </mc:Choice>
        <mc:Fallback xmlns="">
          <p:sp>
            <p:nvSpPr>
              <p:cNvPr id="32" name="CasellaDiTesto 31">
                <a:extLst>
                  <a:ext uri="{FF2B5EF4-FFF2-40B4-BE49-F238E27FC236}">
                    <a16:creationId xmlns:a16="http://schemas.microsoft.com/office/drawing/2014/main" id="{F0A4ECDC-F355-4A3F-92B3-5D4C0BED7E6A}"/>
                  </a:ext>
                </a:extLst>
              </p:cNvPr>
              <p:cNvSpPr txBox="1">
                <a:spLocks noRot="1" noChangeAspect="1" noMove="1" noResize="1" noEditPoints="1" noAdjustHandles="1" noChangeArrowheads="1" noChangeShapeType="1" noTextEdit="1"/>
              </p:cNvSpPr>
              <p:nvPr/>
            </p:nvSpPr>
            <p:spPr>
              <a:xfrm>
                <a:off x="6085926" y="3276471"/>
                <a:ext cx="4046583" cy="517386"/>
              </a:xfrm>
              <a:prstGeom prst="rect">
                <a:avLst/>
              </a:prstGeom>
              <a:blipFill>
                <a:blip r:embed="rId13"/>
                <a:stretch>
                  <a:fillRect t="-156471" r="-2560" b="-22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E41F8D65-E8E2-42AD-8F60-188F1BE927E7}"/>
                  </a:ext>
                </a:extLst>
              </p:cNvPr>
              <p:cNvSpPr txBox="1"/>
              <p:nvPr/>
            </p:nvSpPr>
            <p:spPr>
              <a:xfrm>
                <a:off x="9775844" y="3206388"/>
                <a:ext cx="2404236" cy="657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1</m:t>
                          </m:r>
                        </m:sub>
                      </m:sSub>
                      <m:r>
                        <a:rPr lang="en-GB" sz="1700" b="0" i="1" smtClean="0">
                          <a:solidFill>
                            <a:schemeClr val="tx1"/>
                          </a:solidFill>
                          <a:latin typeface="Cambria Math" panose="02040503050406030204" pitchFamily="18" charset="0"/>
                        </a:rPr>
                        <m:t>=</m:t>
                      </m:r>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𝑟𝑓</m:t>
                          </m:r>
                        </m:sub>
                      </m:sSub>
                      <m:r>
                        <a:rPr lang="en-GB" sz="1700" b="0" i="1" smtClean="0">
                          <a:solidFill>
                            <a:schemeClr val="tx1"/>
                          </a:solidFill>
                          <a:latin typeface="Cambria Math" panose="02040503050406030204" pitchFamily="18" charset="0"/>
                        </a:rPr>
                        <m:t>+</m:t>
                      </m:r>
                      <m:f>
                        <m:fPr>
                          <m:ctrlPr>
                            <a:rPr lang="en-GB" sz="1700" b="0" i="1" smtClean="0">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1</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𝑆𝑅</m:t>
                              </m:r>
                            </m:sub>
                          </m:sSub>
                        </m:num>
                        <m:den>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ea typeface="Cambria Math" panose="02040503050406030204" pitchFamily="18" charset="0"/>
                                </a:rPr>
                                <m:t>𝑟𝑓</m:t>
                              </m:r>
                            </m:sub>
                          </m:sSub>
                        </m:den>
                      </m:f>
                    </m:oMath>
                  </m:oMathPara>
                </a14:m>
                <a:endParaRPr lang="en-GB" sz="1700" dirty="0">
                  <a:solidFill>
                    <a:schemeClr val="tx1"/>
                  </a:solidFill>
                </a:endParaRPr>
              </a:p>
            </p:txBody>
          </p:sp>
        </mc:Choice>
        <mc:Fallback xmlns="">
          <p:sp>
            <p:nvSpPr>
              <p:cNvPr id="33" name="CasellaDiTesto 32">
                <a:extLst>
                  <a:ext uri="{FF2B5EF4-FFF2-40B4-BE49-F238E27FC236}">
                    <a16:creationId xmlns:a16="http://schemas.microsoft.com/office/drawing/2014/main" id="{E41F8D65-E8E2-42AD-8F60-188F1BE927E7}"/>
                  </a:ext>
                </a:extLst>
              </p:cNvPr>
              <p:cNvSpPr txBox="1">
                <a:spLocks noRot="1" noChangeAspect="1" noMove="1" noResize="1" noEditPoints="1" noAdjustHandles="1" noChangeArrowheads="1" noChangeShapeType="1" noTextEdit="1"/>
              </p:cNvSpPr>
              <p:nvPr/>
            </p:nvSpPr>
            <p:spPr>
              <a:xfrm>
                <a:off x="9775844" y="3206388"/>
                <a:ext cx="2404236" cy="657552"/>
              </a:xfrm>
              <a:prstGeom prst="rect">
                <a:avLst/>
              </a:prstGeom>
              <a:blipFill>
                <a:blip r:embed="rId14"/>
                <a:stretch>
                  <a:fillRect/>
                </a:stretch>
              </a:blipFill>
            </p:spPr>
            <p:txBody>
              <a:bodyPr/>
              <a:lstStyle/>
              <a:p>
                <a:r>
                  <a:rPr lang="en-GB">
                    <a:noFill/>
                  </a:rPr>
                  <a:t> </a:t>
                </a:r>
              </a:p>
            </p:txBody>
          </p:sp>
        </mc:Fallback>
      </mc:AlternateContent>
      <p:cxnSp>
        <p:nvCxnSpPr>
          <p:cNvPr id="34" name="Connettore diritto 33">
            <a:extLst>
              <a:ext uri="{FF2B5EF4-FFF2-40B4-BE49-F238E27FC236}">
                <a16:creationId xmlns:a16="http://schemas.microsoft.com/office/drawing/2014/main" id="{EBF8A780-23F7-4F9F-B85F-CDDBF26C3314}"/>
              </a:ext>
            </a:extLst>
          </p:cNvPr>
          <p:cNvCxnSpPr/>
          <p:nvPr/>
        </p:nvCxnSpPr>
        <p:spPr>
          <a:xfrm>
            <a:off x="1744637" y="2567355"/>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0558D4C2-970F-415B-8C7F-3CCC94CC0318}"/>
              </a:ext>
            </a:extLst>
          </p:cNvPr>
          <p:cNvCxnSpPr/>
          <p:nvPr/>
        </p:nvCxnSpPr>
        <p:spPr>
          <a:xfrm>
            <a:off x="2874824" y="3003620"/>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1477ED35-8DAC-4284-99CF-45E6876E691C}"/>
              </a:ext>
            </a:extLst>
          </p:cNvPr>
          <p:cNvCxnSpPr/>
          <p:nvPr/>
        </p:nvCxnSpPr>
        <p:spPr>
          <a:xfrm>
            <a:off x="4024265" y="3351377"/>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10321087-7B35-46D6-9777-C8EC5A5CF53B}"/>
              </a:ext>
            </a:extLst>
          </p:cNvPr>
          <p:cNvCxnSpPr/>
          <p:nvPr/>
        </p:nvCxnSpPr>
        <p:spPr>
          <a:xfrm>
            <a:off x="5166701" y="2231705"/>
            <a:ext cx="3486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7A4654AC-FC27-4A53-8A88-69E3FBCAC6DE}"/>
                  </a:ext>
                </a:extLst>
              </p:cNvPr>
              <p:cNvSpPr txBox="1"/>
              <p:nvPr/>
            </p:nvSpPr>
            <p:spPr>
              <a:xfrm>
                <a:off x="6172984" y="2808250"/>
                <a:ext cx="2898029" cy="353943"/>
              </a:xfrm>
              <a:prstGeom prst="rect">
                <a:avLst/>
              </a:prstGeom>
              <a:noFill/>
            </p:spPr>
            <p:txBody>
              <a:bodyPr wrap="square">
                <a:spAutoFit/>
              </a:bodyPr>
              <a:lstStyle/>
              <a:p>
                <a:pPr marL="285750" indent="-285750">
                  <a:buFont typeface="Wingdings" panose="05000000000000000000" pitchFamily="2" charset="2"/>
                  <a:buChar char="Ø"/>
                </a:pPr>
                <a14:m>
                  <m:oMath xmlns:m="http://schemas.openxmlformats.org/officeDocument/2006/math">
                    <m:r>
                      <a:rPr lang="en-GB" sz="1700" b="0" i="1" smtClean="0">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1</m:t>
                            </m:r>
                          </m:sub>
                        </m:sSub>
                      </m:e>
                    </m:d>
                  </m:oMath>
                </a14:m>
                <a:r>
                  <a:rPr lang="en-GB" sz="1700" dirty="0"/>
                  <a:t> can be computes as</a:t>
                </a:r>
              </a:p>
            </p:txBody>
          </p:sp>
        </mc:Choice>
        <mc:Fallback xmlns="">
          <p:sp>
            <p:nvSpPr>
              <p:cNvPr id="39" name="CasellaDiTesto 38">
                <a:extLst>
                  <a:ext uri="{FF2B5EF4-FFF2-40B4-BE49-F238E27FC236}">
                    <a16:creationId xmlns:a16="http://schemas.microsoft.com/office/drawing/2014/main" id="{7A4654AC-FC27-4A53-8A88-69E3FBCAC6DE}"/>
                  </a:ext>
                </a:extLst>
              </p:cNvPr>
              <p:cNvSpPr txBox="1">
                <a:spLocks noRot="1" noChangeAspect="1" noMove="1" noResize="1" noEditPoints="1" noAdjustHandles="1" noChangeArrowheads="1" noChangeShapeType="1" noTextEdit="1"/>
              </p:cNvSpPr>
              <p:nvPr/>
            </p:nvSpPr>
            <p:spPr>
              <a:xfrm>
                <a:off x="6172984" y="2808250"/>
                <a:ext cx="2898029" cy="353943"/>
              </a:xfrm>
              <a:prstGeom prst="rect">
                <a:avLst/>
              </a:prstGeom>
              <a:blipFill>
                <a:blip r:embed="rId15"/>
                <a:stretch>
                  <a:fillRect l="-1053" t="-6897" b="-224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61B623ED-97AB-47FD-8A7F-F70E664AAAB1}"/>
                  </a:ext>
                </a:extLst>
              </p:cNvPr>
              <p:cNvSpPr txBox="1"/>
              <p:nvPr/>
            </p:nvSpPr>
            <p:spPr>
              <a:xfrm>
                <a:off x="1" y="4166910"/>
                <a:ext cx="12192000" cy="353943"/>
              </a:xfrm>
              <a:prstGeom prst="rect">
                <a:avLst/>
              </a:prstGeom>
              <a:noFill/>
            </p:spPr>
            <p:txBody>
              <a:bodyPr wrap="square">
                <a:spAutoFit/>
              </a:bodyPr>
              <a:lstStyle/>
              <a:p>
                <a:pPr marL="742950" lvl="1" indent="-285750">
                  <a:buFont typeface="Wingdings" panose="05000000000000000000" pitchFamily="2" charset="2"/>
                  <a:buChar char="Ø"/>
                </a:pPr>
                <a:r>
                  <a:rPr lang="en-GB" sz="1700" b="0" dirty="0">
                    <a:solidFill>
                      <a:schemeClr val="tx1"/>
                    </a:solidFill>
                  </a:rPr>
                  <a:t>To compute </a:t>
                </a:r>
                <a14:m>
                  <m:oMath xmlns:m="http://schemas.openxmlformats.org/officeDocument/2006/math">
                    <m:r>
                      <a:rPr lang="en-GB" sz="1700" b="0" i="1" smtClean="0">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2</m:t>
                            </m:r>
                          </m:sub>
                        </m:sSub>
                      </m:e>
                    </m:d>
                  </m:oMath>
                </a14:m>
                <a:r>
                  <a:rPr lang="en-GB" sz="1700" dirty="0"/>
                  <a:t> we need to update the initial conditions twice </a:t>
                </a:r>
              </a:p>
            </p:txBody>
          </p:sp>
        </mc:Choice>
        <mc:Fallback xmlns="">
          <p:sp>
            <p:nvSpPr>
              <p:cNvPr id="40" name="CasellaDiTesto 39">
                <a:extLst>
                  <a:ext uri="{FF2B5EF4-FFF2-40B4-BE49-F238E27FC236}">
                    <a16:creationId xmlns:a16="http://schemas.microsoft.com/office/drawing/2014/main" id="{61B623ED-97AB-47FD-8A7F-F70E664AAAB1}"/>
                  </a:ext>
                </a:extLst>
              </p:cNvPr>
              <p:cNvSpPr txBox="1">
                <a:spLocks noRot="1" noChangeAspect="1" noMove="1" noResize="1" noEditPoints="1" noAdjustHandles="1" noChangeArrowheads="1" noChangeShapeType="1" noTextEdit="1"/>
              </p:cNvSpPr>
              <p:nvPr/>
            </p:nvSpPr>
            <p:spPr>
              <a:xfrm>
                <a:off x="1" y="4166910"/>
                <a:ext cx="12192000" cy="353943"/>
              </a:xfrm>
              <a:prstGeom prst="rect">
                <a:avLst/>
              </a:prstGeom>
              <a:blipFill>
                <a:blip r:embed="rId16"/>
                <a:stretch>
                  <a:fillRect t="-6897" b="-224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0302120A-105E-437F-B3EA-34EF9B3C3558}"/>
                  </a:ext>
                </a:extLst>
              </p:cNvPr>
              <p:cNvSpPr txBox="1"/>
              <p:nvPr/>
            </p:nvSpPr>
            <p:spPr>
              <a:xfrm>
                <a:off x="-176770" y="4597464"/>
                <a:ext cx="3568384" cy="6487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tx1"/>
                              </a:solidFill>
                              <a:latin typeface="Cambria Math" panose="02040503050406030204" pitchFamily="18" charset="0"/>
                            </a:rPr>
                          </m:ctrlPr>
                        </m:dPr>
                        <m:e>
                          <m:f>
                            <m:fPr>
                              <m:type m:val="noBa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,1</m:t>
                                  </m:r>
                                </m:sub>
                              </m:sSub>
                            </m:num>
                            <m:den>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i="1">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1</m:t>
                                  </m:r>
                                </m:sub>
                              </m:sSub>
                            </m:den>
                          </m:f>
                        </m:e>
                      </m:d>
                      <m:r>
                        <a:rPr lang="en-GB"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i="1">
                                  <a:solidFill>
                                    <a:schemeClr val="tx1"/>
                                  </a:solidFill>
                                  <a:latin typeface="Cambria Math" panose="02040503050406030204" pitchFamily="18" charset="0"/>
                                </a:rPr>
                                <m:t>𝑟𝑓</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,1</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i="1" smtClean="0">
                                  <a:solidFill>
                                    <a:schemeClr val="tx1"/>
                                  </a:solidFill>
                                  <a:latin typeface="Cambria Math" panose="02040503050406030204" pitchFamily="18" charset="0"/>
                                </a:rPr>
                                <m:t> </m:t>
                              </m:r>
                              <m:r>
                                <a:rPr lang="en-GB" sz="1600" b="0" i="1" smtClean="0">
                                  <a:solidFill>
                                    <a:schemeClr val="tx1"/>
                                  </a:solidFill>
                                  <a:latin typeface="Cambria Math" panose="02040503050406030204" pitchFamily="18" charset="0"/>
                                </a:rPr>
                                <m:t>0</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0</m:t>
                              </m:r>
                            </m:sub>
                          </m:sSub>
                        </m:e>
                      </m:d>
                    </m:oMath>
                  </m:oMathPara>
                </a14:m>
                <a:endParaRPr lang="en-GB" sz="1600" dirty="0">
                  <a:solidFill>
                    <a:schemeClr val="tx1"/>
                  </a:solidFill>
                </a:endParaRPr>
              </a:p>
            </p:txBody>
          </p:sp>
        </mc:Choice>
        <mc:Fallback xmlns="">
          <p:sp>
            <p:nvSpPr>
              <p:cNvPr id="41" name="CasellaDiTesto 40">
                <a:extLst>
                  <a:ext uri="{FF2B5EF4-FFF2-40B4-BE49-F238E27FC236}">
                    <a16:creationId xmlns:a16="http://schemas.microsoft.com/office/drawing/2014/main" id="{0302120A-105E-437F-B3EA-34EF9B3C3558}"/>
                  </a:ext>
                </a:extLst>
              </p:cNvPr>
              <p:cNvSpPr txBox="1">
                <a:spLocks noRot="1" noChangeAspect="1" noMove="1" noResize="1" noEditPoints="1" noAdjustHandles="1" noChangeArrowheads="1" noChangeShapeType="1" noTextEdit="1"/>
              </p:cNvSpPr>
              <p:nvPr/>
            </p:nvSpPr>
            <p:spPr>
              <a:xfrm>
                <a:off x="-176770" y="4597464"/>
                <a:ext cx="3568384" cy="648767"/>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8FD90E74-EA1A-4ABB-9206-951E6FBDE058}"/>
                  </a:ext>
                </a:extLst>
              </p:cNvPr>
              <p:cNvSpPr txBox="1"/>
              <p:nvPr/>
            </p:nvSpPr>
            <p:spPr>
              <a:xfrm>
                <a:off x="3290779" y="4591498"/>
                <a:ext cx="3425141" cy="6487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tx1"/>
                              </a:solidFill>
                              <a:latin typeface="Cambria Math" panose="02040503050406030204" pitchFamily="18" charset="0"/>
                            </a:rPr>
                          </m:ctrlPr>
                        </m:dPr>
                        <m:e>
                          <m:f>
                            <m:fPr>
                              <m:type m:val="noBa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,2</m:t>
                                  </m:r>
                                </m:sub>
                              </m:sSub>
                            </m:num>
                            <m:den>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i="1">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2</m:t>
                                  </m:r>
                                </m:sub>
                              </m:sSub>
                            </m:den>
                          </m:f>
                        </m:e>
                      </m:d>
                      <m:r>
                        <a:rPr lang="en-GB"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i="1">
                                  <a:solidFill>
                                    <a:schemeClr val="tx1"/>
                                  </a:solidFill>
                                  <a:latin typeface="Cambria Math" panose="02040503050406030204" pitchFamily="18" charset="0"/>
                                </a:rPr>
                                <m:t>𝑟𝑓</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,2</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i="1" smtClean="0">
                                  <a:solidFill>
                                    <a:schemeClr val="tx1"/>
                                  </a:solidFill>
                                  <a:latin typeface="Cambria Math" panose="02040503050406030204" pitchFamily="18" charset="0"/>
                                </a:rPr>
                                <m:t> </m:t>
                              </m:r>
                              <m:r>
                                <a:rPr lang="en-GB" sz="1600" b="0" i="1" smtClean="0">
                                  <a:solidFill>
                                    <a:schemeClr val="tx1"/>
                                  </a:solidFill>
                                  <a:latin typeface="Cambria Math" panose="02040503050406030204" pitchFamily="18" charset="0"/>
                                </a:rPr>
                                <m:t>1</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smtClean="0">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1</m:t>
                              </m:r>
                            </m:sub>
                          </m:sSub>
                        </m:e>
                      </m:d>
                    </m:oMath>
                  </m:oMathPara>
                </a14:m>
                <a:endParaRPr lang="en-GB" sz="1600" dirty="0">
                  <a:solidFill>
                    <a:schemeClr val="tx1"/>
                  </a:solidFill>
                </a:endParaRPr>
              </a:p>
            </p:txBody>
          </p:sp>
        </mc:Choice>
        <mc:Fallback xmlns="">
          <p:sp>
            <p:nvSpPr>
              <p:cNvPr id="42" name="CasellaDiTesto 41">
                <a:extLst>
                  <a:ext uri="{FF2B5EF4-FFF2-40B4-BE49-F238E27FC236}">
                    <a16:creationId xmlns:a16="http://schemas.microsoft.com/office/drawing/2014/main" id="{8FD90E74-EA1A-4ABB-9206-951E6FBDE058}"/>
                  </a:ext>
                </a:extLst>
              </p:cNvPr>
              <p:cNvSpPr txBox="1">
                <a:spLocks noRot="1" noChangeAspect="1" noMove="1" noResize="1" noEditPoints="1" noAdjustHandles="1" noChangeArrowheads="1" noChangeShapeType="1" noTextEdit="1"/>
              </p:cNvSpPr>
              <p:nvPr/>
            </p:nvSpPr>
            <p:spPr>
              <a:xfrm>
                <a:off x="3290779" y="4591498"/>
                <a:ext cx="3425141" cy="648767"/>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E5ED2458-EFE2-4652-9592-D53535E4A870}"/>
                  </a:ext>
                </a:extLst>
              </p:cNvPr>
              <p:cNvSpPr txBox="1"/>
              <p:nvPr/>
            </p:nvSpPr>
            <p:spPr>
              <a:xfrm>
                <a:off x="6631638" y="4704917"/>
                <a:ext cx="3568384" cy="4911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rgbClr val="FF0000"/>
                          </a:solidFill>
                          <a:latin typeface="Cambria Math" panose="02040503050406030204" pitchFamily="18" charset="0"/>
                        </a:rPr>
                        <m:t>𝑉</m:t>
                      </m:r>
                      <m:d>
                        <m:dPr>
                          <m:ctrlPr>
                            <a:rPr lang="en-GB" sz="1600" i="1">
                              <a:solidFill>
                                <a:srgbClr val="FF0000"/>
                              </a:solidFill>
                              <a:latin typeface="Cambria Math" panose="02040503050406030204" pitchFamily="18" charset="0"/>
                            </a:rPr>
                          </m:ctrlPr>
                        </m:dPr>
                        <m:e>
                          <m:sSub>
                            <m:sSubPr>
                              <m:ctrlPr>
                                <a:rPr lang="en-GB" sz="1600" b="0" i="1" smtClean="0">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𝑡</m:t>
                              </m:r>
                            </m:e>
                            <m:sub>
                              <m:r>
                                <a:rPr lang="en-GB" sz="1600" b="0" i="1" smtClean="0">
                                  <a:solidFill>
                                    <a:srgbClr val="FF0000"/>
                                  </a:solidFill>
                                  <a:latin typeface="Cambria Math" panose="02040503050406030204" pitchFamily="18" charset="0"/>
                                </a:rPr>
                                <m:t>2</m:t>
                              </m:r>
                            </m:sub>
                          </m:sSub>
                        </m:e>
                      </m:d>
                      <m:r>
                        <a:rPr lang="en-GB" sz="1600" i="1">
                          <a:solidFill>
                            <a:schemeClr val="tx1"/>
                          </a:solidFill>
                          <a:latin typeface="Cambria Math" panose="02040503050406030204" pitchFamily="18" charset="0"/>
                        </a:rPr>
                        <m:t>=</m:t>
                      </m:r>
                      <m:sSub>
                        <m:sSubPr>
                          <m:ctrlPr>
                            <a:rPr lang="en-GB" sz="1600" b="0"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2</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 3</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2</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2</m:t>
                                      </m:r>
                                    </m:sub>
                                  </m:sSub>
                                </m:e>
                              </m:d>
                            </m:e>
                          </m:d>
                        </m:e>
                        <m:sub>
                          <m:r>
                            <a:rPr lang="en-GB" sz="1600" b="0" i="1" smtClean="0">
                              <a:solidFill>
                                <a:schemeClr val="tx1"/>
                              </a:solidFill>
                              <a:latin typeface="Cambria Math" panose="02040503050406030204" pitchFamily="18" charset="0"/>
                              <a:ea typeface="Cambria Math" panose="02040503050406030204" pitchFamily="18" charset="0"/>
                            </a:rPr>
                            <m:t>1° </m:t>
                          </m:r>
                        </m:sub>
                      </m:sSub>
                    </m:oMath>
                  </m:oMathPara>
                </a14:m>
                <a:endParaRPr lang="en-GB" sz="1600" dirty="0">
                  <a:solidFill>
                    <a:schemeClr val="tx1"/>
                  </a:solidFill>
                </a:endParaRPr>
              </a:p>
            </p:txBody>
          </p:sp>
        </mc:Choice>
        <mc:Fallback xmlns="">
          <p:sp>
            <p:nvSpPr>
              <p:cNvPr id="43" name="CasellaDiTesto 42">
                <a:extLst>
                  <a:ext uri="{FF2B5EF4-FFF2-40B4-BE49-F238E27FC236}">
                    <a16:creationId xmlns:a16="http://schemas.microsoft.com/office/drawing/2014/main" id="{E5ED2458-EFE2-4652-9592-D53535E4A870}"/>
                  </a:ext>
                </a:extLst>
              </p:cNvPr>
              <p:cNvSpPr txBox="1">
                <a:spLocks noRot="1" noChangeAspect="1" noMove="1" noResize="1" noEditPoints="1" noAdjustHandles="1" noChangeArrowheads="1" noChangeShapeType="1" noTextEdit="1"/>
              </p:cNvSpPr>
              <p:nvPr/>
            </p:nvSpPr>
            <p:spPr>
              <a:xfrm>
                <a:off x="6631638" y="4704917"/>
                <a:ext cx="3568384" cy="491160"/>
              </a:xfrm>
              <a:prstGeom prst="rect">
                <a:avLst/>
              </a:prstGeom>
              <a:blipFill>
                <a:blip r:embed="rId19"/>
                <a:stretch>
                  <a:fillRect t="-155000" r="-6496" b="-22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F8ED8E1B-51EA-4EEA-BA5D-169E77DE7B8E}"/>
                  </a:ext>
                </a:extLst>
              </p:cNvPr>
              <p:cNvSpPr txBox="1"/>
              <p:nvPr/>
            </p:nvSpPr>
            <p:spPr>
              <a:xfrm>
                <a:off x="9818701" y="4638398"/>
                <a:ext cx="2245335" cy="6243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2</m:t>
                          </m:r>
                        </m:sub>
                      </m:sSub>
                      <m:r>
                        <a:rPr lang="en-GB" sz="1600" b="0" i="1" smtClean="0">
                          <a:solidFill>
                            <a:schemeClr val="tx1"/>
                          </a:solidFill>
                          <a:latin typeface="Cambria Math" panose="02040503050406030204" pitchFamily="18" charset="0"/>
                        </a:rPr>
                        <m:t>=</m:t>
                      </m:r>
                      <m:f>
                        <m:fPr>
                          <m:ctrlPr>
                            <a:rPr lang="en-GB" sz="1600" b="0" i="1" smtClean="0">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𝜑</m:t>
                              </m:r>
                            </m:e>
                            <m:sub>
                              <m:r>
                                <a:rPr lang="en-GB" sz="1600" b="0" i="1" smtClean="0">
                                  <a:solidFill>
                                    <a:schemeClr val="tx1"/>
                                  </a:solidFill>
                                  <a:latin typeface="Cambria Math" panose="02040503050406030204" pitchFamily="18" charset="0"/>
                                  <a:ea typeface="Cambria Math" panose="02040503050406030204" pitchFamily="18" charset="0"/>
                                </a:rPr>
                                <m:t>2</m:t>
                              </m:r>
                            </m:sub>
                          </m:sSub>
                          <m:r>
                            <a:rPr lang="en-GB" sz="1600" b="0" i="1" smtClean="0">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𝜑</m:t>
                              </m:r>
                            </m:e>
                            <m:sub>
                              <m:r>
                                <a:rPr lang="en-GB" sz="1600" b="0" i="1" smtClean="0">
                                  <a:solidFill>
                                    <a:schemeClr val="tx1"/>
                                  </a:solidFill>
                                  <a:latin typeface="Cambria Math" panose="02040503050406030204" pitchFamily="18" charset="0"/>
                                  <a:ea typeface="Cambria Math" panose="02040503050406030204" pitchFamily="18" charset="0"/>
                                </a:rPr>
                                <m:t>𝑆𝑅</m:t>
                              </m:r>
                            </m:sub>
                          </m:sSub>
                        </m:num>
                        <m:den>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𝜔</m:t>
                              </m:r>
                            </m:e>
                            <m:sub>
                              <m:r>
                                <a:rPr lang="en-GB" sz="1600" b="0" i="1" smtClean="0">
                                  <a:solidFill>
                                    <a:schemeClr val="tx1"/>
                                  </a:solidFill>
                                  <a:latin typeface="Cambria Math" panose="02040503050406030204" pitchFamily="18" charset="0"/>
                                  <a:ea typeface="Cambria Math" panose="02040503050406030204" pitchFamily="18" charset="0"/>
                                </a:rPr>
                                <m:t>𝑟𝑓</m:t>
                              </m:r>
                            </m:sub>
                          </m:sSub>
                        </m:den>
                      </m:f>
                    </m:oMath>
                  </m:oMathPara>
                </a14:m>
                <a:endParaRPr lang="en-GB" sz="1600" dirty="0">
                  <a:solidFill>
                    <a:schemeClr val="tx1"/>
                  </a:solidFill>
                </a:endParaRPr>
              </a:p>
            </p:txBody>
          </p:sp>
        </mc:Choice>
        <mc:Fallback xmlns="">
          <p:sp>
            <p:nvSpPr>
              <p:cNvPr id="44" name="CasellaDiTesto 43">
                <a:extLst>
                  <a:ext uri="{FF2B5EF4-FFF2-40B4-BE49-F238E27FC236}">
                    <a16:creationId xmlns:a16="http://schemas.microsoft.com/office/drawing/2014/main" id="{F8ED8E1B-51EA-4EEA-BA5D-169E77DE7B8E}"/>
                  </a:ext>
                </a:extLst>
              </p:cNvPr>
              <p:cNvSpPr txBox="1">
                <a:spLocks noRot="1" noChangeAspect="1" noMove="1" noResize="1" noEditPoints="1" noAdjustHandles="1" noChangeArrowheads="1" noChangeShapeType="1" noTextEdit="1"/>
              </p:cNvSpPr>
              <p:nvPr/>
            </p:nvSpPr>
            <p:spPr>
              <a:xfrm>
                <a:off x="9818701" y="4638398"/>
                <a:ext cx="2245335" cy="624338"/>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811295E8-AB11-49C3-A576-809E435065AC}"/>
                  </a:ext>
                </a:extLst>
              </p:cNvPr>
              <p:cNvSpPr txBox="1"/>
              <p:nvPr/>
            </p:nvSpPr>
            <p:spPr>
              <a:xfrm>
                <a:off x="4212167" y="2077595"/>
                <a:ext cx="989343" cy="361894"/>
              </a:xfrm>
              <a:prstGeom prst="rect">
                <a:avLst/>
              </a:prstGeom>
              <a:noFill/>
            </p:spPr>
            <p:txBody>
              <a:bodyPr wrap="square" rtlCol="0">
                <a:spAutoFit/>
              </a:bodyPr>
              <a:lstStyle/>
              <a:p>
                <a14:m>
                  <m:oMath xmlns:m="http://schemas.openxmlformats.org/officeDocument/2006/math">
                    <m:r>
                      <m:rPr>
                        <m:nor/>
                      </m:rPr>
                      <a:rPr lang="en-GB" sz="1600" b="1" i="0" dirty="0" smtClean="0">
                        <a:solidFill>
                          <a:srgbClr val="4472C4"/>
                        </a:solidFill>
                      </a:rPr>
                      <m:t>3</m:t>
                    </m:r>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a:solidFill>
                              <a:srgbClr val="4472C4"/>
                            </a:solidFill>
                            <a:latin typeface="Cambria Math" panose="02040503050406030204" pitchFamily="18" charset="0"/>
                          </a:rPr>
                          <m:t>𝒓𝒇</m:t>
                        </m:r>
                      </m:sub>
                    </m:sSub>
                  </m:oMath>
                </a14:m>
                <a:r>
                  <a:rPr lang="en-GB" sz="1600" b="1" dirty="0">
                    <a:solidFill>
                      <a:srgbClr val="4472C4"/>
                    </a:solidFill>
                  </a:rPr>
                  <a:t>+</a:t>
                </a:r>
                <a14:m>
                  <m:oMath xmlns:m="http://schemas.openxmlformats.org/officeDocument/2006/math">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smtClean="0">
                            <a:solidFill>
                              <a:srgbClr val="4472C4"/>
                            </a:solidFill>
                            <a:latin typeface="Cambria Math" panose="02040503050406030204" pitchFamily="18" charset="0"/>
                          </a:rPr>
                          <m:t>𝟑</m:t>
                        </m:r>
                      </m:sub>
                    </m:sSub>
                  </m:oMath>
                </a14:m>
                <a:r>
                  <a:rPr lang="en-GB" sz="1600" b="1" dirty="0">
                    <a:solidFill>
                      <a:srgbClr val="4472C4"/>
                    </a:solidFill>
                  </a:rPr>
                  <a:t> </a:t>
                </a:r>
              </a:p>
            </p:txBody>
          </p:sp>
        </mc:Choice>
        <mc:Fallback xmlns="">
          <p:sp>
            <p:nvSpPr>
              <p:cNvPr id="45" name="CasellaDiTesto 44">
                <a:extLst>
                  <a:ext uri="{FF2B5EF4-FFF2-40B4-BE49-F238E27FC236}">
                    <a16:creationId xmlns:a16="http://schemas.microsoft.com/office/drawing/2014/main" id="{811295E8-AB11-49C3-A576-809E435065AC}"/>
                  </a:ext>
                </a:extLst>
              </p:cNvPr>
              <p:cNvSpPr txBox="1">
                <a:spLocks noRot="1" noChangeAspect="1" noMove="1" noResize="1" noEditPoints="1" noAdjustHandles="1" noChangeArrowheads="1" noChangeShapeType="1" noTextEdit="1"/>
              </p:cNvSpPr>
              <p:nvPr/>
            </p:nvSpPr>
            <p:spPr>
              <a:xfrm>
                <a:off x="4212167" y="2077595"/>
                <a:ext cx="989343" cy="361894"/>
              </a:xfrm>
              <a:prstGeom prst="rect">
                <a:avLst/>
              </a:prstGeom>
              <a:blipFill>
                <a:blip r:embed="rId21"/>
                <a:stretch>
                  <a:fillRect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3F19C2E3-A312-4A28-99CC-9C2F7999D9F9}"/>
                  </a:ext>
                </a:extLst>
              </p:cNvPr>
              <p:cNvSpPr txBox="1"/>
              <p:nvPr/>
            </p:nvSpPr>
            <p:spPr>
              <a:xfrm>
                <a:off x="4517336" y="3374207"/>
                <a:ext cx="957296" cy="361894"/>
              </a:xfrm>
              <a:prstGeom prst="rect">
                <a:avLst/>
              </a:prstGeom>
              <a:noFill/>
            </p:spPr>
            <p:txBody>
              <a:bodyPr wrap="square" rtlCol="0">
                <a:spAutoFit/>
              </a:bodyPr>
              <a:lstStyle/>
              <a:p>
                <a14:m>
                  <m:oMath xmlns:m="http://schemas.openxmlformats.org/officeDocument/2006/math">
                    <m:r>
                      <m:rPr>
                        <m:nor/>
                      </m:rPr>
                      <a:rPr lang="en-GB" sz="1600" b="1" i="0" dirty="0" smtClean="0">
                        <a:solidFill>
                          <a:srgbClr val="4472C4"/>
                        </a:solidFill>
                      </a:rPr>
                      <m:t>3</m:t>
                    </m:r>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a:solidFill>
                              <a:srgbClr val="4472C4"/>
                            </a:solidFill>
                            <a:latin typeface="Cambria Math" panose="02040503050406030204" pitchFamily="18" charset="0"/>
                          </a:rPr>
                          <m:t>𝒓𝒇</m:t>
                        </m:r>
                      </m:sub>
                    </m:sSub>
                  </m:oMath>
                </a14:m>
                <a:r>
                  <a:rPr lang="en-GB" sz="1600" b="1" dirty="0">
                    <a:solidFill>
                      <a:srgbClr val="4472C4"/>
                    </a:solidFill>
                  </a:rPr>
                  <a:t>+</a:t>
                </a:r>
                <a14:m>
                  <m:oMath xmlns:m="http://schemas.openxmlformats.org/officeDocument/2006/math">
                    <m:sSub>
                      <m:sSubPr>
                        <m:ctrlPr>
                          <a:rPr lang="en-GB" sz="1600" b="1" i="1">
                            <a:solidFill>
                              <a:srgbClr val="4472C4"/>
                            </a:solidFill>
                            <a:latin typeface="Cambria Math" panose="02040503050406030204" pitchFamily="18" charset="0"/>
                          </a:rPr>
                        </m:ctrlPr>
                      </m:sSubPr>
                      <m:e>
                        <m:r>
                          <a:rPr lang="en-GB" sz="1600" b="1" i="1">
                            <a:solidFill>
                              <a:srgbClr val="4472C4"/>
                            </a:solidFill>
                            <a:latin typeface="Cambria Math" panose="02040503050406030204" pitchFamily="18" charset="0"/>
                          </a:rPr>
                          <m:t>𝒕</m:t>
                        </m:r>
                      </m:e>
                      <m:sub>
                        <m:r>
                          <a:rPr lang="en-GB" sz="1600" b="1" i="1" smtClean="0">
                            <a:solidFill>
                              <a:srgbClr val="4472C4"/>
                            </a:solidFill>
                            <a:latin typeface="Cambria Math" panose="02040503050406030204" pitchFamily="18" charset="0"/>
                          </a:rPr>
                          <m:t>𝟒</m:t>
                        </m:r>
                      </m:sub>
                    </m:sSub>
                  </m:oMath>
                </a14:m>
                <a:r>
                  <a:rPr lang="en-GB" sz="1600" b="1" dirty="0">
                    <a:solidFill>
                      <a:srgbClr val="4472C4"/>
                    </a:solidFill>
                  </a:rPr>
                  <a:t> </a:t>
                </a:r>
              </a:p>
            </p:txBody>
          </p:sp>
        </mc:Choice>
        <mc:Fallback xmlns="">
          <p:sp>
            <p:nvSpPr>
              <p:cNvPr id="47" name="CasellaDiTesto 46">
                <a:extLst>
                  <a:ext uri="{FF2B5EF4-FFF2-40B4-BE49-F238E27FC236}">
                    <a16:creationId xmlns:a16="http://schemas.microsoft.com/office/drawing/2014/main" id="{3F19C2E3-A312-4A28-99CC-9C2F7999D9F9}"/>
                  </a:ext>
                </a:extLst>
              </p:cNvPr>
              <p:cNvSpPr txBox="1">
                <a:spLocks noRot="1" noChangeAspect="1" noMove="1" noResize="1" noEditPoints="1" noAdjustHandles="1" noChangeArrowheads="1" noChangeShapeType="1" noTextEdit="1"/>
              </p:cNvSpPr>
              <p:nvPr/>
            </p:nvSpPr>
            <p:spPr>
              <a:xfrm>
                <a:off x="4517336" y="3374207"/>
                <a:ext cx="957296" cy="361894"/>
              </a:xfrm>
              <a:prstGeom prst="rect">
                <a:avLst/>
              </a:prstGeom>
              <a:blipFill>
                <a:blip r:embed="rId22"/>
                <a:stretch>
                  <a:fillRect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D007BCD0-4315-4A27-8ED7-70B908FF69E8}"/>
                  </a:ext>
                </a:extLst>
              </p:cNvPr>
              <p:cNvSpPr txBox="1"/>
              <p:nvPr/>
            </p:nvSpPr>
            <p:spPr>
              <a:xfrm>
                <a:off x="-10074" y="5305062"/>
                <a:ext cx="12192000" cy="353943"/>
              </a:xfrm>
              <a:prstGeom prst="rect">
                <a:avLst/>
              </a:prstGeom>
              <a:noFill/>
            </p:spPr>
            <p:txBody>
              <a:bodyPr wrap="square">
                <a:spAutoFit/>
              </a:bodyPr>
              <a:lstStyle/>
              <a:p>
                <a:pPr marL="742950" lvl="1" indent="-285750">
                  <a:buFont typeface="Wingdings" panose="05000000000000000000" pitchFamily="2" charset="2"/>
                  <a:buChar char="Ø"/>
                </a:pPr>
                <a:r>
                  <a:rPr lang="en-GB" sz="1700" b="0" dirty="0">
                    <a:solidFill>
                      <a:schemeClr val="tx1"/>
                    </a:solidFill>
                  </a:rPr>
                  <a:t>To compute </a:t>
                </a:r>
                <a14:m>
                  <m:oMath xmlns:m="http://schemas.openxmlformats.org/officeDocument/2006/math">
                    <m:r>
                      <a:rPr lang="en-GB" sz="1700" b="0" i="1" smtClean="0">
                        <a:solidFill>
                          <a:schemeClr val="tx1"/>
                        </a:solidFill>
                        <a:latin typeface="Cambria Math" panose="02040503050406030204" pitchFamily="18" charset="0"/>
                      </a:rPr>
                      <m:t>𝑉</m:t>
                    </m:r>
                    <m:d>
                      <m:dPr>
                        <m:ctrlPr>
                          <a:rPr lang="en-GB" sz="1700" i="1">
                            <a:solidFill>
                              <a:schemeClr val="tx1"/>
                            </a:solidFill>
                            <a:latin typeface="Cambria Math" panose="02040503050406030204" pitchFamily="18" charset="0"/>
                          </a:rPr>
                        </m:ctrlPr>
                      </m:dPr>
                      <m:e>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3</m:t>
                            </m:r>
                          </m:sub>
                        </m:sSub>
                      </m:e>
                    </m:d>
                  </m:oMath>
                </a14:m>
                <a:r>
                  <a:rPr lang="en-GB" sz="1700" dirty="0"/>
                  <a:t> and </a:t>
                </a:r>
                <a14:m>
                  <m:oMath xmlns:m="http://schemas.openxmlformats.org/officeDocument/2006/math">
                    <m:r>
                      <a:rPr lang="en-GB" sz="1700" i="1">
                        <a:latin typeface="Cambria Math" panose="02040503050406030204" pitchFamily="18" charset="0"/>
                      </a:rPr>
                      <m:t>𝑉</m:t>
                    </m:r>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𝑡</m:t>
                            </m:r>
                          </m:e>
                          <m:sub>
                            <m:r>
                              <a:rPr lang="en-GB" sz="1700" b="0" i="1" smtClean="0">
                                <a:latin typeface="Cambria Math" panose="02040503050406030204" pitchFamily="18" charset="0"/>
                              </a:rPr>
                              <m:t>4</m:t>
                            </m:r>
                          </m:sub>
                        </m:sSub>
                      </m:e>
                    </m:d>
                  </m:oMath>
                </a14:m>
                <a:r>
                  <a:rPr lang="en-GB" sz="1700" dirty="0"/>
                  <a:t> we need to update the initial conditions one time more </a:t>
                </a:r>
              </a:p>
            </p:txBody>
          </p:sp>
        </mc:Choice>
        <mc:Fallback xmlns="">
          <p:sp>
            <p:nvSpPr>
              <p:cNvPr id="48" name="CasellaDiTesto 47">
                <a:extLst>
                  <a:ext uri="{FF2B5EF4-FFF2-40B4-BE49-F238E27FC236}">
                    <a16:creationId xmlns:a16="http://schemas.microsoft.com/office/drawing/2014/main" id="{D007BCD0-4315-4A27-8ED7-70B908FF69E8}"/>
                  </a:ext>
                </a:extLst>
              </p:cNvPr>
              <p:cNvSpPr txBox="1">
                <a:spLocks noRot="1" noChangeAspect="1" noMove="1" noResize="1" noEditPoints="1" noAdjustHandles="1" noChangeArrowheads="1" noChangeShapeType="1" noTextEdit="1"/>
              </p:cNvSpPr>
              <p:nvPr/>
            </p:nvSpPr>
            <p:spPr>
              <a:xfrm>
                <a:off x="-10074" y="5305062"/>
                <a:ext cx="12192000" cy="353943"/>
              </a:xfrm>
              <a:prstGeom prst="rect">
                <a:avLst/>
              </a:prstGeom>
              <a:blipFill>
                <a:blip r:embed="rId23"/>
                <a:stretch>
                  <a:fillRect t="-5172" b="-224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93C713E5-CBF9-459C-B8A2-3C357DDD7887}"/>
                  </a:ext>
                </a:extLst>
              </p:cNvPr>
              <p:cNvSpPr txBox="1"/>
              <p:nvPr/>
            </p:nvSpPr>
            <p:spPr>
              <a:xfrm>
                <a:off x="171855" y="5954200"/>
                <a:ext cx="3425141" cy="6487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tx1"/>
                              </a:solidFill>
                              <a:latin typeface="Cambria Math" panose="02040503050406030204" pitchFamily="18" charset="0"/>
                            </a:rPr>
                          </m:ctrlPr>
                        </m:dPr>
                        <m:e>
                          <m:f>
                            <m:fPr>
                              <m:type m:val="noBar"/>
                              <m:ctrlPr>
                                <a:rPr lang="en-GB" sz="1600" i="1">
                                  <a:solidFill>
                                    <a:schemeClr val="tx1"/>
                                  </a:solidFill>
                                  <a:latin typeface="Cambria Math" panose="02040503050406030204" pitchFamily="18" charset="0"/>
                                </a:rPr>
                              </m:ctrlPr>
                            </m:fPr>
                            <m:num>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,3</m:t>
                                  </m:r>
                                </m:sub>
                              </m:sSub>
                            </m:num>
                            <m:den>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i="1">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3</m:t>
                                  </m:r>
                                </m:sub>
                              </m:sSub>
                            </m:den>
                          </m:f>
                        </m:e>
                      </m:d>
                      <m:r>
                        <a:rPr lang="en-GB"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i="1">
                                  <a:solidFill>
                                    <a:schemeClr val="tx1"/>
                                  </a:solidFill>
                                  <a:latin typeface="Cambria Math" panose="02040503050406030204" pitchFamily="18" charset="0"/>
                                </a:rPr>
                                <m:t>𝑟𝑓</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,3</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i="1" smtClean="0">
                                  <a:solidFill>
                                    <a:schemeClr val="tx1"/>
                                  </a:solidFill>
                                  <a:latin typeface="Cambria Math" panose="02040503050406030204" pitchFamily="18" charset="0"/>
                                </a:rPr>
                                <m:t> </m:t>
                              </m:r>
                              <m:r>
                                <a:rPr lang="en-GB" sz="1600" b="0" i="1" smtClean="0">
                                  <a:solidFill>
                                    <a:schemeClr val="tx1"/>
                                  </a:solidFill>
                                  <a:latin typeface="Cambria Math" panose="02040503050406030204" pitchFamily="18" charset="0"/>
                                </a:rPr>
                                <m:t>2</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smtClean="0">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2</m:t>
                              </m:r>
                            </m:sub>
                          </m:sSub>
                        </m:e>
                      </m:d>
                    </m:oMath>
                  </m:oMathPara>
                </a14:m>
                <a:endParaRPr lang="en-GB" sz="1600" dirty="0">
                  <a:solidFill>
                    <a:schemeClr val="tx1"/>
                  </a:solidFill>
                </a:endParaRPr>
              </a:p>
            </p:txBody>
          </p:sp>
        </mc:Choice>
        <mc:Fallback xmlns="">
          <p:sp>
            <p:nvSpPr>
              <p:cNvPr id="49" name="CasellaDiTesto 48">
                <a:extLst>
                  <a:ext uri="{FF2B5EF4-FFF2-40B4-BE49-F238E27FC236}">
                    <a16:creationId xmlns:a16="http://schemas.microsoft.com/office/drawing/2014/main" id="{93C713E5-CBF9-459C-B8A2-3C357DDD7887}"/>
                  </a:ext>
                </a:extLst>
              </p:cNvPr>
              <p:cNvSpPr txBox="1">
                <a:spLocks noRot="1" noChangeAspect="1" noMove="1" noResize="1" noEditPoints="1" noAdjustHandles="1" noChangeArrowheads="1" noChangeShapeType="1" noTextEdit="1"/>
              </p:cNvSpPr>
              <p:nvPr/>
            </p:nvSpPr>
            <p:spPr>
              <a:xfrm>
                <a:off x="171855" y="5954200"/>
                <a:ext cx="3425141" cy="648767"/>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69C60068-6CB1-46C0-B199-E2B7168A6686}"/>
                  </a:ext>
                </a:extLst>
              </p:cNvPr>
              <p:cNvSpPr txBox="1"/>
              <p:nvPr/>
            </p:nvSpPr>
            <p:spPr>
              <a:xfrm>
                <a:off x="3550642" y="5727785"/>
                <a:ext cx="3568384" cy="4911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rgbClr val="FF0000"/>
                          </a:solidFill>
                          <a:latin typeface="Cambria Math" panose="02040503050406030204" pitchFamily="18" charset="0"/>
                        </a:rPr>
                        <m:t>𝑉</m:t>
                      </m:r>
                      <m:d>
                        <m:dPr>
                          <m:ctrlPr>
                            <a:rPr lang="en-GB" sz="1600" i="1">
                              <a:solidFill>
                                <a:srgbClr val="FF0000"/>
                              </a:solidFill>
                              <a:latin typeface="Cambria Math" panose="02040503050406030204" pitchFamily="18" charset="0"/>
                            </a:rPr>
                          </m:ctrlPr>
                        </m:dPr>
                        <m:e>
                          <m:sSub>
                            <m:sSubPr>
                              <m:ctrlPr>
                                <a:rPr lang="en-GB" sz="1600" b="0" i="1" smtClean="0">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𝑡</m:t>
                              </m:r>
                            </m:e>
                            <m:sub>
                              <m:r>
                                <a:rPr lang="en-GB" sz="1600" b="0" i="1" smtClean="0">
                                  <a:solidFill>
                                    <a:srgbClr val="FF0000"/>
                                  </a:solidFill>
                                  <a:latin typeface="Cambria Math" panose="02040503050406030204" pitchFamily="18" charset="0"/>
                                </a:rPr>
                                <m:t>3</m:t>
                              </m:r>
                            </m:sub>
                          </m:sSub>
                        </m:e>
                      </m:d>
                      <m:r>
                        <a:rPr lang="en-GB" sz="1600" i="1">
                          <a:solidFill>
                            <a:schemeClr val="tx1"/>
                          </a:solidFill>
                          <a:latin typeface="Cambria Math" panose="02040503050406030204" pitchFamily="18" charset="0"/>
                        </a:rPr>
                        <m:t>=</m:t>
                      </m:r>
                      <m:sSub>
                        <m:sSubPr>
                          <m:ctrlPr>
                            <a:rPr lang="en-GB" sz="1600" b="0"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3</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 4</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3</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3</m:t>
                                      </m:r>
                                    </m:sub>
                                  </m:sSub>
                                </m:e>
                              </m:d>
                            </m:e>
                          </m:d>
                        </m:e>
                        <m:sub>
                          <m:r>
                            <a:rPr lang="en-GB" sz="1600" b="0" i="1" smtClean="0">
                              <a:solidFill>
                                <a:schemeClr val="tx1"/>
                              </a:solidFill>
                              <a:latin typeface="Cambria Math" panose="02040503050406030204" pitchFamily="18" charset="0"/>
                              <a:ea typeface="Cambria Math" panose="02040503050406030204" pitchFamily="18" charset="0"/>
                            </a:rPr>
                            <m:t>1° </m:t>
                          </m:r>
                        </m:sub>
                      </m:sSub>
                    </m:oMath>
                  </m:oMathPara>
                </a14:m>
                <a:endParaRPr lang="en-GB" sz="1600" dirty="0">
                  <a:solidFill>
                    <a:schemeClr val="tx1"/>
                  </a:solidFill>
                </a:endParaRPr>
              </a:p>
            </p:txBody>
          </p:sp>
        </mc:Choice>
        <mc:Fallback xmlns="">
          <p:sp>
            <p:nvSpPr>
              <p:cNvPr id="50" name="CasellaDiTesto 49">
                <a:extLst>
                  <a:ext uri="{FF2B5EF4-FFF2-40B4-BE49-F238E27FC236}">
                    <a16:creationId xmlns:a16="http://schemas.microsoft.com/office/drawing/2014/main" id="{69C60068-6CB1-46C0-B199-E2B7168A6686}"/>
                  </a:ext>
                </a:extLst>
              </p:cNvPr>
              <p:cNvSpPr txBox="1">
                <a:spLocks noRot="1" noChangeAspect="1" noMove="1" noResize="1" noEditPoints="1" noAdjustHandles="1" noChangeArrowheads="1" noChangeShapeType="1" noTextEdit="1"/>
              </p:cNvSpPr>
              <p:nvPr/>
            </p:nvSpPr>
            <p:spPr>
              <a:xfrm>
                <a:off x="3550642" y="5727785"/>
                <a:ext cx="3568384" cy="491160"/>
              </a:xfrm>
              <a:prstGeom prst="rect">
                <a:avLst/>
              </a:prstGeom>
              <a:blipFill>
                <a:blip r:embed="rId25"/>
                <a:stretch>
                  <a:fillRect t="-155000" r="-6485" b="-22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7CE1BAAE-2404-4A1D-9E94-BB920E7D0368}"/>
                  </a:ext>
                </a:extLst>
              </p:cNvPr>
              <p:cNvSpPr txBox="1"/>
              <p:nvPr/>
            </p:nvSpPr>
            <p:spPr>
              <a:xfrm>
                <a:off x="3740627" y="6210036"/>
                <a:ext cx="2245335" cy="6243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3</m:t>
                          </m:r>
                        </m:sub>
                      </m:sSub>
                      <m:r>
                        <a:rPr lang="en-GB" sz="1600" b="0" i="1" smtClean="0">
                          <a:solidFill>
                            <a:schemeClr val="tx1"/>
                          </a:solidFill>
                          <a:latin typeface="Cambria Math" panose="02040503050406030204" pitchFamily="18" charset="0"/>
                        </a:rPr>
                        <m:t>=</m:t>
                      </m:r>
                      <m:f>
                        <m:fPr>
                          <m:ctrlPr>
                            <a:rPr lang="en-GB" sz="1600" b="0" i="1" smtClean="0">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𝜑</m:t>
                              </m:r>
                            </m:e>
                            <m:sub>
                              <m:r>
                                <a:rPr lang="en-GB" sz="1600" b="0" i="1" smtClean="0">
                                  <a:solidFill>
                                    <a:schemeClr val="tx1"/>
                                  </a:solidFill>
                                  <a:latin typeface="Cambria Math" panose="02040503050406030204" pitchFamily="18" charset="0"/>
                                  <a:ea typeface="Cambria Math" panose="02040503050406030204" pitchFamily="18" charset="0"/>
                                </a:rPr>
                                <m:t>3</m:t>
                              </m:r>
                            </m:sub>
                          </m:sSub>
                          <m:r>
                            <a:rPr lang="en-GB" sz="1600" b="0" i="1" smtClean="0">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𝜑</m:t>
                              </m:r>
                            </m:e>
                            <m:sub>
                              <m:r>
                                <a:rPr lang="en-GB" sz="1600" b="0" i="1" smtClean="0">
                                  <a:solidFill>
                                    <a:schemeClr val="tx1"/>
                                  </a:solidFill>
                                  <a:latin typeface="Cambria Math" panose="02040503050406030204" pitchFamily="18" charset="0"/>
                                  <a:ea typeface="Cambria Math" panose="02040503050406030204" pitchFamily="18" charset="0"/>
                                </a:rPr>
                                <m:t>𝑆𝑅</m:t>
                              </m:r>
                            </m:sub>
                          </m:sSub>
                        </m:num>
                        <m:den>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𝜔</m:t>
                              </m:r>
                            </m:e>
                            <m:sub>
                              <m:r>
                                <a:rPr lang="en-GB" sz="1600" b="0" i="1" smtClean="0">
                                  <a:solidFill>
                                    <a:schemeClr val="tx1"/>
                                  </a:solidFill>
                                  <a:latin typeface="Cambria Math" panose="02040503050406030204" pitchFamily="18" charset="0"/>
                                  <a:ea typeface="Cambria Math" panose="02040503050406030204" pitchFamily="18" charset="0"/>
                                </a:rPr>
                                <m:t>𝑟𝑓</m:t>
                              </m:r>
                            </m:sub>
                          </m:sSub>
                        </m:den>
                      </m:f>
                    </m:oMath>
                  </m:oMathPara>
                </a14:m>
                <a:endParaRPr lang="en-GB" sz="1600" dirty="0">
                  <a:solidFill>
                    <a:schemeClr val="tx1"/>
                  </a:solidFill>
                </a:endParaRPr>
              </a:p>
            </p:txBody>
          </p:sp>
        </mc:Choice>
        <mc:Fallback xmlns="">
          <p:sp>
            <p:nvSpPr>
              <p:cNvPr id="51" name="CasellaDiTesto 50">
                <a:extLst>
                  <a:ext uri="{FF2B5EF4-FFF2-40B4-BE49-F238E27FC236}">
                    <a16:creationId xmlns:a16="http://schemas.microsoft.com/office/drawing/2014/main" id="{7CE1BAAE-2404-4A1D-9E94-BB920E7D0368}"/>
                  </a:ext>
                </a:extLst>
              </p:cNvPr>
              <p:cNvSpPr txBox="1">
                <a:spLocks noRot="1" noChangeAspect="1" noMove="1" noResize="1" noEditPoints="1" noAdjustHandles="1" noChangeArrowheads="1" noChangeShapeType="1" noTextEdit="1"/>
              </p:cNvSpPr>
              <p:nvPr/>
            </p:nvSpPr>
            <p:spPr>
              <a:xfrm>
                <a:off x="3740627" y="6210036"/>
                <a:ext cx="2245335" cy="624338"/>
              </a:xfrm>
              <a:prstGeom prst="rect">
                <a:avLst/>
              </a:prstGeom>
              <a:blipFill>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2D67FC86-691D-4D40-A757-F25511B2D94A}"/>
                  </a:ext>
                </a:extLst>
              </p:cNvPr>
              <p:cNvSpPr txBox="1"/>
              <p:nvPr/>
            </p:nvSpPr>
            <p:spPr>
              <a:xfrm>
                <a:off x="7450200" y="5726095"/>
                <a:ext cx="3568384" cy="4911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rgbClr val="FF0000"/>
                          </a:solidFill>
                          <a:latin typeface="Cambria Math" panose="02040503050406030204" pitchFamily="18" charset="0"/>
                        </a:rPr>
                        <m:t>𝑉</m:t>
                      </m:r>
                      <m:d>
                        <m:dPr>
                          <m:ctrlPr>
                            <a:rPr lang="en-GB" sz="1600" i="1">
                              <a:solidFill>
                                <a:srgbClr val="FF0000"/>
                              </a:solidFill>
                              <a:latin typeface="Cambria Math" panose="02040503050406030204" pitchFamily="18" charset="0"/>
                            </a:rPr>
                          </m:ctrlPr>
                        </m:dPr>
                        <m:e>
                          <m:sSub>
                            <m:sSubPr>
                              <m:ctrlPr>
                                <a:rPr lang="en-GB" sz="1600" b="0" i="1" smtClean="0">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rPr>
                                <m:t>𝑡</m:t>
                              </m:r>
                            </m:e>
                            <m:sub>
                              <m:r>
                                <a:rPr lang="en-GB" sz="1600" b="0" i="1" smtClean="0">
                                  <a:solidFill>
                                    <a:srgbClr val="FF0000"/>
                                  </a:solidFill>
                                  <a:latin typeface="Cambria Math" panose="02040503050406030204" pitchFamily="18" charset="0"/>
                                </a:rPr>
                                <m:t>4</m:t>
                              </m:r>
                            </m:sub>
                          </m:sSub>
                        </m:e>
                      </m:d>
                      <m:r>
                        <a:rPr lang="en-GB" sz="1600" i="1">
                          <a:solidFill>
                            <a:schemeClr val="tx1"/>
                          </a:solidFill>
                          <a:latin typeface="Cambria Math" panose="02040503050406030204" pitchFamily="18" charset="0"/>
                        </a:rPr>
                        <m:t>=</m:t>
                      </m:r>
                      <m:sSub>
                        <m:sSubPr>
                          <m:ctrlPr>
                            <a:rPr lang="en-GB" sz="1600" b="0"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i="1">
                                  <a:solidFill>
                                    <a:schemeClr val="tx1"/>
                                  </a:solidFill>
                                  <a:latin typeface="Cambria Math" panose="02040503050406030204" pitchFamily="18" charset="0"/>
                                </a:rPr>
                                <m:t>𝑝</m:t>
                              </m:r>
                              <m:d>
                                <m:dPr>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𝑡</m:t>
                                      </m:r>
                                    </m:e>
                                    <m:sub>
                                      <m:r>
                                        <a:rPr lang="en-GB" sz="1600" b="0" i="1" smtClean="0">
                                          <a:solidFill>
                                            <a:schemeClr val="tx1"/>
                                          </a:solidFill>
                                          <a:latin typeface="Cambria Math" panose="02040503050406030204" pitchFamily="18" charset="0"/>
                                        </a:rPr>
                                        <m:t>4</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 4</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0,</m:t>
                                      </m:r>
                                      <m:r>
                                        <a:rPr lang="en-GB" sz="1600" b="0" i="1" smtClean="0">
                                          <a:solidFill>
                                            <a:schemeClr val="tx1"/>
                                          </a:solidFill>
                                          <a:latin typeface="Cambria Math" panose="02040503050406030204" pitchFamily="18" charset="0"/>
                                        </a:rPr>
                                        <m:t>3</m:t>
                                      </m:r>
                                    </m:sub>
                                  </m:sSub>
                                  <m:r>
                                    <a:rPr lang="en-GB" sz="1600" i="1">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acc>
                                        <m:accPr>
                                          <m:chr m:val="̇"/>
                                          <m:ctrlPr>
                                            <a:rPr lang="el-GR" sz="1600" i="1">
                                              <a:solidFill>
                                                <a:schemeClr val="tx1"/>
                                              </a:solidFill>
                                              <a:latin typeface="Cambria Math" panose="02040503050406030204" pitchFamily="18" charset="0"/>
                                              <a:ea typeface="Cambria Math" panose="02040503050406030204" pitchFamily="18" charset="0"/>
                                            </a:rPr>
                                          </m:ctrlPr>
                                        </m:accPr>
                                        <m:e>
                                          <m:r>
                                            <a:rPr lang="en-GB" sz="1600" i="1">
                                              <a:solidFill>
                                                <a:schemeClr val="tx1"/>
                                              </a:solidFill>
                                              <a:latin typeface="Cambria Math" panose="02040503050406030204" pitchFamily="18" charset="0"/>
                                              <a:ea typeface="Cambria Math" panose="02040503050406030204" pitchFamily="18" charset="0"/>
                                            </a:rPr>
                                            <m:t>𝑉</m:t>
                                          </m:r>
                                        </m:e>
                                      </m:acc>
                                    </m:e>
                                    <m:sub>
                                      <m:r>
                                        <a:rPr lang="en-GB" sz="1600" i="1">
                                          <a:solidFill>
                                            <a:schemeClr val="tx1"/>
                                          </a:solidFill>
                                          <a:latin typeface="Cambria Math" panose="02040503050406030204" pitchFamily="18" charset="0"/>
                                          <a:ea typeface="Cambria Math" panose="02040503050406030204" pitchFamily="18" charset="0"/>
                                        </a:rPr>
                                        <m:t>0,</m:t>
                                      </m:r>
                                      <m:r>
                                        <a:rPr lang="en-GB" sz="1600" b="0" i="1" smtClean="0">
                                          <a:solidFill>
                                            <a:schemeClr val="tx1"/>
                                          </a:solidFill>
                                          <a:latin typeface="Cambria Math" panose="02040503050406030204" pitchFamily="18" charset="0"/>
                                          <a:ea typeface="Cambria Math" panose="02040503050406030204" pitchFamily="18" charset="0"/>
                                        </a:rPr>
                                        <m:t>3</m:t>
                                      </m:r>
                                    </m:sub>
                                  </m:sSub>
                                </m:e>
                              </m:d>
                            </m:e>
                          </m:d>
                        </m:e>
                        <m:sub>
                          <m:r>
                            <a:rPr lang="en-GB" sz="1600" b="0" i="1" smtClean="0">
                              <a:solidFill>
                                <a:schemeClr val="tx1"/>
                              </a:solidFill>
                              <a:latin typeface="Cambria Math" panose="02040503050406030204" pitchFamily="18" charset="0"/>
                              <a:ea typeface="Cambria Math" panose="02040503050406030204" pitchFamily="18" charset="0"/>
                            </a:rPr>
                            <m:t>1° </m:t>
                          </m:r>
                        </m:sub>
                      </m:sSub>
                    </m:oMath>
                  </m:oMathPara>
                </a14:m>
                <a:endParaRPr lang="en-GB" sz="1600" dirty="0">
                  <a:solidFill>
                    <a:schemeClr val="tx1"/>
                  </a:solidFill>
                </a:endParaRPr>
              </a:p>
            </p:txBody>
          </p:sp>
        </mc:Choice>
        <mc:Fallback xmlns="">
          <p:sp>
            <p:nvSpPr>
              <p:cNvPr id="52" name="CasellaDiTesto 51">
                <a:extLst>
                  <a:ext uri="{FF2B5EF4-FFF2-40B4-BE49-F238E27FC236}">
                    <a16:creationId xmlns:a16="http://schemas.microsoft.com/office/drawing/2014/main" id="{2D67FC86-691D-4D40-A757-F25511B2D94A}"/>
                  </a:ext>
                </a:extLst>
              </p:cNvPr>
              <p:cNvSpPr txBox="1">
                <a:spLocks noRot="1" noChangeAspect="1" noMove="1" noResize="1" noEditPoints="1" noAdjustHandles="1" noChangeArrowheads="1" noChangeShapeType="1" noTextEdit="1"/>
              </p:cNvSpPr>
              <p:nvPr/>
            </p:nvSpPr>
            <p:spPr>
              <a:xfrm>
                <a:off x="7450200" y="5726095"/>
                <a:ext cx="3568384" cy="491160"/>
              </a:xfrm>
              <a:prstGeom prst="rect">
                <a:avLst/>
              </a:prstGeom>
              <a:blipFill>
                <a:blip r:embed="rId27"/>
                <a:stretch>
                  <a:fillRect t="-153086" r="-6485" b="-223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A23E3E4E-9333-452D-8D36-A5D8B5185F96}"/>
                  </a:ext>
                </a:extLst>
              </p:cNvPr>
              <p:cNvSpPr txBox="1"/>
              <p:nvPr/>
            </p:nvSpPr>
            <p:spPr>
              <a:xfrm>
                <a:off x="7842163" y="6162869"/>
                <a:ext cx="2404236" cy="657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4</m:t>
                          </m:r>
                        </m:sub>
                      </m:sSub>
                      <m:r>
                        <a:rPr lang="en-GB" sz="1700" b="0" i="1" smtClean="0">
                          <a:solidFill>
                            <a:schemeClr val="tx1"/>
                          </a:solidFill>
                          <a:latin typeface="Cambria Math" panose="02040503050406030204" pitchFamily="18" charset="0"/>
                        </a:rPr>
                        <m:t>=</m:t>
                      </m:r>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𝑡</m:t>
                          </m:r>
                        </m:e>
                        <m:sub>
                          <m:r>
                            <a:rPr lang="en-GB" sz="1700" b="0" i="1" smtClean="0">
                              <a:solidFill>
                                <a:schemeClr val="tx1"/>
                              </a:solidFill>
                              <a:latin typeface="Cambria Math" panose="02040503050406030204" pitchFamily="18" charset="0"/>
                            </a:rPr>
                            <m:t>𝑟𝑓</m:t>
                          </m:r>
                        </m:sub>
                      </m:sSub>
                      <m:r>
                        <a:rPr lang="en-GB" sz="1700" b="0" i="1" smtClean="0">
                          <a:solidFill>
                            <a:schemeClr val="tx1"/>
                          </a:solidFill>
                          <a:latin typeface="Cambria Math" panose="02040503050406030204" pitchFamily="18" charset="0"/>
                        </a:rPr>
                        <m:t>+</m:t>
                      </m:r>
                      <m:f>
                        <m:fPr>
                          <m:ctrlPr>
                            <a:rPr lang="en-GB" sz="1700" b="0" i="1" smtClean="0">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4</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ea typeface="Cambria Math" panose="02040503050406030204" pitchFamily="18" charset="0"/>
                                </a:rPr>
                                <m:t>𝑆𝑅</m:t>
                              </m:r>
                            </m:sub>
                          </m:sSub>
                        </m:num>
                        <m:den>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ea typeface="Cambria Math" panose="02040503050406030204" pitchFamily="18" charset="0"/>
                                </a:rPr>
                                <m:t>𝑟𝑓</m:t>
                              </m:r>
                            </m:sub>
                          </m:sSub>
                        </m:den>
                      </m:f>
                    </m:oMath>
                  </m:oMathPara>
                </a14:m>
                <a:endParaRPr lang="en-GB" sz="1700" dirty="0">
                  <a:solidFill>
                    <a:schemeClr val="tx1"/>
                  </a:solidFill>
                </a:endParaRPr>
              </a:p>
            </p:txBody>
          </p:sp>
        </mc:Choice>
        <mc:Fallback xmlns="">
          <p:sp>
            <p:nvSpPr>
              <p:cNvPr id="54" name="CasellaDiTesto 53">
                <a:extLst>
                  <a:ext uri="{FF2B5EF4-FFF2-40B4-BE49-F238E27FC236}">
                    <a16:creationId xmlns:a16="http://schemas.microsoft.com/office/drawing/2014/main" id="{A23E3E4E-9333-452D-8D36-A5D8B5185F96}"/>
                  </a:ext>
                </a:extLst>
              </p:cNvPr>
              <p:cNvSpPr txBox="1">
                <a:spLocks noRot="1" noChangeAspect="1" noMove="1" noResize="1" noEditPoints="1" noAdjustHandles="1" noChangeArrowheads="1" noChangeShapeType="1" noTextEdit="1"/>
              </p:cNvSpPr>
              <p:nvPr/>
            </p:nvSpPr>
            <p:spPr>
              <a:xfrm>
                <a:off x="7842163" y="6162869"/>
                <a:ext cx="2404236" cy="657552"/>
              </a:xfrm>
              <a:prstGeom prst="rect">
                <a:avLst/>
              </a:prstGeom>
              <a:blipFill>
                <a:blip r:embed="rId2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8260338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4530F82-7F06-46C9-B38D-E8007A86AB0B}"/>
              </a:ext>
            </a:extLst>
          </p:cNvPr>
          <p:cNvSpPr>
            <a:spLocks noGrp="1"/>
          </p:cNvSpPr>
          <p:nvPr>
            <p:ph type="sldNum" sz="quarter" idx="12"/>
          </p:nvPr>
        </p:nvSpPr>
        <p:spPr/>
        <p:txBody>
          <a:bodyPr/>
          <a:lstStyle/>
          <a:p>
            <a:fld id="{F556478C-EA8F-4B12-8AB2-8053E5C3663D}" type="slidenum">
              <a:rPr lang="en-GB" smtClean="0"/>
              <a:t>139</a:t>
            </a:fld>
            <a:endParaRPr lang="en-GB"/>
          </a:p>
        </p:txBody>
      </p:sp>
      <p:sp>
        <p:nvSpPr>
          <p:cNvPr id="5" name="CasellaDiTesto 4">
            <a:extLst>
              <a:ext uri="{FF2B5EF4-FFF2-40B4-BE49-F238E27FC236}">
                <a16:creationId xmlns:a16="http://schemas.microsoft.com/office/drawing/2014/main" id="{FEB2FAFC-A04F-453F-A031-595B1A4A2777}"/>
              </a:ext>
            </a:extLst>
          </p:cNvPr>
          <p:cNvSpPr txBox="1"/>
          <p:nvPr/>
        </p:nvSpPr>
        <p:spPr>
          <a:xfrm>
            <a:off x="-101353" y="122079"/>
            <a:ext cx="12192000" cy="677108"/>
          </a:xfrm>
          <a:prstGeom prst="rect">
            <a:avLst/>
          </a:prstGeom>
          <a:noFill/>
        </p:spPr>
        <p:txBody>
          <a:bodyPr wrap="square" rtlCol="0">
            <a:spAutoFit/>
          </a:bodyPr>
          <a:lstStyle/>
          <a:p>
            <a:pPr algn="ctr"/>
            <a:r>
              <a:rPr lang="en-GB" sz="3700" dirty="0">
                <a:latin typeface="+mj-lt"/>
              </a:rPr>
              <a:t>Another example: residual voltage and kicker efficiency (1/3)</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5E0884B-207A-4CF1-8D25-CE7AC0860DF0}"/>
                  </a:ext>
                </a:extLst>
              </p:cNvPr>
              <p:cNvSpPr txBox="1"/>
              <p:nvPr/>
            </p:nvSpPr>
            <p:spPr>
              <a:xfrm>
                <a:off x="1" y="956554"/>
                <a:ext cx="7153932" cy="2145459"/>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Let’s suppose that</a:t>
                </a:r>
              </a:p>
              <a:p>
                <a:pPr marL="742950" lvl="1" indent="-285750">
                  <a:buFont typeface="Wingdings" panose="05000000000000000000" pitchFamily="2" charset="2"/>
                  <a:buChar char="Ø"/>
                </a:pPr>
                <a:r>
                  <a:rPr lang="en-GB" sz="1600" dirty="0"/>
                  <a:t>120 bunches in DAFNE perform coupled-bunch motion with </a:t>
                </a:r>
                <a14:m>
                  <m:oMath xmlns:m="http://schemas.openxmlformats.org/officeDocument/2006/math">
                    <m:r>
                      <a:rPr lang="en-GB" sz="1600" b="0" i="1" smtClean="0">
                        <a:latin typeface="Cambria Math" panose="02040503050406030204" pitchFamily="18" charset="0"/>
                      </a:rPr>
                      <m:t>𝜇</m:t>
                    </m:r>
                    <m:r>
                      <a:rPr lang="en-GB" sz="1600" b="0" i="1" smtClean="0">
                        <a:latin typeface="Cambria Math" panose="02040503050406030204" pitchFamily="18" charset="0"/>
                      </a:rPr>
                      <m:t>=30</m:t>
                    </m:r>
                  </m:oMath>
                </a14:m>
                <a:r>
                  <a:rPr lang="en-GB" sz="1600" dirty="0"/>
                  <a:t>;</a:t>
                </a:r>
              </a:p>
              <a:p>
                <a:pPr marL="742950" lvl="1" indent="-285750">
                  <a:buFont typeface="Wingdings" panose="05000000000000000000" pitchFamily="2" charset="2"/>
                  <a:buChar char="Ø"/>
                </a:pPr>
                <a:r>
                  <a:rPr lang="en-GB" sz="1600" dirty="0"/>
                  <a:t>the phase-shift between consecutive bunches is </a:t>
                </a:r>
                <a14:m>
                  <m:oMath xmlns:m="http://schemas.openxmlformats.org/officeDocument/2006/math">
                    <m:r>
                      <a:rPr lang="en-GB" sz="1600" i="1" smtClean="0">
                        <a:solidFill>
                          <a:schemeClr val="tx1"/>
                        </a:solidFill>
                        <a:latin typeface="Cambria Math" panose="02040503050406030204" pitchFamily="18" charset="0"/>
                        <a:ea typeface="Cambria Math" panose="02040503050406030204" pitchFamily="18" charset="0"/>
                      </a:rPr>
                      <m:t>∆</m:t>
                    </m:r>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i="1" smtClean="0">
                            <a:solidFill>
                              <a:schemeClr val="tx1"/>
                            </a:solidFill>
                            <a:latin typeface="Cambria Math" panose="02040503050406030204" pitchFamily="18" charset="0"/>
                            <a:ea typeface="Cambria Math" panose="02040503050406030204" pitchFamily="18" charset="0"/>
                          </a:rPr>
                          <m:t>𝜙</m:t>
                        </m:r>
                      </m:e>
                      <m:sub>
                        <m:r>
                          <a:rPr lang="en-GB" sz="1600" b="0" i="1" smtClean="0">
                            <a:solidFill>
                              <a:schemeClr val="tx1"/>
                            </a:solidFill>
                            <a:latin typeface="Cambria Math" panose="02040503050406030204" pitchFamily="18" charset="0"/>
                            <a:ea typeface="Cambria Math" panose="02040503050406030204" pitchFamily="18" charset="0"/>
                          </a:rPr>
                          <m:t>30</m:t>
                        </m:r>
                      </m:sub>
                    </m:sSub>
                    <m:r>
                      <a:rPr lang="en-GB" sz="1600" b="0" i="1" smtClean="0">
                        <a:solidFill>
                          <a:schemeClr val="tx1"/>
                        </a:solidFill>
                        <a:latin typeface="Cambria Math" panose="02040503050406030204" pitchFamily="18" charset="0"/>
                        <a:ea typeface="Cambria Math" panose="02040503050406030204" pitchFamily="18" charset="0"/>
                      </a:rPr>
                      <m:t>=</m:t>
                    </m:r>
                    <m:r>
                      <a:rPr lang="en-GB" sz="1600" b="0" i="1" smtClean="0">
                        <a:solidFill>
                          <a:schemeClr val="tx1"/>
                        </a:solidFill>
                        <a:latin typeface="Cambria Math" panose="02040503050406030204" pitchFamily="18" charset="0"/>
                        <a:ea typeface="Cambria Math" panose="02040503050406030204" pitchFamily="18" charset="0"/>
                      </a:rPr>
                      <m:t>𝜋</m:t>
                    </m:r>
                    <m:r>
                      <a:rPr lang="en-GB" sz="1600" b="0" i="1" smtClean="0">
                        <a:solidFill>
                          <a:schemeClr val="tx1"/>
                        </a:solidFill>
                        <a:latin typeface="Cambria Math" panose="02040503050406030204" pitchFamily="18" charset="0"/>
                        <a:ea typeface="Cambria Math" panose="02040503050406030204" pitchFamily="18" charset="0"/>
                      </a:rPr>
                      <m:t>/2</m:t>
                    </m:r>
                  </m:oMath>
                </a14:m>
                <a:r>
                  <a:rPr lang="en-GB" sz="1600" dirty="0"/>
                  <a:t>;</a:t>
                </a:r>
              </a:p>
              <a:p>
                <a:pPr marL="742950" lvl="1" indent="-285750">
                  <a:buFont typeface="Wingdings" panose="05000000000000000000" pitchFamily="2" charset="2"/>
                  <a:buChar char="Ø"/>
                </a:pPr>
                <a:r>
                  <a:rPr lang="en-GB" sz="1600" dirty="0"/>
                  <a:t>the oscillation-amplitudes </a:t>
                </a:r>
                <a14:m>
                  <m:oMath xmlns:m="http://schemas.openxmlformats.org/officeDocument/2006/math">
                    <m:acc>
                      <m:accPr>
                        <m:chr m:val="̂"/>
                        <m:ctrlPr>
                          <a:rPr lang="en-GB" sz="1600" i="1" dirty="0">
                            <a:latin typeface="Cambria Math" panose="02040503050406030204" pitchFamily="18" charset="0"/>
                          </a:rPr>
                        </m:ctrlPr>
                      </m:accPr>
                      <m:e>
                        <m:r>
                          <a:rPr lang="en-GB" sz="1600" b="0" i="1" dirty="0">
                            <a:latin typeface="Cambria Math" panose="02040503050406030204" pitchFamily="18" charset="0"/>
                            <a:ea typeface="Cambria Math" panose="02040503050406030204" pitchFamily="18" charset="0"/>
                          </a:rPr>
                          <m:t>∆</m:t>
                        </m:r>
                        <m:r>
                          <a:rPr lang="en-GB" sz="1600" b="0" i="1" dirty="0">
                            <a:latin typeface="Cambria Math" panose="02040503050406030204" pitchFamily="18" charset="0"/>
                            <a:ea typeface="Cambria Math" panose="02040503050406030204" pitchFamily="18" charset="0"/>
                          </a:rPr>
                          <m:t>𝜑</m:t>
                        </m:r>
                      </m:e>
                    </m:acc>
                  </m:oMath>
                </a14:m>
                <a:r>
                  <a:rPr lang="en-GB" sz="1600" dirty="0"/>
                  <a:t> and </a:t>
                </a:r>
                <a14:m>
                  <m:oMath xmlns:m="http://schemas.openxmlformats.org/officeDocument/2006/math">
                    <m:acc>
                      <m:accPr>
                        <m:chr m:val="̂"/>
                        <m:ctrlPr>
                          <a:rPr lang="en-GB" sz="1600" i="1" dirty="0">
                            <a:latin typeface="Cambria Math" panose="02040503050406030204" pitchFamily="18" charset="0"/>
                          </a:rPr>
                        </m:ctrlPr>
                      </m:accPr>
                      <m:e>
                        <m:r>
                          <a:rPr lang="en-GB" sz="1600" b="0" i="1">
                            <a:latin typeface="Cambria Math" panose="02040503050406030204" pitchFamily="18" charset="0"/>
                            <a:ea typeface="Cambria Math" panose="02040503050406030204" pitchFamily="18" charset="0"/>
                          </a:rPr>
                          <m:t>𝛿</m:t>
                        </m:r>
                      </m:e>
                    </m:acc>
                  </m:oMath>
                </a14:m>
                <a:r>
                  <a:rPr lang="en-GB" sz="1600" dirty="0"/>
                  <a:t> are the same for all the bunches</a:t>
                </a:r>
              </a:p>
              <a:p>
                <a:pPr marL="1200150" lvl="2" indent="-285750">
                  <a:buFont typeface="Arial" panose="020B0604020202020204" pitchFamily="34" charset="0"/>
                  <a:buChar char="•"/>
                </a:pPr>
                <a:r>
                  <a:rPr lang="en-GB" sz="1600" dirty="0"/>
                  <a:t>at turn </a:t>
                </a:r>
                <a14:m>
                  <m:oMath xmlns:m="http://schemas.openxmlformats.org/officeDocument/2006/math">
                    <m:r>
                      <a:rPr lang="en-GB" sz="1600" i="1" dirty="0" smtClean="0">
                        <a:latin typeface="Cambria Math" panose="02040503050406030204" pitchFamily="18" charset="0"/>
                      </a:rPr>
                      <m:t>𝑛</m:t>
                    </m:r>
                  </m:oMath>
                </a14:m>
                <a:r>
                  <a:rPr lang="en-GB" sz="1600" dirty="0"/>
                  <a:t>, the bunches 1, 5, 9, … have coordinates (0,</a:t>
                </a:r>
                <a14:m>
                  <m:oMath xmlns:m="http://schemas.openxmlformats.org/officeDocument/2006/math">
                    <m:acc>
                      <m:accPr>
                        <m:chr m:val="̂"/>
                        <m:ctrlPr>
                          <a:rPr lang="en-GB" sz="1600" i="1" dirty="0">
                            <a:latin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𝛿</m:t>
                        </m:r>
                      </m:e>
                    </m:acc>
                  </m:oMath>
                </a14:m>
                <a:r>
                  <a:rPr lang="en-GB" sz="1600" dirty="0"/>
                  <a:t>), the bunches 2, 6, 10, … have coordinates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b="0" i="1">
                            <a:latin typeface="Cambria Math" panose="02040503050406030204" pitchFamily="18" charset="0"/>
                            <a:ea typeface="Cambria Math" panose="02040503050406030204" pitchFamily="18" charset="0"/>
                          </a:rPr>
                          <m:t>𝜑</m:t>
                        </m:r>
                      </m:e>
                      <m:sub>
                        <m:r>
                          <a:rPr lang="en-GB" sz="1600" b="0" i="1">
                            <a:latin typeface="Cambria Math" panose="02040503050406030204" pitchFamily="18" charset="0"/>
                            <a:ea typeface="Cambria Math" panose="02040503050406030204" pitchFamily="18" charset="0"/>
                          </a:rPr>
                          <m:t>𝑆𝑅</m:t>
                        </m:r>
                      </m:sub>
                    </m:sSub>
                  </m:oMath>
                </a14:m>
                <a:r>
                  <a:rPr lang="en-GB" sz="1600" dirty="0"/>
                  <a:t>+ </a:t>
                </a:r>
                <a14:m>
                  <m:oMath xmlns:m="http://schemas.openxmlformats.org/officeDocument/2006/math">
                    <m:acc>
                      <m:accPr>
                        <m:chr m:val="̂"/>
                        <m:ctrlPr>
                          <a:rPr lang="en-GB" sz="1600" i="1" dirty="0">
                            <a:latin typeface="Cambria Math" panose="02040503050406030204" pitchFamily="18" charset="0"/>
                          </a:rPr>
                        </m:ctrlPr>
                      </m:accPr>
                      <m:e>
                        <m:r>
                          <a:rPr lang="en-GB" sz="1600" b="0" i="1" dirty="0">
                            <a:latin typeface="Cambria Math" panose="02040503050406030204" pitchFamily="18" charset="0"/>
                            <a:ea typeface="Cambria Math" panose="02040503050406030204" pitchFamily="18" charset="0"/>
                          </a:rPr>
                          <m:t>∆</m:t>
                        </m:r>
                        <m:r>
                          <a:rPr lang="en-GB" sz="1600" b="0" i="1" dirty="0">
                            <a:latin typeface="Cambria Math" panose="02040503050406030204" pitchFamily="18" charset="0"/>
                            <a:ea typeface="Cambria Math" panose="02040503050406030204" pitchFamily="18" charset="0"/>
                          </a:rPr>
                          <m:t>𝜑</m:t>
                        </m:r>
                      </m:e>
                    </m:acc>
                  </m:oMath>
                </a14:m>
                <a:r>
                  <a:rPr lang="en-GB" sz="1600" dirty="0"/>
                  <a:t>,</a:t>
                </a:r>
                <a:r>
                  <a:rPr lang="en-GB" sz="1600" dirty="0">
                    <a:ea typeface="Cambria Math" panose="02040503050406030204" pitchFamily="18" charset="0"/>
                  </a:rPr>
                  <a:t> </a:t>
                </a:r>
                <a14:m>
                  <m:oMath xmlns:m="http://schemas.openxmlformats.org/officeDocument/2006/math">
                    <m:r>
                      <a:rPr lang="en-GB" sz="1600" b="0" i="1" smtClean="0">
                        <a:latin typeface="Cambria Math" panose="02040503050406030204" pitchFamily="18" charset="0"/>
                        <a:ea typeface="Cambria Math" panose="02040503050406030204" pitchFamily="18" charset="0"/>
                      </a:rPr>
                      <m:t>0</m:t>
                    </m:r>
                  </m:oMath>
                </a14:m>
                <a:r>
                  <a:rPr lang="en-GB" sz="1600" dirty="0"/>
                  <a:t>) etc.;</a:t>
                </a:r>
              </a:p>
              <a:p>
                <a:pPr marL="1200150" lvl="2" indent="-285750">
                  <a:buFont typeface="Arial" panose="020B0604020202020204" pitchFamily="34" charset="0"/>
                  <a:buChar char="•"/>
                </a:pPr>
                <a:r>
                  <a:rPr lang="en-GB" sz="1600" dirty="0"/>
                  <a:t>the feedback ideal-corrections are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i="1">
                            <a:solidFill>
                              <a:schemeClr val="tx1"/>
                            </a:solidFill>
                            <a:latin typeface="Cambria Math" panose="02040503050406030204" pitchFamily="18" charset="0"/>
                          </a:rPr>
                          <m:t>,(1,5,…)</m:t>
                        </m:r>
                      </m:sub>
                    </m:sSub>
                    <m:r>
                      <a:rPr lang="en-GB" sz="1600" b="0" i="0" smtClean="0">
                        <a:solidFill>
                          <a:schemeClr val="tx1"/>
                        </a:solidFill>
                        <a:latin typeface="Cambria Math" panose="02040503050406030204" pitchFamily="18" charset="0"/>
                      </a:rPr>
                      <m:t>=−2 </m:t>
                    </m:r>
                    <m:r>
                      <m:rPr>
                        <m:sty m:val="p"/>
                      </m:rPr>
                      <a:rPr lang="en-GB" sz="1600" b="0" i="0" smtClean="0">
                        <a:solidFill>
                          <a:schemeClr val="tx1"/>
                        </a:solidFill>
                        <a:latin typeface="Cambria Math" panose="02040503050406030204" pitchFamily="18" charset="0"/>
                      </a:rPr>
                      <m:t>V</m:t>
                    </m:r>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r>
                          <a:rPr lang="en-GB" sz="1600" i="1">
                            <a:latin typeface="Cambria Math" panose="02040503050406030204" pitchFamily="18" charset="0"/>
                          </a:rPr>
                          <m:t>,(2,6,…)</m:t>
                        </m:r>
                      </m:sub>
                    </m:sSub>
                    <m:r>
                      <a:rPr lang="en-GB" sz="1600">
                        <a:latin typeface="Cambria Math" panose="02040503050406030204" pitchFamily="18" charset="0"/>
                      </a:rPr>
                      <m:t>=</m:t>
                    </m:r>
                    <m:r>
                      <a:rPr lang="en-GB" sz="1600" b="0" i="0" smtClean="0">
                        <a:latin typeface="Cambria Math" panose="02040503050406030204" pitchFamily="18" charset="0"/>
                      </a:rPr>
                      <m:t>0 </m:t>
                    </m:r>
                    <m:r>
                      <m:rPr>
                        <m:sty m:val="p"/>
                      </m:rPr>
                      <a:rPr lang="en-GB" sz="1600" b="0" i="0" smtClean="0">
                        <a:latin typeface="Cambria Math" panose="02040503050406030204" pitchFamily="18" charset="0"/>
                      </a:rPr>
                      <m:t>V</m:t>
                    </m:r>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r>
                          <a:rPr lang="en-GB" sz="1600" i="1">
                            <a:latin typeface="Cambria Math" panose="02040503050406030204" pitchFamily="18" charset="0"/>
                          </a:rPr>
                          <m:t>,(3,7,…)</m:t>
                        </m:r>
                      </m:sub>
                    </m:sSub>
                    <m:r>
                      <a:rPr lang="en-GB" sz="1600">
                        <a:latin typeface="Cambria Math" panose="02040503050406030204" pitchFamily="18" charset="0"/>
                      </a:rPr>
                      <m:t>=</m:t>
                    </m:r>
                    <m:r>
                      <a:rPr lang="en-GB" sz="1600" b="0" i="0" smtClean="0">
                        <a:latin typeface="Cambria Math" panose="02040503050406030204" pitchFamily="18" charset="0"/>
                      </a:rPr>
                      <m:t>2 </m:t>
                    </m:r>
                    <m:r>
                      <m:rPr>
                        <m:sty m:val="p"/>
                      </m:rPr>
                      <a:rPr lang="en-GB" sz="1600" b="0" i="0" smtClean="0">
                        <a:latin typeface="Cambria Math" panose="02040503050406030204" pitchFamily="18" charset="0"/>
                      </a:rPr>
                      <m:t>V</m:t>
                    </m:r>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r>
                          <a:rPr lang="en-GB" sz="1600" i="1">
                            <a:latin typeface="Cambria Math" panose="02040503050406030204" pitchFamily="18" charset="0"/>
                          </a:rPr>
                          <m:t>,(4,8,…)</m:t>
                        </m:r>
                      </m:sub>
                    </m:sSub>
                    <m:r>
                      <a:rPr lang="en-GB" sz="1600">
                        <a:latin typeface="Cambria Math" panose="02040503050406030204" pitchFamily="18" charset="0"/>
                      </a:rPr>
                      <m:t>=</m:t>
                    </m:r>
                    <m:r>
                      <a:rPr lang="en-GB" sz="1600" b="0" i="0" smtClean="0">
                        <a:latin typeface="Cambria Math" panose="02040503050406030204" pitchFamily="18" charset="0"/>
                      </a:rPr>
                      <m:t>0 </m:t>
                    </m:r>
                    <m:r>
                      <m:rPr>
                        <m:sty m:val="p"/>
                      </m:rPr>
                      <a:rPr lang="en-GB" sz="1600" b="0" i="0" smtClean="0">
                        <a:latin typeface="Cambria Math" panose="02040503050406030204" pitchFamily="18" charset="0"/>
                      </a:rPr>
                      <m:t>V</m:t>
                    </m:r>
                  </m:oMath>
                </a14:m>
                <a:r>
                  <a:rPr lang="en-GB" sz="1600" dirty="0"/>
                  <a:t>. </a:t>
                </a:r>
              </a:p>
            </p:txBody>
          </p:sp>
        </mc:Choice>
        <mc:Fallback xmlns="">
          <p:sp>
            <p:nvSpPr>
              <p:cNvPr id="6" name="CasellaDiTesto 5">
                <a:extLst>
                  <a:ext uri="{FF2B5EF4-FFF2-40B4-BE49-F238E27FC236}">
                    <a16:creationId xmlns:a16="http://schemas.microsoft.com/office/drawing/2014/main" id="{D5E0884B-207A-4CF1-8D25-CE7AC0860DF0}"/>
                  </a:ext>
                </a:extLst>
              </p:cNvPr>
              <p:cNvSpPr txBox="1">
                <a:spLocks noRot="1" noChangeAspect="1" noMove="1" noResize="1" noEditPoints="1" noAdjustHandles="1" noChangeArrowheads="1" noChangeShapeType="1" noTextEdit="1"/>
              </p:cNvSpPr>
              <p:nvPr/>
            </p:nvSpPr>
            <p:spPr>
              <a:xfrm>
                <a:off x="1" y="956554"/>
                <a:ext cx="7153932" cy="2145459"/>
              </a:xfrm>
              <a:prstGeom prst="rect">
                <a:avLst/>
              </a:prstGeom>
              <a:blipFill>
                <a:blip r:embed="rId2"/>
                <a:stretch>
                  <a:fillRect l="-341" t="-852" b="-1705"/>
                </a:stretch>
              </a:blipFill>
            </p:spPr>
            <p:txBody>
              <a:bodyPr/>
              <a:lstStyle/>
              <a:p>
                <a:r>
                  <a:rPr lang="en-GB">
                    <a:noFill/>
                  </a:rPr>
                  <a:t> </a:t>
                </a:r>
              </a:p>
            </p:txBody>
          </p:sp>
        </mc:Fallback>
      </mc:AlternateContent>
      <p:cxnSp>
        <p:nvCxnSpPr>
          <p:cNvPr id="11" name="Connettore 2 10">
            <a:extLst>
              <a:ext uri="{FF2B5EF4-FFF2-40B4-BE49-F238E27FC236}">
                <a16:creationId xmlns:a16="http://schemas.microsoft.com/office/drawing/2014/main" id="{02051E52-EB57-4CA6-8728-7FDABA899CEB}"/>
              </a:ext>
            </a:extLst>
          </p:cNvPr>
          <p:cNvCxnSpPr/>
          <p:nvPr/>
        </p:nvCxnSpPr>
        <p:spPr>
          <a:xfrm>
            <a:off x="7750206" y="2334827"/>
            <a:ext cx="34622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ED295570-0F59-4472-92EF-7C99B04C0EAD}"/>
              </a:ext>
            </a:extLst>
          </p:cNvPr>
          <p:cNvCxnSpPr/>
          <p:nvPr/>
        </p:nvCxnSpPr>
        <p:spPr>
          <a:xfrm flipV="1">
            <a:off x="9472474" y="962546"/>
            <a:ext cx="0" cy="2792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FC7557DC-00D5-4FB4-A5DD-9535AA3C806F}"/>
                  </a:ext>
                </a:extLst>
              </p:cNvPr>
              <p:cNvSpPr txBox="1"/>
              <p:nvPr/>
            </p:nvSpPr>
            <p:spPr>
              <a:xfrm>
                <a:off x="11011271" y="2430685"/>
                <a:ext cx="1065997" cy="261610"/>
              </a:xfrm>
              <a:prstGeom prst="rect">
                <a:avLst/>
              </a:prstGeom>
              <a:noFill/>
            </p:spPr>
            <p:txBody>
              <a:bodyPr wrap="none" lIns="0" tIns="0" rIns="0" bIns="0" rtlCol="0">
                <a:spAutoFit/>
              </a:bodyPr>
              <a:lstStyle/>
              <a:p>
                <a14:m>
                  <m:oMath xmlns:m="http://schemas.openxmlformats.org/officeDocument/2006/math">
                    <m:r>
                      <a:rPr lang="en-GB" sz="1700" b="1" i="1" smtClean="0">
                        <a:latin typeface="Cambria Math" panose="02040503050406030204" pitchFamily="18" charset="0"/>
                        <a:ea typeface="Cambria Math" panose="02040503050406030204" pitchFamily="18" charset="0"/>
                      </a:rPr>
                      <m:t>∆</m:t>
                    </m:r>
                    <m:r>
                      <a:rPr lang="en-GB" sz="1700" b="1" i="1" smtClean="0">
                        <a:latin typeface="Cambria Math" panose="02040503050406030204" pitchFamily="18" charset="0"/>
                        <a:ea typeface="Cambria Math" panose="02040503050406030204" pitchFamily="18" charset="0"/>
                      </a:rPr>
                      <m:t>𝝋</m:t>
                    </m:r>
                  </m:oMath>
                </a14:m>
                <a:r>
                  <a:rPr lang="en-GB" sz="1700" b="1" dirty="0"/>
                  <a:t> mod 2</a:t>
                </a:r>
                <a14:m>
                  <m:oMath xmlns:m="http://schemas.openxmlformats.org/officeDocument/2006/math">
                    <m:r>
                      <a:rPr lang="en-GB" sz="1700" b="1" i="1" smtClean="0">
                        <a:latin typeface="Cambria Math" panose="02040503050406030204" pitchFamily="18" charset="0"/>
                        <a:ea typeface="Cambria Math" panose="02040503050406030204" pitchFamily="18" charset="0"/>
                      </a:rPr>
                      <m:t>𝝅</m:t>
                    </m:r>
                  </m:oMath>
                </a14:m>
                <a:endParaRPr lang="en-GB" sz="1700" b="1" dirty="0"/>
              </a:p>
            </p:txBody>
          </p:sp>
        </mc:Choice>
        <mc:Fallback xmlns="">
          <p:sp>
            <p:nvSpPr>
              <p:cNvPr id="15" name="CasellaDiTesto 14">
                <a:extLst>
                  <a:ext uri="{FF2B5EF4-FFF2-40B4-BE49-F238E27FC236}">
                    <a16:creationId xmlns:a16="http://schemas.microsoft.com/office/drawing/2014/main" id="{FC7557DC-00D5-4FB4-A5DD-9535AA3C806F}"/>
                  </a:ext>
                </a:extLst>
              </p:cNvPr>
              <p:cNvSpPr txBox="1">
                <a:spLocks noRot="1" noChangeAspect="1" noMove="1" noResize="1" noEditPoints="1" noAdjustHandles="1" noChangeArrowheads="1" noChangeShapeType="1" noTextEdit="1"/>
              </p:cNvSpPr>
              <p:nvPr/>
            </p:nvSpPr>
            <p:spPr>
              <a:xfrm>
                <a:off x="11011271" y="2430685"/>
                <a:ext cx="1065997" cy="261610"/>
              </a:xfrm>
              <a:prstGeom prst="rect">
                <a:avLst/>
              </a:prstGeom>
              <a:blipFill>
                <a:blip r:embed="rId3"/>
                <a:stretch>
                  <a:fillRect l="-6857" t="-25581" r="-4000" b="-465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012FC0C-FDAD-4290-9954-F69748C8026B}"/>
                  </a:ext>
                </a:extLst>
              </p:cNvPr>
              <p:cNvSpPr txBox="1"/>
              <p:nvPr/>
            </p:nvSpPr>
            <p:spPr>
              <a:xfrm>
                <a:off x="9570128" y="795535"/>
                <a:ext cx="175240" cy="2616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ea typeface="Cambria Math" panose="02040503050406030204" pitchFamily="18" charset="0"/>
                        </a:rPr>
                        <m:t>𝜹</m:t>
                      </m:r>
                    </m:oMath>
                  </m:oMathPara>
                </a14:m>
                <a:endParaRPr lang="en-GB" sz="1700" b="1" dirty="0"/>
              </a:p>
            </p:txBody>
          </p:sp>
        </mc:Choice>
        <mc:Fallback xmlns="">
          <p:sp>
            <p:nvSpPr>
              <p:cNvPr id="16" name="CasellaDiTesto 15">
                <a:extLst>
                  <a:ext uri="{FF2B5EF4-FFF2-40B4-BE49-F238E27FC236}">
                    <a16:creationId xmlns:a16="http://schemas.microsoft.com/office/drawing/2014/main" id="{7012FC0C-FDAD-4290-9954-F69748C8026B}"/>
                  </a:ext>
                </a:extLst>
              </p:cNvPr>
              <p:cNvSpPr txBox="1">
                <a:spLocks noRot="1" noChangeAspect="1" noMove="1" noResize="1" noEditPoints="1" noAdjustHandles="1" noChangeArrowheads="1" noChangeShapeType="1" noTextEdit="1"/>
              </p:cNvSpPr>
              <p:nvPr/>
            </p:nvSpPr>
            <p:spPr>
              <a:xfrm>
                <a:off x="9570128" y="795535"/>
                <a:ext cx="175240" cy="261610"/>
              </a:xfrm>
              <a:prstGeom prst="rect">
                <a:avLst/>
              </a:prstGeom>
              <a:blipFill>
                <a:blip r:embed="rId4"/>
                <a:stretch>
                  <a:fillRect l="-31034" r="-27586" b="-9524"/>
                </a:stretch>
              </a:blipFill>
            </p:spPr>
            <p:txBody>
              <a:bodyPr/>
              <a:lstStyle/>
              <a:p>
                <a:r>
                  <a:rPr lang="en-GB">
                    <a:noFill/>
                  </a:rPr>
                  <a:t> </a:t>
                </a:r>
              </a:p>
            </p:txBody>
          </p:sp>
        </mc:Fallback>
      </mc:AlternateContent>
      <p:sp>
        <p:nvSpPr>
          <p:cNvPr id="19" name="Ovale 18">
            <a:extLst>
              <a:ext uri="{FF2B5EF4-FFF2-40B4-BE49-F238E27FC236}">
                <a16:creationId xmlns:a16="http://schemas.microsoft.com/office/drawing/2014/main" id="{8E4AC3C6-BB13-49C8-BB9E-32F82DC6A970}"/>
              </a:ext>
            </a:extLst>
          </p:cNvPr>
          <p:cNvSpPr/>
          <p:nvPr/>
        </p:nvSpPr>
        <p:spPr>
          <a:xfrm>
            <a:off x="9347447" y="1358283"/>
            <a:ext cx="222670" cy="195305"/>
          </a:xfrm>
          <a:prstGeom prst="ellipse">
            <a:avLst/>
          </a:prstGeom>
          <a:solidFill>
            <a:srgbClr val="00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8FD2176A-3FFC-434C-9023-290B9AFB498B}"/>
              </a:ext>
            </a:extLst>
          </p:cNvPr>
          <p:cNvSpPr/>
          <p:nvPr/>
        </p:nvSpPr>
        <p:spPr>
          <a:xfrm>
            <a:off x="10019203" y="2235380"/>
            <a:ext cx="222670" cy="195305"/>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AA3D119E-C8B6-465D-B1CF-20634911089B}"/>
              </a:ext>
            </a:extLst>
          </p:cNvPr>
          <p:cNvSpPr/>
          <p:nvPr/>
        </p:nvSpPr>
        <p:spPr>
          <a:xfrm>
            <a:off x="9370017" y="3087638"/>
            <a:ext cx="222670" cy="19530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8FB19285-66DA-431B-A6E8-195B1554D593}"/>
              </a:ext>
            </a:extLst>
          </p:cNvPr>
          <p:cNvSpPr/>
          <p:nvPr/>
        </p:nvSpPr>
        <p:spPr>
          <a:xfrm>
            <a:off x="8652044" y="2235379"/>
            <a:ext cx="222670" cy="195305"/>
          </a:xfrm>
          <a:prstGeom prst="ellipse">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337B9A47-9706-4D3A-89EB-4A34B2FCBA96}"/>
              </a:ext>
            </a:extLst>
          </p:cNvPr>
          <p:cNvSpPr txBox="1"/>
          <p:nvPr/>
        </p:nvSpPr>
        <p:spPr>
          <a:xfrm>
            <a:off x="9542029" y="1248884"/>
            <a:ext cx="699844" cy="369332"/>
          </a:xfrm>
          <a:prstGeom prst="rect">
            <a:avLst/>
          </a:prstGeom>
          <a:noFill/>
        </p:spPr>
        <p:txBody>
          <a:bodyPr wrap="square">
            <a:spAutoFit/>
          </a:bodyPr>
          <a:lstStyle/>
          <a:p>
            <a:r>
              <a:rPr lang="en-GB" sz="1800" b="1" dirty="0">
                <a:solidFill>
                  <a:srgbClr val="00BFBF"/>
                </a:solidFill>
              </a:rPr>
              <a:t>1,5,…</a:t>
            </a:r>
            <a:endParaRPr lang="en-GB" b="1" dirty="0">
              <a:solidFill>
                <a:srgbClr val="00BFBF"/>
              </a:solidFill>
            </a:endParaRPr>
          </a:p>
        </p:txBody>
      </p:sp>
      <p:sp>
        <p:nvSpPr>
          <p:cNvPr id="25" name="CasellaDiTesto 24">
            <a:extLst>
              <a:ext uri="{FF2B5EF4-FFF2-40B4-BE49-F238E27FC236}">
                <a16:creationId xmlns:a16="http://schemas.microsoft.com/office/drawing/2014/main" id="{4186EA93-B1E7-4539-8B1F-FAC2CC155E07}"/>
              </a:ext>
            </a:extLst>
          </p:cNvPr>
          <p:cNvSpPr txBox="1"/>
          <p:nvPr/>
        </p:nvSpPr>
        <p:spPr>
          <a:xfrm>
            <a:off x="9891951" y="1915771"/>
            <a:ext cx="699844" cy="369332"/>
          </a:xfrm>
          <a:prstGeom prst="rect">
            <a:avLst/>
          </a:prstGeom>
          <a:noFill/>
        </p:spPr>
        <p:txBody>
          <a:bodyPr wrap="square">
            <a:spAutoFit/>
          </a:bodyPr>
          <a:lstStyle/>
          <a:p>
            <a:r>
              <a:rPr lang="en-GB" sz="1800" b="1" dirty="0">
                <a:solidFill>
                  <a:srgbClr val="0000FF"/>
                </a:solidFill>
              </a:rPr>
              <a:t>2,6,…</a:t>
            </a:r>
            <a:endParaRPr lang="en-GB" b="1" dirty="0">
              <a:solidFill>
                <a:srgbClr val="0000FF"/>
              </a:solidFill>
            </a:endParaRPr>
          </a:p>
        </p:txBody>
      </p:sp>
      <p:sp>
        <p:nvSpPr>
          <p:cNvPr id="26" name="CasellaDiTesto 25">
            <a:extLst>
              <a:ext uri="{FF2B5EF4-FFF2-40B4-BE49-F238E27FC236}">
                <a16:creationId xmlns:a16="http://schemas.microsoft.com/office/drawing/2014/main" id="{1297AEC4-83D2-4BD7-9901-E10952B4E3E0}"/>
              </a:ext>
            </a:extLst>
          </p:cNvPr>
          <p:cNvSpPr txBox="1"/>
          <p:nvPr/>
        </p:nvSpPr>
        <p:spPr>
          <a:xfrm>
            <a:off x="9570117" y="2995093"/>
            <a:ext cx="699844" cy="369332"/>
          </a:xfrm>
          <a:prstGeom prst="rect">
            <a:avLst/>
          </a:prstGeom>
          <a:noFill/>
        </p:spPr>
        <p:txBody>
          <a:bodyPr wrap="square">
            <a:spAutoFit/>
          </a:bodyPr>
          <a:lstStyle/>
          <a:p>
            <a:r>
              <a:rPr lang="en-GB" sz="1800" b="1" dirty="0">
                <a:solidFill>
                  <a:srgbClr val="00B050"/>
                </a:solidFill>
              </a:rPr>
              <a:t>3,7,…</a:t>
            </a:r>
            <a:endParaRPr lang="en-GB" b="1" dirty="0">
              <a:solidFill>
                <a:srgbClr val="00B050"/>
              </a:solidFill>
            </a:endParaRPr>
          </a:p>
        </p:txBody>
      </p:sp>
      <p:sp>
        <p:nvSpPr>
          <p:cNvPr id="27" name="CasellaDiTesto 26">
            <a:extLst>
              <a:ext uri="{FF2B5EF4-FFF2-40B4-BE49-F238E27FC236}">
                <a16:creationId xmlns:a16="http://schemas.microsoft.com/office/drawing/2014/main" id="{77995ACC-FBAC-4FFE-80D5-978CE8202E35}"/>
              </a:ext>
            </a:extLst>
          </p:cNvPr>
          <p:cNvSpPr txBox="1"/>
          <p:nvPr/>
        </p:nvSpPr>
        <p:spPr>
          <a:xfrm>
            <a:off x="7503854" y="1926432"/>
            <a:ext cx="699844" cy="369332"/>
          </a:xfrm>
          <a:prstGeom prst="rect">
            <a:avLst/>
          </a:prstGeom>
          <a:noFill/>
        </p:spPr>
        <p:txBody>
          <a:bodyPr wrap="square">
            <a:spAutoFit/>
          </a:bodyPr>
          <a:lstStyle/>
          <a:p>
            <a:r>
              <a:rPr lang="en-GB" sz="1800" b="1" dirty="0">
                <a:solidFill>
                  <a:srgbClr val="BF00BF"/>
                </a:solidFill>
              </a:rPr>
              <a:t>4,8,…</a:t>
            </a:r>
            <a:endParaRPr lang="en-GB" b="1" dirty="0">
              <a:solidFill>
                <a:srgbClr val="BF00BF"/>
              </a:solidFill>
            </a:endParaRP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C5104E00-C4BC-4E37-9661-542EE2FD5F37}"/>
                  </a:ext>
                </a:extLst>
              </p:cNvPr>
              <p:cNvSpPr txBox="1"/>
              <p:nvPr/>
            </p:nvSpPr>
            <p:spPr>
              <a:xfrm>
                <a:off x="9953895" y="1238689"/>
                <a:ext cx="935284" cy="3895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1" i="1" smtClean="0">
                              <a:solidFill>
                                <a:srgbClr val="00BFBF"/>
                              </a:solidFill>
                              <a:latin typeface="Cambria Math" panose="02040503050406030204" pitchFamily="18" charset="0"/>
                              <a:ea typeface="Cambria Math" panose="02040503050406030204" pitchFamily="18" charset="0"/>
                            </a:rPr>
                          </m:ctrlPr>
                        </m:dPr>
                        <m:e>
                          <m:r>
                            <m:rPr>
                              <m:nor/>
                            </m:rPr>
                            <a:rPr lang="en-GB" sz="1700" b="1" dirty="0">
                              <a:solidFill>
                                <a:srgbClr val="00BFBF"/>
                              </a:solidFill>
                            </a:rPr>
                            <m:t>0</m:t>
                          </m:r>
                          <m:r>
                            <m:rPr>
                              <m:nor/>
                            </m:rPr>
                            <a:rPr lang="en-GB" sz="1700" b="1" i="0" dirty="0" smtClean="0">
                              <a:solidFill>
                                <a:srgbClr val="00BFBF"/>
                              </a:solidFill>
                            </a:rPr>
                            <m:t>,</m:t>
                          </m:r>
                          <m:acc>
                            <m:accPr>
                              <m:chr m:val="̂"/>
                              <m:ctrlPr>
                                <a:rPr lang="en-GB" sz="1700" b="1" i="1" dirty="0">
                                  <a:solidFill>
                                    <a:srgbClr val="00BFBF"/>
                                  </a:solidFill>
                                  <a:latin typeface="Cambria Math" panose="02040503050406030204" pitchFamily="18" charset="0"/>
                                </a:rPr>
                              </m:ctrlPr>
                            </m:accPr>
                            <m:e>
                              <m:r>
                                <a:rPr lang="en-GB" sz="1700" b="1" i="1">
                                  <a:solidFill>
                                    <a:srgbClr val="00BFBF"/>
                                  </a:solidFill>
                                  <a:latin typeface="Cambria Math" panose="02040503050406030204" pitchFamily="18" charset="0"/>
                                  <a:ea typeface="Cambria Math" panose="02040503050406030204" pitchFamily="18" charset="0"/>
                                </a:rPr>
                                <m:t>𝜹</m:t>
                              </m:r>
                            </m:e>
                          </m:acc>
                        </m:e>
                      </m:d>
                    </m:oMath>
                  </m:oMathPara>
                </a14:m>
                <a:endParaRPr lang="en-GB" sz="1700" b="1" dirty="0">
                  <a:solidFill>
                    <a:srgbClr val="FFA500"/>
                  </a:solidFill>
                </a:endParaRPr>
              </a:p>
            </p:txBody>
          </p:sp>
        </mc:Choice>
        <mc:Fallback xmlns="">
          <p:sp>
            <p:nvSpPr>
              <p:cNvPr id="30" name="CasellaDiTesto 29">
                <a:extLst>
                  <a:ext uri="{FF2B5EF4-FFF2-40B4-BE49-F238E27FC236}">
                    <a16:creationId xmlns:a16="http://schemas.microsoft.com/office/drawing/2014/main" id="{C5104E00-C4BC-4E37-9661-542EE2FD5F37}"/>
                  </a:ext>
                </a:extLst>
              </p:cNvPr>
              <p:cNvSpPr txBox="1">
                <a:spLocks noRot="1" noChangeAspect="1" noMove="1" noResize="1" noEditPoints="1" noAdjustHandles="1" noChangeArrowheads="1" noChangeShapeType="1" noTextEdit="1"/>
              </p:cNvSpPr>
              <p:nvPr/>
            </p:nvSpPr>
            <p:spPr>
              <a:xfrm>
                <a:off x="9953895" y="1238689"/>
                <a:ext cx="935284" cy="389594"/>
              </a:xfrm>
              <a:prstGeom prst="rect">
                <a:avLst/>
              </a:prstGeom>
              <a:blipFill>
                <a:blip r:embed="rId5"/>
                <a:stretch>
                  <a:fillRect r="-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61AFFA55-EFE9-40B3-A087-777B01BF5045}"/>
                  </a:ext>
                </a:extLst>
              </p:cNvPr>
              <p:cNvSpPr txBox="1"/>
              <p:nvPr/>
            </p:nvSpPr>
            <p:spPr>
              <a:xfrm>
                <a:off x="10111499" y="2998026"/>
                <a:ext cx="935284" cy="3895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1" i="1" smtClean="0">
                              <a:solidFill>
                                <a:srgbClr val="00B050"/>
                              </a:solidFill>
                              <a:latin typeface="Cambria Math" panose="02040503050406030204" pitchFamily="18" charset="0"/>
                              <a:ea typeface="Cambria Math" panose="02040503050406030204" pitchFamily="18" charset="0"/>
                            </a:rPr>
                          </m:ctrlPr>
                        </m:dPr>
                        <m:e>
                          <m:r>
                            <m:rPr>
                              <m:nor/>
                            </m:rPr>
                            <a:rPr lang="en-GB" sz="1700" b="1" dirty="0">
                              <a:solidFill>
                                <a:srgbClr val="00B050"/>
                              </a:solidFill>
                            </a:rPr>
                            <m:t>0</m:t>
                          </m:r>
                          <m:r>
                            <m:rPr>
                              <m:nor/>
                            </m:rPr>
                            <a:rPr lang="en-GB" sz="1700" b="1" i="0" dirty="0" smtClean="0">
                              <a:solidFill>
                                <a:srgbClr val="00B050"/>
                              </a:solidFill>
                            </a:rPr>
                            <m:t>,</m:t>
                          </m:r>
                          <m:r>
                            <a:rPr lang="en-GB" sz="1700" b="1" i="1">
                              <a:solidFill>
                                <a:srgbClr val="00B050"/>
                              </a:solidFill>
                              <a:latin typeface="Cambria Math" panose="02040503050406030204" pitchFamily="18" charset="0"/>
                              <a:ea typeface="Cambria Math" panose="02040503050406030204" pitchFamily="18" charset="0"/>
                            </a:rPr>
                            <m:t>−</m:t>
                          </m:r>
                          <m:acc>
                            <m:accPr>
                              <m:chr m:val="̂"/>
                              <m:ctrlPr>
                                <a:rPr lang="en-GB" sz="1700" b="1" i="1" dirty="0">
                                  <a:solidFill>
                                    <a:srgbClr val="00B050"/>
                                  </a:solidFill>
                                  <a:latin typeface="Cambria Math" panose="02040503050406030204" pitchFamily="18" charset="0"/>
                                </a:rPr>
                              </m:ctrlPr>
                            </m:accPr>
                            <m:e>
                              <m:r>
                                <a:rPr lang="en-GB" sz="1700" b="1" i="1">
                                  <a:solidFill>
                                    <a:srgbClr val="00B050"/>
                                  </a:solidFill>
                                  <a:latin typeface="Cambria Math" panose="02040503050406030204" pitchFamily="18" charset="0"/>
                                  <a:ea typeface="Cambria Math" panose="02040503050406030204" pitchFamily="18" charset="0"/>
                                </a:rPr>
                                <m:t>𝜹</m:t>
                              </m:r>
                            </m:e>
                          </m:acc>
                        </m:e>
                      </m:d>
                    </m:oMath>
                  </m:oMathPara>
                </a14:m>
                <a:endParaRPr lang="en-GB" sz="1700" b="1" dirty="0"/>
              </a:p>
            </p:txBody>
          </p:sp>
        </mc:Choice>
        <mc:Fallback xmlns="">
          <p:sp>
            <p:nvSpPr>
              <p:cNvPr id="31" name="CasellaDiTesto 30">
                <a:extLst>
                  <a:ext uri="{FF2B5EF4-FFF2-40B4-BE49-F238E27FC236}">
                    <a16:creationId xmlns:a16="http://schemas.microsoft.com/office/drawing/2014/main" id="{61AFFA55-EFE9-40B3-A087-777B01BF5045}"/>
                  </a:ext>
                </a:extLst>
              </p:cNvPr>
              <p:cNvSpPr txBox="1">
                <a:spLocks noRot="1" noChangeAspect="1" noMove="1" noResize="1" noEditPoints="1" noAdjustHandles="1" noChangeArrowheads="1" noChangeShapeType="1" noTextEdit="1"/>
              </p:cNvSpPr>
              <p:nvPr/>
            </p:nvSpPr>
            <p:spPr>
              <a:xfrm>
                <a:off x="10111499" y="2998026"/>
                <a:ext cx="935284" cy="389594"/>
              </a:xfrm>
              <a:prstGeom prst="rect">
                <a:avLst/>
              </a:prstGeom>
              <a:blipFill>
                <a:blip r:embed="rId6"/>
                <a:stretch>
                  <a:fillRect r="-254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0E121675-2EE9-4EDB-8FFB-033579A31F28}"/>
                  </a:ext>
                </a:extLst>
              </p:cNvPr>
              <p:cNvSpPr txBox="1"/>
              <p:nvPr/>
            </p:nvSpPr>
            <p:spPr>
              <a:xfrm>
                <a:off x="10439293" y="1894166"/>
                <a:ext cx="1728926" cy="362535"/>
              </a:xfrm>
              <a:prstGeom prst="rect">
                <a:avLst/>
              </a:prstGeom>
              <a:noFill/>
            </p:spPr>
            <p:txBody>
              <a:bodyPr wrap="square">
                <a:spAutoFit/>
              </a:bodyPr>
              <a:lstStyle/>
              <a:p>
                <a:r>
                  <a:rPr lang="en-GB" sz="1700" b="1" dirty="0">
                    <a:solidFill>
                      <a:srgbClr val="0000FF"/>
                    </a:solidFill>
                  </a:rPr>
                  <a:t>(</a:t>
                </a:r>
                <a14:m>
                  <m:oMath xmlns:m="http://schemas.openxmlformats.org/officeDocument/2006/math">
                    <m:sSub>
                      <m:sSubPr>
                        <m:ctrlPr>
                          <a:rPr lang="en-GB" sz="1700" b="1" i="1">
                            <a:solidFill>
                              <a:srgbClr val="0000FF"/>
                            </a:solidFill>
                            <a:latin typeface="Cambria Math" panose="02040503050406030204" pitchFamily="18" charset="0"/>
                            <a:ea typeface="Cambria Math" panose="02040503050406030204" pitchFamily="18" charset="0"/>
                          </a:rPr>
                        </m:ctrlPr>
                      </m:sSubPr>
                      <m:e>
                        <m:r>
                          <a:rPr lang="en-GB" sz="1700" b="1" i="1">
                            <a:solidFill>
                              <a:srgbClr val="0000FF"/>
                            </a:solidFill>
                            <a:latin typeface="Cambria Math" panose="02040503050406030204" pitchFamily="18" charset="0"/>
                            <a:ea typeface="Cambria Math" panose="02040503050406030204" pitchFamily="18" charset="0"/>
                          </a:rPr>
                          <m:t>𝝋</m:t>
                        </m:r>
                      </m:e>
                      <m:sub>
                        <m:r>
                          <a:rPr lang="en-GB" sz="1700" b="1" i="1">
                            <a:solidFill>
                              <a:srgbClr val="0000FF"/>
                            </a:solidFill>
                            <a:latin typeface="Cambria Math" panose="02040503050406030204" pitchFamily="18" charset="0"/>
                            <a:ea typeface="Cambria Math" panose="02040503050406030204" pitchFamily="18" charset="0"/>
                          </a:rPr>
                          <m:t>𝑺𝑹</m:t>
                        </m:r>
                      </m:sub>
                    </m:sSub>
                  </m:oMath>
                </a14:m>
                <a:r>
                  <a:rPr lang="en-GB" sz="1700" b="1" dirty="0">
                    <a:solidFill>
                      <a:srgbClr val="0000FF"/>
                    </a:solidFill>
                  </a:rPr>
                  <a:t>+</a:t>
                </a:r>
                <a14:m>
                  <m:oMath xmlns:m="http://schemas.openxmlformats.org/officeDocument/2006/math">
                    <m:acc>
                      <m:accPr>
                        <m:chr m:val="̂"/>
                        <m:ctrlPr>
                          <a:rPr lang="en-GB" sz="1700" b="1" i="1" dirty="0">
                            <a:solidFill>
                              <a:srgbClr val="0000FF"/>
                            </a:solidFill>
                            <a:latin typeface="Cambria Math" panose="02040503050406030204" pitchFamily="18" charset="0"/>
                          </a:rPr>
                        </m:ctrlPr>
                      </m:accPr>
                      <m:e>
                        <m:r>
                          <a:rPr lang="en-GB" sz="1700" b="1" i="1" dirty="0">
                            <a:solidFill>
                              <a:srgbClr val="0000FF"/>
                            </a:solidFill>
                            <a:latin typeface="Cambria Math" panose="02040503050406030204" pitchFamily="18" charset="0"/>
                            <a:ea typeface="Cambria Math" panose="02040503050406030204" pitchFamily="18" charset="0"/>
                          </a:rPr>
                          <m:t>∆</m:t>
                        </m:r>
                        <m:r>
                          <a:rPr lang="en-GB" sz="1700" b="1" i="1" dirty="0">
                            <a:solidFill>
                              <a:srgbClr val="0000FF"/>
                            </a:solidFill>
                            <a:latin typeface="Cambria Math" panose="02040503050406030204" pitchFamily="18" charset="0"/>
                            <a:ea typeface="Cambria Math" panose="02040503050406030204" pitchFamily="18" charset="0"/>
                          </a:rPr>
                          <m:t>𝝋</m:t>
                        </m:r>
                      </m:e>
                    </m:acc>
                  </m:oMath>
                </a14:m>
                <a:r>
                  <a:rPr lang="en-GB" sz="1700" b="1" dirty="0">
                    <a:solidFill>
                      <a:srgbClr val="0000FF"/>
                    </a:solidFill>
                  </a:rPr>
                  <a:t>,</a:t>
                </a:r>
                <a:r>
                  <a:rPr lang="en-GB" sz="1700" b="1" dirty="0">
                    <a:solidFill>
                      <a:srgbClr val="0000FF"/>
                    </a:solidFill>
                    <a:ea typeface="Cambria Math" panose="02040503050406030204" pitchFamily="18" charset="0"/>
                  </a:rPr>
                  <a:t> </a:t>
                </a:r>
                <a14:m>
                  <m:oMath xmlns:m="http://schemas.openxmlformats.org/officeDocument/2006/math">
                    <m:r>
                      <a:rPr lang="en-GB" sz="1700" b="1" i="1" smtClean="0">
                        <a:solidFill>
                          <a:srgbClr val="0000FF"/>
                        </a:solidFill>
                        <a:latin typeface="Cambria Math" panose="02040503050406030204" pitchFamily="18" charset="0"/>
                        <a:ea typeface="Cambria Math" panose="02040503050406030204" pitchFamily="18" charset="0"/>
                      </a:rPr>
                      <m:t>𝟎</m:t>
                    </m:r>
                  </m:oMath>
                </a14:m>
                <a:r>
                  <a:rPr lang="en-GB" sz="1700" b="1" dirty="0">
                    <a:solidFill>
                      <a:srgbClr val="0000FF"/>
                    </a:solidFill>
                  </a:rPr>
                  <a:t>)</a:t>
                </a:r>
              </a:p>
            </p:txBody>
          </p:sp>
        </mc:Choice>
        <mc:Fallback xmlns="">
          <p:sp>
            <p:nvSpPr>
              <p:cNvPr id="33" name="CasellaDiTesto 32">
                <a:extLst>
                  <a:ext uri="{FF2B5EF4-FFF2-40B4-BE49-F238E27FC236}">
                    <a16:creationId xmlns:a16="http://schemas.microsoft.com/office/drawing/2014/main" id="{0E121675-2EE9-4EDB-8FFB-033579A31F28}"/>
                  </a:ext>
                </a:extLst>
              </p:cNvPr>
              <p:cNvSpPr txBox="1">
                <a:spLocks noRot="1" noChangeAspect="1" noMove="1" noResize="1" noEditPoints="1" noAdjustHandles="1" noChangeArrowheads="1" noChangeShapeType="1" noTextEdit="1"/>
              </p:cNvSpPr>
              <p:nvPr/>
            </p:nvSpPr>
            <p:spPr>
              <a:xfrm>
                <a:off x="10439293" y="1894166"/>
                <a:ext cx="1728926" cy="362535"/>
              </a:xfrm>
              <a:prstGeom prst="rect">
                <a:avLst/>
              </a:prstGeom>
              <a:blipFill>
                <a:blip r:embed="rId7"/>
                <a:stretch>
                  <a:fillRect l="-2113" t="-3390" b="-237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642165FB-66F8-4D95-8F3D-044CA4F72AF7}"/>
                  </a:ext>
                </a:extLst>
              </p:cNvPr>
              <p:cNvSpPr txBox="1"/>
              <p:nvPr/>
            </p:nvSpPr>
            <p:spPr>
              <a:xfrm>
                <a:off x="8073193" y="1915771"/>
                <a:ext cx="1728926" cy="362535"/>
              </a:xfrm>
              <a:prstGeom prst="rect">
                <a:avLst/>
              </a:prstGeom>
              <a:noFill/>
            </p:spPr>
            <p:txBody>
              <a:bodyPr wrap="square">
                <a:spAutoFit/>
              </a:bodyPr>
              <a:lstStyle/>
              <a:p>
                <a:r>
                  <a:rPr lang="en-GB" sz="1700" b="1" dirty="0">
                    <a:solidFill>
                      <a:srgbClr val="BF00BF"/>
                    </a:solidFill>
                  </a:rPr>
                  <a:t>(</a:t>
                </a:r>
                <a14:m>
                  <m:oMath xmlns:m="http://schemas.openxmlformats.org/officeDocument/2006/math">
                    <m:sSub>
                      <m:sSubPr>
                        <m:ctrlPr>
                          <a:rPr lang="en-GB" sz="1700" b="1" i="1">
                            <a:solidFill>
                              <a:srgbClr val="BF00BF"/>
                            </a:solidFill>
                            <a:latin typeface="Cambria Math" panose="02040503050406030204" pitchFamily="18" charset="0"/>
                            <a:ea typeface="Cambria Math" panose="02040503050406030204" pitchFamily="18" charset="0"/>
                          </a:rPr>
                        </m:ctrlPr>
                      </m:sSubPr>
                      <m:e>
                        <m:r>
                          <a:rPr lang="en-GB" sz="1700" b="1" i="1">
                            <a:solidFill>
                              <a:srgbClr val="BF00BF"/>
                            </a:solidFill>
                            <a:latin typeface="Cambria Math" panose="02040503050406030204" pitchFamily="18" charset="0"/>
                            <a:ea typeface="Cambria Math" panose="02040503050406030204" pitchFamily="18" charset="0"/>
                          </a:rPr>
                          <m:t>𝝋</m:t>
                        </m:r>
                      </m:e>
                      <m:sub>
                        <m:r>
                          <a:rPr lang="en-GB" sz="1700" b="1" i="1">
                            <a:solidFill>
                              <a:srgbClr val="BF00BF"/>
                            </a:solidFill>
                            <a:latin typeface="Cambria Math" panose="02040503050406030204" pitchFamily="18" charset="0"/>
                            <a:ea typeface="Cambria Math" panose="02040503050406030204" pitchFamily="18" charset="0"/>
                          </a:rPr>
                          <m:t>𝑺𝑹</m:t>
                        </m:r>
                      </m:sub>
                    </m:sSub>
                  </m:oMath>
                </a14:m>
                <a:r>
                  <a:rPr lang="en-GB" sz="1700" b="1" dirty="0">
                    <a:solidFill>
                      <a:srgbClr val="BF00BF"/>
                    </a:solidFill>
                  </a:rPr>
                  <a:t>-</a:t>
                </a:r>
                <a14:m>
                  <m:oMath xmlns:m="http://schemas.openxmlformats.org/officeDocument/2006/math">
                    <m:acc>
                      <m:accPr>
                        <m:chr m:val="̂"/>
                        <m:ctrlPr>
                          <a:rPr lang="en-GB" sz="1700" b="1" i="1" dirty="0">
                            <a:solidFill>
                              <a:srgbClr val="BF00BF"/>
                            </a:solidFill>
                            <a:latin typeface="Cambria Math" panose="02040503050406030204" pitchFamily="18" charset="0"/>
                          </a:rPr>
                        </m:ctrlPr>
                      </m:accPr>
                      <m:e>
                        <m:r>
                          <a:rPr lang="en-GB" sz="1700" b="1" i="1" dirty="0">
                            <a:solidFill>
                              <a:srgbClr val="BF00BF"/>
                            </a:solidFill>
                            <a:latin typeface="Cambria Math" panose="02040503050406030204" pitchFamily="18" charset="0"/>
                            <a:ea typeface="Cambria Math" panose="02040503050406030204" pitchFamily="18" charset="0"/>
                          </a:rPr>
                          <m:t>∆</m:t>
                        </m:r>
                        <m:r>
                          <a:rPr lang="en-GB" sz="1700" b="1" i="1" dirty="0">
                            <a:solidFill>
                              <a:srgbClr val="BF00BF"/>
                            </a:solidFill>
                            <a:latin typeface="Cambria Math" panose="02040503050406030204" pitchFamily="18" charset="0"/>
                            <a:ea typeface="Cambria Math" panose="02040503050406030204" pitchFamily="18" charset="0"/>
                          </a:rPr>
                          <m:t>𝝋</m:t>
                        </m:r>
                      </m:e>
                    </m:acc>
                  </m:oMath>
                </a14:m>
                <a:r>
                  <a:rPr lang="en-GB" sz="1700" b="1" dirty="0">
                    <a:solidFill>
                      <a:srgbClr val="BF00BF"/>
                    </a:solidFill>
                  </a:rPr>
                  <a:t>,</a:t>
                </a:r>
                <a:r>
                  <a:rPr lang="en-GB" sz="1700" b="1" dirty="0">
                    <a:solidFill>
                      <a:srgbClr val="BF00BF"/>
                    </a:solidFill>
                    <a:ea typeface="Cambria Math" panose="02040503050406030204" pitchFamily="18" charset="0"/>
                  </a:rPr>
                  <a:t> </a:t>
                </a:r>
                <a14:m>
                  <m:oMath xmlns:m="http://schemas.openxmlformats.org/officeDocument/2006/math">
                    <m:r>
                      <a:rPr lang="en-GB" sz="1700" b="1" i="1" smtClean="0">
                        <a:solidFill>
                          <a:srgbClr val="BF00BF"/>
                        </a:solidFill>
                        <a:latin typeface="Cambria Math" panose="02040503050406030204" pitchFamily="18" charset="0"/>
                        <a:ea typeface="Cambria Math" panose="02040503050406030204" pitchFamily="18" charset="0"/>
                      </a:rPr>
                      <m:t>𝟎</m:t>
                    </m:r>
                  </m:oMath>
                </a14:m>
                <a:r>
                  <a:rPr lang="en-GB" sz="1700" b="1" dirty="0">
                    <a:solidFill>
                      <a:srgbClr val="BF00BF"/>
                    </a:solidFill>
                  </a:rPr>
                  <a:t>)</a:t>
                </a:r>
              </a:p>
            </p:txBody>
          </p:sp>
        </mc:Choice>
        <mc:Fallback xmlns="">
          <p:sp>
            <p:nvSpPr>
              <p:cNvPr id="34" name="CasellaDiTesto 33">
                <a:extLst>
                  <a:ext uri="{FF2B5EF4-FFF2-40B4-BE49-F238E27FC236}">
                    <a16:creationId xmlns:a16="http://schemas.microsoft.com/office/drawing/2014/main" id="{642165FB-66F8-4D95-8F3D-044CA4F72AF7}"/>
                  </a:ext>
                </a:extLst>
              </p:cNvPr>
              <p:cNvSpPr txBox="1">
                <a:spLocks noRot="1" noChangeAspect="1" noMove="1" noResize="1" noEditPoints="1" noAdjustHandles="1" noChangeArrowheads="1" noChangeShapeType="1" noTextEdit="1"/>
              </p:cNvSpPr>
              <p:nvPr/>
            </p:nvSpPr>
            <p:spPr>
              <a:xfrm>
                <a:off x="8073193" y="1915771"/>
                <a:ext cx="1728926" cy="362535"/>
              </a:xfrm>
              <a:prstGeom prst="rect">
                <a:avLst/>
              </a:prstGeom>
              <a:blipFill>
                <a:blip r:embed="rId8"/>
                <a:stretch>
                  <a:fillRect l="-2113" t="-1667" b="-2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BF21CDDE-1AC6-467F-A1DB-889150097094}"/>
                  </a:ext>
                </a:extLst>
              </p:cNvPr>
              <p:cNvSpPr txBox="1"/>
              <p:nvPr/>
            </p:nvSpPr>
            <p:spPr>
              <a:xfrm>
                <a:off x="11002731" y="895077"/>
                <a:ext cx="1074535" cy="615553"/>
              </a:xfrm>
              <a:prstGeom prst="rect">
                <a:avLst/>
              </a:prstGeom>
              <a:solidFill>
                <a:schemeClr val="bg1"/>
              </a:solidFill>
              <a:ln>
                <a:solidFill>
                  <a:schemeClr val="tx1"/>
                </a:solidFill>
              </a:ln>
            </p:spPr>
            <p:txBody>
              <a:bodyPr wrap="square" rtlCol="0">
                <a:spAutoFit/>
              </a:bodyPr>
              <a:lstStyle/>
              <a:p>
                <a:r>
                  <a:rPr lang="en-GB" sz="1700" b="1" dirty="0"/>
                  <a:t>At turn </a:t>
                </a:r>
                <a14:m>
                  <m:oMath xmlns:m="http://schemas.openxmlformats.org/officeDocument/2006/math">
                    <m:r>
                      <a:rPr lang="en-GB" sz="1700" b="1" i="1" dirty="0" smtClean="0">
                        <a:latin typeface="Cambria Math" panose="02040503050406030204" pitchFamily="18" charset="0"/>
                      </a:rPr>
                      <m:t>𝒏</m:t>
                    </m:r>
                  </m:oMath>
                </a14:m>
                <a:endParaRPr lang="en-GB" sz="1700" b="1" dirty="0"/>
              </a:p>
              <a:p>
                <a:r>
                  <a:rPr lang="en-GB" sz="1700" b="1" dirty="0"/>
                  <a:t>(</a:t>
                </a:r>
                <a14:m>
                  <m:oMath xmlns:m="http://schemas.openxmlformats.org/officeDocument/2006/math">
                    <m:r>
                      <a:rPr lang="en-GB" sz="1700" b="1" i="1">
                        <a:latin typeface="Cambria Math" panose="02040503050406030204" pitchFamily="18" charset="0"/>
                      </a:rPr>
                      <m:t>𝝁</m:t>
                    </m:r>
                    <m:r>
                      <a:rPr lang="en-GB" sz="1700" b="1" i="1">
                        <a:latin typeface="Cambria Math" panose="02040503050406030204" pitchFamily="18" charset="0"/>
                      </a:rPr>
                      <m:t>=</m:t>
                    </m:r>
                    <m:r>
                      <a:rPr lang="en-GB" sz="1700" b="1" i="1">
                        <a:latin typeface="Cambria Math" panose="02040503050406030204" pitchFamily="18" charset="0"/>
                      </a:rPr>
                      <m:t>𝟑𝟎</m:t>
                    </m:r>
                  </m:oMath>
                </a14:m>
                <a:r>
                  <a:rPr lang="en-GB" sz="1700" b="1" dirty="0"/>
                  <a:t>)</a:t>
                </a:r>
              </a:p>
            </p:txBody>
          </p:sp>
        </mc:Choice>
        <mc:Fallback xmlns="">
          <p:sp>
            <p:nvSpPr>
              <p:cNvPr id="36" name="CasellaDiTesto 35">
                <a:extLst>
                  <a:ext uri="{FF2B5EF4-FFF2-40B4-BE49-F238E27FC236}">
                    <a16:creationId xmlns:a16="http://schemas.microsoft.com/office/drawing/2014/main" id="{BF21CDDE-1AC6-467F-A1DB-889150097094}"/>
                  </a:ext>
                </a:extLst>
              </p:cNvPr>
              <p:cNvSpPr txBox="1">
                <a:spLocks noRot="1" noChangeAspect="1" noMove="1" noResize="1" noEditPoints="1" noAdjustHandles="1" noChangeArrowheads="1" noChangeShapeType="1" noTextEdit="1"/>
              </p:cNvSpPr>
              <p:nvPr/>
            </p:nvSpPr>
            <p:spPr>
              <a:xfrm>
                <a:off x="11002731" y="895077"/>
                <a:ext cx="1074535" cy="615553"/>
              </a:xfrm>
              <a:prstGeom prst="rect">
                <a:avLst/>
              </a:prstGeom>
              <a:blipFill>
                <a:blip r:embed="rId9"/>
                <a:stretch>
                  <a:fillRect l="-3371" t="-2913" b="-11650"/>
                </a:stretch>
              </a:blipFill>
              <a:ln>
                <a:solidFill>
                  <a:schemeClr val="tx1"/>
                </a:solidFill>
              </a:ln>
            </p:spPr>
            <p:txBody>
              <a:bodyPr/>
              <a:lstStyle/>
              <a:p>
                <a:r>
                  <a:rPr lang="en-GB">
                    <a:noFill/>
                  </a:rPr>
                  <a:t> </a:t>
                </a:r>
              </a:p>
            </p:txBody>
          </p:sp>
        </mc:Fallback>
      </mc:AlternateContent>
      <p:pic>
        <p:nvPicPr>
          <p:cNvPr id="37" name="Immagine 36">
            <a:extLst>
              <a:ext uri="{FF2B5EF4-FFF2-40B4-BE49-F238E27FC236}">
                <a16:creationId xmlns:a16="http://schemas.microsoft.com/office/drawing/2014/main" id="{C3B7279C-6BC1-40BA-8524-DF9B63FE2128}"/>
              </a:ext>
            </a:extLst>
          </p:cNvPr>
          <p:cNvPicPr>
            <a:picLocks noChangeAspect="1"/>
          </p:cNvPicPr>
          <p:nvPr/>
        </p:nvPicPr>
        <p:blipFill>
          <a:blip r:embed="rId10"/>
          <a:stretch>
            <a:fillRect/>
          </a:stretch>
        </p:blipFill>
        <p:spPr>
          <a:xfrm>
            <a:off x="340274" y="3755254"/>
            <a:ext cx="6115202" cy="2805682"/>
          </a:xfrm>
          <a:prstGeom prst="rect">
            <a:avLst/>
          </a:prstGeom>
        </p:spPr>
      </p:pic>
      <p:sp>
        <p:nvSpPr>
          <p:cNvPr id="38" name="CasellaDiTesto 37">
            <a:extLst>
              <a:ext uri="{FF2B5EF4-FFF2-40B4-BE49-F238E27FC236}">
                <a16:creationId xmlns:a16="http://schemas.microsoft.com/office/drawing/2014/main" id="{F23C6C88-A0F4-4595-862A-5A6230C29A0A}"/>
              </a:ext>
            </a:extLst>
          </p:cNvPr>
          <p:cNvSpPr txBox="1"/>
          <p:nvPr/>
        </p:nvSpPr>
        <p:spPr>
          <a:xfrm rot="16200000">
            <a:off x="-297372" y="4914897"/>
            <a:ext cx="1116963" cy="338554"/>
          </a:xfrm>
          <a:prstGeom prst="rect">
            <a:avLst/>
          </a:prstGeom>
          <a:noFill/>
        </p:spPr>
        <p:txBody>
          <a:bodyPr wrap="square" rtlCol="0">
            <a:spAutoFit/>
          </a:bodyPr>
          <a:lstStyle/>
          <a:p>
            <a:r>
              <a:rPr lang="en-GB" sz="1600" dirty="0"/>
              <a:t>Voltage [V]</a:t>
            </a:r>
          </a:p>
        </p:txBody>
      </p:sp>
      <p:sp>
        <p:nvSpPr>
          <p:cNvPr id="39" name="CasellaDiTesto 38">
            <a:extLst>
              <a:ext uri="{FF2B5EF4-FFF2-40B4-BE49-F238E27FC236}">
                <a16:creationId xmlns:a16="http://schemas.microsoft.com/office/drawing/2014/main" id="{C1D551EA-94F9-4D92-9DED-F2AFFBA57053}"/>
              </a:ext>
            </a:extLst>
          </p:cNvPr>
          <p:cNvSpPr txBox="1"/>
          <p:nvPr/>
        </p:nvSpPr>
        <p:spPr>
          <a:xfrm>
            <a:off x="3264707" y="6502837"/>
            <a:ext cx="1065321" cy="338554"/>
          </a:xfrm>
          <a:prstGeom prst="rect">
            <a:avLst/>
          </a:prstGeom>
          <a:noFill/>
        </p:spPr>
        <p:txBody>
          <a:bodyPr wrap="square" rtlCol="0">
            <a:spAutoFit/>
          </a:bodyPr>
          <a:lstStyle/>
          <a:p>
            <a:r>
              <a:rPr lang="en-GB" sz="1600" dirty="0"/>
              <a:t>Time [ns]</a:t>
            </a:r>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E2D0CD95-10FA-4514-BC7B-9E93E4B1EF69}"/>
                  </a:ext>
                </a:extLst>
              </p:cNvPr>
              <p:cNvSpPr txBox="1"/>
              <p:nvPr/>
            </p:nvSpPr>
            <p:spPr>
              <a:xfrm>
                <a:off x="1956657" y="3218471"/>
                <a:ext cx="3129532" cy="338554"/>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𝒏</m:t>
                    </m:r>
                  </m:oMath>
                </a14:m>
                <a:r>
                  <a:rPr lang="en-GB" sz="1600" b="1" dirty="0"/>
                  <a:t> (</a:t>
                </a:r>
                <a14:m>
                  <m:oMath xmlns:m="http://schemas.openxmlformats.org/officeDocument/2006/math">
                    <m:r>
                      <a:rPr lang="en-GB" sz="1600" b="1" i="1">
                        <a:latin typeface="Cambria Math" panose="02040503050406030204" pitchFamily="18" charset="0"/>
                      </a:rPr>
                      <m:t>𝝁</m:t>
                    </m:r>
                    <m:r>
                      <a:rPr lang="en-GB" sz="1600" b="1" i="1">
                        <a:latin typeface="Cambria Math" panose="02040503050406030204" pitchFamily="18" charset="0"/>
                      </a:rPr>
                      <m:t>=</m:t>
                    </m:r>
                    <m:r>
                      <a:rPr lang="en-GB" sz="1600" b="1" i="1">
                        <a:latin typeface="Cambria Math" panose="02040503050406030204" pitchFamily="18" charset="0"/>
                      </a:rPr>
                      <m:t>𝟑𝟎</m:t>
                    </m:r>
                  </m:oMath>
                </a14:m>
                <a:r>
                  <a:rPr lang="en-GB" sz="1600" b="1" dirty="0"/>
                  <a:t>)</a:t>
                </a:r>
              </a:p>
            </p:txBody>
          </p:sp>
        </mc:Choice>
        <mc:Fallback xmlns="">
          <p:sp>
            <p:nvSpPr>
              <p:cNvPr id="40" name="CasellaDiTesto 39">
                <a:extLst>
                  <a:ext uri="{FF2B5EF4-FFF2-40B4-BE49-F238E27FC236}">
                    <a16:creationId xmlns:a16="http://schemas.microsoft.com/office/drawing/2014/main" id="{E2D0CD95-10FA-4514-BC7B-9E93E4B1EF69}"/>
                  </a:ext>
                </a:extLst>
              </p:cNvPr>
              <p:cNvSpPr txBox="1">
                <a:spLocks noRot="1" noChangeAspect="1" noMove="1" noResize="1" noEditPoints="1" noAdjustHandles="1" noChangeArrowheads="1" noChangeShapeType="1" noTextEdit="1"/>
              </p:cNvSpPr>
              <p:nvPr/>
            </p:nvSpPr>
            <p:spPr>
              <a:xfrm>
                <a:off x="1956657" y="3218471"/>
                <a:ext cx="3129532" cy="338554"/>
              </a:xfrm>
              <a:prstGeom prst="rect">
                <a:avLst/>
              </a:prstGeom>
              <a:blipFill>
                <a:blip r:embed="rId11"/>
                <a:stretch>
                  <a:fillRect l="-1170" t="-5357" b="-21429"/>
                </a:stretch>
              </a:blipFill>
            </p:spPr>
            <p:txBody>
              <a:bodyPr/>
              <a:lstStyle/>
              <a:p>
                <a:r>
                  <a:rPr lang="en-GB">
                    <a:noFill/>
                  </a:rPr>
                  <a:t> </a:t>
                </a:r>
              </a:p>
            </p:txBody>
          </p:sp>
        </mc:Fallback>
      </mc:AlternateContent>
      <p:sp>
        <p:nvSpPr>
          <p:cNvPr id="41" name="CasellaDiTesto 40">
            <a:extLst>
              <a:ext uri="{FF2B5EF4-FFF2-40B4-BE49-F238E27FC236}">
                <a16:creationId xmlns:a16="http://schemas.microsoft.com/office/drawing/2014/main" id="{59FFA289-ADBE-43E4-8D67-2BC9FED58BB4}"/>
              </a:ext>
            </a:extLst>
          </p:cNvPr>
          <p:cNvSpPr txBox="1"/>
          <p:nvPr/>
        </p:nvSpPr>
        <p:spPr>
          <a:xfrm>
            <a:off x="744317" y="3474799"/>
            <a:ext cx="276616" cy="369332"/>
          </a:xfrm>
          <a:prstGeom prst="rect">
            <a:avLst/>
          </a:prstGeom>
          <a:noFill/>
        </p:spPr>
        <p:txBody>
          <a:bodyPr wrap="square" rtlCol="0">
            <a:spAutoFit/>
          </a:bodyPr>
          <a:lstStyle/>
          <a:p>
            <a:r>
              <a:rPr lang="en-GB" b="1" dirty="0">
                <a:solidFill>
                  <a:srgbClr val="00BFBF"/>
                </a:solidFill>
              </a:rPr>
              <a:t>1</a:t>
            </a:r>
          </a:p>
        </p:txBody>
      </p:sp>
      <p:sp>
        <p:nvSpPr>
          <p:cNvPr id="42" name="CasellaDiTesto 41">
            <a:extLst>
              <a:ext uri="{FF2B5EF4-FFF2-40B4-BE49-F238E27FC236}">
                <a16:creationId xmlns:a16="http://schemas.microsoft.com/office/drawing/2014/main" id="{774FC16E-8C39-4792-82F5-6CC2DCD5A8A2}"/>
              </a:ext>
            </a:extLst>
          </p:cNvPr>
          <p:cNvSpPr txBox="1"/>
          <p:nvPr/>
        </p:nvSpPr>
        <p:spPr>
          <a:xfrm>
            <a:off x="1117182" y="3474799"/>
            <a:ext cx="276616" cy="369332"/>
          </a:xfrm>
          <a:prstGeom prst="rect">
            <a:avLst/>
          </a:prstGeom>
          <a:noFill/>
        </p:spPr>
        <p:txBody>
          <a:bodyPr wrap="square" rtlCol="0">
            <a:spAutoFit/>
          </a:bodyPr>
          <a:lstStyle/>
          <a:p>
            <a:r>
              <a:rPr lang="en-GB" b="1" dirty="0">
                <a:solidFill>
                  <a:srgbClr val="0000FF"/>
                </a:solidFill>
              </a:rPr>
              <a:t>2</a:t>
            </a:r>
          </a:p>
        </p:txBody>
      </p:sp>
      <p:sp>
        <p:nvSpPr>
          <p:cNvPr id="43" name="CasellaDiTesto 42">
            <a:extLst>
              <a:ext uri="{FF2B5EF4-FFF2-40B4-BE49-F238E27FC236}">
                <a16:creationId xmlns:a16="http://schemas.microsoft.com/office/drawing/2014/main" id="{5DA21AFF-48A7-4509-89BF-4C5BDB364008}"/>
              </a:ext>
            </a:extLst>
          </p:cNvPr>
          <p:cNvSpPr txBox="1"/>
          <p:nvPr/>
        </p:nvSpPr>
        <p:spPr>
          <a:xfrm>
            <a:off x="1498924" y="3474799"/>
            <a:ext cx="276616" cy="369332"/>
          </a:xfrm>
          <a:prstGeom prst="rect">
            <a:avLst/>
          </a:prstGeom>
          <a:noFill/>
        </p:spPr>
        <p:txBody>
          <a:bodyPr wrap="square" rtlCol="0">
            <a:spAutoFit/>
          </a:bodyPr>
          <a:lstStyle/>
          <a:p>
            <a:r>
              <a:rPr lang="en-GB" b="1" dirty="0">
                <a:solidFill>
                  <a:srgbClr val="00B050"/>
                </a:solidFill>
              </a:rPr>
              <a:t>3</a:t>
            </a:r>
          </a:p>
        </p:txBody>
      </p:sp>
      <p:sp>
        <p:nvSpPr>
          <p:cNvPr id="44" name="CasellaDiTesto 43">
            <a:extLst>
              <a:ext uri="{FF2B5EF4-FFF2-40B4-BE49-F238E27FC236}">
                <a16:creationId xmlns:a16="http://schemas.microsoft.com/office/drawing/2014/main" id="{8F4BCA7D-6D72-4630-963F-AF4360EF027D}"/>
              </a:ext>
            </a:extLst>
          </p:cNvPr>
          <p:cNvSpPr txBox="1"/>
          <p:nvPr/>
        </p:nvSpPr>
        <p:spPr>
          <a:xfrm>
            <a:off x="1873372" y="3489230"/>
            <a:ext cx="276616" cy="369332"/>
          </a:xfrm>
          <a:prstGeom prst="rect">
            <a:avLst/>
          </a:prstGeom>
          <a:noFill/>
        </p:spPr>
        <p:txBody>
          <a:bodyPr wrap="square" rtlCol="0">
            <a:spAutoFit/>
          </a:bodyPr>
          <a:lstStyle/>
          <a:p>
            <a:r>
              <a:rPr lang="en-GB" b="1" dirty="0">
                <a:solidFill>
                  <a:srgbClr val="BF00BF"/>
                </a:solidFill>
              </a:rPr>
              <a:t>4</a:t>
            </a:r>
          </a:p>
        </p:txBody>
      </p:sp>
      <p:sp>
        <p:nvSpPr>
          <p:cNvPr id="45" name="CasellaDiTesto 44">
            <a:extLst>
              <a:ext uri="{FF2B5EF4-FFF2-40B4-BE49-F238E27FC236}">
                <a16:creationId xmlns:a16="http://schemas.microsoft.com/office/drawing/2014/main" id="{0BCF0B8F-C957-4723-882B-4550EC398558}"/>
              </a:ext>
            </a:extLst>
          </p:cNvPr>
          <p:cNvSpPr txBox="1"/>
          <p:nvPr/>
        </p:nvSpPr>
        <p:spPr>
          <a:xfrm>
            <a:off x="2244645" y="3482188"/>
            <a:ext cx="276616" cy="369332"/>
          </a:xfrm>
          <a:prstGeom prst="rect">
            <a:avLst/>
          </a:prstGeom>
          <a:noFill/>
        </p:spPr>
        <p:txBody>
          <a:bodyPr wrap="square" rtlCol="0">
            <a:spAutoFit/>
          </a:bodyPr>
          <a:lstStyle/>
          <a:p>
            <a:r>
              <a:rPr lang="en-GB" b="1" dirty="0">
                <a:solidFill>
                  <a:srgbClr val="00BFBF"/>
                </a:solidFill>
              </a:rPr>
              <a:t>5</a:t>
            </a:r>
          </a:p>
        </p:txBody>
      </p:sp>
      <p:sp>
        <p:nvSpPr>
          <p:cNvPr id="46" name="CasellaDiTesto 45">
            <a:extLst>
              <a:ext uri="{FF2B5EF4-FFF2-40B4-BE49-F238E27FC236}">
                <a16:creationId xmlns:a16="http://schemas.microsoft.com/office/drawing/2014/main" id="{94866D08-27BC-42E5-BCAB-059376A9A6E2}"/>
              </a:ext>
            </a:extLst>
          </p:cNvPr>
          <p:cNvSpPr txBox="1"/>
          <p:nvPr/>
        </p:nvSpPr>
        <p:spPr>
          <a:xfrm>
            <a:off x="2617510" y="3482188"/>
            <a:ext cx="276616" cy="369332"/>
          </a:xfrm>
          <a:prstGeom prst="rect">
            <a:avLst/>
          </a:prstGeom>
          <a:noFill/>
        </p:spPr>
        <p:txBody>
          <a:bodyPr wrap="square" rtlCol="0">
            <a:spAutoFit/>
          </a:bodyPr>
          <a:lstStyle/>
          <a:p>
            <a:r>
              <a:rPr lang="en-GB" b="1" dirty="0">
                <a:solidFill>
                  <a:srgbClr val="0000FF"/>
                </a:solidFill>
              </a:rPr>
              <a:t>6</a:t>
            </a:r>
          </a:p>
        </p:txBody>
      </p:sp>
      <p:sp>
        <p:nvSpPr>
          <p:cNvPr id="47" name="CasellaDiTesto 46">
            <a:extLst>
              <a:ext uri="{FF2B5EF4-FFF2-40B4-BE49-F238E27FC236}">
                <a16:creationId xmlns:a16="http://schemas.microsoft.com/office/drawing/2014/main" id="{3C599D2F-75AC-4A22-9C22-F2F1AF78E731}"/>
              </a:ext>
            </a:extLst>
          </p:cNvPr>
          <p:cNvSpPr txBox="1"/>
          <p:nvPr/>
        </p:nvSpPr>
        <p:spPr>
          <a:xfrm>
            <a:off x="2999252" y="3482188"/>
            <a:ext cx="276616" cy="369332"/>
          </a:xfrm>
          <a:prstGeom prst="rect">
            <a:avLst/>
          </a:prstGeom>
          <a:noFill/>
        </p:spPr>
        <p:txBody>
          <a:bodyPr wrap="square" rtlCol="0">
            <a:spAutoFit/>
          </a:bodyPr>
          <a:lstStyle/>
          <a:p>
            <a:r>
              <a:rPr lang="en-GB" b="1" dirty="0">
                <a:solidFill>
                  <a:srgbClr val="00B050"/>
                </a:solidFill>
              </a:rPr>
              <a:t>7</a:t>
            </a:r>
          </a:p>
        </p:txBody>
      </p:sp>
      <p:sp>
        <p:nvSpPr>
          <p:cNvPr id="48" name="CasellaDiTesto 47">
            <a:extLst>
              <a:ext uri="{FF2B5EF4-FFF2-40B4-BE49-F238E27FC236}">
                <a16:creationId xmlns:a16="http://schemas.microsoft.com/office/drawing/2014/main" id="{C5D1A93F-C1AE-4DF8-B9B5-37BC53C46006}"/>
              </a:ext>
            </a:extLst>
          </p:cNvPr>
          <p:cNvSpPr txBox="1"/>
          <p:nvPr/>
        </p:nvSpPr>
        <p:spPr>
          <a:xfrm>
            <a:off x="3364880" y="3483677"/>
            <a:ext cx="276616" cy="369332"/>
          </a:xfrm>
          <a:prstGeom prst="rect">
            <a:avLst/>
          </a:prstGeom>
          <a:noFill/>
        </p:spPr>
        <p:txBody>
          <a:bodyPr wrap="square" rtlCol="0">
            <a:spAutoFit/>
          </a:bodyPr>
          <a:lstStyle/>
          <a:p>
            <a:r>
              <a:rPr lang="en-GB" b="1" dirty="0">
                <a:solidFill>
                  <a:srgbClr val="BF00BF"/>
                </a:solidFill>
              </a:rPr>
              <a:t>8</a:t>
            </a:r>
          </a:p>
        </p:txBody>
      </p:sp>
      <p:sp>
        <p:nvSpPr>
          <p:cNvPr id="49" name="CasellaDiTesto 48">
            <a:extLst>
              <a:ext uri="{FF2B5EF4-FFF2-40B4-BE49-F238E27FC236}">
                <a16:creationId xmlns:a16="http://schemas.microsoft.com/office/drawing/2014/main" id="{4B35D824-BEA9-4147-BAC3-515FBD9F41DA}"/>
              </a:ext>
            </a:extLst>
          </p:cNvPr>
          <p:cNvSpPr txBox="1"/>
          <p:nvPr/>
        </p:nvSpPr>
        <p:spPr>
          <a:xfrm>
            <a:off x="3729704" y="3482854"/>
            <a:ext cx="276616" cy="369332"/>
          </a:xfrm>
          <a:prstGeom prst="rect">
            <a:avLst/>
          </a:prstGeom>
          <a:noFill/>
        </p:spPr>
        <p:txBody>
          <a:bodyPr wrap="square" rtlCol="0">
            <a:spAutoFit/>
          </a:bodyPr>
          <a:lstStyle/>
          <a:p>
            <a:r>
              <a:rPr lang="en-GB" b="1" dirty="0">
                <a:solidFill>
                  <a:srgbClr val="00BFBF"/>
                </a:solidFill>
              </a:rPr>
              <a:t>9</a:t>
            </a:r>
          </a:p>
        </p:txBody>
      </p:sp>
      <p:sp>
        <p:nvSpPr>
          <p:cNvPr id="50" name="CasellaDiTesto 49">
            <a:extLst>
              <a:ext uri="{FF2B5EF4-FFF2-40B4-BE49-F238E27FC236}">
                <a16:creationId xmlns:a16="http://schemas.microsoft.com/office/drawing/2014/main" id="{BFCFD4BE-C068-4699-A2B8-DB2FD9F17879}"/>
              </a:ext>
            </a:extLst>
          </p:cNvPr>
          <p:cNvSpPr txBox="1"/>
          <p:nvPr/>
        </p:nvSpPr>
        <p:spPr>
          <a:xfrm>
            <a:off x="4049301" y="3482854"/>
            <a:ext cx="417726" cy="369332"/>
          </a:xfrm>
          <a:prstGeom prst="rect">
            <a:avLst/>
          </a:prstGeom>
          <a:noFill/>
        </p:spPr>
        <p:txBody>
          <a:bodyPr wrap="square" rtlCol="0">
            <a:spAutoFit/>
          </a:bodyPr>
          <a:lstStyle/>
          <a:p>
            <a:r>
              <a:rPr lang="en-GB" b="1" dirty="0">
                <a:solidFill>
                  <a:srgbClr val="0000FF"/>
                </a:solidFill>
              </a:rPr>
              <a:t>10</a:t>
            </a:r>
          </a:p>
        </p:txBody>
      </p:sp>
      <p:sp>
        <p:nvSpPr>
          <p:cNvPr id="51" name="CasellaDiTesto 50">
            <a:extLst>
              <a:ext uri="{FF2B5EF4-FFF2-40B4-BE49-F238E27FC236}">
                <a16:creationId xmlns:a16="http://schemas.microsoft.com/office/drawing/2014/main" id="{77984852-E6AD-491C-86C8-1D4AA8838EA8}"/>
              </a:ext>
            </a:extLst>
          </p:cNvPr>
          <p:cNvSpPr txBox="1"/>
          <p:nvPr/>
        </p:nvSpPr>
        <p:spPr>
          <a:xfrm>
            <a:off x="4439920" y="3482854"/>
            <a:ext cx="416029" cy="369332"/>
          </a:xfrm>
          <a:prstGeom prst="rect">
            <a:avLst/>
          </a:prstGeom>
          <a:noFill/>
        </p:spPr>
        <p:txBody>
          <a:bodyPr wrap="square" rtlCol="0">
            <a:spAutoFit/>
          </a:bodyPr>
          <a:lstStyle/>
          <a:p>
            <a:r>
              <a:rPr lang="en-GB" b="1" dirty="0">
                <a:solidFill>
                  <a:srgbClr val="00B050"/>
                </a:solidFill>
              </a:rPr>
              <a:t>11</a:t>
            </a:r>
          </a:p>
        </p:txBody>
      </p:sp>
      <p:sp>
        <p:nvSpPr>
          <p:cNvPr id="52" name="CasellaDiTesto 51">
            <a:extLst>
              <a:ext uri="{FF2B5EF4-FFF2-40B4-BE49-F238E27FC236}">
                <a16:creationId xmlns:a16="http://schemas.microsoft.com/office/drawing/2014/main" id="{62AB49B2-AA36-4512-AC5C-71284F040F24}"/>
              </a:ext>
            </a:extLst>
          </p:cNvPr>
          <p:cNvSpPr txBox="1"/>
          <p:nvPr/>
        </p:nvSpPr>
        <p:spPr>
          <a:xfrm>
            <a:off x="4788096" y="3475474"/>
            <a:ext cx="468407" cy="369332"/>
          </a:xfrm>
          <a:prstGeom prst="rect">
            <a:avLst/>
          </a:prstGeom>
          <a:noFill/>
        </p:spPr>
        <p:txBody>
          <a:bodyPr wrap="square" rtlCol="0">
            <a:spAutoFit/>
          </a:bodyPr>
          <a:lstStyle/>
          <a:p>
            <a:r>
              <a:rPr lang="en-GB" b="1" dirty="0">
                <a:solidFill>
                  <a:srgbClr val="BF00BF"/>
                </a:solidFill>
              </a:rPr>
              <a:t>12</a:t>
            </a:r>
          </a:p>
        </p:txBody>
      </p:sp>
      <p:sp>
        <p:nvSpPr>
          <p:cNvPr id="53" name="CasellaDiTesto 52">
            <a:extLst>
              <a:ext uri="{FF2B5EF4-FFF2-40B4-BE49-F238E27FC236}">
                <a16:creationId xmlns:a16="http://schemas.microsoft.com/office/drawing/2014/main" id="{EC2CBBCA-2060-45DA-BB4D-F39A1AECE019}"/>
              </a:ext>
            </a:extLst>
          </p:cNvPr>
          <p:cNvSpPr txBox="1"/>
          <p:nvPr/>
        </p:nvSpPr>
        <p:spPr>
          <a:xfrm>
            <a:off x="5167805" y="3482188"/>
            <a:ext cx="468406" cy="369332"/>
          </a:xfrm>
          <a:prstGeom prst="rect">
            <a:avLst/>
          </a:prstGeom>
          <a:noFill/>
        </p:spPr>
        <p:txBody>
          <a:bodyPr wrap="square" rtlCol="0">
            <a:spAutoFit/>
          </a:bodyPr>
          <a:lstStyle/>
          <a:p>
            <a:r>
              <a:rPr lang="en-GB" b="1" dirty="0">
                <a:solidFill>
                  <a:srgbClr val="00BFBF"/>
                </a:solidFill>
              </a:rPr>
              <a:t>13</a:t>
            </a:r>
          </a:p>
        </p:txBody>
      </p:sp>
      <p:sp>
        <p:nvSpPr>
          <p:cNvPr id="54" name="CasellaDiTesto 53">
            <a:extLst>
              <a:ext uri="{FF2B5EF4-FFF2-40B4-BE49-F238E27FC236}">
                <a16:creationId xmlns:a16="http://schemas.microsoft.com/office/drawing/2014/main" id="{64A5B778-6945-4606-BB56-E2C39A474E89}"/>
              </a:ext>
            </a:extLst>
          </p:cNvPr>
          <p:cNvSpPr txBox="1"/>
          <p:nvPr/>
        </p:nvSpPr>
        <p:spPr>
          <a:xfrm>
            <a:off x="5549884" y="3482188"/>
            <a:ext cx="468401" cy="369332"/>
          </a:xfrm>
          <a:prstGeom prst="rect">
            <a:avLst/>
          </a:prstGeom>
          <a:noFill/>
        </p:spPr>
        <p:txBody>
          <a:bodyPr wrap="square" rtlCol="0">
            <a:spAutoFit/>
          </a:bodyPr>
          <a:lstStyle/>
          <a:p>
            <a:r>
              <a:rPr lang="en-GB" b="1" dirty="0">
                <a:solidFill>
                  <a:srgbClr val="0000FF"/>
                </a:solidFill>
              </a:rPr>
              <a:t>14</a:t>
            </a:r>
          </a:p>
        </p:txBody>
      </p:sp>
      <p:sp>
        <p:nvSpPr>
          <p:cNvPr id="55" name="CasellaDiTesto 54">
            <a:extLst>
              <a:ext uri="{FF2B5EF4-FFF2-40B4-BE49-F238E27FC236}">
                <a16:creationId xmlns:a16="http://schemas.microsoft.com/office/drawing/2014/main" id="{787E19D6-6C6B-41CD-A003-0CC714D5B157}"/>
              </a:ext>
            </a:extLst>
          </p:cNvPr>
          <p:cNvSpPr txBox="1"/>
          <p:nvPr/>
        </p:nvSpPr>
        <p:spPr>
          <a:xfrm>
            <a:off x="5912203" y="3474799"/>
            <a:ext cx="468397" cy="369332"/>
          </a:xfrm>
          <a:prstGeom prst="rect">
            <a:avLst/>
          </a:prstGeom>
          <a:noFill/>
        </p:spPr>
        <p:txBody>
          <a:bodyPr wrap="square" rtlCol="0">
            <a:spAutoFit/>
          </a:bodyPr>
          <a:lstStyle/>
          <a:p>
            <a:r>
              <a:rPr lang="en-GB" b="1" dirty="0">
                <a:solidFill>
                  <a:srgbClr val="00B050"/>
                </a:solidFill>
              </a:rPr>
              <a:t>15</a:t>
            </a:r>
          </a:p>
        </p:txBody>
      </p:sp>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3756BBE3-F65D-4576-858A-9213C2C03BC3}"/>
                  </a:ext>
                </a:extLst>
              </p:cNvPr>
              <p:cNvSpPr txBox="1"/>
              <p:nvPr/>
            </p:nvSpPr>
            <p:spPr>
              <a:xfrm>
                <a:off x="6471019" y="4021137"/>
                <a:ext cx="5592255" cy="2588209"/>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assume that </a:t>
                </a:r>
                <a14:m>
                  <m:oMath xmlns:m="http://schemas.openxmlformats.org/officeDocument/2006/math">
                    <m:acc>
                      <m:accPr>
                        <m:chr m:val="̂"/>
                        <m:ctrlPr>
                          <a:rPr lang="en-GB" sz="1600" i="1" dirty="0" smtClean="0">
                            <a:latin typeface="Cambria Math" panose="02040503050406030204" pitchFamily="18" charset="0"/>
                          </a:rPr>
                        </m:ctrlPr>
                      </m:accPr>
                      <m:e>
                        <m:r>
                          <a:rPr lang="en-GB" sz="1600" b="0" i="1" dirty="0">
                            <a:latin typeface="Cambria Math" panose="02040503050406030204" pitchFamily="18" charset="0"/>
                            <a:ea typeface="Cambria Math" panose="02040503050406030204" pitchFamily="18" charset="0"/>
                          </a:rPr>
                          <m:t>∆</m:t>
                        </m:r>
                        <m:r>
                          <a:rPr lang="en-GB" sz="1600" b="0" i="1" dirty="0">
                            <a:latin typeface="Cambria Math" panose="02040503050406030204" pitchFamily="18" charset="0"/>
                            <a:ea typeface="Cambria Math" panose="02040503050406030204" pitchFamily="18" charset="0"/>
                          </a:rPr>
                          <m:t>𝜑</m:t>
                        </m:r>
                      </m:e>
                    </m:acc>
                  </m:oMath>
                </a14:m>
                <a:r>
                  <a:rPr lang="en-GB" sz="1600" dirty="0"/>
                  <a:t> and </a:t>
                </a:r>
                <a14:m>
                  <m:oMath xmlns:m="http://schemas.openxmlformats.org/officeDocument/2006/math">
                    <m:acc>
                      <m:accPr>
                        <m:chr m:val="̂"/>
                        <m:ctrlPr>
                          <a:rPr lang="en-GB" sz="1600" i="1" dirty="0">
                            <a:latin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𝛿</m:t>
                        </m:r>
                      </m:e>
                    </m:acc>
                  </m:oMath>
                </a14:m>
                <a:r>
                  <a:rPr lang="en-GB" sz="1600" dirty="0"/>
                  <a:t> are small so that each bunch </a:t>
                </a:r>
                <a14:m>
                  <m:oMath xmlns:m="http://schemas.openxmlformats.org/officeDocument/2006/math">
                    <m:r>
                      <a:rPr lang="en-GB" sz="1600" i="1" dirty="0" smtClean="0">
                        <a:latin typeface="Cambria Math" panose="02040503050406030204" pitchFamily="18" charset="0"/>
                      </a:rPr>
                      <m:t>𝑘</m:t>
                    </m:r>
                  </m:oMath>
                </a14:m>
                <a:r>
                  <a:rPr lang="en-GB" sz="1600" dirty="0"/>
                  <a:t> sees essentially the corresponding </a:t>
                </a:r>
                <a14:m>
                  <m:oMath xmlns:m="http://schemas.openxmlformats.org/officeDocument/2006/math">
                    <m:r>
                      <a:rPr lang="en-GB" sz="1600" b="0" i="1" smtClean="0">
                        <a:latin typeface="Cambria Math" panose="02040503050406030204" pitchFamily="18" charset="0"/>
                      </a:rPr>
                      <m:t>𝑉</m:t>
                    </m:r>
                    <m:r>
                      <a:rPr lang="en-GB" sz="1600" b="0" i="1" smtClean="0">
                        <a:latin typeface="Cambria Math" panose="02040503050406030204" pitchFamily="18" charset="0"/>
                      </a:rPr>
                      <m:t>(</m:t>
                    </m:r>
                    <m:r>
                      <a:rPr lang="en-GB" sz="1600" b="0" i="1" smtClean="0">
                        <a:latin typeface="Cambria Math" panose="02040503050406030204" pitchFamily="18" charset="0"/>
                      </a:rPr>
                      <m:t>𝑘</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𝑡</m:t>
                        </m:r>
                      </m:e>
                      <m:sub>
                        <m:r>
                          <a:rPr lang="en-GB" sz="1600" b="0" i="1" smtClean="0">
                            <a:latin typeface="Cambria Math" panose="02040503050406030204" pitchFamily="18" charset="0"/>
                          </a:rPr>
                          <m:t>𝑟𝑓</m:t>
                        </m:r>
                      </m:sub>
                    </m:sSub>
                    <m:r>
                      <a:rPr lang="en-GB" sz="1600" b="0" i="1" smtClean="0">
                        <a:latin typeface="Cambria Math" panose="02040503050406030204" pitchFamily="18" charset="0"/>
                      </a:rPr>
                      <m:t>)</m:t>
                    </m:r>
                  </m:oMath>
                </a14:m>
                <a:r>
                  <a:rPr lang="en-GB" sz="1600" dirty="0"/>
                  <a:t>.</a:t>
                </a:r>
              </a:p>
              <a:p>
                <a:pPr marL="742950" lvl="1" indent="-285750">
                  <a:buFont typeface="Wingdings" panose="05000000000000000000" pitchFamily="2" charset="2"/>
                  <a:buChar char="Ø"/>
                </a:pPr>
                <a:r>
                  <a:rPr lang="en-GB" sz="1600" dirty="0"/>
                  <a:t>The bunches 1, 5, … see -1.733 V instead of -2 V.</a:t>
                </a:r>
              </a:p>
              <a:p>
                <a:pPr marL="1200150" lvl="2" indent="-285750">
                  <a:buFont typeface="Arial" panose="020B0604020202020204" pitchFamily="34" charset="0"/>
                  <a:buChar char="•"/>
                </a:pPr>
                <a:r>
                  <a:rPr lang="en-GB" sz="1600" dirty="0"/>
                  <a:t>Error 14.3%.</a:t>
                </a:r>
              </a:p>
              <a:p>
                <a:pPr marL="742950" lvl="1" indent="-285750">
                  <a:buFont typeface="Wingdings" panose="05000000000000000000" pitchFamily="2" charset="2"/>
                  <a:buChar char="Ø"/>
                </a:pPr>
                <a:r>
                  <a:rPr lang="en-GB" sz="1600" dirty="0"/>
                  <a:t>The bunches 2, 6, … see -0.05 V instead of 0 V.</a:t>
                </a:r>
              </a:p>
              <a:p>
                <a:pPr marL="1200150" lvl="2" indent="-285750">
                  <a:buFont typeface="Arial" panose="020B0604020202020204" pitchFamily="34" charset="0"/>
                  <a:buChar char="•"/>
                </a:pPr>
                <a:r>
                  <a:rPr lang="en-GB" sz="1600" dirty="0"/>
                  <a:t>Error 0.05 V.</a:t>
                </a:r>
              </a:p>
              <a:p>
                <a:pPr marL="742950" lvl="1" indent="-285750">
                  <a:buFont typeface="Wingdings" panose="05000000000000000000" pitchFamily="2" charset="2"/>
                  <a:buChar char="Ø"/>
                </a:pPr>
                <a:r>
                  <a:rPr lang="en-GB" sz="1600" dirty="0"/>
                  <a:t>The bunches 3, 7, … see 1.733 V instead of 2 V.</a:t>
                </a:r>
              </a:p>
              <a:p>
                <a:pPr marL="1200150" lvl="2" indent="-285750">
                  <a:buFont typeface="Arial" panose="020B0604020202020204" pitchFamily="34" charset="0"/>
                  <a:buChar char="•"/>
                </a:pPr>
                <a:r>
                  <a:rPr lang="en-GB" sz="1600" dirty="0"/>
                  <a:t>Error 14.3%.</a:t>
                </a:r>
              </a:p>
              <a:p>
                <a:pPr marL="742950" lvl="1" indent="-285750">
                  <a:buFont typeface="Wingdings" panose="05000000000000000000" pitchFamily="2" charset="2"/>
                  <a:buChar char="Ø"/>
                </a:pPr>
                <a:r>
                  <a:rPr lang="en-GB" sz="1600" dirty="0"/>
                  <a:t>The bunches 4, 8, … see 0.05 V instead of 0 V.</a:t>
                </a:r>
              </a:p>
              <a:p>
                <a:pPr marL="1200150" lvl="2" indent="-285750">
                  <a:buFont typeface="Arial" panose="020B0604020202020204" pitchFamily="34" charset="0"/>
                  <a:buChar char="•"/>
                </a:pPr>
                <a:r>
                  <a:rPr lang="en-GB" sz="1600" dirty="0"/>
                  <a:t>Error 0.05 V.</a:t>
                </a:r>
              </a:p>
            </p:txBody>
          </p:sp>
        </mc:Choice>
        <mc:Fallback xmlns="">
          <p:sp>
            <p:nvSpPr>
              <p:cNvPr id="57" name="CasellaDiTesto 56">
                <a:extLst>
                  <a:ext uri="{FF2B5EF4-FFF2-40B4-BE49-F238E27FC236}">
                    <a16:creationId xmlns:a16="http://schemas.microsoft.com/office/drawing/2014/main" id="{3756BBE3-F65D-4576-858A-9213C2C03BC3}"/>
                  </a:ext>
                </a:extLst>
              </p:cNvPr>
              <p:cNvSpPr txBox="1">
                <a:spLocks noRot="1" noChangeAspect="1" noMove="1" noResize="1" noEditPoints="1" noAdjustHandles="1" noChangeArrowheads="1" noChangeShapeType="1" noTextEdit="1"/>
              </p:cNvSpPr>
              <p:nvPr/>
            </p:nvSpPr>
            <p:spPr>
              <a:xfrm>
                <a:off x="6471019" y="4021137"/>
                <a:ext cx="5592255" cy="2588209"/>
              </a:xfrm>
              <a:prstGeom prst="rect">
                <a:avLst/>
              </a:prstGeom>
              <a:blipFill>
                <a:blip r:embed="rId12"/>
                <a:stretch>
                  <a:fillRect l="-436" b="-23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id="{877C2714-8DAD-4BCE-9332-31DE166268BD}"/>
                  </a:ext>
                </a:extLst>
              </p:cNvPr>
              <p:cNvSpPr txBox="1"/>
              <p:nvPr/>
            </p:nvSpPr>
            <p:spPr>
              <a:xfrm>
                <a:off x="682178" y="6327976"/>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58" name="CasellaDiTesto 57">
                <a:extLst>
                  <a:ext uri="{FF2B5EF4-FFF2-40B4-BE49-F238E27FC236}">
                    <a16:creationId xmlns:a16="http://schemas.microsoft.com/office/drawing/2014/main" id="{877C2714-8DAD-4BCE-9332-31DE166268BD}"/>
                  </a:ext>
                </a:extLst>
              </p:cNvPr>
              <p:cNvSpPr txBox="1">
                <a:spLocks noRot="1" noChangeAspect="1" noMove="1" noResize="1" noEditPoints="1" noAdjustHandles="1" noChangeArrowheads="1" noChangeShapeType="1" noTextEdit="1"/>
              </p:cNvSpPr>
              <p:nvPr/>
            </p:nvSpPr>
            <p:spPr>
              <a:xfrm>
                <a:off x="682178" y="6327976"/>
                <a:ext cx="471469" cy="361894"/>
              </a:xfrm>
              <a:prstGeom prst="rect">
                <a:avLst/>
              </a:prstGeom>
              <a:blipFill>
                <a:blip r:embed="rId13"/>
                <a:stretch>
                  <a:fillRect b="-6780"/>
                </a:stretch>
              </a:blipFill>
            </p:spPr>
            <p:txBody>
              <a:bodyPr/>
              <a:lstStyle/>
              <a:p>
                <a:r>
                  <a:rPr lang="en-GB">
                    <a:noFill/>
                  </a:rPr>
                  <a:t> </a:t>
                </a:r>
              </a:p>
            </p:txBody>
          </p:sp>
        </mc:Fallback>
      </mc:AlternateContent>
    </p:spTree>
    <p:extLst>
      <p:ext uri="{BB962C8B-B14F-4D97-AF65-F5344CB8AC3E}">
        <p14:creationId xmlns:p14="http://schemas.microsoft.com/office/powerpoint/2010/main" val="1894283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50D382A-C7EB-4FE2-B39A-A86A2CC49D16}"/>
              </a:ext>
            </a:extLst>
          </p:cNvPr>
          <p:cNvSpPr txBox="1"/>
          <p:nvPr/>
        </p:nvSpPr>
        <p:spPr>
          <a:xfrm>
            <a:off x="-131317" y="78710"/>
            <a:ext cx="12192000" cy="707886"/>
          </a:xfrm>
          <a:prstGeom prst="rect">
            <a:avLst/>
          </a:prstGeom>
          <a:noFill/>
        </p:spPr>
        <p:txBody>
          <a:bodyPr wrap="square" rtlCol="0">
            <a:spAutoFit/>
          </a:bodyPr>
          <a:lstStyle/>
          <a:p>
            <a:pPr algn="ctr"/>
            <a:r>
              <a:rPr lang="en-GB" sz="4000" dirty="0">
                <a:latin typeface="+mj-lt"/>
              </a:rPr>
              <a:t>Equations of motion in the code (only RF)</a:t>
            </a:r>
          </a:p>
        </p:txBody>
      </p:sp>
      <p:sp>
        <p:nvSpPr>
          <p:cNvPr id="13" name="CasellaDiTesto 12">
            <a:extLst>
              <a:ext uri="{FF2B5EF4-FFF2-40B4-BE49-F238E27FC236}">
                <a16:creationId xmlns:a16="http://schemas.microsoft.com/office/drawing/2014/main" id="{7D2C49B2-4082-42C4-A47A-E67A8187FA4D}"/>
              </a:ext>
            </a:extLst>
          </p:cNvPr>
          <p:cNvSpPr txBox="1"/>
          <p:nvPr/>
        </p:nvSpPr>
        <p:spPr>
          <a:xfrm>
            <a:off x="0" y="871886"/>
            <a:ext cx="12192000" cy="5355312"/>
          </a:xfrm>
          <a:prstGeom prst="rect">
            <a:avLst/>
          </a:prstGeom>
          <a:noFill/>
        </p:spPr>
        <p:txBody>
          <a:bodyPr wrap="square" rtlCol="0">
            <a:spAutoFit/>
          </a:bodyPr>
          <a:lstStyle/>
          <a:p>
            <a:pPr marL="285750" indent="-285750">
              <a:buFont typeface="Wingdings" panose="05000000000000000000" pitchFamily="2" charset="2"/>
              <a:buChar char="q"/>
            </a:pPr>
            <a:r>
              <a:rPr lang="en-GB" dirty="0"/>
              <a:t>Using the coordinates</a:t>
            </a:r>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 equations of motion become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In the code each bunch is described by only one macroparticle.</a:t>
            </a:r>
          </a:p>
          <a:p>
            <a:pPr marL="742950" lvl="1" indent="-285750">
              <a:buFont typeface="Wingdings" panose="05000000000000000000" pitchFamily="2" charset="2"/>
              <a:buChar char="Ø"/>
            </a:pPr>
            <a:r>
              <a:rPr lang="en-GB" dirty="0"/>
              <a:t>The above equations imply that the evolution of each bunch is independent from the evolutions of the other bunches.</a:t>
            </a:r>
          </a:p>
          <a:p>
            <a:pPr marL="1200150" lvl="2" indent="-285750">
              <a:buFont typeface="Arial" panose="020B0604020202020204" pitchFamily="34" charset="0"/>
              <a:buChar char="•"/>
            </a:pPr>
            <a:r>
              <a:rPr lang="en-GB" dirty="0"/>
              <a:t>As shown later, each bunch is tracked in the code with a more complicated version of these equations.</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67B0EF41-554F-4D0A-9F24-90C4AA219BBD}"/>
                  </a:ext>
                </a:extLst>
              </p:cNvPr>
              <p:cNvSpPr txBox="1"/>
              <p:nvPr/>
            </p:nvSpPr>
            <p:spPr>
              <a:xfrm>
                <a:off x="0" y="2166952"/>
                <a:ext cx="12192000" cy="295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ea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d>
                            <m:dPr>
                              <m:ctrlPr>
                                <a:rPr lang="en-GB" i="1">
                                  <a:solidFill>
                                    <a:srgbClr val="FF0000"/>
                                  </a:solidFill>
                                  <a:latin typeface="Cambria Math" panose="02040503050406030204" pitchFamily="18" charset="0"/>
                                </a:rPr>
                              </m:ctrlPr>
                            </m:dPr>
                            <m:e>
                              <m:r>
                                <a:rPr lang="en-GB" b="0" i="1">
                                  <a:solidFill>
                                    <a:srgbClr val="FF0000"/>
                                  </a:solidFill>
                                  <a:latin typeface="Cambria Math" panose="02040503050406030204" pitchFamily="18" charset="0"/>
                                </a:rPr>
                                <m:t>𝑛</m:t>
                              </m:r>
                            </m:e>
                          </m:d>
                        </m:sup>
                      </m:sSup>
                      <m:r>
                        <a:rPr lang="en-GB" b="0"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2</m:t>
                      </m:r>
                      <m:r>
                        <a:rPr lang="en-GB" b="0" i="1" smtClean="0">
                          <a:solidFill>
                            <a:srgbClr val="FF0000"/>
                          </a:solidFill>
                          <a:latin typeface="Cambria Math" panose="02040503050406030204" pitchFamily="18" charset="0"/>
                          <a:ea typeface="Cambria Math" panose="02040503050406030204" pitchFamily="18" charset="0"/>
                        </a:rPr>
                        <m:t>𝜋</m:t>
                      </m:r>
                      <m:r>
                        <a:rPr lang="en-GB" b="0" i="1" smtClean="0">
                          <a:solidFill>
                            <a:srgbClr val="FF0000"/>
                          </a:solidFill>
                          <a:latin typeface="Cambria Math" panose="02040503050406030204" pitchFamily="18" charset="0"/>
                          <a:ea typeface="Cambria Math" panose="02040503050406030204" pitchFamily="18" charset="0"/>
                        </a:rPr>
                        <m:t>h</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a:solidFill>
                                <a:srgbClr val="FF0000"/>
                              </a:solidFill>
                              <a:latin typeface="Cambria Math" panose="02040503050406030204" pitchFamily="18" charset="0"/>
                              <a:ea typeface="Cambria Math" panose="02040503050406030204" pitchFamily="18" charset="0"/>
                            </a:rPr>
                            <m:t>0</m:t>
                          </m:r>
                        </m:sub>
                      </m:sSub>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oMath>
                  </m:oMathPara>
                </a14:m>
                <a:endParaRPr lang="en-GB" i="1" dirty="0">
                  <a:solidFill>
                    <a:srgbClr val="FF0000"/>
                  </a:solidFill>
                </a:endParaRPr>
              </a:p>
            </p:txBody>
          </p:sp>
        </mc:Choice>
        <mc:Fallback xmlns="">
          <p:sp>
            <p:nvSpPr>
              <p:cNvPr id="15" name="CasellaDiTesto 14">
                <a:extLst>
                  <a:ext uri="{FF2B5EF4-FFF2-40B4-BE49-F238E27FC236}">
                    <a16:creationId xmlns:a16="http://schemas.microsoft.com/office/drawing/2014/main" id="{67B0EF41-554F-4D0A-9F24-90C4AA219BBD}"/>
                  </a:ext>
                </a:extLst>
              </p:cNvPr>
              <p:cNvSpPr txBox="1">
                <a:spLocks noRot="1" noChangeAspect="1" noMove="1" noResize="1" noEditPoints="1" noAdjustHandles="1" noChangeArrowheads="1" noChangeShapeType="1" noTextEdit="1"/>
              </p:cNvSpPr>
              <p:nvPr/>
            </p:nvSpPr>
            <p:spPr>
              <a:xfrm>
                <a:off x="0" y="2166952"/>
                <a:ext cx="12192000" cy="295594"/>
              </a:xfrm>
              <a:prstGeom prst="rect">
                <a:avLst/>
              </a:prstGeom>
              <a:blipFill>
                <a:blip r:embed="rId2"/>
                <a:stretch>
                  <a:fillRect t="-6122" b="-224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DC9F548-D672-421C-BE4A-34241121A907}"/>
                  </a:ext>
                </a:extLst>
              </p:cNvPr>
              <p:cNvSpPr txBox="1"/>
              <p:nvPr/>
            </p:nvSpPr>
            <p:spPr>
              <a:xfrm>
                <a:off x="2905138" y="2625465"/>
                <a:ext cx="6119090" cy="7212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f>
                        <m:fPr>
                          <m:ctrlPr>
                            <a:rPr lang="en-GB" i="1" smtClean="0">
                              <a:solidFill>
                                <a:srgbClr val="FF0000"/>
                              </a:solidFill>
                              <a:latin typeface="Cambria Math" panose="02040503050406030204" pitchFamily="18" charset="0"/>
                            </a:rPr>
                          </m:ctrlPr>
                        </m:fPr>
                        <m:num>
                          <m:r>
                            <a:rPr lang="en-GB" b="0"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b="0" i="1" dirty="0">
                                      <a:solidFill>
                                        <a:srgbClr val="FF0000"/>
                                      </a:solidFill>
                                      <a:latin typeface="Cambria Math" panose="02040503050406030204" pitchFamily="18" charset="0"/>
                                      <a:ea typeface="Cambria Math" panose="02040503050406030204" pitchFamily="18" charset="0"/>
                                    </a:rPr>
                                    <m:t>𝑉</m:t>
                                  </m:r>
                                </m:e>
                              </m:acc>
                            </m:e>
                            <m:sub>
                              <m:r>
                                <a:rPr lang="en-GB" b="0" i="1" dirty="0">
                                  <a:solidFill>
                                    <a:srgbClr val="FF0000"/>
                                  </a:solidFill>
                                  <a:latin typeface="Cambria Math" panose="02040503050406030204" pitchFamily="18" charset="0"/>
                                  <a:ea typeface="Cambria Math" panose="02040503050406030204" pitchFamily="18" charset="0"/>
                                </a:rPr>
                                <m:t>𝑟𝑓</m:t>
                              </m:r>
                            </m:sub>
                          </m:sSub>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b="0" i="0" dirty="0">
                                  <a:solidFill>
                                    <a:srgbClr val="FF0000"/>
                                  </a:solidFill>
                                  <a:latin typeface="Cambria Math" panose="02040503050406030204" pitchFamily="18" charset="0"/>
                                  <a:ea typeface="Cambria Math" panose="02040503050406030204" pitchFamily="18" charset="0"/>
                                </a:rPr>
                                <m:t>cos</m:t>
                              </m:r>
                            </m:fName>
                            <m:e>
                              <m:d>
                                <m:dPr>
                                  <m:begChr m:val="["/>
                                  <m:endChr m:val="]"/>
                                  <m:ctrlPr>
                                    <a:rPr lang="en-GB" i="1" dirty="0">
                                      <a:solidFill>
                                        <a:srgbClr val="FF0000"/>
                                      </a:solidFill>
                                      <a:latin typeface="Cambria Math" panose="02040503050406030204" pitchFamily="18" charset="0"/>
                                      <a:ea typeface="Cambria Math" panose="02040503050406030204" pitchFamily="18" charset="0"/>
                                    </a:rPr>
                                  </m:ctrlPr>
                                </m:dPr>
                                <m:e>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+1)</m:t>
                                      </m:r>
                                    </m:sup>
                                  </m:sSup>
                                </m:e>
                              </m:d>
                            </m:e>
                          </m:func>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den>
                      </m:f>
                    </m:oMath>
                  </m:oMathPara>
                </a14:m>
                <a:endParaRPr lang="en-GB" dirty="0">
                  <a:solidFill>
                    <a:srgbClr val="FF0000"/>
                  </a:solidFill>
                </a:endParaRPr>
              </a:p>
            </p:txBody>
          </p:sp>
        </mc:Choice>
        <mc:Fallback xmlns="">
          <p:sp>
            <p:nvSpPr>
              <p:cNvPr id="17" name="CasellaDiTesto 16">
                <a:extLst>
                  <a:ext uri="{FF2B5EF4-FFF2-40B4-BE49-F238E27FC236}">
                    <a16:creationId xmlns:a16="http://schemas.microsoft.com/office/drawing/2014/main" id="{CDC9F548-D672-421C-BE4A-34241121A907}"/>
                  </a:ext>
                </a:extLst>
              </p:cNvPr>
              <p:cNvSpPr txBox="1">
                <a:spLocks noRot="1" noChangeAspect="1" noMove="1" noResize="1" noEditPoints="1" noAdjustHandles="1" noChangeArrowheads="1" noChangeShapeType="1" noTextEdit="1"/>
              </p:cNvSpPr>
              <p:nvPr/>
            </p:nvSpPr>
            <p:spPr>
              <a:xfrm>
                <a:off x="2905138" y="2625465"/>
                <a:ext cx="6119090" cy="72128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0E3D047-826D-4DC6-AFAF-152CAA0FC3E0}"/>
                  </a:ext>
                </a:extLst>
              </p:cNvPr>
              <p:cNvSpPr txBox="1"/>
              <p:nvPr/>
            </p:nvSpPr>
            <p:spPr>
              <a:xfrm>
                <a:off x="3778510" y="1193151"/>
                <a:ext cx="1827364" cy="3170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𝜑</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a:rPr lang="en-GB" b="0" i="1" dirty="0">
                              <a:latin typeface="Cambria Math" panose="02040503050406030204" pitchFamily="18" charset="0"/>
                              <a:ea typeface="Cambria Math" panose="02040503050406030204" pitchFamily="18" charset="0"/>
                            </a:rPr>
                            <m:t>𝜔</m:t>
                          </m:r>
                        </m:e>
                        <m:sub>
                          <m:r>
                            <a:rPr lang="en-GB" b="0" i="1" dirty="0">
                              <a:latin typeface="Cambria Math" panose="02040503050406030204" pitchFamily="18" charset="0"/>
                              <a:ea typeface="Cambria Math" panose="02040503050406030204" pitchFamily="18" charset="0"/>
                            </a:rPr>
                            <m:t>𝑟𝑓</m:t>
                          </m:r>
                        </m:sub>
                      </m:sSub>
                      <m:sSup>
                        <m:sSupPr>
                          <m:ctrlPr>
                            <a:rPr lang="en-GB" i="1">
                              <a:latin typeface="Cambria Math" panose="02040503050406030204" pitchFamily="18" charset="0"/>
                            </a:rPr>
                          </m:ctrlPr>
                        </m:sSupPr>
                        <m:e>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rPr>
                            <m:t>𝑡</m:t>
                          </m:r>
                        </m:e>
                        <m:sup>
                          <m:r>
                            <a:rPr lang="en-GB" b="0" i="1">
                              <a:latin typeface="Cambria Math" panose="02040503050406030204" pitchFamily="18" charset="0"/>
                            </a:rPr>
                            <m:t>(</m:t>
                          </m:r>
                          <m:r>
                            <a:rPr lang="en-GB" b="0" i="1">
                              <a:latin typeface="Cambria Math" panose="02040503050406030204" pitchFamily="18" charset="0"/>
                            </a:rPr>
                            <m:t>𝑛</m:t>
                          </m:r>
                          <m:r>
                            <a:rPr lang="en-GB" b="0" i="1">
                              <a:latin typeface="Cambria Math" panose="02040503050406030204" pitchFamily="18" charset="0"/>
                            </a:rPr>
                            <m:t>)</m:t>
                          </m:r>
                        </m:sup>
                      </m:sSup>
                    </m:oMath>
                  </m:oMathPara>
                </a14:m>
                <a:endParaRPr lang="en-GB" dirty="0">
                  <a:solidFill>
                    <a:srgbClr val="FF0000"/>
                  </a:solidFill>
                </a:endParaRPr>
              </a:p>
            </p:txBody>
          </p:sp>
        </mc:Choice>
        <mc:Fallback xmlns="">
          <p:sp>
            <p:nvSpPr>
              <p:cNvPr id="19" name="CasellaDiTesto 18">
                <a:extLst>
                  <a:ext uri="{FF2B5EF4-FFF2-40B4-BE49-F238E27FC236}">
                    <a16:creationId xmlns:a16="http://schemas.microsoft.com/office/drawing/2014/main" id="{D0E3D047-826D-4DC6-AFAF-152CAA0FC3E0}"/>
                  </a:ext>
                </a:extLst>
              </p:cNvPr>
              <p:cNvSpPr txBox="1">
                <a:spLocks noRot="1" noChangeAspect="1" noMove="1" noResize="1" noEditPoints="1" noAdjustHandles="1" noChangeArrowheads="1" noChangeShapeType="1" noTextEdit="1"/>
              </p:cNvSpPr>
              <p:nvPr/>
            </p:nvSpPr>
            <p:spPr>
              <a:xfrm>
                <a:off x="3778510" y="1193151"/>
                <a:ext cx="1827364" cy="317074"/>
              </a:xfrm>
              <a:prstGeom prst="rect">
                <a:avLst/>
              </a:prstGeom>
              <a:blipFill>
                <a:blip r:embed="rId5"/>
                <a:stretch>
                  <a:fillRect t="-3846" b="-26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ACFCFA5B-B359-4157-90C0-97AD7D0D0002}"/>
                  </a:ext>
                </a:extLst>
              </p:cNvPr>
              <p:cNvSpPr txBox="1"/>
              <p:nvPr/>
            </p:nvSpPr>
            <p:spPr>
              <a:xfrm>
                <a:off x="5920752" y="1000862"/>
                <a:ext cx="1451544" cy="7359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rPr>
                                    <m:t>𝑛</m:t>
                                  </m:r>
                                </m:e>
                              </m:d>
                            </m:sup>
                          </m:sSup>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21" name="CasellaDiTesto 20">
                <a:extLst>
                  <a:ext uri="{FF2B5EF4-FFF2-40B4-BE49-F238E27FC236}">
                    <a16:creationId xmlns:a16="http://schemas.microsoft.com/office/drawing/2014/main" id="{ACFCFA5B-B359-4157-90C0-97AD7D0D0002}"/>
                  </a:ext>
                </a:extLst>
              </p:cNvPr>
              <p:cNvSpPr txBox="1">
                <a:spLocks noRot="1" noChangeAspect="1" noMove="1" noResize="1" noEditPoints="1" noAdjustHandles="1" noChangeArrowheads="1" noChangeShapeType="1" noTextEdit="1"/>
              </p:cNvSpPr>
              <p:nvPr/>
            </p:nvSpPr>
            <p:spPr>
              <a:xfrm>
                <a:off x="5920752" y="1000862"/>
                <a:ext cx="1451544" cy="73590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F581122F-4929-41FF-BA2B-53EB083CD9F5}"/>
                  </a:ext>
                </a:extLst>
              </p:cNvPr>
              <p:cNvSpPr txBox="1"/>
              <p:nvPr/>
            </p:nvSpPr>
            <p:spPr>
              <a:xfrm>
                <a:off x="7068917" y="4788664"/>
                <a:ext cx="3910621" cy="1305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𝐽</m:t>
                      </m:r>
                      <m:d>
                        <m:dPr>
                          <m:ctrlPr>
                            <a:rPr lang="en-GB" b="0" i="1" smtClean="0">
                              <a:latin typeface="Cambria Math" panose="02040503050406030204" pitchFamily="18" charset="0"/>
                            </a:rPr>
                          </m:ctrlPr>
                        </m:dPr>
                        <m:e>
                          <m:r>
                            <a:rPr lang="en-GB" b="0" i="1" smtClean="0">
                              <a:latin typeface="Cambria Math" panose="02040503050406030204" pitchFamily="18" charset="0"/>
                            </a:rPr>
                            <m:t>𝑀</m:t>
                          </m:r>
                        </m:e>
                      </m:d>
                      <m:r>
                        <a:rPr lang="en-GB" b="0" i="1" smtClean="0">
                          <a:latin typeface="Cambria Math" panose="02040503050406030204" pitchFamily="18" charset="0"/>
                        </a:rPr>
                        <m:t>=</m:t>
                      </m:r>
                      <m:d>
                        <m:dPr>
                          <m:begChr m:val="|"/>
                          <m:endChr m:val="|"/>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den>
                                </m:f>
                              </m:e>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den>
                                </m:f>
                              </m:e>
                            </m:mr>
                            <m:mr>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den>
                                </m:f>
                              </m:e>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den>
                                </m:f>
                              </m:e>
                            </m:mr>
                          </m:m>
                        </m:e>
                      </m:d>
                      <m:r>
                        <a:rPr lang="en-GB" b="0" i="1" smtClean="0">
                          <a:latin typeface="Cambria Math" panose="02040503050406030204" pitchFamily="18" charset="0"/>
                        </a:rPr>
                        <m:t>=1</m:t>
                      </m:r>
                    </m:oMath>
                  </m:oMathPara>
                </a14:m>
                <a:endParaRPr lang="en-GB" dirty="0"/>
              </a:p>
            </p:txBody>
          </p:sp>
        </mc:Choice>
        <mc:Fallback xmlns="">
          <p:sp>
            <p:nvSpPr>
              <p:cNvPr id="23" name="CasellaDiTesto 22">
                <a:extLst>
                  <a:ext uri="{FF2B5EF4-FFF2-40B4-BE49-F238E27FC236}">
                    <a16:creationId xmlns:a16="http://schemas.microsoft.com/office/drawing/2014/main" id="{F581122F-4929-41FF-BA2B-53EB083CD9F5}"/>
                  </a:ext>
                </a:extLst>
              </p:cNvPr>
              <p:cNvSpPr txBox="1">
                <a:spLocks noRot="1" noChangeAspect="1" noMove="1" noResize="1" noEditPoints="1" noAdjustHandles="1" noChangeArrowheads="1" noChangeShapeType="1" noTextEdit="1"/>
              </p:cNvSpPr>
              <p:nvPr/>
            </p:nvSpPr>
            <p:spPr>
              <a:xfrm>
                <a:off x="7068917" y="4788664"/>
                <a:ext cx="3910621" cy="1305486"/>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D40276F1-6046-40BD-8389-0BF1C646C2C8}"/>
                  </a:ext>
                </a:extLst>
              </p:cNvPr>
              <p:cNvSpPr txBox="1"/>
              <p:nvPr/>
            </p:nvSpPr>
            <p:spPr>
              <a:xfrm>
                <a:off x="766997" y="5232196"/>
                <a:ext cx="986167" cy="71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2000" i="1" smtClean="0">
                              <a:latin typeface="Cambria Math" panose="02040503050406030204" pitchFamily="18" charset="0"/>
                            </a:rPr>
                          </m:ctrlPr>
                        </m:dPr>
                        <m:e>
                          <m:f>
                            <m:fPr>
                              <m:type m:val="noBar"/>
                              <m:ctrlPr>
                                <a:rPr lang="en-GB" sz="2000" i="1" smtClean="0">
                                  <a:latin typeface="Cambria Math" panose="02040503050406030204" pitchFamily="18" charset="0"/>
                                </a:rPr>
                              </m:ctrlPr>
                            </m:fPr>
                            <m:num>
                              <m:sSup>
                                <m:sSupPr>
                                  <m:ctrlPr>
                                    <a:rPr lang="en-GB" sz="2000" i="1">
                                      <a:latin typeface="Cambria Math" panose="02040503050406030204" pitchFamily="18" charset="0"/>
                                    </a:rPr>
                                  </m:ctrlPr>
                                </m:sSupPr>
                                <m:e>
                                  <m:r>
                                    <a:rPr lang="en-GB" sz="2000" b="0" i="1">
                                      <a:latin typeface="Cambria Math" panose="02040503050406030204" pitchFamily="18" charset="0"/>
                                      <a:ea typeface="Cambria Math" panose="02040503050406030204" pitchFamily="18" charset="0"/>
                                    </a:rPr>
                                    <m:t>∆</m:t>
                                  </m:r>
                                  <m:r>
                                    <a:rPr lang="en-GB" sz="2000" b="0" i="1">
                                      <a:latin typeface="Cambria Math" panose="02040503050406030204" pitchFamily="18" charset="0"/>
                                      <a:ea typeface="Cambria Math" panose="02040503050406030204" pitchFamily="18" charset="0"/>
                                    </a:rPr>
                                    <m:t>𝜑</m:t>
                                  </m:r>
                                </m:e>
                                <m:sup>
                                  <m:d>
                                    <m:dPr>
                                      <m:ctrlPr>
                                        <a:rPr lang="en-GB" sz="2000" i="1">
                                          <a:latin typeface="Cambria Math" panose="02040503050406030204" pitchFamily="18" charset="0"/>
                                        </a:rPr>
                                      </m:ctrlPr>
                                    </m:dPr>
                                    <m:e>
                                      <m:r>
                                        <a:rPr lang="en-GB" sz="2000" b="0" i="1">
                                          <a:latin typeface="Cambria Math" panose="02040503050406030204" pitchFamily="18" charset="0"/>
                                        </a:rPr>
                                        <m:t>𝑛</m:t>
                                      </m:r>
                                    </m:e>
                                  </m:d>
                                </m:sup>
                              </m:sSup>
                            </m:num>
                            <m:den>
                              <m:sSup>
                                <m:sSupPr>
                                  <m:ctrlPr>
                                    <a:rPr lang="en-GB" sz="2000" i="1">
                                      <a:latin typeface="Cambria Math" panose="02040503050406030204" pitchFamily="18" charset="0"/>
                                    </a:rPr>
                                  </m:ctrlPr>
                                </m:sSupPr>
                                <m:e>
                                  <m:r>
                                    <a:rPr lang="en-GB" sz="2000" b="0" i="1">
                                      <a:latin typeface="Cambria Math" panose="02040503050406030204" pitchFamily="18" charset="0"/>
                                      <a:ea typeface="Cambria Math" panose="02040503050406030204" pitchFamily="18" charset="0"/>
                                    </a:rPr>
                                    <m:t>𝛿</m:t>
                                  </m:r>
                                </m:e>
                                <m:sup>
                                  <m:r>
                                    <a:rPr lang="en-GB" sz="2000" b="0" i="1">
                                      <a:latin typeface="Cambria Math" panose="02040503050406030204" pitchFamily="18" charset="0"/>
                                    </a:rPr>
                                    <m:t>(</m:t>
                                  </m:r>
                                  <m:r>
                                    <a:rPr lang="en-GB" sz="2000" b="0" i="1">
                                      <a:latin typeface="Cambria Math" panose="02040503050406030204" pitchFamily="18" charset="0"/>
                                    </a:rPr>
                                    <m:t>𝑛</m:t>
                                  </m:r>
                                  <m:r>
                                    <a:rPr lang="en-GB" sz="2000" b="0" i="1">
                                      <a:latin typeface="Cambria Math" panose="02040503050406030204" pitchFamily="18" charset="0"/>
                                    </a:rPr>
                                    <m:t>)</m:t>
                                  </m:r>
                                </m:sup>
                              </m:sSup>
                            </m:den>
                          </m:f>
                        </m:e>
                      </m:d>
                    </m:oMath>
                  </m:oMathPara>
                </a14:m>
                <a:endParaRPr lang="en-GB" sz="1600" dirty="0"/>
              </a:p>
            </p:txBody>
          </p:sp>
        </mc:Choice>
        <mc:Fallback xmlns="">
          <p:sp>
            <p:nvSpPr>
              <p:cNvPr id="27" name="CasellaDiTesto 26">
                <a:extLst>
                  <a:ext uri="{FF2B5EF4-FFF2-40B4-BE49-F238E27FC236}">
                    <a16:creationId xmlns:a16="http://schemas.microsoft.com/office/drawing/2014/main" id="{D40276F1-6046-40BD-8389-0BF1C646C2C8}"/>
                  </a:ext>
                </a:extLst>
              </p:cNvPr>
              <p:cNvSpPr txBox="1">
                <a:spLocks noRot="1" noChangeAspect="1" noMove="1" noResize="1" noEditPoints="1" noAdjustHandles="1" noChangeArrowheads="1" noChangeShapeType="1" noTextEdit="1"/>
              </p:cNvSpPr>
              <p:nvPr/>
            </p:nvSpPr>
            <p:spPr>
              <a:xfrm>
                <a:off x="766997" y="5232196"/>
                <a:ext cx="986167" cy="719492"/>
              </a:xfrm>
              <a:prstGeom prst="rect">
                <a:avLst/>
              </a:prstGeom>
              <a:blipFill>
                <a:blip r:embed="rId8"/>
                <a:stretch>
                  <a:fillRect/>
                </a:stretch>
              </a:blipFill>
            </p:spPr>
            <p:txBody>
              <a:bodyPr/>
              <a:lstStyle/>
              <a:p>
                <a:r>
                  <a:rPr lang="en-GB">
                    <a:noFill/>
                  </a:rPr>
                  <a:t> </a:t>
                </a:r>
              </a:p>
            </p:txBody>
          </p:sp>
        </mc:Fallback>
      </mc:AlternateContent>
      <p:sp>
        <p:nvSpPr>
          <p:cNvPr id="29" name="Freccia a destra 28">
            <a:extLst>
              <a:ext uri="{FF2B5EF4-FFF2-40B4-BE49-F238E27FC236}">
                <a16:creationId xmlns:a16="http://schemas.microsoft.com/office/drawing/2014/main" id="{F2759C1A-7DC5-4CF4-B014-FF08B1884449}"/>
              </a:ext>
            </a:extLst>
          </p:cNvPr>
          <p:cNvSpPr/>
          <p:nvPr/>
        </p:nvSpPr>
        <p:spPr>
          <a:xfrm>
            <a:off x="1907624" y="5516636"/>
            <a:ext cx="1348033" cy="226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006A2326-7ADD-4477-B289-6BC2F4641AA3}"/>
                  </a:ext>
                </a:extLst>
              </p:cNvPr>
              <p:cNvSpPr txBox="1"/>
              <p:nvPr/>
            </p:nvSpPr>
            <p:spPr>
              <a:xfrm>
                <a:off x="2355890" y="5222610"/>
                <a:ext cx="38183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𝑀</m:t>
                      </m:r>
                    </m:oMath>
                  </m:oMathPara>
                </a14:m>
                <a:endParaRPr lang="en-GB" dirty="0"/>
              </a:p>
            </p:txBody>
          </p:sp>
        </mc:Choice>
        <mc:Fallback xmlns="">
          <p:sp>
            <p:nvSpPr>
              <p:cNvPr id="35" name="CasellaDiTesto 34">
                <a:extLst>
                  <a:ext uri="{FF2B5EF4-FFF2-40B4-BE49-F238E27FC236}">
                    <a16:creationId xmlns:a16="http://schemas.microsoft.com/office/drawing/2014/main" id="{006A2326-7ADD-4477-B289-6BC2F4641AA3}"/>
                  </a:ext>
                </a:extLst>
              </p:cNvPr>
              <p:cNvSpPr txBox="1">
                <a:spLocks noRot="1" noChangeAspect="1" noMove="1" noResize="1" noEditPoints="1" noAdjustHandles="1" noChangeArrowheads="1" noChangeShapeType="1" noTextEdit="1"/>
              </p:cNvSpPr>
              <p:nvPr/>
            </p:nvSpPr>
            <p:spPr>
              <a:xfrm>
                <a:off x="2355890" y="5222610"/>
                <a:ext cx="381836"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3A9EE2C4-5D47-4641-9345-B9F2CDC2D432}"/>
                  </a:ext>
                </a:extLst>
              </p:cNvPr>
              <p:cNvSpPr txBox="1"/>
              <p:nvPr/>
            </p:nvSpPr>
            <p:spPr>
              <a:xfrm>
                <a:off x="3325749" y="5205970"/>
                <a:ext cx="1221809" cy="71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2000" i="1" smtClean="0">
                              <a:latin typeface="Cambria Math" panose="02040503050406030204" pitchFamily="18" charset="0"/>
                            </a:rPr>
                          </m:ctrlPr>
                        </m:dPr>
                        <m:e>
                          <m:f>
                            <m:fPr>
                              <m:type m:val="noBar"/>
                              <m:ctrlPr>
                                <a:rPr lang="en-GB" sz="2000" i="1" smtClean="0">
                                  <a:latin typeface="Cambria Math" panose="02040503050406030204" pitchFamily="18" charset="0"/>
                                </a:rPr>
                              </m:ctrlPr>
                            </m:fPr>
                            <m:num>
                              <m:sSup>
                                <m:sSupPr>
                                  <m:ctrlPr>
                                    <a:rPr lang="en-GB" sz="2000" i="1">
                                      <a:latin typeface="Cambria Math" panose="02040503050406030204" pitchFamily="18" charset="0"/>
                                    </a:rPr>
                                  </m:ctrlPr>
                                </m:sSupPr>
                                <m:e>
                                  <m:r>
                                    <a:rPr lang="en-GB" sz="2000" b="0" i="1">
                                      <a:latin typeface="Cambria Math" panose="02040503050406030204" pitchFamily="18" charset="0"/>
                                      <a:ea typeface="Cambria Math" panose="02040503050406030204" pitchFamily="18" charset="0"/>
                                    </a:rPr>
                                    <m:t>∆</m:t>
                                  </m:r>
                                  <m:r>
                                    <a:rPr lang="en-GB" sz="2000" b="0" i="1">
                                      <a:latin typeface="Cambria Math" panose="02040503050406030204" pitchFamily="18" charset="0"/>
                                      <a:ea typeface="Cambria Math" panose="02040503050406030204" pitchFamily="18" charset="0"/>
                                    </a:rPr>
                                    <m:t>𝜑</m:t>
                                  </m:r>
                                </m:e>
                                <m:sup>
                                  <m:d>
                                    <m:dPr>
                                      <m:ctrlPr>
                                        <a:rPr lang="en-GB" sz="2000" i="1">
                                          <a:latin typeface="Cambria Math" panose="02040503050406030204" pitchFamily="18" charset="0"/>
                                        </a:rPr>
                                      </m:ctrlPr>
                                    </m:dPr>
                                    <m:e>
                                      <m:r>
                                        <a:rPr lang="en-GB" sz="2000" b="0" i="1">
                                          <a:latin typeface="Cambria Math" panose="02040503050406030204" pitchFamily="18" charset="0"/>
                                        </a:rPr>
                                        <m:t>𝑛</m:t>
                                      </m:r>
                                      <m:r>
                                        <a:rPr lang="en-GB" sz="2000" b="0" i="1" smtClean="0">
                                          <a:latin typeface="Cambria Math" panose="02040503050406030204" pitchFamily="18" charset="0"/>
                                        </a:rPr>
                                        <m:t>+1</m:t>
                                      </m:r>
                                    </m:e>
                                  </m:d>
                                </m:sup>
                              </m:sSup>
                            </m:num>
                            <m:den>
                              <m:sSup>
                                <m:sSupPr>
                                  <m:ctrlPr>
                                    <a:rPr lang="en-GB" sz="2000" i="1">
                                      <a:latin typeface="Cambria Math" panose="02040503050406030204" pitchFamily="18" charset="0"/>
                                    </a:rPr>
                                  </m:ctrlPr>
                                </m:sSupPr>
                                <m:e>
                                  <m:r>
                                    <a:rPr lang="en-GB" sz="2000" b="0" i="1">
                                      <a:latin typeface="Cambria Math" panose="02040503050406030204" pitchFamily="18" charset="0"/>
                                      <a:ea typeface="Cambria Math" panose="02040503050406030204" pitchFamily="18" charset="0"/>
                                    </a:rPr>
                                    <m:t>𝛿</m:t>
                                  </m:r>
                                </m:e>
                                <m:sup>
                                  <m:r>
                                    <a:rPr lang="en-GB" sz="2000" b="0" i="1">
                                      <a:latin typeface="Cambria Math" panose="02040503050406030204" pitchFamily="18" charset="0"/>
                                    </a:rPr>
                                    <m:t>(</m:t>
                                  </m:r>
                                  <m:r>
                                    <a:rPr lang="en-GB" sz="2000" b="0" i="1">
                                      <a:latin typeface="Cambria Math" panose="02040503050406030204" pitchFamily="18" charset="0"/>
                                    </a:rPr>
                                    <m:t>𝑛</m:t>
                                  </m:r>
                                  <m:r>
                                    <a:rPr lang="en-GB" sz="2000" b="0" i="1" smtClean="0">
                                      <a:latin typeface="Cambria Math" panose="02040503050406030204" pitchFamily="18" charset="0"/>
                                    </a:rPr>
                                    <m:t>+1</m:t>
                                  </m:r>
                                  <m:r>
                                    <a:rPr lang="en-GB" sz="2000" b="0" i="1">
                                      <a:latin typeface="Cambria Math" panose="02040503050406030204" pitchFamily="18" charset="0"/>
                                    </a:rPr>
                                    <m:t>)</m:t>
                                  </m:r>
                                </m:sup>
                              </m:sSup>
                            </m:den>
                          </m:f>
                        </m:e>
                      </m:d>
                    </m:oMath>
                  </m:oMathPara>
                </a14:m>
                <a:endParaRPr lang="en-GB" sz="1600" dirty="0"/>
              </a:p>
            </p:txBody>
          </p:sp>
        </mc:Choice>
        <mc:Fallback xmlns="">
          <p:sp>
            <p:nvSpPr>
              <p:cNvPr id="37" name="CasellaDiTesto 36">
                <a:extLst>
                  <a:ext uri="{FF2B5EF4-FFF2-40B4-BE49-F238E27FC236}">
                    <a16:creationId xmlns:a16="http://schemas.microsoft.com/office/drawing/2014/main" id="{3A9EE2C4-5D47-4641-9345-B9F2CDC2D432}"/>
                  </a:ext>
                </a:extLst>
              </p:cNvPr>
              <p:cNvSpPr txBox="1">
                <a:spLocks noRot="1" noChangeAspect="1" noMove="1" noResize="1" noEditPoints="1" noAdjustHandles="1" noChangeArrowheads="1" noChangeShapeType="1" noTextEdit="1"/>
              </p:cNvSpPr>
              <p:nvPr/>
            </p:nvSpPr>
            <p:spPr>
              <a:xfrm>
                <a:off x="3325749" y="5205970"/>
                <a:ext cx="1221809" cy="719492"/>
              </a:xfrm>
              <a:prstGeom prst="rect">
                <a:avLst/>
              </a:prstGeom>
              <a:blipFill>
                <a:blip r:embed="rId10"/>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EF0DE78D-1CC5-460B-8C8F-2CC6146D7D42}"/>
              </a:ext>
            </a:extLst>
          </p:cNvPr>
          <p:cNvSpPr>
            <a:spLocks noGrp="1"/>
          </p:cNvSpPr>
          <p:nvPr>
            <p:ph type="sldNum" sz="quarter" idx="12"/>
          </p:nvPr>
        </p:nvSpPr>
        <p:spPr/>
        <p:txBody>
          <a:bodyPr/>
          <a:lstStyle/>
          <a:p>
            <a:fld id="{F556478C-EA8F-4B12-8AB2-8053E5C3663D}" type="slidenum">
              <a:rPr lang="en-GB" smtClean="0"/>
              <a:t>14</a:t>
            </a:fld>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7FABE95-F78D-4672-98D3-6D132D6729A7}"/>
                  </a:ext>
                </a:extLst>
              </p:cNvPr>
              <p:cNvSpPr txBox="1"/>
              <p:nvPr/>
            </p:nvSpPr>
            <p:spPr>
              <a:xfrm>
                <a:off x="0" y="4323297"/>
                <a:ext cx="5920752" cy="646331"/>
              </a:xfrm>
              <a:prstGeom prst="rect">
                <a:avLst/>
              </a:prstGeom>
              <a:noFill/>
            </p:spPr>
            <p:txBody>
              <a:bodyPr wrap="square">
                <a:spAutoFit/>
              </a:bodyPr>
              <a:lstStyle/>
              <a:p>
                <a:pPr marL="285750" indent="-285750">
                  <a:buFont typeface="Wingdings" panose="05000000000000000000" pitchFamily="2" charset="2"/>
                  <a:buChar char="q"/>
                </a:pPr>
                <a:r>
                  <a:rPr lang="en-GB" dirty="0"/>
                  <a:t>These equations of motion can be seen as a map </a:t>
                </a:r>
                <a14:m>
                  <m:oMath xmlns:m="http://schemas.openxmlformats.org/officeDocument/2006/math">
                    <m:r>
                      <a:rPr lang="en-GB" i="1" dirty="0" smtClean="0">
                        <a:latin typeface="Cambria Math" panose="02040503050406030204" pitchFamily="18" charset="0"/>
                      </a:rPr>
                      <m:t>𝑀</m:t>
                    </m:r>
                  </m:oMath>
                </a14:m>
                <a:r>
                  <a:rPr lang="en-GB" dirty="0"/>
                  <a:t> between coordinates at consecutive turns. </a:t>
                </a:r>
              </a:p>
            </p:txBody>
          </p:sp>
        </mc:Choice>
        <mc:Fallback xmlns="">
          <p:sp>
            <p:nvSpPr>
              <p:cNvPr id="16" name="CasellaDiTesto 15">
                <a:extLst>
                  <a:ext uri="{FF2B5EF4-FFF2-40B4-BE49-F238E27FC236}">
                    <a16:creationId xmlns:a16="http://schemas.microsoft.com/office/drawing/2014/main" id="{77FABE95-F78D-4672-98D3-6D132D6729A7}"/>
                  </a:ext>
                </a:extLst>
              </p:cNvPr>
              <p:cNvSpPr txBox="1">
                <a:spLocks noRot="1" noChangeAspect="1" noMove="1" noResize="1" noEditPoints="1" noAdjustHandles="1" noChangeArrowheads="1" noChangeShapeType="1" noTextEdit="1"/>
              </p:cNvSpPr>
              <p:nvPr/>
            </p:nvSpPr>
            <p:spPr>
              <a:xfrm>
                <a:off x="0" y="4323297"/>
                <a:ext cx="5920752" cy="646331"/>
              </a:xfrm>
              <a:prstGeom prst="rect">
                <a:avLst/>
              </a:prstGeom>
              <a:blipFill>
                <a:blip r:embed="rId11"/>
                <a:stretch>
                  <a:fillRect l="-618"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1680EAA4-F4BA-4CB0-A433-31C27028B12E}"/>
                  </a:ext>
                </a:extLst>
              </p:cNvPr>
              <p:cNvSpPr txBox="1"/>
              <p:nvPr/>
            </p:nvSpPr>
            <p:spPr>
              <a:xfrm>
                <a:off x="6001321" y="4325406"/>
                <a:ext cx="6161102" cy="369332"/>
              </a:xfrm>
              <a:prstGeom prst="rect">
                <a:avLst/>
              </a:prstGeom>
              <a:noFill/>
            </p:spPr>
            <p:txBody>
              <a:bodyPr wrap="square">
                <a:spAutoFit/>
              </a:bodyPr>
              <a:lstStyle/>
              <a:p>
                <a:pPr marL="285750" indent="-285750">
                  <a:buFont typeface="Wingdings" panose="05000000000000000000" pitchFamily="2" charset="2"/>
                  <a:buChar char="q"/>
                </a:pPr>
                <a:r>
                  <a:rPr lang="en-GB" dirty="0"/>
                  <a:t>It can be easily verified that the Jacobian of </a:t>
                </a:r>
                <a14:m>
                  <m:oMath xmlns:m="http://schemas.openxmlformats.org/officeDocument/2006/math">
                    <m:r>
                      <a:rPr lang="en-GB" i="1" dirty="0" smtClean="0">
                        <a:latin typeface="Cambria Math" panose="02040503050406030204" pitchFamily="18" charset="0"/>
                      </a:rPr>
                      <m:t>𝑀</m:t>
                    </m:r>
                  </m:oMath>
                </a14:m>
                <a:r>
                  <a:rPr lang="en-GB" dirty="0"/>
                  <a:t> is one, i.e. </a:t>
                </a:r>
              </a:p>
            </p:txBody>
          </p:sp>
        </mc:Choice>
        <mc:Fallback xmlns="">
          <p:sp>
            <p:nvSpPr>
              <p:cNvPr id="18" name="CasellaDiTesto 17">
                <a:extLst>
                  <a:ext uri="{FF2B5EF4-FFF2-40B4-BE49-F238E27FC236}">
                    <a16:creationId xmlns:a16="http://schemas.microsoft.com/office/drawing/2014/main" id="{1680EAA4-F4BA-4CB0-A433-31C27028B12E}"/>
                  </a:ext>
                </a:extLst>
              </p:cNvPr>
              <p:cNvSpPr txBox="1">
                <a:spLocks noRot="1" noChangeAspect="1" noMove="1" noResize="1" noEditPoints="1" noAdjustHandles="1" noChangeArrowheads="1" noChangeShapeType="1" noTextEdit="1"/>
              </p:cNvSpPr>
              <p:nvPr/>
            </p:nvSpPr>
            <p:spPr>
              <a:xfrm>
                <a:off x="6001321" y="4325406"/>
                <a:ext cx="6161102" cy="369332"/>
              </a:xfrm>
              <a:prstGeom prst="rect">
                <a:avLst/>
              </a:prstGeom>
              <a:blipFill>
                <a:blip r:embed="rId12"/>
                <a:stretch>
                  <a:fillRect l="-593" t="-10000" b="-26667"/>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A1FE0EAA-C101-447E-A30E-449746CF31EE}"/>
              </a:ext>
            </a:extLst>
          </p:cNvPr>
          <p:cNvSpPr txBox="1"/>
          <p:nvPr/>
        </p:nvSpPr>
        <p:spPr>
          <a:xfrm>
            <a:off x="6001321" y="6188077"/>
            <a:ext cx="6161102" cy="646331"/>
          </a:xfrm>
          <a:prstGeom prst="rect">
            <a:avLst/>
          </a:prstGeom>
          <a:noFill/>
        </p:spPr>
        <p:txBody>
          <a:bodyPr wrap="square">
            <a:spAutoFit/>
          </a:bodyPr>
          <a:lstStyle/>
          <a:p>
            <a:pPr marL="742950" lvl="1" indent="-285750">
              <a:buFont typeface="Wingdings" panose="05000000000000000000" pitchFamily="2" charset="2"/>
              <a:buChar char="Ø"/>
            </a:pPr>
            <a:r>
              <a:rPr lang="en-GB" dirty="0"/>
              <a:t>This implies that the phase-space area enclosed by the bunch (particle) trajectory is preserved over time.</a:t>
            </a:r>
          </a:p>
        </p:txBody>
      </p:sp>
    </p:spTree>
    <p:extLst>
      <p:ext uri="{BB962C8B-B14F-4D97-AF65-F5344CB8AC3E}">
        <p14:creationId xmlns:p14="http://schemas.microsoft.com/office/powerpoint/2010/main" val="8816503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F276ED1-C5F2-41C5-97EA-4152CE6D5C3F}"/>
              </a:ext>
            </a:extLst>
          </p:cNvPr>
          <p:cNvSpPr>
            <a:spLocks noGrp="1"/>
          </p:cNvSpPr>
          <p:nvPr>
            <p:ph type="sldNum" sz="quarter" idx="12"/>
          </p:nvPr>
        </p:nvSpPr>
        <p:spPr/>
        <p:txBody>
          <a:bodyPr/>
          <a:lstStyle/>
          <a:p>
            <a:fld id="{F556478C-EA8F-4B12-8AB2-8053E5C3663D}" type="slidenum">
              <a:rPr lang="en-GB" smtClean="0"/>
              <a:t>140</a:t>
            </a:fld>
            <a:endParaRPr lang="en-GB"/>
          </a:p>
        </p:txBody>
      </p:sp>
      <p:sp>
        <p:nvSpPr>
          <p:cNvPr id="5" name="CasellaDiTesto 4">
            <a:extLst>
              <a:ext uri="{FF2B5EF4-FFF2-40B4-BE49-F238E27FC236}">
                <a16:creationId xmlns:a16="http://schemas.microsoft.com/office/drawing/2014/main" id="{BA078CD2-0312-455E-8B44-136EF7D6CD69}"/>
              </a:ext>
            </a:extLst>
          </p:cNvPr>
          <p:cNvSpPr txBox="1"/>
          <p:nvPr/>
        </p:nvSpPr>
        <p:spPr>
          <a:xfrm>
            <a:off x="0" y="148128"/>
            <a:ext cx="12192000" cy="677108"/>
          </a:xfrm>
          <a:prstGeom prst="rect">
            <a:avLst/>
          </a:prstGeom>
          <a:noFill/>
        </p:spPr>
        <p:txBody>
          <a:bodyPr wrap="square" rtlCol="0">
            <a:spAutoFit/>
          </a:bodyPr>
          <a:lstStyle/>
          <a:p>
            <a:pPr algn="ctr"/>
            <a:r>
              <a:rPr lang="en-GB" sz="3700" dirty="0">
                <a:latin typeface="+mj-lt"/>
              </a:rPr>
              <a:t>Another example: residual voltage and kicker efficiency (2/3)</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28A63FC-85E8-4FEF-9F49-27473C71165A}"/>
                  </a:ext>
                </a:extLst>
              </p:cNvPr>
              <p:cNvSpPr txBox="1"/>
              <p:nvPr/>
            </p:nvSpPr>
            <p:spPr>
              <a:xfrm>
                <a:off x="0" y="914400"/>
                <a:ext cx="12191999" cy="855683"/>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Let’s now suppose that </a:t>
                </a:r>
              </a:p>
              <a:p>
                <a:pPr marL="742950" lvl="1" indent="-285750">
                  <a:buFont typeface="Wingdings" panose="05000000000000000000" pitchFamily="2" charset="2"/>
                  <a:buChar char="Ø"/>
                </a:pPr>
                <a:r>
                  <a:rPr lang="en-GB" sz="1600" dirty="0"/>
                  <a:t>the 120 bunches perform coupled-bunch oscillations with </a:t>
                </a:r>
                <a14:m>
                  <m:oMath xmlns:m="http://schemas.openxmlformats.org/officeDocument/2006/math">
                    <m:r>
                      <a:rPr lang="en-GB" sz="1600" b="0" i="1" smtClean="0">
                        <a:latin typeface="Cambria Math" panose="02040503050406030204" pitchFamily="18" charset="0"/>
                      </a:rPr>
                      <m:t>𝜇</m:t>
                    </m:r>
                    <m:r>
                      <a:rPr lang="en-GB" sz="1600" b="0" i="1" smtClean="0">
                        <a:latin typeface="Cambria Math" panose="02040503050406030204" pitchFamily="18" charset="0"/>
                      </a:rPr>
                      <m:t>=0</m:t>
                    </m:r>
                  </m:oMath>
                </a14:m>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𝜙</m:t>
                        </m:r>
                      </m:e>
                      <m:sub>
                        <m:r>
                          <a:rPr lang="en-GB" sz="1600" b="0" i="1" smtClean="0">
                            <a:latin typeface="Cambria Math" panose="02040503050406030204" pitchFamily="18" charset="0"/>
                            <a:ea typeface="Cambria Math" panose="02040503050406030204" pitchFamily="18" charset="0"/>
                          </a:rPr>
                          <m:t>0</m:t>
                        </m:r>
                      </m:sub>
                    </m:sSub>
                    <m:r>
                      <a:rPr lang="en-GB" sz="1600" i="1">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0</m:t>
                    </m:r>
                  </m:oMath>
                </a14:m>
                <a:r>
                  <a:rPr lang="en-GB" sz="1600" dirty="0"/>
                  <a:t>) and that at turn </a:t>
                </a:r>
                <a14:m>
                  <m:oMath xmlns:m="http://schemas.openxmlformats.org/officeDocument/2006/math">
                    <m:r>
                      <a:rPr lang="en-GB" sz="1600" i="1" dirty="0" smtClean="0">
                        <a:latin typeface="Cambria Math" panose="02040503050406030204" pitchFamily="18" charset="0"/>
                      </a:rPr>
                      <m:t>𝑛</m:t>
                    </m:r>
                  </m:oMath>
                </a14:m>
                <a:r>
                  <a:rPr lang="en-GB" sz="1600" dirty="0"/>
                  <a:t> the coordinates of all bunches are (0,</a:t>
                </a:r>
                <a14:m>
                  <m:oMath xmlns:m="http://schemas.openxmlformats.org/officeDocument/2006/math">
                    <m:acc>
                      <m:accPr>
                        <m:chr m:val="̂"/>
                        <m:ctrlPr>
                          <a:rPr lang="en-GB" sz="1600" i="1" dirty="0">
                            <a:latin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𝛿</m:t>
                        </m:r>
                      </m:e>
                    </m:acc>
                  </m:oMath>
                </a14:m>
                <a:r>
                  <a:rPr lang="en-GB" sz="1600" dirty="0"/>
                  <a:t>);</a:t>
                </a:r>
              </a:p>
              <a:p>
                <a:pPr marL="742950" lvl="1" indent="-285750">
                  <a:buFont typeface="Wingdings" panose="05000000000000000000" pitchFamily="2" charset="2"/>
                  <a:buChar char="Ø"/>
                </a:pPr>
                <a:r>
                  <a:rPr lang="en-GB" sz="1600" dirty="0"/>
                  <a:t>the feedback ideal-corrections are all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𝑉</m:t>
                        </m:r>
                      </m:e>
                      <m:sub>
                        <m:r>
                          <a:rPr lang="en-GB" sz="1600" i="1">
                            <a:solidFill>
                              <a:schemeClr val="tx1"/>
                            </a:solidFill>
                            <a:latin typeface="Cambria Math" panose="02040503050406030204" pitchFamily="18" charset="0"/>
                          </a:rPr>
                          <m:t>𝐹𝐵𝑘𝑖𝑐𝑘</m:t>
                        </m:r>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𝑘</m:t>
                        </m:r>
                      </m:sub>
                    </m:sSub>
                    <m:r>
                      <a:rPr lang="en-GB" sz="1600" b="0" i="0" smtClean="0">
                        <a:solidFill>
                          <a:schemeClr val="tx1"/>
                        </a:solidFill>
                        <a:latin typeface="Cambria Math" panose="02040503050406030204" pitchFamily="18" charset="0"/>
                      </a:rPr>
                      <m:t>=−2 </m:t>
                    </m:r>
                    <m:r>
                      <m:rPr>
                        <m:sty m:val="p"/>
                      </m:rPr>
                      <a:rPr lang="en-GB" sz="1600" b="0" i="0" smtClean="0">
                        <a:solidFill>
                          <a:schemeClr val="tx1"/>
                        </a:solidFill>
                        <a:latin typeface="Cambria Math" panose="02040503050406030204" pitchFamily="18" charset="0"/>
                      </a:rPr>
                      <m:t>V</m:t>
                    </m:r>
                  </m:oMath>
                </a14:m>
                <a:r>
                  <a:rPr lang="en-GB" sz="1600" dirty="0"/>
                  <a:t>.</a:t>
                </a:r>
              </a:p>
            </p:txBody>
          </p:sp>
        </mc:Choice>
        <mc:Fallback xmlns="">
          <p:sp>
            <p:nvSpPr>
              <p:cNvPr id="2" name="CasellaDiTesto 1">
                <a:extLst>
                  <a:ext uri="{FF2B5EF4-FFF2-40B4-BE49-F238E27FC236}">
                    <a16:creationId xmlns:a16="http://schemas.microsoft.com/office/drawing/2014/main" id="{028A63FC-85E8-4FEF-9F49-27473C71165A}"/>
                  </a:ext>
                </a:extLst>
              </p:cNvPr>
              <p:cNvSpPr txBox="1">
                <a:spLocks noRot="1" noChangeAspect="1" noMove="1" noResize="1" noEditPoints="1" noAdjustHandles="1" noChangeArrowheads="1" noChangeShapeType="1" noTextEdit="1"/>
              </p:cNvSpPr>
              <p:nvPr/>
            </p:nvSpPr>
            <p:spPr>
              <a:xfrm>
                <a:off x="0" y="914400"/>
                <a:ext cx="12191999" cy="855683"/>
              </a:xfrm>
              <a:prstGeom prst="rect">
                <a:avLst/>
              </a:prstGeom>
              <a:blipFill>
                <a:blip r:embed="rId2"/>
                <a:stretch>
                  <a:fillRect l="-200" t="-2143" b="-7857"/>
                </a:stretch>
              </a:blipFill>
            </p:spPr>
            <p:txBody>
              <a:bodyPr/>
              <a:lstStyle/>
              <a:p>
                <a:r>
                  <a:rPr lang="en-GB">
                    <a:noFill/>
                  </a:rPr>
                  <a:t> </a:t>
                </a:r>
              </a:p>
            </p:txBody>
          </p:sp>
        </mc:Fallback>
      </mc:AlternateContent>
      <p:cxnSp>
        <p:nvCxnSpPr>
          <p:cNvPr id="6" name="Connettore 2 5">
            <a:extLst>
              <a:ext uri="{FF2B5EF4-FFF2-40B4-BE49-F238E27FC236}">
                <a16:creationId xmlns:a16="http://schemas.microsoft.com/office/drawing/2014/main" id="{7E6293D1-5D10-4A45-8955-98BC01E38259}"/>
              </a:ext>
            </a:extLst>
          </p:cNvPr>
          <p:cNvCxnSpPr/>
          <p:nvPr/>
        </p:nvCxnSpPr>
        <p:spPr>
          <a:xfrm>
            <a:off x="1138266" y="3508313"/>
            <a:ext cx="34622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17FCEA7F-371C-49D4-8DBF-5E003932ECB5}"/>
              </a:ext>
            </a:extLst>
          </p:cNvPr>
          <p:cNvCxnSpPr/>
          <p:nvPr/>
        </p:nvCxnSpPr>
        <p:spPr>
          <a:xfrm flipV="1">
            <a:off x="2860534" y="2136032"/>
            <a:ext cx="0" cy="2792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517443C3-4EA8-4304-B7AC-A5344F2D91D2}"/>
                  </a:ext>
                </a:extLst>
              </p:cNvPr>
              <p:cNvSpPr txBox="1"/>
              <p:nvPr/>
            </p:nvSpPr>
            <p:spPr>
              <a:xfrm>
                <a:off x="3534561" y="3590500"/>
                <a:ext cx="1065997" cy="261610"/>
              </a:xfrm>
              <a:prstGeom prst="rect">
                <a:avLst/>
              </a:prstGeom>
              <a:noFill/>
            </p:spPr>
            <p:txBody>
              <a:bodyPr wrap="none" lIns="0" tIns="0" rIns="0" bIns="0" rtlCol="0">
                <a:spAutoFit/>
              </a:bodyPr>
              <a:lstStyle/>
              <a:p>
                <a14:m>
                  <m:oMath xmlns:m="http://schemas.openxmlformats.org/officeDocument/2006/math">
                    <m:r>
                      <a:rPr lang="en-GB" sz="1700" b="1" i="1" smtClean="0">
                        <a:latin typeface="Cambria Math" panose="02040503050406030204" pitchFamily="18" charset="0"/>
                        <a:ea typeface="Cambria Math" panose="02040503050406030204" pitchFamily="18" charset="0"/>
                      </a:rPr>
                      <m:t>∆</m:t>
                    </m:r>
                    <m:r>
                      <a:rPr lang="en-GB" sz="1700" b="1" i="1" smtClean="0">
                        <a:latin typeface="Cambria Math" panose="02040503050406030204" pitchFamily="18" charset="0"/>
                        <a:ea typeface="Cambria Math" panose="02040503050406030204" pitchFamily="18" charset="0"/>
                      </a:rPr>
                      <m:t>𝝋</m:t>
                    </m:r>
                  </m:oMath>
                </a14:m>
                <a:r>
                  <a:rPr lang="en-GB" sz="1700" b="1" dirty="0"/>
                  <a:t> mod 2</a:t>
                </a:r>
                <a14:m>
                  <m:oMath xmlns:m="http://schemas.openxmlformats.org/officeDocument/2006/math">
                    <m:r>
                      <a:rPr lang="en-GB" sz="1700" b="1" i="1" smtClean="0">
                        <a:latin typeface="Cambria Math" panose="02040503050406030204" pitchFamily="18" charset="0"/>
                        <a:ea typeface="Cambria Math" panose="02040503050406030204" pitchFamily="18" charset="0"/>
                      </a:rPr>
                      <m:t>𝝅</m:t>
                    </m:r>
                  </m:oMath>
                </a14:m>
                <a:endParaRPr lang="en-GB" sz="1700" b="1" dirty="0"/>
              </a:p>
            </p:txBody>
          </p:sp>
        </mc:Choice>
        <mc:Fallback xmlns="">
          <p:sp>
            <p:nvSpPr>
              <p:cNvPr id="8" name="CasellaDiTesto 7">
                <a:extLst>
                  <a:ext uri="{FF2B5EF4-FFF2-40B4-BE49-F238E27FC236}">
                    <a16:creationId xmlns:a16="http://schemas.microsoft.com/office/drawing/2014/main" id="{517443C3-4EA8-4304-B7AC-A5344F2D91D2}"/>
                  </a:ext>
                </a:extLst>
              </p:cNvPr>
              <p:cNvSpPr txBox="1">
                <a:spLocks noRot="1" noChangeAspect="1" noMove="1" noResize="1" noEditPoints="1" noAdjustHandles="1" noChangeArrowheads="1" noChangeShapeType="1" noTextEdit="1"/>
              </p:cNvSpPr>
              <p:nvPr/>
            </p:nvSpPr>
            <p:spPr>
              <a:xfrm>
                <a:off x="3534561" y="3590500"/>
                <a:ext cx="1065997" cy="261610"/>
              </a:xfrm>
              <a:prstGeom prst="rect">
                <a:avLst/>
              </a:prstGeom>
              <a:blipFill>
                <a:blip r:embed="rId3"/>
                <a:stretch>
                  <a:fillRect l="-7429" t="-25581" r="-4000" b="-465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B17FF16-7BE5-485D-8C27-3E3CE49CEF61}"/>
                  </a:ext>
                </a:extLst>
              </p:cNvPr>
              <p:cNvSpPr txBox="1"/>
              <p:nvPr/>
            </p:nvSpPr>
            <p:spPr>
              <a:xfrm>
                <a:off x="2908796" y="1941486"/>
                <a:ext cx="175240" cy="2616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ea typeface="Cambria Math" panose="02040503050406030204" pitchFamily="18" charset="0"/>
                        </a:rPr>
                        <m:t>𝜹</m:t>
                      </m:r>
                    </m:oMath>
                  </m:oMathPara>
                </a14:m>
                <a:endParaRPr lang="en-GB" sz="1700" b="1" dirty="0"/>
              </a:p>
            </p:txBody>
          </p:sp>
        </mc:Choice>
        <mc:Fallback xmlns="">
          <p:sp>
            <p:nvSpPr>
              <p:cNvPr id="9" name="CasellaDiTesto 8">
                <a:extLst>
                  <a:ext uri="{FF2B5EF4-FFF2-40B4-BE49-F238E27FC236}">
                    <a16:creationId xmlns:a16="http://schemas.microsoft.com/office/drawing/2014/main" id="{BB17FF16-7BE5-485D-8C27-3E3CE49CEF61}"/>
                  </a:ext>
                </a:extLst>
              </p:cNvPr>
              <p:cNvSpPr txBox="1">
                <a:spLocks noRot="1" noChangeAspect="1" noMove="1" noResize="1" noEditPoints="1" noAdjustHandles="1" noChangeArrowheads="1" noChangeShapeType="1" noTextEdit="1"/>
              </p:cNvSpPr>
              <p:nvPr/>
            </p:nvSpPr>
            <p:spPr>
              <a:xfrm>
                <a:off x="2908796" y="1941486"/>
                <a:ext cx="175240" cy="261610"/>
              </a:xfrm>
              <a:prstGeom prst="rect">
                <a:avLst/>
              </a:prstGeom>
              <a:blipFill>
                <a:blip r:embed="rId4"/>
                <a:stretch>
                  <a:fillRect l="-31034" r="-27586" b="-6977"/>
                </a:stretch>
              </a:blipFill>
            </p:spPr>
            <p:txBody>
              <a:bodyPr/>
              <a:lstStyle/>
              <a:p>
                <a:r>
                  <a:rPr lang="en-GB">
                    <a:noFill/>
                  </a:rPr>
                  <a:t> </a:t>
                </a:r>
              </a:p>
            </p:txBody>
          </p:sp>
        </mc:Fallback>
      </mc:AlternateContent>
      <p:sp>
        <p:nvSpPr>
          <p:cNvPr id="10" name="Ovale 9">
            <a:extLst>
              <a:ext uri="{FF2B5EF4-FFF2-40B4-BE49-F238E27FC236}">
                <a16:creationId xmlns:a16="http://schemas.microsoft.com/office/drawing/2014/main" id="{A2AD5072-6221-4077-AD97-A6E1E119E39D}"/>
              </a:ext>
            </a:extLst>
          </p:cNvPr>
          <p:cNvSpPr/>
          <p:nvPr/>
        </p:nvSpPr>
        <p:spPr>
          <a:xfrm>
            <a:off x="2735507" y="2531769"/>
            <a:ext cx="222670" cy="195305"/>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a:extLst>
              <a:ext uri="{FF2B5EF4-FFF2-40B4-BE49-F238E27FC236}">
                <a16:creationId xmlns:a16="http://schemas.microsoft.com/office/drawing/2014/main" id="{1B013377-28EA-412E-B8F2-C9F078AC3A27}"/>
              </a:ext>
            </a:extLst>
          </p:cNvPr>
          <p:cNvSpPr txBox="1"/>
          <p:nvPr/>
        </p:nvSpPr>
        <p:spPr>
          <a:xfrm>
            <a:off x="2930089" y="2422370"/>
            <a:ext cx="699844" cy="369332"/>
          </a:xfrm>
          <a:prstGeom prst="rect">
            <a:avLst/>
          </a:prstGeom>
          <a:noFill/>
        </p:spPr>
        <p:txBody>
          <a:bodyPr wrap="square">
            <a:spAutoFit/>
          </a:bodyPr>
          <a:lstStyle/>
          <a:p>
            <a:r>
              <a:rPr lang="en-GB" sz="1800" b="1" dirty="0">
                <a:solidFill>
                  <a:schemeClr val="bg1">
                    <a:lumMod val="50000"/>
                  </a:schemeClr>
                </a:solidFill>
              </a:rPr>
              <a:t>1,2,…</a:t>
            </a:r>
            <a:endParaRPr lang="en-GB" b="1" dirty="0">
              <a:solidFill>
                <a:schemeClr val="bg1">
                  <a:lumMod val="50000"/>
                </a:schemeClr>
              </a:solidFill>
            </a:endParaRP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785F68FB-DF79-49A6-A4FF-5E55F66E10BE}"/>
                  </a:ext>
                </a:extLst>
              </p:cNvPr>
              <p:cNvSpPr txBox="1"/>
              <p:nvPr/>
            </p:nvSpPr>
            <p:spPr>
              <a:xfrm>
                <a:off x="3368589" y="2412175"/>
                <a:ext cx="935284" cy="3897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1" i="1" smtClean="0">
                              <a:solidFill>
                                <a:schemeClr val="bg1">
                                  <a:lumMod val="50000"/>
                                </a:schemeClr>
                              </a:solidFill>
                              <a:latin typeface="Cambria Math" panose="02040503050406030204" pitchFamily="18" charset="0"/>
                              <a:ea typeface="Cambria Math" panose="02040503050406030204" pitchFamily="18" charset="0"/>
                            </a:rPr>
                          </m:ctrlPr>
                        </m:dPr>
                        <m:e>
                          <m:r>
                            <a:rPr lang="en-GB" sz="1700" b="1" i="1" smtClean="0">
                              <a:solidFill>
                                <a:schemeClr val="bg1">
                                  <a:lumMod val="50000"/>
                                </a:schemeClr>
                              </a:solidFill>
                              <a:latin typeface="Cambria Math" panose="02040503050406030204" pitchFamily="18" charset="0"/>
                              <a:ea typeface="Cambria Math" panose="02040503050406030204" pitchFamily="18" charset="0"/>
                            </a:rPr>
                            <m:t>𝟎</m:t>
                          </m:r>
                          <m:r>
                            <a:rPr lang="en-GB" sz="1700" b="1" i="1" smtClean="0">
                              <a:solidFill>
                                <a:schemeClr val="bg1">
                                  <a:lumMod val="50000"/>
                                </a:schemeClr>
                              </a:solidFill>
                              <a:latin typeface="Cambria Math" panose="02040503050406030204" pitchFamily="18" charset="0"/>
                              <a:ea typeface="Cambria Math" panose="02040503050406030204" pitchFamily="18" charset="0"/>
                            </a:rPr>
                            <m:t>,</m:t>
                          </m:r>
                          <m:acc>
                            <m:accPr>
                              <m:chr m:val="̂"/>
                              <m:ctrlPr>
                                <a:rPr lang="en-GB" sz="1700" b="1" i="1" dirty="0">
                                  <a:solidFill>
                                    <a:schemeClr val="bg1">
                                      <a:lumMod val="50000"/>
                                    </a:schemeClr>
                                  </a:solidFill>
                                  <a:latin typeface="Cambria Math" panose="02040503050406030204" pitchFamily="18" charset="0"/>
                                </a:rPr>
                              </m:ctrlPr>
                            </m:accPr>
                            <m:e>
                              <m:r>
                                <a:rPr lang="en-GB" sz="1700" b="1" i="1">
                                  <a:solidFill>
                                    <a:schemeClr val="bg1">
                                      <a:lumMod val="50000"/>
                                    </a:schemeClr>
                                  </a:solidFill>
                                  <a:latin typeface="Cambria Math" panose="02040503050406030204" pitchFamily="18" charset="0"/>
                                  <a:ea typeface="Cambria Math" panose="02040503050406030204" pitchFamily="18" charset="0"/>
                                </a:rPr>
                                <m:t>𝜹</m:t>
                              </m:r>
                            </m:e>
                          </m:acc>
                          <m:r>
                            <a:rPr lang="en-GB" sz="1700" b="1" i="1" dirty="0" smtClean="0">
                              <a:solidFill>
                                <a:schemeClr val="bg1">
                                  <a:lumMod val="50000"/>
                                </a:schemeClr>
                              </a:solidFill>
                              <a:latin typeface="Cambria Math" panose="02040503050406030204" pitchFamily="18" charset="0"/>
                            </a:rPr>
                            <m:t> </m:t>
                          </m:r>
                        </m:e>
                      </m:d>
                    </m:oMath>
                  </m:oMathPara>
                </a14:m>
                <a:endParaRPr lang="en-GB" sz="1700" b="1" dirty="0">
                  <a:solidFill>
                    <a:srgbClr val="FFA500"/>
                  </a:solidFill>
                </a:endParaRPr>
              </a:p>
            </p:txBody>
          </p:sp>
        </mc:Choice>
        <mc:Fallback xmlns="">
          <p:sp>
            <p:nvSpPr>
              <p:cNvPr id="18" name="CasellaDiTesto 17">
                <a:extLst>
                  <a:ext uri="{FF2B5EF4-FFF2-40B4-BE49-F238E27FC236}">
                    <a16:creationId xmlns:a16="http://schemas.microsoft.com/office/drawing/2014/main" id="{785F68FB-DF79-49A6-A4FF-5E55F66E10BE}"/>
                  </a:ext>
                </a:extLst>
              </p:cNvPr>
              <p:cNvSpPr txBox="1">
                <a:spLocks noRot="1" noChangeAspect="1" noMove="1" noResize="1" noEditPoints="1" noAdjustHandles="1" noChangeArrowheads="1" noChangeShapeType="1" noTextEdit="1"/>
              </p:cNvSpPr>
              <p:nvPr/>
            </p:nvSpPr>
            <p:spPr>
              <a:xfrm>
                <a:off x="3368589" y="2412175"/>
                <a:ext cx="935284" cy="389722"/>
              </a:xfrm>
              <a:prstGeom prst="rect">
                <a:avLst/>
              </a:prstGeom>
              <a:blipFill>
                <a:blip r:embed="rId5"/>
                <a:stretch>
                  <a:fillRect r="-117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0C4B3E1B-6731-4940-8393-9502A973E11E}"/>
                  </a:ext>
                </a:extLst>
              </p:cNvPr>
              <p:cNvSpPr txBox="1"/>
              <p:nvPr/>
            </p:nvSpPr>
            <p:spPr>
              <a:xfrm>
                <a:off x="1095538" y="2028383"/>
                <a:ext cx="1022706" cy="615553"/>
              </a:xfrm>
              <a:prstGeom prst="rect">
                <a:avLst/>
              </a:prstGeom>
              <a:solidFill>
                <a:schemeClr val="bg1"/>
              </a:solidFill>
              <a:ln>
                <a:solidFill>
                  <a:schemeClr val="tx1"/>
                </a:solidFill>
              </a:ln>
            </p:spPr>
            <p:txBody>
              <a:bodyPr wrap="square" rtlCol="0">
                <a:spAutoFit/>
              </a:bodyPr>
              <a:lstStyle/>
              <a:p>
                <a:r>
                  <a:rPr lang="en-GB" sz="1700" b="1" dirty="0"/>
                  <a:t>At turn </a:t>
                </a:r>
                <a14:m>
                  <m:oMath xmlns:m="http://schemas.openxmlformats.org/officeDocument/2006/math">
                    <m:r>
                      <a:rPr lang="en-GB" sz="1700" b="1" i="1" dirty="0" smtClean="0">
                        <a:latin typeface="Cambria Math" panose="02040503050406030204" pitchFamily="18" charset="0"/>
                      </a:rPr>
                      <m:t>𝒏</m:t>
                    </m:r>
                  </m:oMath>
                </a14:m>
                <a:endParaRPr lang="en-GB" sz="1700" b="1" dirty="0"/>
              </a:p>
              <a:p>
                <a:r>
                  <a:rPr lang="en-GB" sz="1700" b="1" dirty="0"/>
                  <a:t>(</a:t>
                </a:r>
                <a14:m>
                  <m:oMath xmlns:m="http://schemas.openxmlformats.org/officeDocument/2006/math">
                    <m:r>
                      <a:rPr lang="en-GB" sz="1700" b="1" i="1">
                        <a:latin typeface="Cambria Math" panose="02040503050406030204" pitchFamily="18" charset="0"/>
                      </a:rPr>
                      <m:t>𝝁</m:t>
                    </m:r>
                    <m:r>
                      <a:rPr lang="en-GB" sz="1700" b="1" i="1">
                        <a:latin typeface="Cambria Math" panose="02040503050406030204" pitchFamily="18" charset="0"/>
                      </a:rPr>
                      <m:t>=</m:t>
                    </m:r>
                    <m:r>
                      <a:rPr lang="en-GB" sz="1700" b="1" i="1" smtClean="0">
                        <a:latin typeface="Cambria Math" panose="02040503050406030204" pitchFamily="18" charset="0"/>
                      </a:rPr>
                      <m:t>𝟎</m:t>
                    </m:r>
                  </m:oMath>
                </a14:m>
                <a:r>
                  <a:rPr lang="en-GB" sz="1700" b="1" dirty="0"/>
                  <a:t>)</a:t>
                </a:r>
              </a:p>
            </p:txBody>
          </p:sp>
        </mc:Choice>
        <mc:Fallback xmlns="">
          <p:sp>
            <p:nvSpPr>
              <p:cNvPr id="23" name="CasellaDiTesto 22">
                <a:extLst>
                  <a:ext uri="{FF2B5EF4-FFF2-40B4-BE49-F238E27FC236}">
                    <a16:creationId xmlns:a16="http://schemas.microsoft.com/office/drawing/2014/main" id="{0C4B3E1B-6731-4940-8393-9502A973E11E}"/>
                  </a:ext>
                </a:extLst>
              </p:cNvPr>
              <p:cNvSpPr txBox="1">
                <a:spLocks noRot="1" noChangeAspect="1" noMove="1" noResize="1" noEditPoints="1" noAdjustHandles="1" noChangeArrowheads="1" noChangeShapeType="1" noTextEdit="1"/>
              </p:cNvSpPr>
              <p:nvPr/>
            </p:nvSpPr>
            <p:spPr>
              <a:xfrm>
                <a:off x="1095538" y="2028383"/>
                <a:ext cx="1022706" cy="615553"/>
              </a:xfrm>
              <a:prstGeom prst="rect">
                <a:avLst/>
              </a:prstGeom>
              <a:blipFill>
                <a:blip r:embed="rId6"/>
                <a:stretch>
                  <a:fillRect l="-3550" t="-2913" b="-116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28A39A2C-3B67-469A-BE74-BC8C2EF8D3C0}"/>
                  </a:ext>
                </a:extLst>
              </p:cNvPr>
              <p:cNvSpPr txBox="1"/>
              <p:nvPr/>
            </p:nvSpPr>
            <p:spPr>
              <a:xfrm>
                <a:off x="7446924" y="1645644"/>
                <a:ext cx="3129532" cy="338554"/>
              </a:xfrm>
              <a:prstGeom prst="rect">
                <a:avLst/>
              </a:prstGeom>
              <a:noFill/>
            </p:spPr>
            <p:txBody>
              <a:bodyPr wrap="square" rtlCol="0">
                <a:spAutoFit/>
              </a:bodyPr>
              <a:lstStyle/>
              <a:p>
                <a:r>
                  <a:rPr lang="en-GB" sz="1600" b="1" dirty="0"/>
                  <a:t>Kicker voltage at turn </a:t>
                </a:r>
                <a14:m>
                  <m:oMath xmlns:m="http://schemas.openxmlformats.org/officeDocument/2006/math">
                    <m:r>
                      <a:rPr lang="en-GB" sz="1600" b="1" i="1" dirty="0" smtClean="0">
                        <a:latin typeface="Cambria Math" panose="02040503050406030204" pitchFamily="18" charset="0"/>
                      </a:rPr>
                      <m:t>𝒏</m:t>
                    </m:r>
                  </m:oMath>
                </a14:m>
                <a:r>
                  <a:rPr lang="en-GB" sz="1600" b="1" dirty="0"/>
                  <a:t> (</a:t>
                </a:r>
                <a14:m>
                  <m:oMath xmlns:m="http://schemas.openxmlformats.org/officeDocument/2006/math">
                    <m:r>
                      <a:rPr lang="en-GB" sz="1600" b="1" i="1">
                        <a:latin typeface="Cambria Math" panose="02040503050406030204" pitchFamily="18" charset="0"/>
                      </a:rPr>
                      <m:t>𝝁</m:t>
                    </m:r>
                    <m:r>
                      <a:rPr lang="en-GB" sz="1600" b="1" i="1">
                        <a:latin typeface="Cambria Math" panose="02040503050406030204" pitchFamily="18" charset="0"/>
                      </a:rPr>
                      <m:t>=</m:t>
                    </m:r>
                    <m:r>
                      <a:rPr lang="en-GB" sz="1600" b="1" i="1" smtClean="0">
                        <a:latin typeface="Cambria Math" panose="02040503050406030204" pitchFamily="18" charset="0"/>
                      </a:rPr>
                      <m:t>𝟎</m:t>
                    </m:r>
                  </m:oMath>
                </a14:m>
                <a:r>
                  <a:rPr lang="en-GB" sz="1600" b="1" dirty="0"/>
                  <a:t>)</a:t>
                </a:r>
              </a:p>
            </p:txBody>
          </p:sp>
        </mc:Choice>
        <mc:Fallback xmlns="">
          <p:sp>
            <p:nvSpPr>
              <p:cNvPr id="24" name="CasellaDiTesto 23">
                <a:extLst>
                  <a:ext uri="{FF2B5EF4-FFF2-40B4-BE49-F238E27FC236}">
                    <a16:creationId xmlns:a16="http://schemas.microsoft.com/office/drawing/2014/main" id="{28A39A2C-3B67-469A-BE74-BC8C2EF8D3C0}"/>
                  </a:ext>
                </a:extLst>
              </p:cNvPr>
              <p:cNvSpPr txBox="1">
                <a:spLocks noRot="1" noChangeAspect="1" noMove="1" noResize="1" noEditPoints="1" noAdjustHandles="1" noChangeArrowheads="1" noChangeShapeType="1" noTextEdit="1"/>
              </p:cNvSpPr>
              <p:nvPr/>
            </p:nvSpPr>
            <p:spPr>
              <a:xfrm>
                <a:off x="7446924" y="1645644"/>
                <a:ext cx="3129532" cy="338554"/>
              </a:xfrm>
              <a:prstGeom prst="rect">
                <a:avLst/>
              </a:prstGeom>
              <a:blipFill>
                <a:blip r:embed="rId7"/>
                <a:stretch>
                  <a:fillRect l="-1170" t="-5455" b="-23636"/>
                </a:stretch>
              </a:blipFill>
            </p:spPr>
            <p:txBody>
              <a:bodyPr/>
              <a:lstStyle/>
              <a:p>
                <a:r>
                  <a:rPr lang="en-GB">
                    <a:noFill/>
                  </a:rPr>
                  <a:t> </a:t>
                </a:r>
              </a:p>
            </p:txBody>
          </p:sp>
        </mc:Fallback>
      </mc:AlternateContent>
      <p:sp>
        <p:nvSpPr>
          <p:cNvPr id="25" name="CasellaDiTesto 24">
            <a:extLst>
              <a:ext uri="{FF2B5EF4-FFF2-40B4-BE49-F238E27FC236}">
                <a16:creationId xmlns:a16="http://schemas.microsoft.com/office/drawing/2014/main" id="{C21BC3FD-FB43-4464-9E05-4208D5E1EC75}"/>
              </a:ext>
            </a:extLst>
          </p:cNvPr>
          <p:cNvSpPr txBox="1"/>
          <p:nvPr/>
        </p:nvSpPr>
        <p:spPr>
          <a:xfrm rot="16200000">
            <a:off x="4963937" y="3349878"/>
            <a:ext cx="1116963" cy="338554"/>
          </a:xfrm>
          <a:prstGeom prst="rect">
            <a:avLst/>
          </a:prstGeom>
          <a:noFill/>
        </p:spPr>
        <p:txBody>
          <a:bodyPr wrap="square" rtlCol="0">
            <a:spAutoFit/>
          </a:bodyPr>
          <a:lstStyle/>
          <a:p>
            <a:r>
              <a:rPr lang="en-GB" sz="1600" dirty="0"/>
              <a:t>Voltage [V]</a:t>
            </a:r>
          </a:p>
        </p:txBody>
      </p:sp>
      <p:sp>
        <p:nvSpPr>
          <p:cNvPr id="26" name="CasellaDiTesto 25">
            <a:extLst>
              <a:ext uri="{FF2B5EF4-FFF2-40B4-BE49-F238E27FC236}">
                <a16:creationId xmlns:a16="http://schemas.microsoft.com/office/drawing/2014/main" id="{8351283D-7348-4DA3-AD31-998F4A68DA82}"/>
              </a:ext>
            </a:extLst>
          </p:cNvPr>
          <p:cNvSpPr txBox="1"/>
          <p:nvPr/>
        </p:nvSpPr>
        <p:spPr>
          <a:xfrm>
            <a:off x="8691167" y="4935899"/>
            <a:ext cx="1065321" cy="338554"/>
          </a:xfrm>
          <a:prstGeom prst="rect">
            <a:avLst/>
          </a:prstGeom>
          <a:noFill/>
        </p:spPr>
        <p:txBody>
          <a:bodyPr wrap="square" rtlCol="0">
            <a:spAutoFit/>
          </a:bodyPr>
          <a:lstStyle/>
          <a:p>
            <a:r>
              <a:rPr lang="en-GB" sz="1600" dirty="0"/>
              <a:t>Time [ns]</a:t>
            </a:r>
          </a:p>
        </p:txBody>
      </p:sp>
      <p:pic>
        <p:nvPicPr>
          <p:cNvPr id="27" name="Immagine 26">
            <a:extLst>
              <a:ext uri="{FF2B5EF4-FFF2-40B4-BE49-F238E27FC236}">
                <a16:creationId xmlns:a16="http://schemas.microsoft.com/office/drawing/2014/main" id="{15F9A2A6-A336-452B-A013-CE08524CB6CE}"/>
              </a:ext>
            </a:extLst>
          </p:cNvPr>
          <p:cNvPicPr>
            <a:picLocks noChangeAspect="1"/>
          </p:cNvPicPr>
          <p:nvPr/>
        </p:nvPicPr>
        <p:blipFill>
          <a:blip r:embed="rId8"/>
          <a:stretch>
            <a:fillRect/>
          </a:stretch>
        </p:blipFill>
        <p:spPr>
          <a:xfrm>
            <a:off x="5656183" y="2185063"/>
            <a:ext cx="5962229" cy="2805682"/>
          </a:xfrm>
          <a:prstGeom prst="rect">
            <a:avLst/>
          </a:prstGeom>
        </p:spPr>
      </p:pic>
      <p:sp>
        <p:nvSpPr>
          <p:cNvPr id="28" name="CasellaDiTesto 27">
            <a:extLst>
              <a:ext uri="{FF2B5EF4-FFF2-40B4-BE49-F238E27FC236}">
                <a16:creationId xmlns:a16="http://schemas.microsoft.com/office/drawing/2014/main" id="{F84B1C8F-83BB-499A-BCDA-A21FC35F3EAB}"/>
              </a:ext>
            </a:extLst>
          </p:cNvPr>
          <p:cNvSpPr txBox="1"/>
          <p:nvPr/>
        </p:nvSpPr>
        <p:spPr>
          <a:xfrm>
            <a:off x="5982143" y="1901355"/>
            <a:ext cx="276616" cy="369332"/>
          </a:xfrm>
          <a:prstGeom prst="rect">
            <a:avLst/>
          </a:prstGeom>
          <a:noFill/>
        </p:spPr>
        <p:txBody>
          <a:bodyPr wrap="square" rtlCol="0">
            <a:spAutoFit/>
          </a:bodyPr>
          <a:lstStyle/>
          <a:p>
            <a:r>
              <a:rPr lang="en-GB" b="1" dirty="0">
                <a:solidFill>
                  <a:schemeClr val="bg1">
                    <a:lumMod val="50000"/>
                  </a:schemeClr>
                </a:solidFill>
              </a:rPr>
              <a:t>1</a:t>
            </a:r>
          </a:p>
        </p:txBody>
      </p:sp>
      <p:sp>
        <p:nvSpPr>
          <p:cNvPr id="29" name="CasellaDiTesto 28">
            <a:extLst>
              <a:ext uri="{FF2B5EF4-FFF2-40B4-BE49-F238E27FC236}">
                <a16:creationId xmlns:a16="http://schemas.microsoft.com/office/drawing/2014/main" id="{8D5AE01A-A02C-4416-8509-C7C4A70E3D36}"/>
              </a:ext>
            </a:extLst>
          </p:cNvPr>
          <p:cNvSpPr txBox="1"/>
          <p:nvPr/>
        </p:nvSpPr>
        <p:spPr>
          <a:xfrm>
            <a:off x="6355008" y="1901355"/>
            <a:ext cx="276616" cy="369332"/>
          </a:xfrm>
          <a:prstGeom prst="rect">
            <a:avLst/>
          </a:prstGeom>
          <a:noFill/>
        </p:spPr>
        <p:txBody>
          <a:bodyPr wrap="square" rtlCol="0">
            <a:spAutoFit/>
          </a:bodyPr>
          <a:lstStyle/>
          <a:p>
            <a:r>
              <a:rPr lang="en-GB" b="1" dirty="0">
                <a:solidFill>
                  <a:schemeClr val="bg1">
                    <a:lumMod val="50000"/>
                  </a:schemeClr>
                </a:solidFill>
              </a:rPr>
              <a:t>2</a:t>
            </a:r>
          </a:p>
        </p:txBody>
      </p:sp>
      <p:sp>
        <p:nvSpPr>
          <p:cNvPr id="30" name="CasellaDiTesto 29">
            <a:extLst>
              <a:ext uri="{FF2B5EF4-FFF2-40B4-BE49-F238E27FC236}">
                <a16:creationId xmlns:a16="http://schemas.microsoft.com/office/drawing/2014/main" id="{01014943-1D10-4A12-A202-8658213EFCDA}"/>
              </a:ext>
            </a:extLst>
          </p:cNvPr>
          <p:cNvSpPr txBox="1"/>
          <p:nvPr/>
        </p:nvSpPr>
        <p:spPr>
          <a:xfrm>
            <a:off x="6736750" y="1901355"/>
            <a:ext cx="276616" cy="369332"/>
          </a:xfrm>
          <a:prstGeom prst="rect">
            <a:avLst/>
          </a:prstGeom>
          <a:noFill/>
        </p:spPr>
        <p:txBody>
          <a:bodyPr wrap="square" rtlCol="0">
            <a:spAutoFit/>
          </a:bodyPr>
          <a:lstStyle/>
          <a:p>
            <a:r>
              <a:rPr lang="en-GB" b="1" dirty="0">
                <a:solidFill>
                  <a:schemeClr val="bg1">
                    <a:lumMod val="50000"/>
                  </a:schemeClr>
                </a:solidFill>
              </a:rPr>
              <a:t>3</a:t>
            </a:r>
          </a:p>
        </p:txBody>
      </p:sp>
      <p:sp>
        <p:nvSpPr>
          <p:cNvPr id="31" name="CasellaDiTesto 30">
            <a:extLst>
              <a:ext uri="{FF2B5EF4-FFF2-40B4-BE49-F238E27FC236}">
                <a16:creationId xmlns:a16="http://schemas.microsoft.com/office/drawing/2014/main" id="{828D4FE5-CD86-400D-86ED-784CD31444F0}"/>
              </a:ext>
            </a:extLst>
          </p:cNvPr>
          <p:cNvSpPr txBox="1"/>
          <p:nvPr/>
        </p:nvSpPr>
        <p:spPr>
          <a:xfrm>
            <a:off x="7102378" y="1911722"/>
            <a:ext cx="276616" cy="369332"/>
          </a:xfrm>
          <a:prstGeom prst="rect">
            <a:avLst/>
          </a:prstGeom>
          <a:noFill/>
        </p:spPr>
        <p:txBody>
          <a:bodyPr wrap="square" rtlCol="0">
            <a:spAutoFit/>
          </a:bodyPr>
          <a:lstStyle/>
          <a:p>
            <a:r>
              <a:rPr lang="en-GB" b="1" dirty="0">
                <a:solidFill>
                  <a:schemeClr val="bg1">
                    <a:lumMod val="50000"/>
                  </a:schemeClr>
                </a:solidFill>
              </a:rPr>
              <a:t>4</a:t>
            </a:r>
          </a:p>
        </p:txBody>
      </p:sp>
      <p:sp>
        <p:nvSpPr>
          <p:cNvPr id="32" name="CasellaDiTesto 31">
            <a:extLst>
              <a:ext uri="{FF2B5EF4-FFF2-40B4-BE49-F238E27FC236}">
                <a16:creationId xmlns:a16="http://schemas.microsoft.com/office/drawing/2014/main" id="{B7CD9AD3-CB3F-4378-A658-F6244FD09094}"/>
              </a:ext>
            </a:extLst>
          </p:cNvPr>
          <p:cNvSpPr txBox="1"/>
          <p:nvPr/>
        </p:nvSpPr>
        <p:spPr>
          <a:xfrm>
            <a:off x="7482471" y="1908744"/>
            <a:ext cx="276616" cy="369332"/>
          </a:xfrm>
          <a:prstGeom prst="rect">
            <a:avLst/>
          </a:prstGeom>
          <a:noFill/>
        </p:spPr>
        <p:txBody>
          <a:bodyPr wrap="square" rtlCol="0">
            <a:spAutoFit/>
          </a:bodyPr>
          <a:lstStyle/>
          <a:p>
            <a:r>
              <a:rPr lang="en-GB" b="1" dirty="0">
                <a:solidFill>
                  <a:schemeClr val="bg1">
                    <a:lumMod val="50000"/>
                  </a:schemeClr>
                </a:solidFill>
              </a:rPr>
              <a:t>5</a:t>
            </a:r>
          </a:p>
        </p:txBody>
      </p:sp>
      <p:sp>
        <p:nvSpPr>
          <p:cNvPr id="33" name="CasellaDiTesto 32">
            <a:extLst>
              <a:ext uri="{FF2B5EF4-FFF2-40B4-BE49-F238E27FC236}">
                <a16:creationId xmlns:a16="http://schemas.microsoft.com/office/drawing/2014/main" id="{1B421788-5804-40D7-9370-9D21EC674E7A}"/>
              </a:ext>
            </a:extLst>
          </p:cNvPr>
          <p:cNvSpPr txBox="1"/>
          <p:nvPr/>
        </p:nvSpPr>
        <p:spPr>
          <a:xfrm>
            <a:off x="7855336" y="1908744"/>
            <a:ext cx="276616" cy="369332"/>
          </a:xfrm>
          <a:prstGeom prst="rect">
            <a:avLst/>
          </a:prstGeom>
          <a:noFill/>
        </p:spPr>
        <p:txBody>
          <a:bodyPr wrap="square" rtlCol="0">
            <a:spAutoFit/>
          </a:bodyPr>
          <a:lstStyle/>
          <a:p>
            <a:r>
              <a:rPr lang="en-GB" b="1" dirty="0">
                <a:solidFill>
                  <a:schemeClr val="bg1">
                    <a:lumMod val="50000"/>
                  </a:schemeClr>
                </a:solidFill>
              </a:rPr>
              <a:t>6</a:t>
            </a:r>
          </a:p>
        </p:txBody>
      </p:sp>
      <p:sp>
        <p:nvSpPr>
          <p:cNvPr id="34" name="CasellaDiTesto 33">
            <a:extLst>
              <a:ext uri="{FF2B5EF4-FFF2-40B4-BE49-F238E27FC236}">
                <a16:creationId xmlns:a16="http://schemas.microsoft.com/office/drawing/2014/main" id="{AC23F325-47CE-431E-ABA4-7533481D2BE8}"/>
              </a:ext>
            </a:extLst>
          </p:cNvPr>
          <p:cNvSpPr txBox="1"/>
          <p:nvPr/>
        </p:nvSpPr>
        <p:spPr>
          <a:xfrm>
            <a:off x="8237078" y="1908744"/>
            <a:ext cx="276616" cy="369332"/>
          </a:xfrm>
          <a:prstGeom prst="rect">
            <a:avLst/>
          </a:prstGeom>
          <a:noFill/>
        </p:spPr>
        <p:txBody>
          <a:bodyPr wrap="square" rtlCol="0">
            <a:spAutoFit/>
          </a:bodyPr>
          <a:lstStyle/>
          <a:p>
            <a:r>
              <a:rPr lang="en-GB" b="1" dirty="0">
                <a:solidFill>
                  <a:schemeClr val="bg1">
                    <a:lumMod val="50000"/>
                  </a:schemeClr>
                </a:solidFill>
              </a:rPr>
              <a:t>7</a:t>
            </a:r>
          </a:p>
        </p:txBody>
      </p:sp>
      <p:sp>
        <p:nvSpPr>
          <p:cNvPr id="35" name="CasellaDiTesto 34">
            <a:extLst>
              <a:ext uri="{FF2B5EF4-FFF2-40B4-BE49-F238E27FC236}">
                <a16:creationId xmlns:a16="http://schemas.microsoft.com/office/drawing/2014/main" id="{D707247D-5F8A-46D0-8732-4D7B3EC070FB}"/>
              </a:ext>
            </a:extLst>
          </p:cNvPr>
          <p:cNvSpPr txBox="1"/>
          <p:nvPr/>
        </p:nvSpPr>
        <p:spPr>
          <a:xfrm>
            <a:off x="8602706" y="1910233"/>
            <a:ext cx="276616" cy="369332"/>
          </a:xfrm>
          <a:prstGeom prst="rect">
            <a:avLst/>
          </a:prstGeom>
          <a:noFill/>
        </p:spPr>
        <p:txBody>
          <a:bodyPr wrap="square" rtlCol="0">
            <a:spAutoFit/>
          </a:bodyPr>
          <a:lstStyle/>
          <a:p>
            <a:r>
              <a:rPr lang="en-GB" b="1" dirty="0">
                <a:solidFill>
                  <a:schemeClr val="bg1">
                    <a:lumMod val="50000"/>
                  </a:schemeClr>
                </a:solidFill>
              </a:rPr>
              <a:t>8</a:t>
            </a:r>
          </a:p>
        </p:txBody>
      </p:sp>
      <p:sp>
        <p:nvSpPr>
          <p:cNvPr id="36" name="CasellaDiTesto 35">
            <a:extLst>
              <a:ext uri="{FF2B5EF4-FFF2-40B4-BE49-F238E27FC236}">
                <a16:creationId xmlns:a16="http://schemas.microsoft.com/office/drawing/2014/main" id="{9F465382-1946-457F-A26E-223744C8F378}"/>
              </a:ext>
            </a:extLst>
          </p:cNvPr>
          <p:cNvSpPr txBox="1"/>
          <p:nvPr/>
        </p:nvSpPr>
        <p:spPr>
          <a:xfrm>
            <a:off x="8985286" y="1909410"/>
            <a:ext cx="276616" cy="369332"/>
          </a:xfrm>
          <a:prstGeom prst="rect">
            <a:avLst/>
          </a:prstGeom>
          <a:noFill/>
        </p:spPr>
        <p:txBody>
          <a:bodyPr wrap="square" rtlCol="0">
            <a:spAutoFit/>
          </a:bodyPr>
          <a:lstStyle/>
          <a:p>
            <a:r>
              <a:rPr lang="en-GB" b="1" dirty="0">
                <a:solidFill>
                  <a:schemeClr val="bg1">
                    <a:lumMod val="50000"/>
                  </a:schemeClr>
                </a:solidFill>
              </a:rPr>
              <a:t>9</a:t>
            </a:r>
          </a:p>
        </p:txBody>
      </p:sp>
      <p:sp>
        <p:nvSpPr>
          <p:cNvPr id="37" name="CasellaDiTesto 36">
            <a:extLst>
              <a:ext uri="{FF2B5EF4-FFF2-40B4-BE49-F238E27FC236}">
                <a16:creationId xmlns:a16="http://schemas.microsoft.com/office/drawing/2014/main" id="{F40E1D1F-FD9D-4032-B2FA-15ADFE947611}"/>
              </a:ext>
            </a:extLst>
          </p:cNvPr>
          <p:cNvSpPr txBox="1"/>
          <p:nvPr/>
        </p:nvSpPr>
        <p:spPr>
          <a:xfrm>
            <a:off x="9287127" y="1909410"/>
            <a:ext cx="417726" cy="369332"/>
          </a:xfrm>
          <a:prstGeom prst="rect">
            <a:avLst/>
          </a:prstGeom>
          <a:noFill/>
        </p:spPr>
        <p:txBody>
          <a:bodyPr wrap="square" rtlCol="0">
            <a:spAutoFit/>
          </a:bodyPr>
          <a:lstStyle/>
          <a:p>
            <a:r>
              <a:rPr lang="en-GB" b="1" dirty="0">
                <a:solidFill>
                  <a:schemeClr val="bg1">
                    <a:lumMod val="50000"/>
                  </a:schemeClr>
                </a:solidFill>
              </a:rPr>
              <a:t>10</a:t>
            </a:r>
          </a:p>
        </p:txBody>
      </p:sp>
      <p:sp>
        <p:nvSpPr>
          <p:cNvPr id="38" name="CasellaDiTesto 37">
            <a:extLst>
              <a:ext uri="{FF2B5EF4-FFF2-40B4-BE49-F238E27FC236}">
                <a16:creationId xmlns:a16="http://schemas.microsoft.com/office/drawing/2014/main" id="{C0CB6BEE-D4BB-45BC-AE7A-15FAFA5A55E8}"/>
              </a:ext>
            </a:extLst>
          </p:cNvPr>
          <p:cNvSpPr txBox="1"/>
          <p:nvPr/>
        </p:nvSpPr>
        <p:spPr>
          <a:xfrm>
            <a:off x="9677746" y="1909410"/>
            <a:ext cx="416029" cy="369332"/>
          </a:xfrm>
          <a:prstGeom prst="rect">
            <a:avLst/>
          </a:prstGeom>
          <a:noFill/>
        </p:spPr>
        <p:txBody>
          <a:bodyPr wrap="square" rtlCol="0">
            <a:spAutoFit/>
          </a:bodyPr>
          <a:lstStyle/>
          <a:p>
            <a:r>
              <a:rPr lang="en-GB" b="1" dirty="0">
                <a:solidFill>
                  <a:schemeClr val="bg1">
                    <a:lumMod val="50000"/>
                  </a:schemeClr>
                </a:solidFill>
              </a:rPr>
              <a:t>11</a:t>
            </a:r>
          </a:p>
        </p:txBody>
      </p:sp>
      <p:sp>
        <p:nvSpPr>
          <p:cNvPr id="39" name="CasellaDiTesto 38">
            <a:extLst>
              <a:ext uri="{FF2B5EF4-FFF2-40B4-BE49-F238E27FC236}">
                <a16:creationId xmlns:a16="http://schemas.microsoft.com/office/drawing/2014/main" id="{7B1E4940-F358-4A85-828A-9335727FB335}"/>
              </a:ext>
            </a:extLst>
          </p:cNvPr>
          <p:cNvSpPr txBox="1"/>
          <p:nvPr/>
        </p:nvSpPr>
        <p:spPr>
          <a:xfrm>
            <a:off x="10043678" y="1910908"/>
            <a:ext cx="468407" cy="369332"/>
          </a:xfrm>
          <a:prstGeom prst="rect">
            <a:avLst/>
          </a:prstGeom>
          <a:noFill/>
        </p:spPr>
        <p:txBody>
          <a:bodyPr wrap="square" rtlCol="0">
            <a:spAutoFit/>
          </a:bodyPr>
          <a:lstStyle/>
          <a:p>
            <a:r>
              <a:rPr lang="en-GB" b="1" dirty="0">
                <a:solidFill>
                  <a:schemeClr val="bg1">
                    <a:lumMod val="50000"/>
                  </a:schemeClr>
                </a:solidFill>
              </a:rPr>
              <a:t>12</a:t>
            </a:r>
          </a:p>
        </p:txBody>
      </p:sp>
      <p:sp>
        <p:nvSpPr>
          <p:cNvPr id="40" name="CasellaDiTesto 39">
            <a:extLst>
              <a:ext uri="{FF2B5EF4-FFF2-40B4-BE49-F238E27FC236}">
                <a16:creationId xmlns:a16="http://schemas.microsoft.com/office/drawing/2014/main" id="{490CAEE8-AA3F-4C88-95E6-BFB7AECC926B}"/>
              </a:ext>
            </a:extLst>
          </p:cNvPr>
          <p:cNvSpPr txBox="1"/>
          <p:nvPr/>
        </p:nvSpPr>
        <p:spPr>
          <a:xfrm>
            <a:off x="10405631" y="1908744"/>
            <a:ext cx="468406" cy="369332"/>
          </a:xfrm>
          <a:prstGeom prst="rect">
            <a:avLst/>
          </a:prstGeom>
          <a:noFill/>
        </p:spPr>
        <p:txBody>
          <a:bodyPr wrap="square" rtlCol="0">
            <a:spAutoFit/>
          </a:bodyPr>
          <a:lstStyle/>
          <a:p>
            <a:r>
              <a:rPr lang="en-GB" b="1" dirty="0">
                <a:solidFill>
                  <a:schemeClr val="bg1">
                    <a:lumMod val="50000"/>
                  </a:schemeClr>
                </a:solidFill>
              </a:rPr>
              <a:t>13</a:t>
            </a:r>
          </a:p>
        </p:txBody>
      </p:sp>
      <p:sp>
        <p:nvSpPr>
          <p:cNvPr id="41" name="CasellaDiTesto 40">
            <a:extLst>
              <a:ext uri="{FF2B5EF4-FFF2-40B4-BE49-F238E27FC236}">
                <a16:creationId xmlns:a16="http://schemas.microsoft.com/office/drawing/2014/main" id="{5928864A-29EB-436E-830B-FDB0A8E7DB6E}"/>
              </a:ext>
            </a:extLst>
          </p:cNvPr>
          <p:cNvSpPr txBox="1"/>
          <p:nvPr/>
        </p:nvSpPr>
        <p:spPr>
          <a:xfrm>
            <a:off x="10787710" y="1908744"/>
            <a:ext cx="468401" cy="369332"/>
          </a:xfrm>
          <a:prstGeom prst="rect">
            <a:avLst/>
          </a:prstGeom>
          <a:noFill/>
        </p:spPr>
        <p:txBody>
          <a:bodyPr wrap="square" rtlCol="0">
            <a:spAutoFit/>
          </a:bodyPr>
          <a:lstStyle/>
          <a:p>
            <a:r>
              <a:rPr lang="en-GB" b="1" dirty="0">
                <a:solidFill>
                  <a:schemeClr val="bg1">
                    <a:lumMod val="50000"/>
                  </a:schemeClr>
                </a:solidFill>
              </a:rPr>
              <a:t>14</a:t>
            </a:r>
          </a:p>
        </p:txBody>
      </p:sp>
      <p:sp>
        <p:nvSpPr>
          <p:cNvPr id="42" name="CasellaDiTesto 41">
            <a:extLst>
              <a:ext uri="{FF2B5EF4-FFF2-40B4-BE49-F238E27FC236}">
                <a16:creationId xmlns:a16="http://schemas.microsoft.com/office/drawing/2014/main" id="{E786E2E9-8FBF-4334-AEFD-8FC62869D2F2}"/>
              </a:ext>
            </a:extLst>
          </p:cNvPr>
          <p:cNvSpPr txBox="1"/>
          <p:nvPr/>
        </p:nvSpPr>
        <p:spPr>
          <a:xfrm>
            <a:off x="11150029" y="1910233"/>
            <a:ext cx="468397" cy="369332"/>
          </a:xfrm>
          <a:prstGeom prst="rect">
            <a:avLst/>
          </a:prstGeom>
          <a:noFill/>
        </p:spPr>
        <p:txBody>
          <a:bodyPr wrap="square" rtlCol="0">
            <a:spAutoFit/>
          </a:bodyPr>
          <a:lstStyle/>
          <a:p>
            <a:r>
              <a:rPr lang="en-GB" b="1" dirty="0">
                <a:solidFill>
                  <a:schemeClr val="bg1">
                    <a:lumMod val="50000"/>
                  </a:schemeClr>
                </a:solidFill>
              </a:rPr>
              <a:t>15</a:t>
            </a:r>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BCDC6FE3-3C55-4630-9C3D-CBC80C55B2DE}"/>
                  </a:ext>
                </a:extLst>
              </p:cNvPr>
              <p:cNvSpPr txBox="1"/>
              <p:nvPr/>
            </p:nvSpPr>
            <p:spPr>
              <a:xfrm>
                <a:off x="5884716" y="4770705"/>
                <a:ext cx="471469"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A500"/>
                              </a:solidFill>
                              <a:latin typeface="Cambria Math" panose="02040503050406030204" pitchFamily="18" charset="0"/>
                            </a:rPr>
                          </m:ctrlPr>
                        </m:sSubPr>
                        <m:e>
                          <m:r>
                            <a:rPr lang="en-GB" sz="1600" b="1" i="1" smtClean="0">
                              <a:solidFill>
                                <a:srgbClr val="FFA500"/>
                              </a:solidFill>
                              <a:latin typeface="Cambria Math" panose="02040503050406030204" pitchFamily="18" charset="0"/>
                            </a:rPr>
                            <m:t>𝒕</m:t>
                          </m:r>
                        </m:e>
                        <m:sub>
                          <m:r>
                            <a:rPr lang="en-GB" sz="1600" b="1" i="1" smtClean="0">
                              <a:solidFill>
                                <a:srgbClr val="FFA500"/>
                              </a:solidFill>
                              <a:latin typeface="Cambria Math" panose="02040503050406030204" pitchFamily="18" charset="0"/>
                            </a:rPr>
                            <m:t>𝒓𝒇</m:t>
                          </m:r>
                        </m:sub>
                      </m:sSub>
                    </m:oMath>
                  </m:oMathPara>
                </a14:m>
                <a:endParaRPr lang="en-GB" sz="1600" b="1" dirty="0">
                  <a:solidFill>
                    <a:srgbClr val="FFA500"/>
                  </a:solidFill>
                </a:endParaRPr>
              </a:p>
            </p:txBody>
          </p:sp>
        </mc:Choice>
        <mc:Fallback xmlns="">
          <p:sp>
            <p:nvSpPr>
              <p:cNvPr id="43" name="CasellaDiTesto 42">
                <a:extLst>
                  <a:ext uri="{FF2B5EF4-FFF2-40B4-BE49-F238E27FC236}">
                    <a16:creationId xmlns:a16="http://schemas.microsoft.com/office/drawing/2014/main" id="{BCDC6FE3-3C55-4630-9C3D-CBC80C55B2DE}"/>
                  </a:ext>
                </a:extLst>
              </p:cNvPr>
              <p:cNvSpPr txBox="1">
                <a:spLocks noRot="1" noChangeAspect="1" noMove="1" noResize="1" noEditPoints="1" noAdjustHandles="1" noChangeArrowheads="1" noChangeShapeType="1" noTextEdit="1"/>
              </p:cNvSpPr>
              <p:nvPr/>
            </p:nvSpPr>
            <p:spPr>
              <a:xfrm>
                <a:off x="5884716" y="4770705"/>
                <a:ext cx="471469" cy="361894"/>
              </a:xfrm>
              <a:prstGeom prst="rect">
                <a:avLst/>
              </a:prstGeom>
              <a:blipFill>
                <a:blip r:embed="rId9"/>
                <a:stretch>
                  <a:fillRect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E1272E0B-DBF5-491E-A7DC-1F13B971123B}"/>
                  </a:ext>
                </a:extLst>
              </p:cNvPr>
              <p:cNvSpPr txBox="1"/>
              <p:nvPr/>
            </p:nvSpPr>
            <p:spPr>
              <a:xfrm>
                <a:off x="1" y="5383637"/>
                <a:ext cx="12191998" cy="1343188"/>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assume again that </a:t>
                </a:r>
                <a14:m>
                  <m:oMath xmlns:m="http://schemas.openxmlformats.org/officeDocument/2006/math">
                    <m:acc>
                      <m:accPr>
                        <m:chr m:val="̂"/>
                        <m:ctrlPr>
                          <a:rPr lang="en-GB" sz="1600" i="1" dirty="0" smtClean="0">
                            <a:latin typeface="Cambria Math" panose="02040503050406030204" pitchFamily="18" charset="0"/>
                          </a:rPr>
                        </m:ctrlPr>
                      </m:accPr>
                      <m:e>
                        <m:r>
                          <a:rPr lang="en-GB" sz="1600" b="0" i="1" dirty="0">
                            <a:latin typeface="Cambria Math" panose="02040503050406030204" pitchFamily="18" charset="0"/>
                            <a:ea typeface="Cambria Math" panose="02040503050406030204" pitchFamily="18" charset="0"/>
                          </a:rPr>
                          <m:t>∆</m:t>
                        </m:r>
                        <m:r>
                          <a:rPr lang="en-GB" sz="1600" b="0" i="1" dirty="0">
                            <a:latin typeface="Cambria Math" panose="02040503050406030204" pitchFamily="18" charset="0"/>
                            <a:ea typeface="Cambria Math" panose="02040503050406030204" pitchFamily="18" charset="0"/>
                          </a:rPr>
                          <m:t>𝜑</m:t>
                        </m:r>
                      </m:e>
                    </m:acc>
                  </m:oMath>
                </a14:m>
                <a:r>
                  <a:rPr lang="en-GB" sz="1600" dirty="0"/>
                  <a:t> are </a:t>
                </a:r>
                <a14:m>
                  <m:oMath xmlns:m="http://schemas.openxmlformats.org/officeDocument/2006/math">
                    <m:acc>
                      <m:accPr>
                        <m:chr m:val="̂"/>
                        <m:ctrlPr>
                          <a:rPr lang="en-GB" sz="1600" i="1" dirty="0">
                            <a:latin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𝛿</m:t>
                        </m:r>
                      </m:e>
                    </m:acc>
                  </m:oMath>
                </a14:m>
                <a:r>
                  <a:rPr lang="en-GB" sz="1600" dirty="0"/>
                  <a:t> are small so that each bunch </a:t>
                </a:r>
                <a14:m>
                  <m:oMath xmlns:m="http://schemas.openxmlformats.org/officeDocument/2006/math">
                    <m:r>
                      <a:rPr lang="en-GB" sz="1600" i="1" dirty="0" smtClean="0">
                        <a:latin typeface="Cambria Math" panose="02040503050406030204" pitchFamily="18" charset="0"/>
                      </a:rPr>
                      <m:t>𝑘</m:t>
                    </m:r>
                  </m:oMath>
                </a14:m>
                <a:r>
                  <a:rPr lang="en-GB" sz="1600" dirty="0"/>
                  <a:t> sees the corresponding </a:t>
                </a:r>
                <a14:m>
                  <m:oMath xmlns:m="http://schemas.openxmlformats.org/officeDocument/2006/math">
                    <m:r>
                      <a:rPr lang="en-GB" sz="1600" b="0" i="1" smtClean="0">
                        <a:latin typeface="Cambria Math" panose="02040503050406030204" pitchFamily="18" charset="0"/>
                      </a:rPr>
                      <m:t>𝑉</m:t>
                    </m:r>
                    <m:r>
                      <a:rPr lang="en-GB" sz="1600" b="0" i="1" smtClean="0">
                        <a:latin typeface="Cambria Math" panose="02040503050406030204" pitchFamily="18" charset="0"/>
                      </a:rPr>
                      <m:t>(</m:t>
                    </m:r>
                    <m:r>
                      <a:rPr lang="en-GB" sz="1600" b="0" i="1" smtClean="0">
                        <a:latin typeface="Cambria Math" panose="02040503050406030204" pitchFamily="18" charset="0"/>
                      </a:rPr>
                      <m:t>𝑘</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𝑡</m:t>
                        </m:r>
                      </m:e>
                      <m:sub>
                        <m:r>
                          <a:rPr lang="en-GB" sz="1600" b="0" i="1" smtClean="0">
                            <a:latin typeface="Cambria Math" panose="02040503050406030204" pitchFamily="18" charset="0"/>
                          </a:rPr>
                          <m:t>𝑟𝑓</m:t>
                        </m:r>
                      </m:sub>
                    </m:sSub>
                    <m:r>
                      <a:rPr lang="en-GB" sz="1600" b="0" i="1" smtClean="0">
                        <a:latin typeface="Cambria Math" panose="02040503050406030204" pitchFamily="18" charset="0"/>
                      </a:rPr>
                      <m:t>)</m:t>
                    </m:r>
                  </m:oMath>
                </a14:m>
                <a:r>
                  <a:rPr lang="en-GB" sz="1600" dirty="0"/>
                  <a:t>.</a:t>
                </a:r>
              </a:p>
              <a:p>
                <a:pPr marL="742950" lvl="1" indent="-285750">
                  <a:buFont typeface="Wingdings" panose="05000000000000000000" pitchFamily="2" charset="2"/>
                  <a:buChar char="Ø"/>
                </a:pPr>
                <a:r>
                  <a:rPr lang="en-GB" sz="1600" dirty="0"/>
                  <a:t>All the bunches see -1.70 V instead of -2 V.</a:t>
                </a:r>
              </a:p>
              <a:p>
                <a:pPr marL="1200150" lvl="2" indent="-285750">
                  <a:buFont typeface="Arial" panose="020B0604020202020204" pitchFamily="34" charset="0"/>
                  <a:buChar char="•"/>
                </a:pPr>
                <a:r>
                  <a:rPr lang="en-GB" sz="1600" dirty="0">
                    <a:solidFill>
                      <a:srgbClr val="FF0000"/>
                    </a:solidFill>
                  </a:rPr>
                  <a:t>Error 16.2% (instead of 14.3% obtained for </a:t>
                </a:r>
                <a14:m>
                  <m:oMath xmlns:m="http://schemas.openxmlformats.org/officeDocument/2006/math">
                    <m:r>
                      <a:rPr lang="en-GB" sz="1600" b="0" i="1" smtClean="0">
                        <a:solidFill>
                          <a:srgbClr val="FF0000"/>
                        </a:solidFill>
                        <a:latin typeface="Cambria Math" panose="02040503050406030204" pitchFamily="18" charset="0"/>
                      </a:rPr>
                      <m:t>𝜇</m:t>
                    </m:r>
                    <m:r>
                      <a:rPr lang="en-GB" sz="1600" b="0" i="1" smtClean="0">
                        <a:solidFill>
                          <a:srgbClr val="FF0000"/>
                        </a:solidFill>
                        <a:latin typeface="Cambria Math" panose="02040503050406030204" pitchFamily="18" charset="0"/>
                      </a:rPr>
                      <m:t>=30</m:t>
                    </m:r>
                  </m:oMath>
                </a14:m>
                <a:r>
                  <a:rPr lang="en-GB" sz="1600" dirty="0">
                    <a:solidFill>
                      <a:srgbClr val="FF0000"/>
                    </a:solidFill>
                  </a:rPr>
                  <a:t>).</a:t>
                </a:r>
              </a:p>
              <a:p>
                <a:pPr marL="1200150" lvl="2" indent="-285750">
                  <a:buFont typeface="Arial" panose="020B0604020202020204" pitchFamily="34" charset="0"/>
                  <a:buChar char="•"/>
                </a:pPr>
                <a:endParaRPr lang="en-GB" sz="1600" dirty="0"/>
              </a:p>
              <a:p>
                <a:pPr marL="285750" indent="-285750">
                  <a:buFont typeface="Wingdings" panose="05000000000000000000" pitchFamily="2" charset="2"/>
                  <a:buChar char="q"/>
                </a:pPr>
                <a:r>
                  <a:rPr lang="en-GB" sz="1600" dirty="0"/>
                  <a:t>This example indicates that the kicker is more efficient (smaller differences between ideal and actual kicks) when </a:t>
                </a:r>
                <a14:m>
                  <m:oMath xmlns:m="http://schemas.openxmlformats.org/officeDocument/2006/math">
                    <m:r>
                      <a:rPr lang="en-GB" sz="1600" b="0" i="1" smtClean="0">
                        <a:latin typeface="Cambria Math" panose="02040503050406030204" pitchFamily="18" charset="0"/>
                      </a:rPr>
                      <m:t>𝜇</m:t>
                    </m:r>
                    <m:r>
                      <a:rPr lang="en-GB" sz="1600" b="0" i="1" smtClean="0">
                        <a:latin typeface="Cambria Math" panose="02040503050406030204" pitchFamily="18" charset="0"/>
                      </a:rPr>
                      <m:t>=30</m:t>
                    </m:r>
                  </m:oMath>
                </a14:m>
                <a:r>
                  <a:rPr lang="en-GB" sz="1600" dirty="0"/>
                  <a:t>. Why?  </a:t>
                </a:r>
              </a:p>
            </p:txBody>
          </p:sp>
        </mc:Choice>
        <mc:Fallback xmlns="">
          <p:sp>
            <p:nvSpPr>
              <p:cNvPr id="44" name="CasellaDiTesto 43">
                <a:extLst>
                  <a:ext uri="{FF2B5EF4-FFF2-40B4-BE49-F238E27FC236}">
                    <a16:creationId xmlns:a16="http://schemas.microsoft.com/office/drawing/2014/main" id="{E1272E0B-DBF5-491E-A7DC-1F13B971123B}"/>
                  </a:ext>
                </a:extLst>
              </p:cNvPr>
              <p:cNvSpPr txBox="1">
                <a:spLocks noRot="1" noChangeAspect="1" noMove="1" noResize="1" noEditPoints="1" noAdjustHandles="1" noChangeArrowheads="1" noChangeShapeType="1" noTextEdit="1"/>
              </p:cNvSpPr>
              <p:nvPr/>
            </p:nvSpPr>
            <p:spPr>
              <a:xfrm>
                <a:off x="1" y="5383637"/>
                <a:ext cx="12191998" cy="1343188"/>
              </a:xfrm>
              <a:prstGeom prst="rect">
                <a:avLst/>
              </a:prstGeom>
              <a:blipFill>
                <a:blip r:embed="rId10"/>
                <a:stretch>
                  <a:fillRect l="-200" t="-909" b="-5455"/>
                </a:stretch>
              </a:blipFill>
            </p:spPr>
            <p:txBody>
              <a:bodyPr/>
              <a:lstStyle/>
              <a:p>
                <a:r>
                  <a:rPr lang="en-GB">
                    <a:noFill/>
                  </a:rPr>
                  <a:t> </a:t>
                </a:r>
              </a:p>
            </p:txBody>
          </p:sp>
        </mc:Fallback>
      </mc:AlternateContent>
    </p:spTree>
    <p:extLst>
      <p:ext uri="{BB962C8B-B14F-4D97-AF65-F5344CB8AC3E}">
        <p14:creationId xmlns:p14="http://schemas.microsoft.com/office/powerpoint/2010/main" val="1614758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4C548A1E-16E1-4DD9-AD2B-3D76D5706B91}"/>
                  </a:ext>
                </a:extLst>
              </p:cNvPr>
              <p:cNvSpPr txBox="1"/>
              <p:nvPr/>
            </p:nvSpPr>
            <p:spPr>
              <a:xfrm>
                <a:off x="2" y="3204964"/>
                <a:ext cx="6040090" cy="3586879"/>
              </a:xfrm>
              <a:prstGeom prst="rect">
                <a:avLst/>
              </a:prstGeom>
              <a:noFill/>
            </p:spPr>
            <p:txBody>
              <a:bodyPr wrap="square" rtlCol="0">
                <a:spAutoFit/>
              </a:bodyPr>
              <a:lstStyle/>
              <a:p>
                <a:pPr marL="285750" indent="-285750">
                  <a:buFont typeface="Wingdings" panose="05000000000000000000" pitchFamily="2" charset="2"/>
                  <a:buChar char="q"/>
                </a:pPr>
                <a:r>
                  <a:rPr lang="en-GB" sz="1600" dirty="0">
                    <a:solidFill>
                      <a:srgbClr val="FF0000"/>
                    </a:solidFill>
                  </a:rPr>
                  <a:t>Second explanation (time domain): </a:t>
                </a:r>
                <a:r>
                  <a:rPr lang="en-GB" sz="1600" dirty="0"/>
                  <a:t>let’s suppose that </a:t>
                </a:r>
                <a14:m>
                  <m:oMath xmlns:m="http://schemas.openxmlformats.org/officeDocument/2006/math">
                    <m:r>
                      <a:rPr lang="en-GB" sz="1600" b="0" i="1" smtClean="0">
                        <a:latin typeface="Cambria Math" panose="02040503050406030204" pitchFamily="18" charset="0"/>
                      </a:rPr>
                      <m:t>𝑓</m:t>
                    </m:r>
                    <m:r>
                      <a:rPr lang="en-GB" sz="1600" b="0" i="1" smtClean="0">
                        <a:latin typeface="Cambria Math" panose="02040503050406030204" pitchFamily="18" charset="0"/>
                      </a:rPr>
                      <m:t>(</m:t>
                    </m:r>
                    <m:r>
                      <a:rPr lang="en-GB" sz="1600" b="0" i="1" smtClean="0">
                        <a:latin typeface="Cambria Math" panose="02040503050406030204" pitchFamily="18" charset="0"/>
                      </a:rPr>
                      <m:t>𝑡</m:t>
                    </m:r>
                    <m:r>
                      <a:rPr lang="en-GB" sz="1600" b="0" i="1" smtClean="0">
                        <a:latin typeface="Cambria Math" panose="02040503050406030204" pitchFamily="18" charset="0"/>
                      </a:rPr>
                      <m:t>)≡0</m:t>
                    </m:r>
                  </m:oMath>
                </a14:m>
                <a:r>
                  <a:rPr lang="en-GB" sz="1600" dirty="0"/>
                  <a:t> after the bunch 9 traverses the kicker, so that we can examine the evolution of the residual voltage as a function of time.</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742950" lvl="1" indent="-285750">
                  <a:buFont typeface="Wingdings" panose="05000000000000000000" pitchFamily="2" charset="2"/>
                  <a:buChar char="Ø"/>
                </a:pP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𝑟𝑒𝑠</m:t>
                        </m:r>
                      </m:sub>
                    </m:sSub>
                  </m:oMath>
                </a14:m>
                <a:r>
                  <a:rPr lang="en-GB" sz="1600" dirty="0"/>
                  <a:t> is zero when the bunches 10 and 12 cross the kicker, whereas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𝑟𝑒𝑠</m:t>
                        </m:r>
                      </m:sub>
                    </m:sSub>
                  </m:oMath>
                </a14:m>
                <a:r>
                  <a:rPr lang="en-GB" sz="1600" dirty="0"/>
                  <a:t> is a local maximum when the bunch 11 arrives.</a:t>
                </a:r>
              </a:p>
              <a:p>
                <a:pPr marL="742950" lvl="1" indent="-285750">
                  <a:buFont typeface="Wingdings" panose="05000000000000000000" pitchFamily="2" charset="2"/>
                  <a:buChar char="Ø"/>
                </a:pPr>
                <a:endParaRPr lang="en-GB" sz="1600" dirty="0"/>
              </a:p>
              <a:p>
                <a:pPr marL="1200150" lvl="2" indent="-285750">
                  <a:buFont typeface="Arial" panose="020B0604020202020204" pitchFamily="34" charset="0"/>
                  <a:buChar char="•"/>
                </a:pPr>
                <a14:m>
                  <m:oMath xmlns:m="http://schemas.openxmlformats.org/officeDocument/2006/math">
                    <m:r>
                      <a:rPr lang="en-GB" sz="1600" b="1" i="1">
                        <a:latin typeface="Cambria Math" panose="02040503050406030204" pitchFamily="18" charset="0"/>
                      </a:rPr>
                      <m:t>𝝁</m:t>
                    </m:r>
                    <m:r>
                      <a:rPr lang="en-GB" sz="1600" b="1" i="1">
                        <a:latin typeface="Cambria Math" panose="02040503050406030204" pitchFamily="18" charset="0"/>
                      </a:rPr>
                      <m:t> </m:t>
                    </m:r>
                  </m:oMath>
                </a14:m>
                <a:r>
                  <a:rPr lang="en-GB" sz="1600" b="1" dirty="0"/>
                  <a:t>= 30: </a:t>
                </a:r>
                <a:r>
                  <a:rPr lang="en-GB" sz="1600" dirty="0"/>
                  <a:t>agreements with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𝑉</m:t>
                        </m:r>
                      </m:e>
                      <m:sub>
                        <m:r>
                          <a:rPr lang="en-GB" sz="1600" b="0" i="1">
                            <a:solidFill>
                              <a:schemeClr val="tx1"/>
                            </a:solidFill>
                            <a:latin typeface="Cambria Math" panose="02040503050406030204" pitchFamily="18" charset="0"/>
                          </a:rPr>
                          <m:t>𝐹𝐵𝑘𝑖𝑐𝑘</m:t>
                        </m:r>
                        <m:r>
                          <a:rPr lang="en-GB" sz="1600" b="0" i="1">
                            <a:solidFill>
                              <a:schemeClr val="tx1"/>
                            </a:solidFill>
                            <a:latin typeface="Cambria Math" panose="02040503050406030204" pitchFamily="18" charset="0"/>
                          </a:rPr>
                          <m:t>,(10,12)</m:t>
                        </m:r>
                      </m:sub>
                    </m:sSub>
                  </m:oMath>
                </a14:m>
                <a:r>
                  <a:rPr lang="en-GB" sz="1600" dirty="0"/>
                  <a:t>=0,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𝑉</m:t>
                        </m:r>
                      </m:e>
                      <m:sub>
                        <m:r>
                          <a:rPr lang="en-GB" sz="1600" i="1">
                            <a:latin typeface="Cambria Math" panose="02040503050406030204" pitchFamily="18" charset="0"/>
                          </a:rPr>
                          <m:t>𝐹𝐵𝑘𝑖𝑐𝑘</m:t>
                        </m:r>
                        <m:r>
                          <a:rPr lang="en-GB" sz="1600" i="1">
                            <a:latin typeface="Cambria Math" panose="02040503050406030204" pitchFamily="18" charset="0"/>
                          </a:rPr>
                          <m:t>,11</m:t>
                        </m:r>
                      </m:sub>
                    </m:sSub>
                  </m:oMath>
                </a14:m>
                <a:r>
                  <a:rPr lang="en-GB" sz="1600" dirty="0"/>
                  <a:t>=2.</a:t>
                </a:r>
              </a:p>
              <a:p>
                <a:pPr marL="1200150" lvl="2" indent="-285750">
                  <a:buFont typeface="Arial" panose="020B0604020202020204" pitchFamily="34" charset="0"/>
                  <a:buChar char="•"/>
                </a:pPr>
                <a:endParaRPr lang="en-GB" sz="1600" dirty="0"/>
              </a:p>
              <a:p>
                <a:pPr marL="1200150" lvl="2" indent="-285750">
                  <a:buFont typeface="Arial" panose="020B0604020202020204" pitchFamily="34" charset="0"/>
                  <a:buChar char="•"/>
                </a:pPr>
                <a14:m>
                  <m:oMath xmlns:m="http://schemas.openxmlformats.org/officeDocument/2006/math">
                    <m:r>
                      <a:rPr lang="en-GB" sz="1600" b="1" i="1" smtClean="0">
                        <a:latin typeface="Cambria Math" panose="02040503050406030204" pitchFamily="18" charset="0"/>
                      </a:rPr>
                      <m:t>𝝁</m:t>
                    </m:r>
                    <m:r>
                      <a:rPr lang="en-GB" sz="1600" b="1" i="1" smtClean="0">
                        <a:latin typeface="Cambria Math" panose="02040503050406030204" pitchFamily="18" charset="0"/>
                      </a:rPr>
                      <m:t> </m:t>
                    </m:r>
                  </m:oMath>
                </a14:m>
                <a:r>
                  <a:rPr lang="en-GB" sz="1600" b="1" dirty="0"/>
                  <a:t>= 0: </a:t>
                </a:r>
                <a:r>
                  <a:rPr lang="en-GB" sz="1600" dirty="0"/>
                  <a:t>disagreements with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b="0" i="1">
                            <a:solidFill>
                              <a:schemeClr val="tx1"/>
                            </a:solidFill>
                            <a:latin typeface="Cambria Math" panose="02040503050406030204" pitchFamily="18" charset="0"/>
                          </a:rPr>
                          <m:t>𝑉</m:t>
                        </m:r>
                      </m:e>
                      <m:sub>
                        <m:r>
                          <a:rPr lang="en-GB" sz="1600" b="0" i="1">
                            <a:solidFill>
                              <a:schemeClr val="tx1"/>
                            </a:solidFill>
                            <a:latin typeface="Cambria Math" panose="02040503050406030204" pitchFamily="18" charset="0"/>
                          </a:rPr>
                          <m:t>𝐹𝐵𝑘𝑖𝑐𝑘</m:t>
                        </m:r>
                        <m:r>
                          <a:rPr lang="en-GB" sz="1600" b="0" i="1">
                            <a:solidFill>
                              <a:schemeClr val="tx1"/>
                            </a:solidFill>
                            <a:latin typeface="Cambria Math" panose="02040503050406030204" pitchFamily="18" charset="0"/>
                          </a:rPr>
                          <m:t>,(10,11,12)</m:t>
                        </m:r>
                      </m:sub>
                    </m:sSub>
                  </m:oMath>
                </a14:m>
                <a:r>
                  <a:rPr lang="en-GB" sz="1600" dirty="0"/>
                  <a:t> = -2.</a:t>
                </a:r>
              </a:p>
            </p:txBody>
          </p:sp>
        </mc:Choice>
        <mc:Fallback xmlns="">
          <p:sp>
            <p:nvSpPr>
              <p:cNvPr id="40" name="CasellaDiTesto 39">
                <a:extLst>
                  <a:ext uri="{FF2B5EF4-FFF2-40B4-BE49-F238E27FC236}">
                    <a16:creationId xmlns:a16="http://schemas.microsoft.com/office/drawing/2014/main" id="{4C548A1E-16E1-4DD9-AD2B-3D76D5706B91}"/>
                  </a:ext>
                </a:extLst>
              </p:cNvPr>
              <p:cNvSpPr txBox="1">
                <a:spLocks noRot="1" noChangeAspect="1" noMove="1" noResize="1" noEditPoints="1" noAdjustHandles="1" noChangeArrowheads="1" noChangeShapeType="1" noTextEdit="1"/>
              </p:cNvSpPr>
              <p:nvPr/>
            </p:nvSpPr>
            <p:spPr>
              <a:xfrm>
                <a:off x="2" y="3204964"/>
                <a:ext cx="6040090" cy="3586879"/>
              </a:xfrm>
              <a:prstGeom prst="rect">
                <a:avLst/>
              </a:prstGeom>
              <a:blipFill>
                <a:blip r:embed="rId2"/>
                <a:stretch>
                  <a:fillRect l="-404" t="-510" b="-850"/>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35E02493-B8E3-4275-802A-675A366BF50A}"/>
              </a:ext>
            </a:extLst>
          </p:cNvPr>
          <p:cNvSpPr>
            <a:spLocks noGrp="1"/>
          </p:cNvSpPr>
          <p:nvPr>
            <p:ph type="sldNum" sz="quarter" idx="12"/>
          </p:nvPr>
        </p:nvSpPr>
        <p:spPr/>
        <p:txBody>
          <a:bodyPr/>
          <a:lstStyle/>
          <a:p>
            <a:fld id="{F556478C-EA8F-4B12-8AB2-8053E5C3663D}" type="slidenum">
              <a:rPr lang="en-GB" smtClean="0"/>
              <a:t>141</a:t>
            </a:fld>
            <a:endParaRPr lang="en-GB"/>
          </a:p>
        </p:txBody>
      </p:sp>
      <p:sp>
        <p:nvSpPr>
          <p:cNvPr id="5" name="CasellaDiTesto 4">
            <a:extLst>
              <a:ext uri="{FF2B5EF4-FFF2-40B4-BE49-F238E27FC236}">
                <a16:creationId xmlns:a16="http://schemas.microsoft.com/office/drawing/2014/main" id="{2D4B0E17-143D-47D5-9054-B2605B2F0710}"/>
              </a:ext>
            </a:extLst>
          </p:cNvPr>
          <p:cNvSpPr txBox="1"/>
          <p:nvPr/>
        </p:nvSpPr>
        <p:spPr>
          <a:xfrm>
            <a:off x="0" y="148128"/>
            <a:ext cx="12192000" cy="677108"/>
          </a:xfrm>
          <a:prstGeom prst="rect">
            <a:avLst/>
          </a:prstGeom>
          <a:noFill/>
        </p:spPr>
        <p:txBody>
          <a:bodyPr wrap="square" rtlCol="0">
            <a:spAutoFit/>
          </a:bodyPr>
          <a:lstStyle/>
          <a:p>
            <a:pPr algn="ctr"/>
            <a:r>
              <a:rPr lang="en-GB" sz="3700" dirty="0">
                <a:latin typeface="+mj-lt"/>
              </a:rPr>
              <a:t>Another example: residual voltage and kicker efficiency (3/3)</a:t>
            </a:r>
          </a:p>
        </p:txBody>
      </p:sp>
      <p:pic>
        <p:nvPicPr>
          <p:cNvPr id="24" name="Immagine 23">
            <a:extLst>
              <a:ext uri="{FF2B5EF4-FFF2-40B4-BE49-F238E27FC236}">
                <a16:creationId xmlns:a16="http://schemas.microsoft.com/office/drawing/2014/main" id="{02D864BE-ADE5-443D-B9E0-D8CADCE51CC1}"/>
              </a:ext>
            </a:extLst>
          </p:cNvPr>
          <p:cNvPicPr>
            <a:picLocks noChangeAspect="1"/>
          </p:cNvPicPr>
          <p:nvPr/>
        </p:nvPicPr>
        <p:blipFill>
          <a:blip r:embed="rId3"/>
          <a:stretch>
            <a:fillRect/>
          </a:stretch>
        </p:blipFill>
        <p:spPr>
          <a:xfrm>
            <a:off x="6287157" y="1459827"/>
            <a:ext cx="5803490" cy="1474464"/>
          </a:xfrm>
          <a:prstGeom prst="rect">
            <a:avLst/>
          </a:prstGeom>
        </p:spPr>
      </p:pic>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151363B-4C07-441D-8B91-EE66401B0C0B}"/>
                  </a:ext>
                </a:extLst>
              </p:cNvPr>
              <p:cNvSpPr txBox="1"/>
              <p:nvPr/>
            </p:nvSpPr>
            <p:spPr>
              <a:xfrm>
                <a:off x="8686435" y="1173444"/>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chemeClr val="tx1"/>
                          </a:solidFill>
                          <a:latin typeface="Cambria Math" panose="02040503050406030204" pitchFamily="18" charset="0"/>
                        </a:rPr>
                        <m:t>−</m:t>
                      </m:r>
                      <m:r>
                        <a:rPr lang="en-GB" sz="1500" b="1" i="1" smtClean="0">
                          <a:solidFill>
                            <a:schemeClr val="tx1"/>
                          </a:solidFill>
                          <a:latin typeface="Cambria Math" panose="02040503050406030204" pitchFamily="18" charset="0"/>
                        </a:rPr>
                        <m:t>𝟑</m:t>
                      </m:r>
                      <m:r>
                        <a:rPr lang="en-GB" sz="1500" b="1" i="1" smtClean="0">
                          <a:solidFill>
                            <a:schemeClr val="tx1"/>
                          </a:solidFill>
                          <a:latin typeface="Cambria Math" panose="02040503050406030204" pitchFamily="18" charset="0"/>
                        </a:rPr>
                        <m:t>.</m:t>
                      </m:r>
                      <m:r>
                        <a:rPr lang="en-GB" sz="1500" b="1" i="1" smtClean="0">
                          <a:solidFill>
                            <a:schemeClr val="tx1"/>
                          </a:solidFill>
                          <a:latin typeface="Cambria Math" panose="02040503050406030204" pitchFamily="18" charset="0"/>
                        </a:rPr>
                        <m:t>𝟐𝟓</m:t>
                      </m:r>
                      <m:sSub>
                        <m:sSubPr>
                          <m:ctrlPr>
                            <a:rPr lang="en-GB" sz="1500" b="1" i="1" smtClean="0">
                              <a:solidFill>
                                <a:schemeClr val="tx1"/>
                              </a:solidFill>
                              <a:latin typeface="Cambria Math" panose="02040503050406030204" pitchFamily="18" charset="0"/>
                            </a:rPr>
                          </m:ctrlPr>
                        </m:sSubPr>
                        <m:e>
                          <m:r>
                            <a:rPr lang="en-GB" sz="1500" b="1" i="1" smtClean="0">
                              <a:solidFill>
                                <a:schemeClr val="tx1"/>
                              </a:solidFill>
                              <a:latin typeface="Cambria Math" panose="02040503050406030204" pitchFamily="18" charset="0"/>
                            </a:rPr>
                            <m:t>𝒇</m:t>
                          </m:r>
                        </m:e>
                        <m:sub>
                          <m:r>
                            <a:rPr lang="en-GB" sz="1500" b="1" i="1" smtClean="0">
                              <a:solidFill>
                                <a:schemeClr val="tx1"/>
                              </a:solidFill>
                              <a:latin typeface="Cambria Math" panose="02040503050406030204" pitchFamily="18" charset="0"/>
                            </a:rPr>
                            <m:t>𝒓𝒇</m:t>
                          </m:r>
                        </m:sub>
                      </m:sSub>
                    </m:oMath>
                  </m:oMathPara>
                </a14:m>
                <a:endParaRPr lang="en-GB" sz="1500" b="1" dirty="0">
                  <a:solidFill>
                    <a:schemeClr val="tx1"/>
                  </a:solidFill>
                </a:endParaRPr>
              </a:p>
            </p:txBody>
          </p:sp>
        </mc:Choice>
        <mc:Fallback xmlns="">
          <p:sp>
            <p:nvSpPr>
              <p:cNvPr id="26" name="CasellaDiTesto 25">
                <a:extLst>
                  <a:ext uri="{FF2B5EF4-FFF2-40B4-BE49-F238E27FC236}">
                    <a16:creationId xmlns:a16="http://schemas.microsoft.com/office/drawing/2014/main" id="{E151363B-4C07-441D-8B91-EE66401B0C0B}"/>
                  </a:ext>
                </a:extLst>
              </p:cNvPr>
              <p:cNvSpPr txBox="1">
                <a:spLocks noRot="1" noChangeAspect="1" noMove="1" noResize="1" noEditPoints="1" noAdjustHandles="1" noChangeArrowheads="1" noChangeShapeType="1" noTextEdit="1"/>
              </p:cNvSpPr>
              <p:nvPr/>
            </p:nvSpPr>
            <p:spPr>
              <a:xfrm>
                <a:off x="8686435" y="1173444"/>
                <a:ext cx="965133" cy="344966"/>
              </a:xfrm>
              <a:prstGeom prst="rect">
                <a:avLst/>
              </a:prstGeom>
              <a:blipFill>
                <a:blip r:embed="rId4"/>
                <a:stretch>
                  <a:fillRect r="-1266"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29D77B61-9501-4981-84B1-C29C8F7A3AC6}"/>
                  </a:ext>
                </a:extLst>
              </p:cNvPr>
              <p:cNvSpPr txBox="1"/>
              <p:nvPr/>
            </p:nvSpPr>
            <p:spPr>
              <a:xfrm>
                <a:off x="7813656" y="1166910"/>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chemeClr val="tx1"/>
                          </a:solidFill>
                          <a:latin typeface="Cambria Math" panose="02040503050406030204" pitchFamily="18" charset="0"/>
                        </a:rPr>
                        <m:t>−</m:t>
                      </m:r>
                      <m:r>
                        <a:rPr lang="en-GB" sz="1500" b="1" i="1" smtClean="0">
                          <a:solidFill>
                            <a:schemeClr val="tx1"/>
                          </a:solidFill>
                          <a:latin typeface="Cambria Math" panose="02040503050406030204" pitchFamily="18" charset="0"/>
                        </a:rPr>
                        <m:t>𝟑</m:t>
                      </m:r>
                      <m:r>
                        <a:rPr lang="en-GB" sz="1500" b="1" i="1" smtClean="0">
                          <a:solidFill>
                            <a:schemeClr val="tx1"/>
                          </a:solidFill>
                          <a:latin typeface="Cambria Math" panose="02040503050406030204" pitchFamily="18" charset="0"/>
                        </a:rPr>
                        <m:t>.</m:t>
                      </m:r>
                      <m:r>
                        <a:rPr lang="en-GB" sz="1500" b="1" i="1" smtClean="0">
                          <a:solidFill>
                            <a:schemeClr val="tx1"/>
                          </a:solidFill>
                          <a:latin typeface="Cambria Math" panose="02040503050406030204" pitchFamily="18" charset="0"/>
                        </a:rPr>
                        <m:t>𝟓</m:t>
                      </m:r>
                      <m:sSub>
                        <m:sSubPr>
                          <m:ctrlPr>
                            <a:rPr lang="en-GB" sz="1500" b="1" i="1" smtClean="0">
                              <a:solidFill>
                                <a:schemeClr val="tx1"/>
                              </a:solidFill>
                              <a:latin typeface="Cambria Math" panose="02040503050406030204" pitchFamily="18" charset="0"/>
                            </a:rPr>
                          </m:ctrlPr>
                        </m:sSubPr>
                        <m:e>
                          <m:r>
                            <a:rPr lang="en-GB" sz="1500" b="1" i="1" smtClean="0">
                              <a:solidFill>
                                <a:schemeClr val="tx1"/>
                              </a:solidFill>
                              <a:latin typeface="Cambria Math" panose="02040503050406030204" pitchFamily="18" charset="0"/>
                            </a:rPr>
                            <m:t>𝒇</m:t>
                          </m:r>
                        </m:e>
                        <m:sub>
                          <m:r>
                            <a:rPr lang="en-GB" sz="1500" b="1" i="1" smtClean="0">
                              <a:solidFill>
                                <a:schemeClr val="tx1"/>
                              </a:solidFill>
                              <a:latin typeface="Cambria Math" panose="02040503050406030204" pitchFamily="18" charset="0"/>
                            </a:rPr>
                            <m:t>𝒓𝒇</m:t>
                          </m:r>
                        </m:sub>
                      </m:sSub>
                    </m:oMath>
                  </m:oMathPara>
                </a14:m>
                <a:endParaRPr lang="en-GB" sz="1500" b="1" dirty="0">
                  <a:solidFill>
                    <a:schemeClr val="tx1"/>
                  </a:solidFill>
                </a:endParaRPr>
              </a:p>
            </p:txBody>
          </p:sp>
        </mc:Choice>
        <mc:Fallback xmlns="">
          <p:sp>
            <p:nvSpPr>
              <p:cNvPr id="27" name="CasellaDiTesto 26">
                <a:extLst>
                  <a:ext uri="{FF2B5EF4-FFF2-40B4-BE49-F238E27FC236}">
                    <a16:creationId xmlns:a16="http://schemas.microsoft.com/office/drawing/2014/main" id="{29D77B61-9501-4981-84B1-C29C8F7A3AC6}"/>
                  </a:ext>
                </a:extLst>
              </p:cNvPr>
              <p:cNvSpPr txBox="1">
                <a:spLocks noRot="1" noChangeAspect="1" noMove="1" noResize="1" noEditPoints="1" noAdjustHandles="1" noChangeArrowheads="1" noChangeShapeType="1" noTextEdit="1"/>
              </p:cNvSpPr>
              <p:nvPr/>
            </p:nvSpPr>
            <p:spPr>
              <a:xfrm>
                <a:off x="7813656" y="1166910"/>
                <a:ext cx="965133" cy="344966"/>
              </a:xfrm>
              <a:prstGeom prst="rect">
                <a:avLst/>
              </a:prstGeom>
              <a:blipFill>
                <a:blip r:embed="rId5"/>
                <a:stretch>
                  <a:fillRect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3F0B806E-7665-4B51-88BB-F837D31234E3}"/>
                  </a:ext>
                </a:extLst>
              </p:cNvPr>
              <p:cNvSpPr txBox="1"/>
              <p:nvPr/>
            </p:nvSpPr>
            <p:spPr>
              <a:xfrm>
                <a:off x="9670527" y="1166910"/>
                <a:ext cx="965133" cy="344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500" b="1" i="1" smtClean="0">
                          <a:solidFill>
                            <a:schemeClr val="tx1"/>
                          </a:solidFill>
                          <a:latin typeface="Cambria Math" panose="02040503050406030204" pitchFamily="18" charset="0"/>
                        </a:rPr>
                        <m:t>−</m:t>
                      </m:r>
                      <m:r>
                        <a:rPr lang="en-GB" sz="1500" b="1" i="1" smtClean="0">
                          <a:solidFill>
                            <a:schemeClr val="tx1"/>
                          </a:solidFill>
                          <a:latin typeface="Cambria Math" panose="02040503050406030204" pitchFamily="18" charset="0"/>
                        </a:rPr>
                        <m:t>𝟑</m:t>
                      </m:r>
                      <m:sSub>
                        <m:sSubPr>
                          <m:ctrlPr>
                            <a:rPr lang="en-GB" sz="1500" b="1" i="1" smtClean="0">
                              <a:solidFill>
                                <a:schemeClr val="tx1"/>
                              </a:solidFill>
                              <a:latin typeface="Cambria Math" panose="02040503050406030204" pitchFamily="18" charset="0"/>
                            </a:rPr>
                          </m:ctrlPr>
                        </m:sSubPr>
                        <m:e>
                          <m:r>
                            <a:rPr lang="en-GB" sz="1500" b="1" i="1" smtClean="0">
                              <a:solidFill>
                                <a:schemeClr val="tx1"/>
                              </a:solidFill>
                              <a:latin typeface="Cambria Math" panose="02040503050406030204" pitchFamily="18" charset="0"/>
                            </a:rPr>
                            <m:t>𝒇</m:t>
                          </m:r>
                        </m:e>
                        <m:sub>
                          <m:r>
                            <a:rPr lang="en-GB" sz="1500" b="1" i="1" smtClean="0">
                              <a:solidFill>
                                <a:schemeClr val="tx1"/>
                              </a:solidFill>
                              <a:latin typeface="Cambria Math" panose="02040503050406030204" pitchFamily="18" charset="0"/>
                            </a:rPr>
                            <m:t>𝒓𝒇</m:t>
                          </m:r>
                        </m:sub>
                      </m:sSub>
                    </m:oMath>
                  </m:oMathPara>
                </a14:m>
                <a:endParaRPr lang="en-GB" sz="1500" b="1" dirty="0">
                  <a:solidFill>
                    <a:schemeClr val="tx1"/>
                  </a:solidFill>
                </a:endParaRPr>
              </a:p>
            </p:txBody>
          </p:sp>
        </mc:Choice>
        <mc:Fallback xmlns="">
          <p:sp>
            <p:nvSpPr>
              <p:cNvPr id="28" name="CasellaDiTesto 27">
                <a:extLst>
                  <a:ext uri="{FF2B5EF4-FFF2-40B4-BE49-F238E27FC236}">
                    <a16:creationId xmlns:a16="http://schemas.microsoft.com/office/drawing/2014/main" id="{3F0B806E-7665-4B51-88BB-F837D31234E3}"/>
                  </a:ext>
                </a:extLst>
              </p:cNvPr>
              <p:cNvSpPr txBox="1">
                <a:spLocks noRot="1" noChangeAspect="1" noMove="1" noResize="1" noEditPoints="1" noAdjustHandles="1" noChangeArrowheads="1" noChangeShapeType="1" noTextEdit="1"/>
              </p:cNvSpPr>
              <p:nvPr/>
            </p:nvSpPr>
            <p:spPr>
              <a:xfrm>
                <a:off x="9670527" y="1166910"/>
                <a:ext cx="965133" cy="344966"/>
              </a:xfrm>
              <a:prstGeom prst="rect">
                <a:avLst/>
              </a:prstGeom>
              <a:blipFill>
                <a:blip r:embed="rId6"/>
                <a:stretch>
                  <a:fillRect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E426DA7C-227B-4C7E-A153-9826983407EB}"/>
                  </a:ext>
                </a:extLst>
              </p:cNvPr>
              <p:cNvSpPr txBox="1"/>
              <p:nvPr/>
            </p:nvSpPr>
            <p:spPr>
              <a:xfrm>
                <a:off x="9447694" y="2294355"/>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𝟎</m:t>
                          </m:r>
                        </m:sub>
                      </m:sSub>
                    </m:oMath>
                  </m:oMathPara>
                </a14:m>
                <a:endParaRPr lang="en-GB" b="1" dirty="0"/>
              </a:p>
            </p:txBody>
          </p:sp>
        </mc:Choice>
        <mc:Fallback xmlns="">
          <p:sp>
            <p:nvSpPr>
              <p:cNvPr id="29" name="CasellaDiTesto 28">
                <a:extLst>
                  <a:ext uri="{FF2B5EF4-FFF2-40B4-BE49-F238E27FC236}">
                    <a16:creationId xmlns:a16="http://schemas.microsoft.com/office/drawing/2014/main" id="{E426DA7C-227B-4C7E-A153-9826983407EB}"/>
                  </a:ext>
                </a:extLst>
              </p:cNvPr>
              <p:cNvSpPr txBox="1">
                <a:spLocks noRot="1" noChangeAspect="1" noMove="1" noResize="1" noEditPoints="1" noAdjustHandles="1" noChangeArrowheads="1" noChangeShapeType="1" noTextEdit="1"/>
              </p:cNvSpPr>
              <p:nvPr/>
            </p:nvSpPr>
            <p:spPr>
              <a:xfrm>
                <a:off x="9447694" y="2294355"/>
                <a:ext cx="841159" cy="391646"/>
              </a:xfrm>
              <a:prstGeom prst="rect">
                <a:avLst/>
              </a:prstGeom>
              <a:blipFill>
                <a:blip r:embed="rId7"/>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4CD54D5A-994E-4544-B91A-8F99F4397BE6}"/>
                  </a:ext>
                </a:extLst>
              </p:cNvPr>
              <p:cNvSpPr txBox="1"/>
              <p:nvPr/>
            </p:nvSpPr>
            <p:spPr>
              <a:xfrm>
                <a:off x="9160382" y="1694505"/>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𝟑𝟎</m:t>
                          </m:r>
                        </m:sub>
                      </m:sSub>
                    </m:oMath>
                  </m:oMathPara>
                </a14:m>
                <a:endParaRPr lang="en-GB" b="1" dirty="0"/>
              </a:p>
            </p:txBody>
          </p:sp>
        </mc:Choice>
        <mc:Fallback xmlns="">
          <p:sp>
            <p:nvSpPr>
              <p:cNvPr id="30" name="CasellaDiTesto 29">
                <a:extLst>
                  <a:ext uri="{FF2B5EF4-FFF2-40B4-BE49-F238E27FC236}">
                    <a16:creationId xmlns:a16="http://schemas.microsoft.com/office/drawing/2014/main" id="{4CD54D5A-994E-4544-B91A-8F99F4397BE6}"/>
                  </a:ext>
                </a:extLst>
              </p:cNvPr>
              <p:cNvSpPr txBox="1">
                <a:spLocks noRot="1" noChangeAspect="1" noMove="1" noResize="1" noEditPoints="1" noAdjustHandles="1" noChangeArrowheads="1" noChangeShapeType="1" noTextEdit="1"/>
              </p:cNvSpPr>
              <p:nvPr/>
            </p:nvSpPr>
            <p:spPr>
              <a:xfrm>
                <a:off x="9160382" y="1694505"/>
                <a:ext cx="841159" cy="391646"/>
              </a:xfrm>
              <a:prstGeom prst="rect">
                <a:avLst/>
              </a:prstGeom>
              <a:blipFill>
                <a:blip r:embed="rId8"/>
                <a:stretch>
                  <a:fillRect b="-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E7FB6E55-FF0F-4E11-BA27-DA137A1163A7}"/>
                  </a:ext>
                </a:extLst>
              </p:cNvPr>
              <p:cNvSpPr txBox="1"/>
              <p:nvPr/>
            </p:nvSpPr>
            <p:spPr>
              <a:xfrm>
                <a:off x="8290842" y="2292669"/>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𝟔𝟎</m:t>
                          </m:r>
                        </m:sub>
                      </m:sSub>
                    </m:oMath>
                  </m:oMathPara>
                </a14:m>
                <a:endParaRPr lang="en-GB" b="1" dirty="0"/>
              </a:p>
            </p:txBody>
          </p:sp>
        </mc:Choice>
        <mc:Fallback xmlns="">
          <p:sp>
            <p:nvSpPr>
              <p:cNvPr id="31" name="CasellaDiTesto 30">
                <a:extLst>
                  <a:ext uri="{FF2B5EF4-FFF2-40B4-BE49-F238E27FC236}">
                    <a16:creationId xmlns:a16="http://schemas.microsoft.com/office/drawing/2014/main" id="{E7FB6E55-FF0F-4E11-BA27-DA137A1163A7}"/>
                  </a:ext>
                </a:extLst>
              </p:cNvPr>
              <p:cNvSpPr txBox="1">
                <a:spLocks noRot="1" noChangeAspect="1" noMove="1" noResize="1" noEditPoints="1" noAdjustHandles="1" noChangeArrowheads="1" noChangeShapeType="1" noTextEdit="1"/>
              </p:cNvSpPr>
              <p:nvPr/>
            </p:nvSpPr>
            <p:spPr>
              <a:xfrm>
                <a:off x="8290842" y="2292669"/>
                <a:ext cx="841159" cy="391646"/>
              </a:xfrm>
              <a:prstGeom prst="rect">
                <a:avLst/>
              </a:prstGeom>
              <a:blipFill>
                <a:blip r:embed="rId9"/>
                <a:stretch>
                  <a:fillRect b="-93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C663749C-9CD5-4D4F-8850-95D36CA54F4C}"/>
                  </a:ext>
                </a:extLst>
              </p:cNvPr>
              <p:cNvSpPr txBox="1"/>
              <p:nvPr/>
            </p:nvSpPr>
            <p:spPr>
              <a:xfrm>
                <a:off x="7378511" y="2294505"/>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𝟑</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𝟗𝟎</m:t>
                          </m:r>
                        </m:sub>
                      </m:sSub>
                    </m:oMath>
                  </m:oMathPara>
                </a14:m>
                <a:endParaRPr lang="en-GB" b="1" dirty="0"/>
              </a:p>
            </p:txBody>
          </p:sp>
        </mc:Choice>
        <mc:Fallback xmlns="">
          <p:sp>
            <p:nvSpPr>
              <p:cNvPr id="32" name="CasellaDiTesto 31">
                <a:extLst>
                  <a:ext uri="{FF2B5EF4-FFF2-40B4-BE49-F238E27FC236}">
                    <a16:creationId xmlns:a16="http://schemas.microsoft.com/office/drawing/2014/main" id="{C663749C-9CD5-4D4F-8850-95D36CA54F4C}"/>
                  </a:ext>
                </a:extLst>
              </p:cNvPr>
              <p:cNvSpPr txBox="1">
                <a:spLocks noRot="1" noChangeAspect="1" noMove="1" noResize="1" noEditPoints="1" noAdjustHandles="1" noChangeArrowheads="1" noChangeShapeType="1" noTextEdit="1"/>
              </p:cNvSpPr>
              <p:nvPr/>
            </p:nvSpPr>
            <p:spPr>
              <a:xfrm>
                <a:off x="7378511" y="2294505"/>
                <a:ext cx="841159" cy="391646"/>
              </a:xfrm>
              <a:prstGeom prst="rect">
                <a:avLst/>
              </a:prstGeom>
              <a:blipFill>
                <a:blip r:embed="rId10"/>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E1E7FE4C-9E17-4156-802C-D27589834EF2}"/>
                  </a:ext>
                </a:extLst>
              </p:cNvPr>
              <p:cNvSpPr txBox="1"/>
              <p:nvPr/>
            </p:nvSpPr>
            <p:spPr>
              <a:xfrm>
                <a:off x="10302161" y="2294506"/>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𝟐</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𝟗𝟎</m:t>
                          </m:r>
                        </m:sub>
                      </m:sSub>
                    </m:oMath>
                  </m:oMathPara>
                </a14:m>
                <a:endParaRPr lang="en-GB" b="1" dirty="0"/>
              </a:p>
            </p:txBody>
          </p:sp>
        </mc:Choice>
        <mc:Fallback xmlns="">
          <p:sp>
            <p:nvSpPr>
              <p:cNvPr id="33" name="CasellaDiTesto 32">
                <a:extLst>
                  <a:ext uri="{FF2B5EF4-FFF2-40B4-BE49-F238E27FC236}">
                    <a16:creationId xmlns:a16="http://schemas.microsoft.com/office/drawing/2014/main" id="{E1E7FE4C-9E17-4156-802C-D27589834EF2}"/>
                  </a:ext>
                </a:extLst>
              </p:cNvPr>
              <p:cNvSpPr txBox="1">
                <a:spLocks noRot="1" noChangeAspect="1" noMove="1" noResize="1" noEditPoints="1" noAdjustHandles="1" noChangeArrowheads="1" noChangeShapeType="1" noTextEdit="1"/>
              </p:cNvSpPr>
              <p:nvPr/>
            </p:nvSpPr>
            <p:spPr>
              <a:xfrm>
                <a:off x="10302161" y="2294506"/>
                <a:ext cx="841159" cy="391646"/>
              </a:xfrm>
              <a:prstGeom prst="rect">
                <a:avLst/>
              </a:prstGeom>
              <a:blipFill>
                <a:blip r:embed="rId11"/>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12083752-DD70-4CC6-8B51-889CCEA9EC45}"/>
                  </a:ext>
                </a:extLst>
              </p:cNvPr>
              <p:cNvSpPr txBox="1"/>
              <p:nvPr/>
            </p:nvSpPr>
            <p:spPr>
              <a:xfrm>
                <a:off x="11167331" y="1445500"/>
                <a:ext cx="841159"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smtClean="0">
                              <a:solidFill>
                                <a:srgbClr val="0000FF"/>
                              </a:solidFill>
                              <a:latin typeface="Cambria Math" panose="02040503050406030204" pitchFamily="18" charset="0"/>
                              <a:ea typeface="Cambria Math" panose="02040503050406030204" pitchFamily="18" charset="0"/>
                            </a:rPr>
                          </m:ctrlPr>
                        </m:sSubPr>
                        <m:e>
                          <m:r>
                            <a:rPr lang="en-GB" sz="1800" b="1" i="1" smtClean="0">
                              <a:solidFill>
                                <a:srgbClr val="0000FF"/>
                              </a:solidFill>
                              <a:latin typeface="Cambria Math" panose="02040503050406030204" pitchFamily="18" charset="0"/>
                              <a:ea typeface="Cambria Math" panose="02040503050406030204" pitchFamily="18" charset="0"/>
                            </a:rPr>
                            <m:t>𝒇</m:t>
                          </m:r>
                        </m:e>
                        <m:sub>
                          <m:r>
                            <a:rPr lang="en-GB" sz="1800" b="1" i="1" smtClean="0">
                              <a:solidFill>
                                <a:srgbClr val="0000FF"/>
                              </a:solidFill>
                              <a:latin typeface="Cambria Math" panose="02040503050406030204" pitchFamily="18" charset="0"/>
                              <a:ea typeface="Cambria Math" panose="02040503050406030204" pitchFamily="18" charset="0"/>
                            </a:rPr>
                            <m:t>−</m:t>
                          </m:r>
                          <m:r>
                            <a:rPr lang="en-GB" sz="1800" b="1" i="1" smtClean="0">
                              <a:solidFill>
                                <a:srgbClr val="0000FF"/>
                              </a:solidFill>
                              <a:latin typeface="Cambria Math" panose="02040503050406030204" pitchFamily="18" charset="0"/>
                              <a:ea typeface="Cambria Math" panose="02040503050406030204" pitchFamily="18" charset="0"/>
                            </a:rPr>
                            <m:t>𝟐</m:t>
                          </m:r>
                          <m:r>
                            <a:rPr lang="en-GB" sz="1800" b="1" i="1" smtClean="0">
                              <a:solidFill>
                                <a:srgbClr val="0000FF"/>
                              </a:solidFill>
                              <a:latin typeface="Cambria Math" panose="02040503050406030204" pitchFamily="18" charset="0"/>
                              <a:ea typeface="Cambria Math" panose="02040503050406030204" pitchFamily="18" charset="0"/>
                            </a:rPr>
                            <m:t>, </m:t>
                          </m:r>
                          <m:r>
                            <a:rPr lang="en-GB" sz="1800" b="1" i="1" smtClean="0">
                              <a:solidFill>
                                <a:srgbClr val="0000FF"/>
                              </a:solidFill>
                              <a:latin typeface="Cambria Math" panose="02040503050406030204" pitchFamily="18" charset="0"/>
                              <a:ea typeface="Cambria Math" panose="02040503050406030204" pitchFamily="18" charset="0"/>
                            </a:rPr>
                            <m:t>𝟔𝟎</m:t>
                          </m:r>
                        </m:sub>
                      </m:sSub>
                    </m:oMath>
                  </m:oMathPara>
                </a14:m>
                <a:endParaRPr lang="en-GB" b="1" dirty="0"/>
              </a:p>
            </p:txBody>
          </p:sp>
        </mc:Choice>
        <mc:Fallback xmlns="">
          <p:sp>
            <p:nvSpPr>
              <p:cNvPr id="34" name="CasellaDiTesto 33">
                <a:extLst>
                  <a:ext uri="{FF2B5EF4-FFF2-40B4-BE49-F238E27FC236}">
                    <a16:creationId xmlns:a16="http://schemas.microsoft.com/office/drawing/2014/main" id="{12083752-DD70-4CC6-8B51-889CCEA9EC45}"/>
                  </a:ext>
                </a:extLst>
              </p:cNvPr>
              <p:cNvSpPr txBox="1">
                <a:spLocks noRot="1" noChangeAspect="1" noMove="1" noResize="1" noEditPoints="1" noAdjustHandles="1" noChangeArrowheads="1" noChangeShapeType="1" noTextEdit="1"/>
              </p:cNvSpPr>
              <p:nvPr/>
            </p:nvSpPr>
            <p:spPr>
              <a:xfrm>
                <a:off x="11167331" y="1445500"/>
                <a:ext cx="841159" cy="391646"/>
              </a:xfrm>
              <a:prstGeom prst="rect">
                <a:avLst/>
              </a:prstGeom>
              <a:blipFill>
                <a:blip r:embed="rId12"/>
                <a:stretch>
                  <a:fillRect b="-93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9AEFAEEF-8620-46A3-A900-B3379C1A5022}"/>
                  </a:ext>
                </a:extLst>
              </p:cNvPr>
              <p:cNvSpPr txBox="1"/>
              <p:nvPr/>
            </p:nvSpPr>
            <p:spPr>
              <a:xfrm rot="16200000">
                <a:off x="5673294" y="1819221"/>
                <a:ext cx="963227" cy="333233"/>
              </a:xfrm>
              <a:prstGeom prst="rect">
                <a:avLst/>
              </a:prstGeom>
              <a:noFill/>
            </p:spPr>
            <p:txBody>
              <a:bodyPr wrap="square">
                <a:spAutoFit/>
              </a:bodyPr>
              <a:lstStyle/>
              <a:p>
                <a14:m>
                  <m:oMath xmlns:m="http://schemas.openxmlformats.org/officeDocument/2006/math">
                    <m:sSub>
                      <m:sSubPr>
                        <m:ctrlPr>
                          <a:rPr lang="en-GB" sz="1500" i="1" smtClean="0">
                            <a:latin typeface="Cambria Math" panose="02040503050406030204" pitchFamily="18" charset="0"/>
                          </a:rPr>
                        </m:ctrlPr>
                      </m:sSubPr>
                      <m:e>
                        <m:r>
                          <a:rPr lang="en-GB" sz="1500" b="0" i="1" smtClean="0">
                            <a:latin typeface="Cambria Math" panose="02040503050406030204" pitchFamily="18" charset="0"/>
                          </a:rPr>
                          <m:t>𝑅</m:t>
                        </m:r>
                      </m:e>
                      <m:sub>
                        <m:r>
                          <a:rPr lang="en-GB" sz="1500" b="0" i="1" smtClean="0">
                            <a:latin typeface="Cambria Math" panose="02040503050406030204" pitchFamily="18" charset="0"/>
                          </a:rPr>
                          <m:t>𝑠</m:t>
                        </m:r>
                        <m:r>
                          <a:rPr lang="en-GB" sz="1500" b="0" i="1" smtClean="0">
                            <a:latin typeface="Cambria Math" panose="02040503050406030204" pitchFamily="18" charset="0"/>
                          </a:rPr>
                          <m:t>,</m:t>
                        </m:r>
                        <m:r>
                          <a:rPr lang="en-GB" sz="1500" b="0" i="1" smtClean="0">
                            <a:latin typeface="Cambria Math" panose="02040503050406030204" pitchFamily="18" charset="0"/>
                          </a:rPr>
                          <m:t>𝑠</m:t>
                        </m:r>
                      </m:sub>
                    </m:sSub>
                    <m:r>
                      <a:rPr lang="en-GB" sz="1500" b="0" i="1" smtClean="0">
                        <a:latin typeface="Cambria Math" panose="02040503050406030204" pitchFamily="18" charset="0"/>
                      </a:rPr>
                      <m:t> [</m:t>
                    </m:r>
                    <m:r>
                      <m:rPr>
                        <m:sty m:val="p"/>
                      </m:rPr>
                      <a:rPr lang="en-GB" sz="1500" b="0" i="0" smtClean="0">
                        <a:latin typeface="Cambria Math" panose="02040503050406030204" pitchFamily="18" charset="0"/>
                        <a:ea typeface="Cambria Math" panose="02040503050406030204" pitchFamily="18" charset="0"/>
                      </a:rPr>
                      <m:t>Ω</m:t>
                    </m:r>
                    <m:r>
                      <a:rPr lang="en-GB" sz="1500" b="0" i="1" smtClean="0">
                        <a:latin typeface="Cambria Math" panose="02040503050406030204" pitchFamily="18" charset="0"/>
                      </a:rPr>
                      <m:t>]</m:t>
                    </m:r>
                  </m:oMath>
                </a14:m>
                <a:r>
                  <a:rPr lang="en-GB" sz="1500" dirty="0"/>
                  <a:t> </a:t>
                </a:r>
              </a:p>
            </p:txBody>
          </p:sp>
        </mc:Choice>
        <mc:Fallback xmlns="">
          <p:sp>
            <p:nvSpPr>
              <p:cNvPr id="35" name="CasellaDiTesto 34">
                <a:extLst>
                  <a:ext uri="{FF2B5EF4-FFF2-40B4-BE49-F238E27FC236}">
                    <a16:creationId xmlns:a16="http://schemas.microsoft.com/office/drawing/2014/main" id="{9AEFAEEF-8620-46A3-A900-B3379C1A5022}"/>
                  </a:ext>
                </a:extLst>
              </p:cNvPr>
              <p:cNvSpPr txBox="1">
                <a:spLocks noRot="1" noChangeAspect="1" noMove="1" noResize="1" noEditPoints="1" noAdjustHandles="1" noChangeArrowheads="1" noChangeShapeType="1" noTextEdit="1"/>
              </p:cNvSpPr>
              <p:nvPr/>
            </p:nvSpPr>
            <p:spPr>
              <a:xfrm rot="16200000">
                <a:off x="5673294" y="1819221"/>
                <a:ext cx="963227" cy="333233"/>
              </a:xfrm>
              <a:prstGeom prst="rect">
                <a:avLst/>
              </a:prstGeom>
              <a:blipFill>
                <a:blip r:embed="rId13"/>
                <a:stretch>
                  <a:fillRect r="-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39660FCD-29ED-4393-8D2B-F922723718DA}"/>
                  </a:ext>
                </a:extLst>
              </p:cNvPr>
              <p:cNvSpPr txBox="1"/>
              <p:nvPr/>
            </p:nvSpPr>
            <p:spPr>
              <a:xfrm>
                <a:off x="6548112" y="1477111"/>
                <a:ext cx="799918" cy="559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b="1" i="1" smtClean="0">
                              <a:solidFill>
                                <a:srgbClr val="BF00BF"/>
                              </a:solidFill>
                              <a:latin typeface="Cambria Math" panose="02040503050406030204" pitchFamily="18" charset="0"/>
                            </a:rPr>
                          </m:ctrlPr>
                        </m:fPr>
                        <m:num>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𝑹</m:t>
                              </m:r>
                            </m:e>
                            <m:sub>
                              <m:r>
                                <a:rPr lang="en-GB" sz="1600" b="1" i="1">
                                  <a:solidFill>
                                    <a:srgbClr val="BF00BF"/>
                                  </a:solidFill>
                                  <a:latin typeface="Cambria Math" panose="02040503050406030204" pitchFamily="18" charset="0"/>
                                </a:rPr>
                                <m:t>𝒔</m:t>
                              </m:r>
                              <m:r>
                                <a:rPr lang="en-GB" sz="1600" b="1" i="1">
                                  <a:solidFill>
                                    <a:srgbClr val="BF00BF"/>
                                  </a:solidFill>
                                  <a:latin typeface="Cambria Math" panose="02040503050406030204" pitchFamily="18" charset="0"/>
                                </a:rPr>
                                <m:t>,</m:t>
                              </m:r>
                              <m:r>
                                <a:rPr lang="en-GB" sz="1600" b="1" i="1">
                                  <a:solidFill>
                                    <a:srgbClr val="BF00BF"/>
                                  </a:solidFill>
                                  <a:latin typeface="Cambria Math" panose="02040503050406030204" pitchFamily="18" charset="0"/>
                                </a:rPr>
                                <m:t>𝒔</m:t>
                              </m:r>
                            </m:sub>
                          </m:sSub>
                          <m:r>
                            <a:rPr lang="en-GB" sz="1600" b="1" i="1">
                              <a:solidFill>
                                <a:srgbClr val="BF00BF"/>
                              </a:solidFill>
                              <a:latin typeface="Cambria Math" panose="02040503050406030204" pitchFamily="18" charset="0"/>
                            </a:rPr>
                            <m:t>(</m:t>
                          </m:r>
                          <m:sSub>
                            <m:sSubPr>
                              <m:ctrlPr>
                                <a:rPr lang="en-GB" sz="1600" b="1" i="1">
                                  <a:solidFill>
                                    <a:srgbClr val="BF00BF"/>
                                  </a:solidFill>
                                  <a:latin typeface="Cambria Math" panose="02040503050406030204" pitchFamily="18" charset="0"/>
                                </a:rPr>
                              </m:ctrlPr>
                            </m:sSubPr>
                            <m:e>
                              <m:r>
                                <a:rPr lang="en-GB" sz="1600" b="1" i="1">
                                  <a:solidFill>
                                    <a:srgbClr val="BF00BF"/>
                                  </a:solidFill>
                                  <a:latin typeface="Cambria Math" panose="02040503050406030204" pitchFamily="18" charset="0"/>
                                </a:rPr>
                                <m:t>𝒇</m:t>
                              </m:r>
                            </m:e>
                            <m:sub>
                              <m:r>
                                <a:rPr lang="en-GB" sz="1600" b="1" i="1">
                                  <a:solidFill>
                                    <a:srgbClr val="BF00BF"/>
                                  </a:solidFill>
                                  <a:latin typeface="Cambria Math" panose="02040503050406030204" pitchFamily="18" charset="0"/>
                                </a:rPr>
                                <m:t>𝒓</m:t>
                              </m:r>
                            </m:sub>
                          </m:sSub>
                          <m:r>
                            <a:rPr lang="en-GB" sz="1600" b="1" i="1" smtClean="0">
                              <a:solidFill>
                                <a:srgbClr val="BF00BF"/>
                              </a:solidFill>
                              <a:latin typeface="Cambria Math" panose="02040503050406030204" pitchFamily="18" charset="0"/>
                            </a:rPr>
                            <m:t>)</m:t>
                          </m:r>
                        </m:num>
                        <m:den>
                          <m:r>
                            <a:rPr lang="en-GB" sz="1600" b="1" i="1" smtClean="0">
                              <a:solidFill>
                                <a:srgbClr val="BF00BF"/>
                              </a:solidFill>
                              <a:latin typeface="Cambria Math" panose="02040503050406030204" pitchFamily="18" charset="0"/>
                            </a:rPr>
                            <m:t>𝟐</m:t>
                          </m:r>
                        </m:den>
                      </m:f>
                    </m:oMath>
                  </m:oMathPara>
                </a14:m>
                <a:endParaRPr lang="en-GB" sz="1600" b="1" dirty="0"/>
              </a:p>
            </p:txBody>
          </p:sp>
        </mc:Choice>
        <mc:Fallback xmlns="">
          <p:sp>
            <p:nvSpPr>
              <p:cNvPr id="36" name="CasellaDiTesto 35">
                <a:extLst>
                  <a:ext uri="{FF2B5EF4-FFF2-40B4-BE49-F238E27FC236}">
                    <a16:creationId xmlns:a16="http://schemas.microsoft.com/office/drawing/2014/main" id="{39660FCD-29ED-4393-8D2B-F922723718DA}"/>
                  </a:ext>
                </a:extLst>
              </p:cNvPr>
              <p:cNvSpPr txBox="1">
                <a:spLocks noRot="1" noChangeAspect="1" noMove="1" noResize="1" noEditPoints="1" noAdjustHandles="1" noChangeArrowheads="1" noChangeShapeType="1" noTextEdit="1"/>
              </p:cNvSpPr>
              <p:nvPr/>
            </p:nvSpPr>
            <p:spPr>
              <a:xfrm>
                <a:off x="6548112" y="1477111"/>
                <a:ext cx="799918" cy="55976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795DADA8-81DC-4552-8876-7CE8B1B4848D}"/>
                  </a:ext>
                </a:extLst>
              </p:cNvPr>
              <p:cNvSpPr txBox="1"/>
              <p:nvPr/>
            </p:nvSpPr>
            <p:spPr>
              <a:xfrm>
                <a:off x="28790" y="928590"/>
                <a:ext cx="5876054" cy="2132122"/>
              </a:xfrm>
              <a:prstGeom prst="rect">
                <a:avLst/>
              </a:prstGeom>
              <a:noFill/>
            </p:spPr>
            <p:txBody>
              <a:bodyPr wrap="square" rtlCol="0">
                <a:spAutoFit/>
              </a:bodyPr>
              <a:lstStyle/>
              <a:p>
                <a:pPr marL="285750" indent="-285750">
                  <a:buFont typeface="Wingdings" panose="05000000000000000000" pitchFamily="2" charset="2"/>
                  <a:buChar char="q"/>
                </a:pPr>
                <a:r>
                  <a:rPr lang="en-GB" sz="1600" dirty="0">
                    <a:solidFill>
                      <a:srgbClr val="FF0000"/>
                    </a:solidFill>
                  </a:rPr>
                  <a:t>First explanation (frequency domain): </a:t>
                </a:r>
                <a:r>
                  <a:rPr lang="en-GB" sz="1600" dirty="0"/>
                  <a:t>the resonant frequency of the kicker is </a:t>
                </a:r>
                <a14:m>
                  <m:oMath xmlns:m="http://schemas.openxmlformats.org/officeDocument/2006/math">
                    <m:r>
                      <a:rPr lang="en-GB" sz="1600" b="0" i="1" smtClean="0">
                        <a:solidFill>
                          <a:schemeClr val="tx1"/>
                        </a:solidFill>
                        <a:latin typeface="Cambria Math" panose="02040503050406030204" pitchFamily="18" charset="0"/>
                      </a:rPr>
                      <m:t>3.25</m:t>
                    </m:r>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𝑓</m:t>
                        </m:r>
                      </m:e>
                      <m:sub>
                        <m:r>
                          <a:rPr lang="en-GB" sz="1600" b="0" i="1" smtClean="0">
                            <a:solidFill>
                              <a:schemeClr val="tx1"/>
                            </a:solidFill>
                            <a:latin typeface="Cambria Math" panose="02040503050406030204" pitchFamily="18" charset="0"/>
                          </a:rPr>
                          <m:t>𝑟𝑓</m:t>
                        </m:r>
                      </m:sub>
                    </m:sSub>
                  </m:oMath>
                </a14:m>
                <a:r>
                  <a:rPr lang="en-GB" sz="1600" dirty="0"/>
                  <a:t>, therefore the shunt-impedance (kicker-efficiency) has its maximum at </a:t>
                </a:r>
                <a14:m>
                  <m:oMath xmlns:m="http://schemas.openxmlformats.org/officeDocument/2006/math">
                    <m:r>
                      <a:rPr lang="en-GB" sz="1600" i="1">
                        <a:latin typeface="Cambria Math" panose="02040503050406030204" pitchFamily="18" charset="0"/>
                      </a:rPr>
                      <m:t>3.25</m:t>
                    </m:r>
                    <m:sSub>
                      <m:sSubPr>
                        <m:ctrlPr>
                          <a:rPr lang="en-GB" sz="1600" i="1">
                            <a:latin typeface="Cambria Math" panose="02040503050406030204" pitchFamily="18" charset="0"/>
                          </a:rPr>
                        </m:ctrlPr>
                      </m:sSubPr>
                      <m:e>
                        <m:r>
                          <a:rPr lang="en-GB" sz="1600" i="1">
                            <a:latin typeface="Cambria Math" panose="02040503050406030204" pitchFamily="18" charset="0"/>
                          </a:rPr>
                          <m:t>𝑓</m:t>
                        </m:r>
                      </m:e>
                      <m:sub>
                        <m:r>
                          <a:rPr lang="en-GB" sz="1600" i="1">
                            <a:latin typeface="Cambria Math" panose="02040503050406030204" pitchFamily="18" charset="0"/>
                          </a:rPr>
                          <m:t>𝑟𝑓</m:t>
                        </m:r>
                      </m:sub>
                    </m:sSub>
                  </m:oMath>
                </a14:m>
                <a:r>
                  <a:rPr lang="en-GB" sz="1600" dirty="0"/>
                  <a:t>.</a:t>
                </a:r>
              </a:p>
              <a:p>
                <a:pPr marL="742950" lvl="1" indent="-285750">
                  <a:buFont typeface="Wingdings" panose="05000000000000000000" pitchFamily="2" charset="2"/>
                  <a:buChar char="Ø"/>
                </a:pPr>
                <a:r>
                  <a:rPr lang="en-GB" sz="1600" dirty="0"/>
                  <a:t>As already seen, if we consider negative frequencies,            -</a:t>
                </a:r>
                <a14:m>
                  <m:oMath xmlns:m="http://schemas.openxmlformats.org/officeDocument/2006/math">
                    <m:r>
                      <a:rPr lang="en-GB" sz="1600" b="0" i="1" smtClean="0">
                        <a:solidFill>
                          <a:schemeClr val="tx1"/>
                        </a:solidFill>
                        <a:latin typeface="Cambria Math" panose="02040503050406030204" pitchFamily="18" charset="0"/>
                      </a:rPr>
                      <m:t>3.25</m:t>
                    </m:r>
                    <m:sSub>
                      <m:sSubPr>
                        <m:ctrlPr>
                          <a:rPr lang="en-GB" sz="160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𝑓</m:t>
                        </m:r>
                      </m:e>
                      <m:sub>
                        <m:r>
                          <a:rPr lang="en-GB" sz="1600" b="0" i="1" smtClean="0">
                            <a:solidFill>
                              <a:schemeClr val="tx1"/>
                            </a:solidFill>
                            <a:latin typeface="Cambria Math" panose="02040503050406030204" pitchFamily="18" charset="0"/>
                          </a:rPr>
                          <m:t>𝑟𝑓</m:t>
                        </m:r>
                      </m:sub>
                    </m:sSub>
                  </m:oMath>
                </a14:m>
                <a:r>
                  <a:rPr lang="en-GB" sz="1600" dirty="0"/>
                  <a:t> corresponds to </a:t>
                </a:r>
                <a14:m>
                  <m:oMath xmlns:m="http://schemas.openxmlformats.org/officeDocument/2006/math">
                    <m:r>
                      <a:rPr lang="en-GB" sz="1600" i="1">
                        <a:latin typeface="Cambria Math" panose="02040503050406030204" pitchFamily="18" charset="0"/>
                      </a:rPr>
                      <m:t>𝜇</m:t>
                    </m:r>
                    <m:r>
                      <a:rPr lang="en-GB" sz="1600" i="1">
                        <a:latin typeface="Cambria Math" panose="02040503050406030204" pitchFamily="18" charset="0"/>
                      </a:rPr>
                      <m:t>=30</m:t>
                    </m:r>
                  </m:oMath>
                </a14:m>
                <a:r>
                  <a:rPr lang="en-GB" sz="1600" dirty="0"/>
                  <a:t>, so we expect a better kicker-efficiency for </a:t>
                </a:r>
                <a14:m>
                  <m:oMath xmlns:m="http://schemas.openxmlformats.org/officeDocument/2006/math">
                    <m:r>
                      <a:rPr lang="en-GB" sz="1600" i="1">
                        <a:latin typeface="Cambria Math" panose="02040503050406030204" pitchFamily="18" charset="0"/>
                      </a:rPr>
                      <m:t>𝜇</m:t>
                    </m:r>
                    <m:r>
                      <a:rPr lang="en-GB" sz="1600" i="1">
                        <a:latin typeface="Cambria Math" panose="02040503050406030204" pitchFamily="18" charset="0"/>
                      </a:rPr>
                      <m:t>=30</m:t>
                    </m:r>
                  </m:oMath>
                </a14:m>
                <a:r>
                  <a:rPr lang="en-GB" sz="1600" dirty="0"/>
                  <a:t>.</a:t>
                </a:r>
              </a:p>
              <a:p>
                <a:pPr marL="742950" lvl="1" indent="-285750">
                  <a:buFont typeface="Wingdings" panose="05000000000000000000" pitchFamily="2" charset="2"/>
                  <a:buChar char="Ø"/>
                </a:pP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𝑅</m:t>
                        </m:r>
                      </m:e>
                      <m:sub>
                        <m:r>
                          <a:rPr lang="en-GB" sz="1600" i="1">
                            <a:latin typeface="Cambria Math" panose="02040503050406030204" pitchFamily="18" charset="0"/>
                          </a:rPr>
                          <m:t>𝑠</m:t>
                        </m:r>
                        <m:r>
                          <a:rPr lang="en-GB" sz="1600" i="1">
                            <a:latin typeface="Cambria Math" panose="02040503050406030204" pitchFamily="18" charset="0"/>
                          </a:rPr>
                          <m:t>,</m:t>
                        </m:r>
                        <m:r>
                          <a:rPr lang="en-GB" sz="1600" i="1">
                            <a:latin typeface="Cambria Math" panose="02040503050406030204" pitchFamily="18" charset="0"/>
                          </a:rPr>
                          <m:t>𝑠</m:t>
                        </m:r>
                      </m:sub>
                    </m:sSub>
                  </m:oMath>
                </a14:m>
                <a:r>
                  <a:rPr lang="en-GB" sz="1600" dirty="0"/>
                  <a:t> decreases as the distance from the resonant frequency increases, so we expect a worse kicker-efficiency for </a:t>
                </a:r>
                <a14:m>
                  <m:oMath xmlns:m="http://schemas.openxmlformats.org/officeDocument/2006/math">
                    <m:r>
                      <a:rPr lang="en-GB" sz="1600" i="1">
                        <a:latin typeface="Cambria Math" panose="02040503050406030204" pitchFamily="18" charset="0"/>
                      </a:rPr>
                      <m:t>𝜇</m:t>
                    </m:r>
                    <m:r>
                      <a:rPr lang="en-GB" sz="1600" i="1">
                        <a:latin typeface="Cambria Math" panose="02040503050406030204" pitchFamily="18" charset="0"/>
                      </a:rPr>
                      <m:t>=0</m:t>
                    </m:r>
                  </m:oMath>
                </a14:m>
                <a:r>
                  <a:rPr lang="en-GB" sz="1600" dirty="0"/>
                  <a:t>.</a:t>
                </a:r>
              </a:p>
            </p:txBody>
          </p:sp>
        </mc:Choice>
        <mc:Fallback xmlns="">
          <p:sp>
            <p:nvSpPr>
              <p:cNvPr id="37" name="CasellaDiTesto 36">
                <a:extLst>
                  <a:ext uri="{FF2B5EF4-FFF2-40B4-BE49-F238E27FC236}">
                    <a16:creationId xmlns:a16="http://schemas.microsoft.com/office/drawing/2014/main" id="{795DADA8-81DC-4552-8876-7CE8B1B4848D}"/>
                  </a:ext>
                </a:extLst>
              </p:cNvPr>
              <p:cNvSpPr txBox="1">
                <a:spLocks noRot="1" noChangeAspect="1" noMove="1" noResize="1" noEditPoints="1" noAdjustHandles="1" noChangeArrowheads="1" noChangeShapeType="1" noTextEdit="1"/>
              </p:cNvSpPr>
              <p:nvPr/>
            </p:nvSpPr>
            <p:spPr>
              <a:xfrm>
                <a:off x="28790" y="928590"/>
                <a:ext cx="5876054" cy="2132122"/>
              </a:xfrm>
              <a:prstGeom prst="rect">
                <a:avLst/>
              </a:prstGeom>
              <a:blipFill>
                <a:blip r:embed="rId15"/>
                <a:stretch>
                  <a:fillRect l="-415" t="-857" r="-207" b="-2857"/>
                </a:stretch>
              </a:blipFill>
            </p:spPr>
            <p:txBody>
              <a:bodyPr/>
              <a:lstStyle/>
              <a:p>
                <a:r>
                  <a:rPr lang="en-GB">
                    <a:noFill/>
                  </a:rPr>
                  <a:t> </a:t>
                </a:r>
              </a:p>
            </p:txBody>
          </p:sp>
        </mc:Fallback>
      </mc:AlternateContent>
      <p:sp>
        <p:nvSpPr>
          <p:cNvPr id="38" name="CasellaDiTesto 37">
            <a:extLst>
              <a:ext uri="{FF2B5EF4-FFF2-40B4-BE49-F238E27FC236}">
                <a16:creationId xmlns:a16="http://schemas.microsoft.com/office/drawing/2014/main" id="{8494967D-DBCD-4CD3-B29E-15A910C7C439}"/>
              </a:ext>
            </a:extLst>
          </p:cNvPr>
          <p:cNvSpPr txBox="1"/>
          <p:nvPr/>
        </p:nvSpPr>
        <p:spPr>
          <a:xfrm>
            <a:off x="8054277" y="858953"/>
            <a:ext cx="2242740" cy="338554"/>
          </a:xfrm>
          <a:prstGeom prst="rect">
            <a:avLst/>
          </a:prstGeom>
          <a:noFill/>
        </p:spPr>
        <p:txBody>
          <a:bodyPr wrap="square" rtlCol="0">
            <a:spAutoFit/>
          </a:bodyPr>
          <a:lstStyle/>
          <a:p>
            <a:r>
              <a:rPr lang="en-GB" sz="1600" b="1" dirty="0"/>
              <a:t>Kicker shunt-impedance</a:t>
            </a:r>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A0236FB0-2661-4760-9BF4-A3608BC3FC44}"/>
                  </a:ext>
                </a:extLst>
              </p:cNvPr>
              <p:cNvSpPr txBox="1"/>
              <p:nvPr/>
            </p:nvSpPr>
            <p:spPr>
              <a:xfrm>
                <a:off x="332488" y="4069557"/>
                <a:ext cx="5079828" cy="607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500" b="0" i="1" smtClean="0">
                              <a:solidFill>
                                <a:schemeClr val="tx1"/>
                              </a:solidFill>
                              <a:latin typeface="Cambria Math" panose="02040503050406030204" pitchFamily="18" charset="0"/>
                            </a:rPr>
                          </m:ctrlPr>
                        </m:sSubPr>
                        <m:e>
                          <m:r>
                            <a:rPr lang="en-GB" sz="1500" b="0" i="1" smtClean="0">
                              <a:solidFill>
                                <a:schemeClr val="tx1"/>
                              </a:solidFill>
                              <a:latin typeface="Cambria Math" panose="02040503050406030204" pitchFamily="18" charset="0"/>
                            </a:rPr>
                            <m:t>𝑉</m:t>
                          </m:r>
                        </m:e>
                        <m:sub>
                          <m:r>
                            <a:rPr lang="en-GB" sz="1500" b="0" i="1" smtClean="0">
                              <a:solidFill>
                                <a:schemeClr val="tx1"/>
                              </a:solidFill>
                              <a:latin typeface="Cambria Math" panose="02040503050406030204" pitchFamily="18" charset="0"/>
                            </a:rPr>
                            <m:t>𝑟𝑒𝑠</m:t>
                          </m:r>
                        </m:sub>
                      </m:sSub>
                      <m:d>
                        <m:dPr>
                          <m:ctrlPr>
                            <a:rPr lang="en-GB" sz="1500" b="0" i="1" smtClean="0">
                              <a:solidFill>
                                <a:schemeClr val="tx1"/>
                              </a:solidFill>
                              <a:latin typeface="Cambria Math" panose="02040503050406030204" pitchFamily="18" charset="0"/>
                            </a:rPr>
                          </m:ctrlPr>
                        </m:dPr>
                        <m:e>
                          <m:r>
                            <a:rPr lang="en-GB" sz="1500" b="0" i="1" smtClean="0">
                              <a:solidFill>
                                <a:schemeClr val="tx1"/>
                              </a:solidFill>
                              <a:latin typeface="Cambria Math" panose="02040503050406030204" pitchFamily="18" charset="0"/>
                            </a:rPr>
                            <m:t>𝑡</m:t>
                          </m:r>
                        </m:e>
                      </m:d>
                      <m:r>
                        <a:rPr lang="en-GB" sz="1500" b="0" i="1" smtClean="0">
                          <a:solidFill>
                            <a:schemeClr val="tx1"/>
                          </a:solidFill>
                          <a:latin typeface="Cambria Math" panose="02040503050406030204" pitchFamily="18" charset="0"/>
                        </a:rPr>
                        <m:t>=</m:t>
                      </m:r>
                      <m:sSup>
                        <m:sSupPr>
                          <m:ctrlPr>
                            <a:rPr lang="en-GB" sz="1500" b="0" i="1" smtClean="0">
                              <a:solidFill>
                                <a:schemeClr val="tx1"/>
                              </a:solidFill>
                              <a:latin typeface="Cambria Math" panose="02040503050406030204" pitchFamily="18" charset="0"/>
                            </a:rPr>
                          </m:ctrlPr>
                        </m:sSupPr>
                        <m:e>
                          <m:r>
                            <a:rPr lang="en-GB" sz="1500" b="0" i="1" smtClean="0">
                              <a:solidFill>
                                <a:schemeClr val="tx1"/>
                              </a:solidFill>
                              <a:latin typeface="Cambria Math" panose="02040503050406030204" pitchFamily="18" charset="0"/>
                            </a:rPr>
                            <m:t>𝑒</m:t>
                          </m:r>
                        </m:e>
                        <m:sup>
                          <m:r>
                            <a:rPr lang="en-GB" sz="1500" i="1">
                              <a:solidFill>
                                <a:schemeClr val="tx1"/>
                              </a:solidFill>
                              <a:latin typeface="Cambria Math" panose="02040503050406030204" pitchFamily="18" charset="0"/>
                            </a:rPr>
                            <m:t>−</m:t>
                          </m:r>
                          <m:r>
                            <m:rPr>
                              <m:sty m:val="p"/>
                            </m:rPr>
                            <a:rPr lang="el-GR" sz="1500" i="1">
                              <a:solidFill>
                                <a:schemeClr val="tx1"/>
                              </a:solidFill>
                              <a:latin typeface="Cambria Math" panose="02040503050406030204" pitchFamily="18" charset="0"/>
                              <a:ea typeface="Cambria Math" panose="02040503050406030204" pitchFamily="18" charset="0"/>
                            </a:rPr>
                            <m:t>Γ</m:t>
                          </m:r>
                          <m:r>
                            <a:rPr lang="en-GB" sz="1500" b="0" i="1" smtClean="0">
                              <a:solidFill>
                                <a:schemeClr val="tx1"/>
                              </a:solidFill>
                              <a:latin typeface="Cambria Math" panose="02040503050406030204" pitchFamily="18" charset="0"/>
                              <a:ea typeface="Cambria Math" panose="02040503050406030204" pitchFamily="18" charset="0"/>
                            </a:rPr>
                            <m:t>𝑡</m:t>
                          </m:r>
                        </m:sup>
                      </m:sSup>
                      <m:d>
                        <m:dPr>
                          <m:begChr m:val="{"/>
                          <m:endChr m:val="}"/>
                          <m:ctrlPr>
                            <a:rPr lang="en-GB" sz="1500" b="0" i="1" smtClean="0">
                              <a:solidFill>
                                <a:schemeClr val="tx1"/>
                              </a:solidFill>
                              <a:latin typeface="Cambria Math" panose="02040503050406030204" pitchFamily="18" charset="0"/>
                              <a:ea typeface="Cambria Math" panose="02040503050406030204" pitchFamily="18" charset="0"/>
                            </a:rPr>
                          </m:ctrlPr>
                        </m:dPr>
                        <m:e>
                          <m:d>
                            <m:dPr>
                              <m:begChr m:val="["/>
                              <m:endChr m:val="]"/>
                              <m:ctrlPr>
                                <a:rPr lang="en-GB" sz="1500" b="0" i="1" smtClean="0">
                                  <a:solidFill>
                                    <a:schemeClr val="tx1"/>
                                  </a:solidFill>
                                  <a:latin typeface="Cambria Math" panose="02040503050406030204" pitchFamily="18" charset="0"/>
                                  <a:ea typeface="Cambria Math" panose="02040503050406030204" pitchFamily="18" charset="0"/>
                                </a:rPr>
                              </m:ctrlPr>
                            </m:dPr>
                            <m:e>
                              <m:func>
                                <m:funcPr>
                                  <m:ctrlPr>
                                    <a:rPr lang="en-GB" sz="1500" i="1">
                                      <a:solidFill>
                                        <a:schemeClr val="tx1"/>
                                      </a:solidFill>
                                      <a:latin typeface="Cambria Math" panose="02040503050406030204" pitchFamily="18" charset="0"/>
                                    </a:rPr>
                                  </m:ctrlPr>
                                </m:funcPr>
                                <m:fName>
                                  <m:r>
                                    <m:rPr>
                                      <m:sty m:val="p"/>
                                    </m:rPr>
                                    <a:rPr lang="en-GB" sz="1500">
                                      <a:solidFill>
                                        <a:schemeClr val="tx1"/>
                                      </a:solidFill>
                                      <a:latin typeface="Cambria Math" panose="02040503050406030204" pitchFamily="18" charset="0"/>
                                    </a:rPr>
                                    <m:t>cos</m:t>
                                  </m:r>
                                </m:fName>
                                <m:e>
                                  <m:d>
                                    <m:dPr>
                                      <m:ctrlPr>
                                        <a:rPr lang="en-GB" sz="1500" i="1">
                                          <a:solidFill>
                                            <a:schemeClr val="tx1"/>
                                          </a:solidFill>
                                          <a:latin typeface="Cambria Math" panose="02040503050406030204" pitchFamily="18" charset="0"/>
                                        </a:rPr>
                                      </m:ctrlPr>
                                    </m:dPr>
                                    <m:e>
                                      <m:sSub>
                                        <m:sSubPr>
                                          <m:ctrlPr>
                                            <a:rPr lang="en-GB" sz="1500" i="1">
                                              <a:solidFill>
                                                <a:schemeClr val="tx1"/>
                                              </a:solidFill>
                                              <a:latin typeface="Cambria Math" panose="02040503050406030204" pitchFamily="18" charset="0"/>
                                              <a:ea typeface="Cambria Math" panose="02040503050406030204" pitchFamily="18" charset="0"/>
                                            </a:rPr>
                                          </m:ctrlPr>
                                        </m:sSubPr>
                                        <m:e>
                                          <m:r>
                                            <a:rPr lang="en-GB" sz="1500" i="1">
                                              <a:solidFill>
                                                <a:schemeClr val="tx1"/>
                                              </a:solidFill>
                                              <a:latin typeface="Cambria Math" panose="02040503050406030204" pitchFamily="18" charset="0"/>
                                              <a:ea typeface="Cambria Math" panose="02040503050406030204" pitchFamily="18" charset="0"/>
                                            </a:rPr>
                                            <m:t>𝜔</m:t>
                                          </m:r>
                                        </m:e>
                                        <m:sub>
                                          <m:r>
                                            <a:rPr lang="en-GB" sz="1500" i="1">
                                              <a:solidFill>
                                                <a:schemeClr val="tx1"/>
                                              </a:solidFill>
                                              <a:latin typeface="Cambria Math" panose="02040503050406030204" pitchFamily="18" charset="0"/>
                                              <a:ea typeface="Cambria Math" panose="02040503050406030204" pitchFamily="18" charset="0"/>
                                            </a:rPr>
                                            <m:t>𝑛</m:t>
                                          </m:r>
                                        </m:sub>
                                      </m:sSub>
                                      <m:r>
                                        <a:rPr lang="en-GB" sz="1500" i="1">
                                          <a:solidFill>
                                            <a:schemeClr val="tx1"/>
                                          </a:solidFill>
                                          <a:latin typeface="Cambria Math" panose="02040503050406030204" pitchFamily="18" charset="0"/>
                                          <a:ea typeface="Cambria Math" panose="02040503050406030204" pitchFamily="18" charset="0"/>
                                        </a:rPr>
                                        <m:t>𝑡</m:t>
                                      </m:r>
                                    </m:e>
                                  </m:d>
                                  <m:r>
                                    <a:rPr lang="en-GB" sz="1500" i="1">
                                      <a:solidFill>
                                        <a:schemeClr val="tx1"/>
                                      </a:solidFill>
                                      <a:latin typeface="Cambria Math" panose="02040503050406030204" pitchFamily="18" charset="0"/>
                                    </a:rPr>
                                    <m:t>+</m:t>
                                  </m:r>
                                  <m:f>
                                    <m:fPr>
                                      <m:ctrlPr>
                                        <a:rPr lang="en-GB" sz="1500" i="1">
                                          <a:solidFill>
                                            <a:schemeClr val="tx1"/>
                                          </a:solidFill>
                                          <a:latin typeface="Cambria Math" panose="02040503050406030204" pitchFamily="18" charset="0"/>
                                        </a:rPr>
                                      </m:ctrlPr>
                                    </m:fPr>
                                    <m:num>
                                      <m:r>
                                        <m:rPr>
                                          <m:sty m:val="p"/>
                                        </m:rPr>
                                        <a:rPr lang="el-GR" sz="1500" i="1">
                                          <a:solidFill>
                                            <a:schemeClr val="tx1"/>
                                          </a:solidFill>
                                          <a:latin typeface="Cambria Math" panose="02040503050406030204" pitchFamily="18" charset="0"/>
                                          <a:ea typeface="Cambria Math" panose="02040503050406030204" pitchFamily="18" charset="0"/>
                                        </a:rPr>
                                        <m:t>Γ</m:t>
                                      </m:r>
                                    </m:num>
                                    <m:den>
                                      <m:sSub>
                                        <m:sSubPr>
                                          <m:ctrlPr>
                                            <a:rPr lang="en-GB" sz="1500" i="1">
                                              <a:solidFill>
                                                <a:schemeClr val="tx1"/>
                                              </a:solidFill>
                                              <a:latin typeface="Cambria Math" panose="02040503050406030204" pitchFamily="18" charset="0"/>
                                              <a:ea typeface="Cambria Math" panose="02040503050406030204" pitchFamily="18" charset="0"/>
                                            </a:rPr>
                                          </m:ctrlPr>
                                        </m:sSubPr>
                                        <m:e>
                                          <m:r>
                                            <a:rPr lang="en-GB" sz="1500" i="1">
                                              <a:solidFill>
                                                <a:schemeClr val="tx1"/>
                                              </a:solidFill>
                                              <a:latin typeface="Cambria Math" panose="02040503050406030204" pitchFamily="18" charset="0"/>
                                              <a:ea typeface="Cambria Math" panose="02040503050406030204" pitchFamily="18" charset="0"/>
                                            </a:rPr>
                                            <m:t>𝜔</m:t>
                                          </m:r>
                                        </m:e>
                                        <m:sub>
                                          <m:r>
                                            <a:rPr lang="en-GB" sz="1500" i="1">
                                              <a:solidFill>
                                                <a:schemeClr val="tx1"/>
                                              </a:solidFill>
                                              <a:latin typeface="Cambria Math" panose="02040503050406030204" pitchFamily="18" charset="0"/>
                                              <a:ea typeface="Cambria Math" panose="02040503050406030204" pitchFamily="18" charset="0"/>
                                            </a:rPr>
                                            <m:t>𝑛</m:t>
                                          </m:r>
                                        </m:sub>
                                      </m:sSub>
                                    </m:den>
                                  </m:f>
                                  <m:func>
                                    <m:funcPr>
                                      <m:ctrlPr>
                                        <a:rPr lang="en-GB" sz="1500" i="1">
                                          <a:solidFill>
                                            <a:schemeClr val="tx1"/>
                                          </a:solidFill>
                                          <a:latin typeface="Cambria Math" panose="02040503050406030204" pitchFamily="18" charset="0"/>
                                        </a:rPr>
                                      </m:ctrlPr>
                                    </m:funcPr>
                                    <m:fName>
                                      <m:r>
                                        <m:rPr>
                                          <m:sty m:val="p"/>
                                        </m:rPr>
                                        <a:rPr lang="en-GB" sz="1500">
                                          <a:solidFill>
                                            <a:schemeClr val="tx1"/>
                                          </a:solidFill>
                                          <a:latin typeface="Cambria Math" panose="02040503050406030204" pitchFamily="18" charset="0"/>
                                        </a:rPr>
                                        <m:t>sin</m:t>
                                      </m:r>
                                    </m:fName>
                                    <m:e>
                                      <m:d>
                                        <m:dPr>
                                          <m:ctrlPr>
                                            <a:rPr lang="en-GB" sz="1500" i="1">
                                              <a:solidFill>
                                                <a:schemeClr val="tx1"/>
                                              </a:solidFill>
                                              <a:latin typeface="Cambria Math" panose="02040503050406030204" pitchFamily="18" charset="0"/>
                                            </a:rPr>
                                          </m:ctrlPr>
                                        </m:dPr>
                                        <m:e>
                                          <m:sSub>
                                            <m:sSubPr>
                                              <m:ctrlPr>
                                                <a:rPr lang="en-GB" sz="1500" i="1">
                                                  <a:solidFill>
                                                    <a:schemeClr val="tx1"/>
                                                  </a:solidFill>
                                                  <a:latin typeface="Cambria Math" panose="02040503050406030204" pitchFamily="18" charset="0"/>
                                                  <a:ea typeface="Cambria Math" panose="02040503050406030204" pitchFamily="18" charset="0"/>
                                                </a:rPr>
                                              </m:ctrlPr>
                                            </m:sSubPr>
                                            <m:e>
                                              <m:r>
                                                <a:rPr lang="en-GB" sz="1500" i="1">
                                                  <a:solidFill>
                                                    <a:schemeClr val="tx1"/>
                                                  </a:solidFill>
                                                  <a:latin typeface="Cambria Math" panose="02040503050406030204" pitchFamily="18" charset="0"/>
                                                  <a:ea typeface="Cambria Math" panose="02040503050406030204" pitchFamily="18" charset="0"/>
                                                </a:rPr>
                                                <m:t>𝜔</m:t>
                                              </m:r>
                                            </m:e>
                                            <m:sub>
                                              <m:r>
                                                <a:rPr lang="en-GB" sz="1500" i="1">
                                                  <a:solidFill>
                                                    <a:schemeClr val="tx1"/>
                                                  </a:solidFill>
                                                  <a:latin typeface="Cambria Math" panose="02040503050406030204" pitchFamily="18" charset="0"/>
                                                  <a:ea typeface="Cambria Math" panose="02040503050406030204" pitchFamily="18" charset="0"/>
                                                </a:rPr>
                                                <m:t>𝑛</m:t>
                                              </m:r>
                                            </m:sub>
                                          </m:sSub>
                                          <m:r>
                                            <a:rPr lang="en-GB" sz="1500" i="1">
                                              <a:solidFill>
                                                <a:schemeClr val="tx1"/>
                                              </a:solidFill>
                                              <a:latin typeface="Cambria Math" panose="02040503050406030204" pitchFamily="18" charset="0"/>
                                              <a:ea typeface="Cambria Math" panose="02040503050406030204" pitchFamily="18" charset="0"/>
                                            </a:rPr>
                                            <m:t>𝑡</m:t>
                                          </m:r>
                                        </m:e>
                                      </m:d>
                                    </m:e>
                                  </m:func>
                                </m:e>
                              </m:func>
                            </m:e>
                          </m:d>
                          <m:sSub>
                            <m:sSubPr>
                              <m:ctrlPr>
                                <a:rPr lang="en-GB" sz="1500" b="0" i="1" smtClean="0">
                                  <a:solidFill>
                                    <a:schemeClr val="tx1"/>
                                  </a:solidFill>
                                  <a:latin typeface="Cambria Math" panose="02040503050406030204" pitchFamily="18" charset="0"/>
                                  <a:ea typeface="Cambria Math" panose="02040503050406030204" pitchFamily="18" charset="0"/>
                                </a:rPr>
                              </m:ctrlPr>
                            </m:sSubPr>
                            <m:e>
                              <m:r>
                                <a:rPr lang="en-GB" sz="1500" b="0" i="1" smtClean="0">
                                  <a:solidFill>
                                    <a:schemeClr val="tx1"/>
                                  </a:solidFill>
                                  <a:latin typeface="Cambria Math" panose="02040503050406030204" pitchFamily="18" charset="0"/>
                                  <a:ea typeface="Cambria Math" panose="02040503050406030204" pitchFamily="18" charset="0"/>
                                </a:rPr>
                                <m:t>𝑉</m:t>
                              </m:r>
                            </m:e>
                            <m:sub>
                              <m:r>
                                <a:rPr lang="en-GB" sz="1500" b="0" i="1" smtClean="0">
                                  <a:solidFill>
                                    <a:schemeClr val="tx1"/>
                                  </a:solidFill>
                                  <a:latin typeface="Cambria Math" panose="02040503050406030204" pitchFamily="18" charset="0"/>
                                  <a:ea typeface="Cambria Math" panose="02040503050406030204" pitchFamily="18" charset="0"/>
                                </a:rPr>
                                <m:t>0</m:t>
                              </m:r>
                            </m:sub>
                          </m:sSub>
                          <m:r>
                            <a:rPr lang="en-GB" sz="1500" i="1">
                              <a:solidFill>
                                <a:schemeClr val="tx1"/>
                              </a:solidFill>
                              <a:latin typeface="Cambria Math" panose="02040503050406030204" pitchFamily="18" charset="0"/>
                              <a:ea typeface="Cambria Math" panose="02040503050406030204" pitchFamily="18" charset="0"/>
                            </a:rPr>
                            <m:t>+</m:t>
                          </m:r>
                          <m:f>
                            <m:fPr>
                              <m:ctrlPr>
                                <a:rPr lang="en-GB" sz="1500" i="1">
                                  <a:solidFill>
                                    <a:schemeClr val="tx1"/>
                                  </a:solidFill>
                                  <a:latin typeface="Cambria Math" panose="02040503050406030204" pitchFamily="18" charset="0"/>
                                  <a:ea typeface="Cambria Math" panose="02040503050406030204" pitchFamily="18" charset="0"/>
                                </a:rPr>
                              </m:ctrlPr>
                            </m:fPr>
                            <m:num>
                              <m:func>
                                <m:funcPr>
                                  <m:ctrlPr>
                                    <a:rPr lang="en-GB" sz="1500" i="1">
                                      <a:solidFill>
                                        <a:schemeClr val="tx1"/>
                                      </a:solidFill>
                                      <a:latin typeface="Cambria Math" panose="02040503050406030204" pitchFamily="18" charset="0"/>
                                    </a:rPr>
                                  </m:ctrlPr>
                                </m:funcPr>
                                <m:fName>
                                  <m:r>
                                    <m:rPr>
                                      <m:sty m:val="p"/>
                                    </m:rPr>
                                    <a:rPr lang="en-GB" sz="1500">
                                      <a:solidFill>
                                        <a:schemeClr val="tx1"/>
                                      </a:solidFill>
                                      <a:latin typeface="Cambria Math" panose="02040503050406030204" pitchFamily="18" charset="0"/>
                                    </a:rPr>
                                    <m:t>sin</m:t>
                                  </m:r>
                                </m:fName>
                                <m:e>
                                  <m:d>
                                    <m:dPr>
                                      <m:ctrlPr>
                                        <a:rPr lang="en-GB" sz="1500" i="1">
                                          <a:solidFill>
                                            <a:schemeClr val="tx1"/>
                                          </a:solidFill>
                                          <a:latin typeface="Cambria Math" panose="02040503050406030204" pitchFamily="18" charset="0"/>
                                        </a:rPr>
                                      </m:ctrlPr>
                                    </m:dPr>
                                    <m:e>
                                      <m:sSub>
                                        <m:sSubPr>
                                          <m:ctrlPr>
                                            <a:rPr lang="en-GB" sz="1500" i="1">
                                              <a:solidFill>
                                                <a:schemeClr val="tx1"/>
                                              </a:solidFill>
                                              <a:latin typeface="Cambria Math" panose="02040503050406030204" pitchFamily="18" charset="0"/>
                                              <a:ea typeface="Cambria Math" panose="02040503050406030204" pitchFamily="18" charset="0"/>
                                            </a:rPr>
                                          </m:ctrlPr>
                                        </m:sSubPr>
                                        <m:e>
                                          <m:r>
                                            <a:rPr lang="en-GB" sz="1500" i="1">
                                              <a:solidFill>
                                                <a:schemeClr val="tx1"/>
                                              </a:solidFill>
                                              <a:latin typeface="Cambria Math" panose="02040503050406030204" pitchFamily="18" charset="0"/>
                                              <a:ea typeface="Cambria Math" panose="02040503050406030204" pitchFamily="18" charset="0"/>
                                            </a:rPr>
                                            <m:t>𝜔</m:t>
                                          </m:r>
                                        </m:e>
                                        <m:sub>
                                          <m:r>
                                            <a:rPr lang="en-GB" sz="1500" i="1">
                                              <a:solidFill>
                                                <a:schemeClr val="tx1"/>
                                              </a:solidFill>
                                              <a:latin typeface="Cambria Math" panose="02040503050406030204" pitchFamily="18" charset="0"/>
                                              <a:ea typeface="Cambria Math" panose="02040503050406030204" pitchFamily="18" charset="0"/>
                                            </a:rPr>
                                            <m:t>𝑛</m:t>
                                          </m:r>
                                        </m:sub>
                                      </m:sSub>
                                      <m:r>
                                        <a:rPr lang="en-GB" sz="1500" i="1">
                                          <a:solidFill>
                                            <a:schemeClr val="tx1"/>
                                          </a:solidFill>
                                          <a:latin typeface="Cambria Math" panose="02040503050406030204" pitchFamily="18" charset="0"/>
                                          <a:ea typeface="Cambria Math" panose="02040503050406030204" pitchFamily="18" charset="0"/>
                                        </a:rPr>
                                        <m:t>𝑡</m:t>
                                      </m:r>
                                    </m:e>
                                  </m:d>
                                </m:e>
                              </m:func>
                            </m:num>
                            <m:den>
                              <m:sSub>
                                <m:sSubPr>
                                  <m:ctrlPr>
                                    <a:rPr lang="en-GB" sz="1500" i="1">
                                      <a:solidFill>
                                        <a:schemeClr val="tx1"/>
                                      </a:solidFill>
                                      <a:latin typeface="Cambria Math" panose="02040503050406030204" pitchFamily="18" charset="0"/>
                                      <a:ea typeface="Cambria Math" panose="02040503050406030204" pitchFamily="18" charset="0"/>
                                    </a:rPr>
                                  </m:ctrlPr>
                                </m:sSubPr>
                                <m:e>
                                  <m:r>
                                    <a:rPr lang="en-GB" sz="1500" i="1">
                                      <a:solidFill>
                                        <a:schemeClr val="tx1"/>
                                      </a:solidFill>
                                      <a:latin typeface="Cambria Math" panose="02040503050406030204" pitchFamily="18" charset="0"/>
                                      <a:ea typeface="Cambria Math" panose="02040503050406030204" pitchFamily="18" charset="0"/>
                                    </a:rPr>
                                    <m:t>𝜔</m:t>
                                  </m:r>
                                </m:e>
                                <m:sub>
                                  <m:r>
                                    <a:rPr lang="en-GB" sz="1500" i="1">
                                      <a:solidFill>
                                        <a:schemeClr val="tx1"/>
                                      </a:solidFill>
                                      <a:latin typeface="Cambria Math" panose="02040503050406030204" pitchFamily="18" charset="0"/>
                                      <a:ea typeface="Cambria Math" panose="02040503050406030204" pitchFamily="18" charset="0"/>
                                    </a:rPr>
                                    <m:t>𝑛</m:t>
                                  </m:r>
                                </m:sub>
                              </m:sSub>
                            </m:den>
                          </m:f>
                          <m:sSub>
                            <m:sSubPr>
                              <m:ctrlPr>
                                <a:rPr lang="en-GB" sz="1500" i="1">
                                  <a:solidFill>
                                    <a:schemeClr val="tx1"/>
                                  </a:solidFill>
                                  <a:latin typeface="Cambria Math" panose="02040503050406030204" pitchFamily="18" charset="0"/>
                                  <a:ea typeface="Cambria Math" panose="02040503050406030204" pitchFamily="18" charset="0"/>
                                </a:rPr>
                              </m:ctrlPr>
                            </m:sSubPr>
                            <m:e>
                              <m:acc>
                                <m:accPr>
                                  <m:chr m:val="̇"/>
                                  <m:ctrlPr>
                                    <a:rPr lang="el-GR" sz="1500" i="1">
                                      <a:solidFill>
                                        <a:schemeClr val="tx1"/>
                                      </a:solidFill>
                                      <a:latin typeface="Cambria Math" panose="02040503050406030204" pitchFamily="18" charset="0"/>
                                      <a:ea typeface="Cambria Math" panose="02040503050406030204" pitchFamily="18" charset="0"/>
                                    </a:rPr>
                                  </m:ctrlPr>
                                </m:accPr>
                                <m:e>
                                  <m:r>
                                    <a:rPr lang="en-GB" sz="1500" i="1">
                                      <a:solidFill>
                                        <a:schemeClr val="tx1"/>
                                      </a:solidFill>
                                      <a:latin typeface="Cambria Math" panose="02040503050406030204" pitchFamily="18" charset="0"/>
                                      <a:ea typeface="Cambria Math" panose="02040503050406030204" pitchFamily="18" charset="0"/>
                                    </a:rPr>
                                    <m:t>𝑉</m:t>
                                  </m:r>
                                </m:e>
                              </m:acc>
                            </m:e>
                            <m:sub>
                              <m:r>
                                <a:rPr lang="en-GB" sz="1500" i="1">
                                  <a:solidFill>
                                    <a:schemeClr val="tx1"/>
                                  </a:solidFill>
                                  <a:latin typeface="Cambria Math" panose="02040503050406030204" pitchFamily="18" charset="0"/>
                                  <a:ea typeface="Cambria Math" panose="02040503050406030204" pitchFamily="18" charset="0"/>
                                </a:rPr>
                                <m:t>0</m:t>
                              </m:r>
                            </m:sub>
                          </m:sSub>
                        </m:e>
                      </m:d>
                    </m:oMath>
                  </m:oMathPara>
                </a14:m>
                <a:endParaRPr lang="en-GB" sz="1500" dirty="0">
                  <a:solidFill>
                    <a:schemeClr val="tx1"/>
                  </a:solidFill>
                </a:endParaRPr>
              </a:p>
            </p:txBody>
          </p:sp>
        </mc:Choice>
        <mc:Fallback xmlns="">
          <p:sp>
            <p:nvSpPr>
              <p:cNvPr id="39" name="CasellaDiTesto 38">
                <a:extLst>
                  <a:ext uri="{FF2B5EF4-FFF2-40B4-BE49-F238E27FC236}">
                    <a16:creationId xmlns:a16="http://schemas.microsoft.com/office/drawing/2014/main" id="{A0236FB0-2661-4760-9BF4-A3608BC3FC44}"/>
                  </a:ext>
                </a:extLst>
              </p:cNvPr>
              <p:cNvSpPr txBox="1">
                <a:spLocks noRot="1" noChangeAspect="1" noMove="1" noResize="1" noEditPoints="1" noAdjustHandles="1" noChangeArrowheads="1" noChangeShapeType="1" noTextEdit="1"/>
              </p:cNvSpPr>
              <p:nvPr/>
            </p:nvSpPr>
            <p:spPr>
              <a:xfrm>
                <a:off x="332488" y="4069557"/>
                <a:ext cx="5079828" cy="607218"/>
              </a:xfrm>
              <a:prstGeom prst="rect">
                <a:avLst/>
              </a:prstGeom>
              <a:blipFill>
                <a:blip r:embed="rId16"/>
                <a:stretch>
                  <a:fillRect/>
                </a:stretch>
              </a:blipFill>
            </p:spPr>
            <p:txBody>
              <a:bodyPr/>
              <a:lstStyle/>
              <a:p>
                <a:r>
                  <a:rPr lang="en-GB">
                    <a:noFill/>
                  </a:rPr>
                  <a:t> </a:t>
                </a:r>
              </a:p>
            </p:txBody>
          </p:sp>
        </mc:Fallback>
      </mc:AlternateContent>
      <p:sp>
        <p:nvSpPr>
          <p:cNvPr id="44" name="CasellaDiTesto 43">
            <a:extLst>
              <a:ext uri="{FF2B5EF4-FFF2-40B4-BE49-F238E27FC236}">
                <a16:creationId xmlns:a16="http://schemas.microsoft.com/office/drawing/2014/main" id="{4E064B42-2D82-47D1-BB1D-7C95CF5560D0}"/>
              </a:ext>
            </a:extLst>
          </p:cNvPr>
          <p:cNvSpPr txBox="1"/>
          <p:nvPr/>
        </p:nvSpPr>
        <p:spPr>
          <a:xfrm>
            <a:off x="6665863" y="3375957"/>
            <a:ext cx="275076" cy="369332"/>
          </a:xfrm>
          <a:prstGeom prst="rect">
            <a:avLst/>
          </a:prstGeom>
          <a:noFill/>
        </p:spPr>
        <p:txBody>
          <a:bodyPr wrap="square" rtlCol="0">
            <a:spAutoFit/>
          </a:bodyPr>
          <a:lstStyle/>
          <a:p>
            <a:r>
              <a:rPr lang="en-GB" b="1" dirty="0">
                <a:solidFill>
                  <a:srgbClr val="00BFBF"/>
                </a:solidFill>
              </a:rPr>
              <a:t>9</a:t>
            </a:r>
          </a:p>
        </p:txBody>
      </p:sp>
      <p:pic>
        <p:nvPicPr>
          <p:cNvPr id="48" name="Immagine 47">
            <a:extLst>
              <a:ext uri="{FF2B5EF4-FFF2-40B4-BE49-F238E27FC236}">
                <a16:creationId xmlns:a16="http://schemas.microsoft.com/office/drawing/2014/main" id="{06E52628-B5B4-46AC-B832-796E24B70CA4}"/>
              </a:ext>
            </a:extLst>
          </p:cNvPr>
          <p:cNvPicPr>
            <a:picLocks noChangeAspect="1"/>
          </p:cNvPicPr>
          <p:nvPr/>
        </p:nvPicPr>
        <p:blipFill>
          <a:blip r:embed="rId17"/>
          <a:stretch>
            <a:fillRect/>
          </a:stretch>
        </p:blipFill>
        <p:spPr>
          <a:xfrm>
            <a:off x="6322449" y="3654694"/>
            <a:ext cx="5831884" cy="1381716"/>
          </a:xfrm>
          <a:prstGeom prst="rect">
            <a:avLst/>
          </a:prstGeom>
        </p:spPr>
      </p:pic>
      <p:pic>
        <p:nvPicPr>
          <p:cNvPr id="50" name="Immagine 49">
            <a:extLst>
              <a:ext uri="{FF2B5EF4-FFF2-40B4-BE49-F238E27FC236}">
                <a16:creationId xmlns:a16="http://schemas.microsoft.com/office/drawing/2014/main" id="{710393B1-5CCF-437A-8A10-7D1C24095175}"/>
              </a:ext>
            </a:extLst>
          </p:cNvPr>
          <p:cNvPicPr>
            <a:picLocks noChangeAspect="1"/>
          </p:cNvPicPr>
          <p:nvPr/>
        </p:nvPicPr>
        <p:blipFill>
          <a:blip r:embed="rId18"/>
          <a:stretch>
            <a:fillRect/>
          </a:stretch>
        </p:blipFill>
        <p:spPr>
          <a:xfrm>
            <a:off x="6342698" y="5296383"/>
            <a:ext cx="5815749" cy="1362440"/>
          </a:xfrm>
          <a:prstGeom prst="rect">
            <a:avLst/>
          </a:prstGeom>
        </p:spPr>
      </p:pic>
      <p:sp>
        <p:nvSpPr>
          <p:cNvPr id="45" name="CasellaDiTesto 44">
            <a:extLst>
              <a:ext uri="{FF2B5EF4-FFF2-40B4-BE49-F238E27FC236}">
                <a16:creationId xmlns:a16="http://schemas.microsoft.com/office/drawing/2014/main" id="{400CF9D0-A0B8-4B97-B179-B69B35C80530}"/>
              </a:ext>
            </a:extLst>
          </p:cNvPr>
          <p:cNvSpPr txBox="1"/>
          <p:nvPr/>
        </p:nvSpPr>
        <p:spPr>
          <a:xfrm rot="16200000">
            <a:off x="5695338" y="4129972"/>
            <a:ext cx="1116963" cy="323165"/>
          </a:xfrm>
          <a:prstGeom prst="rect">
            <a:avLst/>
          </a:prstGeom>
          <a:noFill/>
        </p:spPr>
        <p:txBody>
          <a:bodyPr wrap="square" rtlCol="0">
            <a:spAutoFit/>
          </a:bodyPr>
          <a:lstStyle/>
          <a:p>
            <a:r>
              <a:rPr lang="en-GB" sz="1500" dirty="0"/>
              <a:t>Voltage [V]</a:t>
            </a:r>
          </a:p>
        </p:txBody>
      </p:sp>
      <p:sp>
        <p:nvSpPr>
          <p:cNvPr id="46" name="CasellaDiTesto 45">
            <a:extLst>
              <a:ext uri="{FF2B5EF4-FFF2-40B4-BE49-F238E27FC236}">
                <a16:creationId xmlns:a16="http://schemas.microsoft.com/office/drawing/2014/main" id="{07BB000D-8989-4D7C-A5D8-B6491DDF7897}"/>
              </a:ext>
            </a:extLst>
          </p:cNvPr>
          <p:cNvSpPr txBox="1"/>
          <p:nvPr/>
        </p:nvSpPr>
        <p:spPr>
          <a:xfrm>
            <a:off x="8912068" y="4921449"/>
            <a:ext cx="1059389" cy="323165"/>
          </a:xfrm>
          <a:prstGeom prst="rect">
            <a:avLst/>
          </a:prstGeom>
          <a:noFill/>
        </p:spPr>
        <p:txBody>
          <a:bodyPr wrap="square" rtlCol="0">
            <a:spAutoFit/>
          </a:bodyPr>
          <a:lstStyle/>
          <a:p>
            <a:r>
              <a:rPr lang="en-GB" sz="1500" dirty="0"/>
              <a:t>Time [ns]</a:t>
            </a:r>
          </a:p>
        </p:txBody>
      </p:sp>
      <p:sp>
        <p:nvSpPr>
          <p:cNvPr id="51" name="Rettangolo 50">
            <a:extLst>
              <a:ext uri="{FF2B5EF4-FFF2-40B4-BE49-F238E27FC236}">
                <a16:creationId xmlns:a16="http://schemas.microsoft.com/office/drawing/2014/main" id="{E2DF1477-169D-41EF-A7AD-77219AF2AE6C}"/>
              </a:ext>
            </a:extLst>
          </p:cNvPr>
          <p:cNvSpPr/>
          <p:nvPr/>
        </p:nvSpPr>
        <p:spPr>
          <a:xfrm>
            <a:off x="8753856" y="2789850"/>
            <a:ext cx="1187181" cy="232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asellaDiTesto 51">
            <a:extLst>
              <a:ext uri="{FF2B5EF4-FFF2-40B4-BE49-F238E27FC236}">
                <a16:creationId xmlns:a16="http://schemas.microsoft.com/office/drawing/2014/main" id="{4C0D08FF-BE3F-4283-A7E1-B224BB0CAD49}"/>
              </a:ext>
            </a:extLst>
          </p:cNvPr>
          <p:cNvSpPr txBox="1"/>
          <p:nvPr/>
        </p:nvSpPr>
        <p:spPr>
          <a:xfrm>
            <a:off x="8529877" y="2722046"/>
            <a:ext cx="1478336" cy="323165"/>
          </a:xfrm>
          <a:prstGeom prst="rect">
            <a:avLst/>
          </a:prstGeom>
          <a:noFill/>
        </p:spPr>
        <p:txBody>
          <a:bodyPr wrap="square" rtlCol="0">
            <a:spAutoFit/>
          </a:bodyPr>
          <a:lstStyle/>
          <a:p>
            <a:r>
              <a:rPr lang="en-GB" sz="1500" dirty="0"/>
              <a:t>Frequency [GHz]</a:t>
            </a:r>
          </a:p>
        </p:txBody>
      </p:sp>
      <p:sp>
        <p:nvSpPr>
          <p:cNvPr id="53" name="CasellaDiTesto 52">
            <a:extLst>
              <a:ext uri="{FF2B5EF4-FFF2-40B4-BE49-F238E27FC236}">
                <a16:creationId xmlns:a16="http://schemas.microsoft.com/office/drawing/2014/main" id="{72B328BE-204C-426D-9E38-3D7D3876B467}"/>
              </a:ext>
            </a:extLst>
          </p:cNvPr>
          <p:cNvSpPr txBox="1"/>
          <p:nvPr/>
        </p:nvSpPr>
        <p:spPr>
          <a:xfrm>
            <a:off x="6665863" y="5011944"/>
            <a:ext cx="275076" cy="369332"/>
          </a:xfrm>
          <a:prstGeom prst="rect">
            <a:avLst/>
          </a:prstGeom>
          <a:noFill/>
        </p:spPr>
        <p:txBody>
          <a:bodyPr wrap="square" rtlCol="0">
            <a:spAutoFit/>
          </a:bodyPr>
          <a:lstStyle/>
          <a:p>
            <a:r>
              <a:rPr lang="en-GB" b="1" dirty="0">
                <a:solidFill>
                  <a:srgbClr val="00BFBF"/>
                </a:solidFill>
              </a:rPr>
              <a:t>9</a:t>
            </a:r>
          </a:p>
        </p:txBody>
      </p:sp>
      <p:sp>
        <p:nvSpPr>
          <p:cNvPr id="54" name="CasellaDiTesto 53">
            <a:extLst>
              <a:ext uri="{FF2B5EF4-FFF2-40B4-BE49-F238E27FC236}">
                <a16:creationId xmlns:a16="http://schemas.microsoft.com/office/drawing/2014/main" id="{564E8C28-2E4F-4310-B47D-2E715A1B23FD}"/>
              </a:ext>
            </a:extLst>
          </p:cNvPr>
          <p:cNvSpPr txBox="1"/>
          <p:nvPr/>
        </p:nvSpPr>
        <p:spPr>
          <a:xfrm rot="16200000">
            <a:off x="5695338" y="5640158"/>
            <a:ext cx="1116963" cy="323165"/>
          </a:xfrm>
          <a:prstGeom prst="rect">
            <a:avLst/>
          </a:prstGeom>
          <a:noFill/>
        </p:spPr>
        <p:txBody>
          <a:bodyPr wrap="square" rtlCol="0">
            <a:spAutoFit/>
          </a:bodyPr>
          <a:lstStyle/>
          <a:p>
            <a:r>
              <a:rPr lang="en-GB" sz="1500" dirty="0"/>
              <a:t>Voltage [V]</a:t>
            </a:r>
          </a:p>
        </p:txBody>
      </p:sp>
      <p:sp>
        <p:nvSpPr>
          <p:cNvPr id="55" name="CasellaDiTesto 54">
            <a:extLst>
              <a:ext uri="{FF2B5EF4-FFF2-40B4-BE49-F238E27FC236}">
                <a16:creationId xmlns:a16="http://schemas.microsoft.com/office/drawing/2014/main" id="{BD1D50EB-6A19-456D-9BBA-35202A582AF4}"/>
              </a:ext>
            </a:extLst>
          </p:cNvPr>
          <p:cNvSpPr txBox="1"/>
          <p:nvPr/>
        </p:nvSpPr>
        <p:spPr>
          <a:xfrm>
            <a:off x="8912068" y="6520798"/>
            <a:ext cx="1059389" cy="323165"/>
          </a:xfrm>
          <a:prstGeom prst="rect">
            <a:avLst/>
          </a:prstGeom>
          <a:noFill/>
        </p:spPr>
        <p:txBody>
          <a:bodyPr wrap="square" rtlCol="0">
            <a:spAutoFit/>
          </a:bodyPr>
          <a:lstStyle/>
          <a:p>
            <a:r>
              <a:rPr lang="en-GB" sz="1500" dirty="0"/>
              <a:t>Time [ns]</a:t>
            </a:r>
          </a:p>
        </p:txBody>
      </p:sp>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EAFD54E5-8C92-4765-9B25-EC2C431C1FA8}"/>
                  </a:ext>
                </a:extLst>
              </p:cNvPr>
              <p:cNvSpPr txBox="1"/>
              <p:nvPr/>
            </p:nvSpPr>
            <p:spPr>
              <a:xfrm>
                <a:off x="6248100" y="3110408"/>
                <a:ext cx="5943901" cy="338554"/>
              </a:xfrm>
              <a:prstGeom prst="rect">
                <a:avLst/>
              </a:prstGeom>
              <a:noFill/>
            </p:spPr>
            <p:txBody>
              <a:bodyPr wrap="square" rtlCol="0">
                <a:spAutoFit/>
              </a:bodyPr>
              <a:lstStyle/>
              <a:p>
                <a:r>
                  <a:rPr lang="en-GB" sz="1600" b="1" dirty="0"/>
                  <a:t>Residual voltage after the bunch 9 transit, </a:t>
                </a:r>
                <a14:m>
                  <m:oMath xmlns:m="http://schemas.openxmlformats.org/officeDocument/2006/math">
                    <m:r>
                      <a:rPr lang="en-GB" sz="1600" b="1" i="1" smtClean="0">
                        <a:latin typeface="Cambria Math" panose="02040503050406030204" pitchFamily="18" charset="0"/>
                      </a:rPr>
                      <m:t>𝝁</m:t>
                    </m:r>
                  </m:oMath>
                </a14:m>
                <a:r>
                  <a:rPr lang="en-GB" sz="1600" b="1" dirty="0"/>
                  <a:t>=30 (top), </a:t>
                </a:r>
                <a14:m>
                  <m:oMath xmlns:m="http://schemas.openxmlformats.org/officeDocument/2006/math">
                    <m:r>
                      <a:rPr lang="en-GB" sz="1600" b="1" i="1">
                        <a:latin typeface="Cambria Math" panose="02040503050406030204" pitchFamily="18" charset="0"/>
                      </a:rPr>
                      <m:t>𝝁</m:t>
                    </m:r>
                  </m:oMath>
                </a14:m>
                <a:r>
                  <a:rPr lang="en-GB" sz="1600" b="1" dirty="0"/>
                  <a:t>=0 (bottom)  </a:t>
                </a:r>
              </a:p>
            </p:txBody>
          </p:sp>
        </mc:Choice>
        <mc:Fallback xmlns="">
          <p:sp>
            <p:nvSpPr>
              <p:cNvPr id="56" name="CasellaDiTesto 55">
                <a:extLst>
                  <a:ext uri="{FF2B5EF4-FFF2-40B4-BE49-F238E27FC236}">
                    <a16:creationId xmlns:a16="http://schemas.microsoft.com/office/drawing/2014/main" id="{EAFD54E5-8C92-4765-9B25-EC2C431C1FA8}"/>
                  </a:ext>
                </a:extLst>
              </p:cNvPr>
              <p:cNvSpPr txBox="1">
                <a:spLocks noRot="1" noChangeAspect="1" noMove="1" noResize="1" noEditPoints="1" noAdjustHandles="1" noChangeArrowheads="1" noChangeShapeType="1" noTextEdit="1"/>
              </p:cNvSpPr>
              <p:nvPr/>
            </p:nvSpPr>
            <p:spPr>
              <a:xfrm>
                <a:off x="6248100" y="3110408"/>
                <a:ext cx="5943901" cy="338554"/>
              </a:xfrm>
              <a:prstGeom prst="rect">
                <a:avLst/>
              </a:prstGeom>
              <a:blipFill>
                <a:blip r:embed="rId19"/>
                <a:stretch>
                  <a:fillRect l="-615" t="-5357" r="-923" b="-2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F2BAD7C1-BD45-4C80-B2C1-28666A2AAAC4}"/>
                  </a:ext>
                </a:extLst>
              </p:cNvPr>
              <p:cNvSpPr txBox="1"/>
              <p:nvPr/>
            </p:nvSpPr>
            <p:spPr>
              <a:xfrm>
                <a:off x="8457267" y="3722501"/>
                <a:ext cx="1363738" cy="532646"/>
              </a:xfrm>
              <a:prstGeom prst="rect">
                <a:avLst/>
              </a:prstGeom>
              <a:noFill/>
            </p:spPr>
            <p:txBody>
              <a:bodyPr wrap="square" rtlCol="0">
                <a:spAutoFit/>
              </a:bodyPr>
              <a:lstStyle/>
              <a:p>
                <a14:m>
                  <m:oMath xmlns:m="http://schemas.openxmlformats.org/officeDocument/2006/math">
                    <m:r>
                      <a:rPr lang="en-GB" sz="1400" b="1" i="1" smtClean="0">
                        <a:solidFill>
                          <a:srgbClr val="0000FF"/>
                        </a:solidFill>
                        <a:latin typeface="Cambria Math" panose="02040503050406030204" pitchFamily="18" charset="0"/>
                        <a:ea typeface="Cambria Math" panose="02040503050406030204" pitchFamily="18" charset="0"/>
                      </a:rPr>
                      <m:t>≈</m:t>
                    </m:r>
                  </m:oMath>
                </a14:m>
                <a:r>
                  <a:rPr lang="en-GB" sz="1400" b="1" dirty="0">
                    <a:solidFill>
                      <a:srgbClr val="0000FF"/>
                    </a:solidFill>
                  </a:rPr>
                  <a:t>0, it 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𝟏𝟎</m:t>
                        </m:r>
                      </m:sub>
                    </m:sSub>
                  </m:oMath>
                </a14:m>
                <a:r>
                  <a:rPr lang="en-GB" sz="1400" b="1" dirty="0">
                    <a:solidFill>
                      <a:srgbClr val="0000FF"/>
                    </a:solidFill>
                  </a:rPr>
                  <a:t> </a:t>
                </a:r>
              </a:p>
            </p:txBody>
          </p:sp>
        </mc:Choice>
        <mc:Fallback xmlns="">
          <p:sp>
            <p:nvSpPr>
              <p:cNvPr id="57" name="CasellaDiTesto 56">
                <a:extLst>
                  <a:ext uri="{FF2B5EF4-FFF2-40B4-BE49-F238E27FC236}">
                    <a16:creationId xmlns:a16="http://schemas.microsoft.com/office/drawing/2014/main" id="{F2BAD7C1-BD45-4C80-B2C1-28666A2AAAC4}"/>
                  </a:ext>
                </a:extLst>
              </p:cNvPr>
              <p:cNvSpPr txBox="1">
                <a:spLocks noRot="1" noChangeAspect="1" noMove="1" noResize="1" noEditPoints="1" noAdjustHandles="1" noChangeArrowheads="1" noChangeShapeType="1" noTextEdit="1"/>
              </p:cNvSpPr>
              <p:nvPr/>
            </p:nvSpPr>
            <p:spPr>
              <a:xfrm>
                <a:off x="8457267" y="3722501"/>
                <a:ext cx="1363738" cy="532646"/>
              </a:xfrm>
              <a:prstGeom prst="rect">
                <a:avLst/>
              </a:prstGeom>
              <a:blipFill>
                <a:blip r:embed="rId20"/>
                <a:stretch>
                  <a:fillRect l="-1339" t="-2299"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id="{E1C35E00-0EFB-4A9C-878B-F936A7BBB2D8}"/>
                  </a:ext>
                </a:extLst>
              </p:cNvPr>
              <p:cNvSpPr txBox="1"/>
              <p:nvPr/>
            </p:nvSpPr>
            <p:spPr>
              <a:xfrm>
                <a:off x="9967019" y="3729064"/>
                <a:ext cx="1363738" cy="532646"/>
              </a:xfrm>
              <a:prstGeom prst="rect">
                <a:avLst/>
              </a:prstGeom>
              <a:noFill/>
            </p:spPr>
            <p:txBody>
              <a:bodyPr wrap="square" rtlCol="0">
                <a:spAutoFit/>
              </a:bodyPr>
              <a:lstStyle/>
              <a:p>
                <a:r>
                  <a:rPr lang="en-GB" sz="1400" b="1" dirty="0">
                    <a:solidFill>
                      <a:srgbClr val="0000FF"/>
                    </a:solidFill>
                  </a:rPr>
                  <a:t>max, it 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𝟏𝟏</m:t>
                        </m:r>
                      </m:sub>
                    </m:sSub>
                  </m:oMath>
                </a14:m>
                <a:r>
                  <a:rPr lang="en-GB" sz="1400" b="1" dirty="0">
                    <a:solidFill>
                      <a:srgbClr val="0000FF"/>
                    </a:solidFill>
                  </a:rPr>
                  <a:t> </a:t>
                </a:r>
              </a:p>
            </p:txBody>
          </p:sp>
        </mc:Choice>
        <mc:Fallback xmlns="">
          <p:sp>
            <p:nvSpPr>
              <p:cNvPr id="59" name="CasellaDiTesto 58">
                <a:extLst>
                  <a:ext uri="{FF2B5EF4-FFF2-40B4-BE49-F238E27FC236}">
                    <a16:creationId xmlns:a16="http://schemas.microsoft.com/office/drawing/2014/main" id="{E1C35E00-0EFB-4A9C-878B-F936A7BBB2D8}"/>
                  </a:ext>
                </a:extLst>
              </p:cNvPr>
              <p:cNvSpPr txBox="1">
                <a:spLocks noRot="1" noChangeAspect="1" noMove="1" noResize="1" noEditPoints="1" noAdjustHandles="1" noChangeArrowheads="1" noChangeShapeType="1" noTextEdit="1"/>
              </p:cNvSpPr>
              <p:nvPr/>
            </p:nvSpPr>
            <p:spPr>
              <a:xfrm>
                <a:off x="9967019" y="3729064"/>
                <a:ext cx="1363738" cy="532646"/>
              </a:xfrm>
              <a:prstGeom prst="rect">
                <a:avLst/>
              </a:prstGeom>
              <a:blipFill>
                <a:blip r:embed="rId21"/>
                <a:stretch>
                  <a:fillRect l="-1339" t="-2299"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131C0115-9999-4160-8DF1-00AF62F3D4EC}"/>
                  </a:ext>
                </a:extLst>
              </p:cNvPr>
              <p:cNvSpPr txBox="1"/>
              <p:nvPr/>
            </p:nvSpPr>
            <p:spPr>
              <a:xfrm>
                <a:off x="9869375" y="4289657"/>
                <a:ext cx="1363738" cy="532646"/>
              </a:xfrm>
              <a:prstGeom prst="rect">
                <a:avLst/>
              </a:prstGeom>
              <a:noFill/>
            </p:spPr>
            <p:txBody>
              <a:bodyPr wrap="square" rtlCol="0">
                <a:spAutoFit/>
              </a:bodyPr>
              <a:lstStyle/>
              <a:p>
                <a14:m>
                  <m:oMath xmlns:m="http://schemas.openxmlformats.org/officeDocument/2006/math">
                    <m:r>
                      <a:rPr lang="en-GB" sz="1400" b="1" i="1" smtClean="0">
                        <a:solidFill>
                          <a:srgbClr val="0000FF"/>
                        </a:solidFill>
                        <a:latin typeface="Cambria Math" panose="02040503050406030204" pitchFamily="18" charset="0"/>
                        <a:ea typeface="Cambria Math" panose="02040503050406030204" pitchFamily="18" charset="0"/>
                      </a:rPr>
                      <m:t>≈</m:t>
                    </m:r>
                  </m:oMath>
                </a14:m>
                <a:r>
                  <a:rPr lang="en-GB" sz="1400" b="1" dirty="0">
                    <a:solidFill>
                      <a:srgbClr val="0000FF"/>
                    </a:solidFill>
                  </a:rPr>
                  <a:t>0, it 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𝟏𝟐</m:t>
                        </m:r>
                      </m:sub>
                    </m:sSub>
                  </m:oMath>
                </a14:m>
                <a:r>
                  <a:rPr lang="en-GB" sz="1400" b="1" dirty="0">
                    <a:solidFill>
                      <a:srgbClr val="0000FF"/>
                    </a:solidFill>
                  </a:rPr>
                  <a:t> </a:t>
                </a:r>
              </a:p>
            </p:txBody>
          </p:sp>
        </mc:Choice>
        <mc:Fallback xmlns="">
          <p:sp>
            <p:nvSpPr>
              <p:cNvPr id="60" name="CasellaDiTesto 59">
                <a:extLst>
                  <a:ext uri="{FF2B5EF4-FFF2-40B4-BE49-F238E27FC236}">
                    <a16:creationId xmlns:a16="http://schemas.microsoft.com/office/drawing/2014/main" id="{131C0115-9999-4160-8DF1-00AF62F3D4EC}"/>
                  </a:ext>
                </a:extLst>
              </p:cNvPr>
              <p:cNvSpPr txBox="1">
                <a:spLocks noRot="1" noChangeAspect="1" noMove="1" noResize="1" noEditPoints="1" noAdjustHandles="1" noChangeArrowheads="1" noChangeShapeType="1" noTextEdit="1"/>
              </p:cNvSpPr>
              <p:nvPr/>
            </p:nvSpPr>
            <p:spPr>
              <a:xfrm>
                <a:off x="9869375" y="4289657"/>
                <a:ext cx="1363738" cy="532646"/>
              </a:xfrm>
              <a:prstGeom prst="rect">
                <a:avLst/>
              </a:prstGeom>
              <a:blipFill>
                <a:blip r:embed="rId22"/>
                <a:stretch>
                  <a:fillRect l="-1339" t="-2299" b="-10345"/>
                </a:stretch>
              </a:blipFill>
            </p:spPr>
            <p:txBody>
              <a:bodyPr/>
              <a:lstStyle/>
              <a:p>
                <a:r>
                  <a:rPr lang="en-GB">
                    <a:noFill/>
                  </a:rPr>
                  <a:t> </a:t>
                </a:r>
              </a:p>
            </p:txBody>
          </p:sp>
        </mc:Fallback>
      </mc:AlternateContent>
      <p:cxnSp>
        <p:nvCxnSpPr>
          <p:cNvPr id="62" name="Connettore 2 61">
            <a:extLst>
              <a:ext uri="{FF2B5EF4-FFF2-40B4-BE49-F238E27FC236}">
                <a16:creationId xmlns:a16="http://schemas.microsoft.com/office/drawing/2014/main" id="{D3D73741-FBEF-4B94-8B63-7BA4AEC978BF}"/>
              </a:ext>
            </a:extLst>
          </p:cNvPr>
          <p:cNvCxnSpPr>
            <a:cxnSpLocks/>
          </p:cNvCxnSpPr>
          <p:nvPr/>
        </p:nvCxnSpPr>
        <p:spPr>
          <a:xfrm flipV="1">
            <a:off x="11065162" y="4345552"/>
            <a:ext cx="139113" cy="2235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ttore 2 64">
            <a:extLst>
              <a:ext uri="{FF2B5EF4-FFF2-40B4-BE49-F238E27FC236}">
                <a16:creationId xmlns:a16="http://schemas.microsoft.com/office/drawing/2014/main" id="{2DEBAE2C-C490-4083-93B1-A5F21E8156D8}"/>
              </a:ext>
            </a:extLst>
          </p:cNvPr>
          <p:cNvCxnSpPr>
            <a:cxnSpLocks/>
          </p:cNvCxnSpPr>
          <p:nvPr/>
        </p:nvCxnSpPr>
        <p:spPr>
          <a:xfrm flipH="1">
            <a:off x="9819057" y="4130455"/>
            <a:ext cx="182484" cy="1137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2AC2159A-9591-4F3C-A850-AD5B6693835C}"/>
              </a:ext>
            </a:extLst>
          </p:cNvPr>
          <p:cNvCxnSpPr>
            <a:cxnSpLocks/>
          </p:cNvCxnSpPr>
          <p:nvPr/>
        </p:nvCxnSpPr>
        <p:spPr>
          <a:xfrm flipH="1">
            <a:off x="8314971" y="4015859"/>
            <a:ext cx="144243" cy="2287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CasellaDiTesto 75">
                <a:extLst>
                  <a:ext uri="{FF2B5EF4-FFF2-40B4-BE49-F238E27FC236}">
                    <a16:creationId xmlns:a16="http://schemas.microsoft.com/office/drawing/2014/main" id="{05AD568F-0314-4DDD-BF75-1C5B5D358238}"/>
                  </a:ext>
                </a:extLst>
              </p:cNvPr>
              <p:cNvSpPr txBox="1"/>
              <p:nvPr/>
            </p:nvSpPr>
            <p:spPr>
              <a:xfrm>
                <a:off x="8373420" y="5344272"/>
                <a:ext cx="1485198" cy="532646"/>
              </a:xfrm>
              <a:prstGeom prst="rect">
                <a:avLst/>
              </a:prstGeom>
              <a:noFill/>
            </p:spPr>
            <p:txBody>
              <a:bodyPr wrap="square" rtlCol="0">
                <a:spAutoFit/>
              </a:bodyPr>
              <a:lstStyle/>
              <a:p>
                <a14:m>
                  <m:oMath xmlns:m="http://schemas.openxmlformats.org/officeDocument/2006/math">
                    <m:r>
                      <a:rPr lang="en-GB" sz="1400" b="1" i="1" smtClean="0">
                        <a:solidFill>
                          <a:srgbClr val="0000FF"/>
                        </a:solidFill>
                        <a:latin typeface="Cambria Math" panose="02040503050406030204" pitchFamily="18" charset="0"/>
                        <a:ea typeface="Cambria Math" panose="02040503050406030204" pitchFamily="18" charset="0"/>
                      </a:rPr>
                      <m:t>≈</m:t>
                    </m:r>
                  </m:oMath>
                </a14:m>
                <a:r>
                  <a:rPr lang="en-GB" sz="1400" b="1" dirty="0">
                    <a:solidFill>
                      <a:srgbClr val="0000FF"/>
                    </a:solidFill>
                  </a:rPr>
                  <a:t>0, it DISAGREES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𝟏𝟎</m:t>
                        </m:r>
                      </m:sub>
                    </m:sSub>
                  </m:oMath>
                </a14:m>
                <a:r>
                  <a:rPr lang="en-GB" sz="1400" b="1" dirty="0">
                    <a:solidFill>
                      <a:srgbClr val="0000FF"/>
                    </a:solidFill>
                  </a:rPr>
                  <a:t> </a:t>
                </a:r>
              </a:p>
            </p:txBody>
          </p:sp>
        </mc:Choice>
        <mc:Fallback xmlns="">
          <p:sp>
            <p:nvSpPr>
              <p:cNvPr id="76" name="CasellaDiTesto 75">
                <a:extLst>
                  <a:ext uri="{FF2B5EF4-FFF2-40B4-BE49-F238E27FC236}">
                    <a16:creationId xmlns:a16="http://schemas.microsoft.com/office/drawing/2014/main" id="{05AD568F-0314-4DDD-BF75-1C5B5D358238}"/>
                  </a:ext>
                </a:extLst>
              </p:cNvPr>
              <p:cNvSpPr txBox="1">
                <a:spLocks noRot="1" noChangeAspect="1" noMove="1" noResize="1" noEditPoints="1" noAdjustHandles="1" noChangeArrowheads="1" noChangeShapeType="1" noTextEdit="1"/>
              </p:cNvSpPr>
              <p:nvPr/>
            </p:nvSpPr>
            <p:spPr>
              <a:xfrm>
                <a:off x="8373420" y="5344272"/>
                <a:ext cx="1485198" cy="532646"/>
              </a:xfrm>
              <a:prstGeom prst="rect">
                <a:avLst/>
              </a:prstGeom>
              <a:blipFill>
                <a:blip r:embed="rId23"/>
                <a:stretch>
                  <a:fillRect l="-1235" t="-2299" r="-2058"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CasellaDiTesto 76">
                <a:extLst>
                  <a:ext uri="{FF2B5EF4-FFF2-40B4-BE49-F238E27FC236}">
                    <a16:creationId xmlns:a16="http://schemas.microsoft.com/office/drawing/2014/main" id="{93EFB3B9-F0FD-416D-AD0A-69721DB63330}"/>
                  </a:ext>
                </a:extLst>
              </p:cNvPr>
              <p:cNvSpPr txBox="1"/>
              <p:nvPr/>
            </p:nvSpPr>
            <p:spPr>
              <a:xfrm>
                <a:off x="9787260" y="5350835"/>
                <a:ext cx="1700442" cy="532646"/>
              </a:xfrm>
              <a:prstGeom prst="rect">
                <a:avLst/>
              </a:prstGeom>
              <a:noFill/>
            </p:spPr>
            <p:txBody>
              <a:bodyPr wrap="square" rtlCol="0">
                <a:spAutoFit/>
              </a:bodyPr>
              <a:lstStyle/>
              <a:p>
                <a:r>
                  <a:rPr lang="en-GB" sz="1400" b="1" dirty="0">
                    <a:solidFill>
                      <a:srgbClr val="0000FF"/>
                    </a:solidFill>
                  </a:rPr>
                  <a:t>max, it DISAGREES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𝟏𝟏</m:t>
                        </m:r>
                      </m:sub>
                    </m:sSub>
                  </m:oMath>
                </a14:m>
                <a:r>
                  <a:rPr lang="en-GB" sz="1400" b="1" dirty="0">
                    <a:solidFill>
                      <a:srgbClr val="0000FF"/>
                    </a:solidFill>
                  </a:rPr>
                  <a:t> </a:t>
                </a:r>
              </a:p>
            </p:txBody>
          </p:sp>
        </mc:Choice>
        <mc:Fallback xmlns="">
          <p:sp>
            <p:nvSpPr>
              <p:cNvPr id="77" name="CasellaDiTesto 76">
                <a:extLst>
                  <a:ext uri="{FF2B5EF4-FFF2-40B4-BE49-F238E27FC236}">
                    <a16:creationId xmlns:a16="http://schemas.microsoft.com/office/drawing/2014/main" id="{93EFB3B9-F0FD-416D-AD0A-69721DB63330}"/>
                  </a:ext>
                </a:extLst>
              </p:cNvPr>
              <p:cNvSpPr txBox="1">
                <a:spLocks noRot="1" noChangeAspect="1" noMove="1" noResize="1" noEditPoints="1" noAdjustHandles="1" noChangeArrowheads="1" noChangeShapeType="1" noTextEdit="1"/>
              </p:cNvSpPr>
              <p:nvPr/>
            </p:nvSpPr>
            <p:spPr>
              <a:xfrm>
                <a:off x="9787260" y="5350835"/>
                <a:ext cx="1700442" cy="532646"/>
              </a:xfrm>
              <a:prstGeom prst="rect">
                <a:avLst/>
              </a:prstGeom>
              <a:blipFill>
                <a:blip r:embed="rId24"/>
                <a:stretch>
                  <a:fillRect l="-1079" t="-2299"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CasellaDiTesto 77">
                <a:extLst>
                  <a:ext uri="{FF2B5EF4-FFF2-40B4-BE49-F238E27FC236}">
                    <a16:creationId xmlns:a16="http://schemas.microsoft.com/office/drawing/2014/main" id="{466AD9DA-F249-44E7-BC94-C17E8EAC3447}"/>
                  </a:ext>
                </a:extLst>
              </p:cNvPr>
              <p:cNvSpPr txBox="1"/>
              <p:nvPr/>
            </p:nvSpPr>
            <p:spPr>
              <a:xfrm>
                <a:off x="9744053" y="5928687"/>
                <a:ext cx="1460222" cy="532646"/>
              </a:xfrm>
              <a:prstGeom prst="rect">
                <a:avLst/>
              </a:prstGeom>
              <a:noFill/>
            </p:spPr>
            <p:txBody>
              <a:bodyPr wrap="square" rtlCol="0">
                <a:spAutoFit/>
              </a:bodyPr>
              <a:lstStyle/>
              <a:p>
                <a14:m>
                  <m:oMath xmlns:m="http://schemas.openxmlformats.org/officeDocument/2006/math">
                    <m:r>
                      <a:rPr lang="en-GB" sz="1400" b="1" i="1" smtClean="0">
                        <a:solidFill>
                          <a:srgbClr val="0000FF"/>
                        </a:solidFill>
                        <a:latin typeface="Cambria Math" panose="02040503050406030204" pitchFamily="18" charset="0"/>
                        <a:ea typeface="Cambria Math" panose="02040503050406030204" pitchFamily="18" charset="0"/>
                      </a:rPr>
                      <m:t>≈</m:t>
                    </m:r>
                  </m:oMath>
                </a14:m>
                <a:r>
                  <a:rPr lang="en-GB" sz="1400" b="1" dirty="0">
                    <a:solidFill>
                      <a:srgbClr val="0000FF"/>
                    </a:solidFill>
                  </a:rPr>
                  <a:t>0, it DISAGREES with </a:t>
                </a:r>
                <a14:m>
                  <m:oMath xmlns:m="http://schemas.openxmlformats.org/officeDocument/2006/math">
                    <m:sSub>
                      <m:sSubPr>
                        <m:ctrlPr>
                          <a:rPr lang="en-GB" sz="1400" b="1" i="1">
                            <a:solidFill>
                              <a:srgbClr val="0000FF"/>
                            </a:solidFill>
                            <a:latin typeface="Cambria Math" panose="02040503050406030204" pitchFamily="18" charset="0"/>
                          </a:rPr>
                        </m:ctrlPr>
                      </m:sSubPr>
                      <m:e>
                        <m:r>
                          <a:rPr lang="en-GB" sz="1400" b="1" i="1">
                            <a:solidFill>
                              <a:srgbClr val="0000FF"/>
                            </a:solidFill>
                            <a:latin typeface="Cambria Math" panose="02040503050406030204" pitchFamily="18" charset="0"/>
                          </a:rPr>
                          <m:t>𝑽</m:t>
                        </m:r>
                      </m:e>
                      <m:sub>
                        <m:r>
                          <a:rPr lang="en-GB" sz="1400" b="1" i="1">
                            <a:solidFill>
                              <a:srgbClr val="0000FF"/>
                            </a:solidFill>
                            <a:latin typeface="Cambria Math" panose="02040503050406030204" pitchFamily="18" charset="0"/>
                          </a:rPr>
                          <m:t>𝑭𝑩𝒌𝒊𝒄𝒌</m:t>
                        </m:r>
                        <m:r>
                          <a:rPr lang="en-GB" sz="1400" b="1" i="1" smtClean="0">
                            <a:solidFill>
                              <a:srgbClr val="0000FF"/>
                            </a:solidFill>
                            <a:latin typeface="Cambria Math" panose="02040503050406030204" pitchFamily="18" charset="0"/>
                          </a:rPr>
                          <m:t>,</m:t>
                        </m:r>
                        <m:r>
                          <a:rPr lang="en-GB" sz="1400" b="1" i="1" smtClean="0">
                            <a:solidFill>
                              <a:srgbClr val="0000FF"/>
                            </a:solidFill>
                            <a:latin typeface="Cambria Math" panose="02040503050406030204" pitchFamily="18" charset="0"/>
                          </a:rPr>
                          <m:t>𝟏𝟐</m:t>
                        </m:r>
                      </m:sub>
                    </m:sSub>
                  </m:oMath>
                </a14:m>
                <a:r>
                  <a:rPr lang="en-GB" sz="1400" b="1" dirty="0">
                    <a:solidFill>
                      <a:srgbClr val="0000FF"/>
                    </a:solidFill>
                  </a:rPr>
                  <a:t> </a:t>
                </a:r>
              </a:p>
            </p:txBody>
          </p:sp>
        </mc:Choice>
        <mc:Fallback xmlns="">
          <p:sp>
            <p:nvSpPr>
              <p:cNvPr id="78" name="CasellaDiTesto 77">
                <a:extLst>
                  <a:ext uri="{FF2B5EF4-FFF2-40B4-BE49-F238E27FC236}">
                    <a16:creationId xmlns:a16="http://schemas.microsoft.com/office/drawing/2014/main" id="{466AD9DA-F249-44E7-BC94-C17E8EAC3447}"/>
                  </a:ext>
                </a:extLst>
              </p:cNvPr>
              <p:cNvSpPr txBox="1">
                <a:spLocks noRot="1" noChangeAspect="1" noMove="1" noResize="1" noEditPoints="1" noAdjustHandles="1" noChangeArrowheads="1" noChangeShapeType="1" noTextEdit="1"/>
              </p:cNvSpPr>
              <p:nvPr/>
            </p:nvSpPr>
            <p:spPr>
              <a:xfrm>
                <a:off x="9744053" y="5928687"/>
                <a:ext cx="1460222" cy="532646"/>
              </a:xfrm>
              <a:prstGeom prst="rect">
                <a:avLst/>
              </a:prstGeom>
              <a:blipFill>
                <a:blip r:embed="rId25"/>
                <a:stretch>
                  <a:fillRect l="-1250" t="-2299" r="-3333" b="-10345"/>
                </a:stretch>
              </a:blipFill>
            </p:spPr>
            <p:txBody>
              <a:bodyPr/>
              <a:lstStyle/>
              <a:p>
                <a:r>
                  <a:rPr lang="en-GB">
                    <a:noFill/>
                  </a:rPr>
                  <a:t> </a:t>
                </a:r>
              </a:p>
            </p:txBody>
          </p:sp>
        </mc:Fallback>
      </mc:AlternateContent>
      <p:cxnSp>
        <p:nvCxnSpPr>
          <p:cNvPr id="79" name="Connettore 2 78">
            <a:extLst>
              <a:ext uri="{FF2B5EF4-FFF2-40B4-BE49-F238E27FC236}">
                <a16:creationId xmlns:a16="http://schemas.microsoft.com/office/drawing/2014/main" id="{6E337F21-1D58-4AD7-B84D-3B862E1D7D26}"/>
              </a:ext>
            </a:extLst>
          </p:cNvPr>
          <p:cNvCxnSpPr>
            <a:cxnSpLocks/>
          </p:cNvCxnSpPr>
          <p:nvPr/>
        </p:nvCxnSpPr>
        <p:spPr>
          <a:xfrm flipV="1">
            <a:off x="11134718" y="5935250"/>
            <a:ext cx="98395" cy="1709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E920E4A5-A6CE-4C8E-80EC-AAC41B0D1325}"/>
              </a:ext>
            </a:extLst>
          </p:cNvPr>
          <p:cNvCxnSpPr>
            <a:cxnSpLocks/>
          </p:cNvCxnSpPr>
          <p:nvPr/>
        </p:nvCxnSpPr>
        <p:spPr>
          <a:xfrm flipH="1">
            <a:off x="9791059" y="5737860"/>
            <a:ext cx="77734" cy="156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ttore 2 80">
            <a:extLst>
              <a:ext uri="{FF2B5EF4-FFF2-40B4-BE49-F238E27FC236}">
                <a16:creationId xmlns:a16="http://schemas.microsoft.com/office/drawing/2014/main" id="{BEAFF9BF-E9C6-4E01-9386-C07E4FC6B5AC}"/>
              </a:ext>
            </a:extLst>
          </p:cNvPr>
          <p:cNvCxnSpPr>
            <a:cxnSpLocks/>
          </p:cNvCxnSpPr>
          <p:nvPr/>
        </p:nvCxnSpPr>
        <p:spPr>
          <a:xfrm flipH="1">
            <a:off x="8317073" y="5691090"/>
            <a:ext cx="119239" cy="1753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CE262CC-A030-4E95-A18F-A35C06668468}"/>
                  </a:ext>
                </a:extLst>
              </p:cNvPr>
              <p:cNvSpPr txBox="1"/>
              <p:nvPr/>
            </p:nvSpPr>
            <p:spPr>
              <a:xfrm>
                <a:off x="1023237" y="4767006"/>
                <a:ext cx="1549848"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500" i="1" smtClean="0">
                          <a:latin typeface="Cambria Math" panose="02040503050406030204" pitchFamily="18" charset="0"/>
                          <a:ea typeface="Cambria Math" panose="02040503050406030204" pitchFamily="18" charset="0"/>
                        </a:rPr>
                        <m:t>≈</m:t>
                      </m:r>
                      <m:sSup>
                        <m:sSupPr>
                          <m:ctrlPr>
                            <a:rPr lang="en-GB" sz="1500" i="1">
                              <a:latin typeface="Cambria Math" panose="02040503050406030204" pitchFamily="18" charset="0"/>
                            </a:rPr>
                          </m:ctrlPr>
                        </m:sSupPr>
                        <m:e>
                          <m:sSub>
                            <m:sSubPr>
                              <m:ctrlPr>
                                <a:rPr lang="en-GB" sz="1500" i="1">
                                  <a:latin typeface="Cambria Math" panose="02040503050406030204" pitchFamily="18" charset="0"/>
                                  <a:ea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𝑉</m:t>
                              </m:r>
                            </m:e>
                            <m:sub>
                              <m:r>
                                <a:rPr lang="en-GB" sz="1500" i="1">
                                  <a:latin typeface="Cambria Math" panose="02040503050406030204" pitchFamily="18" charset="0"/>
                                  <a:ea typeface="Cambria Math" panose="02040503050406030204" pitchFamily="18" charset="0"/>
                                </a:rPr>
                                <m:t>0</m:t>
                              </m:r>
                            </m:sub>
                          </m:sSub>
                          <m:r>
                            <a:rPr lang="en-GB" sz="1500" i="1">
                              <a:latin typeface="Cambria Math" panose="02040503050406030204" pitchFamily="18" charset="0"/>
                            </a:rPr>
                            <m:t>𝑒</m:t>
                          </m:r>
                        </m:e>
                        <m:sup>
                          <m:r>
                            <a:rPr lang="en-GB"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r>
                            <a:rPr lang="en-GB" sz="1500" i="1">
                              <a:latin typeface="Cambria Math" panose="02040503050406030204" pitchFamily="18" charset="0"/>
                              <a:ea typeface="Cambria Math" panose="02040503050406030204" pitchFamily="18" charset="0"/>
                            </a:rPr>
                            <m:t>𝑡</m:t>
                          </m:r>
                        </m:sup>
                      </m:sSup>
                      <m:func>
                        <m:funcPr>
                          <m:ctrlPr>
                            <a:rPr lang="en-GB" sz="1500" i="1">
                              <a:latin typeface="Cambria Math" panose="02040503050406030204" pitchFamily="18" charset="0"/>
                            </a:rPr>
                          </m:ctrlPr>
                        </m:funcPr>
                        <m:fName>
                          <m:r>
                            <m:rPr>
                              <m:sty m:val="p"/>
                            </m:rPr>
                            <a:rPr lang="en-GB" sz="1500">
                              <a:latin typeface="Cambria Math" panose="02040503050406030204" pitchFamily="18" charset="0"/>
                            </a:rPr>
                            <m:t>cos</m:t>
                          </m:r>
                        </m:fName>
                        <m:e>
                          <m:d>
                            <m:dPr>
                              <m:ctrlPr>
                                <a:rPr lang="en-GB" sz="1500" i="1">
                                  <a:latin typeface="Cambria Math" panose="02040503050406030204" pitchFamily="18" charset="0"/>
                                </a:rPr>
                              </m:ctrlPr>
                            </m:dPr>
                            <m:e>
                              <m:sSub>
                                <m:sSubPr>
                                  <m:ctrlPr>
                                    <a:rPr lang="en-GB" sz="1500" i="1">
                                      <a:latin typeface="Cambria Math" panose="02040503050406030204" pitchFamily="18" charset="0"/>
                                      <a:ea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𝜔</m:t>
                                  </m:r>
                                </m:e>
                                <m:sub>
                                  <m:r>
                                    <a:rPr lang="en-GB" sz="1500" b="0" i="1" smtClean="0">
                                      <a:latin typeface="Cambria Math" panose="02040503050406030204" pitchFamily="18" charset="0"/>
                                      <a:ea typeface="Cambria Math" panose="02040503050406030204" pitchFamily="18" charset="0"/>
                                    </a:rPr>
                                    <m:t>𝑟</m:t>
                                  </m:r>
                                </m:sub>
                              </m:sSub>
                              <m:r>
                                <a:rPr lang="en-GB" sz="1500" i="1">
                                  <a:latin typeface="Cambria Math" panose="02040503050406030204" pitchFamily="18" charset="0"/>
                                  <a:ea typeface="Cambria Math" panose="02040503050406030204" pitchFamily="18" charset="0"/>
                                </a:rPr>
                                <m:t>𝑡</m:t>
                              </m:r>
                            </m:e>
                          </m:d>
                        </m:e>
                      </m:func>
                    </m:oMath>
                  </m:oMathPara>
                </a14:m>
                <a:endParaRPr lang="en-GB" sz="1500" dirty="0"/>
              </a:p>
            </p:txBody>
          </p:sp>
        </mc:Choice>
        <mc:Fallback xmlns="">
          <p:sp>
            <p:nvSpPr>
              <p:cNvPr id="3" name="CasellaDiTesto 2">
                <a:extLst>
                  <a:ext uri="{FF2B5EF4-FFF2-40B4-BE49-F238E27FC236}">
                    <a16:creationId xmlns:a16="http://schemas.microsoft.com/office/drawing/2014/main" id="{5CE262CC-A030-4E95-A18F-A35C06668468}"/>
                  </a:ext>
                </a:extLst>
              </p:cNvPr>
              <p:cNvSpPr txBox="1">
                <a:spLocks noRot="1" noChangeAspect="1" noMove="1" noResize="1" noEditPoints="1" noAdjustHandles="1" noChangeArrowheads="1" noChangeShapeType="1" noTextEdit="1"/>
              </p:cNvSpPr>
              <p:nvPr/>
            </p:nvSpPr>
            <p:spPr>
              <a:xfrm>
                <a:off x="1023237" y="4767006"/>
                <a:ext cx="1549848" cy="235001"/>
              </a:xfrm>
              <a:prstGeom prst="rect">
                <a:avLst/>
              </a:prstGeom>
              <a:blipFill>
                <a:blip r:embed="rId26"/>
                <a:stretch>
                  <a:fillRect l="-1181" b="-12821"/>
                </a:stretch>
              </a:blipFill>
            </p:spPr>
            <p:txBody>
              <a:bodyPr/>
              <a:lstStyle/>
              <a:p>
                <a:r>
                  <a:rPr lang="en-GB">
                    <a:noFill/>
                  </a:rPr>
                  <a:t> </a:t>
                </a:r>
              </a:p>
            </p:txBody>
          </p:sp>
        </mc:Fallback>
      </mc:AlternateContent>
    </p:spTree>
    <p:extLst>
      <p:ext uri="{BB962C8B-B14F-4D97-AF65-F5344CB8AC3E}">
        <p14:creationId xmlns:p14="http://schemas.microsoft.com/office/powerpoint/2010/main" val="39208591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09463EE-A561-4A16-8B40-9706193739BB}"/>
              </a:ext>
            </a:extLst>
          </p:cNvPr>
          <p:cNvSpPr>
            <a:spLocks noGrp="1"/>
          </p:cNvSpPr>
          <p:nvPr>
            <p:ph type="sldNum" sz="quarter" idx="12"/>
          </p:nvPr>
        </p:nvSpPr>
        <p:spPr/>
        <p:txBody>
          <a:bodyPr/>
          <a:lstStyle/>
          <a:p>
            <a:fld id="{F556478C-EA8F-4B12-8AB2-8053E5C3663D}" type="slidenum">
              <a:rPr lang="en-GB" smtClean="0"/>
              <a:t>142</a:t>
            </a:fld>
            <a:endParaRPr lang="en-GB"/>
          </a:p>
        </p:txBody>
      </p:sp>
      <p:sp>
        <p:nvSpPr>
          <p:cNvPr id="18" name="CasellaDiTesto 17">
            <a:extLst>
              <a:ext uri="{FF2B5EF4-FFF2-40B4-BE49-F238E27FC236}">
                <a16:creationId xmlns:a16="http://schemas.microsoft.com/office/drawing/2014/main" id="{80AA77DB-3B1F-4BC4-8D62-83B38F3F22BC}"/>
              </a:ext>
            </a:extLst>
          </p:cNvPr>
          <p:cNvSpPr txBox="1"/>
          <p:nvPr/>
        </p:nvSpPr>
        <p:spPr>
          <a:xfrm>
            <a:off x="0" y="920394"/>
            <a:ext cx="12191999" cy="166199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Including the actual corrections given by the kicker, the equations of motion become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p:txBody>
      </p:sp>
      <p:sp>
        <p:nvSpPr>
          <p:cNvPr id="19" name="CasellaDiTesto 18">
            <a:extLst>
              <a:ext uri="{FF2B5EF4-FFF2-40B4-BE49-F238E27FC236}">
                <a16:creationId xmlns:a16="http://schemas.microsoft.com/office/drawing/2014/main" id="{F2BCF3ED-8296-4083-B81B-B17B44457F77}"/>
              </a:ext>
            </a:extLst>
          </p:cNvPr>
          <p:cNvSpPr txBox="1"/>
          <p:nvPr/>
        </p:nvSpPr>
        <p:spPr>
          <a:xfrm>
            <a:off x="1" y="152112"/>
            <a:ext cx="12192000" cy="646331"/>
          </a:xfrm>
          <a:prstGeom prst="rect">
            <a:avLst/>
          </a:prstGeom>
          <a:noFill/>
        </p:spPr>
        <p:txBody>
          <a:bodyPr wrap="square" rtlCol="0">
            <a:spAutoFit/>
          </a:bodyPr>
          <a:lstStyle/>
          <a:p>
            <a:pPr algn="ctr"/>
            <a:r>
              <a:rPr lang="en-GB" sz="3600" dirty="0">
                <a:latin typeface="+mj-lt"/>
              </a:rPr>
              <a:t>Equations of motion in the code: RF+SR+HOM+FB+BBZ</a:t>
            </a: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32815CFC-3DBF-4825-B2D4-1943EF31F550}"/>
                  </a:ext>
                </a:extLst>
              </p:cNvPr>
              <p:cNvSpPr txBox="1"/>
              <p:nvPr/>
            </p:nvSpPr>
            <p:spPr>
              <a:xfrm>
                <a:off x="0" y="1439843"/>
                <a:ext cx="12191999" cy="333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700" i="1" dirty="0" smtClean="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m:t>
                          </m:r>
                          <m:r>
                            <a:rPr lang="en-GB" sz="1700" b="0" i="1">
                              <a:solidFill>
                                <a:srgbClr val="FF0000"/>
                              </a:solidFill>
                              <a:latin typeface="Cambria Math" panose="02040503050406030204" pitchFamily="18" charset="0"/>
                              <a:ea typeface="Cambria Math" panose="02040503050406030204" pitchFamily="18" charset="0"/>
                            </a:rPr>
                            <m:t>𝜑</m:t>
                          </m:r>
                        </m:e>
                        <m:sub>
                          <m:r>
                            <a:rPr lang="en-GB" sz="1700" b="0" i="1" smtClean="0">
                              <a:solidFill>
                                <a:srgbClr val="FF0000"/>
                              </a:solidFill>
                              <a:latin typeface="Cambria Math" panose="02040503050406030204" pitchFamily="18" charset="0"/>
                            </a:rPr>
                            <m:t>𝑘</m:t>
                          </m:r>
                        </m:sub>
                        <m:sup>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+1)</m:t>
                          </m:r>
                        </m:sup>
                      </m:sSubSup>
                      <m:r>
                        <a:rPr lang="en-GB" sz="1700" b="0" i="1" smtClean="0">
                          <a:solidFill>
                            <a:srgbClr val="FF0000"/>
                          </a:solidFill>
                          <a:latin typeface="Cambria Math" panose="02040503050406030204" pitchFamily="18" charset="0"/>
                          <a:ea typeface="Cambria Math" panose="02040503050406030204" pitchFamily="18" charset="0"/>
                        </a:rPr>
                        <m:t>=</m:t>
                      </m:r>
                      <m:sSubSup>
                        <m:sSubSupPr>
                          <m:ctrlPr>
                            <a:rPr lang="en-GB" sz="1700" i="1" dirty="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m:t>
                          </m:r>
                          <m:r>
                            <a:rPr lang="en-GB" sz="1700" b="0" i="1">
                              <a:solidFill>
                                <a:srgbClr val="FF0000"/>
                              </a:solidFill>
                              <a:latin typeface="Cambria Math" panose="02040503050406030204" pitchFamily="18" charset="0"/>
                              <a:ea typeface="Cambria Math" panose="02040503050406030204" pitchFamily="18" charset="0"/>
                            </a:rPr>
                            <m:t>𝜑</m:t>
                          </m:r>
                        </m:e>
                        <m:sub>
                          <m:r>
                            <a:rPr lang="en-GB" sz="1700" b="0" i="1" smtClean="0">
                              <a:solidFill>
                                <a:srgbClr val="FF0000"/>
                              </a:solidFill>
                              <a:latin typeface="Cambria Math" panose="02040503050406030204" pitchFamily="18" charset="0"/>
                              <a:ea typeface="Cambria Math" panose="02040503050406030204" pitchFamily="18" charset="0"/>
                            </a:rPr>
                            <m:t>𝑘</m:t>
                          </m:r>
                        </m:sub>
                        <m:sup>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m:t>
                          </m:r>
                        </m:sup>
                      </m:sSubSup>
                      <m:r>
                        <a:rPr lang="en-GB" sz="1700" b="0" i="1">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2</m:t>
                      </m:r>
                      <m:r>
                        <a:rPr lang="en-GB" sz="1700" b="0" i="1" smtClean="0">
                          <a:solidFill>
                            <a:srgbClr val="FF0000"/>
                          </a:solidFill>
                          <a:latin typeface="Cambria Math" panose="02040503050406030204" pitchFamily="18" charset="0"/>
                          <a:ea typeface="Cambria Math" panose="02040503050406030204" pitchFamily="18" charset="0"/>
                        </a:rPr>
                        <m:t>𝜋</m:t>
                      </m:r>
                      <m:r>
                        <a:rPr lang="en-GB" sz="1700" b="0" i="1" smtClean="0">
                          <a:solidFill>
                            <a:srgbClr val="FF0000"/>
                          </a:solidFill>
                          <a:latin typeface="Cambria Math" panose="02040503050406030204" pitchFamily="18" charset="0"/>
                          <a:ea typeface="Cambria Math" panose="02040503050406030204" pitchFamily="18" charset="0"/>
                        </a:rPr>
                        <m:t>h</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𝛼</m:t>
                          </m:r>
                        </m:e>
                        <m:sub>
                          <m:r>
                            <a:rPr lang="en-GB" sz="1700" b="0" i="1" smtClean="0">
                              <a:solidFill>
                                <a:srgbClr val="FF0000"/>
                              </a:solidFill>
                              <a:latin typeface="Cambria Math" panose="02040503050406030204" pitchFamily="18" charset="0"/>
                              <a:ea typeface="Cambria Math" panose="02040503050406030204" pitchFamily="18" charset="0"/>
                            </a:rPr>
                            <m:t>0</m:t>
                          </m:r>
                        </m:sub>
                      </m:sSub>
                      <m:sSubSup>
                        <m:sSubSupPr>
                          <m:ctrlPr>
                            <a:rPr lang="en-GB" sz="1700" i="1" dirty="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𝛿</m:t>
                          </m:r>
                        </m:e>
                        <m:sub>
                          <m:r>
                            <a:rPr lang="en-GB" sz="1700" b="0" i="1" smtClean="0">
                              <a:solidFill>
                                <a:srgbClr val="FF0000"/>
                              </a:solidFill>
                              <a:latin typeface="Cambria Math" panose="02040503050406030204" pitchFamily="18" charset="0"/>
                              <a:ea typeface="Cambria Math" panose="02040503050406030204" pitchFamily="18" charset="0"/>
                            </a:rPr>
                            <m:t>𝑘</m:t>
                          </m:r>
                        </m:sub>
                        <m:sup>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m:t>
                          </m:r>
                        </m:sup>
                      </m:sSubSup>
                    </m:oMath>
                  </m:oMathPara>
                </a14:m>
                <a:endParaRPr lang="en-GB" sz="1700" i="1" dirty="0">
                  <a:solidFill>
                    <a:srgbClr val="FF0000"/>
                  </a:solidFill>
                </a:endParaRPr>
              </a:p>
            </p:txBody>
          </p:sp>
        </mc:Choice>
        <mc:Fallback xmlns="">
          <p:sp>
            <p:nvSpPr>
              <p:cNvPr id="21" name="CasellaDiTesto 20">
                <a:extLst>
                  <a:ext uri="{FF2B5EF4-FFF2-40B4-BE49-F238E27FC236}">
                    <a16:creationId xmlns:a16="http://schemas.microsoft.com/office/drawing/2014/main" id="{32815CFC-3DBF-4825-B2D4-1943EF31F550}"/>
                  </a:ext>
                </a:extLst>
              </p:cNvPr>
              <p:cNvSpPr txBox="1">
                <a:spLocks noRot="1" noChangeAspect="1" noMove="1" noResize="1" noEditPoints="1" noAdjustHandles="1" noChangeArrowheads="1" noChangeShapeType="1" noTextEdit="1"/>
              </p:cNvSpPr>
              <p:nvPr/>
            </p:nvSpPr>
            <p:spPr>
              <a:xfrm>
                <a:off x="0" y="1439843"/>
                <a:ext cx="12191999" cy="333553"/>
              </a:xfrm>
              <a:prstGeom prst="rect">
                <a:avLst/>
              </a:prstGeom>
              <a:blipFill>
                <a:blip r:embed="rId2"/>
                <a:stretch>
                  <a:fillRect t="-1818" b="-1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E32BE55C-E2CA-4563-81E7-8D7B9DEB8665}"/>
                  </a:ext>
                </a:extLst>
              </p:cNvPr>
              <p:cNvSpPr txBox="1"/>
              <p:nvPr/>
            </p:nvSpPr>
            <p:spPr>
              <a:xfrm>
                <a:off x="0" y="2022647"/>
                <a:ext cx="12192000" cy="866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dirty="0" smtClean="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𝛿</m:t>
                          </m:r>
                        </m:e>
                        <m:sub>
                          <m:r>
                            <a:rPr lang="en-GB" sz="1700" b="0" i="1" smtClean="0">
                              <a:solidFill>
                                <a:srgbClr val="FF0000"/>
                              </a:solidFill>
                              <a:latin typeface="Cambria Math" panose="02040503050406030204" pitchFamily="18" charset="0"/>
                              <a:ea typeface="Cambria Math" panose="02040503050406030204" pitchFamily="18" charset="0"/>
                            </a:rPr>
                            <m:t>𝑘</m:t>
                          </m:r>
                        </m:sub>
                        <m:sup>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𝑛</m:t>
                          </m:r>
                          <m:r>
                            <a:rPr lang="en-GB" sz="1700" b="0" i="1" smtClean="0">
                              <a:solidFill>
                                <a:srgbClr val="FF0000"/>
                              </a:solidFill>
                              <a:latin typeface="Cambria Math" panose="02040503050406030204" pitchFamily="18" charset="0"/>
                            </a:rPr>
                            <m:t>+1</m:t>
                          </m:r>
                          <m:r>
                            <a:rPr lang="en-GB" sz="1700" b="0" i="1">
                              <a:solidFill>
                                <a:srgbClr val="FF0000"/>
                              </a:solidFill>
                              <a:latin typeface="Cambria Math" panose="02040503050406030204" pitchFamily="18" charset="0"/>
                            </a:rPr>
                            <m:t>)</m:t>
                          </m:r>
                        </m:sup>
                      </m:sSubSup>
                      <m:r>
                        <a:rPr lang="en-GB" sz="1700" b="0" i="1" smtClean="0">
                          <a:solidFill>
                            <a:srgbClr val="FF0000"/>
                          </a:solidFill>
                          <a:latin typeface="Cambria Math" panose="02040503050406030204" pitchFamily="18" charset="0"/>
                        </a:rPr>
                        <m:t>=</m:t>
                      </m:r>
                      <m:sSubSup>
                        <m:sSubSupPr>
                          <m:ctrlPr>
                            <a:rPr lang="en-GB" sz="1700" i="1" dirty="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𝛿</m:t>
                          </m:r>
                        </m:e>
                        <m:sub>
                          <m:r>
                            <a:rPr lang="en-GB" sz="1700" b="0" i="1" smtClean="0">
                              <a:solidFill>
                                <a:srgbClr val="FF0000"/>
                              </a:solidFill>
                              <a:latin typeface="Cambria Math" panose="02040503050406030204" pitchFamily="18" charset="0"/>
                              <a:ea typeface="Cambria Math" panose="02040503050406030204" pitchFamily="18" charset="0"/>
                            </a:rPr>
                            <m:t>𝑘</m:t>
                          </m:r>
                        </m:sub>
                        <m:sup>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m:t>
                          </m:r>
                        </m:sup>
                      </m:sSubSup>
                      <m:r>
                        <a:rPr lang="en-GB" sz="1700" b="0" i="1">
                          <a:solidFill>
                            <a:srgbClr val="FF0000"/>
                          </a:solidFill>
                          <a:latin typeface="Cambria Math" panose="02040503050406030204" pitchFamily="18" charset="0"/>
                          <a:ea typeface="Cambria Math" panose="02040503050406030204" pitchFamily="18" charset="0"/>
                        </a:rPr>
                        <m:t>−</m:t>
                      </m:r>
                      <m:f>
                        <m:fPr>
                          <m:ctrlPr>
                            <a:rPr lang="en-GB" sz="1700" i="1">
                              <a:solidFill>
                                <a:srgbClr val="FF0000"/>
                              </a:solidFill>
                              <a:latin typeface="Cambria Math" panose="02040503050406030204" pitchFamily="18" charset="0"/>
                              <a:ea typeface="Cambria Math" panose="02040503050406030204" pitchFamily="18" charset="0"/>
                            </a:rPr>
                          </m:ctrlPr>
                        </m:fPr>
                        <m:num>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𝑈</m:t>
                              </m:r>
                            </m:e>
                            <m:sub>
                              <m:r>
                                <a:rPr lang="en-GB" sz="1700" b="0" i="1">
                                  <a:solidFill>
                                    <a:srgbClr val="FF0000"/>
                                  </a:solidFill>
                                  <a:latin typeface="Cambria Math" panose="02040503050406030204" pitchFamily="18" charset="0"/>
                                  <a:ea typeface="Cambria Math" panose="02040503050406030204" pitchFamily="18" charset="0"/>
                                </a:rPr>
                                <m:t>0</m:t>
                              </m:r>
                            </m:sub>
                          </m:sSub>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𝐸</m:t>
                              </m:r>
                            </m:e>
                            <m:sub>
                              <m:r>
                                <a:rPr lang="en-GB" sz="1700" b="0" i="1">
                                  <a:solidFill>
                                    <a:srgbClr val="FF0000"/>
                                  </a:solidFill>
                                  <a:latin typeface="Cambria Math" panose="02040503050406030204" pitchFamily="18" charset="0"/>
                                  <a:ea typeface="Cambria Math" panose="02040503050406030204" pitchFamily="18" charset="0"/>
                                </a:rPr>
                                <m:t>0</m:t>
                              </m:r>
                            </m:sub>
                          </m:sSub>
                        </m:den>
                      </m:f>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b="0" i="1">
                              <a:solidFill>
                                <a:srgbClr val="FF0000"/>
                              </a:solidFill>
                              <a:latin typeface="Cambria Math" panose="02040503050406030204" pitchFamily="18" charset="0"/>
                              <a:ea typeface="Cambria Math" panose="02040503050406030204" pitchFamily="18" charset="0"/>
                            </a:rPr>
                            <m:t>1+</m:t>
                          </m:r>
                          <m:sSubSup>
                            <m:sSubSupPr>
                              <m:ctrlPr>
                                <a:rPr lang="en-GB" sz="1700" i="1" dirty="0">
                                  <a:solidFill>
                                    <a:srgbClr val="FF0000"/>
                                  </a:solidFill>
                                  <a:latin typeface="Cambria Math" panose="02040503050406030204" pitchFamily="18" charset="0"/>
                                </a:rPr>
                              </m:ctrlPr>
                            </m:sSubSupPr>
                            <m:e>
                              <m:r>
                                <a:rPr lang="en-GB" sz="1700" b="0" i="1" dirty="0" smtClean="0">
                                  <a:solidFill>
                                    <a:srgbClr val="FF0000"/>
                                  </a:solidFill>
                                  <a:latin typeface="Cambria Math" panose="02040503050406030204" pitchFamily="18" charset="0"/>
                                </a:rPr>
                                <m:t>2</m:t>
                              </m:r>
                              <m:r>
                                <a:rPr lang="en-GB" sz="1700" b="0" i="1">
                                  <a:solidFill>
                                    <a:srgbClr val="FF0000"/>
                                  </a:solidFill>
                                  <a:latin typeface="Cambria Math" panose="02040503050406030204" pitchFamily="18" charset="0"/>
                                  <a:ea typeface="Cambria Math" panose="02040503050406030204" pitchFamily="18" charset="0"/>
                                </a:rPr>
                                <m:t>𝛿</m:t>
                              </m:r>
                            </m:e>
                            <m:sub>
                              <m:r>
                                <a:rPr lang="en-GB" sz="1700" b="0" i="1" smtClean="0">
                                  <a:solidFill>
                                    <a:srgbClr val="FF0000"/>
                                  </a:solidFill>
                                  <a:latin typeface="Cambria Math" panose="02040503050406030204" pitchFamily="18" charset="0"/>
                                  <a:ea typeface="Cambria Math" panose="02040503050406030204" pitchFamily="18" charset="0"/>
                                </a:rPr>
                                <m:t>𝑘</m:t>
                              </m:r>
                            </m:sub>
                            <m:sup>
                              <m:d>
                                <m:dPr>
                                  <m:ctrlPr>
                                    <a:rPr lang="en-GB" sz="170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e>
                              </m:d>
                            </m:sup>
                          </m:sSubSup>
                        </m:e>
                      </m:d>
                      <m:r>
                        <a:rPr lang="en-GB" sz="1700" b="0" i="1" smtClean="0">
                          <a:solidFill>
                            <a:srgbClr val="FF0000"/>
                          </a:solidFill>
                          <a:latin typeface="Cambria Math" panose="02040503050406030204" pitchFamily="18" charset="0"/>
                        </a:rPr>
                        <m:t>+</m:t>
                      </m:r>
                      <m:f>
                        <m:fPr>
                          <m:ctrlPr>
                            <a:rPr lang="en-GB" sz="1700" i="1" smtClean="0">
                              <a:solidFill>
                                <a:srgbClr val="FF0000"/>
                              </a:solidFill>
                              <a:latin typeface="Cambria Math" panose="02040503050406030204" pitchFamily="18" charset="0"/>
                            </a:rPr>
                          </m:ctrlPr>
                        </m:fPr>
                        <m:num>
                          <m:r>
                            <a:rPr lang="en-GB" sz="1700" b="0" i="1" smtClean="0">
                              <a:solidFill>
                                <a:srgbClr val="FF0000"/>
                              </a:solidFill>
                              <a:latin typeface="Cambria Math" panose="02040503050406030204" pitchFamily="18" charset="0"/>
                            </a:rPr>
                            <m:t>𝑒</m:t>
                          </m:r>
                          <m:sSubSup>
                            <m:sSubSupPr>
                              <m:ctrlPr>
                                <a:rPr lang="en-GB" sz="1700" i="1" dirty="0" smtClean="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𝑉</m:t>
                              </m:r>
                            </m:e>
                            <m:sub>
                              <m:r>
                                <a:rPr lang="en-GB" sz="1700" b="0" i="1">
                                  <a:solidFill>
                                    <a:srgbClr val="FF0000"/>
                                  </a:solidFill>
                                  <a:latin typeface="Cambria Math" panose="02040503050406030204" pitchFamily="18" charset="0"/>
                                </a:rPr>
                                <m:t>𝐹𝐵</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up>
                              <m:d>
                                <m:dPr>
                                  <m:ctrlPr>
                                    <a:rPr lang="en-GB" sz="170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r>
                                    <a:rPr lang="en-GB" sz="1700" b="0" i="1" smtClean="0">
                                      <a:solidFill>
                                        <a:srgbClr val="FF0000"/>
                                      </a:solidFill>
                                      <a:latin typeface="Cambria Math" panose="02040503050406030204" pitchFamily="18" charset="0"/>
                                    </a:rPr>
                                    <m:t>+1</m:t>
                                  </m:r>
                                </m:e>
                              </m:d>
                            </m:sup>
                          </m:sSubSup>
                        </m:num>
                        <m:den>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𝐸</m:t>
                              </m:r>
                            </m:e>
                            <m:sub>
                              <m:r>
                                <a:rPr lang="en-GB" sz="1700" b="0" i="1" smtClean="0">
                                  <a:solidFill>
                                    <a:srgbClr val="FF0000"/>
                                  </a:solidFill>
                                  <a:latin typeface="Cambria Math" panose="02040503050406030204" pitchFamily="18" charset="0"/>
                                </a:rPr>
                                <m:t>0</m:t>
                              </m:r>
                            </m:sub>
                          </m:sSub>
                        </m:den>
                      </m:f>
                      <m:r>
                        <a:rPr lang="en-GB" sz="1700" b="0" i="1" smtClean="0">
                          <a:solidFill>
                            <a:srgbClr val="FF0000"/>
                          </a:solidFill>
                          <a:latin typeface="Cambria Math" panose="02040503050406030204" pitchFamily="18" charset="0"/>
                        </a:rPr>
                        <m:t>+</m:t>
                      </m:r>
                      <m:f>
                        <m:fPr>
                          <m:ctrlPr>
                            <a:rPr lang="en-GB" sz="1700" i="1" smtClean="0">
                              <a:solidFill>
                                <a:srgbClr val="FF0000"/>
                              </a:solidFill>
                              <a:latin typeface="Cambria Math" panose="02040503050406030204" pitchFamily="18" charset="0"/>
                            </a:rPr>
                          </m:ctrlPr>
                        </m:fPr>
                        <m:num>
                          <m:r>
                            <a:rPr lang="en-GB" sz="1700" b="0" i="1" dirty="0">
                              <a:solidFill>
                                <a:srgbClr val="FF0000"/>
                              </a:solidFill>
                              <a:latin typeface="Cambria Math" panose="02040503050406030204" pitchFamily="18" charset="0"/>
                              <a:ea typeface="Cambria Math" panose="02040503050406030204" pitchFamily="18" charset="0"/>
                            </a:rPr>
                            <m:t>𝑒</m:t>
                          </m:r>
                          <m:sSub>
                            <m:sSubPr>
                              <m:ctrlPr>
                                <a:rPr lang="en-GB" sz="1700" i="1" dirty="0">
                                  <a:solidFill>
                                    <a:srgbClr val="FF0000"/>
                                  </a:solidFill>
                                  <a:latin typeface="Cambria Math" panose="02040503050406030204" pitchFamily="18" charset="0"/>
                                  <a:ea typeface="Cambria Math" panose="02040503050406030204" pitchFamily="18" charset="0"/>
                                </a:rPr>
                              </m:ctrlPr>
                            </m:sSubPr>
                            <m:e>
                              <m:acc>
                                <m:accPr>
                                  <m:chr m:val="̂"/>
                                  <m:ctrlPr>
                                    <a:rPr lang="en-GB" sz="1700" i="1" dirty="0">
                                      <a:solidFill>
                                        <a:srgbClr val="FF0000"/>
                                      </a:solidFill>
                                      <a:latin typeface="Cambria Math" panose="02040503050406030204" pitchFamily="18" charset="0"/>
                                      <a:ea typeface="Cambria Math" panose="02040503050406030204" pitchFamily="18" charset="0"/>
                                    </a:rPr>
                                  </m:ctrlPr>
                                </m:accPr>
                                <m:e>
                                  <m:r>
                                    <a:rPr lang="en-GB" sz="1700" b="0" i="1" dirty="0">
                                      <a:solidFill>
                                        <a:srgbClr val="FF0000"/>
                                      </a:solidFill>
                                      <a:latin typeface="Cambria Math" panose="02040503050406030204" pitchFamily="18" charset="0"/>
                                      <a:ea typeface="Cambria Math" panose="02040503050406030204" pitchFamily="18" charset="0"/>
                                    </a:rPr>
                                    <m:t>𝑉</m:t>
                                  </m:r>
                                </m:e>
                              </m:acc>
                            </m:e>
                            <m:sub>
                              <m:r>
                                <a:rPr lang="en-GB" sz="1700" b="0" i="1" dirty="0">
                                  <a:solidFill>
                                    <a:srgbClr val="FF0000"/>
                                  </a:solidFill>
                                  <a:latin typeface="Cambria Math" panose="02040503050406030204" pitchFamily="18" charset="0"/>
                                  <a:ea typeface="Cambria Math" panose="02040503050406030204" pitchFamily="18" charset="0"/>
                                </a:rPr>
                                <m:t>𝑟𝑓</m:t>
                              </m:r>
                            </m:sub>
                          </m:sSub>
                          <m:func>
                            <m:funcPr>
                              <m:ctrlPr>
                                <a:rPr lang="en-GB" sz="1700" i="1" dirty="0">
                                  <a:solidFill>
                                    <a:srgbClr val="FF0000"/>
                                  </a:solidFill>
                                  <a:latin typeface="Cambria Math" panose="02040503050406030204" pitchFamily="18" charset="0"/>
                                  <a:ea typeface="Cambria Math" panose="02040503050406030204" pitchFamily="18" charset="0"/>
                                </a:rPr>
                              </m:ctrlPr>
                            </m:funcPr>
                            <m:fName>
                              <m:r>
                                <m:rPr>
                                  <m:sty m:val="p"/>
                                </m:rPr>
                                <a:rPr lang="en-GB" sz="1700" b="0" i="0" dirty="0">
                                  <a:solidFill>
                                    <a:srgbClr val="FF0000"/>
                                  </a:solidFill>
                                  <a:latin typeface="Cambria Math" panose="02040503050406030204" pitchFamily="18" charset="0"/>
                                  <a:ea typeface="Cambria Math" panose="02040503050406030204" pitchFamily="18" charset="0"/>
                                </a:rPr>
                                <m:t>cos</m:t>
                              </m:r>
                            </m:fName>
                            <m:e>
                              <m:sSubSup>
                                <m:sSubSupPr>
                                  <m:ctrlPr>
                                    <a:rPr lang="en-GB" sz="1700" i="1" dirty="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m:t>
                                  </m:r>
                                  <m:r>
                                    <a:rPr lang="en-GB" sz="1700" b="0" i="1">
                                      <a:solidFill>
                                        <a:srgbClr val="FF0000"/>
                                      </a:solidFill>
                                      <a:latin typeface="Cambria Math" panose="02040503050406030204" pitchFamily="18" charset="0"/>
                                      <a:ea typeface="Cambria Math" panose="02040503050406030204" pitchFamily="18" charset="0"/>
                                    </a:rPr>
                                    <m:t>𝜑</m:t>
                                  </m:r>
                                </m:e>
                                <m:sub>
                                  <m:r>
                                    <a:rPr lang="en-GB" sz="1700" b="0" i="1" smtClean="0">
                                      <a:solidFill>
                                        <a:srgbClr val="FF0000"/>
                                      </a:solidFill>
                                      <a:latin typeface="Cambria Math" panose="02040503050406030204" pitchFamily="18" charset="0"/>
                                      <a:ea typeface="Cambria Math" panose="02040503050406030204" pitchFamily="18" charset="0"/>
                                    </a:rPr>
                                    <m:t>𝑘</m:t>
                                  </m:r>
                                </m:sub>
                                <m:sup>
                                  <m:d>
                                    <m:dPr>
                                      <m:ctrlPr>
                                        <a:rPr lang="en-GB" sz="1700" b="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+1</m:t>
                                      </m:r>
                                    </m:e>
                                  </m:d>
                                </m:sup>
                              </m:sSubSup>
                            </m:e>
                          </m:func>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𝐸</m:t>
                              </m:r>
                            </m:e>
                            <m:sub>
                              <m:r>
                                <a:rPr lang="en-GB" sz="1700" b="0" i="1">
                                  <a:solidFill>
                                    <a:srgbClr val="FF0000"/>
                                  </a:solidFill>
                                  <a:latin typeface="Cambria Math" panose="02040503050406030204" pitchFamily="18" charset="0"/>
                                  <a:ea typeface="Cambria Math" panose="02040503050406030204" pitchFamily="18" charset="0"/>
                                </a:rPr>
                                <m:t>0</m:t>
                              </m:r>
                            </m:sub>
                          </m:sSub>
                        </m:den>
                      </m:f>
                      <m:r>
                        <a:rPr lang="en-GB" sz="1700" b="0" i="1" smtClean="0">
                          <a:solidFill>
                            <a:srgbClr val="FF0000"/>
                          </a:solidFill>
                          <a:latin typeface="Cambria Math" panose="02040503050406030204" pitchFamily="18" charset="0"/>
                        </a:rPr>
                        <m:t>+</m:t>
                      </m:r>
                      <m:f>
                        <m:fPr>
                          <m:ctrlPr>
                            <a:rPr lang="en-GB" sz="1700" i="1" smtClean="0">
                              <a:solidFill>
                                <a:srgbClr val="FF0000"/>
                              </a:solidFill>
                              <a:latin typeface="Cambria Math" panose="02040503050406030204" pitchFamily="18" charset="0"/>
                            </a:rPr>
                          </m:ctrlPr>
                        </m:fPr>
                        <m:num>
                          <m:r>
                            <a:rPr lang="en-GB" sz="1700" b="0" i="1" dirty="0">
                              <a:solidFill>
                                <a:srgbClr val="FF0000"/>
                              </a:solidFill>
                              <a:latin typeface="Cambria Math" panose="02040503050406030204" pitchFamily="18" charset="0"/>
                              <a:ea typeface="Cambria Math" panose="02040503050406030204" pitchFamily="18" charset="0"/>
                            </a:rPr>
                            <m:t>𝑒</m:t>
                          </m:r>
                        </m:num>
                        <m:den>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𝐸</m:t>
                              </m:r>
                            </m:e>
                            <m:sub>
                              <m:r>
                                <a:rPr lang="en-GB" sz="1700" b="0" i="1" smtClean="0">
                                  <a:solidFill>
                                    <a:srgbClr val="FF0000"/>
                                  </a:solidFill>
                                  <a:latin typeface="Cambria Math" panose="02040503050406030204" pitchFamily="18" charset="0"/>
                                </a:rPr>
                                <m:t>0</m:t>
                              </m:r>
                            </m:sub>
                          </m:sSub>
                        </m:den>
                      </m:f>
                      <m:nary>
                        <m:naryPr>
                          <m:chr m:val="∑"/>
                          <m:ctrlPr>
                            <a:rPr lang="en-GB" sz="1700" i="1" smtClean="0">
                              <a:solidFill>
                                <a:srgbClr val="FF0000"/>
                              </a:solidFill>
                              <a:latin typeface="Cambria Math" panose="02040503050406030204" pitchFamily="18" charset="0"/>
                            </a:rPr>
                          </m:ctrlPr>
                        </m:naryPr>
                        <m:sub>
                          <m:r>
                            <m:rPr>
                              <m:brk m:alnAt="23"/>
                            </m:rPr>
                            <a:rPr lang="en-GB" sz="1700" b="0" i="1" smtClean="0">
                              <a:solidFill>
                                <a:srgbClr val="FF0000"/>
                              </a:solidFill>
                              <a:latin typeface="Cambria Math" panose="02040503050406030204" pitchFamily="18" charset="0"/>
                            </a:rPr>
                            <m:t>𝑗</m:t>
                          </m:r>
                          <m:r>
                            <a:rPr lang="en-GB" sz="1700" b="0" i="1" smtClean="0">
                              <a:solidFill>
                                <a:srgbClr val="FF0000"/>
                              </a:solidFill>
                              <a:latin typeface="Cambria Math" panose="02040503050406030204" pitchFamily="18" charset="0"/>
                            </a:rPr>
                            <m:t>=1</m:t>
                          </m:r>
                        </m:sub>
                        <m:sup>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𝑁</m:t>
                              </m:r>
                            </m:e>
                            <m:sub>
                              <m:r>
                                <a:rPr lang="en-GB" sz="1700" b="0" i="1" smtClean="0">
                                  <a:solidFill>
                                    <a:srgbClr val="FF0000"/>
                                  </a:solidFill>
                                  <a:latin typeface="Cambria Math" panose="02040503050406030204" pitchFamily="18" charset="0"/>
                                </a:rPr>
                                <m:t>𝐻𝑂𝑀</m:t>
                              </m:r>
                            </m:sub>
                          </m:sSub>
                        </m:sup>
                        <m:e>
                          <m:d>
                            <m:dPr>
                              <m:begChr m:val="["/>
                              <m:endChr m:val="]"/>
                              <m:ctrlPr>
                                <a:rPr lang="en-GB" sz="1700" i="1" smtClean="0">
                                  <a:solidFill>
                                    <a:srgbClr val="FF0000"/>
                                  </a:solidFill>
                                  <a:latin typeface="Cambria Math" panose="02040503050406030204" pitchFamily="18" charset="0"/>
                                </a:rPr>
                              </m:ctrlPr>
                            </m:dPr>
                            <m:e>
                              <m:sSubSup>
                                <m:sSubSupPr>
                                  <m:ctrlPr>
                                    <a:rPr lang="en-GB" sz="1700" i="1">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rPr>
                                    <m:t>𝑉</m:t>
                                  </m:r>
                                </m:e>
                                <m:sub>
                                  <m:r>
                                    <a:rPr lang="en-GB" sz="1700" b="0" i="1">
                                      <a:solidFill>
                                        <a:srgbClr val="FF0000"/>
                                      </a:solidFill>
                                      <a:latin typeface="Cambria Math" panose="02040503050406030204" pitchFamily="18" charset="0"/>
                                    </a:rPr>
                                    <m:t>𝑘</m:t>
                                  </m:r>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𝑗</m:t>
                                  </m:r>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𝑅𝐸𝑆</m:t>
                                  </m:r>
                                </m:sub>
                                <m:sup>
                                  <m:d>
                                    <m:dPr>
                                      <m:ctrlPr>
                                        <a:rPr lang="en-GB" sz="170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+1</m:t>
                                      </m:r>
                                    </m:e>
                                  </m:d>
                                </m:sup>
                              </m:sSubSup>
                              <m:r>
                                <a:rPr lang="en-GB" sz="1700" b="0" i="1">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𝑉</m:t>
                                  </m:r>
                                </m:e>
                                <m:sub>
                                  <m:r>
                                    <a:rPr lang="en-GB" sz="1700" b="0" i="1">
                                      <a:solidFill>
                                        <a:srgbClr val="FF0000"/>
                                      </a:solidFill>
                                      <a:latin typeface="Cambria Math" panose="02040503050406030204" pitchFamily="18" charset="0"/>
                                    </a:rPr>
                                    <m:t>𝑘</m:t>
                                  </m:r>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𝑗</m:t>
                                  </m:r>
                                  <m:r>
                                    <a:rPr lang="en-GB" sz="1700" b="0" i="1">
                                      <a:solidFill>
                                        <a:srgbClr val="FF0000"/>
                                      </a:solidFill>
                                      <a:latin typeface="Cambria Math" panose="02040503050406030204" pitchFamily="18" charset="0"/>
                                    </a:rPr>
                                    <m:t>,</m:t>
                                  </m:r>
                                  <m:r>
                                    <a:rPr lang="en-GB" sz="1700" b="0" i="1">
                                      <a:solidFill>
                                        <a:srgbClr val="FF0000"/>
                                      </a:solidFill>
                                      <a:latin typeface="Cambria Math" panose="02040503050406030204" pitchFamily="18" charset="0"/>
                                    </a:rPr>
                                    <m:t>𝐼𝑁𝐷</m:t>
                                  </m:r>
                                </m:sub>
                              </m:sSub>
                            </m:e>
                          </m:d>
                        </m:e>
                      </m:nary>
                      <m:r>
                        <a:rPr lang="en-GB" sz="1700" b="0" i="1">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r>
                            <a:rPr lang="en-GB" sz="1700" b="0" i="1">
                              <a:solidFill>
                                <a:srgbClr val="FF0000"/>
                              </a:solidFill>
                              <a:latin typeface="Cambria Math" panose="02040503050406030204" pitchFamily="18" charset="0"/>
                            </a:rPr>
                            <m:t>𝑒</m:t>
                          </m:r>
                          <m:sSubSup>
                            <m:sSubSupPr>
                              <m:ctrlPr>
                                <a:rPr lang="en-GB" sz="1700" i="1" dirty="0">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𝑉</m:t>
                              </m:r>
                            </m:e>
                            <m:sub>
                              <m:r>
                                <a:rPr lang="en-GB" sz="1700" b="0" i="1">
                                  <a:solidFill>
                                    <a:srgbClr val="FF0000"/>
                                  </a:solidFill>
                                  <a:latin typeface="Cambria Math" panose="02040503050406030204" pitchFamily="18" charset="0"/>
                                </a:rPr>
                                <m:t>𝑘𝑖𝑐𝑘𝑒𝑟</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up>
                              <m:d>
                                <m:dPr>
                                  <m:ctrlPr>
                                    <a:rPr lang="en-GB" sz="1700" i="1">
                                      <a:solidFill>
                                        <a:srgbClr val="FF0000"/>
                                      </a:solidFill>
                                      <a:latin typeface="Cambria Math" panose="02040503050406030204" pitchFamily="18" charset="0"/>
                                    </a:rPr>
                                  </m:ctrlPr>
                                </m:dPr>
                                <m:e>
                                  <m:r>
                                    <a:rPr lang="en-GB" sz="1700" b="0" i="1">
                                      <a:solidFill>
                                        <a:srgbClr val="FF0000"/>
                                      </a:solidFill>
                                      <a:latin typeface="Cambria Math" panose="02040503050406030204" pitchFamily="18" charset="0"/>
                                    </a:rPr>
                                    <m:t>𝑛</m:t>
                                  </m:r>
                                  <m:r>
                                    <a:rPr lang="en-GB" sz="1700" b="0" i="1">
                                      <a:solidFill>
                                        <a:srgbClr val="FF0000"/>
                                      </a:solidFill>
                                      <a:latin typeface="Cambria Math" panose="02040503050406030204" pitchFamily="18" charset="0"/>
                                    </a:rPr>
                                    <m:t>+1</m:t>
                                  </m:r>
                                </m:e>
                              </m:d>
                            </m:sup>
                          </m:sSubSup>
                        </m:num>
                        <m:den>
                          <m:sSub>
                            <m:sSubPr>
                              <m:ctrlPr>
                                <a:rPr lang="en-GB" sz="1700" i="1">
                                  <a:solidFill>
                                    <a:srgbClr val="FF0000"/>
                                  </a:solidFill>
                                  <a:latin typeface="Cambria Math" panose="02040503050406030204" pitchFamily="18" charset="0"/>
                                </a:rPr>
                              </m:ctrlPr>
                            </m:sSubPr>
                            <m:e>
                              <m:r>
                                <a:rPr lang="en-GB" sz="1700" b="0" i="1">
                                  <a:solidFill>
                                    <a:srgbClr val="FF0000"/>
                                  </a:solidFill>
                                  <a:latin typeface="Cambria Math" panose="02040503050406030204" pitchFamily="18" charset="0"/>
                                </a:rPr>
                                <m:t>𝐸</m:t>
                              </m:r>
                            </m:e>
                            <m:sub>
                              <m:r>
                                <a:rPr lang="en-GB" sz="1700" b="0" i="1">
                                  <a:solidFill>
                                    <a:srgbClr val="FF0000"/>
                                  </a:solidFill>
                                  <a:latin typeface="Cambria Math" panose="02040503050406030204" pitchFamily="18" charset="0"/>
                                </a:rPr>
                                <m:t>0</m:t>
                              </m:r>
                            </m:sub>
                          </m:sSub>
                        </m:den>
                      </m:f>
                      <m:r>
                        <a:rPr lang="en-GB" sz="1700" b="0" i="1" smtClean="0">
                          <a:solidFill>
                            <a:srgbClr val="FF0000"/>
                          </a:solidFill>
                          <a:latin typeface="Cambria Math" panose="02040503050406030204" pitchFamily="18" charset="0"/>
                        </a:rPr>
                        <m:t>+</m:t>
                      </m:r>
                      <m:f>
                        <m:fPr>
                          <m:ctrlPr>
                            <a:rPr lang="en-GB" sz="1700" i="1">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rPr>
                            <m:t>𝑒</m:t>
                          </m:r>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𝑉</m:t>
                              </m:r>
                            </m:e>
                            <m:sub>
                              <m:r>
                                <a:rPr lang="en-GB" sz="1700" b="0" i="1" smtClean="0">
                                  <a:solidFill>
                                    <a:srgbClr val="FF0000"/>
                                  </a:solidFill>
                                  <a:latin typeface="Cambria Math" panose="02040503050406030204" pitchFamily="18" charset="0"/>
                                </a:rPr>
                                <m:t>𝑏𝑏𝑍</m:t>
                              </m:r>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𝑘</m:t>
                              </m:r>
                            </m:sub>
                          </m:sSub>
                        </m:num>
                        <m:den>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𝐸</m:t>
                              </m:r>
                            </m:e>
                            <m:sub>
                              <m:r>
                                <a:rPr lang="en-GB" sz="1700" i="1">
                                  <a:solidFill>
                                    <a:srgbClr val="FF0000"/>
                                  </a:solidFill>
                                  <a:latin typeface="Cambria Math" panose="02040503050406030204" pitchFamily="18" charset="0"/>
                                </a:rPr>
                                <m:t>0</m:t>
                              </m:r>
                            </m:sub>
                          </m:sSub>
                        </m:den>
                      </m:f>
                    </m:oMath>
                  </m:oMathPara>
                </a14:m>
                <a:endParaRPr lang="en-GB" sz="1700" dirty="0">
                  <a:solidFill>
                    <a:srgbClr val="FF0000"/>
                  </a:solidFill>
                </a:endParaRPr>
              </a:p>
            </p:txBody>
          </p:sp>
        </mc:Choice>
        <mc:Fallback xmlns="">
          <p:sp>
            <p:nvSpPr>
              <p:cNvPr id="22" name="CasellaDiTesto 21">
                <a:extLst>
                  <a:ext uri="{FF2B5EF4-FFF2-40B4-BE49-F238E27FC236}">
                    <a16:creationId xmlns:a16="http://schemas.microsoft.com/office/drawing/2014/main" id="{E32BE55C-E2CA-4563-81E7-8D7B9DEB8665}"/>
                  </a:ext>
                </a:extLst>
              </p:cNvPr>
              <p:cNvSpPr txBox="1">
                <a:spLocks noRot="1" noChangeAspect="1" noMove="1" noResize="1" noEditPoints="1" noAdjustHandles="1" noChangeArrowheads="1" noChangeShapeType="1" noTextEdit="1"/>
              </p:cNvSpPr>
              <p:nvPr/>
            </p:nvSpPr>
            <p:spPr>
              <a:xfrm>
                <a:off x="0" y="2022647"/>
                <a:ext cx="12192000" cy="866519"/>
              </a:xfrm>
              <a:prstGeom prst="rect">
                <a:avLst/>
              </a:prstGeom>
              <a:blipFill>
                <a:blip r:embed="rId3"/>
                <a:stretch>
                  <a:fillRect/>
                </a:stretch>
              </a:blipFill>
            </p:spPr>
            <p:txBody>
              <a:bodyPr/>
              <a:lstStyle/>
              <a:p>
                <a:r>
                  <a:rPr lang="en-GB">
                    <a:noFill/>
                  </a:rPr>
                  <a:t> </a:t>
                </a:r>
              </a:p>
            </p:txBody>
          </p:sp>
        </mc:Fallback>
      </mc:AlternateContent>
      <p:sp>
        <p:nvSpPr>
          <p:cNvPr id="23" name="Ovale 22">
            <a:extLst>
              <a:ext uri="{FF2B5EF4-FFF2-40B4-BE49-F238E27FC236}">
                <a16:creationId xmlns:a16="http://schemas.microsoft.com/office/drawing/2014/main" id="{4509897F-E071-4A11-9C88-EA43859743F5}"/>
              </a:ext>
            </a:extLst>
          </p:cNvPr>
          <p:cNvSpPr/>
          <p:nvPr/>
        </p:nvSpPr>
        <p:spPr>
          <a:xfrm>
            <a:off x="9089183" y="3918054"/>
            <a:ext cx="2955526" cy="267805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8406D321-1083-4567-97ED-F75D38799BAD}"/>
              </a:ext>
            </a:extLst>
          </p:cNvPr>
          <p:cNvSpPr txBox="1"/>
          <p:nvPr/>
        </p:nvSpPr>
        <p:spPr>
          <a:xfrm>
            <a:off x="9664486" y="4140835"/>
            <a:ext cx="1922202" cy="615553"/>
          </a:xfrm>
          <a:prstGeom prst="rect">
            <a:avLst/>
          </a:prstGeom>
          <a:noFill/>
        </p:spPr>
        <p:txBody>
          <a:bodyPr wrap="square" rtlCol="0">
            <a:spAutoFit/>
          </a:bodyPr>
          <a:lstStyle/>
          <a:p>
            <a:pPr algn="ctr"/>
            <a:r>
              <a:rPr lang="en-GB" sz="1700" b="1" dirty="0">
                <a:solidFill>
                  <a:srgbClr val="00B050"/>
                </a:solidFill>
              </a:rPr>
              <a:t>Accelerating cavity (RF + HOMs)</a:t>
            </a:r>
          </a:p>
        </p:txBody>
      </p:sp>
      <p:sp>
        <p:nvSpPr>
          <p:cNvPr id="25" name="CasellaDiTesto 24">
            <a:extLst>
              <a:ext uri="{FF2B5EF4-FFF2-40B4-BE49-F238E27FC236}">
                <a16:creationId xmlns:a16="http://schemas.microsoft.com/office/drawing/2014/main" id="{6E14B6DE-92E3-45C8-8111-221FED264885}"/>
              </a:ext>
            </a:extLst>
          </p:cNvPr>
          <p:cNvSpPr txBox="1"/>
          <p:nvPr/>
        </p:nvSpPr>
        <p:spPr>
          <a:xfrm>
            <a:off x="8306394" y="3413891"/>
            <a:ext cx="1800144" cy="615553"/>
          </a:xfrm>
          <a:prstGeom prst="rect">
            <a:avLst/>
          </a:prstGeom>
          <a:noFill/>
        </p:spPr>
        <p:txBody>
          <a:bodyPr wrap="square" rtlCol="0">
            <a:spAutoFit/>
          </a:bodyPr>
          <a:lstStyle/>
          <a:p>
            <a:pPr algn="ctr"/>
            <a:r>
              <a:rPr lang="en-GB" sz="1700" b="1" dirty="0">
                <a:solidFill>
                  <a:srgbClr val="0000FF"/>
                </a:solidFill>
              </a:rPr>
              <a:t>Kicker (correction + impedance)</a:t>
            </a:r>
          </a:p>
        </p:txBody>
      </p:sp>
      <p:sp>
        <p:nvSpPr>
          <p:cNvPr id="27" name="Ovale 26">
            <a:extLst>
              <a:ext uri="{FF2B5EF4-FFF2-40B4-BE49-F238E27FC236}">
                <a16:creationId xmlns:a16="http://schemas.microsoft.com/office/drawing/2014/main" id="{A77494EF-6EBE-4217-81BE-453B71B26DE5}"/>
              </a:ext>
            </a:extLst>
          </p:cNvPr>
          <p:cNvSpPr/>
          <p:nvPr/>
        </p:nvSpPr>
        <p:spPr>
          <a:xfrm>
            <a:off x="10871713" y="3883297"/>
            <a:ext cx="181233" cy="18804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ilindro 27">
            <a:extLst>
              <a:ext uri="{FF2B5EF4-FFF2-40B4-BE49-F238E27FC236}">
                <a16:creationId xmlns:a16="http://schemas.microsoft.com/office/drawing/2014/main" id="{074CFED7-AB8E-45E2-AE88-B83D04F1C5C6}"/>
              </a:ext>
            </a:extLst>
          </p:cNvPr>
          <p:cNvSpPr/>
          <p:nvPr/>
        </p:nvSpPr>
        <p:spPr>
          <a:xfrm rot="16200000">
            <a:off x="10448699" y="3699449"/>
            <a:ext cx="353777" cy="406483"/>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ilindro 28">
            <a:extLst>
              <a:ext uri="{FF2B5EF4-FFF2-40B4-BE49-F238E27FC236}">
                <a16:creationId xmlns:a16="http://schemas.microsoft.com/office/drawing/2014/main" id="{66C5A147-E086-4433-A8F6-3F2DA5F6B785}"/>
              </a:ext>
            </a:extLst>
          </p:cNvPr>
          <p:cNvSpPr/>
          <p:nvPr/>
        </p:nvSpPr>
        <p:spPr>
          <a:xfrm rot="16200000">
            <a:off x="10027487" y="3699449"/>
            <a:ext cx="353777" cy="406483"/>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sellaDiTesto 29">
            <a:extLst>
              <a:ext uri="{FF2B5EF4-FFF2-40B4-BE49-F238E27FC236}">
                <a16:creationId xmlns:a16="http://schemas.microsoft.com/office/drawing/2014/main" id="{E1AB7EB9-B6B4-4526-BFD5-2CFCF5BD4A5C}"/>
              </a:ext>
            </a:extLst>
          </p:cNvPr>
          <p:cNvSpPr txBox="1"/>
          <p:nvPr/>
        </p:nvSpPr>
        <p:spPr>
          <a:xfrm>
            <a:off x="9258158" y="5477499"/>
            <a:ext cx="2617575" cy="615553"/>
          </a:xfrm>
          <a:prstGeom prst="rect">
            <a:avLst/>
          </a:prstGeom>
          <a:noFill/>
        </p:spPr>
        <p:txBody>
          <a:bodyPr wrap="square" rtlCol="0">
            <a:spAutoFit/>
          </a:bodyPr>
          <a:lstStyle/>
          <a:p>
            <a:pPr algn="ctr"/>
            <a:r>
              <a:rPr lang="en-GB" sz="1700" b="1" dirty="0"/>
              <a:t>Synchrotron radiation + broad-band impedances</a:t>
            </a:r>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76295B4A-69AD-431D-9BF6-EC5AA1AC5A27}"/>
                  </a:ext>
                </a:extLst>
              </p:cNvPr>
              <p:cNvSpPr txBox="1"/>
              <p:nvPr/>
            </p:nvSpPr>
            <p:spPr>
              <a:xfrm>
                <a:off x="-1" y="2969630"/>
                <a:ext cx="8216503" cy="4119461"/>
              </a:xfrm>
              <a:prstGeom prst="rect">
                <a:avLst/>
              </a:prstGeom>
              <a:noFill/>
            </p:spPr>
            <p:txBody>
              <a:bodyPr wrap="square">
                <a:spAutoFit/>
              </a:bodyPr>
              <a:lstStyle/>
              <a:p>
                <a:pPr marL="742950" lvl="1" indent="-285750">
                  <a:buFont typeface="Wingdings" panose="05000000000000000000" pitchFamily="2" charset="2"/>
                  <a:buChar char="Ø"/>
                </a:pPr>
                <a:r>
                  <a:rPr lang="en-GB" sz="1700" dirty="0"/>
                  <a:t>where </a:t>
                </a:r>
                <a14:m>
                  <m:oMath xmlns:m="http://schemas.openxmlformats.org/officeDocument/2006/math">
                    <m:sSubSup>
                      <m:sSubSupPr>
                        <m:ctrlPr>
                          <a:rPr lang="en-GB" sz="1700" i="1" dirty="0"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𝑉</m:t>
                        </m:r>
                      </m:e>
                      <m:sub>
                        <m:r>
                          <a:rPr lang="en-GB" sz="1700" b="0" i="1">
                            <a:solidFill>
                              <a:schemeClr val="tx1"/>
                            </a:solidFill>
                            <a:latin typeface="Cambria Math" panose="02040503050406030204" pitchFamily="18" charset="0"/>
                          </a:rPr>
                          <m:t>𝐹𝐵</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r>
                              <a:rPr lang="en-GB" sz="1700" b="0" i="1" smtClean="0">
                                <a:solidFill>
                                  <a:schemeClr val="tx1"/>
                                </a:solidFill>
                                <a:latin typeface="Cambria Math" panose="02040503050406030204" pitchFamily="18" charset="0"/>
                              </a:rPr>
                              <m:t>+1</m:t>
                            </m:r>
                          </m:e>
                        </m:d>
                      </m:sup>
                    </m:sSubSup>
                  </m:oMath>
                </a14:m>
                <a:r>
                  <a:rPr lang="en-GB" sz="1700" dirty="0">
                    <a:solidFill>
                      <a:schemeClr val="tx1"/>
                    </a:solidFill>
                  </a:rPr>
                  <a:t> is the actual voltage provided by the kicker to the bunch </a:t>
                </a:r>
                <a14:m>
                  <m:oMath xmlns:m="http://schemas.openxmlformats.org/officeDocument/2006/math">
                    <m:r>
                      <a:rPr lang="en-GB" sz="1700" b="0" i="1" dirty="0">
                        <a:solidFill>
                          <a:schemeClr val="tx1"/>
                        </a:solidFill>
                        <a:latin typeface="Cambria Math" panose="02040503050406030204" pitchFamily="18" charset="0"/>
                      </a:rPr>
                      <m:t>𝑘</m:t>
                    </m:r>
                  </m:oMath>
                </a14:m>
                <a:r>
                  <a:rPr lang="en-GB" sz="1700" dirty="0">
                    <a:solidFill>
                      <a:schemeClr val="tx1"/>
                    </a:solidFill>
                  </a:rPr>
                  <a:t> at turn </a:t>
                </a:r>
                <a14:m>
                  <m:oMath xmlns:m="http://schemas.openxmlformats.org/officeDocument/2006/math">
                    <m:r>
                      <a:rPr lang="en-GB" sz="1700" b="0" i="1" dirty="0" smtClean="0">
                        <a:solidFill>
                          <a:schemeClr val="tx1"/>
                        </a:solidFill>
                        <a:latin typeface="Cambria Math" panose="02040503050406030204" pitchFamily="18" charset="0"/>
                      </a:rPr>
                      <m:t>(</m:t>
                    </m:r>
                    <m:r>
                      <a:rPr lang="en-GB" sz="1700" b="0" i="1" dirty="0">
                        <a:solidFill>
                          <a:schemeClr val="tx1"/>
                        </a:solidFill>
                        <a:latin typeface="Cambria Math" panose="02040503050406030204" pitchFamily="18" charset="0"/>
                      </a:rPr>
                      <m:t>𝑛</m:t>
                    </m:r>
                    <m:r>
                      <a:rPr lang="en-GB" sz="1700" b="0" i="1" dirty="0">
                        <a:solidFill>
                          <a:schemeClr val="tx1"/>
                        </a:solidFill>
                        <a:latin typeface="Cambria Math" panose="02040503050406030204" pitchFamily="18" charset="0"/>
                      </a:rPr>
                      <m:t>+1)</m:t>
                    </m:r>
                  </m:oMath>
                </a14:m>
                <a:r>
                  <a:rPr lang="en-GB" sz="1700" dirty="0">
                    <a:solidFill>
                      <a:schemeClr val="tx1"/>
                    </a:solidFill>
                  </a:rPr>
                  <a:t>.  As we saw, </a:t>
                </a:r>
                <a14:m>
                  <m:oMath xmlns:m="http://schemas.openxmlformats.org/officeDocument/2006/math">
                    <m:sSubSup>
                      <m:sSubSupPr>
                        <m:ctrlPr>
                          <a:rPr lang="en-GB" sz="1700" i="1" dirty="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𝑉</m:t>
                        </m:r>
                      </m:e>
                      <m:sub>
                        <m:r>
                          <a:rPr lang="en-GB" sz="1700" b="0" i="1">
                            <a:solidFill>
                              <a:schemeClr val="tx1"/>
                            </a:solidFill>
                            <a:latin typeface="Cambria Math" panose="02040503050406030204" pitchFamily="18" charset="0"/>
                          </a:rPr>
                          <m:t>𝐹𝐵</m:t>
                        </m:r>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r>
                              <a:rPr lang="en-GB" sz="1700" b="0" i="1" smtClean="0">
                                <a:solidFill>
                                  <a:schemeClr val="tx1"/>
                                </a:solidFill>
                                <a:latin typeface="Cambria Math" panose="02040503050406030204" pitchFamily="18" charset="0"/>
                              </a:rPr>
                              <m:t>+1</m:t>
                            </m:r>
                          </m:e>
                        </m:d>
                      </m:sup>
                    </m:sSubSup>
                  </m:oMath>
                </a14:m>
                <a:r>
                  <a:rPr lang="en-GB" sz="1700" dirty="0">
                    <a:solidFill>
                      <a:schemeClr val="tx1"/>
                    </a:solidFill>
                  </a:rPr>
                  <a:t> depend on</a:t>
                </a:r>
              </a:p>
              <a:p>
                <a:pPr marL="1200150" lvl="2" indent="-285750">
                  <a:buFont typeface="Arial" panose="020B0604020202020204" pitchFamily="34" charset="0"/>
                  <a:buChar char="•"/>
                </a:pPr>
                <a:r>
                  <a:rPr lang="en-GB" sz="1700" dirty="0">
                    <a:solidFill>
                      <a:schemeClr val="tx1"/>
                    </a:solidFill>
                  </a:rPr>
                  <a:t>the ideal voltage-correction </a:t>
                </a:r>
                <a14:m>
                  <m:oMath xmlns:m="http://schemas.openxmlformats.org/officeDocument/2006/math">
                    <m:sSubSup>
                      <m:sSubSupPr>
                        <m:ctrlPr>
                          <a:rPr lang="en-GB" sz="1700" i="1" dirty="0"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𝑉</m:t>
                        </m:r>
                      </m:e>
                      <m:sub>
                        <m:r>
                          <a:rPr lang="en-GB" sz="1700" b="0" i="1">
                            <a:solidFill>
                              <a:schemeClr val="tx1"/>
                            </a:solidFill>
                            <a:latin typeface="Cambria Math" panose="02040503050406030204" pitchFamily="18" charset="0"/>
                          </a:rPr>
                          <m:t>𝐹𝐵𝑘𝑖𝑐𝑘</m:t>
                        </m:r>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𝑘</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e>
                        </m:d>
                      </m:sup>
                    </m:sSubSup>
                  </m:oMath>
                </a14:m>
                <a:r>
                  <a:rPr lang="en-GB" sz="1700" dirty="0">
                    <a:solidFill>
                      <a:schemeClr val="tx1"/>
                    </a:solidFill>
                  </a:rPr>
                  <a:t> evaluated at turn </a:t>
                </a:r>
                <a14:m>
                  <m:oMath xmlns:m="http://schemas.openxmlformats.org/officeDocument/2006/math">
                    <m:r>
                      <a:rPr lang="en-GB" sz="1700" i="1" dirty="0" smtClean="0">
                        <a:solidFill>
                          <a:schemeClr val="tx1"/>
                        </a:solidFill>
                        <a:latin typeface="Cambria Math" panose="02040503050406030204" pitchFamily="18" charset="0"/>
                      </a:rPr>
                      <m:t>𝑛</m:t>
                    </m:r>
                  </m:oMath>
                </a14:m>
                <a:r>
                  <a:rPr lang="en-GB" sz="1700" dirty="0">
                    <a:solidFill>
                      <a:schemeClr val="tx1"/>
                    </a:solidFill>
                  </a:rPr>
                  <a:t>;</a:t>
                </a:r>
              </a:p>
              <a:p>
                <a:pPr marL="1200150" lvl="2" indent="-285750">
                  <a:buFont typeface="Arial" panose="020B0604020202020204" pitchFamily="34" charset="0"/>
                  <a:buChar char="•"/>
                </a:pPr>
                <a:r>
                  <a:rPr lang="en-GB" sz="1700" dirty="0"/>
                  <a:t>the kicker parameters </a:t>
                </a:r>
                <a14:m>
                  <m:oMath xmlns:m="http://schemas.openxmlformats.org/officeDocument/2006/math">
                    <m:sSub>
                      <m:sSubPr>
                        <m:ctrlPr>
                          <a:rPr lang="en-GB" sz="170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oMath>
                </a14:m>
                <a:r>
                  <a:rPr lang="en-GB" sz="1700" dirty="0"/>
                  <a:t>, </a:t>
                </a:r>
                <a14:m>
                  <m:oMath xmlns:m="http://schemas.openxmlformats.org/officeDocument/2006/math">
                    <m:r>
                      <a:rPr lang="en-GB" sz="1700" i="1" dirty="0" smtClean="0">
                        <a:latin typeface="Cambria Math" panose="02040503050406030204" pitchFamily="18" charset="0"/>
                      </a:rPr>
                      <m:t>𝑄</m:t>
                    </m:r>
                  </m:oMath>
                </a14:m>
                <a:r>
                  <a:rPr lang="en-GB" sz="1700" dirty="0"/>
                  <a:t> and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𝑅</m:t>
                        </m:r>
                      </m:e>
                      <m:sub>
                        <m:r>
                          <a:rPr lang="en-GB" sz="1700" b="0" i="1" smtClean="0">
                            <a:latin typeface="Cambria Math" panose="02040503050406030204" pitchFamily="18" charset="0"/>
                          </a:rPr>
                          <m:t>𝑠</m:t>
                        </m:r>
                        <m:r>
                          <a:rPr lang="en-GB" sz="1700" b="0" i="1" smtClean="0">
                            <a:latin typeface="Cambria Math" panose="02040503050406030204" pitchFamily="18" charset="0"/>
                          </a:rPr>
                          <m:t>,</m:t>
                        </m:r>
                        <m:r>
                          <a:rPr lang="en-GB" sz="1700" b="0" i="1" smtClean="0">
                            <a:latin typeface="Cambria Math" panose="02040503050406030204" pitchFamily="18" charset="0"/>
                          </a:rPr>
                          <m:t>𝑠</m:t>
                        </m:r>
                      </m:sub>
                    </m:sSub>
                  </m:oMath>
                </a14:m>
                <a:r>
                  <a:rPr lang="en-GB" sz="1700" dirty="0"/>
                  <a:t>;</a:t>
                </a:r>
              </a:p>
              <a:p>
                <a:pPr marL="1200150" lvl="2" indent="-285750">
                  <a:buFont typeface="Arial" panose="020B0604020202020204" pitchFamily="34" charset="0"/>
                  <a:buChar char="•"/>
                </a:pPr>
                <a:r>
                  <a:rPr lang="en-GB" sz="1700" dirty="0"/>
                  <a:t>the frequency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𝑒</m:t>
                        </m:r>
                      </m:sub>
                    </m:sSub>
                  </m:oMath>
                </a14:m>
                <a:r>
                  <a:rPr lang="en-GB" sz="1700" dirty="0"/>
                  <a:t> and phase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ea typeface="Cambria Math" panose="02040503050406030204" pitchFamily="18" charset="0"/>
                          </a:rPr>
                          <m:t>𝑒</m:t>
                        </m:r>
                      </m:sub>
                    </m:sSub>
                  </m:oMath>
                </a14:m>
                <a:r>
                  <a:rPr lang="en-GB" sz="1700" dirty="0"/>
                  <a:t> of the kicker-generator</a:t>
                </a:r>
                <a:r>
                  <a:rPr lang="en-GB" sz="1700" dirty="0">
                    <a:solidFill>
                      <a:schemeClr val="tx1"/>
                    </a:solidFill>
                  </a:rPr>
                  <a:t>;</a:t>
                </a:r>
              </a:p>
              <a:p>
                <a:pPr marL="1200150" lvl="2" indent="-285750">
                  <a:buFont typeface="Arial" panose="020B0604020202020204" pitchFamily="34" charset="0"/>
                  <a:buChar char="•"/>
                </a:pPr>
                <a:r>
                  <a:rPr lang="en-GB" sz="1700" dirty="0"/>
                  <a:t>the arrival time of the bunch </a:t>
                </a:r>
                <a14:m>
                  <m:oMath xmlns:m="http://schemas.openxmlformats.org/officeDocument/2006/math">
                    <m:r>
                      <a:rPr lang="en-GB" sz="1700" i="1">
                        <a:latin typeface="Cambria Math" panose="02040503050406030204" pitchFamily="18" charset="0"/>
                      </a:rPr>
                      <m:t>𝑘</m:t>
                    </m:r>
                  </m:oMath>
                </a14:m>
                <a:r>
                  <a:rPr lang="en-GB" sz="1700" dirty="0"/>
                  <a:t> at turn </a:t>
                </a:r>
                <a14:m>
                  <m:oMath xmlns:m="http://schemas.openxmlformats.org/officeDocument/2006/math">
                    <m:r>
                      <a:rPr lang="en-GB" sz="1700" i="1" dirty="0" smtClean="0">
                        <a:latin typeface="Cambria Math" panose="02040503050406030204" pitchFamily="18" charset="0"/>
                      </a:rPr>
                      <m:t>𝑛</m:t>
                    </m:r>
                    <m:r>
                      <a:rPr lang="en-GB" sz="1700" i="1" dirty="0" smtClean="0">
                        <a:latin typeface="Cambria Math" panose="02040503050406030204" pitchFamily="18" charset="0"/>
                      </a:rPr>
                      <m:t>+1</m:t>
                    </m:r>
                  </m:oMath>
                </a14:m>
                <a:r>
                  <a:rPr lang="en-GB" sz="1700" dirty="0"/>
                  <a:t>, or </a:t>
                </a:r>
                <a14:m>
                  <m:oMath xmlns:m="http://schemas.openxmlformats.org/officeDocument/2006/math">
                    <m:sSubSup>
                      <m:sSubSupPr>
                        <m:ctrlPr>
                          <a:rPr lang="en-GB" sz="1700" i="1" dirty="0"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ea typeface="Cambria Math" panose="02040503050406030204" pitchFamily="18" charset="0"/>
                          </a:rPr>
                          <m:t>∆</m:t>
                        </m:r>
                        <m:r>
                          <a:rPr lang="en-GB" sz="1700" b="0" i="1">
                            <a:solidFill>
                              <a:schemeClr val="tx1"/>
                            </a:solidFill>
                            <a:latin typeface="Cambria Math" panose="02040503050406030204" pitchFamily="18" charset="0"/>
                            <a:ea typeface="Cambria Math" panose="02040503050406030204" pitchFamily="18" charset="0"/>
                          </a:rPr>
                          <m:t>𝜑</m:t>
                        </m:r>
                      </m:e>
                      <m:sub>
                        <m:r>
                          <a:rPr lang="en-GB" sz="1700" b="0" i="1" smtClean="0">
                            <a:solidFill>
                              <a:schemeClr val="tx1"/>
                            </a:solidFill>
                            <a:latin typeface="Cambria Math" panose="02040503050406030204" pitchFamily="18" charset="0"/>
                          </a:rPr>
                          <m:t>𝑘</m:t>
                        </m:r>
                      </m:sub>
                      <m:sup>
                        <m:r>
                          <a:rPr lang="en-GB" sz="1700" b="0" i="1">
                            <a:solidFill>
                              <a:schemeClr val="tx1"/>
                            </a:solidFill>
                            <a:latin typeface="Cambria Math" panose="02040503050406030204" pitchFamily="18" charset="0"/>
                          </a:rPr>
                          <m:t>(</m:t>
                        </m:r>
                        <m:r>
                          <a:rPr lang="en-GB" sz="1700" b="0" i="1">
                            <a:solidFill>
                              <a:schemeClr val="tx1"/>
                            </a:solidFill>
                            <a:latin typeface="Cambria Math" panose="02040503050406030204" pitchFamily="18" charset="0"/>
                          </a:rPr>
                          <m:t>𝑛</m:t>
                        </m:r>
                        <m:r>
                          <a:rPr lang="en-GB" sz="1700" b="0" i="1" smtClean="0">
                            <a:solidFill>
                              <a:schemeClr val="tx1"/>
                            </a:solidFill>
                            <a:latin typeface="Cambria Math" panose="02040503050406030204" pitchFamily="18" charset="0"/>
                          </a:rPr>
                          <m:t>+1</m:t>
                        </m:r>
                        <m:r>
                          <a:rPr lang="en-GB" sz="1700" b="0" i="1">
                            <a:solidFill>
                              <a:schemeClr val="tx1"/>
                            </a:solidFill>
                            <a:latin typeface="Cambria Math" panose="02040503050406030204" pitchFamily="18" charset="0"/>
                          </a:rPr>
                          <m:t>)</m:t>
                        </m:r>
                      </m:sup>
                    </m:sSubSup>
                  </m:oMath>
                </a14:m>
                <a:r>
                  <a:rPr lang="en-GB" sz="1700" dirty="0">
                    <a:solidFill>
                      <a:schemeClr val="tx1"/>
                    </a:solidFill>
                  </a:rPr>
                  <a:t>.</a:t>
                </a:r>
              </a:p>
              <a:p>
                <a:pPr marL="1200150" lvl="2" indent="-285750">
                  <a:buFont typeface="Arial" panose="020B0604020202020204" pitchFamily="34" charset="0"/>
                  <a:buChar char="•"/>
                </a:pPr>
                <a:endParaRPr lang="en-GB" sz="1700" dirty="0"/>
              </a:p>
              <a:p>
                <a:pPr marL="285750" indent="-285750">
                  <a:buFont typeface="Wingdings" panose="05000000000000000000" pitchFamily="2" charset="2"/>
                  <a:buChar char="q"/>
                </a:pPr>
                <a:r>
                  <a:rPr lang="en-GB" sz="1700" dirty="0"/>
                  <a:t>The effects of broad-band impedances which don’t couple consecutive bunches can be simply included in the energy equation of motion as instantaneous voltages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𝑏𝑏𝑍</m:t>
                        </m:r>
                        <m:r>
                          <a:rPr lang="en-GB" sz="1700" i="1">
                            <a:latin typeface="Cambria Math" panose="02040503050406030204" pitchFamily="18" charset="0"/>
                          </a:rPr>
                          <m:t>,</m:t>
                        </m:r>
                        <m:r>
                          <a:rPr lang="en-GB" sz="1700" i="1">
                            <a:latin typeface="Cambria Math" panose="02040503050406030204" pitchFamily="18" charset="0"/>
                          </a:rPr>
                          <m:t>𝑘</m:t>
                        </m:r>
                      </m:sub>
                    </m:sSub>
                  </m:oMath>
                </a14:m>
                <a:r>
                  <a:rPr lang="en-GB" sz="1700" dirty="0"/>
                  <a:t>.</a:t>
                </a:r>
              </a:p>
              <a:p>
                <a:pPr marL="742950" lvl="1" indent="-285750">
                  <a:buFont typeface="Wingdings" panose="05000000000000000000" pitchFamily="2" charset="2"/>
                  <a:buChar char="Ø"/>
                </a:pPr>
                <a:r>
                  <a:rPr lang="en-GB" sz="1700" dirty="0">
                    <a:solidFill>
                      <a:schemeClr val="tx1"/>
                    </a:solidFill>
                  </a:rPr>
                  <a:t>Usually these impedances (e.g. resistive wall) are due to non-resonant devices and are spread all along the ring.</a:t>
                </a:r>
              </a:p>
              <a:p>
                <a:pPr marL="742950" lvl="1" indent="-285750">
                  <a:buFont typeface="Wingdings" panose="05000000000000000000" pitchFamily="2" charset="2"/>
                  <a:buChar char="Ø"/>
                </a:pP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𝑏𝑏𝑍</m:t>
                        </m:r>
                        <m:r>
                          <a:rPr lang="en-GB" sz="1700" i="1">
                            <a:latin typeface="Cambria Math" panose="02040503050406030204" pitchFamily="18" charset="0"/>
                          </a:rPr>
                          <m:t>,</m:t>
                        </m:r>
                        <m:r>
                          <a:rPr lang="en-GB" sz="1700" i="1">
                            <a:latin typeface="Cambria Math" panose="02040503050406030204" pitchFamily="18" charset="0"/>
                          </a:rPr>
                          <m:t>𝑘</m:t>
                        </m:r>
                      </m:sub>
                    </m:sSub>
                  </m:oMath>
                </a14:m>
                <a:r>
                  <a:rPr lang="en-GB" sz="1700" dirty="0">
                    <a:solidFill>
                      <a:schemeClr val="tx1"/>
                    </a:solidFill>
                  </a:rPr>
                  <a:t> depend on the bunch charge </a:t>
                </a:r>
                <a14:m>
                  <m:oMath xmlns:m="http://schemas.openxmlformats.org/officeDocument/2006/math">
                    <m:sSub>
                      <m:sSubPr>
                        <m:ctrlPr>
                          <a:rPr lang="en-GB" sz="1700" i="1">
                            <a:latin typeface="Cambria Math" panose="02040503050406030204" pitchFamily="18" charset="0"/>
                          </a:rPr>
                        </m:ctrlPr>
                      </m:sSubPr>
                      <m:e>
                        <m:r>
                          <a:rPr lang="en-GB" sz="1700" b="0" i="1" smtClean="0">
                            <a:latin typeface="Cambria Math" panose="02040503050406030204" pitchFamily="18" charset="0"/>
                          </a:rPr>
                          <m:t>𝑄</m:t>
                        </m:r>
                      </m:e>
                      <m:sub>
                        <m:r>
                          <a:rPr lang="en-GB" sz="1700" i="1">
                            <a:latin typeface="Cambria Math" panose="02040503050406030204" pitchFamily="18" charset="0"/>
                          </a:rPr>
                          <m:t>𝑏</m:t>
                        </m:r>
                        <m:r>
                          <a:rPr lang="en-GB" sz="1700" i="1">
                            <a:latin typeface="Cambria Math" panose="02040503050406030204" pitchFamily="18" charset="0"/>
                          </a:rPr>
                          <m:t>,</m:t>
                        </m:r>
                        <m:r>
                          <a:rPr lang="en-GB" sz="1700" i="1">
                            <a:latin typeface="Cambria Math" panose="02040503050406030204" pitchFamily="18" charset="0"/>
                          </a:rPr>
                          <m:t>𝑘</m:t>
                        </m:r>
                      </m:sub>
                    </m:sSub>
                  </m:oMath>
                </a14:m>
                <a:r>
                  <a:rPr lang="en-GB" sz="1700" dirty="0">
                    <a:solidFill>
                      <a:schemeClr val="tx1"/>
                    </a:solidFill>
                  </a:rPr>
                  <a:t>.</a:t>
                </a:r>
              </a:p>
              <a:p>
                <a:pPr marL="1200150" lvl="2" indent="-285750">
                  <a:buFont typeface="Arial" panose="020B0604020202020204" pitchFamily="34" charset="0"/>
                  <a:buChar char="•"/>
                </a:pPr>
                <a:r>
                  <a:rPr lang="en-GB" sz="1700" dirty="0"/>
                  <a:t>If all the charges are equal, then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𝑏𝑏𝑍</m:t>
                        </m:r>
                      </m:sub>
                    </m:sSub>
                  </m:oMath>
                </a14:m>
                <a:r>
                  <a:rPr lang="en-GB" sz="1700" dirty="0">
                    <a:solidFill>
                      <a:schemeClr val="tx1"/>
                    </a:solidFill>
                  </a:rPr>
                  <a:t> is constant for all bunches and all turns.</a:t>
                </a:r>
              </a:p>
              <a:p>
                <a:pPr marL="742950" lvl="1" indent="-285750">
                  <a:buFont typeface="Wingdings" panose="05000000000000000000" pitchFamily="2" charset="2"/>
                  <a:buChar char="Ø"/>
                </a:pPr>
                <a:endParaRPr lang="en-GB" sz="1700" dirty="0">
                  <a:solidFill>
                    <a:schemeClr val="tx1"/>
                  </a:solidFill>
                </a:endParaRPr>
              </a:p>
            </p:txBody>
          </p:sp>
        </mc:Choice>
        <mc:Fallback xmlns="">
          <p:sp>
            <p:nvSpPr>
              <p:cNvPr id="33" name="CasellaDiTesto 32">
                <a:extLst>
                  <a:ext uri="{FF2B5EF4-FFF2-40B4-BE49-F238E27FC236}">
                    <a16:creationId xmlns:a16="http://schemas.microsoft.com/office/drawing/2014/main" id="{76295B4A-69AD-431D-9BF6-EC5AA1AC5A27}"/>
                  </a:ext>
                </a:extLst>
              </p:cNvPr>
              <p:cNvSpPr txBox="1">
                <a:spLocks noRot="1" noChangeAspect="1" noMove="1" noResize="1" noEditPoints="1" noAdjustHandles="1" noChangeArrowheads="1" noChangeShapeType="1" noTextEdit="1"/>
              </p:cNvSpPr>
              <p:nvPr/>
            </p:nvSpPr>
            <p:spPr>
              <a:xfrm>
                <a:off x="-1" y="2969630"/>
                <a:ext cx="8216503" cy="4119461"/>
              </a:xfrm>
              <a:prstGeom prst="rect">
                <a:avLst/>
              </a:prstGeom>
              <a:blipFill>
                <a:blip r:embed="rId4"/>
                <a:stretch>
                  <a:fillRect l="-297"/>
                </a:stretch>
              </a:blipFill>
            </p:spPr>
            <p:txBody>
              <a:bodyPr/>
              <a:lstStyle/>
              <a:p>
                <a:r>
                  <a:rPr lang="en-GB">
                    <a:noFill/>
                  </a:rPr>
                  <a:t> </a:t>
                </a:r>
              </a:p>
            </p:txBody>
          </p:sp>
        </mc:Fallback>
      </mc:AlternateContent>
    </p:spTree>
    <p:extLst>
      <p:ext uri="{BB962C8B-B14F-4D97-AF65-F5344CB8AC3E}">
        <p14:creationId xmlns:p14="http://schemas.microsoft.com/office/powerpoint/2010/main" val="23883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00065 -0.00231 L 0.00065 -0.00231 C 0.00338 0 0.0039 0.00093 0.00625 0.00208 C 0.00742 0.00278 0.01028 0.0037 0.01119 0.00486 L 0.01562 0.01019 C 0.01614 0.01088 0.01653 0.01181 0.01718 0.01204 C 0.02122 0.01319 0.01927 0.01227 0.02317 0.01458 L 0.02474 0.01551 L 0.02617 0.01644 C 0.02708 0.01806 0.02799 0.01991 0.02916 0.02083 C 0.0302 0.02153 0.03138 0.02153 0.03216 0.02269 C 0.03645 0.02778 0.03099 0.02153 0.03515 0.02523 C 0.03906 0.0287 0.03437 0.02569 0.03815 0.02801 C 0.03854 0.02894 0.0388 0.02986 0.03919 0.03056 C 0.04088 0.03356 0.04036 0.03148 0.04218 0.03333 C 0.04322 0.03426 0.0444 0.03542 0.04518 0.03681 C 0.0457 0.03773 0.04609 0.03889 0.04674 0.03958 C 0.04713 0.04005 0.04778 0.04005 0.04817 0.04028 C 0.04921 0.04144 0.05013 0.04306 0.05117 0.04398 C 0.05182 0.04444 0.0526 0.04491 0.05325 0.04583 C 0.05377 0.04653 0.05416 0.04769 0.05468 0.04838 C 0.0552 0.04907 0.05572 0.04954 0.05625 0.05023 C 0.05677 0.05324 0.05755 0.05787 0.05872 0.05995 C 0.05924 0.06088 0.05963 0.06181 0.06015 0.0625 C 0.06067 0.06319 0.06119 0.06389 0.06171 0.06435 C 0.06211 0.06481 0.06276 0.06481 0.06315 0.06528 C 0.06705 0.06875 0.06237 0.06574 0.06614 0.06806 C 0.06653 0.06875 0.06679 0.06991 0.06718 0.0706 C 0.06757 0.0713 0.06822 0.07106 0.06875 0.07153 C 0.06927 0.07199 0.06966 0.07269 0.07018 0.07338 L 0.07226 0.0787 C 0.07252 0.0794 0.07278 0.08032 0.07317 0.08125 C 0.07369 0.08241 0.07408 0.0838 0.07474 0.08472 C 0.07513 0.08542 0.07565 0.08542 0.07617 0.08565 C 0.07656 0.08681 0.07695 0.08796 0.07721 0.08935 C 0.0776 0.09097 0.07825 0.09468 0.07825 0.09468 C 0.07786 0.09676 0.07734 0.09861 0.07721 0.10093 C 0.07708 0.10255 0.07747 0.1088 0.07825 0.11157 C 0.07851 0.1125 0.0789 0.11319 0.07916 0.11412 C 0.07942 0.11644 0.07994 0.12199 0.08072 0.12384 L 0.08177 0.12662 C 0.0819 0.12778 0.08177 0.12917 0.08216 0.13009 C 0.08255 0.13079 0.08333 0.13056 0.08372 0.13102 C 0.08411 0.13171 0.08437 0.13287 0.08476 0.1338 C 0.08489 0.13519 0.08502 0.13681 0.08515 0.13819 C 0.08554 0.14005 0.08606 0.14167 0.08619 0.14352 C 0.08632 0.14491 0.08645 0.14653 0.08671 0.14792 C 0.08697 0.14884 0.0875 0.14954 0.08776 0.15069 C 0.08815 0.15231 0.08841 0.15417 0.08867 0.15602 C 0.08997 0.16227 0.08841 0.1544 0.08971 0.16204 C 0.08984 0.16296 0.0901 0.16389 0.09023 0.16481 C 0.09036 0.1662 0.09127 0.17894 0.09114 0.17986 C 0.09062 0.21921 0.09088 0.1956 0.08971 0.21181 C 0.08945 0.21458 0.08945 0.21736 0.08919 0.21991 C 0.08906 0.22106 0.0888 0.22222 0.08867 0.22338 C 0.08854 0.22546 0.08841 0.22755 0.08815 0.22963 C 0.08815 0.23056 0.08776 0.23148 0.08776 0.23241 C 0.08737 0.23588 0.08697 0.23935 0.08671 0.24306 L 0.08671 0.24306 C 0.08658 0.24653 0.08632 0.25023 0.08619 0.2537 C 0.08606 0.2588 0.08658 0.26389 0.08567 0.26875 C 0.08528 0.2713 0.08346 0.27199 0.08268 0.27407 C 0.07981 0.28171 0.08333 0.27199 0.08125 0.2794 C 0.08099 0.28032 0.08046 0.28125 0.0802 0.28218 C 0.07994 0.28287 0.07994 0.28403 0.07968 0.28472 C 0.07877 0.28819 0.07864 0.28727 0.07721 0.29005 C 0.07552 0.29375 0.07721 0.29213 0.07474 0.29375 C 0.07408 0.29468 0.0733 0.29537 0.07265 0.2963 C 0.07226 0.29699 0.07213 0.29838 0.07174 0.29907 C 0.06783 0.30463 0.07109 0.29398 0.06614 0.30694 C 0.06588 0.30787 0.06562 0.3088 0.06523 0.30972 C 0.06406 0.31227 0.06367 0.31227 0.06224 0.31412 C 0.06158 0.31597 0.06119 0.31806 0.06015 0.31944 C 0.05768 0.32292 0.05885 0.32106 0.05664 0.32477 C 0.05651 0.32569 0.05651 0.32662 0.05625 0.32755 C 0.05572 0.32847 0.05481 0.32917 0.05416 0.33009 C 0.05195 0.33287 0.05273 0.33194 0.04921 0.33356 C 0.04765 0.33542 0.04752 0.33588 0.0457 0.33727 C 0.04518 0.3375 0.04466 0.33773 0.04414 0.33819 C 0.03932 0.34282 0.04309 0.34074 0.03919 0.34259 C 0.03867 0.34306 0.03828 0.34375 0.03763 0.34444 C 0.03697 0.34491 0.03476 0.34653 0.03372 0.34699 C 0.03307 0.34722 0.03242 0.34769 0.03164 0.34792 C 0.03125 0.34838 0.03072 0.34931 0.0302 0.34977 C 0.0289 0.35046 0.02617 0.35139 0.02617 0.35139 C 0.02565 0.35208 0.02526 0.35278 0.02474 0.35324 C 0.02187 0.35532 0.02187 0.35463 0.01914 0.35579 C 0.01862 0.35602 0.01822 0.35648 0.0177 0.35671 C 0.01692 0.35718 0.01601 0.35718 0.01523 0.35764 C 0.01419 0.3581 0.01315 0.35903 0.01224 0.35949 L 0.01015 0.36042 C 0.00963 0.36088 0.00924 0.36181 0.00872 0.36204 C 0.00755 0.36273 0.00625 0.36204 0.0052 0.36296 C 0.00468 0.36343 0.00507 0.36505 0.00468 0.36574 C 0.00416 0.36644 0.00338 0.3662 0.00273 0.36667 C -0.00092 0.36829 0.00377 0.36644 -0.00131 0.36829 C -0.00404 0.37153 -0.0017 0.36898 -0.00534 0.37199 C -0.00599 0.37245 -0.00664 0.37315 -0.0073 0.37361 C -0.00873 0.37477 -0.0099 0.375 -0.01133 0.37546 C -0.01576 0.38056 -0.01316 0.3787 -0.01928 0.37986 C -0.0198 0.38009 -0.02032 0.38056 -0.02084 0.38079 C -0.02865 0.38356 -0.03894 0.38102 -0.04532 0.38079 C -0.04584 0.38056 -0.04636 0.38009 -0.04688 0.37986 C -0.04766 0.37963 -0.04857 0.3794 -0.04935 0.37894 C -0.05013 0.37847 -0.05092 0.37755 -0.05183 0.37731 C -0.05378 0.37639 -0.05586 0.37593 -0.05782 0.37546 C -0.05847 0.37477 -0.05925 0.37431 -0.0599 0.37361 C -0.06042 0.37315 -0.06081 0.37222 -0.06133 0.37199 C -0.06224 0.37106 -0.06342 0.37083 -0.06433 0.37014 C -0.06498 0.36944 -0.06563 0.36875 -0.06628 0.36829 C -0.06732 0.36759 -0.06941 0.36667 -0.06941 0.36667 C -0.07201 0.36181 -0.06954 0.36551 -0.07279 0.36204 C -0.07383 0.36111 -0.07474 0.35926 -0.07579 0.35856 C -0.07683 0.35787 -0.078 0.35787 -0.07878 0.35671 C -0.08021 0.35532 -0.08151 0.35394 -0.08282 0.35231 C -0.08334 0.35185 -0.08386 0.35093 -0.08438 0.35046 C -0.08477 0.35023 -0.08529 0.35 -0.08581 0.34977 C -0.08633 0.34838 -0.08672 0.34699 -0.08737 0.34606 C -0.08776 0.3456 -0.08842 0.3456 -0.08881 0.34514 C -0.09011 0.34421 -0.09115 0.34282 -0.09232 0.34167 C -0.09297 0.34097 -0.09375 0.34051 -0.09441 0.33981 C -0.09493 0.33935 -0.09545 0.33889 -0.09584 0.33819 C -0.09636 0.33727 -0.09675 0.33588 -0.0974 0.33542 C -0.1 0.33333 -0.10248 0.33264 -0.10534 0.33194 C -0.10599 0.33125 -0.10664 0.33056 -0.1073 0.33009 C -0.10782 0.32963 -0.10834 0.32963 -0.10886 0.32917 C -0.11003 0.32824 -0.1112 0.32685 -0.11237 0.32569 C -0.11641 0.3213 -0.11394 0.32292 -0.1168 0.3213 C -0.11719 0.32037 -0.11745 0.31921 -0.11784 0.31852 C -0.11901 0.31644 -0.1198 0.31667 -0.12136 0.31597 C -0.1237 0.30972 -0.12058 0.31713 -0.12435 0.31065 C -0.12474 0.30972 -0.12487 0.30856 -0.12539 0.30787 C -0.12579 0.30718 -0.12644 0.30671 -0.12683 0.30602 C -0.12761 0.30509 -0.12813 0.3037 -0.12891 0.30255 C -0.12969 0.29792 -0.12865 0.30162 -0.13086 0.29815 C -0.1323 0.29583 -0.1349 0.29097 -0.1349 0.29097 C -0.13503 0.29005 -0.13503 0.28912 -0.13542 0.28843 C -0.13581 0.28727 -0.13646 0.28657 -0.13685 0.28565 C -0.13724 0.28495 -0.1375 0.2838 -0.13789 0.2831 C -0.13829 0.28194 -0.13894 0.28125 -0.13933 0.28032 C -0.14011 0.2787 -0.14063 0.27685 -0.14141 0.275 C -0.1418 0.27384 -0.14232 0.27269 -0.14284 0.27153 C -0.14336 0.26806 -0.14336 0.2669 -0.14441 0.26343 C -0.14467 0.2625 -0.14506 0.26181 -0.14532 0.26088 C -0.14584 0.25926 -0.14636 0.25787 -0.14688 0.25625 C -0.14714 0.25556 -0.14766 0.25463 -0.14792 0.2537 C -0.14974 0.24699 -0.14779 0.25116 -0.15039 0.24653 C -0.15157 0.24051 -0.15026 0.24792 -0.15131 0.23681 C -0.15144 0.23588 -0.1517 0.23495 -0.15183 0.23403 L -0.15287 0.22708 C -0.153 0.22222 -0.15313 0.21759 -0.15339 0.21273 C -0.15339 0.21181 -0.15378 0.21111 -0.15391 0.21019 C -0.15404 0.20856 -0.15417 0.20718 -0.1543 0.20579 C -0.15404 0.19444 -0.15365 0.1831 -0.15339 0.17199 C -0.15326 0.1669 -0.15313 0.16181 -0.15287 0.15671 C -0.15274 0.15556 -0.15248 0.1544 -0.15235 0.15324 C -0.15118 0.14236 -0.15248 0.15255 -0.15131 0.14444 C -0.15118 0.14167 -0.15105 0.13912 -0.15092 0.13634 C -0.15079 0.13519 -0.15053 0.13403 -0.15039 0.13287 C -0.14948 0.12593 -0.15026 0.13032 -0.14883 0.12222 C -0.14779 0.1162 -0.14831 0.11806 -0.14688 0.11412 C -0.14662 0.11227 -0.14584 0.10648 -0.14532 0.10532 L -0.14441 0.10255 C -0.14362 0.09722 -0.14414 0.10023 -0.14284 0.09375 C -0.14271 0.09282 -0.14258 0.0919 -0.14232 0.09097 C -0.1418 0.08958 -0.14128 0.08819 -0.14089 0.08657 C -0.14063 0.08588 -0.14063 0.08472 -0.14037 0.08403 C -0.13998 0.08287 -0.13933 0.08218 -0.13881 0.08125 C -0.13803 0.0794 -0.13737 0.07662 -0.13633 0.075 C -0.13594 0.07454 -0.13542 0.07454 -0.1349 0.07407 C -0.13451 0.07245 -0.13425 0.07014 -0.13334 0.06875 C -0.13295 0.06829 -0.1323 0.06829 -0.13191 0.06806 C -0.13138 0.06713 -0.13099 0.06597 -0.13034 0.06528 C -0.12982 0.06458 -0.12904 0.06481 -0.12839 0.06435 C -0.12787 0.06412 -0.12735 0.06389 -0.12683 0.06343 C -0.125 0.05856 -0.12683 0.06273 -0.12435 0.05903 C -0.12383 0.05833 -0.12344 0.05718 -0.12292 0.05648 C -0.12188 0.05509 -0.12084 0.05394 -0.1198 0.05278 L -0.11836 0.05116 C -0.11784 0.04954 -0.11758 0.04792 -0.1168 0.04653 C -0.11654 0.04606 -0.11589 0.04606 -0.11537 0.04583 C -0.11355 0.04444 -0.11342 0.04398 -0.11185 0.04213 C -0.11094 0.03727 -0.11211 0.0412 -0.10938 0.03773 C -0.10873 0.03704 -0.10834 0.03588 -0.10782 0.03495 C -0.10717 0.03403 -0.10651 0.03333 -0.10586 0.03241 C -0.10534 0.03148 -0.10495 0.03056 -0.1043 0.02963 C -0.10391 0.02894 -0.10326 0.0287 -0.10287 0.02801 C -0.10235 0.02708 -0.10183 0.02616 -0.10131 0.02523 C -0.10066 0.02431 -0.1 0.02361 -0.09935 0.02269 C -0.09896 0.02176 -0.0987 0.02083 -0.09831 0.01991 C -0.0974 0.01806 -0.09506 0.01435 -0.09388 0.01366 C -0.09323 0.01343 -0.09245 0.01319 -0.0918 0.01273 C -0.08959 0.01134 -0.09037 0.01088 -0.08829 0.01019 C -0.08737 0.00972 -0.08633 0.00949 -0.08529 0.00926 C -0.08503 0.00833 -0.0849 0.00718 -0.08438 0.00671 C -0.08347 0.00579 -0.0823 0.00602 -0.08138 0.00579 C -0.08086 0.00556 -0.08034 0.00509 -0.07982 0.00486 C -0.0793 0.00463 -0.07696 0.0037 -0.07631 0.00301 C -0.07058 -0.00278 -0.07618 0.00116 -0.07032 -0.00231 L -0.06888 -0.00324 C -0.06628 -0.01019 -0.06849 -0.00556 -0.05938 -0.00671 C -0.05769 -0.00694 -0.05599 -0.00741 -0.0543 -0.00764 C -0.04532 -0.00903 -0.05144 -0.00787 -0.04428 -0.00926 L -0.00131 -0.00856 C -0.00066 -0.00833 -0.00079 -0.00648 -0.00026 -0.00579 C 0.00013 -0.00509 0.00065 -0.00463 0.00117 -0.00394 C 0.00143 -0.0037 0.00078 -0.00255 0.00065 -0.00231 Z " pathEditMode="relative" ptsTypes="AAAAAAAAAAAAAAAAAAAAAAAAAAAAAAAAAAAAAAAAAAAAAAAAAAAAAAAAAAAAAAAAAAAAAAAAAAAAAAAAAAAAAAAAAAAAAAAAAAAAAAAAAAAAAAAAAAAAAAAAAAAAAAAAAAAAAAAAAAAAAAAAAAAAAAAAAAAAAAAAAAAAAAAAAAAAAAAAAAAAAAAAAAAAAAAAAAAAAAAAAAAAAAA">
                                      <p:cBhvr>
                                        <p:cTn id="6" dur="5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2060FA5-B08C-4D36-A7C7-07DEAB3CBA8C}"/>
              </a:ext>
            </a:extLst>
          </p:cNvPr>
          <p:cNvSpPr>
            <a:spLocks noGrp="1"/>
          </p:cNvSpPr>
          <p:nvPr>
            <p:ph type="sldNum" sz="quarter" idx="12"/>
          </p:nvPr>
        </p:nvSpPr>
        <p:spPr/>
        <p:txBody>
          <a:bodyPr/>
          <a:lstStyle/>
          <a:p>
            <a:fld id="{F556478C-EA8F-4B12-8AB2-8053E5C3663D}" type="slidenum">
              <a:rPr lang="en-GB" smtClean="0"/>
              <a:t>143</a:t>
            </a:fld>
            <a:endParaRPr lang="en-GB"/>
          </a:p>
        </p:txBody>
      </p:sp>
      <p:sp>
        <p:nvSpPr>
          <p:cNvPr id="5" name="CasellaDiTesto 4">
            <a:extLst>
              <a:ext uri="{FF2B5EF4-FFF2-40B4-BE49-F238E27FC236}">
                <a16:creationId xmlns:a16="http://schemas.microsoft.com/office/drawing/2014/main" id="{DD3C48BC-FA94-41DE-B9D9-24FD9EB3BDE5}"/>
              </a:ext>
            </a:extLst>
          </p:cNvPr>
          <p:cNvSpPr txBox="1"/>
          <p:nvPr/>
        </p:nvSpPr>
        <p:spPr>
          <a:xfrm>
            <a:off x="-168675" y="84662"/>
            <a:ext cx="12192000" cy="646331"/>
          </a:xfrm>
          <a:prstGeom prst="rect">
            <a:avLst/>
          </a:prstGeom>
          <a:noFill/>
        </p:spPr>
        <p:txBody>
          <a:bodyPr wrap="square" rtlCol="0">
            <a:spAutoFit/>
          </a:bodyPr>
          <a:lstStyle/>
          <a:p>
            <a:pPr algn="ctr"/>
            <a:r>
              <a:rPr lang="en-GB" sz="3500" dirty="0">
                <a:latin typeface="+mj-lt"/>
              </a:rPr>
              <a:t>Example 1: coupled-bunch instability damped by the kicker (1/2)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5B6ACF9-B3B8-40E1-AADC-D707EDADF9B0}"/>
                  </a:ext>
                </a:extLst>
              </p:cNvPr>
              <p:cNvSpPr txBox="1"/>
              <p:nvPr/>
            </p:nvSpPr>
            <p:spPr>
              <a:xfrm>
                <a:off x="0" y="838795"/>
                <a:ext cx="12192000" cy="3479158"/>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We assume the DAFNE parameters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𝑈</m:t>
                        </m:r>
                      </m:e>
                      <m:sub>
                        <m:r>
                          <a:rPr lang="en-GB" sz="1600" i="1">
                            <a:latin typeface="Cambria Math" panose="02040503050406030204" pitchFamily="18" charset="0"/>
                            <a:ea typeface="Cambria Math" panose="02040503050406030204" pitchFamily="18" charset="0"/>
                          </a:rPr>
                          <m:t>0</m:t>
                        </m:r>
                      </m:sub>
                    </m:sSub>
                  </m:oMath>
                </a14:m>
                <a:r>
                  <a:rPr lang="en-GB" sz="1600" dirty="0"/>
                  <a:t> = 8.88 keV,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oMath>
                </a14:m>
                <a:r>
                  <a:rPr lang="en-GB" sz="1600" dirty="0"/>
                  <a:t> = 510 MeV, </a:t>
                </a:r>
                <a14:m>
                  <m:oMath xmlns:m="http://schemas.openxmlformats.org/officeDocument/2006/math">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oMath>
                </a14:m>
                <a:r>
                  <a:rPr lang="en-GB" sz="1600" dirty="0"/>
                  <a:t> = 130 kV and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oMath>
                </a14:m>
                <a:r>
                  <a:rPr lang="en-GB" sz="1600" dirty="0"/>
                  <a:t> = 0.018. </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Moreover we assume that</a:t>
                </a:r>
              </a:p>
              <a:p>
                <a:pPr marL="742950" lvl="1" indent="-285750">
                  <a:buFont typeface="Wingdings" panose="05000000000000000000" pitchFamily="2" charset="2"/>
                  <a:buChar char="Ø"/>
                </a:pPr>
                <a:r>
                  <a:rPr lang="en-GB" sz="1700" dirty="0"/>
                  <a:t>three equally-spaced bunches with </a:t>
                </a:r>
                <a14:m>
                  <m:oMath xmlns:m="http://schemas.openxmlformats.org/officeDocument/2006/math">
                    <m:sSub>
                      <m:sSubPr>
                        <m:ctrlPr>
                          <a:rPr lang="en-GB" sz="1600" b="0" i="1" smtClean="0">
                            <a:latin typeface="Cambria Math" panose="02040503050406030204" pitchFamily="18" charset="0"/>
                          </a:rPr>
                        </m:ctrlPr>
                      </m:sSubPr>
                      <m:e>
                        <m:r>
                          <m:rPr>
                            <m:sty m:val="p"/>
                          </m:rPr>
                          <a:rPr lang="en-GB" sz="1600" b="0" i="0" smtClean="0">
                            <a:latin typeface="Cambria Math" panose="02040503050406030204" pitchFamily="18" charset="0"/>
                          </a:rPr>
                          <m:t>I</m:t>
                        </m:r>
                      </m:e>
                      <m:sub>
                        <m:r>
                          <a:rPr lang="en-GB" sz="1600" b="0" i="1" smtClean="0">
                            <a:latin typeface="Cambria Math" panose="02040503050406030204" pitchFamily="18" charset="0"/>
                          </a:rPr>
                          <m:t>𝑏</m:t>
                        </m:r>
                      </m:sub>
                    </m:sSub>
                    <m:r>
                      <a:rPr lang="en-GB" sz="1600" b="0" i="0" smtClean="0">
                        <a:latin typeface="Cambria Math" panose="02040503050406030204" pitchFamily="18" charset="0"/>
                      </a:rPr>
                      <m:t>=15</m:t>
                    </m:r>
                  </m:oMath>
                </a14:m>
                <a:r>
                  <a:rPr lang="en-GB" sz="1600" dirty="0"/>
                  <a:t> mA, </a:t>
                </a:r>
                <a14:m>
                  <m:oMath xmlns:m="http://schemas.openxmlformats.org/officeDocument/2006/math">
                    <m:sSub>
                      <m:sSubPr>
                        <m:ctrlPr>
                          <a:rPr lang="en-GB" sz="1600" b="0" i="1" smtClean="0">
                            <a:latin typeface="Cambria Math" panose="02040503050406030204" pitchFamily="18" charset="0"/>
                            <a:ea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ea typeface="Cambria Math" panose="02040503050406030204" pitchFamily="18" charset="0"/>
                          </a:rPr>
                          <m:t>𝑧</m:t>
                        </m:r>
                      </m:sub>
                    </m:sSub>
                    <m:r>
                      <a:rPr lang="en-GB" sz="1600" b="0" i="1" smtClean="0">
                        <a:latin typeface="Cambria Math" panose="02040503050406030204" pitchFamily="18" charset="0"/>
                        <a:ea typeface="Cambria Math" panose="02040503050406030204" pitchFamily="18" charset="0"/>
                      </a:rPr>
                      <m:t>=10</m:t>
                    </m:r>
                  </m:oMath>
                </a14:m>
                <a:r>
                  <a:rPr lang="en-GB" sz="1600" dirty="0"/>
                  <a:t> mm </a:t>
                </a:r>
                <a:r>
                  <a:rPr lang="en-GB" sz="1700" dirty="0"/>
                  <a:t>circulate in the machine.</a:t>
                </a:r>
              </a:p>
              <a:p>
                <a:pPr marL="1200150" lvl="2" indent="-285750">
                  <a:buFont typeface="Arial" panose="020B0604020202020204" pitchFamily="34" charset="0"/>
                  <a:buChar char="•"/>
                </a:pPr>
                <a:r>
                  <a:rPr lang="en-GB" sz="1700" dirty="0"/>
                  <a:t>At turn 0 the bunches are displaced by 0.25 mrad with respect to </a:t>
                </a:r>
                <a14:m>
                  <m:oMath xmlns:m="http://schemas.openxmlformats.org/officeDocument/2006/math">
                    <m:r>
                      <a:rPr lang="en-GB" sz="1700" i="1" smtClean="0">
                        <a:latin typeface="Cambria Math" panose="02040503050406030204" pitchFamily="18" charset="0"/>
                        <a:ea typeface="Cambria Math" panose="02040503050406030204" pitchFamily="18" charset="0"/>
                      </a:rPr>
                      <m:t>∆</m:t>
                    </m:r>
                    <m:sSub>
                      <m:sSubPr>
                        <m:ctrlPr>
                          <a:rPr lang="en-GB" sz="1700" b="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𝜑</m:t>
                        </m:r>
                      </m:e>
                      <m:sub>
                        <m:r>
                          <a:rPr lang="en-GB" sz="1700" b="0" i="1" smtClean="0">
                            <a:latin typeface="Cambria Math" panose="02040503050406030204" pitchFamily="18" charset="0"/>
                            <a:ea typeface="Cambria Math" panose="02040503050406030204" pitchFamily="18" charset="0"/>
                          </a:rPr>
                          <m:t>𝐻𝑂𝑀</m:t>
                        </m:r>
                      </m:sub>
                    </m:sSub>
                  </m:oMath>
                </a14:m>
                <a:r>
                  <a:rPr lang="en-GB" sz="1700" dirty="0"/>
                  <a:t> (equal for all the bunches due to symmetry).</a:t>
                </a:r>
              </a:p>
              <a:p>
                <a:pPr marL="742950" lvl="1" indent="-285750">
                  <a:buFont typeface="Wingdings" panose="05000000000000000000" pitchFamily="2" charset="2"/>
                  <a:buChar char="Ø"/>
                </a:pPr>
                <a:r>
                  <a:rPr lang="en-GB" sz="1700" dirty="0"/>
                  <a:t>an HOM excites the coupled-bunch mode </a:t>
                </a:r>
                <a14:m>
                  <m:oMath xmlns:m="http://schemas.openxmlformats.org/officeDocument/2006/math">
                    <m:r>
                      <a:rPr lang="en-GB" sz="1700" i="1" smtClean="0">
                        <a:latin typeface="Cambria Math" panose="02040503050406030204" pitchFamily="18" charset="0"/>
                        <a:ea typeface="Cambria Math" panose="02040503050406030204" pitchFamily="18" charset="0"/>
                      </a:rPr>
                      <m:t>𝜇</m:t>
                    </m:r>
                    <m:r>
                      <a:rPr lang="en-GB" sz="1700" b="0" i="1" smtClean="0">
                        <a:latin typeface="Cambria Math" panose="02040503050406030204" pitchFamily="18" charset="0"/>
                        <a:ea typeface="Cambria Math" panose="02040503050406030204" pitchFamily="18" charset="0"/>
                      </a:rPr>
                      <m:t>=1</m:t>
                    </m:r>
                  </m:oMath>
                </a14:m>
                <a:r>
                  <a:rPr lang="en-GB" sz="1700" dirty="0"/>
                  <a:t>, </a:t>
                </a:r>
                <a14:m>
                  <m:oMath xmlns:m="http://schemas.openxmlformats.org/officeDocument/2006/math">
                    <m:r>
                      <a:rPr lang="en-GB" sz="1700" i="1" smtClean="0">
                        <a:latin typeface="Cambria Math" panose="02040503050406030204" pitchFamily="18" charset="0"/>
                        <a:ea typeface="Cambria Math" panose="02040503050406030204" pitchFamily="18" charset="0"/>
                      </a:rPr>
                      <m:t>∆</m:t>
                    </m:r>
                    <m:sSub>
                      <m:sSubPr>
                        <m:ctrlPr>
                          <a:rPr lang="en-GB" sz="1700" b="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𝜑</m:t>
                        </m:r>
                      </m:e>
                      <m:sub>
                        <m:r>
                          <a:rPr lang="en-GB" sz="1700" b="0" i="1" smtClean="0">
                            <a:latin typeface="Cambria Math" panose="02040503050406030204" pitchFamily="18" charset="0"/>
                            <a:ea typeface="Cambria Math" panose="02040503050406030204" pitchFamily="18" charset="0"/>
                          </a:rPr>
                          <m:t>1</m:t>
                        </m:r>
                      </m:sub>
                    </m:sSub>
                    <m:r>
                      <a:rPr lang="en-GB" sz="1700" b="0" i="0" smtClean="0">
                        <a:latin typeface="Cambria Math" panose="02040503050406030204" pitchFamily="18" charset="0"/>
                        <a:ea typeface="Cambria Math" panose="02040503050406030204" pitchFamily="18" charset="0"/>
                      </a:rPr>
                      <m:t>=2</m:t>
                    </m:r>
                    <m:r>
                      <m:rPr>
                        <m:sty m:val="p"/>
                      </m:rPr>
                      <a:rPr lang="el-GR" sz="1700" b="0" i="1" smtClean="0">
                        <a:latin typeface="Cambria Math" panose="02040503050406030204" pitchFamily="18" charset="0"/>
                        <a:ea typeface="Cambria Math" panose="02040503050406030204" pitchFamily="18" charset="0"/>
                      </a:rPr>
                      <m:t>π</m:t>
                    </m:r>
                    <m:r>
                      <a:rPr lang="en-GB" sz="1700" b="0" i="1" smtClean="0">
                        <a:latin typeface="Cambria Math" panose="02040503050406030204" pitchFamily="18" charset="0"/>
                        <a:ea typeface="Cambria Math" panose="02040503050406030204" pitchFamily="18" charset="0"/>
                      </a:rPr>
                      <m:t>/3</m:t>
                    </m:r>
                  </m:oMath>
                </a14:m>
                <a:r>
                  <a:rPr lang="en-GB" sz="1700" dirty="0"/>
                  <a:t>.</a:t>
                </a:r>
              </a:p>
              <a:p>
                <a:pPr marL="1200150" lvl="2" indent="-285750">
                  <a:buFont typeface="Arial" panose="020B0604020202020204" pitchFamily="34" charset="0"/>
                  <a:buChar char="•"/>
                </a:pPr>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𝑅</m:t>
                        </m:r>
                      </m:e>
                      <m:sub>
                        <m:r>
                          <a:rPr lang="en-GB" sz="1600" b="0" i="1" smtClean="0">
                            <a:latin typeface="Cambria Math" panose="02040503050406030204" pitchFamily="18" charset="0"/>
                          </a:rPr>
                          <m:t>𝑠</m:t>
                        </m:r>
                      </m:sub>
                    </m:sSub>
                    <m:r>
                      <a:rPr lang="en-GB" sz="1600" i="1">
                        <a:latin typeface="Cambria Math" panose="02040503050406030204" pitchFamily="18" charset="0"/>
                      </a:rPr>
                      <m:t>=</m:t>
                    </m:r>
                    <m:r>
                      <a:rPr lang="en-GB" sz="1600" b="0" i="1" smtClean="0">
                        <a:latin typeface="Cambria Math" panose="02040503050406030204" pitchFamily="18" charset="0"/>
                      </a:rPr>
                      <m:t>4000 </m:t>
                    </m:r>
                    <m:r>
                      <m:rPr>
                        <m:sty m:val="p"/>
                      </m:rPr>
                      <a:rPr lang="el-GR" sz="1600" i="1" dirty="0" smtClean="0">
                        <a:latin typeface="Cambria Math" panose="02040503050406030204" pitchFamily="18" charset="0"/>
                        <a:ea typeface="Cambria Math" panose="02040503050406030204" pitchFamily="18" charset="0"/>
                      </a:rPr>
                      <m:t>Ω</m:t>
                    </m:r>
                  </m:oMath>
                </a14:m>
                <a:r>
                  <a:rPr lang="en-GB" sz="1600" dirty="0"/>
                  <a:t>, </a:t>
                </a:r>
                <a14:m>
                  <m:oMath xmlns:m="http://schemas.openxmlformats.org/officeDocument/2006/math">
                    <m:r>
                      <a:rPr lang="en-GB" sz="1600" i="1" dirty="0" smtClean="0">
                        <a:latin typeface="Cambria Math" panose="02040503050406030204" pitchFamily="18" charset="0"/>
                      </a:rPr>
                      <m:t>𝑄</m:t>
                    </m:r>
                    <m:r>
                      <a:rPr lang="en-GB" sz="1600" b="0" i="1" dirty="0" smtClean="0">
                        <a:latin typeface="Cambria Math" panose="02040503050406030204" pitchFamily="18" charset="0"/>
                      </a:rPr>
                      <m:t>=40000</m:t>
                    </m:r>
                  </m:oMath>
                </a14:m>
                <a:r>
                  <a:rPr lang="en-GB" sz="1700" dirty="0"/>
                  <a:t>;</a:t>
                </a:r>
              </a:p>
              <a:p>
                <a:pPr marL="1200150" lvl="2" indent="-285750">
                  <a:buFont typeface="Arial" panose="020B0604020202020204" pitchFamily="34" charset="0"/>
                  <a:buChar char="•"/>
                </a:pPr>
                <a:r>
                  <a:rPr lang="en-GB" sz="1700" dirty="0"/>
                  <a:t>An instability is obtained if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𝑟</m:t>
                        </m:r>
                      </m:sub>
                    </m:sSub>
                    <m:r>
                      <a:rPr lang="en-GB" sz="1700" b="0" i="1" smtClean="0">
                        <a:latin typeface="Cambria Math" panose="02040503050406030204" pitchFamily="18" charset="0"/>
                      </a:rPr>
                      <m:t>=</m:t>
                    </m:r>
                    <m:d>
                      <m:dPr>
                        <m:ctrlPr>
                          <a:rPr lang="en-GB" sz="1700" b="0" i="1" smtClean="0">
                            <a:latin typeface="Cambria Math" panose="02040503050406030204" pitchFamily="18" charset="0"/>
                          </a:rPr>
                        </m:ctrlPr>
                      </m:dPr>
                      <m:e>
                        <m:r>
                          <a:rPr lang="en-GB" sz="1700" b="0" i="1" smtClean="0">
                            <a:latin typeface="Cambria Math" panose="02040503050406030204" pitchFamily="18" charset="0"/>
                          </a:rPr>
                          <m:t>3</m:t>
                        </m:r>
                        <m:r>
                          <a:rPr lang="en-GB" sz="1700" b="0" i="1" smtClean="0">
                            <a:latin typeface="Cambria Math" panose="02040503050406030204" pitchFamily="18" charset="0"/>
                          </a:rPr>
                          <m:t>𝑙</m:t>
                        </m:r>
                        <m:r>
                          <a:rPr lang="en-GB" sz="1700" b="0" i="1" smtClean="0">
                            <a:latin typeface="Cambria Math" panose="02040503050406030204" pitchFamily="18" charset="0"/>
                          </a:rPr>
                          <m:t>−2</m:t>
                        </m:r>
                      </m:e>
                    </m:d>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0</m:t>
                        </m:r>
                      </m:sub>
                    </m:sSub>
                    <m:r>
                      <a:rPr lang="en-GB" sz="1700" b="0" i="1" smtClean="0">
                        <a:latin typeface="Cambria Math" panose="02040503050406030204" pitchFamily="18" charset="0"/>
                      </a:rPr>
                      <m:t>+</m:t>
                    </m:r>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𝑠</m:t>
                        </m:r>
                        <m:r>
                          <a:rPr lang="en-GB" sz="1700" b="0" i="1" smtClean="0">
                            <a:latin typeface="Cambria Math" panose="02040503050406030204" pitchFamily="18" charset="0"/>
                          </a:rPr>
                          <m:t>0</m:t>
                        </m:r>
                      </m:sub>
                    </m:sSub>
                  </m:oMath>
                </a14:m>
                <a:r>
                  <a:rPr lang="en-GB" sz="1700" dirty="0"/>
                  <a:t>, </a:t>
                </a:r>
                <a14:m>
                  <m:oMath xmlns:m="http://schemas.openxmlformats.org/officeDocument/2006/math">
                    <m:r>
                      <a:rPr lang="en-GB" sz="1700" b="0" i="1" smtClean="0">
                        <a:latin typeface="Cambria Math" panose="02040503050406030204" pitchFamily="18" charset="0"/>
                      </a:rPr>
                      <m:t>𝑙</m:t>
                    </m:r>
                    <m:r>
                      <a:rPr lang="en-GB" sz="1700" b="0" i="1" smtClean="0">
                        <a:latin typeface="Cambria Math" panose="02040503050406030204" pitchFamily="18" charset="0"/>
                        <a:ea typeface="Cambria Math" panose="02040503050406030204" pitchFamily="18" charset="0"/>
                      </a:rPr>
                      <m:t>&gt;1</m:t>
                    </m:r>
                  </m:oMath>
                </a14:m>
                <a:r>
                  <a:rPr lang="en-GB" sz="1700" dirty="0"/>
                  <a:t>. We choose </a:t>
                </a:r>
                <a14:m>
                  <m:oMath xmlns:m="http://schemas.openxmlformats.org/officeDocument/2006/math">
                    <m:r>
                      <a:rPr lang="en-GB" sz="1700" b="0" i="1" smtClean="0">
                        <a:latin typeface="Cambria Math" panose="02040503050406030204" pitchFamily="18" charset="0"/>
                      </a:rPr>
                      <m:t>𝑙</m:t>
                    </m:r>
                    <m:r>
                      <a:rPr lang="en-GB" sz="1700" b="0" i="1" smtClean="0">
                        <a:latin typeface="Cambria Math" panose="02040503050406030204" pitchFamily="18" charset="0"/>
                      </a:rPr>
                      <m:t>=100</m:t>
                    </m:r>
                  </m:oMath>
                </a14:m>
                <a:r>
                  <a:rPr lang="en-GB" sz="1700" dirty="0"/>
                  <a:t>, therefore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m:t>
                        </m:r>
                      </m:sub>
                    </m:sSub>
                    <m:r>
                      <a:rPr lang="en-GB" sz="1700" b="0" i="1" smtClean="0">
                        <a:latin typeface="Cambria Math" panose="02040503050406030204" pitchFamily="18" charset="0"/>
                      </a:rPr>
                      <m:t>=915.5</m:t>
                    </m:r>
                  </m:oMath>
                </a14:m>
                <a:r>
                  <a:rPr lang="en-GB" sz="1700" dirty="0"/>
                  <a:t> MHz.</a:t>
                </a:r>
              </a:p>
              <a:p>
                <a:pPr marL="1200150" lvl="2" indent="-285750">
                  <a:buFont typeface="Arial" panose="020B0604020202020204" pitchFamily="34" charset="0"/>
                  <a:buChar char="•"/>
                </a:pPr>
                <a:endParaRPr lang="en-GB" sz="1700" dirty="0"/>
              </a:p>
              <a:p>
                <a:pPr marL="285750" indent="-285750">
                  <a:buFont typeface="Wingdings" panose="05000000000000000000" pitchFamily="2" charset="2"/>
                  <a:buChar char="q"/>
                </a:pPr>
                <a:r>
                  <a:rPr lang="en-GB" sz="1700" dirty="0"/>
                  <a:t>We first simulate the three bunches without the feedback correction for 200000 turns. The kicker impedance is added to the HOM.</a:t>
                </a:r>
              </a:p>
              <a:p>
                <a:pPr marL="742950" lvl="1" indent="-285750">
                  <a:buFont typeface="Wingdings" panose="05000000000000000000" pitchFamily="2" charset="2"/>
                  <a:buChar char="Ø"/>
                </a:pPr>
                <a:r>
                  <a:rPr lang="en-GB" sz="1700" dirty="0"/>
                  <a:t>The oscillation-amplitudes are essentially the same for the three bunches. </a:t>
                </a:r>
              </a:p>
              <a:p>
                <a:pPr marL="1200150" lvl="2" indent="-285750">
                  <a:buFont typeface="Arial" panose="020B0604020202020204" pitchFamily="34" charset="0"/>
                  <a:buChar char="•"/>
                </a:pPr>
                <a:r>
                  <a:rPr lang="en-GB" sz="1700" dirty="0">
                    <a:solidFill>
                      <a:srgbClr val="FF0000"/>
                    </a:solidFill>
                  </a:rPr>
                  <a:t>The grow-rate computed analytically is 247.4 1/s which is in very good agreement with the one computed numerically.</a:t>
                </a:r>
              </a:p>
              <a:p>
                <a:pPr marL="742950" lvl="1" indent="-285750">
                  <a:buFont typeface="Wingdings" panose="05000000000000000000" pitchFamily="2" charset="2"/>
                  <a:buChar char="Ø"/>
                </a:pPr>
                <a:r>
                  <a:rPr lang="en-GB" sz="1700" dirty="0">
                    <a:solidFill>
                      <a:srgbClr val="FF0000"/>
                    </a:solidFill>
                  </a:rPr>
                  <a:t>As expected, the phase changes by 120° for consecutive bunches.</a:t>
                </a:r>
              </a:p>
            </p:txBody>
          </p:sp>
        </mc:Choice>
        <mc:Fallback xmlns="">
          <p:sp>
            <p:nvSpPr>
              <p:cNvPr id="6" name="CasellaDiTesto 5">
                <a:extLst>
                  <a:ext uri="{FF2B5EF4-FFF2-40B4-BE49-F238E27FC236}">
                    <a16:creationId xmlns:a16="http://schemas.microsoft.com/office/drawing/2014/main" id="{85B6ACF9-B3B8-40E1-AADC-D707EDADF9B0}"/>
                  </a:ext>
                </a:extLst>
              </p:cNvPr>
              <p:cNvSpPr txBox="1">
                <a:spLocks noRot="1" noChangeAspect="1" noMove="1" noResize="1" noEditPoints="1" noAdjustHandles="1" noChangeArrowheads="1" noChangeShapeType="1" noTextEdit="1"/>
              </p:cNvSpPr>
              <p:nvPr/>
            </p:nvSpPr>
            <p:spPr>
              <a:xfrm>
                <a:off x="0" y="838795"/>
                <a:ext cx="12192000" cy="3479158"/>
              </a:xfrm>
              <a:prstGeom prst="rect">
                <a:avLst/>
              </a:prstGeom>
              <a:blipFill>
                <a:blip r:embed="rId2"/>
                <a:stretch>
                  <a:fillRect l="-200" t="-526" b="-1579"/>
                </a:stretch>
              </a:blipFill>
            </p:spPr>
            <p:txBody>
              <a:bodyPr/>
              <a:lstStyle/>
              <a:p>
                <a:r>
                  <a:rPr lang="en-GB">
                    <a:noFill/>
                  </a:rPr>
                  <a:t> </a:t>
                </a:r>
              </a:p>
            </p:txBody>
          </p:sp>
        </mc:Fallback>
      </mc:AlternateContent>
      <p:sp>
        <p:nvSpPr>
          <p:cNvPr id="23" name="CasellaDiTesto 22">
            <a:extLst>
              <a:ext uri="{FF2B5EF4-FFF2-40B4-BE49-F238E27FC236}">
                <a16:creationId xmlns:a16="http://schemas.microsoft.com/office/drawing/2014/main" id="{D2925A95-DBAF-495A-BB66-EADFCB546496}"/>
              </a:ext>
            </a:extLst>
          </p:cNvPr>
          <p:cNvSpPr txBox="1"/>
          <p:nvPr/>
        </p:nvSpPr>
        <p:spPr>
          <a:xfrm>
            <a:off x="182678" y="4365443"/>
            <a:ext cx="6269412" cy="353943"/>
          </a:xfrm>
          <a:prstGeom prst="rect">
            <a:avLst/>
          </a:prstGeom>
          <a:noFill/>
        </p:spPr>
        <p:txBody>
          <a:bodyPr wrap="square" rtlCol="0">
            <a:spAutoFit/>
          </a:bodyPr>
          <a:lstStyle/>
          <a:p>
            <a:r>
              <a:rPr lang="en-GB" sz="1700" b="1" dirty="0"/>
              <a:t>Phase evolution of bunch 1 and grow-rate from the exponential fit</a:t>
            </a:r>
          </a:p>
        </p:txBody>
      </p:sp>
      <p:pic>
        <p:nvPicPr>
          <p:cNvPr id="27" name="Immagine 26">
            <a:extLst>
              <a:ext uri="{FF2B5EF4-FFF2-40B4-BE49-F238E27FC236}">
                <a16:creationId xmlns:a16="http://schemas.microsoft.com/office/drawing/2014/main" id="{BED42022-246F-4D2D-B968-583BEB6C1970}"/>
              </a:ext>
            </a:extLst>
          </p:cNvPr>
          <p:cNvPicPr>
            <a:picLocks noChangeAspect="1"/>
          </p:cNvPicPr>
          <p:nvPr/>
        </p:nvPicPr>
        <p:blipFill>
          <a:blip r:embed="rId3"/>
          <a:stretch>
            <a:fillRect/>
          </a:stretch>
        </p:blipFill>
        <p:spPr>
          <a:xfrm>
            <a:off x="548639" y="4719386"/>
            <a:ext cx="5223547" cy="2084824"/>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1180EDDE-75F1-4D96-B6A9-0DB6A6106454}"/>
                  </a:ext>
                </a:extLst>
              </p:cNvPr>
              <p:cNvSpPr txBox="1"/>
              <p:nvPr/>
            </p:nvSpPr>
            <p:spPr>
              <a:xfrm>
                <a:off x="936168" y="4779476"/>
                <a:ext cx="1474699" cy="520399"/>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FF"/>
                              </a:solidFill>
                              <a:latin typeface="Cambria Math" panose="02040503050406030204" pitchFamily="18" charset="0"/>
                              <a:ea typeface="Cambria Math" panose="02040503050406030204" pitchFamily="18" charset="0"/>
                            </a:rPr>
                          </m:ctrlPr>
                        </m:sSubPr>
                        <m:e>
                          <m:r>
                            <a:rPr lang="en-GB" b="1" i="1" smtClean="0">
                              <a:solidFill>
                                <a:srgbClr val="FF00FF"/>
                              </a:solidFill>
                              <a:latin typeface="Cambria Math" panose="02040503050406030204" pitchFamily="18" charset="0"/>
                              <a:ea typeface="Cambria Math" panose="02040503050406030204" pitchFamily="18" charset="0"/>
                            </a:rPr>
                            <m:t>𝜶</m:t>
                          </m:r>
                        </m:e>
                        <m:sub>
                          <m:r>
                            <a:rPr lang="en-GB" b="1" i="1" smtClean="0">
                              <a:solidFill>
                                <a:srgbClr val="FF00FF"/>
                              </a:solidFill>
                              <a:latin typeface="Cambria Math" panose="02040503050406030204" pitchFamily="18" charset="0"/>
                              <a:ea typeface="Cambria Math" panose="02040503050406030204" pitchFamily="18" charset="0"/>
                            </a:rPr>
                            <m:t>𝒓</m:t>
                          </m:r>
                        </m:sub>
                      </m:sSub>
                      <m:r>
                        <a:rPr lang="en-GB" b="1" i="1" smtClean="0">
                          <a:solidFill>
                            <a:srgbClr val="FF00FF"/>
                          </a:solidFill>
                          <a:latin typeface="Cambria Math" panose="02040503050406030204" pitchFamily="18" charset="0"/>
                          <a:ea typeface="Cambria Math" panose="02040503050406030204" pitchFamily="18" charset="0"/>
                        </a:rPr>
                        <m:t>=</m:t>
                      </m:r>
                      <m:r>
                        <a:rPr lang="en-GB" b="1" i="1" smtClean="0">
                          <a:solidFill>
                            <a:srgbClr val="FF00FF"/>
                          </a:solidFill>
                          <a:latin typeface="Cambria Math" panose="02040503050406030204" pitchFamily="18" charset="0"/>
                          <a:ea typeface="Cambria Math" panose="02040503050406030204" pitchFamily="18" charset="0"/>
                        </a:rPr>
                        <m:t>𝟐𝟒𝟗</m:t>
                      </m:r>
                      <m:r>
                        <a:rPr lang="en-GB" b="1" i="1" smtClean="0">
                          <a:solidFill>
                            <a:srgbClr val="FF00FF"/>
                          </a:solidFill>
                          <a:latin typeface="Cambria Math" panose="02040503050406030204" pitchFamily="18" charset="0"/>
                          <a:ea typeface="Cambria Math" panose="02040503050406030204" pitchFamily="18" charset="0"/>
                        </a:rPr>
                        <m:t>.</m:t>
                      </m:r>
                      <m:r>
                        <a:rPr lang="en-GB" b="1" i="1" smtClean="0">
                          <a:solidFill>
                            <a:srgbClr val="FF00FF"/>
                          </a:solidFill>
                          <a:latin typeface="Cambria Math" panose="02040503050406030204" pitchFamily="18" charset="0"/>
                          <a:ea typeface="Cambria Math" panose="02040503050406030204" pitchFamily="18" charset="0"/>
                        </a:rPr>
                        <m:t>𝟗</m:t>
                      </m:r>
                      <m:r>
                        <a:rPr lang="en-GB" b="1" i="1" smtClean="0">
                          <a:solidFill>
                            <a:srgbClr val="FF00FF"/>
                          </a:solidFill>
                          <a:latin typeface="Cambria Math" panose="02040503050406030204" pitchFamily="18" charset="0"/>
                          <a:ea typeface="Cambria Math" panose="02040503050406030204" pitchFamily="18" charset="0"/>
                        </a:rPr>
                        <m:t> </m:t>
                      </m:r>
                      <m:f>
                        <m:fPr>
                          <m:ctrlPr>
                            <a:rPr lang="en-GB" b="1" i="1" smtClean="0">
                              <a:solidFill>
                                <a:srgbClr val="FF00FF"/>
                              </a:solidFill>
                              <a:latin typeface="Cambria Math" panose="02040503050406030204" pitchFamily="18" charset="0"/>
                              <a:ea typeface="Cambria Math" panose="02040503050406030204" pitchFamily="18" charset="0"/>
                            </a:rPr>
                          </m:ctrlPr>
                        </m:fPr>
                        <m:num>
                          <m:r>
                            <a:rPr lang="en-GB" b="1" i="1" smtClean="0">
                              <a:solidFill>
                                <a:srgbClr val="FF00FF"/>
                              </a:solidFill>
                              <a:latin typeface="Cambria Math" panose="02040503050406030204" pitchFamily="18" charset="0"/>
                              <a:ea typeface="Cambria Math" panose="02040503050406030204" pitchFamily="18" charset="0"/>
                            </a:rPr>
                            <m:t>𝟏</m:t>
                          </m:r>
                        </m:num>
                        <m:den>
                          <m:r>
                            <a:rPr lang="en-GB" b="1" i="1" smtClean="0">
                              <a:solidFill>
                                <a:srgbClr val="FF00FF"/>
                              </a:solidFill>
                              <a:latin typeface="Cambria Math" panose="02040503050406030204" pitchFamily="18" charset="0"/>
                              <a:ea typeface="Cambria Math" panose="02040503050406030204" pitchFamily="18" charset="0"/>
                            </a:rPr>
                            <m:t>𝒔</m:t>
                          </m:r>
                        </m:den>
                      </m:f>
                    </m:oMath>
                  </m:oMathPara>
                </a14:m>
                <a:endParaRPr lang="en-GB" b="1" dirty="0"/>
              </a:p>
            </p:txBody>
          </p:sp>
        </mc:Choice>
        <mc:Fallback xmlns="">
          <p:sp>
            <p:nvSpPr>
              <p:cNvPr id="17" name="CasellaDiTesto 16">
                <a:extLst>
                  <a:ext uri="{FF2B5EF4-FFF2-40B4-BE49-F238E27FC236}">
                    <a16:creationId xmlns:a16="http://schemas.microsoft.com/office/drawing/2014/main" id="{1180EDDE-75F1-4D96-B6A9-0DB6A6106454}"/>
                  </a:ext>
                </a:extLst>
              </p:cNvPr>
              <p:cNvSpPr txBox="1">
                <a:spLocks noRot="1" noChangeAspect="1" noMove="1" noResize="1" noEditPoints="1" noAdjustHandles="1" noChangeArrowheads="1" noChangeShapeType="1" noTextEdit="1"/>
              </p:cNvSpPr>
              <p:nvPr/>
            </p:nvSpPr>
            <p:spPr>
              <a:xfrm>
                <a:off x="936168" y="4779476"/>
                <a:ext cx="1474699" cy="520399"/>
              </a:xfrm>
              <a:prstGeom prst="rect">
                <a:avLst/>
              </a:prstGeom>
              <a:blipFill>
                <a:blip r:embed="rId4"/>
                <a:stretch>
                  <a:fillRect/>
                </a:stretch>
              </a:blipFill>
              <a:ln>
                <a:solidFill>
                  <a:schemeClr val="tx1"/>
                </a:solidFill>
              </a:ln>
            </p:spPr>
            <p:txBody>
              <a:bodyPr/>
              <a:lstStyle/>
              <a:p>
                <a:r>
                  <a:rPr lang="en-GB">
                    <a:noFill/>
                  </a:rPr>
                  <a:t> </a:t>
                </a:r>
              </a:p>
            </p:txBody>
          </p:sp>
        </mc:Fallback>
      </mc:AlternateContent>
      <p:pic>
        <p:nvPicPr>
          <p:cNvPr id="29" name="Immagine 28">
            <a:extLst>
              <a:ext uri="{FF2B5EF4-FFF2-40B4-BE49-F238E27FC236}">
                <a16:creationId xmlns:a16="http://schemas.microsoft.com/office/drawing/2014/main" id="{8302EA90-3FEB-4B13-B4DD-3ED583B40627}"/>
              </a:ext>
            </a:extLst>
          </p:cNvPr>
          <p:cNvPicPr>
            <a:picLocks noChangeAspect="1"/>
          </p:cNvPicPr>
          <p:nvPr/>
        </p:nvPicPr>
        <p:blipFill>
          <a:blip r:embed="rId5"/>
          <a:stretch>
            <a:fillRect/>
          </a:stretch>
        </p:blipFill>
        <p:spPr>
          <a:xfrm>
            <a:off x="6287903" y="4719387"/>
            <a:ext cx="5368054" cy="2084823"/>
          </a:xfrm>
          <a:prstGeom prst="rect">
            <a:avLst/>
          </a:prstGeom>
        </p:spPr>
      </p:pic>
      <p:sp>
        <p:nvSpPr>
          <p:cNvPr id="30" name="CasellaDiTesto 29">
            <a:extLst>
              <a:ext uri="{FF2B5EF4-FFF2-40B4-BE49-F238E27FC236}">
                <a16:creationId xmlns:a16="http://schemas.microsoft.com/office/drawing/2014/main" id="{72C78416-3D34-4C57-A754-8EBD288D8DD0}"/>
              </a:ext>
            </a:extLst>
          </p:cNvPr>
          <p:cNvSpPr txBox="1"/>
          <p:nvPr/>
        </p:nvSpPr>
        <p:spPr>
          <a:xfrm>
            <a:off x="6817581" y="4365443"/>
            <a:ext cx="5123077" cy="353943"/>
          </a:xfrm>
          <a:prstGeom prst="rect">
            <a:avLst/>
          </a:prstGeom>
          <a:noFill/>
        </p:spPr>
        <p:txBody>
          <a:bodyPr wrap="square" rtlCol="0">
            <a:spAutoFit/>
          </a:bodyPr>
          <a:lstStyle/>
          <a:p>
            <a:r>
              <a:rPr lang="en-GB" sz="1700" b="1" dirty="0"/>
              <a:t>Zoom on the phase evolutions of the three bunches</a:t>
            </a:r>
          </a:p>
        </p:txBody>
      </p:sp>
      <p:sp>
        <p:nvSpPr>
          <p:cNvPr id="31" name="CasellaDiTesto 30">
            <a:extLst>
              <a:ext uri="{FF2B5EF4-FFF2-40B4-BE49-F238E27FC236}">
                <a16:creationId xmlns:a16="http://schemas.microsoft.com/office/drawing/2014/main" id="{48D734D8-8517-408D-A253-66AD438E0EEC}"/>
              </a:ext>
            </a:extLst>
          </p:cNvPr>
          <p:cNvSpPr txBox="1"/>
          <p:nvPr/>
        </p:nvSpPr>
        <p:spPr>
          <a:xfrm>
            <a:off x="8620471" y="5149143"/>
            <a:ext cx="1059963" cy="923330"/>
          </a:xfrm>
          <a:prstGeom prst="rect">
            <a:avLst/>
          </a:prstGeom>
          <a:solidFill>
            <a:schemeClr val="bg1"/>
          </a:solidFill>
          <a:ln>
            <a:solidFill>
              <a:schemeClr val="tx1"/>
            </a:solidFill>
          </a:ln>
        </p:spPr>
        <p:txBody>
          <a:bodyPr wrap="square" rtlCol="0">
            <a:spAutoFit/>
          </a:bodyPr>
          <a:lstStyle/>
          <a:p>
            <a:r>
              <a:rPr lang="en-GB" b="1" dirty="0">
                <a:solidFill>
                  <a:srgbClr val="0000FF"/>
                </a:solidFill>
              </a:rPr>
              <a:t>Bunch 1</a:t>
            </a:r>
          </a:p>
          <a:p>
            <a:r>
              <a:rPr lang="en-GB" b="1" dirty="0">
                <a:solidFill>
                  <a:srgbClr val="007F00"/>
                </a:solidFill>
              </a:rPr>
              <a:t>Bunch 41</a:t>
            </a:r>
          </a:p>
          <a:p>
            <a:r>
              <a:rPr lang="en-GB" b="1" dirty="0">
                <a:solidFill>
                  <a:srgbClr val="FF0000"/>
                </a:solidFill>
              </a:rPr>
              <a:t>Bunch 81</a:t>
            </a:r>
          </a:p>
        </p:txBody>
      </p:sp>
    </p:spTree>
    <p:extLst>
      <p:ext uri="{BB962C8B-B14F-4D97-AF65-F5344CB8AC3E}">
        <p14:creationId xmlns:p14="http://schemas.microsoft.com/office/powerpoint/2010/main" val="20706520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50CE2C01-31D6-4517-9022-B876D3048C52}"/>
              </a:ext>
            </a:extLst>
          </p:cNvPr>
          <p:cNvPicPr>
            <a:picLocks noChangeAspect="1"/>
          </p:cNvPicPr>
          <p:nvPr/>
        </p:nvPicPr>
        <p:blipFill>
          <a:blip r:embed="rId2"/>
          <a:stretch>
            <a:fillRect/>
          </a:stretch>
        </p:blipFill>
        <p:spPr>
          <a:xfrm>
            <a:off x="141823" y="2969232"/>
            <a:ext cx="6027938" cy="1922364"/>
          </a:xfrm>
          <a:prstGeom prst="rect">
            <a:avLst/>
          </a:prstGeom>
        </p:spPr>
      </p:pic>
      <p:sp>
        <p:nvSpPr>
          <p:cNvPr id="4" name="Segnaposto numero diapositiva 3">
            <a:extLst>
              <a:ext uri="{FF2B5EF4-FFF2-40B4-BE49-F238E27FC236}">
                <a16:creationId xmlns:a16="http://schemas.microsoft.com/office/drawing/2014/main" id="{8B6ED513-651B-4FDE-969F-4FFEDBA0EE31}"/>
              </a:ext>
            </a:extLst>
          </p:cNvPr>
          <p:cNvSpPr>
            <a:spLocks noGrp="1"/>
          </p:cNvSpPr>
          <p:nvPr>
            <p:ph type="sldNum" sz="quarter" idx="12"/>
          </p:nvPr>
        </p:nvSpPr>
        <p:spPr/>
        <p:txBody>
          <a:bodyPr/>
          <a:lstStyle/>
          <a:p>
            <a:fld id="{F556478C-EA8F-4B12-8AB2-8053E5C3663D}" type="slidenum">
              <a:rPr lang="en-GB" smtClean="0"/>
              <a:t>144</a:t>
            </a:fld>
            <a:endParaRPr lang="en-GB"/>
          </a:p>
        </p:txBody>
      </p:sp>
      <p:sp>
        <p:nvSpPr>
          <p:cNvPr id="5" name="CasellaDiTesto 4">
            <a:extLst>
              <a:ext uri="{FF2B5EF4-FFF2-40B4-BE49-F238E27FC236}">
                <a16:creationId xmlns:a16="http://schemas.microsoft.com/office/drawing/2014/main" id="{266A0A49-A4D6-4A53-AC69-3A09BBDE90F0}"/>
              </a:ext>
            </a:extLst>
          </p:cNvPr>
          <p:cNvSpPr txBox="1"/>
          <p:nvPr/>
        </p:nvSpPr>
        <p:spPr>
          <a:xfrm>
            <a:off x="-221941" y="35325"/>
            <a:ext cx="12192000" cy="646331"/>
          </a:xfrm>
          <a:prstGeom prst="rect">
            <a:avLst/>
          </a:prstGeom>
          <a:noFill/>
        </p:spPr>
        <p:txBody>
          <a:bodyPr wrap="square" rtlCol="0">
            <a:spAutoFit/>
          </a:bodyPr>
          <a:lstStyle/>
          <a:p>
            <a:pPr algn="ctr"/>
            <a:r>
              <a:rPr lang="en-GB" sz="3500" dirty="0">
                <a:latin typeface="+mj-lt"/>
              </a:rPr>
              <a:t>Example 1: coupled-bunch instability damped by the kicker (2/2)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1411FF4-670C-4998-A45B-37147B6A4F5E}"/>
                  </a:ext>
                </a:extLst>
              </p:cNvPr>
              <p:cNvSpPr txBox="1"/>
              <p:nvPr/>
            </p:nvSpPr>
            <p:spPr>
              <a:xfrm>
                <a:off x="-1" y="676401"/>
                <a:ext cx="12192000" cy="1888850"/>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then include the voltage corrections of the kicker, first assuming that the bunches see the ideal kicks </a:t>
                </a:r>
                <a14:m>
                  <m:oMath xmlns:m="http://schemas.openxmlformats.org/officeDocument/2006/math">
                    <m:sSubSup>
                      <m:sSubSupPr>
                        <m:ctrlPr>
                          <a:rPr lang="en-GB" sz="1600" i="1" dirty="0" smtClean="0">
                            <a:solidFill>
                              <a:schemeClr val="tx1"/>
                            </a:solidFill>
                            <a:latin typeface="Cambria Math" panose="02040503050406030204" pitchFamily="18" charset="0"/>
                          </a:rPr>
                        </m:ctrlPr>
                      </m:sSubSupPr>
                      <m:e>
                        <m:r>
                          <a:rPr lang="en-GB" sz="1600" b="0" i="1">
                            <a:solidFill>
                              <a:schemeClr val="tx1"/>
                            </a:solidFill>
                            <a:latin typeface="Cambria Math" panose="02040503050406030204" pitchFamily="18" charset="0"/>
                            <a:ea typeface="Cambria Math" panose="02040503050406030204" pitchFamily="18" charset="0"/>
                          </a:rPr>
                          <m:t>𝑉</m:t>
                        </m:r>
                      </m:e>
                      <m:sub>
                        <m:r>
                          <a:rPr lang="en-GB" sz="1600" b="0" i="1">
                            <a:solidFill>
                              <a:schemeClr val="tx1"/>
                            </a:solidFill>
                            <a:latin typeface="Cambria Math" panose="02040503050406030204" pitchFamily="18" charset="0"/>
                          </a:rPr>
                          <m:t>𝐹𝐵𝑘𝑖𝑐𝑘</m:t>
                        </m:r>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𝑘</m:t>
                        </m:r>
                      </m:sub>
                      <m:sup/>
                    </m:sSubSup>
                  </m:oMath>
                </a14:m>
                <a:r>
                  <a:rPr lang="en-GB" sz="1600" dirty="0"/>
                  <a:t>.</a:t>
                </a:r>
              </a:p>
              <a:p>
                <a:pPr marL="742950" lvl="1" indent="-285750">
                  <a:buFont typeface="Wingdings" panose="05000000000000000000" pitchFamily="2" charset="2"/>
                  <a:buChar char="Ø"/>
                </a:pPr>
                <a:r>
                  <a:rPr lang="en-GB" sz="1600" dirty="0"/>
                  <a:t>The feedback acts only from turn 40000 onwards and produces essentially the same damping behaviour for the three bunches.</a:t>
                </a:r>
              </a:p>
              <a:p>
                <a:pPr marL="1200150" lvl="2" indent="-285750">
                  <a:buFont typeface="Arial" panose="020B0604020202020204" pitchFamily="34" charset="0"/>
                  <a:buChar char="•"/>
                </a:pPr>
                <a14:m>
                  <m:oMath xmlns:m="http://schemas.openxmlformats.org/officeDocument/2006/math">
                    <m:sSub>
                      <m:sSubPr>
                        <m:ctrlPr>
                          <a:rPr lang="en-GB" sz="1600" i="1" smtClean="0">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𝑁</m:t>
                        </m:r>
                      </m:e>
                      <m:sub>
                        <m:r>
                          <a:rPr lang="en-GB" sz="1600" i="1">
                            <a:solidFill>
                              <a:schemeClr val="tx1"/>
                            </a:solidFill>
                            <a:latin typeface="Cambria Math" panose="02040503050406030204" pitchFamily="18" charset="0"/>
                            <a:ea typeface="Cambria Math" panose="02040503050406030204" pitchFamily="18" charset="0"/>
                          </a:rPr>
                          <m:t>𝑡𝑎𝑝</m:t>
                        </m:r>
                      </m:sub>
                    </m:sSub>
                  </m:oMath>
                </a14:m>
                <a:r>
                  <a:rPr lang="en-GB" sz="1600" dirty="0">
                    <a:solidFill>
                      <a:schemeClr val="tx1"/>
                    </a:solidFill>
                  </a:rPr>
                  <a:t> = 16, </a:t>
                </a:r>
                <a14:m>
                  <m:oMath xmlns:m="http://schemas.openxmlformats.org/officeDocument/2006/math">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b="0" i="1" smtClean="0">
                            <a:solidFill>
                              <a:schemeClr val="tx1"/>
                            </a:solidFill>
                            <a:latin typeface="Cambria Math" panose="02040503050406030204" pitchFamily="18" charset="0"/>
                            <a:ea typeface="Cambria Math" panose="02040503050406030204" pitchFamily="18" charset="0"/>
                          </a:rPr>
                          <m:t>𝑑</m:t>
                        </m:r>
                      </m:e>
                      <m:sub>
                        <m:r>
                          <a:rPr lang="en-GB" sz="1600" b="0" i="1" smtClean="0">
                            <a:solidFill>
                              <a:schemeClr val="tx1"/>
                            </a:solidFill>
                            <a:latin typeface="Cambria Math" panose="02040503050406030204" pitchFamily="18" charset="0"/>
                            <a:ea typeface="Cambria Math" panose="02040503050406030204" pitchFamily="18" charset="0"/>
                          </a:rPr>
                          <m:t>𝐷𝑆𝐹</m:t>
                        </m:r>
                      </m:sub>
                    </m:sSub>
                  </m:oMath>
                </a14:m>
                <a:r>
                  <a:rPr lang="en-GB" sz="1600" dirty="0">
                    <a:solidFill>
                      <a:schemeClr val="tx1"/>
                    </a:solidFill>
                  </a:rPr>
                  <a:t> = 6. </a:t>
                </a:r>
                <a:r>
                  <a:rPr lang="en-GB" sz="1600" dirty="0"/>
                  <a:t>The total feedback gain isn’t too high, so that enough phase oscillations can be used to perform a proper fit.</a:t>
                </a:r>
                <a:endParaRPr lang="en-GB" sz="1600" dirty="0">
                  <a:solidFill>
                    <a:schemeClr val="tx1"/>
                  </a:solidFill>
                </a:endParaRPr>
              </a:p>
              <a:p>
                <a:pPr marL="742950" lvl="1" indent="-285750">
                  <a:buFont typeface="Wingdings" panose="05000000000000000000" pitchFamily="2" charset="2"/>
                  <a:buChar char="Ø"/>
                </a:pPr>
                <a:r>
                  <a:rPr lang="en-GB" sz="1600" dirty="0"/>
                  <a:t>The analytical damping rate of the feedback is 4536 1/s.</a:t>
                </a:r>
              </a:p>
              <a:p>
                <a:pPr marL="1200150" lvl="2" indent="-285750">
                  <a:buFont typeface="Arial" panose="020B0604020202020204" pitchFamily="34" charset="0"/>
                  <a:buChar char="•"/>
                </a:pPr>
                <a:r>
                  <a:rPr lang="en-GB" sz="1600" dirty="0">
                    <a:solidFill>
                      <a:srgbClr val="FF0000"/>
                    </a:solidFill>
                  </a:rPr>
                  <a:t>The total analytical damping rate is (4536-247) 1/s = 4289 1/s, which is in very good agreement with the numerical one.</a:t>
                </a:r>
              </a:p>
              <a:p>
                <a:pPr marL="1200150" lvl="2" indent="-285750">
                  <a:buFont typeface="Arial" panose="020B0604020202020204" pitchFamily="34" charset="0"/>
                  <a:buChar char="•"/>
                </a:pPr>
                <a:endParaRPr lang="en-GB" sz="1600" dirty="0">
                  <a:solidFill>
                    <a:srgbClr val="FF0000"/>
                  </a:solidFill>
                </a:endParaRPr>
              </a:p>
              <a:p>
                <a:pPr marL="285750" indent="-285750">
                  <a:buFont typeface="Wingdings" panose="05000000000000000000" pitchFamily="2" charset="2"/>
                  <a:buChar char="q"/>
                </a:pPr>
                <a:r>
                  <a:rPr lang="en-GB" sz="1600" dirty="0">
                    <a:solidFill>
                      <a:srgbClr val="FF0000"/>
                    </a:solidFill>
                  </a:rPr>
                  <a:t>As expected, the damping rate decreases when the bunches see the real voltage-corrections, which in general are lower than the ideal ones.</a:t>
                </a:r>
              </a:p>
            </p:txBody>
          </p:sp>
        </mc:Choice>
        <mc:Fallback xmlns="">
          <p:sp>
            <p:nvSpPr>
              <p:cNvPr id="6" name="CasellaDiTesto 5">
                <a:extLst>
                  <a:ext uri="{FF2B5EF4-FFF2-40B4-BE49-F238E27FC236}">
                    <a16:creationId xmlns:a16="http://schemas.microsoft.com/office/drawing/2014/main" id="{D1411FF4-670C-4998-A45B-37147B6A4F5E}"/>
                  </a:ext>
                </a:extLst>
              </p:cNvPr>
              <p:cNvSpPr txBox="1">
                <a:spLocks noRot="1" noChangeAspect="1" noMove="1" noResize="1" noEditPoints="1" noAdjustHandles="1" noChangeArrowheads="1" noChangeShapeType="1" noTextEdit="1"/>
              </p:cNvSpPr>
              <p:nvPr/>
            </p:nvSpPr>
            <p:spPr>
              <a:xfrm>
                <a:off x="-1" y="676401"/>
                <a:ext cx="12192000" cy="1888850"/>
              </a:xfrm>
              <a:prstGeom prst="rect">
                <a:avLst/>
              </a:prstGeom>
              <a:blipFill>
                <a:blip r:embed="rId3"/>
                <a:stretch>
                  <a:fillRect l="-200"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0D6451A-F5B7-44CA-8B03-C12D4BA88CDA}"/>
                  </a:ext>
                </a:extLst>
              </p:cNvPr>
              <p:cNvSpPr txBox="1"/>
              <p:nvPr/>
            </p:nvSpPr>
            <p:spPr>
              <a:xfrm>
                <a:off x="4670797" y="3046439"/>
                <a:ext cx="1460714" cy="462627"/>
              </a:xfrm>
              <a:prstGeom prst="rect">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FF"/>
                              </a:solidFill>
                              <a:latin typeface="Cambria Math" panose="02040503050406030204" pitchFamily="18" charset="0"/>
                              <a:ea typeface="Cambria Math" panose="02040503050406030204" pitchFamily="18" charset="0"/>
                            </a:rPr>
                          </m:ctrlPr>
                        </m:sSubPr>
                        <m:e>
                          <m:r>
                            <a:rPr lang="en-GB" sz="1600" b="1" i="1" smtClean="0">
                              <a:solidFill>
                                <a:srgbClr val="FF00FF"/>
                              </a:solidFill>
                              <a:latin typeface="Cambria Math" panose="02040503050406030204" pitchFamily="18" charset="0"/>
                              <a:ea typeface="Cambria Math" panose="02040503050406030204" pitchFamily="18" charset="0"/>
                            </a:rPr>
                            <m:t>𝜶</m:t>
                          </m:r>
                        </m:e>
                        <m:sub>
                          <m:r>
                            <a:rPr lang="en-GB" sz="1600" b="1" i="1" smtClean="0">
                              <a:solidFill>
                                <a:srgbClr val="FF00FF"/>
                              </a:solidFill>
                              <a:latin typeface="Cambria Math" panose="02040503050406030204" pitchFamily="18" charset="0"/>
                              <a:ea typeface="Cambria Math" panose="02040503050406030204" pitchFamily="18" charset="0"/>
                            </a:rPr>
                            <m:t>𝒓</m:t>
                          </m:r>
                        </m:sub>
                      </m:sSub>
                      <m:r>
                        <a:rPr lang="en-GB" sz="1600" b="1" i="1" smtClean="0">
                          <a:solidFill>
                            <a:srgbClr val="FF00FF"/>
                          </a:solidFill>
                          <a:latin typeface="Cambria Math" panose="02040503050406030204" pitchFamily="18" charset="0"/>
                          <a:ea typeface="Cambria Math" panose="02040503050406030204" pitchFamily="18" charset="0"/>
                        </a:rPr>
                        <m:t>=</m:t>
                      </m:r>
                      <m:r>
                        <a:rPr lang="en-GB" sz="1600" b="1" i="1" smtClean="0">
                          <a:solidFill>
                            <a:srgbClr val="FF00FF"/>
                          </a:solidFill>
                          <a:latin typeface="Cambria Math" panose="02040503050406030204" pitchFamily="18" charset="0"/>
                          <a:ea typeface="Cambria Math" panose="02040503050406030204" pitchFamily="18" charset="0"/>
                        </a:rPr>
                        <m:t>𝟒𝟐𝟗𝟗</m:t>
                      </m:r>
                      <m:f>
                        <m:fPr>
                          <m:ctrlPr>
                            <a:rPr lang="en-GB" sz="1600" b="1" i="1" smtClean="0">
                              <a:solidFill>
                                <a:srgbClr val="FF00FF"/>
                              </a:solidFill>
                              <a:latin typeface="Cambria Math" panose="02040503050406030204" pitchFamily="18" charset="0"/>
                              <a:ea typeface="Cambria Math" panose="02040503050406030204" pitchFamily="18" charset="0"/>
                            </a:rPr>
                          </m:ctrlPr>
                        </m:fPr>
                        <m:num>
                          <m:r>
                            <a:rPr lang="en-GB" sz="1600" b="1" i="1" smtClean="0">
                              <a:solidFill>
                                <a:srgbClr val="FF00FF"/>
                              </a:solidFill>
                              <a:latin typeface="Cambria Math" panose="02040503050406030204" pitchFamily="18" charset="0"/>
                              <a:ea typeface="Cambria Math" panose="02040503050406030204" pitchFamily="18" charset="0"/>
                            </a:rPr>
                            <m:t>𝟏</m:t>
                          </m:r>
                        </m:num>
                        <m:den>
                          <m:r>
                            <a:rPr lang="en-GB" sz="1600" b="1" i="1" smtClean="0">
                              <a:solidFill>
                                <a:srgbClr val="FF00FF"/>
                              </a:solidFill>
                              <a:latin typeface="Cambria Math" panose="02040503050406030204" pitchFamily="18" charset="0"/>
                              <a:ea typeface="Cambria Math" panose="02040503050406030204" pitchFamily="18" charset="0"/>
                            </a:rPr>
                            <m:t>𝒔</m:t>
                          </m:r>
                        </m:den>
                      </m:f>
                    </m:oMath>
                  </m:oMathPara>
                </a14:m>
                <a:endParaRPr lang="en-GB" sz="1600" b="1" dirty="0"/>
              </a:p>
            </p:txBody>
          </p:sp>
        </mc:Choice>
        <mc:Fallback xmlns="">
          <p:sp>
            <p:nvSpPr>
              <p:cNvPr id="13" name="CasellaDiTesto 12">
                <a:extLst>
                  <a:ext uri="{FF2B5EF4-FFF2-40B4-BE49-F238E27FC236}">
                    <a16:creationId xmlns:a16="http://schemas.microsoft.com/office/drawing/2014/main" id="{B0D6451A-F5B7-44CA-8B03-C12D4BA88CDA}"/>
                  </a:ext>
                </a:extLst>
              </p:cNvPr>
              <p:cNvSpPr txBox="1">
                <a:spLocks noRot="1" noChangeAspect="1" noMove="1" noResize="1" noEditPoints="1" noAdjustHandles="1" noChangeArrowheads="1" noChangeShapeType="1" noTextEdit="1"/>
              </p:cNvSpPr>
              <p:nvPr/>
            </p:nvSpPr>
            <p:spPr>
              <a:xfrm>
                <a:off x="4670797" y="3046439"/>
                <a:ext cx="1460714" cy="462627"/>
              </a:xfrm>
              <a:prstGeom prst="rect">
                <a:avLst/>
              </a:prstGeom>
              <a:blipFill>
                <a:blip r:embed="rId4"/>
                <a:stretch>
                  <a:fillRect/>
                </a:stretch>
              </a:blipFill>
              <a:ln>
                <a:solidFill>
                  <a:schemeClr val="tx1"/>
                </a:solidFill>
              </a:ln>
            </p:spPr>
            <p:txBody>
              <a:bodyPr/>
              <a:lstStyle/>
              <a:p>
                <a:r>
                  <a:rPr lang="en-GB">
                    <a:noFill/>
                  </a:rPr>
                  <a:t> </a:t>
                </a:r>
              </a:p>
            </p:txBody>
          </p:sp>
        </mc:Fallback>
      </mc:AlternateContent>
      <p:sp>
        <p:nvSpPr>
          <p:cNvPr id="16" name="CasellaDiTesto 15">
            <a:extLst>
              <a:ext uri="{FF2B5EF4-FFF2-40B4-BE49-F238E27FC236}">
                <a16:creationId xmlns:a16="http://schemas.microsoft.com/office/drawing/2014/main" id="{42D7722C-5801-48E9-ABD4-8C3E76921FC3}"/>
              </a:ext>
            </a:extLst>
          </p:cNvPr>
          <p:cNvSpPr txBox="1"/>
          <p:nvPr/>
        </p:nvSpPr>
        <p:spPr>
          <a:xfrm>
            <a:off x="141823" y="2669282"/>
            <a:ext cx="6620070" cy="338554"/>
          </a:xfrm>
          <a:prstGeom prst="rect">
            <a:avLst/>
          </a:prstGeom>
          <a:noFill/>
        </p:spPr>
        <p:txBody>
          <a:bodyPr wrap="square" rtlCol="0">
            <a:spAutoFit/>
          </a:bodyPr>
          <a:lstStyle/>
          <a:p>
            <a:pPr algn="ctr"/>
            <a:r>
              <a:rPr lang="en-GB" sz="1600" b="1" dirty="0"/>
              <a:t>Phase evolution of bunch 1 and grow-rate from the exponential fit.</a:t>
            </a:r>
          </a:p>
        </p:txBody>
      </p:sp>
      <p:sp>
        <p:nvSpPr>
          <p:cNvPr id="17" name="CasellaDiTesto 16">
            <a:extLst>
              <a:ext uri="{FF2B5EF4-FFF2-40B4-BE49-F238E27FC236}">
                <a16:creationId xmlns:a16="http://schemas.microsoft.com/office/drawing/2014/main" id="{79F35714-EE53-4991-9005-695285DFD0B9}"/>
              </a:ext>
            </a:extLst>
          </p:cNvPr>
          <p:cNvSpPr txBox="1"/>
          <p:nvPr/>
        </p:nvSpPr>
        <p:spPr>
          <a:xfrm>
            <a:off x="7004671" y="2668869"/>
            <a:ext cx="4837546" cy="338554"/>
          </a:xfrm>
          <a:prstGeom prst="rect">
            <a:avLst/>
          </a:prstGeom>
          <a:noFill/>
        </p:spPr>
        <p:txBody>
          <a:bodyPr wrap="square" rtlCol="0">
            <a:spAutoFit/>
          </a:bodyPr>
          <a:lstStyle/>
          <a:p>
            <a:pPr algn="ctr"/>
            <a:r>
              <a:rPr lang="en-GB" sz="1600" b="1" dirty="0"/>
              <a:t>Voltage kicks for the bunch 1.</a:t>
            </a:r>
          </a:p>
        </p:txBody>
      </p:sp>
      <p:pic>
        <p:nvPicPr>
          <p:cNvPr id="27" name="Immagine 26">
            <a:extLst>
              <a:ext uri="{FF2B5EF4-FFF2-40B4-BE49-F238E27FC236}">
                <a16:creationId xmlns:a16="http://schemas.microsoft.com/office/drawing/2014/main" id="{322793CC-6631-442E-A7D2-FF86C66DF344}"/>
              </a:ext>
            </a:extLst>
          </p:cNvPr>
          <p:cNvPicPr>
            <a:picLocks noChangeAspect="1"/>
          </p:cNvPicPr>
          <p:nvPr/>
        </p:nvPicPr>
        <p:blipFill>
          <a:blip r:embed="rId5"/>
          <a:stretch>
            <a:fillRect/>
          </a:stretch>
        </p:blipFill>
        <p:spPr>
          <a:xfrm>
            <a:off x="150701" y="4891596"/>
            <a:ext cx="6019060" cy="1895572"/>
          </a:xfrm>
          <a:prstGeom prst="rect">
            <a:avLst/>
          </a:prstGeom>
        </p:spPr>
      </p:pic>
      <p:pic>
        <p:nvPicPr>
          <p:cNvPr id="33" name="Immagine 32">
            <a:extLst>
              <a:ext uri="{FF2B5EF4-FFF2-40B4-BE49-F238E27FC236}">
                <a16:creationId xmlns:a16="http://schemas.microsoft.com/office/drawing/2014/main" id="{AB8977D6-AE3B-4B91-A78C-A4BE300CC10A}"/>
              </a:ext>
            </a:extLst>
          </p:cNvPr>
          <p:cNvPicPr>
            <a:picLocks noChangeAspect="1"/>
          </p:cNvPicPr>
          <p:nvPr/>
        </p:nvPicPr>
        <p:blipFill>
          <a:blip r:embed="rId6"/>
          <a:stretch>
            <a:fillRect/>
          </a:stretch>
        </p:blipFill>
        <p:spPr>
          <a:xfrm>
            <a:off x="6476652" y="2975857"/>
            <a:ext cx="5564647" cy="1940120"/>
          </a:xfrm>
          <a:prstGeom prst="rect">
            <a:avLst/>
          </a:prstGeom>
        </p:spPr>
      </p:pic>
      <p:pic>
        <p:nvPicPr>
          <p:cNvPr id="35" name="Immagine 34">
            <a:extLst>
              <a:ext uri="{FF2B5EF4-FFF2-40B4-BE49-F238E27FC236}">
                <a16:creationId xmlns:a16="http://schemas.microsoft.com/office/drawing/2014/main" id="{E88240D1-CFAD-467C-99BE-ECC70ACE9404}"/>
              </a:ext>
            </a:extLst>
          </p:cNvPr>
          <p:cNvPicPr>
            <a:picLocks noChangeAspect="1"/>
          </p:cNvPicPr>
          <p:nvPr/>
        </p:nvPicPr>
        <p:blipFill>
          <a:blip r:embed="rId7"/>
          <a:stretch>
            <a:fillRect/>
          </a:stretch>
        </p:blipFill>
        <p:spPr>
          <a:xfrm>
            <a:off x="6476652" y="4938220"/>
            <a:ext cx="5564647" cy="1875994"/>
          </a:xfrm>
          <a:prstGeom prst="rect">
            <a:avLst/>
          </a:prstGeom>
        </p:spPr>
      </p:pic>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FFACC6F3-3AB2-43EE-95AA-0B3407FC33E0}"/>
                  </a:ext>
                </a:extLst>
              </p:cNvPr>
              <p:cNvSpPr txBox="1"/>
              <p:nvPr/>
            </p:nvSpPr>
            <p:spPr>
              <a:xfrm>
                <a:off x="4679675" y="4985339"/>
                <a:ext cx="1460714" cy="462627"/>
              </a:xfrm>
              <a:prstGeom prst="rect">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FF00FF"/>
                              </a:solidFill>
                              <a:latin typeface="Cambria Math" panose="02040503050406030204" pitchFamily="18" charset="0"/>
                              <a:ea typeface="Cambria Math" panose="02040503050406030204" pitchFamily="18" charset="0"/>
                            </a:rPr>
                          </m:ctrlPr>
                        </m:sSubPr>
                        <m:e>
                          <m:r>
                            <a:rPr lang="en-GB" sz="1600" b="1" i="1" smtClean="0">
                              <a:solidFill>
                                <a:srgbClr val="FF00FF"/>
                              </a:solidFill>
                              <a:latin typeface="Cambria Math" panose="02040503050406030204" pitchFamily="18" charset="0"/>
                              <a:ea typeface="Cambria Math" panose="02040503050406030204" pitchFamily="18" charset="0"/>
                            </a:rPr>
                            <m:t>𝜶</m:t>
                          </m:r>
                        </m:e>
                        <m:sub>
                          <m:r>
                            <a:rPr lang="en-GB" sz="1600" b="1" i="1" smtClean="0">
                              <a:solidFill>
                                <a:srgbClr val="FF00FF"/>
                              </a:solidFill>
                              <a:latin typeface="Cambria Math" panose="02040503050406030204" pitchFamily="18" charset="0"/>
                              <a:ea typeface="Cambria Math" panose="02040503050406030204" pitchFamily="18" charset="0"/>
                            </a:rPr>
                            <m:t>𝒓</m:t>
                          </m:r>
                        </m:sub>
                      </m:sSub>
                      <m:r>
                        <a:rPr lang="en-GB" sz="1600" b="1" i="1" smtClean="0">
                          <a:solidFill>
                            <a:srgbClr val="FF00FF"/>
                          </a:solidFill>
                          <a:latin typeface="Cambria Math" panose="02040503050406030204" pitchFamily="18" charset="0"/>
                          <a:ea typeface="Cambria Math" panose="02040503050406030204" pitchFamily="18" charset="0"/>
                        </a:rPr>
                        <m:t>=</m:t>
                      </m:r>
                      <m:r>
                        <a:rPr lang="en-GB" sz="1600" b="1" i="1" smtClean="0">
                          <a:solidFill>
                            <a:srgbClr val="FF00FF"/>
                          </a:solidFill>
                          <a:latin typeface="Cambria Math" panose="02040503050406030204" pitchFamily="18" charset="0"/>
                          <a:ea typeface="Cambria Math" panose="02040503050406030204" pitchFamily="18" charset="0"/>
                        </a:rPr>
                        <m:t>𝟑𝟕𝟎𝟔</m:t>
                      </m:r>
                      <m:f>
                        <m:fPr>
                          <m:ctrlPr>
                            <a:rPr lang="en-GB" sz="1600" b="1" i="1" smtClean="0">
                              <a:solidFill>
                                <a:srgbClr val="FF00FF"/>
                              </a:solidFill>
                              <a:latin typeface="Cambria Math" panose="02040503050406030204" pitchFamily="18" charset="0"/>
                              <a:ea typeface="Cambria Math" panose="02040503050406030204" pitchFamily="18" charset="0"/>
                            </a:rPr>
                          </m:ctrlPr>
                        </m:fPr>
                        <m:num>
                          <m:r>
                            <a:rPr lang="en-GB" sz="1600" b="1" i="1" smtClean="0">
                              <a:solidFill>
                                <a:srgbClr val="FF00FF"/>
                              </a:solidFill>
                              <a:latin typeface="Cambria Math" panose="02040503050406030204" pitchFamily="18" charset="0"/>
                              <a:ea typeface="Cambria Math" panose="02040503050406030204" pitchFamily="18" charset="0"/>
                            </a:rPr>
                            <m:t>𝟏</m:t>
                          </m:r>
                        </m:num>
                        <m:den>
                          <m:r>
                            <a:rPr lang="en-GB" sz="1600" b="1" i="1" smtClean="0">
                              <a:solidFill>
                                <a:srgbClr val="FF00FF"/>
                              </a:solidFill>
                              <a:latin typeface="Cambria Math" panose="02040503050406030204" pitchFamily="18" charset="0"/>
                              <a:ea typeface="Cambria Math" panose="02040503050406030204" pitchFamily="18" charset="0"/>
                            </a:rPr>
                            <m:t>𝒔</m:t>
                          </m:r>
                        </m:den>
                      </m:f>
                    </m:oMath>
                  </m:oMathPara>
                </a14:m>
                <a:endParaRPr lang="en-GB" sz="1600" b="1" dirty="0"/>
              </a:p>
            </p:txBody>
          </p:sp>
        </mc:Choice>
        <mc:Fallback xmlns="">
          <p:sp>
            <p:nvSpPr>
              <p:cNvPr id="36" name="CasellaDiTesto 35">
                <a:extLst>
                  <a:ext uri="{FF2B5EF4-FFF2-40B4-BE49-F238E27FC236}">
                    <a16:creationId xmlns:a16="http://schemas.microsoft.com/office/drawing/2014/main" id="{FFACC6F3-3AB2-43EE-95AA-0B3407FC33E0}"/>
                  </a:ext>
                </a:extLst>
              </p:cNvPr>
              <p:cNvSpPr txBox="1">
                <a:spLocks noRot="1" noChangeAspect="1" noMove="1" noResize="1" noEditPoints="1" noAdjustHandles="1" noChangeArrowheads="1" noChangeShapeType="1" noTextEdit="1"/>
              </p:cNvSpPr>
              <p:nvPr/>
            </p:nvSpPr>
            <p:spPr>
              <a:xfrm>
                <a:off x="4679675" y="4985339"/>
                <a:ext cx="1460714" cy="462627"/>
              </a:xfrm>
              <a:prstGeom prst="rect">
                <a:avLst/>
              </a:prstGeom>
              <a:blipFill>
                <a:blip r:embed="rId8"/>
                <a:stretch>
                  <a:fillRect/>
                </a:stretch>
              </a:blipFill>
              <a:ln>
                <a:solidFill>
                  <a:schemeClr val="tx1"/>
                </a:solidFill>
              </a:ln>
            </p:spPr>
            <p:txBody>
              <a:bodyPr/>
              <a:lstStyle/>
              <a:p>
                <a:r>
                  <a:rPr lang="en-GB">
                    <a:noFill/>
                  </a:rPr>
                  <a:t> </a:t>
                </a:r>
              </a:p>
            </p:txBody>
          </p:sp>
        </mc:Fallback>
      </mc:AlternateContent>
      <p:sp>
        <p:nvSpPr>
          <p:cNvPr id="38" name="CasellaDiTesto 37">
            <a:extLst>
              <a:ext uri="{FF2B5EF4-FFF2-40B4-BE49-F238E27FC236}">
                <a16:creationId xmlns:a16="http://schemas.microsoft.com/office/drawing/2014/main" id="{EC4790FE-DAF1-4F93-AD61-2B2A2E769809}"/>
              </a:ext>
            </a:extLst>
          </p:cNvPr>
          <p:cNvSpPr txBox="1"/>
          <p:nvPr/>
        </p:nvSpPr>
        <p:spPr>
          <a:xfrm>
            <a:off x="2575667" y="4078446"/>
            <a:ext cx="2395827" cy="338554"/>
          </a:xfrm>
          <a:prstGeom prst="rect">
            <a:avLst/>
          </a:prstGeom>
          <a:solidFill>
            <a:schemeClr val="bg1"/>
          </a:solidFill>
          <a:ln>
            <a:solidFill>
              <a:schemeClr val="tx1"/>
            </a:solidFill>
          </a:ln>
        </p:spPr>
        <p:txBody>
          <a:bodyPr wrap="square">
            <a:spAutoFit/>
          </a:bodyPr>
          <a:lstStyle/>
          <a:p>
            <a:r>
              <a:rPr lang="en-GB" sz="1600" b="1" dirty="0"/>
              <a:t>The bunch sees ideal kicks</a:t>
            </a:r>
            <a:endParaRPr lang="en-GB" sz="1600" dirty="0"/>
          </a:p>
        </p:txBody>
      </p:sp>
      <p:sp>
        <p:nvSpPr>
          <p:cNvPr id="39" name="CasellaDiTesto 38">
            <a:extLst>
              <a:ext uri="{FF2B5EF4-FFF2-40B4-BE49-F238E27FC236}">
                <a16:creationId xmlns:a16="http://schemas.microsoft.com/office/drawing/2014/main" id="{E27C6759-AC14-4D01-AD69-9BBCDAA88880}"/>
              </a:ext>
            </a:extLst>
          </p:cNvPr>
          <p:cNvSpPr txBox="1"/>
          <p:nvPr/>
        </p:nvSpPr>
        <p:spPr>
          <a:xfrm>
            <a:off x="2575667" y="6049291"/>
            <a:ext cx="2307051" cy="338554"/>
          </a:xfrm>
          <a:prstGeom prst="rect">
            <a:avLst/>
          </a:prstGeom>
          <a:solidFill>
            <a:schemeClr val="bg1"/>
          </a:solidFill>
          <a:ln>
            <a:solidFill>
              <a:schemeClr val="tx1"/>
            </a:solidFill>
          </a:ln>
        </p:spPr>
        <p:txBody>
          <a:bodyPr wrap="square">
            <a:spAutoFit/>
          </a:bodyPr>
          <a:lstStyle/>
          <a:p>
            <a:r>
              <a:rPr lang="en-GB" sz="1600" b="1" dirty="0"/>
              <a:t>The bunch sees real kicks</a:t>
            </a:r>
            <a:endParaRPr lang="en-GB" sz="1600" dirty="0"/>
          </a:p>
        </p:txBody>
      </p:sp>
      <p:sp>
        <p:nvSpPr>
          <p:cNvPr id="40" name="CasellaDiTesto 39">
            <a:extLst>
              <a:ext uri="{FF2B5EF4-FFF2-40B4-BE49-F238E27FC236}">
                <a16:creationId xmlns:a16="http://schemas.microsoft.com/office/drawing/2014/main" id="{622F8766-D027-43FD-B2CE-943876C8DE36}"/>
              </a:ext>
            </a:extLst>
          </p:cNvPr>
          <p:cNvSpPr txBox="1"/>
          <p:nvPr/>
        </p:nvSpPr>
        <p:spPr>
          <a:xfrm>
            <a:off x="10761763" y="3056920"/>
            <a:ext cx="1062698" cy="338554"/>
          </a:xfrm>
          <a:prstGeom prst="rect">
            <a:avLst/>
          </a:prstGeom>
          <a:solidFill>
            <a:schemeClr val="bg1"/>
          </a:solidFill>
          <a:ln>
            <a:solidFill>
              <a:schemeClr val="tx1"/>
            </a:solidFill>
          </a:ln>
        </p:spPr>
        <p:txBody>
          <a:bodyPr wrap="square">
            <a:spAutoFit/>
          </a:bodyPr>
          <a:lstStyle/>
          <a:p>
            <a:r>
              <a:rPr lang="en-GB" sz="1600" b="1" dirty="0"/>
              <a:t>Ideal kicks</a:t>
            </a:r>
            <a:endParaRPr lang="en-GB" sz="1600" dirty="0"/>
          </a:p>
        </p:txBody>
      </p:sp>
      <p:sp>
        <p:nvSpPr>
          <p:cNvPr id="42" name="CasellaDiTesto 41">
            <a:extLst>
              <a:ext uri="{FF2B5EF4-FFF2-40B4-BE49-F238E27FC236}">
                <a16:creationId xmlns:a16="http://schemas.microsoft.com/office/drawing/2014/main" id="{92B109AE-904E-404D-9C43-89F14506785E}"/>
              </a:ext>
            </a:extLst>
          </p:cNvPr>
          <p:cNvSpPr txBox="1"/>
          <p:nvPr/>
        </p:nvSpPr>
        <p:spPr>
          <a:xfrm>
            <a:off x="10761763" y="4978154"/>
            <a:ext cx="1062698" cy="338554"/>
          </a:xfrm>
          <a:prstGeom prst="rect">
            <a:avLst/>
          </a:prstGeom>
          <a:solidFill>
            <a:schemeClr val="bg1"/>
          </a:solidFill>
          <a:ln>
            <a:solidFill>
              <a:schemeClr val="tx1"/>
            </a:solidFill>
          </a:ln>
        </p:spPr>
        <p:txBody>
          <a:bodyPr wrap="square">
            <a:spAutoFit/>
          </a:bodyPr>
          <a:lstStyle/>
          <a:p>
            <a:r>
              <a:rPr lang="en-GB" sz="1600" b="1" dirty="0"/>
              <a:t>Real kicks</a:t>
            </a:r>
            <a:endParaRPr lang="en-GB" sz="1600" dirty="0"/>
          </a:p>
        </p:txBody>
      </p:sp>
    </p:spTree>
    <p:extLst>
      <p:ext uri="{BB962C8B-B14F-4D97-AF65-F5344CB8AC3E}">
        <p14:creationId xmlns:p14="http://schemas.microsoft.com/office/powerpoint/2010/main" val="12024021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441375E-3EA9-4EC4-AFDD-FD7718066A02}"/>
              </a:ext>
            </a:extLst>
          </p:cNvPr>
          <p:cNvSpPr>
            <a:spLocks noGrp="1"/>
          </p:cNvSpPr>
          <p:nvPr>
            <p:ph type="sldNum" sz="quarter" idx="12"/>
          </p:nvPr>
        </p:nvSpPr>
        <p:spPr/>
        <p:txBody>
          <a:bodyPr/>
          <a:lstStyle/>
          <a:p>
            <a:fld id="{F556478C-EA8F-4B12-8AB2-8053E5C3663D}" type="slidenum">
              <a:rPr lang="en-GB" smtClean="0"/>
              <a:t>145</a:t>
            </a:fld>
            <a:endParaRPr lang="en-GB"/>
          </a:p>
        </p:txBody>
      </p:sp>
      <p:sp>
        <p:nvSpPr>
          <p:cNvPr id="5" name="CasellaDiTesto 4">
            <a:extLst>
              <a:ext uri="{FF2B5EF4-FFF2-40B4-BE49-F238E27FC236}">
                <a16:creationId xmlns:a16="http://schemas.microsoft.com/office/drawing/2014/main" id="{1AC246CC-AD01-479E-9EA2-0640A0B5868C}"/>
              </a:ext>
            </a:extLst>
          </p:cNvPr>
          <p:cNvSpPr txBox="1"/>
          <p:nvPr/>
        </p:nvSpPr>
        <p:spPr>
          <a:xfrm>
            <a:off x="-168675" y="84662"/>
            <a:ext cx="12192000" cy="615553"/>
          </a:xfrm>
          <a:prstGeom prst="rect">
            <a:avLst/>
          </a:prstGeom>
          <a:noFill/>
        </p:spPr>
        <p:txBody>
          <a:bodyPr wrap="square" rtlCol="0">
            <a:spAutoFit/>
          </a:bodyPr>
          <a:lstStyle/>
          <a:p>
            <a:pPr algn="ctr"/>
            <a:r>
              <a:rPr lang="en-GB" sz="3400" dirty="0">
                <a:latin typeface="+mj-lt"/>
              </a:rPr>
              <a:t>Example 2: coupled-bunch instability damped by the feedback (1/2)</a:t>
            </a:r>
          </a:p>
        </p:txBody>
      </p:sp>
      <p:sp>
        <p:nvSpPr>
          <p:cNvPr id="7" name="CasellaDiTesto 7">
            <a:extLst>
              <a:ext uri="{FF2B5EF4-FFF2-40B4-BE49-F238E27FC236}">
                <a16:creationId xmlns:a16="http://schemas.microsoft.com/office/drawing/2014/main" id="{72CD9161-C3A7-4F70-B9B8-991CFF2BFC23}"/>
              </a:ext>
            </a:extLst>
          </p:cNvPr>
          <p:cNvSpPr txBox="1"/>
          <p:nvPr/>
        </p:nvSpPr>
        <p:spPr>
          <a:xfrm>
            <a:off x="477765" y="1504841"/>
            <a:ext cx="342232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t>Main beam and machine parameters</a:t>
            </a:r>
          </a:p>
        </p:txBody>
      </p:sp>
      <p:sp>
        <p:nvSpPr>
          <p:cNvPr id="14" name="CasellaDiTesto 19">
            <a:extLst>
              <a:ext uri="{FF2B5EF4-FFF2-40B4-BE49-F238E27FC236}">
                <a16:creationId xmlns:a16="http://schemas.microsoft.com/office/drawing/2014/main" id="{CBA92E56-451F-4B3C-BE8C-81CFCA8D84CA}"/>
              </a:ext>
            </a:extLst>
          </p:cNvPr>
          <p:cNvSpPr txBox="1"/>
          <p:nvPr/>
        </p:nvSpPr>
        <p:spPr>
          <a:xfrm>
            <a:off x="17274" y="815655"/>
            <a:ext cx="7750687" cy="6045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GB" sz="1600" dirty="0"/>
              <a:t>As a second example we use operational/expected parameters for a DAFNE typical run.</a:t>
            </a:r>
          </a:p>
          <a:p>
            <a:pPr marL="742950" lvl="1" indent="-285750">
              <a:buFont typeface="Wingdings" panose="05000000000000000000" pitchFamily="2" charset="2"/>
              <a:buChar char="Ø"/>
            </a:pPr>
            <a:r>
              <a:rPr lang="en-GB" sz="1600" dirty="0"/>
              <a:t>Bunch current, length and peak RF voltage are taken from 2014 measurements.</a:t>
            </a:r>
          </a:p>
        </p:txBody>
      </p:sp>
      <p:pic>
        <p:nvPicPr>
          <p:cNvPr id="16" name="Immagine 15">
            <a:extLst>
              <a:ext uri="{FF2B5EF4-FFF2-40B4-BE49-F238E27FC236}">
                <a16:creationId xmlns:a16="http://schemas.microsoft.com/office/drawing/2014/main" id="{716F31FD-115F-4F28-B7E0-4F755B8D3A25}"/>
              </a:ext>
            </a:extLst>
          </p:cNvPr>
          <p:cNvPicPr>
            <a:picLocks noChangeAspect="1"/>
          </p:cNvPicPr>
          <p:nvPr/>
        </p:nvPicPr>
        <p:blipFill>
          <a:blip r:embed="rId2"/>
          <a:stretch>
            <a:fillRect/>
          </a:stretch>
        </p:blipFill>
        <p:spPr>
          <a:xfrm>
            <a:off x="8384163" y="1115376"/>
            <a:ext cx="3292417" cy="2544741"/>
          </a:xfrm>
          <a:prstGeom prst="rect">
            <a:avLst/>
          </a:prstGeom>
        </p:spPr>
      </p:pic>
      <p:sp>
        <p:nvSpPr>
          <p:cNvPr id="18" name="CasellaDiTesto 17">
            <a:extLst>
              <a:ext uri="{FF2B5EF4-FFF2-40B4-BE49-F238E27FC236}">
                <a16:creationId xmlns:a16="http://schemas.microsoft.com/office/drawing/2014/main" id="{5179BE24-108C-4294-BFF7-7645E1297270}"/>
              </a:ext>
            </a:extLst>
          </p:cNvPr>
          <p:cNvSpPr txBox="1"/>
          <p:nvPr/>
        </p:nvSpPr>
        <p:spPr>
          <a:xfrm>
            <a:off x="8167686" y="812682"/>
            <a:ext cx="3837777" cy="338554"/>
          </a:xfrm>
          <a:prstGeom prst="rect">
            <a:avLst/>
          </a:prstGeom>
          <a:noFill/>
        </p:spPr>
        <p:txBody>
          <a:bodyPr wrap="square">
            <a:spAutoFit/>
          </a:bodyPr>
          <a:lstStyle/>
          <a:p>
            <a:pPr algn="ctr"/>
            <a:r>
              <a:rPr lang="en-GB" sz="1600" b="1" dirty="0"/>
              <a:t>Measurements of bunch length vs intensity</a:t>
            </a:r>
          </a:p>
        </p:txBody>
      </p:sp>
      <p:sp>
        <p:nvSpPr>
          <p:cNvPr id="19" name="CasellaDiTesto 18">
            <a:extLst>
              <a:ext uri="{FF2B5EF4-FFF2-40B4-BE49-F238E27FC236}">
                <a16:creationId xmlns:a16="http://schemas.microsoft.com/office/drawing/2014/main" id="{099AB4F8-2D68-42D3-A41D-0347EE10A7D0}"/>
              </a:ext>
            </a:extLst>
          </p:cNvPr>
          <p:cNvSpPr txBox="1"/>
          <p:nvPr/>
        </p:nvSpPr>
        <p:spPr>
          <a:xfrm>
            <a:off x="8642230" y="1176277"/>
            <a:ext cx="1078040" cy="646331"/>
          </a:xfrm>
          <a:prstGeom prst="rect">
            <a:avLst/>
          </a:prstGeom>
          <a:solidFill>
            <a:schemeClr val="bg1"/>
          </a:solidFill>
          <a:ln>
            <a:solidFill>
              <a:schemeClr val="tx1"/>
            </a:solidFill>
          </a:ln>
        </p:spPr>
        <p:txBody>
          <a:bodyPr wrap="square" rtlCol="0">
            <a:spAutoFit/>
          </a:bodyPr>
          <a:lstStyle/>
          <a:p>
            <a:r>
              <a:rPr lang="en-GB" dirty="0">
                <a:solidFill>
                  <a:srgbClr val="BF00BF"/>
                </a:solidFill>
              </a:rPr>
              <a:t>C. Milardi (2014)</a:t>
            </a:r>
          </a:p>
        </p:txBody>
      </p:sp>
      <p:cxnSp>
        <p:nvCxnSpPr>
          <p:cNvPr id="21" name="Connettore diritto 20">
            <a:extLst>
              <a:ext uri="{FF2B5EF4-FFF2-40B4-BE49-F238E27FC236}">
                <a16:creationId xmlns:a16="http://schemas.microsoft.com/office/drawing/2014/main" id="{F00F379E-4102-4A64-90D8-69FF714153CA}"/>
              </a:ext>
            </a:extLst>
          </p:cNvPr>
          <p:cNvCxnSpPr>
            <a:cxnSpLocks/>
          </p:cNvCxnSpPr>
          <p:nvPr/>
        </p:nvCxnSpPr>
        <p:spPr>
          <a:xfrm>
            <a:off x="8642230" y="1860844"/>
            <a:ext cx="1922197"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3E86B235-E7B8-4FFC-B30C-1C4F1A6E30B7}"/>
              </a:ext>
            </a:extLst>
          </p:cNvPr>
          <p:cNvCxnSpPr>
            <a:cxnSpLocks/>
          </p:cNvCxnSpPr>
          <p:nvPr/>
        </p:nvCxnSpPr>
        <p:spPr>
          <a:xfrm>
            <a:off x="10564427" y="1887478"/>
            <a:ext cx="8878" cy="1568156"/>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70790907-CB5A-4DD6-84DB-C6650254BF74}"/>
              </a:ext>
            </a:extLst>
          </p:cNvPr>
          <p:cNvSpPr/>
          <p:nvPr/>
        </p:nvSpPr>
        <p:spPr>
          <a:xfrm>
            <a:off x="10504394" y="1811541"/>
            <a:ext cx="114673" cy="1163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asellaDiTesto 25">
            <a:extLst>
              <a:ext uri="{FF2B5EF4-FFF2-40B4-BE49-F238E27FC236}">
                <a16:creationId xmlns:a16="http://schemas.microsoft.com/office/drawing/2014/main" id="{88998579-0827-4E93-AD4E-A7424B102AF1}"/>
              </a:ext>
            </a:extLst>
          </p:cNvPr>
          <p:cNvSpPr txBox="1"/>
          <p:nvPr/>
        </p:nvSpPr>
        <p:spPr>
          <a:xfrm>
            <a:off x="10812758" y="1860498"/>
            <a:ext cx="1071586" cy="954107"/>
          </a:xfrm>
          <a:prstGeom prst="rect">
            <a:avLst/>
          </a:prstGeom>
          <a:solidFill>
            <a:schemeClr val="bg1"/>
          </a:solidFill>
          <a:ln>
            <a:solidFill>
              <a:schemeClr val="tx1"/>
            </a:solidFill>
          </a:ln>
        </p:spPr>
        <p:txBody>
          <a:bodyPr wrap="square" rtlCol="0">
            <a:spAutoFit/>
          </a:bodyPr>
          <a:lstStyle/>
          <a:p>
            <a:r>
              <a:rPr lang="en-GB" sz="1400" b="1" dirty="0">
                <a:solidFill>
                  <a:srgbClr val="FF0000"/>
                </a:solidFill>
              </a:rPr>
              <a:t>We choose for instance this point in simulations </a:t>
            </a:r>
          </a:p>
        </p:txBody>
      </p:sp>
      <mc:AlternateContent xmlns:mc="http://schemas.openxmlformats.org/markup-compatibility/2006" xmlns:a14="http://schemas.microsoft.com/office/drawing/2010/main">
        <mc:Choice Requires="a14">
          <p:graphicFrame>
            <p:nvGraphicFramePr>
              <p:cNvPr id="27" name="Tabella 3">
                <a:extLst>
                  <a:ext uri="{FF2B5EF4-FFF2-40B4-BE49-F238E27FC236}">
                    <a16:creationId xmlns:a16="http://schemas.microsoft.com/office/drawing/2014/main" id="{CA0F6BB3-9187-4ECD-8D50-F10C120016AF}"/>
                  </a:ext>
                </a:extLst>
              </p:cNvPr>
              <p:cNvGraphicFramePr>
                <a:graphicFrameLocks noGrp="1"/>
              </p:cNvGraphicFramePr>
              <p:nvPr>
                <p:extLst>
                  <p:ext uri="{D42A27DB-BD31-4B8C-83A1-F6EECF244321}">
                    <p14:modId xmlns:p14="http://schemas.microsoft.com/office/powerpoint/2010/main" val="1814075994"/>
                  </p:ext>
                </p:extLst>
              </p:nvPr>
            </p:nvGraphicFramePr>
            <p:xfrm>
              <a:off x="151676" y="1849366"/>
              <a:ext cx="3871612" cy="4838160"/>
            </p:xfrm>
            <a:graphic>
              <a:graphicData uri="http://schemas.openxmlformats.org/drawingml/2006/table">
                <a:tbl>
                  <a:tblPr firstRow="1" bandRow="1">
                    <a:tableStyleId>{93296810-A885-4BE3-A3E7-6D5BEEA58F35}</a:tableStyleId>
                  </a:tblPr>
                  <a:tblGrid>
                    <a:gridCol w="2552964">
                      <a:extLst>
                        <a:ext uri="{9D8B030D-6E8A-4147-A177-3AD203B41FA5}">
                          <a16:colId xmlns:a16="http://schemas.microsoft.com/office/drawing/2014/main" val="2215089355"/>
                        </a:ext>
                      </a:extLst>
                    </a:gridCol>
                    <a:gridCol w="1318648">
                      <a:extLst>
                        <a:ext uri="{9D8B030D-6E8A-4147-A177-3AD203B41FA5}">
                          <a16:colId xmlns:a16="http://schemas.microsoft.com/office/drawing/2014/main" val="3160897422"/>
                        </a:ext>
                      </a:extLst>
                    </a:gridCol>
                  </a:tblGrid>
                  <a:tr h="360000">
                    <a:tc>
                      <a:txBody>
                        <a:bodyPr/>
                        <a:lstStyle/>
                        <a:p>
                          <a:pPr algn="ctr"/>
                          <a:r>
                            <a:rPr lang="en-GB" sz="1400" dirty="0"/>
                            <a:t>Parameters</a:t>
                          </a:r>
                        </a:p>
                      </a:txBody>
                      <a:tcPr/>
                    </a:tc>
                    <a:tc>
                      <a:txBody>
                        <a:bodyPr/>
                        <a:lstStyle/>
                        <a:p>
                          <a:pPr algn="ctr"/>
                          <a:r>
                            <a:rPr lang="en-GB" sz="1400" dirty="0"/>
                            <a:t>Values</a:t>
                          </a:r>
                        </a:p>
                      </a:txBody>
                      <a:tcPr/>
                    </a:tc>
                    <a:extLst>
                      <a:ext uri="{0D108BD9-81ED-4DB2-BD59-A6C34878D82A}">
                        <a16:rowId xmlns:a16="http://schemas.microsoft.com/office/drawing/2014/main" val="397734904"/>
                      </a:ext>
                    </a:extLst>
                  </a:tr>
                  <a:tr h="360000">
                    <a:tc>
                      <a:txBody>
                        <a:bodyPr/>
                        <a:lstStyle/>
                        <a:p>
                          <a:pPr algn="ctr"/>
                          <a:r>
                            <a:rPr lang="en-GB" sz="1400" b="1" dirty="0"/>
                            <a:t>Harmonic number </a:t>
                          </a:r>
                          <a14:m>
                            <m:oMath xmlns:m="http://schemas.openxmlformats.org/officeDocument/2006/math">
                              <m:r>
                                <a:rPr lang="en-GB" sz="1400" b="1" i="1" dirty="0" smtClean="0">
                                  <a:latin typeface="Cambria Math" panose="02040503050406030204" pitchFamily="18" charset="0"/>
                                </a:rPr>
                                <m:t>𝐡</m:t>
                              </m:r>
                            </m:oMath>
                          </a14:m>
                          <a:endParaRPr lang="en-GB" sz="1400" b="1" dirty="0"/>
                        </a:p>
                      </a:txBody>
                      <a:tcPr/>
                    </a:tc>
                    <a:tc>
                      <a:txBody>
                        <a:bodyPr/>
                        <a:lstStyle/>
                        <a:p>
                          <a:pPr algn="ctr"/>
                          <a:r>
                            <a:rPr lang="en-GB" sz="1400" dirty="0"/>
                            <a:t>120</a:t>
                          </a:r>
                        </a:p>
                      </a:txBody>
                      <a:tcPr/>
                    </a:tc>
                    <a:extLst>
                      <a:ext uri="{0D108BD9-81ED-4DB2-BD59-A6C34878D82A}">
                        <a16:rowId xmlns:a16="http://schemas.microsoft.com/office/drawing/2014/main" val="44579764"/>
                      </a:ext>
                    </a:extLst>
                  </a:tr>
                  <a:tr h="360000">
                    <a:tc>
                      <a:txBody>
                        <a:bodyPr/>
                        <a:lstStyle/>
                        <a:p>
                          <a:pPr algn="ctr"/>
                          <a:r>
                            <a:rPr lang="en-GB" sz="1400" b="1" dirty="0"/>
                            <a:t>Ring circumference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𝐂</m:t>
                                  </m:r>
                                </m:e>
                                <m:sub>
                                  <m:r>
                                    <a:rPr lang="en-GB" sz="1400" b="1" i="1" smtClean="0">
                                      <a:latin typeface="Cambria Math" panose="02040503050406030204" pitchFamily="18" charset="0"/>
                                    </a:rPr>
                                    <m:t>𝐫</m:t>
                                  </m:r>
                                </m:sub>
                              </m:sSub>
                            </m:oMath>
                          </a14:m>
                          <a:endParaRPr lang="en-GB" sz="1400" b="1" dirty="0"/>
                        </a:p>
                      </a:txBody>
                      <a:tcPr/>
                    </a:tc>
                    <a:tc>
                      <a:txBody>
                        <a:bodyPr/>
                        <a:lstStyle/>
                        <a:p>
                          <a:pPr algn="ctr"/>
                          <a:r>
                            <a:rPr lang="en-GB" sz="1400" dirty="0"/>
                            <a:t>97.587 m</a:t>
                          </a:r>
                        </a:p>
                      </a:txBody>
                      <a:tcPr/>
                    </a:tc>
                    <a:extLst>
                      <a:ext uri="{0D108BD9-81ED-4DB2-BD59-A6C34878D82A}">
                        <a16:rowId xmlns:a16="http://schemas.microsoft.com/office/drawing/2014/main" val="159573565"/>
                      </a:ext>
                    </a:extLst>
                  </a:tr>
                  <a:tr h="360000">
                    <a:tc>
                      <a:txBody>
                        <a:bodyPr/>
                        <a:lstStyle/>
                        <a:p>
                          <a:pPr algn="ctr"/>
                          <a:r>
                            <a:rPr lang="en-GB" sz="1400" b="1" dirty="0"/>
                            <a:t>Mom. compaction factor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𝛂</m:t>
                                  </m:r>
                                </m:e>
                                <m:sub>
                                  <m:r>
                                    <a:rPr lang="en-GB" sz="1400" b="1" i="1" smtClean="0">
                                      <a:latin typeface="Cambria Math" panose="02040503050406030204" pitchFamily="18" charset="0"/>
                                    </a:rPr>
                                    <m:t>𝟎</m:t>
                                  </m:r>
                                </m:sub>
                              </m:sSub>
                            </m:oMath>
                          </a14:m>
                          <a:endParaRPr lang="en-GB" sz="1400" b="1" dirty="0"/>
                        </a:p>
                      </a:txBody>
                      <a:tcPr/>
                    </a:tc>
                    <a:tc>
                      <a:txBody>
                        <a:bodyPr/>
                        <a:lstStyle/>
                        <a:p>
                          <a:pPr algn="ctr"/>
                          <a:r>
                            <a:rPr lang="en-GB" sz="1400" dirty="0"/>
                            <a:t>0.018</a:t>
                          </a:r>
                        </a:p>
                      </a:txBody>
                      <a:tcPr/>
                    </a:tc>
                    <a:extLst>
                      <a:ext uri="{0D108BD9-81ED-4DB2-BD59-A6C34878D82A}">
                        <a16:rowId xmlns:a16="http://schemas.microsoft.com/office/drawing/2014/main" val="2696692841"/>
                      </a:ext>
                    </a:extLst>
                  </a:tr>
                  <a:tr h="360000">
                    <a:tc>
                      <a:txBody>
                        <a:bodyPr/>
                        <a:lstStyle/>
                        <a:p>
                          <a:pPr algn="ctr"/>
                          <a:r>
                            <a:rPr lang="en-GB" sz="1400" b="1" dirty="0"/>
                            <a:t>Nominal energy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𝐄</m:t>
                                  </m:r>
                                </m:e>
                                <m:sub>
                                  <m:r>
                                    <a:rPr lang="en-GB" sz="1400" b="1" i="1" smtClean="0">
                                      <a:latin typeface="Cambria Math" panose="02040503050406030204" pitchFamily="18" charset="0"/>
                                    </a:rPr>
                                    <m:t>𝟎</m:t>
                                  </m:r>
                                </m:sub>
                              </m:sSub>
                            </m:oMath>
                          </a14:m>
                          <a:endParaRPr lang="en-GB" sz="1400" b="1" dirty="0"/>
                        </a:p>
                      </a:txBody>
                      <a:tcPr/>
                    </a:tc>
                    <a:tc>
                      <a:txBody>
                        <a:bodyPr/>
                        <a:lstStyle/>
                        <a:p>
                          <a:pPr algn="ctr"/>
                          <a:r>
                            <a:rPr lang="en-GB" sz="1400" dirty="0"/>
                            <a:t>510 MeV</a:t>
                          </a:r>
                        </a:p>
                      </a:txBody>
                      <a:tcPr/>
                    </a:tc>
                    <a:extLst>
                      <a:ext uri="{0D108BD9-81ED-4DB2-BD59-A6C34878D82A}">
                        <a16:rowId xmlns:a16="http://schemas.microsoft.com/office/drawing/2014/main" val="1290017307"/>
                      </a:ext>
                    </a:extLst>
                  </a:tr>
                  <a:tr h="360000">
                    <a:tc>
                      <a:txBody>
                        <a:bodyPr/>
                        <a:lstStyle/>
                        <a:p>
                          <a:pPr algn="ctr"/>
                          <a:r>
                            <a:rPr lang="en-GB" sz="1400" b="1" dirty="0"/>
                            <a:t>Revolution frequency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𝐟</m:t>
                                  </m:r>
                                </m:e>
                                <m:sub>
                                  <m:r>
                                    <a:rPr lang="en-GB" sz="1400" b="1" i="1" smtClean="0">
                                      <a:latin typeface="Cambria Math" panose="02040503050406030204" pitchFamily="18" charset="0"/>
                                    </a:rPr>
                                    <m:t>𝟎</m:t>
                                  </m:r>
                                </m:sub>
                              </m:sSub>
                            </m:oMath>
                          </a14:m>
                          <a:endParaRPr lang="en-GB" sz="1400" b="1" dirty="0"/>
                        </a:p>
                      </a:txBody>
                      <a:tcPr/>
                    </a:tc>
                    <a:tc>
                      <a:txBody>
                        <a:bodyPr/>
                        <a:lstStyle/>
                        <a:p>
                          <a:pPr algn="ctr"/>
                          <a:r>
                            <a:rPr lang="en-GB" sz="1400" dirty="0"/>
                            <a:t>3.07 MHz</a:t>
                          </a:r>
                        </a:p>
                      </a:txBody>
                      <a:tcPr/>
                    </a:tc>
                    <a:extLst>
                      <a:ext uri="{0D108BD9-81ED-4DB2-BD59-A6C34878D82A}">
                        <a16:rowId xmlns:a16="http://schemas.microsoft.com/office/drawing/2014/main" val="3079894614"/>
                      </a:ext>
                    </a:extLst>
                  </a:tr>
                  <a:tr h="360000">
                    <a:tc>
                      <a:txBody>
                        <a:bodyPr/>
                        <a:lstStyle/>
                        <a:p>
                          <a:pPr algn="ctr"/>
                          <a:r>
                            <a:rPr lang="en-GB" sz="1400" b="1" dirty="0"/>
                            <a:t>RF frequency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𝒇</m:t>
                                  </m:r>
                                </m:e>
                                <m:sub>
                                  <m:r>
                                    <a:rPr lang="en-GB" sz="1400" b="1" i="1" smtClean="0">
                                      <a:latin typeface="Cambria Math" panose="02040503050406030204" pitchFamily="18" charset="0"/>
                                    </a:rPr>
                                    <m:t>𝒓𝒇</m:t>
                                  </m:r>
                                </m:sub>
                              </m:sSub>
                            </m:oMath>
                          </a14:m>
                          <a:endParaRPr lang="en-GB" sz="1400" b="1" dirty="0"/>
                        </a:p>
                      </a:txBody>
                      <a:tcPr/>
                    </a:tc>
                    <a:tc>
                      <a:txBody>
                        <a:bodyPr/>
                        <a:lstStyle/>
                        <a:p>
                          <a:pPr algn="ctr"/>
                          <a:r>
                            <a:rPr lang="en-GB" sz="1400" dirty="0"/>
                            <a:t>368.65 MHz</a:t>
                          </a:r>
                        </a:p>
                      </a:txBody>
                      <a:tcPr/>
                    </a:tc>
                    <a:extLst>
                      <a:ext uri="{0D108BD9-81ED-4DB2-BD59-A6C34878D82A}">
                        <a16:rowId xmlns:a16="http://schemas.microsoft.com/office/drawing/2014/main" val="3944245745"/>
                      </a:ext>
                    </a:extLst>
                  </a:tr>
                  <a:tr h="360000">
                    <a:tc>
                      <a:txBody>
                        <a:bodyPr/>
                        <a:lstStyle/>
                        <a:p>
                          <a:pPr algn="ctr"/>
                          <a:r>
                            <a:rPr lang="en-GB" sz="1400" b="1" dirty="0"/>
                            <a:t>Synchr. radiation energy loss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𝐔</m:t>
                                  </m:r>
                                </m:e>
                                <m:sub>
                                  <m:r>
                                    <a:rPr lang="en-GB" sz="1400" b="1" i="1" smtClean="0">
                                      <a:latin typeface="Cambria Math" panose="02040503050406030204" pitchFamily="18" charset="0"/>
                                    </a:rPr>
                                    <m:t>𝟎</m:t>
                                  </m:r>
                                </m:sub>
                              </m:sSub>
                            </m:oMath>
                          </a14:m>
                          <a:endParaRPr lang="en-GB" sz="1400" b="1" dirty="0"/>
                        </a:p>
                      </a:txBody>
                      <a:tcPr/>
                    </a:tc>
                    <a:tc>
                      <a:txBody>
                        <a:bodyPr/>
                        <a:lstStyle/>
                        <a:p>
                          <a:pPr algn="ctr"/>
                          <a:r>
                            <a:rPr lang="en-GB" sz="1400" dirty="0"/>
                            <a:t>8.88 keV</a:t>
                          </a:r>
                        </a:p>
                      </a:txBody>
                      <a:tcPr/>
                    </a:tc>
                    <a:extLst>
                      <a:ext uri="{0D108BD9-81ED-4DB2-BD59-A6C34878D82A}">
                        <a16:rowId xmlns:a16="http://schemas.microsoft.com/office/drawing/2014/main" val="3213730516"/>
                      </a:ext>
                    </a:extLst>
                  </a:tr>
                  <a:tr h="360000">
                    <a:tc>
                      <a:txBody>
                        <a:bodyPr/>
                        <a:lstStyle/>
                        <a:p>
                          <a:pPr algn="ctr"/>
                          <a:r>
                            <a:rPr lang="en-GB" sz="1400" b="1" dirty="0"/>
                            <a:t>Peak RF voltage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𝐕</m:t>
                                  </m:r>
                                </m:e>
                                <m:sub>
                                  <m:r>
                                    <a:rPr lang="en-GB" sz="1400" b="1" i="1" smtClean="0">
                                      <a:latin typeface="Cambria Math" panose="02040503050406030204" pitchFamily="18" charset="0"/>
                                    </a:rPr>
                                    <m:t>𝐫𝐟</m:t>
                                  </m:r>
                                </m:sub>
                              </m:sSub>
                            </m:oMath>
                          </a14:m>
                          <a:endParaRPr lang="en-GB" sz="1400" b="1" dirty="0"/>
                        </a:p>
                      </a:txBody>
                      <a:tcPr/>
                    </a:tc>
                    <a:tc>
                      <a:txBody>
                        <a:bodyPr/>
                        <a:lstStyle/>
                        <a:p>
                          <a:pPr algn="ctr"/>
                          <a:r>
                            <a:rPr lang="en-GB" sz="1400" dirty="0"/>
                            <a:t>130 kV</a:t>
                          </a:r>
                        </a:p>
                      </a:txBody>
                      <a:tcPr/>
                    </a:tc>
                    <a:extLst>
                      <a:ext uri="{0D108BD9-81ED-4DB2-BD59-A6C34878D82A}">
                        <a16:rowId xmlns:a16="http://schemas.microsoft.com/office/drawing/2014/main" val="3694340002"/>
                      </a:ext>
                    </a:extLst>
                  </a:tr>
                  <a:tr h="360000">
                    <a:tc>
                      <a:txBody>
                        <a:bodyPr/>
                        <a:lstStyle/>
                        <a:p>
                          <a:pPr algn="ctr"/>
                          <a:r>
                            <a:rPr lang="en-GB" sz="1400" b="1" dirty="0"/>
                            <a:t>Zero-amplitude synchr. freq.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𝐟</m:t>
                                  </m:r>
                                </m:e>
                                <m:sub>
                                  <m:r>
                                    <a:rPr lang="en-GB" sz="1400" b="1" i="1" smtClean="0">
                                      <a:latin typeface="Cambria Math" panose="02040503050406030204" pitchFamily="18" charset="0"/>
                                    </a:rPr>
                                    <m:t>𝐬𝟎</m:t>
                                  </m:r>
                                </m:sub>
                              </m:sSub>
                            </m:oMath>
                          </a14:m>
                          <a:endParaRPr lang="en-GB" sz="1400" b="1" dirty="0"/>
                        </a:p>
                      </a:txBody>
                      <a:tcPr/>
                    </a:tc>
                    <a:tc>
                      <a:txBody>
                        <a:bodyPr/>
                        <a:lstStyle/>
                        <a:p>
                          <a:pPr algn="ctr"/>
                          <a:r>
                            <a:rPr lang="en-GB" sz="1400" dirty="0"/>
                            <a:t>28.72 kHz</a:t>
                          </a:r>
                        </a:p>
                      </a:txBody>
                      <a:tcPr/>
                    </a:tc>
                    <a:extLst>
                      <a:ext uri="{0D108BD9-81ED-4DB2-BD59-A6C34878D82A}">
                        <a16:rowId xmlns:a16="http://schemas.microsoft.com/office/drawing/2014/main" val="2817850870"/>
                      </a:ext>
                    </a:extLst>
                  </a:tr>
                  <a:tr h="360000">
                    <a:tc>
                      <a:txBody>
                        <a:bodyPr/>
                        <a:lstStyle/>
                        <a:p>
                          <a:pPr algn="ctr"/>
                          <a:r>
                            <a:rPr lang="en-GB" sz="1400" b="1" dirty="0"/>
                            <a:t>Beam filling pattern</a:t>
                          </a:r>
                        </a:p>
                      </a:txBody>
                      <a:tcPr/>
                    </a:tc>
                    <a:tc>
                      <a:txBody>
                        <a:bodyPr/>
                        <a:lstStyle/>
                        <a:p>
                          <a:pPr algn="ctr"/>
                          <a:r>
                            <a:rPr lang="en-GB" sz="1400" dirty="0"/>
                            <a:t>105 contiguous bunches</a:t>
                          </a:r>
                        </a:p>
                      </a:txBody>
                      <a:tcPr/>
                    </a:tc>
                    <a:extLst>
                      <a:ext uri="{0D108BD9-81ED-4DB2-BD59-A6C34878D82A}">
                        <a16:rowId xmlns:a16="http://schemas.microsoft.com/office/drawing/2014/main" val="3480696505"/>
                      </a:ext>
                    </a:extLst>
                  </a:tr>
                  <a:tr h="360000">
                    <a:tc>
                      <a:txBody>
                        <a:bodyPr/>
                        <a:lstStyle/>
                        <a:p>
                          <a:pPr algn="ctr"/>
                          <a:r>
                            <a:rPr lang="en-GB" sz="1400" b="1" dirty="0"/>
                            <a:t>RMS bunch length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𝛔</m:t>
                                  </m:r>
                                </m:e>
                                <m:sub>
                                  <m:r>
                                    <a:rPr lang="en-GB" sz="1400" b="1" i="1" smtClean="0">
                                      <a:latin typeface="Cambria Math" panose="02040503050406030204" pitchFamily="18" charset="0"/>
                                    </a:rPr>
                                    <m:t>𝐳</m:t>
                                  </m:r>
                                </m:sub>
                              </m:sSub>
                            </m:oMath>
                          </a14:m>
                          <a:endParaRPr lang="en-GB" sz="1400" b="1" dirty="0"/>
                        </a:p>
                      </a:txBody>
                      <a:tcPr/>
                    </a:tc>
                    <a:tc>
                      <a:txBody>
                        <a:bodyPr/>
                        <a:lstStyle/>
                        <a:p>
                          <a:pPr algn="ctr"/>
                          <a:r>
                            <a:rPr lang="en-GB" sz="1400" dirty="0"/>
                            <a:t>19 mm</a:t>
                          </a:r>
                        </a:p>
                      </a:txBody>
                      <a:tcPr/>
                    </a:tc>
                    <a:extLst>
                      <a:ext uri="{0D108BD9-81ED-4DB2-BD59-A6C34878D82A}">
                        <a16:rowId xmlns:a16="http://schemas.microsoft.com/office/drawing/2014/main" val="1394087296"/>
                      </a:ext>
                    </a:extLst>
                  </a:tr>
                  <a:tr h="360000">
                    <a:tc>
                      <a:txBody>
                        <a:bodyPr/>
                        <a:lstStyle/>
                        <a:p>
                          <a:pPr algn="ctr"/>
                          <a:r>
                            <a:rPr lang="en-GB" sz="1400" b="1" dirty="0"/>
                            <a:t>Bunch current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𝑰</m:t>
                                  </m:r>
                                </m:e>
                                <m:sub>
                                  <m:r>
                                    <a:rPr lang="en-GB" sz="1400" b="1" i="1" smtClean="0">
                                      <a:latin typeface="Cambria Math" panose="02040503050406030204" pitchFamily="18" charset="0"/>
                                    </a:rPr>
                                    <m:t>𝒃</m:t>
                                  </m:r>
                                </m:sub>
                              </m:sSub>
                            </m:oMath>
                          </a14:m>
                          <a:endParaRPr lang="en-GB" sz="1400" b="1" dirty="0"/>
                        </a:p>
                      </a:txBody>
                      <a:tcPr/>
                    </a:tc>
                    <a:tc>
                      <a:txBody>
                        <a:bodyPr/>
                        <a:lstStyle/>
                        <a:p>
                          <a:pPr algn="ctr"/>
                          <a:r>
                            <a:rPr lang="en-GB" sz="1400" dirty="0"/>
                            <a:t>19.5 mA</a:t>
                          </a:r>
                        </a:p>
                      </a:txBody>
                      <a:tcPr/>
                    </a:tc>
                    <a:extLst>
                      <a:ext uri="{0D108BD9-81ED-4DB2-BD59-A6C34878D82A}">
                        <a16:rowId xmlns:a16="http://schemas.microsoft.com/office/drawing/2014/main" val="782662237"/>
                      </a:ext>
                    </a:extLst>
                  </a:tr>
                </a:tbl>
              </a:graphicData>
            </a:graphic>
          </p:graphicFrame>
        </mc:Choice>
        <mc:Fallback xmlns="">
          <p:graphicFrame>
            <p:nvGraphicFramePr>
              <p:cNvPr id="27" name="Tabella 3">
                <a:extLst>
                  <a:ext uri="{FF2B5EF4-FFF2-40B4-BE49-F238E27FC236}">
                    <a16:creationId xmlns:a16="http://schemas.microsoft.com/office/drawing/2014/main" id="{CA0F6BB3-9187-4ECD-8D50-F10C120016AF}"/>
                  </a:ext>
                </a:extLst>
              </p:cNvPr>
              <p:cNvGraphicFramePr>
                <a:graphicFrameLocks noGrp="1"/>
              </p:cNvGraphicFramePr>
              <p:nvPr>
                <p:extLst>
                  <p:ext uri="{D42A27DB-BD31-4B8C-83A1-F6EECF244321}">
                    <p14:modId xmlns:p14="http://schemas.microsoft.com/office/powerpoint/2010/main" val="1814075994"/>
                  </p:ext>
                </p:extLst>
              </p:nvPr>
            </p:nvGraphicFramePr>
            <p:xfrm>
              <a:off x="151676" y="1849366"/>
              <a:ext cx="3871612" cy="4838160"/>
            </p:xfrm>
            <a:graphic>
              <a:graphicData uri="http://schemas.openxmlformats.org/drawingml/2006/table">
                <a:tbl>
                  <a:tblPr firstRow="1" bandRow="1">
                    <a:tableStyleId>{93296810-A885-4BE3-A3E7-6D5BEEA58F35}</a:tableStyleId>
                  </a:tblPr>
                  <a:tblGrid>
                    <a:gridCol w="2552964">
                      <a:extLst>
                        <a:ext uri="{9D8B030D-6E8A-4147-A177-3AD203B41FA5}">
                          <a16:colId xmlns:a16="http://schemas.microsoft.com/office/drawing/2014/main" val="2215089355"/>
                        </a:ext>
                      </a:extLst>
                    </a:gridCol>
                    <a:gridCol w="1318648">
                      <a:extLst>
                        <a:ext uri="{9D8B030D-6E8A-4147-A177-3AD203B41FA5}">
                          <a16:colId xmlns:a16="http://schemas.microsoft.com/office/drawing/2014/main" val="3160897422"/>
                        </a:ext>
                      </a:extLst>
                    </a:gridCol>
                  </a:tblGrid>
                  <a:tr h="360000">
                    <a:tc>
                      <a:txBody>
                        <a:bodyPr/>
                        <a:lstStyle/>
                        <a:p>
                          <a:pPr algn="ctr"/>
                          <a:r>
                            <a:rPr lang="en-GB" sz="1400" dirty="0"/>
                            <a:t>Parameters</a:t>
                          </a:r>
                        </a:p>
                      </a:txBody>
                      <a:tcPr/>
                    </a:tc>
                    <a:tc>
                      <a:txBody>
                        <a:bodyPr/>
                        <a:lstStyle/>
                        <a:p>
                          <a:pPr algn="ctr"/>
                          <a:r>
                            <a:rPr lang="en-GB" sz="1400" dirty="0"/>
                            <a:t>Values</a:t>
                          </a:r>
                        </a:p>
                      </a:txBody>
                      <a:tcPr/>
                    </a:tc>
                    <a:extLst>
                      <a:ext uri="{0D108BD9-81ED-4DB2-BD59-A6C34878D82A}">
                        <a16:rowId xmlns:a16="http://schemas.microsoft.com/office/drawing/2014/main" val="397734904"/>
                      </a:ext>
                    </a:extLst>
                  </a:tr>
                  <a:tr h="360000">
                    <a:tc>
                      <a:txBody>
                        <a:bodyPr/>
                        <a:lstStyle/>
                        <a:p>
                          <a:endParaRPr lang="en-US"/>
                        </a:p>
                      </a:txBody>
                      <a:tcPr>
                        <a:blipFill>
                          <a:blip r:embed="rId3"/>
                          <a:stretch>
                            <a:fillRect l="-239" t="-101695" r="-52983" b="-1150847"/>
                          </a:stretch>
                        </a:blipFill>
                      </a:tcPr>
                    </a:tc>
                    <a:tc>
                      <a:txBody>
                        <a:bodyPr/>
                        <a:lstStyle/>
                        <a:p>
                          <a:pPr algn="ctr"/>
                          <a:r>
                            <a:rPr lang="en-GB" sz="1400" dirty="0"/>
                            <a:t>120</a:t>
                          </a:r>
                        </a:p>
                      </a:txBody>
                      <a:tcPr/>
                    </a:tc>
                    <a:extLst>
                      <a:ext uri="{0D108BD9-81ED-4DB2-BD59-A6C34878D82A}">
                        <a16:rowId xmlns:a16="http://schemas.microsoft.com/office/drawing/2014/main" val="44579764"/>
                      </a:ext>
                    </a:extLst>
                  </a:tr>
                  <a:tr h="360000">
                    <a:tc>
                      <a:txBody>
                        <a:bodyPr/>
                        <a:lstStyle/>
                        <a:p>
                          <a:endParaRPr lang="en-US"/>
                        </a:p>
                      </a:txBody>
                      <a:tcPr>
                        <a:blipFill>
                          <a:blip r:embed="rId3"/>
                          <a:stretch>
                            <a:fillRect l="-239" t="-201695" r="-52983" b="-1050847"/>
                          </a:stretch>
                        </a:blipFill>
                      </a:tcPr>
                    </a:tc>
                    <a:tc>
                      <a:txBody>
                        <a:bodyPr/>
                        <a:lstStyle/>
                        <a:p>
                          <a:pPr algn="ctr"/>
                          <a:r>
                            <a:rPr lang="en-GB" sz="1400" dirty="0"/>
                            <a:t>97.587 m</a:t>
                          </a:r>
                        </a:p>
                      </a:txBody>
                      <a:tcPr/>
                    </a:tc>
                    <a:extLst>
                      <a:ext uri="{0D108BD9-81ED-4DB2-BD59-A6C34878D82A}">
                        <a16:rowId xmlns:a16="http://schemas.microsoft.com/office/drawing/2014/main" val="159573565"/>
                      </a:ext>
                    </a:extLst>
                  </a:tr>
                  <a:tr h="360000">
                    <a:tc>
                      <a:txBody>
                        <a:bodyPr/>
                        <a:lstStyle/>
                        <a:p>
                          <a:endParaRPr lang="en-US"/>
                        </a:p>
                      </a:txBody>
                      <a:tcPr>
                        <a:blipFill>
                          <a:blip r:embed="rId3"/>
                          <a:stretch>
                            <a:fillRect l="-239" t="-296667" r="-52983" b="-933333"/>
                          </a:stretch>
                        </a:blipFill>
                      </a:tcPr>
                    </a:tc>
                    <a:tc>
                      <a:txBody>
                        <a:bodyPr/>
                        <a:lstStyle/>
                        <a:p>
                          <a:pPr algn="ctr"/>
                          <a:r>
                            <a:rPr lang="en-GB" sz="1400" dirty="0"/>
                            <a:t>0.018</a:t>
                          </a:r>
                        </a:p>
                      </a:txBody>
                      <a:tcPr/>
                    </a:tc>
                    <a:extLst>
                      <a:ext uri="{0D108BD9-81ED-4DB2-BD59-A6C34878D82A}">
                        <a16:rowId xmlns:a16="http://schemas.microsoft.com/office/drawing/2014/main" val="2696692841"/>
                      </a:ext>
                    </a:extLst>
                  </a:tr>
                  <a:tr h="360000">
                    <a:tc>
                      <a:txBody>
                        <a:bodyPr/>
                        <a:lstStyle/>
                        <a:p>
                          <a:endParaRPr lang="en-US"/>
                        </a:p>
                      </a:txBody>
                      <a:tcPr>
                        <a:blipFill>
                          <a:blip r:embed="rId3"/>
                          <a:stretch>
                            <a:fillRect l="-239" t="-403390" r="-52983" b="-849153"/>
                          </a:stretch>
                        </a:blipFill>
                      </a:tcPr>
                    </a:tc>
                    <a:tc>
                      <a:txBody>
                        <a:bodyPr/>
                        <a:lstStyle/>
                        <a:p>
                          <a:pPr algn="ctr"/>
                          <a:r>
                            <a:rPr lang="en-GB" sz="1400" dirty="0"/>
                            <a:t>510 MeV</a:t>
                          </a:r>
                        </a:p>
                      </a:txBody>
                      <a:tcPr/>
                    </a:tc>
                    <a:extLst>
                      <a:ext uri="{0D108BD9-81ED-4DB2-BD59-A6C34878D82A}">
                        <a16:rowId xmlns:a16="http://schemas.microsoft.com/office/drawing/2014/main" val="1290017307"/>
                      </a:ext>
                    </a:extLst>
                  </a:tr>
                  <a:tr h="360000">
                    <a:tc>
                      <a:txBody>
                        <a:bodyPr/>
                        <a:lstStyle/>
                        <a:p>
                          <a:endParaRPr lang="en-US"/>
                        </a:p>
                      </a:txBody>
                      <a:tcPr>
                        <a:blipFill>
                          <a:blip r:embed="rId3"/>
                          <a:stretch>
                            <a:fillRect l="-239" t="-503390" r="-52983" b="-749153"/>
                          </a:stretch>
                        </a:blipFill>
                      </a:tcPr>
                    </a:tc>
                    <a:tc>
                      <a:txBody>
                        <a:bodyPr/>
                        <a:lstStyle/>
                        <a:p>
                          <a:pPr algn="ctr"/>
                          <a:r>
                            <a:rPr lang="en-GB" sz="1400" dirty="0"/>
                            <a:t>3.07 MHz</a:t>
                          </a:r>
                        </a:p>
                      </a:txBody>
                      <a:tcPr/>
                    </a:tc>
                    <a:extLst>
                      <a:ext uri="{0D108BD9-81ED-4DB2-BD59-A6C34878D82A}">
                        <a16:rowId xmlns:a16="http://schemas.microsoft.com/office/drawing/2014/main" val="3079894614"/>
                      </a:ext>
                    </a:extLst>
                  </a:tr>
                  <a:tr h="360000">
                    <a:tc>
                      <a:txBody>
                        <a:bodyPr/>
                        <a:lstStyle/>
                        <a:p>
                          <a:endParaRPr lang="en-US"/>
                        </a:p>
                      </a:txBody>
                      <a:tcPr>
                        <a:blipFill>
                          <a:blip r:embed="rId3"/>
                          <a:stretch>
                            <a:fillRect l="-239" t="-603390" r="-52983" b="-649153"/>
                          </a:stretch>
                        </a:blipFill>
                      </a:tcPr>
                    </a:tc>
                    <a:tc>
                      <a:txBody>
                        <a:bodyPr/>
                        <a:lstStyle/>
                        <a:p>
                          <a:pPr algn="ctr"/>
                          <a:r>
                            <a:rPr lang="en-GB" sz="1400" dirty="0"/>
                            <a:t>368.65 MHz</a:t>
                          </a:r>
                        </a:p>
                      </a:txBody>
                      <a:tcPr/>
                    </a:tc>
                    <a:extLst>
                      <a:ext uri="{0D108BD9-81ED-4DB2-BD59-A6C34878D82A}">
                        <a16:rowId xmlns:a16="http://schemas.microsoft.com/office/drawing/2014/main" val="3944245745"/>
                      </a:ext>
                    </a:extLst>
                  </a:tr>
                  <a:tr h="360000">
                    <a:tc>
                      <a:txBody>
                        <a:bodyPr/>
                        <a:lstStyle/>
                        <a:p>
                          <a:endParaRPr lang="en-US"/>
                        </a:p>
                      </a:txBody>
                      <a:tcPr>
                        <a:blipFill>
                          <a:blip r:embed="rId3"/>
                          <a:stretch>
                            <a:fillRect l="-239" t="-703390" r="-52983" b="-549153"/>
                          </a:stretch>
                        </a:blipFill>
                      </a:tcPr>
                    </a:tc>
                    <a:tc>
                      <a:txBody>
                        <a:bodyPr/>
                        <a:lstStyle/>
                        <a:p>
                          <a:pPr algn="ctr"/>
                          <a:r>
                            <a:rPr lang="en-GB" sz="1400" dirty="0"/>
                            <a:t>8.88 keV</a:t>
                          </a:r>
                        </a:p>
                      </a:txBody>
                      <a:tcPr/>
                    </a:tc>
                    <a:extLst>
                      <a:ext uri="{0D108BD9-81ED-4DB2-BD59-A6C34878D82A}">
                        <a16:rowId xmlns:a16="http://schemas.microsoft.com/office/drawing/2014/main" val="3213730516"/>
                      </a:ext>
                    </a:extLst>
                  </a:tr>
                  <a:tr h="360000">
                    <a:tc>
                      <a:txBody>
                        <a:bodyPr/>
                        <a:lstStyle/>
                        <a:p>
                          <a:endParaRPr lang="en-US"/>
                        </a:p>
                      </a:txBody>
                      <a:tcPr>
                        <a:blipFill>
                          <a:blip r:embed="rId3"/>
                          <a:stretch>
                            <a:fillRect l="-239" t="-803390" r="-52983" b="-449153"/>
                          </a:stretch>
                        </a:blipFill>
                      </a:tcPr>
                    </a:tc>
                    <a:tc>
                      <a:txBody>
                        <a:bodyPr/>
                        <a:lstStyle/>
                        <a:p>
                          <a:pPr algn="ctr"/>
                          <a:r>
                            <a:rPr lang="en-GB" sz="1400" dirty="0"/>
                            <a:t>130 kV</a:t>
                          </a:r>
                        </a:p>
                      </a:txBody>
                      <a:tcPr/>
                    </a:tc>
                    <a:extLst>
                      <a:ext uri="{0D108BD9-81ED-4DB2-BD59-A6C34878D82A}">
                        <a16:rowId xmlns:a16="http://schemas.microsoft.com/office/drawing/2014/main" val="3694340002"/>
                      </a:ext>
                    </a:extLst>
                  </a:tr>
                  <a:tr h="360000">
                    <a:tc>
                      <a:txBody>
                        <a:bodyPr/>
                        <a:lstStyle/>
                        <a:p>
                          <a:endParaRPr lang="en-US"/>
                        </a:p>
                      </a:txBody>
                      <a:tcPr>
                        <a:blipFill>
                          <a:blip r:embed="rId3"/>
                          <a:stretch>
                            <a:fillRect l="-239" t="-888333" r="-52983" b="-341667"/>
                          </a:stretch>
                        </a:blipFill>
                      </a:tcPr>
                    </a:tc>
                    <a:tc>
                      <a:txBody>
                        <a:bodyPr/>
                        <a:lstStyle/>
                        <a:p>
                          <a:pPr algn="ctr"/>
                          <a:r>
                            <a:rPr lang="en-GB" sz="1400" dirty="0"/>
                            <a:t>28.72 kHz</a:t>
                          </a:r>
                        </a:p>
                      </a:txBody>
                      <a:tcPr/>
                    </a:tc>
                    <a:extLst>
                      <a:ext uri="{0D108BD9-81ED-4DB2-BD59-A6C34878D82A}">
                        <a16:rowId xmlns:a16="http://schemas.microsoft.com/office/drawing/2014/main" val="2817850870"/>
                      </a:ext>
                    </a:extLst>
                  </a:tr>
                  <a:tr h="518160">
                    <a:tc>
                      <a:txBody>
                        <a:bodyPr/>
                        <a:lstStyle/>
                        <a:p>
                          <a:pPr algn="ctr"/>
                          <a:r>
                            <a:rPr lang="en-GB" sz="1400" b="1" dirty="0"/>
                            <a:t>Beam filling pattern</a:t>
                          </a:r>
                        </a:p>
                      </a:txBody>
                      <a:tcPr/>
                    </a:tc>
                    <a:tc>
                      <a:txBody>
                        <a:bodyPr/>
                        <a:lstStyle/>
                        <a:p>
                          <a:pPr algn="ctr"/>
                          <a:r>
                            <a:rPr lang="en-GB" sz="1400" dirty="0"/>
                            <a:t>105 contiguous bunches</a:t>
                          </a:r>
                        </a:p>
                      </a:txBody>
                      <a:tcPr/>
                    </a:tc>
                    <a:extLst>
                      <a:ext uri="{0D108BD9-81ED-4DB2-BD59-A6C34878D82A}">
                        <a16:rowId xmlns:a16="http://schemas.microsoft.com/office/drawing/2014/main" val="3480696505"/>
                      </a:ext>
                    </a:extLst>
                  </a:tr>
                  <a:tr h="360000">
                    <a:tc>
                      <a:txBody>
                        <a:bodyPr/>
                        <a:lstStyle/>
                        <a:p>
                          <a:endParaRPr lang="en-US"/>
                        </a:p>
                      </a:txBody>
                      <a:tcPr>
                        <a:blipFill>
                          <a:blip r:embed="rId3"/>
                          <a:stretch>
                            <a:fillRect l="-239" t="-1149153" r="-52983" b="-103390"/>
                          </a:stretch>
                        </a:blipFill>
                      </a:tcPr>
                    </a:tc>
                    <a:tc>
                      <a:txBody>
                        <a:bodyPr/>
                        <a:lstStyle/>
                        <a:p>
                          <a:pPr algn="ctr"/>
                          <a:r>
                            <a:rPr lang="en-GB" sz="1400" dirty="0"/>
                            <a:t>19 mm</a:t>
                          </a:r>
                        </a:p>
                      </a:txBody>
                      <a:tcPr/>
                    </a:tc>
                    <a:extLst>
                      <a:ext uri="{0D108BD9-81ED-4DB2-BD59-A6C34878D82A}">
                        <a16:rowId xmlns:a16="http://schemas.microsoft.com/office/drawing/2014/main" val="1394087296"/>
                      </a:ext>
                    </a:extLst>
                  </a:tr>
                  <a:tr h="360000">
                    <a:tc>
                      <a:txBody>
                        <a:bodyPr/>
                        <a:lstStyle/>
                        <a:p>
                          <a:endParaRPr lang="en-US"/>
                        </a:p>
                      </a:txBody>
                      <a:tcPr>
                        <a:blipFill>
                          <a:blip r:embed="rId3"/>
                          <a:stretch>
                            <a:fillRect l="-239" t="-1249153" r="-52983" b="-3390"/>
                          </a:stretch>
                        </a:blipFill>
                      </a:tcPr>
                    </a:tc>
                    <a:tc>
                      <a:txBody>
                        <a:bodyPr/>
                        <a:lstStyle/>
                        <a:p>
                          <a:pPr algn="ctr"/>
                          <a:r>
                            <a:rPr lang="en-GB" sz="1400" dirty="0"/>
                            <a:t>19.5 mA</a:t>
                          </a:r>
                        </a:p>
                      </a:txBody>
                      <a:tcPr/>
                    </a:tc>
                    <a:extLst>
                      <a:ext uri="{0D108BD9-81ED-4DB2-BD59-A6C34878D82A}">
                        <a16:rowId xmlns:a16="http://schemas.microsoft.com/office/drawing/2014/main" val="78266223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0" name="Tabella 3">
                <a:extLst>
                  <a:ext uri="{FF2B5EF4-FFF2-40B4-BE49-F238E27FC236}">
                    <a16:creationId xmlns:a16="http://schemas.microsoft.com/office/drawing/2014/main" id="{72D8B16A-0C72-4FBA-AB52-E321AAE8EAD0}"/>
                  </a:ext>
                </a:extLst>
              </p:cNvPr>
              <p:cNvGraphicFramePr>
                <a:graphicFrameLocks noGrp="1"/>
              </p:cNvGraphicFramePr>
              <p:nvPr>
                <p:extLst>
                  <p:ext uri="{D42A27DB-BD31-4B8C-83A1-F6EECF244321}">
                    <p14:modId xmlns:p14="http://schemas.microsoft.com/office/powerpoint/2010/main" val="2064147381"/>
                  </p:ext>
                </p:extLst>
              </p:nvPr>
            </p:nvGraphicFramePr>
            <p:xfrm>
              <a:off x="4454026" y="1860844"/>
              <a:ext cx="3499157" cy="2960688"/>
            </p:xfrm>
            <a:graphic>
              <a:graphicData uri="http://schemas.openxmlformats.org/drawingml/2006/table">
                <a:tbl>
                  <a:tblPr firstRow="1" bandRow="1">
                    <a:tableStyleId>{21E4AEA4-8DFA-4A89-87EB-49C32662AFE0}</a:tableStyleId>
                  </a:tblPr>
                  <a:tblGrid>
                    <a:gridCol w="2688003">
                      <a:extLst>
                        <a:ext uri="{9D8B030D-6E8A-4147-A177-3AD203B41FA5}">
                          <a16:colId xmlns:a16="http://schemas.microsoft.com/office/drawing/2014/main" val="2215089355"/>
                        </a:ext>
                      </a:extLst>
                    </a:gridCol>
                    <a:gridCol w="811154">
                      <a:extLst>
                        <a:ext uri="{9D8B030D-6E8A-4147-A177-3AD203B41FA5}">
                          <a16:colId xmlns:a16="http://schemas.microsoft.com/office/drawing/2014/main" val="3160897422"/>
                        </a:ext>
                      </a:extLst>
                    </a:gridCol>
                  </a:tblGrid>
                  <a:tr h="314176">
                    <a:tc>
                      <a:txBody>
                        <a:bodyPr/>
                        <a:lstStyle/>
                        <a:p>
                          <a:pPr algn="ctr"/>
                          <a:r>
                            <a:rPr lang="en-GB" sz="1400" dirty="0"/>
                            <a:t>Parameters</a:t>
                          </a:r>
                        </a:p>
                      </a:txBody>
                      <a:tcPr/>
                    </a:tc>
                    <a:tc>
                      <a:txBody>
                        <a:bodyPr/>
                        <a:lstStyle/>
                        <a:p>
                          <a:pPr algn="ctr"/>
                          <a:r>
                            <a:rPr lang="en-GB" sz="1400" dirty="0"/>
                            <a:t>Values</a:t>
                          </a:r>
                        </a:p>
                      </a:txBody>
                      <a:tcPr/>
                    </a:tc>
                    <a:extLst>
                      <a:ext uri="{0D108BD9-81ED-4DB2-BD59-A6C34878D82A}">
                        <a16:rowId xmlns:a16="http://schemas.microsoft.com/office/drawing/2014/main" val="397734904"/>
                      </a:ext>
                    </a:extLst>
                  </a:tr>
                  <a:tr h="330814">
                    <a:tc>
                      <a:txBody>
                        <a:bodyPr/>
                        <a:lstStyle/>
                        <a:p>
                          <a:pPr algn="ctr"/>
                          <a:r>
                            <a:rPr lang="en-GB" sz="1400" b="1" dirty="0"/>
                            <a:t>ADC</a:t>
                          </a:r>
                          <a:r>
                            <a:rPr lang="en-GB" sz="1400" b="1" baseline="0" dirty="0"/>
                            <a:t> </a:t>
                          </a:r>
                          <a:r>
                            <a:rPr lang="en-GB" sz="1400" b="1" dirty="0"/>
                            <a:t>number</a:t>
                          </a:r>
                          <a:r>
                            <a:rPr lang="en-GB" sz="1400" b="1" baseline="0" dirty="0"/>
                            <a:t> of bits</a:t>
                          </a:r>
                          <a:r>
                            <a:rPr lang="en-GB" sz="1400" b="1" dirty="0"/>
                            <a:t> </a:t>
                          </a:r>
                          <a14:m>
                            <m:oMath xmlns:m="http://schemas.openxmlformats.org/officeDocument/2006/math">
                              <m:sSub>
                                <m:sSubPr>
                                  <m:ctrlPr>
                                    <a:rPr lang="en-GB" sz="1400" b="1" i="1" smtClean="0">
                                      <a:solidFill>
                                        <a:schemeClr val="tx1"/>
                                      </a:solidFill>
                                      <a:latin typeface="Cambria Math" panose="02040503050406030204" pitchFamily="18" charset="0"/>
                                    </a:rPr>
                                  </m:ctrlPr>
                                </m:sSubPr>
                                <m:e>
                                  <m:r>
                                    <a:rPr lang="en-GB" sz="1400" b="1" i="1" smtClean="0">
                                      <a:solidFill>
                                        <a:schemeClr val="tx1"/>
                                      </a:solidFill>
                                      <a:latin typeface="Cambria Math" panose="02040503050406030204" pitchFamily="18" charset="0"/>
                                    </a:rPr>
                                    <m:t>𝒏</m:t>
                                  </m:r>
                                </m:e>
                                <m:sub>
                                  <m:r>
                                    <a:rPr lang="en-GB" sz="1400" b="1" i="1" smtClean="0">
                                      <a:solidFill>
                                        <a:schemeClr val="tx1"/>
                                      </a:solidFill>
                                      <a:latin typeface="Cambria Math" panose="02040503050406030204" pitchFamily="18" charset="0"/>
                                    </a:rPr>
                                    <m:t>𝒃𝒊𝒕</m:t>
                                  </m:r>
                                  <m:r>
                                    <a:rPr lang="en-GB" sz="1400" b="1" i="1" smtClean="0">
                                      <a:solidFill>
                                        <a:schemeClr val="tx1"/>
                                      </a:solidFill>
                                      <a:latin typeface="Cambria Math" panose="02040503050406030204" pitchFamily="18" charset="0"/>
                                    </a:rPr>
                                    <m:t>,</m:t>
                                  </m:r>
                                  <m:r>
                                    <a:rPr lang="en-GB" sz="1400" b="1" i="1" smtClean="0">
                                      <a:solidFill>
                                        <a:schemeClr val="tx1"/>
                                      </a:solidFill>
                                      <a:latin typeface="Cambria Math" panose="02040503050406030204" pitchFamily="18" charset="0"/>
                                    </a:rPr>
                                    <m:t>𝑨𝑫𝑪</m:t>
                                  </m:r>
                                </m:sub>
                              </m:sSub>
                            </m:oMath>
                          </a14:m>
                          <a:endParaRPr lang="en-GB" sz="1400" b="1" dirty="0"/>
                        </a:p>
                      </a:txBody>
                      <a:tcPr/>
                    </a:tc>
                    <a:tc>
                      <a:txBody>
                        <a:bodyPr/>
                        <a:lstStyle/>
                        <a:p>
                          <a:pPr algn="ctr"/>
                          <a:r>
                            <a:rPr lang="en-GB" sz="1400" dirty="0"/>
                            <a:t>8</a:t>
                          </a:r>
                        </a:p>
                      </a:txBody>
                      <a:tcPr/>
                    </a:tc>
                    <a:extLst>
                      <a:ext uri="{0D108BD9-81ED-4DB2-BD59-A6C34878D82A}">
                        <a16:rowId xmlns:a16="http://schemas.microsoft.com/office/drawing/2014/main" val="2265731168"/>
                      </a:ext>
                    </a:extLst>
                  </a:tr>
                  <a:tr h="330814">
                    <a:tc>
                      <a:txBody>
                        <a:bodyPr/>
                        <a:lstStyle/>
                        <a:p>
                          <a:pPr algn="ctr"/>
                          <a:r>
                            <a:rPr lang="en-GB" sz="1400" b="1" dirty="0"/>
                            <a:t>Max. ADC voltage </a:t>
                          </a:r>
                          <a14:m>
                            <m:oMath xmlns:m="http://schemas.openxmlformats.org/officeDocument/2006/math">
                              <m:sSub>
                                <m:sSubPr>
                                  <m:ctrlPr>
                                    <a:rPr lang="en-GB" sz="1400" b="1" i="1" smtClean="0">
                                      <a:solidFill>
                                        <a:schemeClr val="tx1"/>
                                      </a:solidFill>
                                      <a:latin typeface="Cambria Math" panose="02040503050406030204" pitchFamily="18" charset="0"/>
                                    </a:rPr>
                                  </m:ctrlPr>
                                </m:sSubPr>
                                <m:e>
                                  <m:r>
                                    <a:rPr lang="en-GB" sz="1400" b="1" i="1">
                                      <a:solidFill>
                                        <a:schemeClr val="tx1"/>
                                      </a:solidFill>
                                      <a:latin typeface="Cambria Math" panose="02040503050406030204" pitchFamily="18" charset="0"/>
                                    </a:rPr>
                                    <m:t>𝑽</m:t>
                                  </m:r>
                                </m:e>
                                <m:sub>
                                  <m:r>
                                    <a:rPr lang="en-GB" sz="1400" b="1" i="1">
                                      <a:solidFill>
                                        <a:schemeClr val="tx1"/>
                                      </a:solidFill>
                                      <a:latin typeface="Cambria Math" panose="02040503050406030204" pitchFamily="18" charset="0"/>
                                    </a:rPr>
                                    <m:t>𝒎𝒂𝒙</m:t>
                                  </m:r>
                                  <m:r>
                                    <a:rPr lang="en-GB" sz="1400" b="1" i="1">
                                      <a:solidFill>
                                        <a:schemeClr val="tx1"/>
                                      </a:solidFill>
                                      <a:latin typeface="Cambria Math" panose="02040503050406030204" pitchFamily="18" charset="0"/>
                                    </a:rPr>
                                    <m:t>,</m:t>
                                  </m:r>
                                  <m:r>
                                    <a:rPr lang="en-GB" sz="1400" b="1" i="1">
                                      <a:solidFill>
                                        <a:schemeClr val="tx1"/>
                                      </a:solidFill>
                                      <a:latin typeface="Cambria Math" panose="02040503050406030204" pitchFamily="18" charset="0"/>
                                    </a:rPr>
                                    <m:t>𝑨𝑫𝑪</m:t>
                                  </m:r>
                                </m:sub>
                              </m:sSub>
                            </m:oMath>
                          </a14:m>
                          <a:endParaRPr lang="en-GB" sz="1400" b="1" dirty="0"/>
                        </a:p>
                      </a:txBody>
                      <a:tcPr/>
                    </a:tc>
                    <a:tc>
                      <a:txBody>
                        <a:bodyPr/>
                        <a:lstStyle/>
                        <a:p>
                          <a:pPr algn="ctr"/>
                          <a:r>
                            <a:rPr lang="en-GB" sz="1400" dirty="0"/>
                            <a:t>200 mV</a:t>
                          </a:r>
                        </a:p>
                      </a:txBody>
                      <a:tcPr/>
                    </a:tc>
                    <a:extLst>
                      <a:ext uri="{0D108BD9-81ED-4DB2-BD59-A6C34878D82A}">
                        <a16:rowId xmlns:a16="http://schemas.microsoft.com/office/drawing/2014/main" val="2814999141"/>
                      </a:ext>
                    </a:extLst>
                  </a:tr>
                  <a:tr h="330814">
                    <a:tc>
                      <a:txBody>
                        <a:bodyPr/>
                        <a:lstStyle/>
                        <a:p>
                          <a:pPr algn="ctr"/>
                          <a:r>
                            <a:rPr lang="en-GB" sz="1400" b="1" dirty="0"/>
                            <a:t>Number of taps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𝑵</m:t>
                                  </m:r>
                                </m:e>
                                <m:sub>
                                  <m:r>
                                    <a:rPr lang="en-GB" sz="1400" b="1" i="1" smtClean="0">
                                      <a:latin typeface="Cambria Math" panose="02040503050406030204" pitchFamily="18" charset="0"/>
                                    </a:rPr>
                                    <m:t>𝒕𝒂𝒑</m:t>
                                  </m:r>
                                </m:sub>
                              </m:sSub>
                            </m:oMath>
                          </a14:m>
                          <a:endParaRPr lang="en-GB" sz="1400" b="1" dirty="0"/>
                        </a:p>
                      </a:txBody>
                      <a:tcPr/>
                    </a:tc>
                    <a:tc>
                      <a:txBody>
                        <a:bodyPr/>
                        <a:lstStyle/>
                        <a:p>
                          <a:pPr algn="ctr"/>
                          <a:r>
                            <a:rPr lang="en-GB" sz="1400" dirty="0"/>
                            <a:t>16</a:t>
                          </a:r>
                        </a:p>
                      </a:txBody>
                      <a:tcPr/>
                    </a:tc>
                    <a:extLst>
                      <a:ext uri="{0D108BD9-81ED-4DB2-BD59-A6C34878D82A}">
                        <a16:rowId xmlns:a16="http://schemas.microsoft.com/office/drawing/2014/main" val="44579764"/>
                      </a:ext>
                    </a:extLst>
                  </a:tr>
                  <a:tr h="330814">
                    <a:tc>
                      <a:txBody>
                        <a:bodyPr/>
                        <a:lstStyle/>
                        <a:p>
                          <a:pPr algn="ctr"/>
                          <a:r>
                            <a:rPr lang="en-GB" sz="1400" b="1" dirty="0"/>
                            <a:t>Down sampling factor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𝒅</m:t>
                                  </m:r>
                                </m:e>
                                <m:sub>
                                  <m:r>
                                    <a:rPr lang="en-GB" sz="1400" b="1" i="1" smtClean="0">
                                      <a:latin typeface="Cambria Math" panose="02040503050406030204" pitchFamily="18" charset="0"/>
                                    </a:rPr>
                                    <m:t>𝑫𝑺𝑭</m:t>
                                  </m:r>
                                </m:sub>
                              </m:sSub>
                            </m:oMath>
                          </a14:m>
                          <a:r>
                            <a:rPr lang="en-GB" sz="1400" b="1" dirty="0"/>
                            <a:t> </a:t>
                          </a:r>
                        </a:p>
                      </a:txBody>
                      <a:tcPr/>
                    </a:tc>
                    <a:tc>
                      <a:txBody>
                        <a:bodyPr/>
                        <a:lstStyle/>
                        <a:p>
                          <a:pPr algn="ctr"/>
                          <a:r>
                            <a:rPr lang="en-GB" sz="1400" dirty="0"/>
                            <a:t>6</a:t>
                          </a:r>
                        </a:p>
                      </a:txBody>
                      <a:tcPr/>
                    </a:tc>
                    <a:extLst>
                      <a:ext uri="{0D108BD9-81ED-4DB2-BD59-A6C34878D82A}">
                        <a16:rowId xmlns:a16="http://schemas.microsoft.com/office/drawing/2014/main" val="897370525"/>
                      </a:ext>
                    </a:extLst>
                  </a:tr>
                  <a:tr h="330814">
                    <a:tc>
                      <a:txBody>
                        <a:bodyPr/>
                        <a:lstStyle/>
                        <a:p>
                          <a:pPr algn="ctr"/>
                          <a:r>
                            <a:rPr lang="en-GB" sz="1400" b="1" dirty="0"/>
                            <a:t>Kicker resonant frequency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𝒇</m:t>
                                  </m:r>
                                </m:e>
                                <m:sub>
                                  <m:r>
                                    <a:rPr lang="en-GB" sz="1400" b="1" i="1" smtClean="0">
                                      <a:latin typeface="Cambria Math" panose="02040503050406030204" pitchFamily="18" charset="0"/>
                                    </a:rPr>
                                    <m:t>𝒓</m:t>
                                  </m:r>
                                </m:sub>
                              </m:sSub>
                            </m:oMath>
                          </a14:m>
                          <a:endParaRPr lang="en-GB" sz="1400" b="1" dirty="0"/>
                        </a:p>
                      </a:txBody>
                      <a:tcPr/>
                    </a:tc>
                    <a:tc>
                      <a:txBody>
                        <a:bodyPr/>
                        <a:lstStyle/>
                        <a:p>
                          <a:pPr algn="ctr"/>
                          <a:r>
                            <a:rPr lang="en-GB" sz="1400" dirty="0"/>
                            <a:t>3.25</a:t>
                          </a:r>
                          <a14:m>
                            <m:oMath xmlns:m="http://schemas.openxmlformats.org/officeDocument/2006/math">
                              <m:sSub>
                                <m:sSubPr>
                                  <m:ctrlPr>
                                    <a:rPr lang="en-GB" sz="1400" b="0" i="1" smtClean="0">
                                      <a:latin typeface="Cambria Math" panose="02040503050406030204" pitchFamily="18" charset="0"/>
                                    </a:rPr>
                                  </m:ctrlPr>
                                </m:sSubPr>
                                <m:e>
                                  <m:r>
                                    <a:rPr lang="en-GB" sz="1400" b="0" smtClean="0">
                                      <a:latin typeface="Cambria Math" panose="02040503050406030204" pitchFamily="18" charset="0"/>
                                    </a:rPr>
                                    <m:t>𝑓</m:t>
                                  </m:r>
                                </m:e>
                                <m:sub>
                                  <m:r>
                                    <a:rPr lang="en-GB" sz="1400" b="0" smtClean="0">
                                      <a:latin typeface="Cambria Math" panose="02040503050406030204" pitchFamily="18" charset="0"/>
                                    </a:rPr>
                                    <m:t>𝑟𝑓</m:t>
                                  </m:r>
                                </m:sub>
                              </m:sSub>
                            </m:oMath>
                          </a14:m>
                          <a:endParaRPr lang="en-GB" sz="1400" dirty="0"/>
                        </a:p>
                      </a:txBody>
                      <a:tcPr/>
                    </a:tc>
                    <a:extLst>
                      <a:ext uri="{0D108BD9-81ED-4DB2-BD59-A6C34878D82A}">
                        <a16:rowId xmlns:a16="http://schemas.microsoft.com/office/drawing/2014/main" val="3679778655"/>
                      </a:ext>
                    </a:extLst>
                  </a:tr>
                  <a:tr h="330814">
                    <a:tc>
                      <a:txBody>
                        <a:bodyPr/>
                        <a:lstStyle/>
                        <a:p>
                          <a:pPr algn="ctr"/>
                          <a:r>
                            <a:rPr lang="en-GB" sz="1400" b="1" dirty="0"/>
                            <a:t>Kicker quality factor </a:t>
                          </a:r>
                          <a14:m>
                            <m:oMath xmlns:m="http://schemas.openxmlformats.org/officeDocument/2006/math">
                              <m:r>
                                <a:rPr lang="en-GB" sz="1400" b="1" i="1" dirty="0" smtClean="0">
                                  <a:latin typeface="Cambria Math" panose="02040503050406030204" pitchFamily="18" charset="0"/>
                                </a:rPr>
                                <m:t>𝑸</m:t>
                              </m:r>
                            </m:oMath>
                          </a14:m>
                          <a:endParaRPr lang="en-GB" sz="1400" b="1" dirty="0"/>
                        </a:p>
                      </a:txBody>
                      <a:tcPr/>
                    </a:tc>
                    <a:tc>
                      <a:txBody>
                        <a:bodyPr/>
                        <a:lstStyle/>
                        <a:p>
                          <a:pPr algn="ctr"/>
                          <a:r>
                            <a:rPr lang="en-GB" sz="1400" dirty="0"/>
                            <a:t>5.45</a:t>
                          </a:r>
                        </a:p>
                      </a:txBody>
                      <a:tcPr/>
                    </a:tc>
                    <a:extLst>
                      <a:ext uri="{0D108BD9-81ED-4DB2-BD59-A6C34878D82A}">
                        <a16:rowId xmlns:a16="http://schemas.microsoft.com/office/drawing/2014/main" val="1727962933"/>
                      </a:ext>
                    </a:extLst>
                  </a:tr>
                  <a:tr h="330814">
                    <a:tc>
                      <a:txBody>
                        <a:bodyPr/>
                        <a:lstStyle/>
                        <a:p>
                          <a:pPr algn="ctr"/>
                          <a:r>
                            <a:rPr lang="en-GB" sz="1400" b="1" dirty="0"/>
                            <a:t>Kicker shunt impedance </a:t>
                          </a: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𝑹</m:t>
                                  </m:r>
                                </m:e>
                                <m:sub>
                                  <m:r>
                                    <a:rPr lang="en-GB" sz="1400" b="1" i="1" smtClean="0">
                                      <a:latin typeface="Cambria Math" panose="02040503050406030204" pitchFamily="18" charset="0"/>
                                    </a:rPr>
                                    <m:t>𝒔</m:t>
                                  </m:r>
                                  <m:r>
                                    <a:rPr lang="en-GB" sz="1400" b="1" i="1" smtClean="0">
                                      <a:latin typeface="Cambria Math" panose="02040503050406030204" pitchFamily="18" charset="0"/>
                                    </a:rPr>
                                    <m:t>,</m:t>
                                  </m:r>
                                  <m:r>
                                    <a:rPr lang="en-GB" sz="1400" b="1" i="1" smtClean="0">
                                      <a:latin typeface="Cambria Math" panose="02040503050406030204" pitchFamily="18" charset="0"/>
                                    </a:rPr>
                                    <m:t>𝒔</m:t>
                                  </m:r>
                                </m:sub>
                              </m:sSub>
                              <m:r>
                                <a:rPr lang="en-GB" sz="1400" b="1" i="1" smtClean="0">
                                  <a:latin typeface="Cambria Math" panose="02040503050406030204" pitchFamily="18" charset="0"/>
                                </a:rPr>
                                <m:t>(</m:t>
                              </m:r>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𝒇</m:t>
                                  </m:r>
                                </m:e>
                                <m:sub>
                                  <m:r>
                                    <a:rPr lang="en-GB" sz="1400" b="1" i="1" smtClean="0">
                                      <a:latin typeface="Cambria Math" panose="02040503050406030204" pitchFamily="18" charset="0"/>
                                    </a:rPr>
                                    <m:t>𝒓</m:t>
                                  </m:r>
                                </m:sub>
                              </m:sSub>
                              <m:r>
                                <a:rPr lang="en-GB" sz="1400" b="1" i="1" smtClean="0">
                                  <a:latin typeface="Cambria Math" panose="02040503050406030204" pitchFamily="18" charset="0"/>
                                </a:rPr>
                                <m:t>)</m:t>
                              </m:r>
                            </m:oMath>
                          </a14:m>
                          <a:r>
                            <a:rPr lang="en-GB" sz="1400" b="1" dirty="0"/>
                            <a:t> </a:t>
                          </a:r>
                        </a:p>
                      </a:txBody>
                      <a:tcPr/>
                    </a:tc>
                    <a:tc>
                      <a:txBody>
                        <a:bodyPr/>
                        <a:lstStyle/>
                        <a:p>
                          <a:pPr algn="ctr"/>
                          <a:r>
                            <a:rPr lang="en-GB" sz="1400" dirty="0"/>
                            <a:t>750 </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Ω</m:t>
                              </m:r>
                            </m:oMath>
                          </a14:m>
                          <a:endParaRPr lang="en-GB" sz="1400" dirty="0"/>
                        </a:p>
                      </a:txBody>
                      <a:tcPr/>
                    </a:tc>
                    <a:extLst>
                      <a:ext uri="{0D108BD9-81ED-4DB2-BD59-A6C34878D82A}">
                        <a16:rowId xmlns:a16="http://schemas.microsoft.com/office/drawing/2014/main" val="2031787866"/>
                      </a:ext>
                    </a:extLst>
                  </a:tr>
                  <a:tr h="330814">
                    <a:tc>
                      <a:txBody>
                        <a:bodyPr/>
                        <a:lstStyle/>
                        <a:p>
                          <a:pPr algn="ctr"/>
                          <a:r>
                            <a:rPr lang="en-GB" sz="1400" b="1" dirty="0"/>
                            <a:t>Max. kicker voltage </a:t>
                          </a:r>
                          <a14:m>
                            <m:oMath xmlns:m="http://schemas.openxmlformats.org/officeDocument/2006/math">
                              <m:sSub>
                                <m:sSubPr>
                                  <m:ctrlPr>
                                    <a:rPr lang="en-GB" sz="1400" b="1" i="1" smtClean="0">
                                      <a:solidFill>
                                        <a:schemeClr val="tx1"/>
                                      </a:solidFill>
                                      <a:latin typeface="Cambria Math" panose="02040503050406030204" pitchFamily="18" charset="0"/>
                                    </a:rPr>
                                  </m:ctrlPr>
                                </m:sSubPr>
                                <m:e>
                                  <m:r>
                                    <a:rPr lang="en-GB" sz="1400" b="1" i="1">
                                      <a:solidFill>
                                        <a:schemeClr val="tx1"/>
                                      </a:solidFill>
                                      <a:latin typeface="Cambria Math" panose="02040503050406030204" pitchFamily="18" charset="0"/>
                                    </a:rPr>
                                    <m:t>𝑽</m:t>
                                  </m:r>
                                </m:e>
                                <m:sub>
                                  <m:r>
                                    <a:rPr lang="en-GB" sz="1400" b="1" i="1">
                                      <a:solidFill>
                                        <a:schemeClr val="tx1"/>
                                      </a:solidFill>
                                      <a:latin typeface="Cambria Math" panose="02040503050406030204" pitchFamily="18" charset="0"/>
                                    </a:rPr>
                                    <m:t>𝑴𝑨𝑿𝒌𝒊𝒄𝒌</m:t>
                                  </m:r>
                                </m:sub>
                              </m:sSub>
                            </m:oMath>
                          </a14:m>
                          <a:endParaRPr lang="en-GB" sz="1400" b="1" dirty="0"/>
                        </a:p>
                      </a:txBody>
                      <a:tcPr/>
                    </a:tc>
                    <a:tc>
                      <a:txBody>
                        <a:bodyPr/>
                        <a:lstStyle/>
                        <a:p>
                          <a:pPr algn="ctr"/>
                          <a:r>
                            <a:rPr lang="en-GB" sz="1400" dirty="0"/>
                            <a:t>950 V</a:t>
                          </a:r>
                        </a:p>
                      </a:txBody>
                      <a:tcPr/>
                    </a:tc>
                    <a:extLst>
                      <a:ext uri="{0D108BD9-81ED-4DB2-BD59-A6C34878D82A}">
                        <a16:rowId xmlns:a16="http://schemas.microsoft.com/office/drawing/2014/main" val="1751538964"/>
                      </a:ext>
                    </a:extLst>
                  </a:tr>
                </a:tbl>
              </a:graphicData>
            </a:graphic>
          </p:graphicFrame>
        </mc:Choice>
        <mc:Fallback xmlns="">
          <p:graphicFrame>
            <p:nvGraphicFramePr>
              <p:cNvPr id="30" name="Tabella 3">
                <a:extLst>
                  <a:ext uri="{FF2B5EF4-FFF2-40B4-BE49-F238E27FC236}">
                    <a16:creationId xmlns:a16="http://schemas.microsoft.com/office/drawing/2014/main" id="{72D8B16A-0C72-4FBA-AB52-E321AAE8EAD0}"/>
                  </a:ext>
                </a:extLst>
              </p:cNvPr>
              <p:cNvGraphicFramePr>
                <a:graphicFrameLocks noGrp="1"/>
              </p:cNvGraphicFramePr>
              <p:nvPr>
                <p:extLst>
                  <p:ext uri="{D42A27DB-BD31-4B8C-83A1-F6EECF244321}">
                    <p14:modId xmlns:p14="http://schemas.microsoft.com/office/powerpoint/2010/main" val="2064147381"/>
                  </p:ext>
                </p:extLst>
              </p:nvPr>
            </p:nvGraphicFramePr>
            <p:xfrm>
              <a:off x="4454026" y="1860844"/>
              <a:ext cx="3499157" cy="2960688"/>
            </p:xfrm>
            <a:graphic>
              <a:graphicData uri="http://schemas.openxmlformats.org/drawingml/2006/table">
                <a:tbl>
                  <a:tblPr firstRow="1" bandRow="1">
                    <a:tableStyleId>{21E4AEA4-8DFA-4A89-87EB-49C32662AFE0}</a:tableStyleId>
                  </a:tblPr>
                  <a:tblGrid>
                    <a:gridCol w="2688003">
                      <a:extLst>
                        <a:ext uri="{9D8B030D-6E8A-4147-A177-3AD203B41FA5}">
                          <a16:colId xmlns:a16="http://schemas.microsoft.com/office/drawing/2014/main" val="2215089355"/>
                        </a:ext>
                      </a:extLst>
                    </a:gridCol>
                    <a:gridCol w="811154">
                      <a:extLst>
                        <a:ext uri="{9D8B030D-6E8A-4147-A177-3AD203B41FA5}">
                          <a16:colId xmlns:a16="http://schemas.microsoft.com/office/drawing/2014/main" val="3160897422"/>
                        </a:ext>
                      </a:extLst>
                    </a:gridCol>
                  </a:tblGrid>
                  <a:tr h="314176">
                    <a:tc>
                      <a:txBody>
                        <a:bodyPr/>
                        <a:lstStyle/>
                        <a:p>
                          <a:pPr algn="ctr"/>
                          <a:r>
                            <a:rPr lang="en-GB" sz="1400" dirty="0"/>
                            <a:t>Parameters</a:t>
                          </a:r>
                        </a:p>
                      </a:txBody>
                      <a:tcPr/>
                    </a:tc>
                    <a:tc>
                      <a:txBody>
                        <a:bodyPr/>
                        <a:lstStyle/>
                        <a:p>
                          <a:pPr algn="ctr"/>
                          <a:r>
                            <a:rPr lang="en-GB" sz="1400" dirty="0"/>
                            <a:t>Values</a:t>
                          </a:r>
                        </a:p>
                      </a:txBody>
                      <a:tcPr/>
                    </a:tc>
                    <a:extLst>
                      <a:ext uri="{0D108BD9-81ED-4DB2-BD59-A6C34878D82A}">
                        <a16:rowId xmlns:a16="http://schemas.microsoft.com/office/drawing/2014/main" val="397734904"/>
                      </a:ext>
                    </a:extLst>
                  </a:tr>
                  <a:tr h="330814">
                    <a:tc>
                      <a:txBody>
                        <a:bodyPr/>
                        <a:lstStyle/>
                        <a:p>
                          <a:endParaRPr lang="en-US"/>
                        </a:p>
                      </a:txBody>
                      <a:tcPr>
                        <a:blipFill>
                          <a:blip r:embed="rId4"/>
                          <a:stretch>
                            <a:fillRect l="-226" t="-98148" r="-30995" b="-714815"/>
                          </a:stretch>
                        </a:blipFill>
                      </a:tcPr>
                    </a:tc>
                    <a:tc>
                      <a:txBody>
                        <a:bodyPr/>
                        <a:lstStyle/>
                        <a:p>
                          <a:pPr algn="ctr"/>
                          <a:r>
                            <a:rPr lang="en-GB" sz="1400" dirty="0"/>
                            <a:t>8</a:t>
                          </a:r>
                        </a:p>
                      </a:txBody>
                      <a:tcPr/>
                    </a:tc>
                    <a:extLst>
                      <a:ext uri="{0D108BD9-81ED-4DB2-BD59-A6C34878D82A}">
                        <a16:rowId xmlns:a16="http://schemas.microsoft.com/office/drawing/2014/main" val="2265731168"/>
                      </a:ext>
                    </a:extLst>
                  </a:tr>
                  <a:tr h="330814">
                    <a:tc>
                      <a:txBody>
                        <a:bodyPr/>
                        <a:lstStyle/>
                        <a:p>
                          <a:endParaRPr lang="en-US"/>
                        </a:p>
                      </a:txBody>
                      <a:tcPr>
                        <a:blipFill>
                          <a:blip r:embed="rId4"/>
                          <a:stretch>
                            <a:fillRect l="-226" t="-198148" r="-30995" b="-614815"/>
                          </a:stretch>
                        </a:blipFill>
                      </a:tcPr>
                    </a:tc>
                    <a:tc>
                      <a:txBody>
                        <a:bodyPr/>
                        <a:lstStyle/>
                        <a:p>
                          <a:pPr algn="ctr"/>
                          <a:r>
                            <a:rPr lang="en-GB" sz="1400" dirty="0"/>
                            <a:t>200 mV</a:t>
                          </a:r>
                        </a:p>
                      </a:txBody>
                      <a:tcPr/>
                    </a:tc>
                    <a:extLst>
                      <a:ext uri="{0D108BD9-81ED-4DB2-BD59-A6C34878D82A}">
                        <a16:rowId xmlns:a16="http://schemas.microsoft.com/office/drawing/2014/main" val="2814999141"/>
                      </a:ext>
                    </a:extLst>
                  </a:tr>
                  <a:tr h="330814">
                    <a:tc>
                      <a:txBody>
                        <a:bodyPr/>
                        <a:lstStyle/>
                        <a:p>
                          <a:endParaRPr lang="en-US"/>
                        </a:p>
                      </a:txBody>
                      <a:tcPr>
                        <a:blipFill>
                          <a:blip r:embed="rId4"/>
                          <a:stretch>
                            <a:fillRect l="-226" t="-298148" r="-30995" b="-514815"/>
                          </a:stretch>
                        </a:blipFill>
                      </a:tcPr>
                    </a:tc>
                    <a:tc>
                      <a:txBody>
                        <a:bodyPr/>
                        <a:lstStyle/>
                        <a:p>
                          <a:pPr algn="ctr"/>
                          <a:r>
                            <a:rPr lang="en-GB" sz="1400" dirty="0"/>
                            <a:t>16</a:t>
                          </a:r>
                        </a:p>
                      </a:txBody>
                      <a:tcPr/>
                    </a:tc>
                    <a:extLst>
                      <a:ext uri="{0D108BD9-81ED-4DB2-BD59-A6C34878D82A}">
                        <a16:rowId xmlns:a16="http://schemas.microsoft.com/office/drawing/2014/main" val="44579764"/>
                      </a:ext>
                    </a:extLst>
                  </a:tr>
                  <a:tr h="330814">
                    <a:tc>
                      <a:txBody>
                        <a:bodyPr/>
                        <a:lstStyle/>
                        <a:p>
                          <a:endParaRPr lang="en-US"/>
                        </a:p>
                      </a:txBody>
                      <a:tcPr>
                        <a:blipFill>
                          <a:blip r:embed="rId4"/>
                          <a:stretch>
                            <a:fillRect l="-226" t="-390909" r="-30995" b="-405455"/>
                          </a:stretch>
                        </a:blipFill>
                      </a:tcPr>
                    </a:tc>
                    <a:tc>
                      <a:txBody>
                        <a:bodyPr/>
                        <a:lstStyle/>
                        <a:p>
                          <a:pPr algn="ctr"/>
                          <a:r>
                            <a:rPr lang="en-GB" sz="1400" dirty="0"/>
                            <a:t>6</a:t>
                          </a:r>
                        </a:p>
                      </a:txBody>
                      <a:tcPr/>
                    </a:tc>
                    <a:extLst>
                      <a:ext uri="{0D108BD9-81ED-4DB2-BD59-A6C34878D82A}">
                        <a16:rowId xmlns:a16="http://schemas.microsoft.com/office/drawing/2014/main" val="897370525"/>
                      </a:ext>
                    </a:extLst>
                  </a:tr>
                  <a:tr h="330814">
                    <a:tc>
                      <a:txBody>
                        <a:bodyPr/>
                        <a:lstStyle/>
                        <a:p>
                          <a:endParaRPr lang="en-US"/>
                        </a:p>
                      </a:txBody>
                      <a:tcPr>
                        <a:blipFill>
                          <a:blip r:embed="rId4"/>
                          <a:stretch>
                            <a:fillRect l="-226" t="-500000" r="-30995" b="-312963"/>
                          </a:stretch>
                        </a:blipFill>
                      </a:tcPr>
                    </a:tc>
                    <a:tc>
                      <a:txBody>
                        <a:bodyPr/>
                        <a:lstStyle/>
                        <a:p>
                          <a:endParaRPr lang="en-US"/>
                        </a:p>
                      </a:txBody>
                      <a:tcPr>
                        <a:blipFill>
                          <a:blip r:embed="rId4"/>
                          <a:stretch>
                            <a:fillRect l="-333083" t="-500000" r="-3008" b="-312963"/>
                          </a:stretch>
                        </a:blipFill>
                      </a:tcPr>
                    </a:tc>
                    <a:extLst>
                      <a:ext uri="{0D108BD9-81ED-4DB2-BD59-A6C34878D82A}">
                        <a16:rowId xmlns:a16="http://schemas.microsoft.com/office/drawing/2014/main" val="3679778655"/>
                      </a:ext>
                    </a:extLst>
                  </a:tr>
                  <a:tr h="330814">
                    <a:tc>
                      <a:txBody>
                        <a:bodyPr/>
                        <a:lstStyle/>
                        <a:p>
                          <a:endParaRPr lang="en-US"/>
                        </a:p>
                      </a:txBody>
                      <a:tcPr>
                        <a:blipFill>
                          <a:blip r:embed="rId4"/>
                          <a:stretch>
                            <a:fillRect l="-226" t="-600000" r="-30995" b="-212963"/>
                          </a:stretch>
                        </a:blipFill>
                      </a:tcPr>
                    </a:tc>
                    <a:tc>
                      <a:txBody>
                        <a:bodyPr/>
                        <a:lstStyle/>
                        <a:p>
                          <a:pPr algn="ctr"/>
                          <a:r>
                            <a:rPr lang="en-GB" sz="1400" dirty="0"/>
                            <a:t>5.45</a:t>
                          </a:r>
                        </a:p>
                      </a:txBody>
                      <a:tcPr/>
                    </a:tc>
                    <a:extLst>
                      <a:ext uri="{0D108BD9-81ED-4DB2-BD59-A6C34878D82A}">
                        <a16:rowId xmlns:a16="http://schemas.microsoft.com/office/drawing/2014/main" val="1727962933"/>
                      </a:ext>
                    </a:extLst>
                  </a:tr>
                  <a:tr h="330814">
                    <a:tc>
                      <a:txBody>
                        <a:bodyPr/>
                        <a:lstStyle/>
                        <a:p>
                          <a:endParaRPr lang="en-US"/>
                        </a:p>
                      </a:txBody>
                      <a:tcPr>
                        <a:blipFill>
                          <a:blip r:embed="rId4"/>
                          <a:stretch>
                            <a:fillRect l="-226" t="-687273" r="-30995" b="-109091"/>
                          </a:stretch>
                        </a:blipFill>
                      </a:tcPr>
                    </a:tc>
                    <a:tc>
                      <a:txBody>
                        <a:bodyPr/>
                        <a:lstStyle/>
                        <a:p>
                          <a:endParaRPr lang="en-US"/>
                        </a:p>
                      </a:txBody>
                      <a:tcPr>
                        <a:blipFill>
                          <a:blip r:embed="rId4"/>
                          <a:stretch>
                            <a:fillRect l="-333083" t="-687273" r="-3008" b="-109091"/>
                          </a:stretch>
                        </a:blipFill>
                      </a:tcPr>
                    </a:tc>
                    <a:extLst>
                      <a:ext uri="{0D108BD9-81ED-4DB2-BD59-A6C34878D82A}">
                        <a16:rowId xmlns:a16="http://schemas.microsoft.com/office/drawing/2014/main" val="2031787866"/>
                      </a:ext>
                    </a:extLst>
                  </a:tr>
                  <a:tr h="330814">
                    <a:tc>
                      <a:txBody>
                        <a:bodyPr/>
                        <a:lstStyle/>
                        <a:p>
                          <a:endParaRPr lang="en-US"/>
                        </a:p>
                      </a:txBody>
                      <a:tcPr>
                        <a:blipFill>
                          <a:blip r:embed="rId4"/>
                          <a:stretch>
                            <a:fillRect l="-226" t="-801852" r="-30995" b="-11111"/>
                          </a:stretch>
                        </a:blipFill>
                      </a:tcPr>
                    </a:tc>
                    <a:tc>
                      <a:txBody>
                        <a:bodyPr/>
                        <a:lstStyle/>
                        <a:p>
                          <a:pPr algn="ctr"/>
                          <a:r>
                            <a:rPr lang="en-GB" sz="1400" dirty="0"/>
                            <a:t>950 V</a:t>
                          </a:r>
                        </a:p>
                      </a:txBody>
                      <a:tcPr/>
                    </a:tc>
                    <a:extLst>
                      <a:ext uri="{0D108BD9-81ED-4DB2-BD59-A6C34878D82A}">
                        <a16:rowId xmlns:a16="http://schemas.microsoft.com/office/drawing/2014/main" val="1751538964"/>
                      </a:ext>
                    </a:extLst>
                  </a:tr>
                </a:tbl>
              </a:graphicData>
            </a:graphic>
          </p:graphicFrame>
        </mc:Fallback>
      </mc:AlternateContent>
      <p:sp>
        <p:nvSpPr>
          <p:cNvPr id="31" name="CasellaDiTesto 7">
            <a:extLst>
              <a:ext uri="{FF2B5EF4-FFF2-40B4-BE49-F238E27FC236}">
                <a16:creationId xmlns:a16="http://schemas.microsoft.com/office/drawing/2014/main" id="{085E160C-09A9-43E4-B874-CDB799E5ED61}"/>
              </a:ext>
            </a:extLst>
          </p:cNvPr>
          <p:cNvSpPr txBox="1"/>
          <p:nvPr/>
        </p:nvSpPr>
        <p:spPr>
          <a:xfrm>
            <a:off x="4484587" y="1504841"/>
            <a:ext cx="342232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t>Some important feedback parameters</a:t>
            </a:r>
          </a:p>
        </p:txBody>
      </p:sp>
      <p:sp>
        <p:nvSpPr>
          <p:cNvPr id="33" name="CasellaDiTesto 7">
            <a:extLst>
              <a:ext uri="{FF2B5EF4-FFF2-40B4-BE49-F238E27FC236}">
                <a16:creationId xmlns:a16="http://schemas.microsoft.com/office/drawing/2014/main" id="{39BE13BB-84ED-4A8A-A707-B84B382F8927}"/>
              </a:ext>
            </a:extLst>
          </p:cNvPr>
          <p:cNvSpPr txBox="1"/>
          <p:nvPr/>
        </p:nvSpPr>
        <p:spPr>
          <a:xfrm>
            <a:off x="4261200" y="5021115"/>
            <a:ext cx="39930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t>Beam-coupling impedances (HOMs + kicker)</a:t>
            </a:r>
          </a:p>
        </p:txBody>
      </p:sp>
      <mc:AlternateContent xmlns:mc="http://schemas.openxmlformats.org/markup-compatibility/2006" xmlns:a14="http://schemas.microsoft.com/office/drawing/2010/main">
        <mc:Choice Requires="a14">
          <p:graphicFrame>
            <p:nvGraphicFramePr>
              <p:cNvPr id="36" name="Tabella 36">
                <a:extLst>
                  <a:ext uri="{FF2B5EF4-FFF2-40B4-BE49-F238E27FC236}">
                    <a16:creationId xmlns:a16="http://schemas.microsoft.com/office/drawing/2014/main" id="{30D2C377-B97F-40FB-8E00-5D17970B0CB4}"/>
                  </a:ext>
                </a:extLst>
              </p:cNvPr>
              <p:cNvGraphicFramePr>
                <a:graphicFrameLocks noGrp="1"/>
              </p:cNvGraphicFramePr>
              <p:nvPr>
                <p:extLst>
                  <p:ext uri="{D42A27DB-BD31-4B8C-83A1-F6EECF244321}">
                    <p14:modId xmlns:p14="http://schemas.microsoft.com/office/powerpoint/2010/main" val="1956206042"/>
                  </p:ext>
                </p:extLst>
              </p:nvPr>
            </p:nvGraphicFramePr>
            <p:xfrm>
              <a:off x="8384163" y="4037408"/>
              <a:ext cx="3677564" cy="2743200"/>
            </p:xfrm>
            <a:graphic>
              <a:graphicData uri="http://schemas.openxmlformats.org/drawingml/2006/table">
                <a:tbl>
                  <a:tblPr firstRow="1" bandRow="1">
                    <a:tableStyleId>{5C22544A-7EE6-4342-B048-85BDC9FD1C3A}</a:tableStyleId>
                  </a:tblPr>
                  <a:tblGrid>
                    <a:gridCol w="919391">
                      <a:extLst>
                        <a:ext uri="{9D8B030D-6E8A-4147-A177-3AD203B41FA5}">
                          <a16:colId xmlns:a16="http://schemas.microsoft.com/office/drawing/2014/main" val="2699186064"/>
                        </a:ext>
                      </a:extLst>
                    </a:gridCol>
                    <a:gridCol w="919391">
                      <a:extLst>
                        <a:ext uri="{9D8B030D-6E8A-4147-A177-3AD203B41FA5}">
                          <a16:colId xmlns:a16="http://schemas.microsoft.com/office/drawing/2014/main" val="3378621942"/>
                        </a:ext>
                      </a:extLst>
                    </a:gridCol>
                    <a:gridCol w="919391">
                      <a:extLst>
                        <a:ext uri="{9D8B030D-6E8A-4147-A177-3AD203B41FA5}">
                          <a16:colId xmlns:a16="http://schemas.microsoft.com/office/drawing/2014/main" val="332237353"/>
                        </a:ext>
                      </a:extLst>
                    </a:gridCol>
                    <a:gridCol w="919391">
                      <a:extLst>
                        <a:ext uri="{9D8B030D-6E8A-4147-A177-3AD203B41FA5}">
                          <a16:colId xmlns:a16="http://schemas.microsoft.com/office/drawing/2014/main" val="2678610481"/>
                        </a:ext>
                      </a:extLst>
                    </a:gridCol>
                  </a:tblGrid>
                  <a:tr h="0">
                    <a:tc>
                      <a:txBody>
                        <a:bodyPr/>
                        <a:lstStyle/>
                        <a:p>
                          <a:pPr algn="ct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𝒇</m:t>
                                  </m:r>
                                </m:e>
                                <m:sub>
                                  <m:r>
                                    <a:rPr lang="en-GB" sz="1400" b="1" i="1" smtClean="0">
                                      <a:latin typeface="Cambria Math" panose="02040503050406030204" pitchFamily="18" charset="0"/>
                                    </a:rPr>
                                    <m:t>𝒓</m:t>
                                  </m:r>
                                </m:sub>
                              </m:sSub>
                            </m:oMath>
                          </a14:m>
                          <a:r>
                            <a:rPr lang="en-GB" sz="1400" b="1" dirty="0"/>
                            <a:t> [MHz] </a:t>
                          </a:r>
                        </a:p>
                      </a:txBody>
                      <a:tcPr/>
                    </a:tc>
                    <a:tc>
                      <a:txBody>
                        <a:bodyPr/>
                        <a:lstStyle/>
                        <a:p>
                          <a:pPr algn="ctr"/>
                          <a14:m>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𝑹</m:t>
                                  </m:r>
                                </m:e>
                                <m:sub>
                                  <m:r>
                                    <a:rPr lang="en-GB" sz="1400" b="1" i="1" smtClean="0">
                                      <a:latin typeface="Cambria Math" panose="02040503050406030204" pitchFamily="18" charset="0"/>
                                    </a:rPr>
                                    <m:t>𝒔</m:t>
                                  </m:r>
                                </m:sub>
                              </m:sSub>
                            </m:oMath>
                          </a14:m>
                          <a:r>
                            <a:rPr lang="en-GB" sz="1400" b="1" dirty="0"/>
                            <a:t> [</a:t>
                          </a:r>
                          <a14:m>
                            <m:oMath xmlns:m="http://schemas.openxmlformats.org/officeDocument/2006/math">
                              <m:r>
                                <a:rPr lang="el-GR" sz="1400" b="1" i="0" smtClean="0">
                                  <a:latin typeface="Cambria Math" panose="02040503050406030204" pitchFamily="18" charset="0"/>
                                </a:rPr>
                                <m:t>𝛀</m:t>
                              </m:r>
                            </m:oMath>
                          </a14:m>
                          <a:r>
                            <a:rPr lang="en-GB" sz="1400" b="1"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1" i="1" dirty="0" smtClean="0">
                                    <a:latin typeface="Cambria Math" panose="02040503050406030204" pitchFamily="18" charset="0"/>
                                  </a:rPr>
                                  <m:t>𝑸</m:t>
                                </m:r>
                              </m:oMath>
                            </m:oMathPara>
                          </a14:m>
                          <a:endParaRPr lang="en-GB" sz="1400" b="1" dirty="0"/>
                        </a:p>
                      </a:txBody>
                      <a:tcPr/>
                    </a:tc>
                    <a:extLst>
                      <a:ext uri="{0D108BD9-81ED-4DB2-BD59-A6C34878D82A}">
                        <a16:rowId xmlns:a16="http://schemas.microsoft.com/office/drawing/2014/main" val="1029509563"/>
                      </a:ext>
                    </a:extLst>
                  </a:tr>
                  <a:tr h="0">
                    <a:tc>
                      <a:txBody>
                        <a:bodyPr/>
                        <a:lstStyle/>
                        <a:p>
                          <a:pPr algn="ctr"/>
                          <a:r>
                            <a:rPr lang="en-GB" sz="1400" b="1" dirty="0"/>
                            <a:t>1</a:t>
                          </a:r>
                        </a:p>
                      </a:txBody>
                      <a:tcPr/>
                    </a:tc>
                    <a:tc>
                      <a:txBody>
                        <a:bodyPr/>
                        <a:lstStyle/>
                        <a:p>
                          <a:pPr algn="ctr"/>
                          <a:r>
                            <a:rPr lang="en-GB" sz="1400" dirty="0"/>
                            <a:t>746</a:t>
                          </a:r>
                        </a:p>
                      </a:txBody>
                      <a:tcPr/>
                    </a:tc>
                    <a:tc>
                      <a:txBody>
                        <a:bodyPr/>
                        <a:lstStyle/>
                        <a:p>
                          <a:pPr algn="ctr"/>
                          <a:r>
                            <a:rPr lang="en-GB" sz="1400" dirty="0"/>
                            <a:t>1120</a:t>
                          </a:r>
                        </a:p>
                      </a:txBody>
                      <a:tcPr/>
                    </a:tc>
                    <a:tc>
                      <a:txBody>
                        <a:bodyPr/>
                        <a:lstStyle/>
                        <a:p>
                          <a:pPr algn="ctr"/>
                          <a:r>
                            <a:rPr lang="en-GB" sz="1400" dirty="0"/>
                            <a:t>70</a:t>
                          </a:r>
                        </a:p>
                      </a:txBody>
                      <a:tcPr/>
                    </a:tc>
                    <a:extLst>
                      <a:ext uri="{0D108BD9-81ED-4DB2-BD59-A6C34878D82A}">
                        <a16:rowId xmlns:a16="http://schemas.microsoft.com/office/drawing/2014/main" val="283164814"/>
                      </a:ext>
                    </a:extLst>
                  </a:tr>
                  <a:tr h="0">
                    <a:tc>
                      <a:txBody>
                        <a:bodyPr/>
                        <a:lstStyle/>
                        <a:p>
                          <a:pPr algn="ctr"/>
                          <a:r>
                            <a:rPr lang="en-GB" sz="1400" b="1" dirty="0"/>
                            <a:t>2</a:t>
                          </a:r>
                        </a:p>
                      </a:txBody>
                      <a:tcPr/>
                    </a:tc>
                    <a:tc>
                      <a:txBody>
                        <a:bodyPr/>
                        <a:lstStyle/>
                        <a:p>
                          <a:pPr algn="ctr"/>
                          <a:r>
                            <a:rPr lang="en-GB" sz="1400" dirty="0"/>
                            <a:t>797</a:t>
                          </a:r>
                        </a:p>
                      </a:txBody>
                      <a:tcPr/>
                    </a:tc>
                    <a:tc>
                      <a:txBody>
                        <a:bodyPr/>
                        <a:lstStyle/>
                        <a:p>
                          <a:pPr algn="ctr"/>
                          <a:r>
                            <a:rPr lang="en-GB" sz="1400" dirty="0"/>
                            <a:t>105</a:t>
                          </a:r>
                        </a:p>
                      </a:txBody>
                      <a:tcPr/>
                    </a:tc>
                    <a:tc>
                      <a:txBody>
                        <a:bodyPr/>
                        <a:lstStyle/>
                        <a:p>
                          <a:pPr algn="ctr"/>
                          <a:r>
                            <a:rPr lang="en-GB" sz="1400" dirty="0"/>
                            <a:t>210</a:t>
                          </a:r>
                        </a:p>
                      </a:txBody>
                      <a:tcPr/>
                    </a:tc>
                    <a:extLst>
                      <a:ext uri="{0D108BD9-81ED-4DB2-BD59-A6C34878D82A}">
                        <a16:rowId xmlns:a16="http://schemas.microsoft.com/office/drawing/2014/main" val="2992160897"/>
                      </a:ext>
                    </a:extLst>
                  </a:tr>
                  <a:tr h="0">
                    <a:tc>
                      <a:txBody>
                        <a:bodyPr/>
                        <a:lstStyle/>
                        <a:p>
                          <a:pPr algn="ctr"/>
                          <a:r>
                            <a:rPr lang="en-GB" sz="1400" b="1" dirty="0"/>
                            <a:t>3</a:t>
                          </a:r>
                        </a:p>
                      </a:txBody>
                      <a:tcPr/>
                    </a:tc>
                    <a:tc>
                      <a:txBody>
                        <a:bodyPr/>
                        <a:lstStyle/>
                        <a:p>
                          <a:pPr algn="ctr"/>
                          <a:r>
                            <a:rPr lang="en-GB" sz="1400" dirty="0"/>
                            <a:t>1024</a:t>
                          </a:r>
                        </a:p>
                      </a:txBody>
                      <a:tcPr/>
                    </a:tc>
                    <a:tc>
                      <a:txBody>
                        <a:bodyPr/>
                        <a:lstStyle/>
                        <a:p>
                          <a:pPr algn="ctr"/>
                          <a:r>
                            <a:rPr lang="en-GB" sz="1400" dirty="0"/>
                            <a:t>81</a:t>
                          </a:r>
                        </a:p>
                      </a:txBody>
                      <a:tcPr/>
                    </a:tc>
                    <a:tc>
                      <a:txBody>
                        <a:bodyPr/>
                        <a:lstStyle/>
                        <a:p>
                          <a:pPr algn="ctr"/>
                          <a:r>
                            <a:rPr lang="en-GB" sz="1400" dirty="0"/>
                            <a:t>90</a:t>
                          </a:r>
                        </a:p>
                      </a:txBody>
                      <a:tcPr/>
                    </a:tc>
                    <a:extLst>
                      <a:ext uri="{0D108BD9-81ED-4DB2-BD59-A6C34878D82A}">
                        <a16:rowId xmlns:a16="http://schemas.microsoft.com/office/drawing/2014/main" val="2513915871"/>
                      </a:ext>
                    </a:extLst>
                  </a:tr>
                  <a:tr h="0">
                    <a:tc>
                      <a:txBody>
                        <a:bodyPr/>
                        <a:lstStyle/>
                        <a:p>
                          <a:pPr algn="ctr"/>
                          <a:r>
                            <a:rPr lang="en-GB" sz="1400" b="1" dirty="0"/>
                            <a:t>4</a:t>
                          </a:r>
                        </a:p>
                      </a:txBody>
                      <a:tcPr/>
                    </a:tc>
                    <a:tc>
                      <a:txBody>
                        <a:bodyPr/>
                        <a:lstStyle/>
                        <a:p>
                          <a:pPr algn="ctr"/>
                          <a:r>
                            <a:rPr lang="en-GB" sz="1400" dirty="0"/>
                            <a:t>1121</a:t>
                          </a:r>
                        </a:p>
                      </a:txBody>
                      <a:tcPr/>
                    </a:tc>
                    <a:tc>
                      <a:txBody>
                        <a:bodyPr/>
                        <a:lstStyle/>
                        <a:p>
                          <a:pPr algn="ctr"/>
                          <a:r>
                            <a:rPr lang="en-GB" sz="1400" dirty="0"/>
                            <a:t>90</a:t>
                          </a:r>
                        </a:p>
                      </a:txBody>
                      <a:tcPr/>
                    </a:tc>
                    <a:tc>
                      <a:txBody>
                        <a:bodyPr/>
                        <a:lstStyle/>
                        <a:p>
                          <a:pPr algn="ctr"/>
                          <a:r>
                            <a:rPr lang="en-GB" sz="1400" dirty="0"/>
                            <a:t>300</a:t>
                          </a:r>
                        </a:p>
                      </a:txBody>
                      <a:tcPr/>
                    </a:tc>
                    <a:extLst>
                      <a:ext uri="{0D108BD9-81ED-4DB2-BD59-A6C34878D82A}">
                        <a16:rowId xmlns:a16="http://schemas.microsoft.com/office/drawing/2014/main" val="2135654194"/>
                      </a:ext>
                    </a:extLst>
                  </a:tr>
                  <a:tr h="0">
                    <a:tc>
                      <a:txBody>
                        <a:bodyPr/>
                        <a:lstStyle/>
                        <a:p>
                          <a:pPr algn="ctr"/>
                          <a:r>
                            <a:rPr lang="en-GB" sz="1400" b="1" dirty="0"/>
                            <a:t>5</a:t>
                          </a:r>
                        </a:p>
                      </a:txBody>
                      <a:tcPr/>
                    </a:tc>
                    <a:tc>
                      <a:txBody>
                        <a:bodyPr/>
                        <a:lstStyle/>
                        <a:p>
                          <a:pPr algn="ctr"/>
                          <a:r>
                            <a:rPr lang="en-GB" sz="1400" dirty="0"/>
                            <a:t>1176</a:t>
                          </a:r>
                        </a:p>
                      </a:txBody>
                      <a:tcPr/>
                    </a:tc>
                    <a:tc>
                      <a:txBody>
                        <a:bodyPr/>
                        <a:lstStyle/>
                        <a:p>
                          <a:pPr algn="ctr"/>
                          <a:r>
                            <a:rPr lang="en-GB" sz="1400" dirty="0"/>
                            <a:t>54</a:t>
                          </a:r>
                        </a:p>
                      </a:txBody>
                      <a:tcPr/>
                    </a:tc>
                    <a:tc>
                      <a:txBody>
                        <a:bodyPr/>
                        <a:lstStyle/>
                        <a:p>
                          <a:pPr algn="ctr"/>
                          <a:r>
                            <a:rPr lang="en-GB" sz="1400" dirty="0"/>
                            <a:t>90</a:t>
                          </a:r>
                        </a:p>
                      </a:txBody>
                      <a:tcPr/>
                    </a:tc>
                    <a:extLst>
                      <a:ext uri="{0D108BD9-81ED-4DB2-BD59-A6C34878D82A}">
                        <a16:rowId xmlns:a16="http://schemas.microsoft.com/office/drawing/2014/main" val="2748054407"/>
                      </a:ext>
                    </a:extLst>
                  </a:tr>
                  <a:tr h="0">
                    <a:tc>
                      <a:txBody>
                        <a:bodyPr/>
                        <a:lstStyle/>
                        <a:p>
                          <a:pPr algn="ctr"/>
                          <a:r>
                            <a:rPr lang="en-GB" sz="1400" b="1" dirty="0"/>
                            <a:t>6</a:t>
                          </a:r>
                        </a:p>
                      </a:txBody>
                      <a:tcPr/>
                    </a:tc>
                    <a:tc>
                      <a:txBody>
                        <a:bodyPr/>
                        <a:lstStyle/>
                        <a:p>
                          <a:pPr algn="ctr"/>
                          <a:r>
                            <a:rPr lang="en-GB" sz="1400" dirty="0"/>
                            <a:t>1201</a:t>
                          </a:r>
                        </a:p>
                      </a:txBody>
                      <a:tcPr/>
                    </a:tc>
                    <a:tc>
                      <a:txBody>
                        <a:bodyPr/>
                        <a:lstStyle/>
                        <a:p>
                          <a:pPr algn="ctr"/>
                          <a:r>
                            <a:rPr lang="en-GB" sz="1400" dirty="0"/>
                            <a:t>36</a:t>
                          </a:r>
                        </a:p>
                      </a:txBody>
                      <a:tcPr/>
                    </a:tc>
                    <a:tc>
                      <a:txBody>
                        <a:bodyPr/>
                        <a:lstStyle/>
                        <a:p>
                          <a:pPr algn="ctr"/>
                          <a:r>
                            <a:rPr lang="en-GB" sz="1400" dirty="0"/>
                            <a:t>180</a:t>
                          </a:r>
                        </a:p>
                      </a:txBody>
                      <a:tcPr/>
                    </a:tc>
                    <a:extLst>
                      <a:ext uri="{0D108BD9-81ED-4DB2-BD59-A6C34878D82A}">
                        <a16:rowId xmlns:a16="http://schemas.microsoft.com/office/drawing/2014/main" val="1286365574"/>
                      </a:ext>
                    </a:extLst>
                  </a:tr>
                  <a:tr h="0">
                    <a:tc>
                      <a:txBody>
                        <a:bodyPr/>
                        <a:lstStyle/>
                        <a:p>
                          <a:pPr algn="ctr"/>
                          <a:r>
                            <a:rPr lang="en-GB" sz="1400" b="1" dirty="0"/>
                            <a:t>7</a:t>
                          </a:r>
                        </a:p>
                      </a:txBody>
                      <a:tcPr/>
                    </a:tc>
                    <a:tc>
                      <a:txBody>
                        <a:bodyPr/>
                        <a:lstStyle/>
                        <a:p>
                          <a:pPr algn="ctr"/>
                          <a:r>
                            <a:rPr lang="en-GB" sz="1400" dirty="0"/>
                            <a:t>1369</a:t>
                          </a:r>
                        </a:p>
                      </a:txBody>
                      <a:tcPr/>
                    </a:tc>
                    <a:tc>
                      <a:txBody>
                        <a:bodyPr/>
                        <a:lstStyle/>
                        <a:p>
                          <a:pPr algn="ctr"/>
                          <a:r>
                            <a:rPr lang="en-GB" sz="1400" dirty="0"/>
                            <a:t>340</a:t>
                          </a:r>
                        </a:p>
                      </a:txBody>
                      <a:tcPr/>
                    </a:tc>
                    <a:tc>
                      <a:txBody>
                        <a:bodyPr/>
                        <a:lstStyle/>
                        <a:p>
                          <a:pPr algn="ctr"/>
                          <a:r>
                            <a:rPr lang="en-GB" sz="1400" dirty="0"/>
                            <a:t>170</a:t>
                          </a:r>
                        </a:p>
                      </a:txBody>
                      <a:tcPr/>
                    </a:tc>
                    <a:extLst>
                      <a:ext uri="{0D108BD9-81ED-4DB2-BD59-A6C34878D82A}">
                        <a16:rowId xmlns:a16="http://schemas.microsoft.com/office/drawing/2014/main" val="3832767104"/>
                      </a:ext>
                    </a:extLst>
                  </a:tr>
                  <a:tr h="0">
                    <a:tc>
                      <a:txBody>
                        <a:bodyPr/>
                        <a:lstStyle/>
                        <a:p>
                          <a:pPr algn="ctr"/>
                          <a:r>
                            <a:rPr lang="en-GB" sz="1400" b="1" dirty="0"/>
                            <a:t>8</a:t>
                          </a:r>
                        </a:p>
                      </a:txBody>
                      <a:tcPr/>
                    </a:tc>
                    <a:tc>
                      <a:txBody>
                        <a:bodyPr/>
                        <a:lstStyle/>
                        <a:p>
                          <a:pPr algn="ctr"/>
                          <a:r>
                            <a:rPr lang="en-GB" sz="1400" dirty="0"/>
                            <a:t>1432</a:t>
                          </a:r>
                        </a:p>
                      </a:txBody>
                      <a:tcPr/>
                    </a:tc>
                    <a:tc>
                      <a:txBody>
                        <a:bodyPr/>
                        <a:lstStyle/>
                        <a:p>
                          <a:pPr algn="ctr"/>
                          <a:r>
                            <a:rPr lang="en-GB" sz="1400" dirty="0"/>
                            <a:t>550</a:t>
                          </a:r>
                        </a:p>
                      </a:txBody>
                      <a:tcPr/>
                    </a:tc>
                    <a:tc>
                      <a:txBody>
                        <a:bodyPr/>
                        <a:lstStyle/>
                        <a:p>
                          <a:pPr algn="ctr"/>
                          <a:r>
                            <a:rPr lang="en-GB" sz="1400" dirty="0"/>
                            <a:t>550</a:t>
                          </a:r>
                        </a:p>
                      </a:txBody>
                      <a:tcPr/>
                    </a:tc>
                    <a:extLst>
                      <a:ext uri="{0D108BD9-81ED-4DB2-BD59-A6C34878D82A}">
                        <a16:rowId xmlns:a16="http://schemas.microsoft.com/office/drawing/2014/main" val="1870500350"/>
                      </a:ext>
                    </a:extLst>
                  </a:tr>
                </a:tbl>
              </a:graphicData>
            </a:graphic>
          </p:graphicFrame>
        </mc:Choice>
        <mc:Fallback xmlns="">
          <p:graphicFrame>
            <p:nvGraphicFramePr>
              <p:cNvPr id="36" name="Tabella 36">
                <a:extLst>
                  <a:ext uri="{FF2B5EF4-FFF2-40B4-BE49-F238E27FC236}">
                    <a16:creationId xmlns:a16="http://schemas.microsoft.com/office/drawing/2014/main" id="{30D2C377-B97F-40FB-8E00-5D17970B0CB4}"/>
                  </a:ext>
                </a:extLst>
              </p:cNvPr>
              <p:cNvGraphicFramePr>
                <a:graphicFrameLocks noGrp="1"/>
              </p:cNvGraphicFramePr>
              <p:nvPr>
                <p:extLst>
                  <p:ext uri="{D42A27DB-BD31-4B8C-83A1-F6EECF244321}">
                    <p14:modId xmlns:p14="http://schemas.microsoft.com/office/powerpoint/2010/main" val="1956206042"/>
                  </p:ext>
                </p:extLst>
              </p:nvPr>
            </p:nvGraphicFramePr>
            <p:xfrm>
              <a:off x="8384163" y="4037408"/>
              <a:ext cx="3677564" cy="2743200"/>
            </p:xfrm>
            <a:graphic>
              <a:graphicData uri="http://schemas.openxmlformats.org/drawingml/2006/table">
                <a:tbl>
                  <a:tblPr firstRow="1" bandRow="1">
                    <a:tableStyleId>{5C22544A-7EE6-4342-B048-85BDC9FD1C3A}</a:tableStyleId>
                  </a:tblPr>
                  <a:tblGrid>
                    <a:gridCol w="919391">
                      <a:extLst>
                        <a:ext uri="{9D8B030D-6E8A-4147-A177-3AD203B41FA5}">
                          <a16:colId xmlns:a16="http://schemas.microsoft.com/office/drawing/2014/main" val="2699186064"/>
                        </a:ext>
                      </a:extLst>
                    </a:gridCol>
                    <a:gridCol w="919391">
                      <a:extLst>
                        <a:ext uri="{9D8B030D-6E8A-4147-A177-3AD203B41FA5}">
                          <a16:colId xmlns:a16="http://schemas.microsoft.com/office/drawing/2014/main" val="3378621942"/>
                        </a:ext>
                      </a:extLst>
                    </a:gridCol>
                    <a:gridCol w="919391">
                      <a:extLst>
                        <a:ext uri="{9D8B030D-6E8A-4147-A177-3AD203B41FA5}">
                          <a16:colId xmlns:a16="http://schemas.microsoft.com/office/drawing/2014/main" val="332237353"/>
                        </a:ext>
                      </a:extLst>
                    </a:gridCol>
                    <a:gridCol w="919391">
                      <a:extLst>
                        <a:ext uri="{9D8B030D-6E8A-4147-A177-3AD203B41FA5}">
                          <a16:colId xmlns:a16="http://schemas.microsoft.com/office/drawing/2014/main" val="2678610481"/>
                        </a:ext>
                      </a:extLst>
                    </a:gridCol>
                  </a:tblGrid>
                  <a:tr h="304800">
                    <a:tc>
                      <a:txBody>
                        <a:bodyPr/>
                        <a:lstStyle/>
                        <a:p>
                          <a:pPr algn="ctr"/>
                          <a:endParaRPr lang="en-GB" sz="1400" dirty="0"/>
                        </a:p>
                      </a:txBody>
                      <a:tcPr/>
                    </a:tc>
                    <a:tc>
                      <a:txBody>
                        <a:bodyPr/>
                        <a:lstStyle/>
                        <a:p>
                          <a:endParaRPr lang="en-US"/>
                        </a:p>
                      </a:txBody>
                      <a:tcPr>
                        <a:blipFill>
                          <a:blip r:embed="rId5"/>
                          <a:stretch>
                            <a:fillRect l="-100662" t="-2000" r="-202649" b="-822000"/>
                          </a:stretch>
                        </a:blipFill>
                      </a:tcPr>
                    </a:tc>
                    <a:tc>
                      <a:txBody>
                        <a:bodyPr/>
                        <a:lstStyle/>
                        <a:p>
                          <a:endParaRPr lang="en-US"/>
                        </a:p>
                      </a:txBody>
                      <a:tcPr>
                        <a:blipFill>
                          <a:blip r:embed="rId5"/>
                          <a:stretch>
                            <a:fillRect l="-200662" t="-2000" r="-102649" b="-822000"/>
                          </a:stretch>
                        </a:blipFill>
                      </a:tcPr>
                    </a:tc>
                    <a:tc>
                      <a:txBody>
                        <a:bodyPr/>
                        <a:lstStyle/>
                        <a:p>
                          <a:endParaRPr lang="en-US"/>
                        </a:p>
                      </a:txBody>
                      <a:tcPr>
                        <a:blipFill>
                          <a:blip r:embed="rId5"/>
                          <a:stretch>
                            <a:fillRect l="-300662" t="-2000" r="-2649" b="-822000"/>
                          </a:stretch>
                        </a:blipFill>
                      </a:tcPr>
                    </a:tc>
                    <a:extLst>
                      <a:ext uri="{0D108BD9-81ED-4DB2-BD59-A6C34878D82A}">
                        <a16:rowId xmlns:a16="http://schemas.microsoft.com/office/drawing/2014/main" val="1029509563"/>
                      </a:ext>
                    </a:extLst>
                  </a:tr>
                  <a:tr h="304800">
                    <a:tc>
                      <a:txBody>
                        <a:bodyPr/>
                        <a:lstStyle/>
                        <a:p>
                          <a:pPr algn="ctr"/>
                          <a:r>
                            <a:rPr lang="en-GB" sz="1400" b="1" dirty="0"/>
                            <a:t>1</a:t>
                          </a:r>
                        </a:p>
                      </a:txBody>
                      <a:tcPr/>
                    </a:tc>
                    <a:tc>
                      <a:txBody>
                        <a:bodyPr/>
                        <a:lstStyle/>
                        <a:p>
                          <a:pPr algn="ctr"/>
                          <a:r>
                            <a:rPr lang="en-GB" sz="1400" dirty="0"/>
                            <a:t>746</a:t>
                          </a:r>
                        </a:p>
                      </a:txBody>
                      <a:tcPr/>
                    </a:tc>
                    <a:tc>
                      <a:txBody>
                        <a:bodyPr/>
                        <a:lstStyle/>
                        <a:p>
                          <a:pPr algn="ctr"/>
                          <a:r>
                            <a:rPr lang="en-GB" sz="1400" dirty="0"/>
                            <a:t>1120</a:t>
                          </a:r>
                        </a:p>
                      </a:txBody>
                      <a:tcPr/>
                    </a:tc>
                    <a:tc>
                      <a:txBody>
                        <a:bodyPr/>
                        <a:lstStyle/>
                        <a:p>
                          <a:pPr algn="ctr"/>
                          <a:r>
                            <a:rPr lang="en-GB" sz="1400" dirty="0"/>
                            <a:t>70</a:t>
                          </a:r>
                        </a:p>
                      </a:txBody>
                      <a:tcPr/>
                    </a:tc>
                    <a:extLst>
                      <a:ext uri="{0D108BD9-81ED-4DB2-BD59-A6C34878D82A}">
                        <a16:rowId xmlns:a16="http://schemas.microsoft.com/office/drawing/2014/main" val="283164814"/>
                      </a:ext>
                    </a:extLst>
                  </a:tr>
                  <a:tr h="304800">
                    <a:tc>
                      <a:txBody>
                        <a:bodyPr/>
                        <a:lstStyle/>
                        <a:p>
                          <a:pPr algn="ctr"/>
                          <a:r>
                            <a:rPr lang="en-GB" sz="1400" b="1" dirty="0"/>
                            <a:t>2</a:t>
                          </a:r>
                        </a:p>
                      </a:txBody>
                      <a:tcPr/>
                    </a:tc>
                    <a:tc>
                      <a:txBody>
                        <a:bodyPr/>
                        <a:lstStyle/>
                        <a:p>
                          <a:pPr algn="ctr"/>
                          <a:r>
                            <a:rPr lang="en-GB" sz="1400" dirty="0"/>
                            <a:t>797</a:t>
                          </a:r>
                        </a:p>
                      </a:txBody>
                      <a:tcPr/>
                    </a:tc>
                    <a:tc>
                      <a:txBody>
                        <a:bodyPr/>
                        <a:lstStyle/>
                        <a:p>
                          <a:pPr algn="ctr"/>
                          <a:r>
                            <a:rPr lang="en-GB" sz="1400" dirty="0"/>
                            <a:t>105</a:t>
                          </a:r>
                        </a:p>
                      </a:txBody>
                      <a:tcPr/>
                    </a:tc>
                    <a:tc>
                      <a:txBody>
                        <a:bodyPr/>
                        <a:lstStyle/>
                        <a:p>
                          <a:pPr algn="ctr"/>
                          <a:r>
                            <a:rPr lang="en-GB" sz="1400" dirty="0"/>
                            <a:t>210</a:t>
                          </a:r>
                        </a:p>
                      </a:txBody>
                      <a:tcPr/>
                    </a:tc>
                    <a:extLst>
                      <a:ext uri="{0D108BD9-81ED-4DB2-BD59-A6C34878D82A}">
                        <a16:rowId xmlns:a16="http://schemas.microsoft.com/office/drawing/2014/main" val="2992160897"/>
                      </a:ext>
                    </a:extLst>
                  </a:tr>
                  <a:tr h="304800">
                    <a:tc>
                      <a:txBody>
                        <a:bodyPr/>
                        <a:lstStyle/>
                        <a:p>
                          <a:pPr algn="ctr"/>
                          <a:r>
                            <a:rPr lang="en-GB" sz="1400" b="1" dirty="0"/>
                            <a:t>3</a:t>
                          </a:r>
                        </a:p>
                      </a:txBody>
                      <a:tcPr/>
                    </a:tc>
                    <a:tc>
                      <a:txBody>
                        <a:bodyPr/>
                        <a:lstStyle/>
                        <a:p>
                          <a:pPr algn="ctr"/>
                          <a:r>
                            <a:rPr lang="en-GB" sz="1400" dirty="0"/>
                            <a:t>1024</a:t>
                          </a:r>
                        </a:p>
                      </a:txBody>
                      <a:tcPr/>
                    </a:tc>
                    <a:tc>
                      <a:txBody>
                        <a:bodyPr/>
                        <a:lstStyle/>
                        <a:p>
                          <a:pPr algn="ctr"/>
                          <a:r>
                            <a:rPr lang="en-GB" sz="1400" dirty="0"/>
                            <a:t>81</a:t>
                          </a:r>
                        </a:p>
                      </a:txBody>
                      <a:tcPr/>
                    </a:tc>
                    <a:tc>
                      <a:txBody>
                        <a:bodyPr/>
                        <a:lstStyle/>
                        <a:p>
                          <a:pPr algn="ctr"/>
                          <a:r>
                            <a:rPr lang="en-GB" sz="1400" dirty="0"/>
                            <a:t>90</a:t>
                          </a:r>
                        </a:p>
                      </a:txBody>
                      <a:tcPr/>
                    </a:tc>
                    <a:extLst>
                      <a:ext uri="{0D108BD9-81ED-4DB2-BD59-A6C34878D82A}">
                        <a16:rowId xmlns:a16="http://schemas.microsoft.com/office/drawing/2014/main" val="2513915871"/>
                      </a:ext>
                    </a:extLst>
                  </a:tr>
                  <a:tr h="304800">
                    <a:tc>
                      <a:txBody>
                        <a:bodyPr/>
                        <a:lstStyle/>
                        <a:p>
                          <a:pPr algn="ctr"/>
                          <a:r>
                            <a:rPr lang="en-GB" sz="1400" b="1" dirty="0"/>
                            <a:t>4</a:t>
                          </a:r>
                        </a:p>
                      </a:txBody>
                      <a:tcPr/>
                    </a:tc>
                    <a:tc>
                      <a:txBody>
                        <a:bodyPr/>
                        <a:lstStyle/>
                        <a:p>
                          <a:pPr algn="ctr"/>
                          <a:r>
                            <a:rPr lang="en-GB" sz="1400" dirty="0"/>
                            <a:t>1121</a:t>
                          </a:r>
                        </a:p>
                      </a:txBody>
                      <a:tcPr/>
                    </a:tc>
                    <a:tc>
                      <a:txBody>
                        <a:bodyPr/>
                        <a:lstStyle/>
                        <a:p>
                          <a:pPr algn="ctr"/>
                          <a:r>
                            <a:rPr lang="en-GB" sz="1400" dirty="0"/>
                            <a:t>90</a:t>
                          </a:r>
                        </a:p>
                      </a:txBody>
                      <a:tcPr/>
                    </a:tc>
                    <a:tc>
                      <a:txBody>
                        <a:bodyPr/>
                        <a:lstStyle/>
                        <a:p>
                          <a:pPr algn="ctr"/>
                          <a:r>
                            <a:rPr lang="en-GB" sz="1400" dirty="0"/>
                            <a:t>300</a:t>
                          </a:r>
                        </a:p>
                      </a:txBody>
                      <a:tcPr/>
                    </a:tc>
                    <a:extLst>
                      <a:ext uri="{0D108BD9-81ED-4DB2-BD59-A6C34878D82A}">
                        <a16:rowId xmlns:a16="http://schemas.microsoft.com/office/drawing/2014/main" val="2135654194"/>
                      </a:ext>
                    </a:extLst>
                  </a:tr>
                  <a:tr h="304800">
                    <a:tc>
                      <a:txBody>
                        <a:bodyPr/>
                        <a:lstStyle/>
                        <a:p>
                          <a:pPr algn="ctr"/>
                          <a:r>
                            <a:rPr lang="en-GB" sz="1400" b="1" dirty="0"/>
                            <a:t>5</a:t>
                          </a:r>
                        </a:p>
                      </a:txBody>
                      <a:tcPr/>
                    </a:tc>
                    <a:tc>
                      <a:txBody>
                        <a:bodyPr/>
                        <a:lstStyle/>
                        <a:p>
                          <a:pPr algn="ctr"/>
                          <a:r>
                            <a:rPr lang="en-GB" sz="1400" dirty="0"/>
                            <a:t>1176</a:t>
                          </a:r>
                        </a:p>
                      </a:txBody>
                      <a:tcPr/>
                    </a:tc>
                    <a:tc>
                      <a:txBody>
                        <a:bodyPr/>
                        <a:lstStyle/>
                        <a:p>
                          <a:pPr algn="ctr"/>
                          <a:r>
                            <a:rPr lang="en-GB" sz="1400" dirty="0"/>
                            <a:t>54</a:t>
                          </a:r>
                        </a:p>
                      </a:txBody>
                      <a:tcPr/>
                    </a:tc>
                    <a:tc>
                      <a:txBody>
                        <a:bodyPr/>
                        <a:lstStyle/>
                        <a:p>
                          <a:pPr algn="ctr"/>
                          <a:r>
                            <a:rPr lang="en-GB" sz="1400" dirty="0"/>
                            <a:t>90</a:t>
                          </a:r>
                        </a:p>
                      </a:txBody>
                      <a:tcPr/>
                    </a:tc>
                    <a:extLst>
                      <a:ext uri="{0D108BD9-81ED-4DB2-BD59-A6C34878D82A}">
                        <a16:rowId xmlns:a16="http://schemas.microsoft.com/office/drawing/2014/main" val="2748054407"/>
                      </a:ext>
                    </a:extLst>
                  </a:tr>
                  <a:tr h="304800">
                    <a:tc>
                      <a:txBody>
                        <a:bodyPr/>
                        <a:lstStyle/>
                        <a:p>
                          <a:pPr algn="ctr"/>
                          <a:r>
                            <a:rPr lang="en-GB" sz="1400" b="1" dirty="0"/>
                            <a:t>6</a:t>
                          </a:r>
                        </a:p>
                      </a:txBody>
                      <a:tcPr/>
                    </a:tc>
                    <a:tc>
                      <a:txBody>
                        <a:bodyPr/>
                        <a:lstStyle/>
                        <a:p>
                          <a:pPr algn="ctr"/>
                          <a:r>
                            <a:rPr lang="en-GB" sz="1400" dirty="0"/>
                            <a:t>1201</a:t>
                          </a:r>
                        </a:p>
                      </a:txBody>
                      <a:tcPr/>
                    </a:tc>
                    <a:tc>
                      <a:txBody>
                        <a:bodyPr/>
                        <a:lstStyle/>
                        <a:p>
                          <a:pPr algn="ctr"/>
                          <a:r>
                            <a:rPr lang="en-GB" sz="1400" dirty="0"/>
                            <a:t>36</a:t>
                          </a:r>
                        </a:p>
                      </a:txBody>
                      <a:tcPr/>
                    </a:tc>
                    <a:tc>
                      <a:txBody>
                        <a:bodyPr/>
                        <a:lstStyle/>
                        <a:p>
                          <a:pPr algn="ctr"/>
                          <a:r>
                            <a:rPr lang="en-GB" sz="1400" dirty="0"/>
                            <a:t>180</a:t>
                          </a:r>
                        </a:p>
                      </a:txBody>
                      <a:tcPr/>
                    </a:tc>
                    <a:extLst>
                      <a:ext uri="{0D108BD9-81ED-4DB2-BD59-A6C34878D82A}">
                        <a16:rowId xmlns:a16="http://schemas.microsoft.com/office/drawing/2014/main" val="1286365574"/>
                      </a:ext>
                    </a:extLst>
                  </a:tr>
                  <a:tr h="304800">
                    <a:tc>
                      <a:txBody>
                        <a:bodyPr/>
                        <a:lstStyle/>
                        <a:p>
                          <a:pPr algn="ctr"/>
                          <a:r>
                            <a:rPr lang="en-GB" sz="1400" b="1" dirty="0"/>
                            <a:t>7</a:t>
                          </a:r>
                        </a:p>
                      </a:txBody>
                      <a:tcPr/>
                    </a:tc>
                    <a:tc>
                      <a:txBody>
                        <a:bodyPr/>
                        <a:lstStyle/>
                        <a:p>
                          <a:pPr algn="ctr"/>
                          <a:r>
                            <a:rPr lang="en-GB" sz="1400" dirty="0"/>
                            <a:t>1369</a:t>
                          </a:r>
                        </a:p>
                      </a:txBody>
                      <a:tcPr/>
                    </a:tc>
                    <a:tc>
                      <a:txBody>
                        <a:bodyPr/>
                        <a:lstStyle/>
                        <a:p>
                          <a:pPr algn="ctr"/>
                          <a:r>
                            <a:rPr lang="en-GB" sz="1400" dirty="0"/>
                            <a:t>340</a:t>
                          </a:r>
                        </a:p>
                      </a:txBody>
                      <a:tcPr/>
                    </a:tc>
                    <a:tc>
                      <a:txBody>
                        <a:bodyPr/>
                        <a:lstStyle/>
                        <a:p>
                          <a:pPr algn="ctr"/>
                          <a:r>
                            <a:rPr lang="en-GB" sz="1400" dirty="0"/>
                            <a:t>170</a:t>
                          </a:r>
                        </a:p>
                      </a:txBody>
                      <a:tcPr/>
                    </a:tc>
                    <a:extLst>
                      <a:ext uri="{0D108BD9-81ED-4DB2-BD59-A6C34878D82A}">
                        <a16:rowId xmlns:a16="http://schemas.microsoft.com/office/drawing/2014/main" val="3832767104"/>
                      </a:ext>
                    </a:extLst>
                  </a:tr>
                  <a:tr h="304800">
                    <a:tc>
                      <a:txBody>
                        <a:bodyPr/>
                        <a:lstStyle/>
                        <a:p>
                          <a:pPr algn="ctr"/>
                          <a:r>
                            <a:rPr lang="en-GB" sz="1400" b="1" dirty="0"/>
                            <a:t>8</a:t>
                          </a:r>
                        </a:p>
                      </a:txBody>
                      <a:tcPr/>
                    </a:tc>
                    <a:tc>
                      <a:txBody>
                        <a:bodyPr/>
                        <a:lstStyle/>
                        <a:p>
                          <a:pPr algn="ctr"/>
                          <a:r>
                            <a:rPr lang="en-GB" sz="1400" dirty="0"/>
                            <a:t>1432</a:t>
                          </a:r>
                        </a:p>
                      </a:txBody>
                      <a:tcPr/>
                    </a:tc>
                    <a:tc>
                      <a:txBody>
                        <a:bodyPr/>
                        <a:lstStyle/>
                        <a:p>
                          <a:pPr algn="ctr"/>
                          <a:r>
                            <a:rPr lang="en-GB" sz="1400" dirty="0"/>
                            <a:t>550</a:t>
                          </a:r>
                        </a:p>
                      </a:txBody>
                      <a:tcPr/>
                    </a:tc>
                    <a:tc>
                      <a:txBody>
                        <a:bodyPr/>
                        <a:lstStyle/>
                        <a:p>
                          <a:pPr algn="ctr"/>
                          <a:r>
                            <a:rPr lang="en-GB" sz="1400" dirty="0"/>
                            <a:t>550</a:t>
                          </a:r>
                        </a:p>
                      </a:txBody>
                      <a:tcPr/>
                    </a:tc>
                    <a:extLst>
                      <a:ext uri="{0D108BD9-81ED-4DB2-BD59-A6C34878D82A}">
                        <a16:rowId xmlns:a16="http://schemas.microsoft.com/office/drawing/2014/main" val="1870500350"/>
                      </a:ext>
                    </a:extLst>
                  </a:tr>
                </a:tbl>
              </a:graphicData>
            </a:graphic>
          </p:graphicFrame>
        </mc:Fallback>
      </mc:AlternateContent>
      <p:sp>
        <p:nvSpPr>
          <p:cNvPr id="37" name="CasellaDiTesto 7">
            <a:extLst>
              <a:ext uri="{FF2B5EF4-FFF2-40B4-BE49-F238E27FC236}">
                <a16:creationId xmlns:a16="http://schemas.microsoft.com/office/drawing/2014/main" id="{4450488A-A018-497E-A298-CFB297A7B87A}"/>
              </a:ext>
            </a:extLst>
          </p:cNvPr>
          <p:cNvSpPr txBox="1"/>
          <p:nvPr/>
        </p:nvSpPr>
        <p:spPr>
          <a:xfrm>
            <a:off x="8400474" y="3736054"/>
            <a:ext cx="36775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t>Parameters of waveguide-damped HOMs</a:t>
            </a:r>
          </a:p>
        </p:txBody>
      </p:sp>
      <p:pic>
        <p:nvPicPr>
          <p:cNvPr id="41" name="Immagine 40">
            <a:extLst>
              <a:ext uri="{FF2B5EF4-FFF2-40B4-BE49-F238E27FC236}">
                <a16:creationId xmlns:a16="http://schemas.microsoft.com/office/drawing/2014/main" id="{CE78BDB3-DD0C-4A6F-94B1-D243ED2504BC}"/>
              </a:ext>
            </a:extLst>
          </p:cNvPr>
          <p:cNvPicPr>
            <a:picLocks noChangeAspect="1"/>
          </p:cNvPicPr>
          <p:nvPr/>
        </p:nvPicPr>
        <p:blipFill>
          <a:blip r:embed="rId6"/>
          <a:stretch>
            <a:fillRect/>
          </a:stretch>
        </p:blipFill>
        <p:spPr>
          <a:xfrm>
            <a:off x="4237458" y="5349936"/>
            <a:ext cx="3666965" cy="1430672"/>
          </a:xfrm>
          <a:prstGeom prst="rect">
            <a:avLst/>
          </a:prstGeom>
        </p:spPr>
      </p:pic>
      <p:sp>
        <p:nvSpPr>
          <p:cNvPr id="47" name="CasellaDiTesto 46">
            <a:extLst>
              <a:ext uri="{FF2B5EF4-FFF2-40B4-BE49-F238E27FC236}">
                <a16:creationId xmlns:a16="http://schemas.microsoft.com/office/drawing/2014/main" id="{163A39C5-5AAE-4137-8B48-112325DB3C7B}"/>
              </a:ext>
            </a:extLst>
          </p:cNvPr>
          <p:cNvSpPr txBox="1"/>
          <p:nvPr/>
        </p:nvSpPr>
        <p:spPr>
          <a:xfrm>
            <a:off x="6727307" y="5832628"/>
            <a:ext cx="894217" cy="369332"/>
          </a:xfrm>
          <a:prstGeom prst="rect">
            <a:avLst/>
          </a:prstGeom>
          <a:noFill/>
        </p:spPr>
        <p:txBody>
          <a:bodyPr wrap="square" rtlCol="0">
            <a:spAutoFit/>
          </a:bodyPr>
          <a:lstStyle/>
          <a:p>
            <a:r>
              <a:rPr lang="en-GB" b="1" dirty="0">
                <a:solidFill>
                  <a:srgbClr val="BF00BF"/>
                </a:solidFill>
              </a:rPr>
              <a:t>Kicker</a:t>
            </a:r>
          </a:p>
        </p:txBody>
      </p:sp>
      <p:sp>
        <p:nvSpPr>
          <p:cNvPr id="48" name="CasellaDiTesto 47">
            <a:extLst>
              <a:ext uri="{FF2B5EF4-FFF2-40B4-BE49-F238E27FC236}">
                <a16:creationId xmlns:a16="http://schemas.microsoft.com/office/drawing/2014/main" id="{39416F72-2B30-488A-AF4E-539EF4C34F3C}"/>
              </a:ext>
            </a:extLst>
          </p:cNvPr>
          <p:cNvSpPr txBox="1"/>
          <p:nvPr/>
        </p:nvSpPr>
        <p:spPr>
          <a:xfrm>
            <a:off x="6292809" y="5359669"/>
            <a:ext cx="821938" cy="369332"/>
          </a:xfrm>
          <a:prstGeom prst="rect">
            <a:avLst/>
          </a:prstGeom>
          <a:noFill/>
        </p:spPr>
        <p:txBody>
          <a:bodyPr wrap="square" rtlCol="0">
            <a:spAutoFit/>
          </a:bodyPr>
          <a:lstStyle/>
          <a:p>
            <a:r>
              <a:rPr lang="en-GB" b="1" dirty="0">
                <a:solidFill>
                  <a:srgbClr val="0000FF"/>
                </a:solidFill>
              </a:rPr>
              <a:t>HOMs</a:t>
            </a:r>
          </a:p>
        </p:txBody>
      </p:sp>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0648929F-FDA3-4C4A-BC3E-36631C7D0D3E}"/>
                  </a:ext>
                </a:extLst>
              </p:cNvPr>
              <p:cNvSpPr txBox="1"/>
              <p:nvPr/>
            </p:nvSpPr>
            <p:spPr>
              <a:xfrm>
                <a:off x="4969877" y="5361147"/>
                <a:ext cx="417738" cy="395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rPr>
                          </m:ctrlPr>
                        </m:sSubPr>
                        <m:e>
                          <m:r>
                            <a:rPr lang="en-GB" b="1" i="1" smtClean="0">
                              <a:solidFill>
                                <a:srgbClr val="008000"/>
                              </a:solidFill>
                              <a:latin typeface="Cambria Math" panose="02040503050406030204" pitchFamily="18" charset="0"/>
                            </a:rPr>
                            <m:t>𝒇</m:t>
                          </m:r>
                        </m:e>
                        <m:sub>
                          <m:r>
                            <a:rPr lang="en-GB" b="1" i="1" smtClean="0">
                              <a:solidFill>
                                <a:srgbClr val="008000"/>
                              </a:solidFill>
                              <a:latin typeface="Cambria Math" panose="02040503050406030204" pitchFamily="18" charset="0"/>
                            </a:rPr>
                            <m:t>𝒓𝒇</m:t>
                          </m:r>
                        </m:sub>
                      </m:sSub>
                    </m:oMath>
                  </m:oMathPara>
                </a14:m>
                <a:endParaRPr lang="en-GB" b="1" dirty="0">
                  <a:solidFill>
                    <a:srgbClr val="BF00BF"/>
                  </a:solidFill>
                </a:endParaRPr>
              </a:p>
            </p:txBody>
          </p:sp>
        </mc:Choice>
        <mc:Fallback xmlns="">
          <p:sp>
            <p:nvSpPr>
              <p:cNvPr id="49" name="CasellaDiTesto 48">
                <a:extLst>
                  <a:ext uri="{FF2B5EF4-FFF2-40B4-BE49-F238E27FC236}">
                    <a16:creationId xmlns:a16="http://schemas.microsoft.com/office/drawing/2014/main" id="{0648929F-FDA3-4C4A-BC3E-36631C7D0D3E}"/>
                  </a:ext>
                </a:extLst>
              </p:cNvPr>
              <p:cNvSpPr txBox="1">
                <a:spLocks noRot="1" noChangeAspect="1" noMove="1" noResize="1" noEditPoints="1" noAdjustHandles="1" noChangeArrowheads="1" noChangeShapeType="1" noTextEdit="1"/>
              </p:cNvSpPr>
              <p:nvPr/>
            </p:nvSpPr>
            <p:spPr>
              <a:xfrm>
                <a:off x="4969877" y="5361147"/>
                <a:ext cx="417738" cy="395558"/>
              </a:xfrm>
              <a:prstGeom prst="rect">
                <a:avLst/>
              </a:prstGeom>
              <a:blipFill>
                <a:blip r:embed="rId7"/>
                <a:stretch>
                  <a:fillRect l="-4348" r="-17391" b="-9231"/>
                </a:stretch>
              </a:blipFill>
            </p:spPr>
            <p:txBody>
              <a:bodyPr/>
              <a:lstStyle/>
              <a:p>
                <a:r>
                  <a:rPr lang="en-GB">
                    <a:noFill/>
                  </a:rPr>
                  <a:t> </a:t>
                </a:r>
              </a:p>
            </p:txBody>
          </p:sp>
        </mc:Fallback>
      </mc:AlternateContent>
      <p:sp>
        <p:nvSpPr>
          <p:cNvPr id="54" name="Rettangolo 53">
            <a:extLst>
              <a:ext uri="{FF2B5EF4-FFF2-40B4-BE49-F238E27FC236}">
                <a16:creationId xmlns:a16="http://schemas.microsoft.com/office/drawing/2014/main" id="{A4558589-01DE-45D0-A13E-ED8BC2CED41A}"/>
              </a:ext>
            </a:extLst>
          </p:cNvPr>
          <p:cNvSpPr/>
          <p:nvPr/>
        </p:nvSpPr>
        <p:spPr>
          <a:xfrm>
            <a:off x="9720270" y="3536829"/>
            <a:ext cx="784124" cy="148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asellaDiTesto 52">
            <a:extLst>
              <a:ext uri="{FF2B5EF4-FFF2-40B4-BE49-F238E27FC236}">
                <a16:creationId xmlns:a16="http://schemas.microsoft.com/office/drawing/2014/main" id="{FC5399ED-0B90-4AB6-B915-7BCE3FB62BAD}"/>
              </a:ext>
            </a:extLst>
          </p:cNvPr>
          <p:cNvSpPr txBox="1"/>
          <p:nvPr/>
        </p:nvSpPr>
        <p:spPr>
          <a:xfrm>
            <a:off x="9510516" y="3467378"/>
            <a:ext cx="1424857" cy="276999"/>
          </a:xfrm>
          <a:prstGeom prst="rect">
            <a:avLst/>
          </a:prstGeom>
          <a:noFill/>
        </p:spPr>
        <p:txBody>
          <a:bodyPr wrap="square" rtlCol="0">
            <a:spAutoFit/>
          </a:bodyPr>
          <a:lstStyle/>
          <a:p>
            <a:r>
              <a:rPr lang="en-GB" sz="1200" dirty="0"/>
              <a:t>Bunch current [mA] </a:t>
            </a:r>
          </a:p>
        </p:txBody>
      </p:sp>
      <p:sp>
        <p:nvSpPr>
          <p:cNvPr id="56" name="Rettangolo 55">
            <a:extLst>
              <a:ext uri="{FF2B5EF4-FFF2-40B4-BE49-F238E27FC236}">
                <a16:creationId xmlns:a16="http://schemas.microsoft.com/office/drawing/2014/main" id="{7F852A5E-089E-4BE6-9B32-3FD72E6800E7}"/>
              </a:ext>
            </a:extLst>
          </p:cNvPr>
          <p:cNvSpPr/>
          <p:nvPr/>
        </p:nvSpPr>
        <p:spPr>
          <a:xfrm>
            <a:off x="8384163" y="1887478"/>
            <a:ext cx="96917" cy="846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asellaDiTesto 54">
            <a:extLst>
              <a:ext uri="{FF2B5EF4-FFF2-40B4-BE49-F238E27FC236}">
                <a16:creationId xmlns:a16="http://schemas.microsoft.com/office/drawing/2014/main" id="{F7334AA6-22A4-4A48-991C-E4532A7822AF}"/>
              </a:ext>
            </a:extLst>
          </p:cNvPr>
          <p:cNvSpPr txBox="1"/>
          <p:nvPr/>
        </p:nvSpPr>
        <p:spPr>
          <a:xfrm rot="16200000">
            <a:off x="7576177" y="2192822"/>
            <a:ext cx="1666440" cy="276999"/>
          </a:xfrm>
          <a:prstGeom prst="rect">
            <a:avLst/>
          </a:prstGeom>
          <a:noFill/>
        </p:spPr>
        <p:txBody>
          <a:bodyPr wrap="square" rtlCol="0">
            <a:spAutoFit/>
          </a:bodyPr>
          <a:lstStyle/>
          <a:p>
            <a:r>
              <a:rPr lang="en-GB" sz="1200" dirty="0"/>
              <a:t>RMS bunch length [cm] </a:t>
            </a:r>
          </a:p>
        </p:txBody>
      </p:sp>
    </p:spTree>
    <p:extLst>
      <p:ext uri="{BB962C8B-B14F-4D97-AF65-F5344CB8AC3E}">
        <p14:creationId xmlns:p14="http://schemas.microsoft.com/office/powerpoint/2010/main" val="18526661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a:extLst>
              <a:ext uri="{FF2B5EF4-FFF2-40B4-BE49-F238E27FC236}">
                <a16:creationId xmlns:a16="http://schemas.microsoft.com/office/drawing/2014/main" id="{0B947C0E-BD02-4FF0-AC11-D62C7E9FABE3}"/>
              </a:ext>
            </a:extLst>
          </p:cNvPr>
          <p:cNvPicPr>
            <a:picLocks noChangeAspect="1"/>
          </p:cNvPicPr>
          <p:nvPr/>
        </p:nvPicPr>
        <p:blipFill>
          <a:blip r:embed="rId2"/>
          <a:stretch>
            <a:fillRect/>
          </a:stretch>
        </p:blipFill>
        <p:spPr>
          <a:xfrm>
            <a:off x="9190688" y="4609596"/>
            <a:ext cx="3001312" cy="2225110"/>
          </a:xfrm>
          <a:prstGeom prst="rect">
            <a:avLst/>
          </a:prstGeom>
        </p:spPr>
      </p:pic>
      <p:pic>
        <p:nvPicPr>
          <p:cNvPr id="21" name="Immagine 20">
            <a:extLst>
              <a:ext uri="{FF2B5EF4-FFF2-40B4-BE49-F238E27FC236}">
                <a16:creationId xmlns:a16="http://schemas.microsoft.com/office/drawing/2014/main" id="{A681225B-A0AE-4A8D-9497-D4527E0FAF5B}"/>
              </a:ext>
            </a:extLst>
          </p:cNvPr>
          <p:cNvPicPr>
            <a:picLocks noChangeAspect="1"/>
          </p:cNvPicPr>
          <p:nvPr/>
        </p:nvPicPr>
        <p:blipFill>
          <a:blip r:embed="rId3"/>
          <a:stretch>
            <a:fillRect/>
          </a:stretch>
        </p:blipFill>
        <p:spPr>
          <a:xfrm>
            <a:off x="3121064" y="4609597"/>
            <a:ext cx="3123075" cy="2248404"/>
          </a:xfrm>
          <a:prstGeom prst="rect">
            <a:avLst/>
          </a:prstGeom>
        </p:spPr>
      </p:pic>
      <p:pic>
        <p:nvPicPr>
          <p:cNvPr id="19" name="Immagine 18">
            <a:extLst>
              <a:ext uri="{FF2B5EF4-FFF2-40B4-BE49-F238E27FC236}">
                <a16:creationId xmlns:a16="http://schemas.microsoft.com/office/drawing/2014/main" id="{A8B1EE26-6373-44B4-B7C7-AC3E403CF8FB}"/>
              </a:ext>
            </a:extLst>
          </p:cNvPr>
          <p:cNvPicPr>
            <a:picLocks noChangeAspect="1"/>
          </p:cNvPicPr>
          <p:nvPr/>
        </p:nvPicPr>
        <p:blipFill>
          <a:blip r:embed="rId4"/>
          <a:stretch>
            <a:fillRect/>
          </a:stretch>
        </p:blipFill>
        <p:spPr>
          <a:xfrm>
            <a:off x="168674" y="4626134"/>
            <a:ext cx="2853116" cy="2189925"/>
          </a:xfrm>
          <a:prstGeom prst="rect">
            <a:avLst/>
          </a:prstGeom>
        </p:spPr>
      </p:pic>
      <p:sp>
        <p:nvSpPr>
          <p:cNvPr id="4" name="Segnaposto numero diapositiva 3">
            <a:extLst>
              <a:ext uri="{FF2B5EF4-FFF2-40B4-BE49-F238E27FC236}">
                <a16:creationId xmlns:a16="http://schemas.microsoft.com/office/drawing/2014/main" id="{E0E624D7-ACF0-45F1-8A46-F95E5F2AA2CF}"/>
              </a:ext>
            </a:extLst>
          </p:cNvPr>
          <p:cNvSpPr>
            <a:spLocks noGrp="1"/>
          </p:cNvSpPr>
          <p:nvPr>
            <p:ph type="sldNum" sz="quarter" idx="12"/>
          </p:nvPr>
        </p:nvSpPr>
        <p:spPr/>
        <p:txBody>
          <a:bodyPr/>
          <a:lstStyle/>
          <a:p>
            <a:fld id="{F556478C-EA8F-4B12-8AB2-8053E5C3663D}" type="slidenum">
              <a:rPr lang="en-GB" smtClean="0"/>
              <a:t>146</a:t>
            </a:fld>
            <a:endParaRPr lang="en-GB"/>
          </a:p>
        </p:txBody>
      </p:sp>
      <p:sp>
        <p:nvSpPr>
          <p:cNvPr id="49" name="CasellaDiTesto 48">
            <a:extLst>
              <a:ext uri="{FF2B5EF4-FFF2-40B4-BE49-F238E27FC236}">
                <a16:creationId xmlns:a16="http://schemas.microsoft.com/office/drawing/2014/main" id="{C8D97779-2D63-450C-858A-EA91B1F0CB61}"/>
              </a:ext>
            </a:extLst>
          </p:cNvPr>
          <p:cNvSpPr txBox="1"/>
          <p:nvPr/>
        </p:nvSpPr>
        <p:spPr>
          <a:xfrm>
            <a:off x="307078" y="978541"/>
            <a:ext cx="2643500" cy="584775"/>
          </a:xfrm>
          <a:prstGeom prst="rect">
            <a:avLst/>
          </a:prstGeom>
          <a:noFill/>
        </p:spPr>
        <p:txBody>
          <a:bodyPr wrap="square" rtlCol="0">
            <a:spAutoFit/>
          </a:bodyPr>
          <a:lstStyle/>
          <a:p>
            <a:pPr algn="ctr"/>
            <a:r>
              <a:rPr lang="en-GB" sz="1600" b="1" dirty="0">
                <a:solidFill>
                  <a:srgbClr val="007F00"/>
                </a:solidFill>
              </a:rPr>
              <a:t>Min</a:t>
            </a:r>
            <a:r>
              <a:rPr lang="en-GB" sz="1600" b="1" dirty="0"/>
              <a:t>, </a:t>
            </a:r>
            <a:r>
              <a:rPr lang="en-GB" sz="1600" b="1" dirty="0">
                <a:solidFill>
                  <a:srgbClr val="0000FF"/>
                </a:solidFill>
              </a:rPr>
              <a:t>mean</a:t>
            </a:r>
            <a:r>
              <a:rPr lang="en-GB" sz="1600" b="1" dirty="0"/>
              <a:t> and </a:t>
            </a:r>
            <a:r>
              <a:rPr lang="en-GB" sz="1600" b="1" dirty="0">
                <a:solidFill>
                  <a:srgbClr val="BF00BF"/>
                </a:solidFill>
              </a:rPr>
              <a:t>max</a:t>
            </a:r>
            <a:r>
              <a:rPr lang="en-GB" sz="1600" b="1" dirty="0"/>
              <a:t>  bunch phase along 100000 turns </a:t>
            </a:r>
          </a:p>
        </p:txBody>
      </p:sp>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C1C4B388-24D4-4580-8B80-4124EF9E835C}"/>
                  </a:ext>
                </a:extLst>
              </p:cNvPr>
              <p:cNvSpPr txBox="1"/>
              <p:nvPr/>
            </p:nvSpPr>
            <p:spPr>
              <a:xfrm>
                <a:off x="5844749" y="853959"/>
                <a:ext cx="6381494" cy="3103222"/>
              </a:xfrm>
              <a:prstGeom prst="rect">
                <a:avLst/>
              </a:prstGeom>
              <a:noFill/>
            </p:spPr>
            <p:txBody>
              <a:bodyPr wrap="square" rtlCol="0">
                <a:spAutoFit/>
              </a:bodyPr>
              <a:lstStyle/>
              <a:p>
                <a:pPr marL="285750" indent="-285750">
                  <a:buFont typeface="Wingdings" panose="05000000000000000000" pitchFamily="2" charset="2"/>
                  <a:buChar char="q"/>
                </a:pPr>
                <a:r>
                  <a:rPr lang="en-GB" sz="1500" dirty="0"/>
                  <a:t>100000 turns are simulated, the maximum running time is just 16 minutes.</a:t>
                </a:r>
              </a:p>
              <a:p>
                <a:pPr marL="285750" indent="-285750">
                  <a:buFont typeface="Wingdings" panose="05000000000000000000" pitchFamily="2" charset="2"/>
                  <a:buChar char="q"/>
                </a:pPr>
                <a:endParaRPr lang="en-GB" sz="1500" dirty="0"/>
              </a:p>
              <a:p>
                <a:pPr marL="285750" indent="-285750">
                  <a:buFont typeface="Wingdings" panose="05000000000000000000" pitchFamily="2" charset="2"/>
                  <a:buChar char="q"/>
                </a:pPr>
                <a:r>
                  <a:rPr lang="en-GB" sz="1500" dirty="0"/>
                  <a:t>The simulation outcomes depend on the bunches initial conditions.</a:t>
                </a:r>
              </a:p>
              <a:p>
                <a:pPr marL="742950" lvl="1" indent="-285750">
                  <a:buFont typeface="Wingdings" panose="05000000000000000000" pitchFamily="2" charset="2"/>
                  <a:buChar char="Ø"/>
                </a:pPr>
                <a:r>
                  <a:rPr lang="en-GB" sz="1500" dirty="0"/>
                  <a:t>Here the bunches start in (</a:t>
                </a:r>
                <a14:m>
                  <m:oMath xmlns:m="http://schemas.openxmlformats.org/officeDocument/2006/math">
                    <m:r>
                      <a:rPr lang="en-GB" sz="1500" i="1" smtClean="0">
                        <a:latin typeface="Cambria Math" panose="02040503050406030204" pitchFamily="18" charset="0"/>
                        <a:ea typeface="Cambria Math" panose="02040503050406030204" pitchFamily="18" charset="0"/>
                      </a:rPr>
                      <m:t>∆</m:t>
                    </m:r>
                    <m:sSub>
                      <m:sSubPr>
                        <m:ctrlPr>
                          <a:rPr lang="en-GB" sz="1500" b="0" i="1" smtClean="0">
                            <a:latin typeface="Cambria Math" panose="02040503050406030204" pitchFamily="18" charset="0"/>
                            <a:ea typeface="Cambria Math" panose="02040503050406030204" pitchFamily="18" charset="0"/>
                          </a:rPr>
                        </m:ctrlPr>
                      </m:sSubPr>
                      <m:e>
                        <m:r>
                          <a:rPr lang="en-GB" sz="1500" i="1" smtClean="0">
                            <a:latin typeface="Cambria Math" panose="02040503050406030204" pitchFamily="18" charset="0"/>
                            <a:ea typeface="Cambria Math" panose="02040503050406030204" pitchFamily="18" charset="0"/>
                          </a:rPr>
                          <m:t>𝜑</m:t>
                        </m:r>
                      </m:e>
                      <m:sub>
                        <m:r>
                          <a:rPr lang="en-GB" sz="1500" b="0" i="1" smtClean="0">
                            <a:latin typeface="Cambria Math" panose="02040503050406030204" pitchFamily="18" charset="0"/>
                            <a:ea typeface="Cambria Math" panose="02040503050406030204" pitchFamily="18" charset="0"/>
                          </a:rPr>
                          <m:t>𝐻𝑂𝑀</m:t>
                        </m:r>
                        <m:r>
                          <a:rPr lang="en-GB" sz="1500" b="0" i="1" smtClean="0">
                            <a:latin typeface="Cambria Math" panose="02040503050406030204" pitchFamily="18" charset="0"/>
                            <a:ea typeface="Cambria Math" panose="02040503050406030204" pitchFamily="18" charset="0"/>
                          </a:rPr>
                          <m:t>,</m:t>
                        </m:r>
                        <m:r>
                          <a:rPr lang="en-GB" sz="1500" b="0" i="1" smtClean="0">
                            <a:latin typeface="Cambria Math" panose="02040503050406030204" pitchFamily="18" charset="0"/>
                            <a:ea typeface="Cambria Math" panose="02040503050406030204" pitchFamily="18" charset="0"/>
                          </a:rPr>
                          <m:t>𝑘</m:t>
                        </m:r>
                      </m:sub>
                    </m:sSub>
                  </m:oMath>
                </a14:m>
                <a:r>
                  <a:rPr lang="en-GB" sz="1500" dirty="0"/>
                  <a:t>,0), so very small initial displacements due to non-perfect matching routine.</a:t>
                </a:r>
              </a:p>
              <a:p>
                <a:pPr marL="285750" indent="-285750">
                  <a:buFont typeface="Wingdings" panose="05000000000000000000" pitchFamily="2" charset="2"/>
                  <a:buChar char="q"/>
                </a:pPr>
                <a:endParaRPr lang="en-GB" sz="1500" dirty="0"/>
              </a:p>
              <a:p>
                <a:pPr marL="285750" indent="-285750">
                  <a:buFont typeface="Wingdings" panose="05000000000000000000" pitchFamily="2" charset="2"/>
                  <a:buChar char="q"/>
                </a:pPr>
                <a:r>
                  <a:rPr lang="en-GB" sz="1500" dirty="0"/>
                  <a:t>Without feedback all the bunches are unstable and the maximum oscillation amplitude is essentially an increasing function of the bunch number.</a:t>
                </a:r>
              </a:p>
              <a:p>
                <a:pPr marL="742950" lvl="1" indent="-285750">
                  <a:buFont typeface="Wingdings" panose="05000000000000000000" pitchFamily="2" charset="2"/>
                  <a:buChar char="Ø"/>
                </a:pPr>
                <a:r>
                  <a:rPr lang="en-GB" sz="1500" dirty="0"/>
                  <a:t>The oscillation amplitude of the most unstable bunch (105) is half bucket at turn 17000, then non-linearities damp the growth. </a:t>
                </a:r>
              </a:p>
              <a:p>
                <a:pPr marL="285750" indent="-285750">
                  <a:buFont typeface="Wingdings" panose="05000000000000000000" pitchFamily="2" charset="2"/>
                  <a:buChar char="q"/>
                </a:pPr>
                <a:endParaRPr lang="en-GB" sz="1500" dirty="0"/>
              </a:p>
              <a:p>
                <a:pPr marL="285750" indent="-285750">
                  <a:buFont typeface="Wingdings" panose="05000000000000000000" pitchFamily="2" charset="2"/>
                  <a:buChar char="q"/>
                </a:pPr>
                <a:r>
                  <a:rPr lang="en-GB" sz="1500" dirty="0"/>
                  <a:t>With feedback the oscillations are damped for all the bunches.</a:t>
                </a:r>
              </a:p>
              <a:p>
                <a:pPr marL="742950" lvl="1" indent="-285750">
                  <a:buFont typeface="Wingdings" panose="05000000000000000000" pitchFamily="2" charset="2"/>
                  <a:buChar char="Ø"/>
                </a:pPr>
                <a:r>
                  <a:rPr lang="en-GB" sz="1500" dirty="0"/>
                  <a:t>The feedback responds differently with different bunches.</a:t>
                </a:r>
              </a:p>
            </p:txBody>
          </p:sp>
        </mc:Choice>
        <mc:Fallback xmlns="">
          <p:sp>
            <p:nvSpPr>
              <p:cNvPr id="50" name="CasellaDiTesto 49">
                <a:extLst>
                  <a:ext uri="{FF2B5EF4-FFF2-40B4-BE49-F238E27FC236}">
                    <a16:creationId xmlns:a16="http://schemas.microsoft.com/office/drawing/2014/main" id="{C1C4B388-24D4-4580-8B80-4124EF9E835C}"/>
                  </a:ext>
                </a:extLst>
              </p:cNvPr>
              <p:cNvSpPr txBox="1">
                <a:spLocks noRot="1" noChangeAspect="1" noMove="1" noResize="1" noEditPoints="1" noAdjustHandles="1" noChangeArrowheads="1" noChangeShapeType="1" noTextEdit="1"/>
              </p:cNvSpPr>
              <p:nvPr/>
            </p:nvSpPr>
            <p:spPr>
              <a:xfrm>
                <a:off x="5844749" y="853959"/>
                <a:ext cx="6381494" cy="3103222"/>
              </a:xfrm>
              <a:prstGeom prst="rect">
                <a:avLst/>
              </a:prstGeom>
              <a:blipFill>
                <a:blip r:embed="rId5"/>
                <a:stretch>
                  <a:fillRect l="-287" t="-393" r="-573" b="-1375"/>
                </a:stretch>
              </a:blipFill>
            </p:spPr>
            <p:txBody>
              <a:bodyPr/>
              <a:lstStyle/>
              <a:p>
                <a:r>
                  <a:rPr lang="en-GB">
                    <a:noFill/>
                  </a:rPr>
                  <a:t> </a:t>
                </a:r>
              </a:p>
            </p:txBody>
          </p:sp>
        </mc:Fallback>
      </mc:AlternateContent>
      <p:sp>
        <p:nvSpPr>
          <p:cNvPr id="51" name="CasellaDiTesto 50">
            <a:extLst>
              <a:ext uri="{FF2B5EF4-FFF2-40B4-BE49-F238E27FC236}">
                <a16:creationId xmlns:a16="http://schemas.microsoft.com/office/drawing/2014/main" id="{629B1BF4-3EE9-46E8-9001-37D0AEE61569}"/>
              </a:ext>
            </a:extLst>
          </p:cNvPr>
          <p:cNvSpPr txBox="1"/>
          <p:nvPr/>
        </p:nvSpPr>
        <p:spPr>
          <a:xfrm>
            <a:off x="502368" y="4027090"/>
            <a:ext cx="2643500" cy="584775"/>
          </a:xfrm>
          <a:prstGeom prst="rect">
            <a:avLst/>
          </a:prstGeom>
          <a:noFill/>
        </p:spPr>
        <p:txBody>
          <a:bodyPr wrap="square" rtlCol="0">
            <a:spAutoFit/>
          </a:bodyPr>
          <a:lstStyle/>
          <a:p>
            <a:pPr algn="ctr"/>
            <a:r>
              <a:rPr lang="en-GB" sz="1600" b="1" dirty="0">
                <a:solidFill>
                  <a:srgbClr val="007F00"/>
                </a:solidFill>
              </a:rPr>
              <a:t>Min</a:t>
            </a:r>
            <a:r>
              <a:rPr lang="en-GB" sz="1600" b="1" dirty="0"/>
              <a:t>, </a:t>
            </a:r>
            <a:r>
              <a:rPr lang="en-GB" sz="1600" b="1" dirty="0">
                <a:solidFill>
                  <a:srgbClr val="0000FF"/>
                </a:solidFill>
              </a:rPr>
              <a:t>mean</a:t>
            </a:r>
            <a:r>
              <a:rPr lang="en-GB" sz="1600" b="1" dirty="0"/>
              <a:t> and </a:t>
            </a:r>
            <a:r>
              <a:rPr lang="en-GB" sz="1600" b="1" dirty="0">
                <a:solidFill>
                  <a:srgbClr val="BF00BF"/>
                </a:solidFill>
              </a:rPr>
              <a:t>max</a:t>
            </a:r>
            <a:r>
              <a:rPr lang="en-GB" sz="1600" b="1" dirty="0"/>
              <a:t>  bunch phase along 100000 turns </a:t>
            </a:r>
          </a:p>
        </p:txBody>
      </p:sp>
      <p:sp>
        <p:nvSpPr>
          <p:cNvPr id="52" name="CasellaDiTesto 51">
            <a:extLst>
              <a:ext uri="{FF2B5EF4-FFF2-40B4-BE49-F238E27FC236}">
                <a16:creationId xmlns:a16="http://schemas.microsoft.com/office/drawing/2014/main" id="{5605C33E-B1E0-4054-AB27-26B288C78081}"/>
              </a:ext>
            </a:extLst>
          </p:cNvPr>
          <p:cNvSpPr txBox="1"/>
          <p:nvPr/>
        </p:nvSpPr>
        <p:spPr>
          <a:xfrm>
            <a:off x="4000178" y="4024821"/>
            <a:ext cx="1899128" cy="584775"/>
          </a:xfrm>
          <a:prstGeom prst="rect">
            <a:avLst/>
          </a:prstGeom>
          <a:noFill/>
        </p:spPr>
        <p:txBody>
          <a:bodyPr wrap="square" rtlCol="0">
            <a:spAutoFit/>
          </a:bodyPr>
          <a:lstStyle/>
          <a:p>
            <a:pPr algn="ctr"/>
            <a:r>
              <a:rPr lang="en-GB" sz="1600" b="1" dirty="0"/>
              <a:t>Phase evolution for the bunch 105</a:t>
            </a:r>
          </a:p>
        </p:txBody>
      </p:sp>
      <p:sp>
        <p:nvSpPr>
          <p:cNvPr id="53" name="CasellaDiTesto 52">
            <a:extLst>
              <a:ext uri="{FF2B5EF4-FFF2-40B4-BE49-F238E27FC236}">
                <a16:creationId xmlns:a16="http://schemas.microsoft.com/office/drawing/2014/main" id="{700C2791-07DD-4386-99EB-4A9563AD68B3}"/>
              </a:ext>
            </a:extLst>
          </p:cNvPr>
          <p:cNvSpPr txBox="1"/>
          <p:nvPr/>
        </p:nvSpPr>
        <p:spPr>
          <a:xfrm>
            <a:off x="9592352" y="3989167"/>
            <a:ext cx="2500985" cy="584775"/>
          </a:xfrm>
          <a:prstGeom prst="rect">
            <a:avLst/>
          </a:prstGeom>
          <a:noFill/>
        </p:spPr>
        <p:txBody>
          <a:bodyPr wrap="square" rtlCol="0">
            <a:spAutoFit/>
          </a:bodyPr>
          <a:lstStyle/>
          <a:p>
            <a:pPr algn="ctr"/>
            <a:r>
              <a:rPr lang="en-GB" sz="1600" b="1" dirty="0"/>
              <a:t>Kicker voltage evolution for the bunches 1 and 105</a:t>
            </a:r>
          </a:p>
        </p:txBody>
      </p:sp>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2FDDC60E-BEA1-4ACC-971C-3AD8A1C165FF}"/>
                  </a:ext>
                </a:extLst>
              </p:cNvPr>
              <p:cNvSpPr txBox="1"/>
              <p:nvPr/>
            </p:nvSpPr>
            <p:spPr>
              <a:xfrm>
                <a:off x="9547171" y="4736052"/>
                <a:ext cx="119848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𝑽</m:t>
                          </m:r>
                        </m:e>
                        <m:sub>
                          <m:r>
                            <a:rPr lang="en-GB" sz="1400" b="1" i="1">
                              <a:solidFill>
                                <a:srgbClr val="FF0000"/>
                              </a:solidFill>
                              <a:latin typeface="Cambria Math" panose="02040503050406030204" pitchFamily="18" charset="0"/>
                            </a:rPr>
                            <m:t>𝑴𝑨𝑿𝒌𝒊𝒄𝒌</m:t>
                          </m:r>
                        </m:sub>
                      </m:sSub>
                    </m:oMath>
                  </m:oMathPara>
                </a14:m>
                <a:endParaRPr lang="en-GB" sz="1400" dirty="0"/>
              </a:p>
            </p:txBody>
          </p:sp>
        </mc:Choice>
        <mc:Fallback xmlns="">
          <p:sp>
            <p:nvSpPr>
              <p:cNvPr id="55" name="CasellaDiTesto 54">
                <a:extLst>
                  <a:ext uri="{FF2B5EF4-FFF2-40B4-BE49-F238E27FC236}">
                    <a16:creationId xmlns:a16="http://schemas.microsoft.com/office/drawing/2014/main" id="{2FDDC60E-BEA1-4ACC-971C-3AD8A1C165FF}"/>
                  </a:ext>
                </a:extLst>
              </p:cNvPr>
              <p:cNvSpPr txBox="1">
                <a:spLocks noRot="1" noChangeAspect="1" noMove="1" noResize="1" noEditPoints="1" noAdjustHandles="1" noChangeArrowheads="1" noChangeShapeType="1" noTextEdit="1"/>
              </p:cNvSpPr>
              <p:nvPr/>
            </p:nvSpPr>
            <p:spPr>
              <a:xfrm>
                <a:off x="9547171" y="4736052"/>
                <a:ext cx="1198486"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750B6E71-ADE7-4DE9-A887-AA50DC272AF1}"/>
                  </a:ext>
                </a:extLst>
              </p:cNvPr>
              <p:cNvSpPr txBox="1"/>
              <p:nvPr/>
            </p:nvSpPr>
            <p:spPr>
              <a:xfrm>
                <a:off x="9624958" y="6178090"/>
                <a:ext cx="119848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solidFill>
                                <a:srgbClr val="FF0000"/>
                              </a:solidFill>
                              <a:latin typeface="Cambria Math" panose="02040503050406030204" pitchFamily="18" charset="0"/>
                            </a:rPr>
                          </m:ctrlPr>
                        </m:sSubPr>
                        <m:e>
                          <m:r>
                            <a:rPr lang="en-GB" sz="1400" b="1" i="1" smtClean="0">
                              <a:solidFill>
                                <a:srgbClr val="FF0000"/>
                              </a:solidFill>
                              <a:latin typeface="Cambria Math" panose="02040503050406030204" pitchFamily="18" charset="0"/>
                            </a:rPr>
                            <m:t>−</m:t>
                          </m:r>
                          <m:r>
                            <a:rPr lang="en-GB" sz="1400" b="1" i="1">
                              <a:solidFill>
                                <a:srgbClr val="FF0000"/>
                              </a:solidFill>
                              <a:latin typeface="Cambria Math" panose="02040503050406030204" pitchFamily="18" charset="0"/>
                            </a:rPr>
                            <m:t>𝑽</m:t>
                          </m:r>
                        </m:e>
                        <m:sub>
                          <m:r>
                            <a:rPr lang="en-GB" sz="1400" b="1" i="1">
                              <a:solidFill>
                                <a:srgbClr val="FF0000"/>
                              </a:solidFill>
                              <a:latin typeface="Cambria Math" panose="02040503050406030204" pitchFamily="18" charset="0"/>
                            </a:rPr>
                            <m:t>𝑴𝑨𝑿𝒌𝒊𝒄𝒌</m:t>
                          </m:r>
                        </m:sub>
                      </m:sSub>
                    </m:oMath>
                  </m:oMathPara>
                </a14:m>
                <a:endParaRPr lang="en-GB" sz="1400" dirty="0"/>
              </a:p>
            </p:txBody>
          </p:sp>
        </mc:Choice>
        <mc:Fallback xmlns="">
          <p:sp>
            <p:nvSpPr>
              <p:cNvPr id="56" name="CasellaDiTesto 55">
                <a:extLst>
                  <a:ext uri="{FF2B5EF4-FFF2-40B4-BE49-F238E27FC236}">
                    <a16:creationId xmlns:a16="http://schemas.microsoft.com/office/drawing/2014/main" id="{750B6E71-ADE7-4DE9-A887-AA50DC272AF1}"/>
                  </a:ext>
                </a:extLst>
              </p:cNvPr>
              <p:cNvSpPr txBox="1">
                <a:spLocks noRot="1" noChangeAspect="1" noMove="1" noResize="1" noEditPoints="1" noAdjustHandles="1" noChangeArrowheads="1" noChangeShapeType="1" noTextEdit="1"/>
              </p:cNvSpPr>
              <p:nvPr/>
            </p:nvSpPr>
            <p:spPr>
              <a:xfrm>
                <a:off x="9624958" y="6178090"/>
                <a:ext cx="1198486" cy="307777"/>
              </a:xfrm>
              <a:prstGeom prst="rect">
                <a:avLst/>
              </a:prstGeom>
              <a:blipFill>
                <a:blip r:embed="rId7"/>
                <a:stretch>
                  <a:fillRect/>
                </a:stretch>
              </a:blipFill>
            </p:spPr>
            <p:txBody>
              <a:bodyPr/>
              <a:lstStyle/>
              <a:p>
                <a:r>
                  <a:rPr lang="en-GB">
                    <a:noFill/>
                  </a:rPr>
                  <a:t> </a:t>
                </a:r>
              </a:p>
            </p:txBody>
          </p:sp>
        </mc:Fallback>
      </mc:AlternateContent>
      <p:pic>
        <p:nvPicPr>
          <p:cNvPr id="75" name="Immagine 74">
            <a:extLst>
              <a:ext uri="{FF2B5EF4-FFF2-40B4-BE49-F238E27FC236}">
                <a16:creationId xmlns:a16="http://schemas.microsoft.com/office/drawing/2014/main" id="{2130CE39-A4C0-4934-BCAB-F18DFD81715C}"/>
              </a:ext>
            </a:extLst>
          </p:cNvPr>
          <p:cNvPicPr>
            <a:picLocks noChangeAspect="1"/>
          </p:cNvPicPr>
          <p:nvPr/>
        </p:nvPicPr>
        <p:blipFill>
          <a:blip r:embed="rId8"/>
          <a:stretch>
            <a:fillRect/>
          </a:stretch>
        </p:blipFill>
        <p:spPr>
          <a:xfrm>
            <a:off x="127658" y="1571848"/>
            <a:ext cx="2698497" cy="2216922"/>
          </a:xfrm>
          <a:prstGeom prst="rect">
            <a:avLst/>
          </a:prstGeom>
        </p:spPr>
      </p:pic>
      <p:pic>
        <p:nvPicPr>
          <p:cNvPr id="77" name="Immagine 76">
            <a:extLst>
              <a:ext uri="{FF2B5EF4-FFF2-40B4-BE49-F238E27FC236}">
                <a16:creationId xmlns:a16="http://schemas.microsoft.com/office/drawing/2014/main" id="{16DF2098-DBC6-49E2-BDB3-AC4AF8FFB90F}"/>
              </a:ext>
            </a:extLst>
          </p:cNvPr>
          <p:cNvPicPr>
            <a:picLocks noChangeAspect="1"/>
          </p:cNvPicPr>
          <p:nvPr/>
        </p:nvPicPr>
        <p:blipFill>
          <a:blip r:embed="rId9"/>
          <a:stretch>
            <a:fillRect/>
          </a:stretch>
        </p:blipFill>
        <p:spPr>
          <a:xfrm>
            <a:off x="2980010" y="1578782"/>
            <a:ext cx="2758204" cy="2209987"/>
          </a:xfrm>
          <a:prstGeom prst="rect">
            <a:avLst/>
          </a:prstGeom>
        </p:spPr>
      </p:pic>
      <p:sp>
        <p:nvSpPr>
          <p:cNvPr id="78" name="CasellaDiTesto 77">
            <a:extLst>
              <a:ext uri="{FF2B5EF4-FFF2-40B4-BE49-F238E27FC236}">
                <a16:creationId xmlns:a16="http://schemas.microsoft.com/office/drawing/2014/main" id="{177B13D1-EFA3-4911-89F5-94B3EDA8D61A}"/>
              </a:ext>
            </a:extLst>
          </p:cNvPr>
          <p:cNvSpPr txBox="1"/>
          <p:nvPr/>
        </p:nvSpPr>
        <p:spPr>
          <a:xfrm>
            <a:off x="1064173" y="2147937"/>
            <a:ext cx="1532633"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Without feedback</a:t>
            </a:r>
          </a:p>
        </p:txBody>
      </p:sp>
      <p:sp>
        <p:nvSpPr>
          <p:cNvPr id="79" name="CasellaDiTesto 78">
            <a:extLst>
              <a:ext uri="{FF2B5EF4-FFF2-40B4-BE49-F238E27FC236}">
                <a16:creationId xmlns:a16="http://schemas.microsoft.com/office/drawing/2014/main" id="{23634FAB-A939-4DCB-8499-598A4FF6A1CE}"/>
              </a:ext>
            </a:extLst>
          </p:cNvPr>
          <p:cNvSpPr txBox="1"/>
          <p:nvPr/>
        </p:nvSpPr>
        <p:spPr>
          <a:xfrm>
            <a:off x="4093849" y="1598844"/>
            <a:ext cx="1532633"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Without feedback</a:t>
            </a:r>
          </a:p>
        </p:txBody>
      </p:sp>
      <p:sp>
        <p:nvSpPr>
          <p:cNvPr id="25" name="CasellaDiTesto 24">
            <a:extLst>
              <a:ext uri="{FF2B5EF4-FFF2-40B4-BE49-F238E27FC236}">
                <a16:creationId xmlns:a16="http://schemas.microsoft.com/office/drawing/2014/main" id="{3531A1FC-433E-4A50-B463-89FBFA946CEF}"/>
              </a:ext>
            </a:extLst>
          </p:cNvPr>
          <p:cNvSpPr txBox="1"/>
          <p:nvPr/>
        </p:nvSpPr>
        <p:spPr>
          <a:xfrm>
            <a:off x="1658027" y="6089508"/>
            <a:ext cx="1266429"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 feedback</a:t>
            </a:r>
          </a:p>
        </p:txBody>
      </p:sp>
      <p:sp>
        <p:nvSpPr>
          <p:cNvPr id="29" name="CasellaDiTesto 28">
            <a:extLst>
              <a:ext uri="{FF2B5EF4-FFF2-40B4-BE49-F238E27FC236}">
                <a16:creationId xmlns:a16="http://schemas.microsoft.com/office/drawing/2014/main" id="{EC7381AE-10A2-4842-98DB-DB8439D32D5D}"/>
              </a:ext>
            </a:extLst>
          </p:cNvPr>
          <p:cNvSpPr txBox="1"/>
          <p:nvPr/>
        </p:nvSpPr>
        <p:spPr>
          <a:xfrm>
            <a:off x="3485268" y="978540"/>
            <a:ext cx="2029204" cy="584775"/>
          </a:xfrm>
          <a:prstGeom prst="rect">
            <a:avLst/>
          </a:prstGeom>
          <a:noFill/>
        </p:spPr>
        <p:txBody>
          <a:bodyPr wrap="square" rtlCol="0">
            <a:spAutoFit/>
          </a:bodyPr>
          <a:lstStyle/>
          <a:p>
            <a:pPr algn="ctr"/>
            <a:r>
              <a:rPr lang="en-GB" sz="1600" b="1" dirty="0"/>
              <a:t>Phase evolution for the bunch 105</a:t>
            </a:r>
          </a:p>
        </p:txBody>
      </p:sp>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E0CCB257-8142-4AD4-91AF-AD2613BA6A55}"/>
                  </a:ext>
                </a:extLst>
              </p:cNvPr>
              <p:cNvSpPr txBox="1"/>
              <p:nvPr/>
            </p:nvSpPr>
            <p:spPr>
              <a:xfrm>
                <a:off x="889933" y="4719498"/>
                <a:ext cx="2008715" cy="532646"/>
              </a:xfrm>
              <a:prstGeom prst="rect">
                <a:avLst/>
              </a:prstGeom>
              <a:solidFill>
                <a:schemeClr val="bg1"/>
              </a:solidFill>
              <a:ln>
                <a:solidFill>
                  <a:schemeClr val="tx1"/>
                </a:solidFill>
              </a:ln>
            </p:spPr>
            <p:txBody>
              <a:bodyPr wrap="square" rtlCol="0">
                <a:spAutoFit/>
              </a:bodyPr>
              <a:lstStyle/>
              <a:p>
                <a:r>
                  <a:rPr lang="en-GB" sz="1400" b="1" dirty="0"/>
                  <a:t>The </a:t>
                </a:r>
                <a:r>
                  <a:rPr lang="en-GB" sz="1400" b="1" dirty="0">
                    <a:solidFill>
                      <a:srgbClr val="0000FF"/>
                    </a:solidFill>
                  </a:rPr>
                  <a:t>mean</a:t>
                </a:r>
                <a:r>
                  <a:rPr lang="en-GB" sz="1400" b="1" dirty="0"/>
                  <a:t> corresponds essentially to </a:t>
                </a:r>
                <a14:m>
                  <m:oMath xmlns:m="http://schemas.openxmlformats.org/officeDocument/2006/math">
                    <m:r>
                      <a:rPr lang="en-GB" sz="1400" b="1" i="1" smtClean="0">
                        <a:latin typeface="Cambria Math" panose="02040503050406030204" pitchFamily="18" charset="0"/>
                        <a:ea typeface="Cambria Math" panose="02040503050406030204" pitchFamily="18" charset="0"/>
                      </a:rPr>
                      <m:t>∆</m:t>
                    </m:r>
                    <m:sSub>
                      <m:sSubPr>
                        <m:ctrlPr>
                          <a:rPr lang="en-GB" sz="1400" b="1" i="1" smtClean="0">
                            <a:latin typeface="Cambria Math" panose="02040503050406030204" pitchFamily="18" charset="0"/>
                            <a:ea typeface="Cambria Math" panose="02040503050406030204" pitchFamily="18" charset="0"/>
                          </a:rPr>
                        </m:ctrlPr>
                      </m:sSubPr>
                      <m:e>
                        <m:r>
                          <a:rPr lang="en-GB" sz="1400" b="1" i="1" smtClean="0">
                            <a:latin typeface="Cambria Math" panose="02040503050406030204" pitchFamily="18" charset="0"/>
                            <a:ea typeface="Cambria Math" panose="02040503050406030204" pitchFamily="18" charset="0"/>
                          </a:rPr>
                          <m:t>𝝋</m:t>
                        </m:r>
                      </m:e>
                      <m:sub>
                        <m:r>
                          <a:rPr lang="en-GB" sz="1400" b="1" i="1" smtClean="0">
                            <a:latin typeface="Cambria Math" panose="02040503050406030204" pitchFamily="18" charset="0"/>
                            <a:ea typeface="Cambria Math" panose="02040503050406030204" pitchFamily="18" charset="0"/>
                          </a:rPr>
                          <m:t>𝑯𝑶𝑴</m:t>
                        </m:r>
                        <m:r>
                          <a:rPr lang="en-GB" sz="1400" b="1" i="1" smtClean="0">
                            <a:latin typeface="Cambria Math" panose="02040503050406030204" pitchFamily="18" charset="0"/>
                            <a:ea typeface="Cambria Math" panose="02040503050406030204" pitchFamily="18" charset="0"/>
                          </a:rPr>
                          <m:t>,</m:t>
                        </m:r>
                        <m:r>
                          <a:rPr lang="en-GB" sz="1400" b="1" i="1" smtClean="0">
                            <a:latin typeface="Cambria Math" panose="02040503050406030204" pitchFamily="18" charset="0"/>
                            <a:ea typeface="Cambria Math" panose="02040503050406030204" pitchFamily="18" charset="0"/>
                          </a:rPr>
                          <m:t>𝒌</m:t>
                        </m:r>
                      </m:sub>
                    </m:sSub>
                  </m:oMath>
                </a14:m>
                <a:r>
                  <a:rPr lang="en-GB" sz="1400" b="1" dirty="0"/>
                  <a:t>.  </a:t>
                </a:r>
              </a:p>
            </p:txBody>
          </p:sp>
        </mc:Choice>
        <mc:Fallback xmlns="">
          <p:sp>
            <p:nvSpPr>
              <p:cNvPr id="37" name="CasellaDiTesto 36">
                <a:extLst>
                  <a:ext uri="{FF2B5EF4-FFF2-40B4-BE49-F238E27FC236}">
                    <a16:creationId xmlns:a16="http://schemas.microsoft.com/office/drawing/2014/main" id="{E0CCB257-8142-4AD4-91AF-AD2613BA6A55}"/>
                  </a:ext>
                </a:extLst>
              </p:cNvPr>
              <p:cNvSpPr txBox="1">
                <a:spLocks noRot="1" noChangeAspect="1" noMove="1" noResize="1" noEditPoints="1" noAdjustHandles="1" noChangeArrowheads="1" noChangeShapeType="1" noTextEdit="1"/>
              </p:cNvSpPr>
              <p:nvPr/>
            </p:nvSpPr>
            <p:spPr>
              <a:xfrm>
                <a:off x="889933" y="4719498"/>
                <a:ext cx="2008715" cy="532646"/>
              </a:xfrm>
              <a:prstGeom prst="rect">
                <a:avLst/>
              </a:prstGeom>
              <a:blipFill>
                <a:blip r:embed="rId10"/>
                <a:stretch>
                  <a:fillRect l="-602" t="-1111" b="-888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CDF95DD9-E289-48BC-9CA9-8A58BF7B05AC}"/>
                  </a:ext>
                </a:extLst>
              </p:cNvPr>
              <p:cNvSpPr txBox="1"/>
              <p:nvPr/>
            </p:nvSpPr>
            <p:spPr>
              <a:xfrm>
                <a:off x="4367812" y="3158803"/>
                <a:ext cx="1172157" cy="307777"/>
              </a:xfrm>
              <a:prstGeom prst="rect">
                <a:avLst/>
              </a:prstGeom>
              <a:solidFill>
                <a:schemeClr val="bg1"/>
              </a:solidFill>
              <a:ln>
                <a:solidFill>
                  <a:schemeClr val="tx1"/>
                </a:solidFill>
              </a:ln>
            </p:spPr>
            <p:txBody>
              <a:bodyPr wrap="square" rtlCol="0">
                <a:spAutoFit/>
              </a:bodyPr>
              <a:lstStyle/>
              <a:p>
                <a14:m>
                  <m:oMath xmlns:m="http://schemas.openxmlformats.org/officeDocument/2006/math">
                    <m:r>
                      <a:rPr lang="en-GB" sz="1400" b="1" i="1" smtClean="0">
                        <a:latin typeface="Cambria Math" panose="02040503050406030204" pitchFamily="18" charset="0"/>
                        <a:ea typeface="Cambria Math" panose="02040503050406030204" pitchFamily="18" charset="0"/>
                      </a:rPr>
                      <m:t>~ </m:t>
                    </m:r>
                  </m:oMath>
                </a14:m>
                <a:r>
                  <a:rPr lang="en-GB" sz="1400" b="1" dirty="0"/>
                  <a:t>half bucket</a:t>
                </a:r>
              </a:p>
            </p:txBody>
          </p:sp>
        </mc:Choice>
        <mc:Fallback xmlns="">
          <p:sp>
            <p:nvSpPr>
              <p:cNvPr id="39" name="CasellaDiTesto 38">
                <a:extLst>
                  <a:ext uri="{FF2B5EF4-FFF2-40B4-BE49-F238E27FC236}">
                    <a16:creationId xmlns:a16="http://schemas.microsoft.com/office/drawing/2014/main" id="{CDF95DD9-E289-48BC-9CA9-8A58BF7B05AC}"/>
                  </a:ext>
                </a:extLst>
              </p:cNvPr>
              <p:cNvSpPr txBox="1">
                <a:spLocks noRot="1" noChangeAspect="1" noMove="1" noResize="1" noEditPoints="1" noAdjustHandles="1" noChangeArrowheads="1" noChangeShapeType="1" noTextEdit="1"/>
              </p:cNvSpPr>
              <p:nvPr/>
            </p:nvSpPr>
            <p:spPr>
              <a:xfrm>
                <a:off x="4367812" y="3158803"/>
                <a:ext cx="1172157" cy="307777"/>
              </a:xfrm>
              <a:prstGeom prst="rect">
                <a:avLst/>
              </a:prstGeom>
              <a:blipFill>
                <a:blip r:embed="rId11"/>
                <a:stretch>
                  <a:fillRect t="-1887" r="-1031" b="-16981"/>
                </a:stretch>
              </a:blipFill>
              <a:ln>
                <a:solidFill>
                  <a:schemeClr val="tx1"/>
                </a:solidFill>
              </a:ln>
            </p:spPr>
            <p:txBody>
              <a:bodyPr/>
              <a:lstStyle/>
              <a:p>
                <a:r>
                  <a:rPr lang="en-GB">
                    <a:noFill/>
                  </a:rPr>
                  <a:t> </a:t>
                </a:r>
              </a:p>
            </p:txBody>
          </p:sp>
        </mc:Fallback>
      </mc:AlternateContent>
      <p:sp>
        <p:nvSpPr>
          <p:cNvPr id="10" name="Parentesi quadra chiusa 9">
            <a:extLst>
              <a:ext uri="{FF2B5EF4-FFF2-40B4-BE49-F238E27FC236}">
                <a16:creationId xmlns:a16="http://schemas.microsoft.com/office/drawing/2014/main" id="{1974BEC0-9CA2-42AC-BBB1-FB2DDAAAA5C7}"/>
              </a:ext>
            </a:extLst>
          </p:cNvPr>
          <p:cNvSpPr/>
          <p:nvPr/>
        </p:nvSpPr>
        <p:spPr>
          <a:xfrm>
            <a:off x="3844029" y="1669002"/>
            <a:ext cx="51575" cy="1759998"/>
          </a:xfrm>
          <a:prstGeom prst="rightBracket">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 name="Connettore 2 11">
            <a:extLst>
              <a:ext uri="{FF2B5EF4-FFF2-40B4-BE49-F238E27FC236}">
                <a16:creationId xmlns:a16="http://schemas.microsoft.com/office/drawing/2014/main" id="{7F0D93A1-3CDF-431C-AC09-C72898864968}"/>
              </a:ext>
            </a:extLst>
          </p:cNvPr>
          <p:cNvCxnSpPr>
            <a:cxnSpLocks/>
            <a:stCxn id="39" idx="1"/>
            <a:endCxn id="10" idx="2"/>
          </p:cNvCxnSpPr>
          <p:nvPr/>
        </p:nvCxnSpPr>
        <p:spPr>
          <a:xfrm flipH="1" flipV="1">
            <a:off x="3895604" y="2549001"/>
            <a:ext cx="472208" cy="7636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016AB524-6504-4137-B4F8-CB2F76266008}"/>
              </a:ext>
            </a:extLst>
          </p:cNvPr>
          <p:cNvSpPr txBox="1"/>
          <p:nvPr/>
        </p:nvSpPr>
        <p:spPr>
          <a:xfrm>
            <a:off x="-168675" y="84662"/>
            <a:ext cx="12192000" cy="615553"/>
          </a:xfrm>
          <a:prstGeom prst="rect">
            <a:avLst/>
          </a:prstGeom>
          <a:noFill/>
        </p:spPr>
        <p:txBody>
          <a:bodyPr wrap="square" rtlCol="0">
            <a:spAutoFit/>
          </a:bodyPr>
          <a:lstStyle/>
          <a:p>
            <a:pPr algn="ctr"/>
            <a:r>
              <a:rPr lang="en-GB" sz="3400" dirty="0">
                <a:latin typeface="+mj-lt"/>
              </a:rPr>
              <a:t>Example 2: coupled-bunch instability damped by the feedback (2/2)</a:t>
            </a:r>
          </a:p>
        </p:txBody>
      </p:sp>
      <p:sp>
        <p:nvSpPr>
          <p:cNvPr id="59" name="CasellaDiTesto 58">
            <a:extLst>
              <a:ext uri="{FF2B5EF4-FFF2-40B4-BE49-F238E27FC236}">
                <a16:creationId xmlns:a16="http://schemas.microsoft.com/office/drawing/2014/main" id="{3045352F-CB4C-4D02-9F25-A64B6330B744}"/>
              </a:ext>
            </a:extLst>
          </p:cNvPr>
          <p:cNvSpPr txBox="1"/>
          <p:nvPr/>
        </p:nvSpPr>
        <p:spPr>
          <a:xfrm>
            <a:off x="10582182" y="4570350"/>
            <a:ext cx="1490709" cy="954107"/>
          </a:xfrm>
          <a:prstGeom prst="rect">
            <a:avLst/>
          </a:prstGeom>
          <a:solidFill>
            <a:schemeClr val="bg1"/>
          </a:solidFill>
          <a:ln>
            <a:solidFill>
              <a:schemeClr val="tx1"/>
            </a:solidFill>
          </a:ln>
        </p:spPr>
        <p:txBody>
          <a:bodyPr wrap="square">
            <a:spAutoFit/>
          </a:bodyPr>
          <a:lstStyle/>
          <a:p>
            <a:r>
              <a:rPr lang="en-GB" sz="1400" b="1" dirty="0"/>
              <a:t>Much more voltage is needed for </a:t>
            </a:r>
            <a:r>
              <a:rPr lang="en-GB" sz="1400" b="1" dirty="0">
                <a:solidFill>
                  <a:srgbClr val="00AA00"/>
                </a:solidFill>
              </a:rPr>
              <a:t>bunch 1 </a:t>
            </a:r>
            <a:r>
              <a:rPr lang="en-GB" sz="1400" b="1" dirty="0"/>
              <a:t>than</a:t>
            </a:r>
            <a:r>
              <a:rPr lang="en-GB" sz="1400" b="1" dirty="0">
                <a:solidFill>
                  <a:srgbClr val="00AA00"/>
                </a:solidFill>
              </a:rPr>
              <a:t> </a:t>
            </a:r>
            <a:r>
              <a:rPr lang="en-GB" sz="1400" b="1" dirty="0">
                <a:solidFill>
                  <a:srgbClr val="0000FF"/>
                </a:solidFill>
              </a:rPr>
              <a:t>bunch 105</a:t>
            </a:r>
            <a:r>
              <a:rPr lang="en-GB" sz="1400" b="1" dirty="0"/>
              <a:t>.</a:t>
            </a:r>
          </a:p>
        </p:txBody>
      </p:sp>
      <p:sp>
        <p:nvSpPr>
          <p:cNvPr id="61" name="CasellaDiTesto 60">
            <a:extLst>
              <a:ext uri="{FF2B5EF4-FFF2-40B4-BE49-F238E27FC236}">
                <a16:creationId xmlns:a16="http://schemas.microsoft.com/office/drawing/2014/main" id="{5D960675-E1EE-44A3-88E8-8A11813AC29B}"/>
              </a:ext>
            </a:extLst>
          </p:cNvPr>
          <p:cNvSpPr txBox="1"/>
          <p:nvPr/>
        </p:nvSpPr>
        <p:spPr>
          <a:xfrm>
            <a:off x="6954007" y="4025302"/>
            <a:ext cx="1899128" cy="584775"/>
          </a:xfrm>
          <a:prstGeom prst="rect">
            <a:avLst/>
          </a:prstGeom>
          <a:noFill/>
        </p:spPr>
        <p:txBody>
          <a:bodyPr wrap="square" rtlCol="0">
            <a:spAutoFit/>
          </a:bodyPr>
          <a:lstStyle/>
          <a:p>
            <a:pPr algn="ctr"/>
            <a:r>
              <a:rPr lang="en-GB" sz="1600" b="1" dirty="0"/>
              <a:t>Phase evolution for the bunch 1</a:t>
            </a:r>
          </a:p>
        </p:txBody>
      </p:sp>
      <p:pic>
        <p:nvPicPr>
          <p:cNvPr id="38" name="Immagine 37">
            <a:extLst>
              <a:ext uri="{FF2B5EF4-FFF2-40B4-BE49-F238E27FC236}">
                <a16:creationId xmlns:a16="http://schemas.microsoft.com/office/drawing/2014/main" id="{E1ECE0A9-25DD-4935-83DA-C52C651FC6CA}"/>
              </a:ext>
            </a:extLst>
          </p:cNvPr>
          <p:cNvPicPr>
            <a:picLocks noChangeAspect="1"/>
          </p:cNvPicPr>
          <p:nvPr/>
        </p:nvPicPr>
        <p:blipFill>
          <a:blip r:embed="rId12"/>
          <a:stretch>
            <a:fillRect/>
          </a:stretch>
        </p:blipFill>
        <p:spPr>
          <a:xfrm>
            <a:off x="6292522" y="4578168"/>
            <a:ext cx="2901452" cy="2237891"/>
          </a:xfrm>
          <a:prstGeom prst="rect">
            <a:avLst/>
          </a:prstGeom>
        </p:spPr>
      </p:pic>
      <p:sp>
        <p:nvSpPr>
          <p:cNvPr id="65" name="CasellaDiTesto 64">
            <a:extLst>
              <a:ext uri="{FF2B5EF4-FFF2-40B4-BE49-F238E27FC236}">
                <a16:creationId xmlns:a16="http://schemas.microsoft.com/office/drawing/2014/main" id="{647C6F77-CF93-4A60-A405-0A120948D7DD}"/>
              </a:ext>
            </a:extLst>
          </p:cNvPr>
          <p:cNvSpPr txBox="1"/>
          <p:nvPr/>
        </p:nvSpPr>
        <p:spPr>
          <a:xfrm>
            <a:off x="4460142" y="4609596"/>
            <a:ext cx="1661217" cy="738664"/>
          </a:xfrm>
          <a:prstGeom prst="rect">
            <a:avLst/>
          </a:prstGeom>
          <a:solidFill>
            <a:schemeClr val="bg1"/>
          </a:solidFill>
          <a:ln>
            <a:solidFill>
              <a:schemeClr val="tx1"/>
            </a:solidFill>
          </a:ln>
        </p:spPr>
        <p:txBody>
          <a:bodyPr wrap="square">
            <a:spAutoFit/>
          </a:bodyPr>
          <a:lstStyle/>
          <a:p>
            <a:r>
              <a:rPr lang="en-GB" sz="1400" b="1" dirty="0"/>
              <a:t>Very small initial oscillations damped after 500 turns.</a:t>
            </a:r>
          </a:p>
        </p:txBody>
      </p:sp>
      <p:sp>
        <p:nvSpPr>
          <p:cNvPr id="67" name="CasellaDiTesto 66">
            <a:extLst>
              <a:ext uri="{FF2B5EF4-FFF2-40B4-BE49-F238E27FC236}">
                <a16:creationId xmlns:a16="http://schemas.microsoft.com/office/drawing/2014/main" id="{D447E158-CDDD-4567-A157-85D7F021D146}"/>
              </a:ext>
            </a:extLst>
          </p:cNvPr>
          <p:cNvSpPr txBox="1"/>
          <p:nvPr/>
        </p:nvSpPr>
        <p:spPr>
          <a:xfrm>
            <a:off x="7350692" y="4606304"/>
            <a:ext cx="1661217" cy="738664"/>
          </a:xfrm>
          <a:prstGeom prst="rect">
            <a:avLst/>
          </a:prstGeom>
          <a:solidFill>
            <a:schemeClr val="bg1"/>
          </a:solidFill>
          <a:ln>
            <a:solidFill>
              <a:schemeClr val="tx1"/>
            </a:solidFill>
          </a:ln>
        </p:spPr>
        <p:txBody>
          <a:bodyPr wrap="square">
            <a:spAutoFit/>
          </a:bodyPr>
          <a:lstStyle/>
          <a:p>
            <a:r>
              <a:rPr lang="en-GB" sz="1400" b="1" dirty="0"/>
              <a:t>Larger initial oscillations damped after 600 turns.</a:t>
            </a:r>
          </a:p>
        </p:txBody>
      </p:sp>
      <p:sp>
        <p:nvSpPr>
          <p:cNvPr id="74" name="CasellaDiTesto 73">
            <a:extLst>
              <a:ext uri="{FF2B5EF4-FFF2-40B4-BE49-F238E27FC236}">
                <a16:creationId xmlns:a16="http://schemas.microsoft.com/office/drawing/2014/main" id="{4C06D603-6B54-42B7-9826-3354FFBB44CA}"/>
              </a:ext>
            </a:extLst>
          </p:cNvPr>
          <p:cNvSpPr txBox="1"/>
          <p:nvPr/>
        </p:nvSpPr>
        <p:spPr>
          <a:xfrm>
            <a:off x="4664804" y="6098655"/>
            <a:ext cx="1266429"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 feedback</a:t>
            </a:r>
          </a:p>
        </p:txBody>
      </p:sp>
      <p:sp>
        <p:nvSpPr>
          <p:cNvPr id="76" name="CasellaDiTesto 75">
            <a:extLst>
              <a:ext uri="{FF2B5EF4-FFF2-40B4-BE49-F238E27FC236}">
                <a16:creationId xmlns:a16="http://schemas.microsoft.com/office/drawing/2014/main" id="{9974442A-FBDB-4964-9AC5-8E42F54A1449}"/>
              </a:ext>
            </a:extLst>
          </p:cNvPr>
          <p:cNvSpPr txBox="1"/>
          <p:nvPr/>
        </p:nvSpPr>
        <p:spPr>
          <a:xfrm>
            <a:off x="7576687" y="6098385"/>
            <a:ext cx="1266429"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 feedback</a:t>
            </a:r>
          </a:p>
        </p:txBody>
      </p:sp>
      <p:sp>
        <p:nvSpPr>
          <p:cNvPr id="80" name="CasellaDiTesto 79">
            <a:extLst>
              <a:ext uri="{FF2B5EF4-FFF2-40B4-BE49-F238E27FC236}">
                <a16:creationId xmlns:a16="http://schemas.microsoft.com/office/drawing/2014/main" id="{281FB8EA-46E8-4A96-A770-815886A86652}"/>
              </a:ext>
            </a:extLst>
          </p:cNvPr>
          <p:cNvSpPr txBox="1"/>
          <p:nvPr/>
        </p:nvSpPr>
        <p:spPr>
          <a:xfrm>
            <a:off x="10722979" y="5827054"/>
            <a:ext cx="1266429" cy="307777"/>
          </a:xfrm>
          <a:prstGeom prst="rect">
            <a:avLst/>
          </a:prstGeom>
          <a:solidFill>
            <a:schemeClr val="bg1"/>
          </a:solidFill>
          <a:ln>
            <a:solidFill>
              <a:schemeClr val="tx1"/>
            </a:solidFill>
          </a:ln>
        </p:spPr>
        <p:txBody>
          <a:bodyPr wrap="square" rtlCol="0">
            <a:spAutoFit/>
          </a:bodyPr>
          <a:lstStyle/>
          <a:p>
            <a:r>
              <a:rPr lang="en-GB" sz="1400" b="1" dirty="0">
                <a:solidFill>
                  <a:srgbClr val="FFC000"/>
                </a:solidFill>
              </a:rPr>
              <a:t>With feedback</a:t>
            </a:r>
          </a:p>
        </p:txBody>
      </p:sp>
    </p:spTree>
    <p:extLst>
      <p:ext uri="{BB962C8B-B14F-4D97-AF65-F5344CB8AC3E}">
        <p14:creationId xmlns:p14="http://schemas.microsoft.com/office/powerpoint/2010/main" val="9589298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535F65-ADD5-474E-95CA-92BB49AEC0DC}"/>
              </a:ext>
            </a:extLst>
          </p:cNvPr>
          <p:cNvSpPr>
            <a:spLocks noGrp="1"/>
          </p:cNvSpPr>
          <p:nvPr>
            <p:ph type="sldNum" sz="quarter" idx="12"/>
          </p:nvPr>
        </p:nvSpPr>
        <p:spPr>
          <a:xfrm>
            <a:off x="9276426" y="84316"/>
            <a:ext cx="2743200" cy="365125"/>
          </a:xfrm>
        </p:spPr>
        <p:txBody>
          <a:bodyPr/>
          <a:lstStyle/>
          <a:p>
            <a:fld id="{F556478C-EA8F-4B12-8AB2-8053E5C3663D}" type="slidenum">
              <a:rPr lang="en-GB" smtClean="0"/>
              <a:t>147</a:t>
            </a:fld>
            <a:endParaRPr lang="en-GB" dirty="0"/>
          </a:p>
        </p:txBody>
      </p:sp>
      <p:sp>
        <p:nvSpPr>
          <p:cNvPr id="5" name="CasellaDiTesto 4">
            <a:extLst>
              <a:ext uri="{FF2B5EF4-FFF2-40B4-BE49-F238E27FC236}">
                <a16:creationId xmlns:a16="http://schemas.microsoft.com/office/drawing/2014/main" id="{842DC143-3CA4-43F6-9C12-D30C581023B6}"/>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6" name="CasellaDiTesto 5">
            <a:extLst>
              <a:ext uri="{FF2B5EF4-FFF2-40B4-BE49-F238E27FC236}">
                <a16:creationId xmlns:a16="http://schemas.microsoft.com/office/drawing/2014/main" id="{6F024CC4-D2C0-4009-B2A5-D12D3D790431}"/>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Single-particle longitudinal beam-dynamics with synchrotron radiation.</a:t>
            </a:r>
          </a:p>
          <a:p>
            <a:pPr marL="742950" lvl="1" indent="-285750">
              <a:buFont typeface="Wingdings" panose="05000000000000000000" pitchFamily="2" charset="2"/>
              <a:buChar char="Ø"/>
            </a:pPr>
            <a:r>
              <a:rPr lang="en-GB" sz="2000" dirty="0"/>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t>Longitudinal beam-dynamics with synchrotron radiation and Higher Order Modes (HOMs).</a:t>
            </a:r>
          </a:p>
          <a:p>
            <a:pPr marL="742950" lvl="1" indent="-285750">
              <a:buFont typeface="Wingdings" panose="05000000000000000000" pitchFamily="2" charset="2"/>
              <a:buChar char="Ø"/>
            </a:pPr>
            <a:r>
              <a:rPr lang="en-GB" sz="2000" dirty="0"/>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Longitudinal beam-dynamics with synchrotron radiation, HOMs and bunch-by-bunch feedback.</a:t>
            </a:r>
          </a:p>
          <a:p>
            <a:pPr marL="742950" lvl="1" indent="-285750">
              <a:buFont typeface="Wingdings" panose="05000000000000000000" pitchFamily="2" charset="2"/>
              <a:buChar char="Ø"/>
            </a:pPr>
            <a:r>
              <a:rPr lang="en-GB" sz="2000" dirty="0"/>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solidFill>
                  <a:srgbClr val="FF0000"/>
                </a:solidFill>
              </a:rPr>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Appendices.</a:t>
            </a:r>
          </a:p>
          <a:p>
            <a:pPr marL="742950" lvl="1" indent="-285750">
              <a:buFont typeface="Wingdings" panose="05000000000000000000" pitchFamily="2" charset="2"/>
              <a:buChar char="Ø"/>
            </a:pPr>
            <a:r>
              <a:rPr lang="en-GB" sz="2000" dirty="0"/>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t>References.</a:t>
            </a:r>
          </a:p>
        </p:txBody>
      </p:sp>
    </p:spTree>
    <p:extLst>
      <p:ext uri="{BB962C8B-B14F-4D97-AF65-F5344CB8AC3E}">
        <p14:creationId xmlns:p14="http://schemas.microsoft.com/office/powerpoint/2010/main" val="2523270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28E6845-8F9E-4E23-96D3-B93F8BF82685}"/>
              </a:ext>
            </a:extLst>
          </p:cNvPr>
          <p:cNvSpPr>
            <a:spLocks noGrp="1"/>
          </p:cNvSpPr>
          <p:nvPr>
            <p:ph type="sldNum" sz="quarter" idx="12"/>
          </p:nvPr>
        </p:nvSpPr>
        <p:spPr/>
        <p:txBody>
          <a:bodyPr/>
          <a:lstStyle/>
          <a:p>
            <a:fld id="{F556478C-EA8F-4B12-8AB2-8053E5C3663D}" type="slidenum">
              <a:rPr lang="en-GB" smtClean="0"/>
              <a:t>148</a:t>
            </a:fld>
            <a:endParaRPr lang="en-GB"/>
          </a:p>
        </p:txBody>
      </p:sp>
      <p:sp>
        <p:nvSpPr>
          <p:cNvPr id="6" name="CasellaDiTesto 5">
            <a:extLst>
              <a:ext uri="{FF2B5EF4-FFF2-40B4-BE49-F238E27FC236}">
                <a16:creationId xmlns:a16="http://schemas.microsoft.com/office/drawing/2014/main" id="{6289F5FB-7B4B-475C-8ADD-7073DE6A432F}"/>
              </a:ext>
            </a:extLst>
          </p:cNvPr>
          <p:cNvSpPr txBox="1"/>
          <p:nvPr/>
        </p:nvSpPr>
        <p:spPr>
          <a:xfrm>
            <a:off x="0" y="25992"/>
            <a:ext cx="12192000" cy="707886"/>
          </a:xfrm>
          <a:prstGeom prst="rect">
            <a:avLst/>
          </a:prstGeom>
          <a:noFill/>
        </p:spPr>
        <p:txBody>
          <a:bodyPr wrap="square" rtlCol="0">
            <a:spAutoFit/>
          </a:bodyPr>
          <a:lstStyle/>
          <a:p>
            <a:pPr algn="ctr"/>
            <a:r>
              <a:rPr lang="en-GB" sz="4000" dirty="0">
                <a:latin typeface="+mj-lt"/>
              </a:rPr>
              <a:t>Conclusions</a:t>
            </a:r>
          </a:p>
        </p:txBody>
      </p:sp>
      <p:sp>
        <p:nvSpPr>
          <p:cNvPr id="2" name="CasellaDiTesto 1">
            <a:extLst>
              <a:ext uri="{FF2B5EF4-FFF2-40B4-BE49-F238E27FC236}">
                <a16:creationId xmlns:a16="http://schemas.microsoft.com/office/drawing/2014/main" id="{D62617AF-D2F0-4339-8AAE-A138E6A13F35}"/>
              </a:ext>
            </a:extLst>
          </p:cNvPr>
          <p:cNvSpPr txBox="1"/>
          <p:nvPr/>
        </p:nvSpPr>
        <p:spPr>
          <a:xfrm>
            <a:off x="-17757" y="763479"/>
            <a:ext cx="12295573" cy="637097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rPr>
              <a:t>The new Python code is ready to be used for longitudinal beam-dynamics simulations of the DAFNE accelerator.</a:t>
            </a:r>
          </a:p>
          <a:p>
            <a:pPr marL="742950" lvl="1" indent="-285750">
              <a:buFont typeface="Wingdings" panose="05000000000000000000" pitchFamily="2" charset="2"/>
              <a:buChar char="Ø"/>
            </a:pPr>
            <a:r>
              <a:rPr lang="en-GB" sz="1700" dirty="0"/>
              <a:t>The current version is able to simulate coupled-bunch instabilities and the effects of the bunch-by-bunch feedback.</a:t>
            </a:r>
          </a:p>
          <a:p>
            <a:pPr marL="742950" lvl="1" indent="-285750">
              <a:buFont typeface="Wingdings" panose="05000000000000000000" pitchFamily="2" charset="2"/>
              <a:buChar char="Ø"/>
            </a:pPr>
            <a:r>
              <a:rPr lang="en-GB" sz="1700" dirty="0"/>
              <a:t>Some important improvements to the code can still be done (see next slide).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solidFill>
                  <a:srgbClr val="FF0000"/>
                </a:solidFill>
              </a:rPr>
              <a:t>This presentation covered in detail all the features of the code.</a:t>
            </a:r>
          </a:p>
          <a:p>
            <a:pPr marL="742950" lvl="1" indent="-285750">
              <a:buFont typeface="Wingdings" panose="05000000000000000000" pitchFamily="2" charset="2"/>
              <a:buChar char="Ø"/>
            </a:pPr>
            <a:r>
              <a:rPr lang="en-GB" sz="1700" dirty="0"/>
              <a:t>The theoretical principles required to fully understand the code were explained in depth.</a:t>
            </a:r>
          </a:p>
          <a:p>
            <a:pPr marL="742950" lvl="1" indent="-285750">
              <a:buFont typeface="Wingdings" panose="05000000000000000000" pitchFamily="2" charset="2"/>
              <a:buChar char="Ø"/>
            </a:pPr>
            <a:r>
              <a:rPr lang="en-GB" sz="1700" dirty="0"/>
              <a:t>Numerous examples with plots and animations were provided to demonstrate the code capabilities.</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Several benchmarks between simulations and analytical formulas were performed to prove the code reliability.</a:t>
            </a:r>
          </a:p>
          <a:p>
            <a:pPr marL="742950" lvl="1" indent="-285750">
              <a:buFont typeface="Wingdings" panose="05000000000000000000" pitchFamily="2" charset="2"/>
              <a:buChar char="Ø"/>
            </a:pPr>
            <a:r>
              <a:rPr lang="en-GB" sz="1700" dirty="0"/>
              <a:t>In particular we found good agreements concerning grow-rates of coupled-bunch instabilities and feedback damping-rates.</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Some additional functionalities were added to the new code, for instance</a:t>
            </a:r>
          </a:p>
          <a:p>
            <a:pPr marL="742950" lvl="1" indent="-285750">
              <a:buFont typeface="Wingdings" panose="05000000000000000000" pitchFamily="2" charset="2"/>
              <a:buChar char="Ø"/>
            </a:pPr>
            <a:r>
              <a:rPr lang="en-GB" sz="1700" dirty="0"/>
              <a:t>Computation of the synchronous phases taking into account the beam-induced voltages. This allows for instance </a:t>
            </a:r>
          </a:p>
          <a:p>
            <a:pPr marL="1200150" lvl="2" indent="-285750">
              <a:buFont typeface="Arial" panose="020B0604020202020204" pitchFamily="34" charset="0"/>
              <a:buChar char="•"/>
            </a:pPr>
            <a:r>
              <a:rPr lang="en-GB" sz="1700" dirty="0"/>
              <a:t>the matching of the beam with respect to the induced voltages; </a:t>
            </a:r>
          </a:p>
          <a:p>
            <a:pPr marL="1200150" lvl="2" indent="-285750">
              <a:buFont typeface="Arial" panose="020B0604020202020204" pitchFamily="34" charset="0"/>
              <a:buChar char="•"/>
            </a:pPr>
            <a:r>
              <a:rPr lang="en-GB" sz="1700" dirty="0"/>
              <a:t>the feedback compensation of the synchronous-phase shifts due to induced-voltages.</a:t>
            </a:r>
          </a:p>
          <a:p>
            <a:pPr marL="742950" lvl="1" indent="-285750">
              <a:buFont typeface="Wingdings" panose="05000000000000000000" pitchFamily="2" charset="2"/>
              <a:buChar char="Ø"/>
            </a:pPr>
            <a:r>
              <a:rPr lang="en-GB" sz="1700" dirty="0"/>
              <a:t>Inclusion of the cavity-kicker beam-coupling impedance in simulation.</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Some new studies were performed, for example</a:t>
            </a:r>
          </a:p>
          <a:p>
            <a:pPr marL="742950" lvl="1" indent="-285750">
              <a:buFont typeface="Wingdings" panose="05000000000000000000" pitchFamily="2" charset="2"/>
              <a:buChar char="Ø"/>
            </a:pPr>
            <a:r>
              <a:rPr lang="en-GB" sz="1700" dirty="0"/>
              <a:t>Accurate models of the signal manipulations performed by the feedback-system (pickup, comb generator, mixer, …).</a:t>
            </a:r>
          </a:p>
          <a:p>
            <a:pPr marL="1200150" lvl="2" indent="-285750">
              <a:buFont typeface="Arial" panose="020B0604020202020204" pitchFamily="34" charset="0"/>
              <a:buChar char="•"/>
            </a:pPr>
            <a:r>
              <a:rPr lang="en-GB" sz="1700" dirty="0"/>
              <a:t>In particular, measurements of the comb-generator transfer-function were needed to properly model the bursts generation. </a:t>
            </a:r>
          </a:p>
          <a:p>
            <a:pPr marL="742950" lvl="1" indent="-285750">
              <a:buFont typeface="Wingdings" panose="05000000000000000000" pitchFamily="2" charset="2"/>
              <a:buChar char="Ø"/>
            </a:pPr>
            <a:r>
              <a:rPr lang="en-GB" sz="1700" dirty="0"/>
              <a:t>Optimized design of the FPGA sinusoidal filter and determination of the optimal down-sampling-factor.</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Preliminary simulations of DAFNE operational scenarios were performed confirming the importance of the feedback for beam stability.</a:t>
            </a:r>
          </a:p>
          <a:p>
            <a:pPr marL="742950" lvl="1" indent="-285750">
              <a:buFont typeface="Wingdings" panose="05000000000000000000" pitchFamily="2" charset="2"/>
              <a:buChar char="Ø"/>
            </a:pPr>
            <a:endParaRPr lang="en-GB" sz="1700" dirty="0"/>
          </a:p>
        </p:txBody>
      </p:sp>
    </p:spTree>
    <p:extLst>
      <p:ext uri="{BB962C8B-B14F-4D97-AF65-F5344CB8AC3E}">
        <p14:creationId xmlns:p14="http://schemas.microsoft.com/office/powerpoint/2010/main" val="11561659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E6A9D39-1444-47E2-ADEA-E8A4112153D7}"/>
              </a:ext>
            </a:extLst>
          </p:cNvPr>
          <p:cNvSpPr>
            <a:spLocks noGrp="1"/>
          </p:cNvSpPr>
          <p:nvPr>
            <p:ph type="sldNum" sz="quarter" idx="12"/>
          </p:nvPr>
        </p:nvSpPr>
        <p:spPr/>
        <p:txBody>
          <a:bodyPr/>
          <a:lstStyle/>
          <a:p>
            <a:fld id="{F556478C-EA8F-4B12-8AB2-8053E5C3663D}" type="slidenum">
              <a:rPr lang="en-GB" smtClean="0"/>
              <a:t>149</a:t>
            </a:fld>
            <a:endParaRPr lang="en-GB"/>
          </a:p>
        </p:txBody>
      </p:sp>
      <p:sp>
        <p:nvSpPr>
          <p:cNvPr id="5" name="CasellaDiTesto 4">
            <a:extLst>
              <a:ext uri="{FF2B5EF4-FFF2-40B4-BE49-F238E27FC236}">
                <a16:creationId xmlns:a16="http://schemas.microsoft.com/office/drawing/2014/main" id="{1D59373C-AFAD-4F58-A309-909BC44D9C10}"/>
              </a:ext>
            </a:extLst>
          </p:cNvPr>
          <p:cNvSpPr txBox="1"/>
          <p:nvPr/>
        </p:nvSpPr>
        <p:spPr>
          <a:xfrm>
            <a:off x="0" y="5534"/>
            <a:ext cx="12192000" cy="707886"/>
          </a:xfrm>
          <a:prstGeom prst="rect">
            <a:avLst/>
          </a:prstGeom>
          <a:noFill/>
        </p:spPr>
        <p:txBody>
          <a:bodyPr wrap="square" rtlCol="0">
            <a:spAutoFit/>
          </a:bodyPr>
          <a:lstStyle/>
          <a:p>
            <a:pPr algn="ctr"/>
            <a:r>
              <a:rPr lang="en-GB" sz="4000" dirty="0">
                <a:latin typeface="+mj-lt"/>
              </a:rPr>
              <a:t>Suggested next steps</a:t>
            </a:r>
          </a:p>
        </p:txBody>
      </p:sp>
      <p:sp>
        <p:nvSpPr>
          <p:cNvPr id="2" name="CasellaDiTesto 1">
            <a:extLst>
              <a:ext uri="{FF2B5EF4-FFF2-40B4-BE49-F238E27FC236}">
                <a16:creationId xmlns:a16="http://schemas.microsoft.com/office/drawing/2014/main" id="{EE1B4EB5-593C-4645-A05E-CDDA8838C305}"/>
              </a:ext>
            </a:extLst>
          </p:cNvPr>
          <p:cNvSpPr txBox="1"/>
          <p:nvPr/>
        </p:nvSpPr>
        <p:spPr>
          <a:xfrm>
            <a:off x="0" y="759006"/>
            <a:ext cx="12192000" cy="2477601"/>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rPr>
              <a:t>The work presented here isn’t definitive, in particular the following next steps can be done.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solidFill>
                  <a:srgbClr val="FF0000"/>
                </a:solidFill>
              </a:rPr>
              <a:t>Implementation in the Python code of the RF feedback for the compensation of beam-loading in the accelerating cavity.</a:t>
            </a:r>
          </a:p>
          <a:p>
            <a:pPr marL="742950" lvl="1" indent="-285750">
              <a:buFont typeface="Wingdings" panose="05000000000000000000" pitchFamily="2" charset="2"/>
              <a:buChar char="Ø"/>
            </a:pPr>
            <a:r>
              <a:rPr lang="en-GB" sz="1700" dirty="0"/>
              <a:t>This feedback is required to reduce the significant beam-coupling impedance of the fundamental mode.</a:t>
            </a:r>
          </a:p>
          <a:p>
            <a:pPr marL="742950" lvl="1" indent="-285750">
              <a:buFont typeface="Wingdings" panose="05000000000000000000" pitchFamily="2" charset="2"/>
              <a:buChar char="Ø"/>
            </a:pPr>
            <a:r>
              <a:rPr lang="en-GB" sz="1700" dirty="0"/>
              <a:t>This feedback is already implemented in the Fortran code and its effects have already been studied in simulation in the past.</a:t>
            </a:r>
          </a:p>
          <a:p>
            <a:pPr marL="1200150" lvl="2" indent="-285750">
              <a:buFont typeface="Arial" panose="020B0604020202020204" pitchFamily="34" charset="0"/>
              <a:buChar char="•"/>
            </a:pPr>
            <a:r>
              <a:rPr lang="en-GB" sz="1700" dirty="0"/>
              <a:t>Simulations without this feedback assume that the beam-loading is perfectly compensated.</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p:pic>
        <p:nvPicPr>
          <p:cNvPr id="8" name="Immagine 7">
            <a:extLst>
              <a:ext uri="{FF2B5EF4-FFF2-40B4-BE49-F238E27FC236}">
                <a16:creationId xmlns:a16="http://schemas.microsoft.com/office/drawing/2014/main" id="{768B46DA-96E0-43D1-A411-A0B3698A204F}"/>
              </a:ext>
            </a:extLst>
          </p:cNvPr>
          <p:cNvPicPr>
            <a:picLocks noChangeAspect="1"/>
          </p:cNvPicPr>
          <p:nvPr/>
        </p:nvPicPr>
        <p:blipFill>
          <a:blip r:embed="rId2"/>
          <a:stretch>
            <a:fillRect/>
          </a:stretch>
        </p:blipFill>
        <p:spPr>
          <a:xfrm>
            <a:off x="7409366" y="3755254"/>
            <a:ext cx="4470966" cy="2712128"/>
          </a:xfrm>
          <a:prstGeom prst="rect">
            <a:avLst/>
          </a:prstGeom>
        </p:spPr>
      </p:pic>
      <p:sp>
        <p:nvSpPr>
          <p:cNvPr id="9" name="CasellaDiTesto 8">
            <a:extLst>
              <a:ext uri="{FF2B5EF4-FFF2-40B4-BE49-F238E27FC236}">
                <a16:creationId xmlns:a16="http://schemas.microsoft.com/office/drawing/2014/main" id="{20CC562C-4287-4346-BBC0-E73FB18CA7CC}"/>
              </a:ext>
            </a:extLst>
          </p:cNvPr>
          <p:cNvSpPr txBox="1"/>
          <p:nvPr/>
        </p:nvSpPr>
        <p:spPr>
          <a:xfrm>
            <a:off x="9543495" y="6421641"/>
            <a:ext cx="985422" cy="338554"/>
          </a:xfrm>
          <a:prstGeom prst="rect">
            <a:avLst/>
          </a:prstGeom>
          <a:noFill/>
        </p:spPr>
        <p:txBody>
          <a:bodyPr wrap="square" rtlCol="0">
            <a:spAutoFit/>
          </a:bodyPr>
          <a:lstStyle/>
          <a:p>
            <a:r>
              <a:rPr lang="en-GB" sz="1600" dirty="0"/>
              <a:t>Time [ps]</a:t>
            </a:r>
          </a:p>
        </p:txBody>
      </p:sp>
      <p:sp>
        <p:nvSpPr>
          <p:cNvPr id="10" name="CasellaDiTesto 9">
            <a:extLst>
              <a:ext uri="{FF2B5EF4-FFF2-40B4-BE49-F238E27FC236}">
                <a16:creationId xmlns:a16="http://schemas.microsoft.com/office/drawing/2014/main" id="{6A8B5749-34A4-45F0-9BD4-107008ED16C0}"/>
              </a:ext>
            </a:extLst>
          </p:cNvPr>
          <p:cNvSpPr txBox="1"/>
          <p:nvPr/>
        </p:nvSpPr>
        <p:spPr>
          <a:xfrm rot="16200000">
            <a:off x="5963063" y="4767575"/>
            <a:ext cx="2712128" cy="338554"/>
          </a:xfrm>
          <a:prstGeom prst="rect">
            <a:avLst/>
          </a:prstGeom>
          <a:noFill/>
        </p:spPr>
        <p:txBody>
          <a:bodyPr wrap="square" rtlCol="0">
            <a:spAutoFit/>
          </a:bodyPr>
          <a:lstStyle/>
          <a:p>
            <a:r>
              <a:rPr lang="en-GB" sz="1600" dirty="0"/>
              <a:t>Normalized kicker voltage [V]</a:t>
            </a:r>
          </a:p>
        </p:txBody>
      </p:sp>
      <p:sp>
        <p:nvSpPr>
          <p:cNvPr id="12" name="CasellaDiTesto 11">
            <a:extLst>
              <a:ext uri="{FF2B5EF4-FFF2-40B4-BE49-F238E27FC236}">
                <a16:creationId xmlns:a16="http://schemas.microsoft.com/office/drawing/2014/main" id="{68B6B2D3-567A-4BA8-9D46-E52F0040EE7B}"/>
              </a:ext>
            </a:extLst>
          </p:cNvPr>
          <p:cNvSpPr txBox="1"/>
          <p:nvPr/>
        </p:nvSpPr>
        <p:spPr>
          <a:xfrm>
            <a:off x="0" y="3115090"/>
            <a:ext cx="7074613" cy="3754874"/>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rgbClr val="FF0000"/>
                </a:solidFill>
              </a:rPr>
              <a:t>Extension of the code to represent each bunch with millions of macroparticles so that more realistic simulations can be performed. </a:t>
            </a:r>
          </a:p>
          <a:p>
            <a:pPr marL="742950" lvl="1" indent="-285750">
              <a:buFont typeface="Wingdings" panose="05000000000000000000" pitchFamily="2" charset="2"/>
              <a:buChar char="Ø"/>
            </a:pPr>
            <a:r>
              <a:rPr lang="en-GB" sz="1700" dirty="0"/>
              <a:t>The effects of arbitrary beam-coupling impedances could be studied. </a:t>
            </a:r>
          </a:p>
          <a:p>
            <a:pPr marL="742950" lvl="1" indent="-285750">
              <a:buFont typeface="Wingdings" panose="05000000000000000000" pitchFamily="2" charset="2"/>
              <a:buChar char="Ø"/>
            </a:pPr>
            <a:r>
              <a:rPr lang="en-GB" sz="1700" dirty="0"/>
              <a:t>Other types of instabilities, already observed in measurements, could be seen also in simulation, for instance</a:t>
            </a:r>
          </a:p>
          <a:p>
            <a:pPr marL="1200150" lvl="2" indent="-285750">
              <a:buFont typeface="Arial" panose="020B0604020202020204" pitchFamily="34" charset="0"/>
              <a:buChar char="•"/>
            </a:pPr>
            <a:r>
              <a:rPr lang="en-GB" sz="1700" dirty="0"/>
              <a:t>Microwave: it’s caused by short-range wakefields with wave-lengths much shorter than the bunch length. It leads to bunch-lengthening and beam-quality degradation.</a:t>
            </a:r>
          </a:p>
          <a:p>
            <a:pPr marL="1200150" lvl="2" indent="-285750">
              <a:buFont typeface="Arial" panose="020B0604020202020204" pitchFamily="34" charset="0"/>
              <a:buChar char="•"/>
            </a:pPr>
            <a:r>
              <a:rPr lang="en-GB" sz="1700" dirty="0"/>
              <a:t>Longitudinal quadrupole (q-pole): it’s probably caused by the broadband machine-impedance and can be cured delaying the kicker correction signal with respect to the bunch passage.</a:t>
            </a:r>
          </a:p>
          <a:p>
            <a:pPr marL="742950" lvl="1" indent="-285750">
              <a:buFont typeface="Wingdings" panose="05000000000000000000" pitchFamily="2" charset="2"/>
              <a:buChar char="Ø"/>
            </a:pPr>
            <a:r>
              <a:rPr lang="en-GB" sz="1700" dirty="0"/>
              <a:t>However multi-bunch simulations with 105 bunches are cumbersome.</a:t>
            </a:r>
          </a:p>
          <a:p>
            <a:pPr marL="1200150" lvl="2" indent="-285750">
              <a:buFont typeface="Arial" panose="020B0604020202020204" pitchFamily="34" charset="0"/>
              <a:buChar char="•"/>
            </a:pPr>
            <a:r>
              <a:rPr lang="en-GB" sz="1700" dirty="0"/>
              <a:t>The code must be optimized and parallelized following for instance the example of the CERN BLonD code.</a:t>
            </a:r>
          </a:p>
        </p:txBody>
      </p:sp>
      <p:sp>
        <p:nvSpPr>
          <p:cNvPr id="13" name="CasellaDiTesto 12">
            <a:extLst>
              <a:ext uri="{FF2B5EF4-FFF2-40B4-BE49-F238E27FC236}">
                <a16:creationId xmlns:a16="http://schemas.microsoft.com/office/drawing/2014/main" id="{F74486B0-7715-4BAE-9588-D8ECCE179B5A}"/>
              </a:ext>
            </a:extLst>
          </p:cNvPr>
          <p:cNvSpPr txBox="1"/>
          <p:nvPr/>
        </p:nvSpPr>
        <p:spPr>
          <a:xfrm>
            <a:off x="7835139" y="5557436"/>
            <a:ext cx="1308861" cy="646331"/>
          </a:xfrm>
          <a:prstGeom prst="rect">
            <a:avLst/>
          </a:prstGeom>
          <a:solidFill>
            <a:schemeClr val="bg1"/>
          </a:solidFill>
          <a:ln>
            <a:solidFill>
              <a:schemeClr val="tx1"/>
            </a:solidFill>
          </a:ln>
        </p:spPr>
        <p:txBody>
          <a:bodyPr wrap="square" rtlCol="0">
            <a:spAutoFit/>
          </a:bodyPr>
          <a:lstStyle/>
          <a:p>
            <a:r>
              <a:rPr lang="en-GB" dirty="0">
                <a:solidFill>
                  <a:srgbClr val="BF00BF"/>
                </a:solidFill>
              </a:rPr>
              <a:t>A. Drago</a:t>
            </a:r>
          </a:p>
          <a:p>
            <a:r>
              <a:rPr lang="en-GB" dirty="0">
                <a:solidFill>
                  <a:srgbClr val="BF00BF"/>
                </a:solidFill>
              </a:rPr>
              <a:t>et al. (2003)</a:t>
            </a:r>
          </a:p>
        </p:txBody>
      </p:sp>
      <p:sp>
        <p:nvSpPr>
          <p:cNvPr id="14" name="CasellaDiTesto 13">
            <a:extLst>
              <a:ext uri="{FF2B5EF4-FFF2-40B4-BE49-F238E27FC236}">
                <a16:creationId xmlns:a16="http://schemas.microsoft.com/office/drawing/2014/main" id="{F35CDC87-592B-4088-95C7-CE7DE4AF815C}"/>
              </a:ext>
            </a:extLst>
          </p:cNvPr>
          <p:cNvSpPr txBox="1"/>
          <p:nvPr/>
        </p:nvSpPr>
        <p:spPr>
          <a:xfrm>
            <a:off x="7509482" y="3357932"/>
            <a:ext cx="4630368" cy="338554"/>
          </a:xfrm>
          <a:prstGeom prst="rect">
            <a:avLst/>
          </a:prstGeom>
          <a:noFill/>
        </p:spPr>
        <p:txBody>
          <a:bodyPr wrap="square" rtlCol="0">
            <a:spAutoFit/>
          </a:bodyPr>
          <a:lstStyle/>
          <a:p>
            <a:r>
              <a:rPr lang="en-GB" sz="1600" b="1" dirty="0"/>
              <a:t>Feedback-timing versus bunch-passage in the kicker</a:t>
            </a:r>
          </a:p>
        </p:txBody>
      </p:sp>
      <p:sp>
        <p:nvSpPr>
          <p:cNvPr id="15" name="CasellaDiTesto 14">
            <a:extLst>
              <a:ext uri="{FF2B5EF4-FFF2-40B4-BE49-F238E27FC236}">
                <a16:creationId xmlns:a16="http://schemas.microsoft.com/office/drawing/2014/main" id="{8F68B02F-5145-4F10-A2F7-B289451B6162}"/>
              </a:ext>
            </a:extLst>
          </p:cNvPr>
          <p:cNvSpPr txBox="1"/>
          <p:nvPr/>
        </p:nvSpPr>
        <p:spPr>
          <a:xfrm>
            <a:off x="10881889" y="3729927"/>
            <a:ext cx="1157711" cy="600164"/>
          </a:xfrm>
          <a:prstGeom prst="rect">
            <a:avLst/>
          </a:prstGeom>
          <a:solidFill>
            <a:schemeClr val="bg1"/>
          </a:solidFill>
          <a:ln>
            <a:solidFill>
              <a:schemeClr val="tx1"/>
            </a:solidFill>
          </a:ln>
        </p:spPr>
        <p:txBody>
          <a:bodyPr wrap="square" rtlCol="0">
            <a:spAutoFit/>
          </a:bodyPr>
          <a:lstStyle/>
          <a:p>
            <a:r>
              <a:rPr lang="en-GB" sz="1100" b="1" dirty="0">
                <a:solidFill>
                  <a:srgbClr val="2812EB"/>
                </a:solidFill>
              </a:rPr>
              <a:t>Optimal bunch phasing for dipole instability</a:t>
            </a:r>
          </a:p>
        </p:txBody>
      </p:sp>
      <p:sp>
        <p:nvSpPr>
          <p:cNvPr id="16" name="CasellaDiTesto 15">
            <a:extLst>
              <a:ext uri="{FF2B5EF4-FFF2-40B4-BE49-F238E27FC236}">
                <a16:creationId xmlns:a16="http://schemas.microsoft.com/office/drawing/2014/main" id="{F8BA162A-EA90-4510-8EC9-528A0BFAE170}"/>
              </a:ext>
            </a:extLst>
          </p:cNvPr>
          <p:cNvSpPr txBox="1"/>
          <p:nvPr/>
        </p:nvSpPr>
        <p:spPr>
          <a:xfrm>
            <a:off x="8910264" y="3673626"/>
            <a:ext cx="1536756" cy="430887"/>
          </a:xfrm>
          <a:prstGeom prst="rect">
            <a:avLst/>
          </a:prstGeom>
          <a:solidFill>
            <a:schemeClr val="bg1"/>
          </a:solidFill>
          <a:ln>
            <a:solidFill>
              <a:schemeClr val="tx1"/>
            </a:solidFill>
          </a:ln>
        </p:spPr>
        <p:txBody>
          <a:bodyPr wrap="square" rtlCol="0">
            <a:spAutoFit/>
          </a:bodyPr>
          <a:lstStyle/>
          <a:p>
            <a:r>
              <a:rPr lang="en-GB" sz="1100" b="1" dirty="0">
                <a:solidFill>
                  <a:srgbClr val="318E52"/>
                </a:solidFill>
              </a:rPr>
              <a:t>Optimal bunch phasing for q-pole instability</a:t>
            </a:r>
          </a:p>
        </p:txBody>
      </p:sp>
      <p:sp>
        <p:nvSpPr>
          <p:cNvPr id="18" name="CasellaDiTesto 17">
            <a:extLst>
              <a:ext uri="{FF2B5EF4-FFF2-40B4-BE49-F238E27FC236}">
                <a16:creationId xmlns:a16="http://schemas.microsoft.com/office/drawing/2014/main" id="{C89CD010-DE1E-434B-8E78-CF8D5FF6BE66}"/>
              </a:ext>
            </a:extLst>
          </p:cNvPr>
          <p:cNvSpPr txBox="1"/>
          <p:nvPr/>
        </p:nvSpPr>
        <p:spPr>
          <a:xfrm>
            <a:off x="0" y="2417953"/>
            <a:ext cx="12192000" cy="615553"/>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rgbClr val="FF0000"/>
                </a:solidFill>
              </a:rPr>
              <a:t>Benchmarks between simulations and beam measurements taken during the next 2021 DAFNE run.</a:t>
            </a:r>
          </a:p>
          <a:p>
            <a:pPr marL="742950" lvl="1" indent="-285750">
              <a:buFont typeface="Wingdings" panose="05000000000000000000" pitchFamily="2" charset="2"/>
              <a:buChar char="Ø"/>
            </a:pPr>
            <a:r>
              <a:rPr lang="en-GB" sz="1700" dirty="0"/>
              <a:t>This would confirm that the models and assumptions used in the code are accurate enough.</a:t>
            </a:r>
          </a:p>
        </p:txBody>
      </p:sp>
    </p:spTree>
    <p:extLst>
      <p:ext uri="{BB962C8B-B14F-4D97-AF65-F5344CB8AC3E}">
        <p14:creationId xmlns:p14="http://schemas.microsoft.com/office/powerpoint/2010/main" val="3491276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33C91C7-EC3F-454B-8BE1-F9E8F1B78BD3}"/>
                  </a:ext>
                </a:extLst>
              </p:cNvPr>
              <p:cNvSpPr txBox="1"/>
              <p:nvPr/>
            </p:nvSpPr>
            <p:spPr>
              <a:xfrm>
                <a:off x="0" y="944757"/>
                <a:ext cx="12192000" cy="5632311"/>
              </a:xfrm>
              <a:prstGeom prst="rect">
                <a:avLst/>
              </a:prstGeom>
              <a:noFill/>
            </p:spPr>
            <p:txBody>
              <a:bodyPr wrap="square" rtlCol="0">
                <a:spAutoFit/>
              </a:bodyPr>
              <a:lstStyle/>
              <a:p>
                <a:pPr marL="285750" indent="-285750">
                  <a:buFont typeface="Wingdings" panose="05000000000000000000" pitchFamily="2" charset="2"/>
                  <a:buChar char="q"/>
                </a:pPr>
                <a:r>
                  <a:rPr lang="en-GB" dirty="0"/>
                  <a:t>Let’s assume that a particle with charge </a:t>
                </a:r>
                <a14:m>
                  <m:oMath xmlns:m="http://schemas.openxmlformats.org/officeDocument/2006/math">
                    <m:r>
                      <a:rPr lang="en-GB" i="1">
                        <a:latin typeface="Cambria Math" panose="02040503050406030204" pitchFamily="18" charset="0"/>
                      </a:rPr>
                      <m:t>𝑒</m:t>
                    </m:r>
                  </m:oMath>
                </a14:m>
                <a:r>
                  <a:rPr lang="en-GB" dirty="0"/>
                  <a:t> and relativistic factor </a:t>
                </a:r>
                <a14:m>
                  <m:oMath xmlns:m="http://schemas.openxmlformats.org/officeDocument/2006/math">
                    <m:r>
                      <a:rPr lang="en-GB" sz="1800" b="0" i="1" smtClean="0">
                        <a:latin typeface="Cambria Math" panose="02040503050406030204" pitchFamily="18" charset="0"/>
                        <a:ea typeface="Cambria Math" panose="02040503050406030204" pitchFamily="18" charset="0"/>
                      </a:rPr>
                      <m:t>𝛾</m:t>
                    </m:r>
                  </m:oMath>
                </a14:m>
                <a:r>
                  <a:rPr lang="en-GB" dirty="0"/>
                  <a:t> follows a curved trajectory with bending radius </a:t>
                </a:r>
                <a14:m>
                  <m:oMath xmlns:m="http://schemas.openxmlformats.org/officeDocument/2006/math">
                    <m:r>
                      <a:rPr lang="en-GB" i="1">
                        <a:latin typeface="Cambria Math" panose="02040503050406030204" pitchFamily="18" charset="0"/>
                        <a:ea typeface="Cambria Math" panose="02040503050406030204" pitchFamily="18" charset="0"/>
                      </a:rPr>
                      <m:t>𝜌</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𝑠</m:t>
                        </m:r>
                      </m:e>
                    </m:d>
                  </m:oMath>
                </a14:m>
                <a:r>
                  <a:rPr lang="en-GB" dirty="0"/>
                  <a:t>. </a:t>
                </a:r>
              </a:p>
              <a:p>
                <a:pPr marL="742950" lvl="1" indent="-285750">
                  <a:buFont typeface="Wingdings" panose="05000000000000000000" pitchFamily="2" charset="2"/>
                  <a:buChar char="Ø"/>
                </a:pPr>
                <a:r>
                  <a:rPr lang="en-GB" dirty="0"/>
                  <a:t>It can be proven that the power lost by synchrotron radiation (SR) is given by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1200150" lvl="2" indent="-285750">
                  <a:buFont typeface="Arial" panose="020B0604020202020204" pitchFamily="34" charset="0"/>
                  <a:buChar char="•"/>
                </a:pPr>
                <a:r>
                  <a:rPr lang="en-GB" dirty="0"/>
                  <a:t>where </a:t>
                </a:r>
                <a14:m>
                  <m:oMath xmlns:m="http://schemas.openxmlformats.org/officeDocument/2006/math">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𝜀</m:t>
                        </m:r>
                      </m:e>
                      <m:sub>
                        <m:r>
                          <a:rPr lang="en-GB" sz="1800" b="0" i="1" smtClean="0">
                            <a:latin typeface="Cambria Math" panose="02040503050406030204" pitchFamily="18" charset="0"/>
                            <a:ea typeface="Cambria Math" panose="02040503050406030204" pitchFamily="18" charset="0"/>
                          </a:rPr>
                          <m:t>0</m:t>
                        </m:r>
                      </m:sub>
                    </m:sSub>
                  </m:oMath>
                </a14:m>
                <a:r>
                  <a:rPr lang="en-GB" dirty="0"/>
                  <a:t> is the free-space permittivity.</a:t>
                </a:r>
              </a:p>
              <a:p>
                <a:endParaRPr lang="en-GB" dirty="0"/>
              </a:p>
              <a:p>
                <a:pPr marL="285750" indent="-285750">
                  <a:buFont typeface="Wingdings" panose="05000000000000000000" pitchFamily="2" charset="2"/>
                  <a:buChar char="q"/>
                </a:pPr>
                <a:r>
                  <a:rPr lang="en-GB" dirty="0"/>
                  <a:t>If the particle is on the nominal orbit then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sz="1800" b="0" i="1" smtClean="0">
                            <a:latin typeface="Cambria Math" panose="02040503050406030204" pitchFamily="18" charset="0"/>
                            <a:ea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𝜌</m:t>
                        </m:r>
                      </m:e>
                      <m:sub>
                        <m:r>
                          <a:rPr lang="en-GB" sz="1800" b="0" i="1" smtClean="0">
                            <a:latin typeface="Cambria Math" panose="02040503050406030204" pitchFamily="18" charset="0"/>
                            <a:ea typeface="Cambria Math" panose="02040503050406030204" pitchFamily="18" charset="0"/>
                          </a:rPr>
                          <m:t>0</m:t>
                        </m:r>
                      </m:sub>
                    </m:sSub>
                  </m:oMath>
                </a14:m>
                <a:r>
                  <a:rPr lang="en-GB" dirty="0"/>
                  <a:t> is the bending radius corresponding to the nominal orbit.</a:t>
                </a:r>
              </a:p>
              <a:p>
                <a:pPr lvl="1"/>
                <a:endParaRPr lang="en-GB" dirty="0"/>
              </a:p>
              <a:p>
                <a:pPr marL="285750" indent="-285750">
                  <a:buFont typeface="Wingdings" panose="05000000000000000000" pitchFamily="2" charset="2"/>
                  <a:buChar char="q"/>
                </a:pPr>
                <a:r>
                  <a:rPr lang="en-GB" dirty="0"/>
                  <a:t>If the lattice is isomagnetic, i.e. if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oMath>
                </a14:m>
                <a:r>
                  <a:rPr lang="en-GB" dirty="0"/>
                  <a:t>, the SR energy-loss per turn for a particle on the nominal orbit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What is the SR energy-loss </a:t>
                </a:r>
                <a14:m>
                  <m:oMath xmlns:m="http://schemas.openxmlformats.org/officeDocument/2006/math">
                    <m:r>
                      <a:rPr lang="en-GB" i="1">
                        <a:latin typeface="Cambria Math" panose="02040503050406030204" pitchFamily="18" charset="0"/>
                      </a:rPr>
                      <m:t>𝑈</m:t>
                    </m:r>
                  </m:oMath>
                </a14:m>
                <a:r>
                  <a:rPr lang="en-GB" dirty="0"/>
                  <a:t> for a particle with energy different from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oMath>
                </a14:m>
                <a:r>
                  <a:rPr lang="en-GB" dirty="0"/>
                  <a:t>? </a:t>
                </a:r>
              </a:p>
            </p:txBody>
          </p:sp>
        </mc:Choice>
        <mc:Fallback xmlns="">
          <p:sp>
            <p:nvSpPr>
              <p:cNvPr id="6" name="CasellaDiTesto 5">
                <a:extLst>
                  <a:ext uri="{FF2B5EF4-FFF2-40B4-BE49-F238E27FC236}">
                    <a16:creationId xmlns:a16="http://schemas.microsoft.com/office/drawing/2014/main" id="{B33C91C7-EC3F-454B-8BE1-F9E8F1B78BD3}"/>
                  </a:ext>
                </a:extLst>
              </p:cNvPr>
              <p:cNvSpPr txBox="1">
                <a:spLocks noRot="1" noChangeAspect="1" noMove="1" noResize="1" noEditPoints="1" noAdjustHandles="1" noChangeArrowheads="1" noChangeShapeType="1" noTextEdit="1"/>
              </p:cNvSpPr>
              <p:nvPr/>
            </p:nvSpPr>
            <p:spPr>
              <a:xfrm>
                <a:off x="0" y="944757"/>
                <a:ext cx="12192000" cy="5632311"/>
              </a:xfrm>
              <a:prstGeom prst="rect">
                <a:avLst/>
              </a:prstGeom>
              <a:blipFill>
                <a:blip r:embed="rId2"/>
                <a:stretch>
                  <a:fillRect l="-300" t="-649" b="-758"/>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805BC216-E2DB-4CA7-9272-BA225FA6F7B0}"/>
              </a:ext>
            </a:extLst>
          </p:cNvPr>
          <p:cNvSpPr txBox="1"/>
          <p:nvPr/>
        </p:nvSpPr>
        <p:spPr>
          <a:xfrm>
            <a:off x="0" y="119451"/>
            <a:ext cx="12192001" cy="707886"/>
          </a:xfrm>
          <a:prstGeom prst="rect">
            <a:avLst/>
          </a:prstGeom>
          <a:noFill/>
        </p:spPr>
        <p:txBody>
          <a:bodyPr wrap="square" rtlCol="0">
            <a:spAutoFit/>
          </a:bodyPr>
          <a:lstStyle/>
          <a:p>
            <a:pPr algn="ctr"/>
            <a:r>
              <a:rPr lang="en-GB" sz="4000" dirty="0">
                <a:latin typeface="+mj-lt"/>
              </a:rPr>
              <a:t>Synchrotron radiation (1/6)</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5705AE7-E516-4341-A078-0B916DDEECD5}"/>
                  </a:ext>
                </a:extLst>
              </p:cNvPr>
              <p:cNvSpPr txBox="1"/>
              <p:nvPr/>
            </p:nvSpPr>
            <p:spPr>
              <a:xfrm>
                <a:off x="5192376" y="1636317"/>
                <a:ext cx="2258888" cy="672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dirty="0" smtClean="0">
                          <a:solidFill>
                            <a:srgbClr val="FF0000"/>
                          </a:solidFill>
                          <a:latin typeface="Cambria Math" panose="02040503050406030204" pitchFamily="18" charset="0"/>
                          <a:ea typeface="Cambria Math" panose="02040503050406030204" pitchFamily="18" charset="0"/>
                        </a:rPr>
                        <m:t>𝑃</m:t>
                      </m:r>
                      <m:r>
                        <a:rPr lang="en-GB" sz="2000" b="0" i="1" smtClean="0">
                          <a:solidFill>
                            <a:srgbClr val="FF0000"/>
                          </a:solidFill>
                          <a:latin typeface="Cambria Math" panose="02040503050406030204" pitchFamily="18" charset="0"/>
                          <a:ea typeface="Cambria Math" panose="02040503050406030204" pitchFamily="18" charset="0"/>
                        </a:rPr>
                        <m:t>(</m:t>
                      </m:r>
                      <m:r>
                        <a:rPr lang="en-GB" sz="2000" b="0" i="1" smtClean="0">
                          <a:solidFill>
                            <a:srgbClr val="FF0000"/>
                          </a:solidFill>
                          <a:latin typeface="Cambria Math" panose="02040503050406030204" pitchFamily="18" charset="0"/>
                          <a:ea typeface="Cambria Math" panose="02040503050406030204" pitchFamily="18" charset="0"/>
                        </a:rPr>
                        <m:t>𝑠</m:t>
                      </m:r>
                      <m:r>
                        <a:rPr lang="en-GB" sz="2000" b="0" i="1" smtClean="0">
                          <a:solidFill>
                            <a:srgbClr val="FF0000"/>
                          </a:solidFill>
                          <a:latin typeface="Cambria Math" panose="02040503050406030204" pitchFamily="18" charset="0"/>
                          <a:ea typeface="Cambria Math" panose="02040503050406030204" pitchFamily="18" charset="0"/>
                        </a:rPr>
                        <m:t>)=</m:t>
                      </m:r>
                      <m:f>
                        <m:fPr>
                          <m:ctrlPr>
                            <a:rPr lang="en-GB" sz="2000" b="0" i="1" smtClean="0">
                              <a:solidFill>
                                <a:srgbClr val="FF0000"/>
                              </a:solidFill>
                              <a:latin typeface="Cambria Math" panose="02040503050406030204" pitchFamily="18" charset="0"/>
                            </a:rPr>
                          </m:ctrlPr>
                        </m:fPr>
                        <m:num>
                          <m:r>
                            <a:rPr lang="en-GB" sz="2000" b="0" i="1" smtClean="0">
                              <a:solidFill>
                                <a:srgbClr val="FF0000"/>
                              </a:solidFill>
                              <a:latin typeface="Cambria Math" panose="02040503050406030204" pitchFamily="18" charset="0"/>
                            </a:rPr>
                            <m:t>2</m:t>
                          </m:r>
                        </m:num>
                        <m:den>
                          <m:r>
                            <a:rPr lang="en-GB" sz="2000" b="0" i="1" smtClean="0">
                              <a:solidFill>
                                <a:srgbClr val="FF0000"/>
                              </a:solidFill>
                              <a:latin typeface="Cambria Math" panose="02040503050406030204" pitchFamily="18" charset="0"/>
                            </a:rPr>
                            <m:t>3</m:t>
                          </m:r>
                        </m:den>
                      </m:f>
                      <m:f>
                        <m:fPr>
                          <m:ctrlPr>
                            <a:rPr lang="en-GB" sz="2000" b="0" i="1" smtClean="0">
                              <a:solidFill>
                                <a:srgbClr val="FF0000"/>
                              </a:solidFill>
                              <a:latin typeface="Cambria Math" panose="02040503050406030204" pitchFamily="18" charset="0"/>
                            </a:rPr>
                          </m:ctrlPr>
                        </m:fPr>
                        <m:num>
                          <m:sSup>
                            <m:sSupPr>
                              <m:ctrlPr>
                                <a:rPr lang="en-GB" sz="2000" b="0" i="1" smtClean="0">
                                  <a:solidFill>
                                    <a:srgbClr val="FF0000"/>
                                  </a:solidFill>
                                  <a:latin typeface="Cambria Math" panose="02040503050406030204" pitchFamily="18" charset="0"/>
                                </a:rPr>
                              </m:ctrlPr>
                            </m:sSupPr>
                            <m:e>
                              <m:r>
                                <a:rPr lang="en-GB" sz="2000" b="0" i="1" smtClean="0">
                                  <a:solidFill>
                                    <a:srgbClr val="FF0000"/>
                                  </a:solidFill>
                                  <a:latin typeface="Cambria Math" panose="02040503050406030204" pitchFamily="18" charset="0"/>
                                </a:rPr>
                                <m:t>𝑒</m:t>
                              </m:r>
                            </m:e>
                            <m:sup>
                              <m:r>
                                <a:rPr lang="en-GB" sz="2000" b="0" i="1" smtClean="0">
                                  <a:solidFill>
                                    <a:srgbClr val="FF0000"/>
                                  </a:solidFill>
                                  <a:latin typeface="Cambria Math" panose="02040503050406030204" pitchFamily="18" charset="0"/>
                                </a:rPr>
                                <m:t>2</m:t>
                              </m:r>
                            </m:sup>
                          </m:sSup>
                          <m:r>
                            <a:rPr lang="en-GB" sz="2000" b="0" i="1" smtClean="0">
                              <a:solidFill>
                                <a:srgbClr val="FF0000"/>
                              </a:solidFill>
                              <a:latin typeface="Cambria Math" panose="02040503050406030204" pitchFamily="18" charset="0"/>
                            </a:rPr>
                            <m:t>𝑐</m:t>
                          </m:r>
                        </m:num>
                        <m:den>
                          <m:r>
                            <a:rPr lang="en-GB" sz="2000" b="0" i="1" smtClean="0">
                              <a:solidFill>
                                <a:srgbClr val="FF0000"/>
                              </a:solidFill>
                              <a:latin typeface="Cambria Math" panose="02040503050406030204" pitchFamily="18" charset="0"/>
                            </a:rPr>
                            <m:t>4</m:t>
                          </m:r>
                          <m:r>
                            <a:rPr lang="en-GB" sz="2000" b="0" i="1" smtClean="0">
                              <a:solidFill>
                                <a:srgbClr val="FF0000"/>
                              </a:solidFill>
                              <a:latin typeface="Cambria Math" panose="02040503050406030204" pitchFamily="18" charset="0"/>
                              <a:ea typeface="Cambria Math" panose="02040503050406030204" pitchFamily="18" charset="0"/>
                            </a:rPr>
                            <m:t>𝜋</m:t>
                          </m:r>
                          <m:sSub>
                            <m:sSubPr>
                              <m:ctrlPr>
                                <a:rPr lang="en-GB" sz="2000" b="0" i="1" smtClean="0">
                                  <a:solidFill>
                                    <a:srgbClr val="FF0000"/>
                                  </a:solidFill>
                                  <a:latin typeface="Cambria Math" panose="02040503050406030204" pitchFamily="18" charset="0"/>
                                  <a:ea typeface="Cambria Math" panose="02040503050406030204" pitchFamily="18" charset="0"/>
                                </a:rPr>
                              </m:ctrlPr>
                            </m:sSubPr>
                            <m:e>
                              <m:r>
                                <a:rPr lang="en-GB" sz="2000" b="0" i="1" smtClean="0">
                                  <a:solidFill>
                                    <a:srgbClr val="FF0000"/>
                                  </a:solidFill>
                                  <a:latin typeface="Cambria Math" panose="02040503050406030204" pitchFamily="18" charset="0"/>
                                  <a:ea typeface="Cambria Math" panose="02040503050406030204" pitchFamily="18" charset="0"/>
                                </a:rPr>
                                <m:t>𝜀</m:t>
                              </m:r>
                            </m:e>
                            <m:sub>
                              <m:r>
                                <a:rPr lang="en-GB" sz="2000" b="0" i="1" smtClean="0">
                                  <a:solidFill>
                                    <a:srgbClr val="FF0000"/>
                                  </a:solidFill>
                                  <a:latin typeface="Cambria Math" panose="02040503050406030204" pitchFamily="18" charset="0"/>
                                  <a:ea typeface="Cambria Math" panose="02040503050406030204" pitchFamily="18" charset="0"/>
                                </a:rPr>
                                <m:t>0</m:t>
                              </m:r>
                            </m:sub>
                          </m:sSub>
                        </m:den>
                      </m:f>
                      <m:f>
                        <m:fPr>
                          <m:ctrlPr>
                            <a:rPr lang="en-GB" sz="2000" b="0" i="1" smtClean="0">
                              <a:solidFill>
                                <a:srgbClr val="FF0000"/>
                              </a:solidFill>
                              <a:latin typeface="Cambria Math" panose="02040503050406030204" pitchFamily="18" charset="0"/>
                            </a:rPr>
                          </m:ctrlPr>
                        </m:fPr>
                        <m:num>
                          <m:sSup>
                            <m:sSupPr>
                              <m:ctrlPr>
                                <a:rPr lang="en-GB" sz="2000" i="1">
                                  <a:solidFill>
                                    <a:srgbClr val="FF0000"/>
                                  </a:solidFill>
                                  <a:latin typeface="Cambria Math" panose="02040503050406030204" pitchFamily="18" charset="0"/>
                                </a:rPr>
                              </m:ctrlPr>
                            </m:sSupPr>
                            <m:e>
                              <m:r>
                                <a:rPr lang="en-GB" sz="2000" i="1">
                                  <a:solidFill>
                                    <a:srgbClr val="FF0000"/>
                                  </a:solidFill>
                                  <a:latin typeface="Cambria Math" panose="02040503050406030204" pitchFamily="18" charset="0"/>
                                  <a:ea typeface="Cambria Math" panose="02040503050406030204" pitchFamily="18" charset="0"/>
                                </a:rPr>
                                <m:t>𝛾</m:t>
                              </m:r>
                            </m:e>
                            <m:sup>
                              <m:r>
                                <a:rPr lang="en-GB" sz="2000" b="0" i="1" smtClean="0">
                                  <a:solidFill>
                                    <a:srgbClr val="FF0000"/>
                                  </a:solidFill>
                                  <a:latin typeface="Cambria Math" panose="02040503050406030204" pitchFamily="18" charset="0"/>
                                </a:rPr>
                                <m:t>4</m:t>
                              </m:r>
                            </m:sup>
                          </m:sSup>
                        </m:num>
                        <m:den>
                          <m:sSup>
                            <m:sSupPr>
                              <m:ctrlPr>
                                <a:rPr lang="en-GB" sz="2000" b="0" i="1" smtClean="0">
                                  <a:solidFill>
                                    <a:srgbClr val="FF0000"/>
                                  </a:solidFill>
                                  <a:latin typeface="Cambria Math" panose="02040503050406030204" pitchFamily="18" charset="0"/>
                                </a:rPr>
                              </m:ctrlPr>
                            </m:sSupPr>
                            <m:e>
                              <m:r>
                                <a:rPr lang="en-GB" sz="2000" i="1">
                                  <a:solidFill>
                                    <a:srgbClr val="FF0000"/>
                                  </a:solidFill>
                                  <a:latin typeface="Cambria Math" panose="02040503050406030204" pitchFamily="18" charset="0"/>
                                  <a:ea typeface="Cambria Math" panose="02040503050406030204" pitchFamily="18" charset="0"/>
                                </a:rPr>
                                <m:t>𝜌</m:t>
                              </m:r>
                            </m:e>
                            <m:sup>
                              <m:r>
                                <a:rPr lang="en-GB" sz="2000" b="0" i="1" smtClean="0">
                                  <a:solidFill>
                                    <a:srgbClr val="FF0000"/>
                                  </a:solidFill>
                                  <a:latin typeface="Cambria Math" panose="02040503050406030204" pitchFamily="18" charset="0"/>
                                </a:rPr>
                                <m:t>2</m:t>
                              </m:r>
                            </m:sup>
                          </m:sSup>
                          <m:r>
                            <a:rPr lang="en-GB" sz="2000" b="0" i="1" smtClean="0">
                              <a:solidFill>
                                <a:srgbClr val="FF0000"/>
                              </a:solidFill>
                              <a:latin typeface="Cambria Math" panose="02040503050406030204" pitchFamily="18" charset="0"/>
                            </a:rPr>
                            <m:t>(</m:t>
                          </m:r>
                          <m:r>
                            <a:rPr lang="en-GB" sz="2000" b="0" i="1" smtClean="0">
                              <a:solidFill>
                                <a:srgbClr val="FF0000"/>
                              </a:solidFill>
                              <a:latin typeface="Cambria Math" panose="02040503050406030204" pitchFamily="18" charset="0"/>
                            </a:rPr>
                            <m:t>𝑠</m:t>
                          </m:r>
                          <m:r>
                            <a:rPr lang="en-GB" sz="2000" b="0" i="1" smtClean="0">
                              <a:solidFill>
                                <a:srgbClr val="FF0000"/>
                              </a:solidFill>
                              <a:latin typeface="Cambria Math" panose="02040503050406030204" pitchFamily="18" charset="0"/>
                            </a:rPr>
                            <m:t>)</m:t>
                          </m:r>
                        </m:den>
                      </m:f>
                    </m:oMath>
                  </m:oMathPara>
                </a14:m>
                <a:endParaRPr lang="en-GB" sz="2000" dirty="0">
                  <a:solidFill>
                    <a:srgbClr val="FF0000"/>
                  </a:solidFill>
                </a:endParaRPr>
              </a:p>
            </p:txBody>
          </p:sp>
        </mc:Choice>
        <mc:Fallback xmlns="">
          <p:sp>
            <p:nvSpPr>
              <p:cNvPr id="7" name="CasellaDiTesto 6">
                <a:extLst>
                  <a:ext uri="{FF2B5EF4-FFF2-40B4-BE49-F238E27FC236}">
                    <a16:creationId xmlns:a16="http://schemas.microsoft.com/office/drawing/2014/main" id="{45705AE7-E516-4341-A078-0B916DDEECD5}"/>
                  </a:ext>
                </a:extLst>
              </p:cNvPr>
              <p:cNvSpPr txBox="1">
                <a:spLocks noRot="1" noChangeAspect="1" noMove="1" noResize="1" noEditPoints="1" noAdjustHandles="1" noChangeArrowheads="1" noChangeShapeType="1" noTextEdit="1"/>
              </p:cNvSpPr>
              <p:nvPr/>
            </p:nvSpPr>
            <p:spPr>
              <a:xfrm>
                <a:off x="5192376" y="1636317"/>
                <a:ext cx="2258888" cy="67217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4AF9AD29-7808-4348-BEC5-D6D8FECA0EE3}"/>
                  </a:ext>
                </a:extLst>
              </p:cNvPr>
              <p:cNvSpPr txBox="1"/>
              <p:nvPr/>
            </p:nvSpPr>
            <p:spPr>
              <a:xfrm>
                <a:off x="0" y="5157895"/>
                <a:ext cx="12191999" cy="8073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ea typeface="Cambria Math" panose="02040503050406030204" pitchFamily="18" charset="0"/>
                            </a:rPr>
                          </m:ctrlPr>
                        </m:sSubPr>
                        <m:e>
                          <m:r>
                            <a:rPr lang="en-GB" sz="2000" b="0" i="1" smtClean="0">
                              <a:solidFill>
                                <a:srgbClr val="FF0000"/>
                              </a:solidFill>
                              <a:latin typeface="Cambria Math" panose="02040503050406030204" pitchFamily="18" charset="0"/>
                              <a:ea typeface="Cambria Math" panose="02040503050406030204" pitchFamily="18" charset="0"/>
                            </a:rPr>
                            <m:t>𝑈</m:t>
                          </m:r>
                        </m:e>
                        <m:sub>
                          <m:r>
                            <a:rPr lang="en-GB" sz="2000" i="1">
                              <a:solidFill>
                                <a:srgbClr val="FF0000"/>
                              </a:solidFill>
                              <a:latin typeface="Cambria Math" panose="02040503050406030204" pitchFamily="18" charset="0"/>
                              <a:ea typeface="Cambria Math" panose="02040503050406030204" pitchFamily="18" charset="0"/>
                            </a:rPr>
                            <m:t>0</m:t>
                          </m:r>
                        </m:sub>
                      </m:sSub>
                      <m:r>
                        <a:rPr lang="en-GB" sz="2000" b="0" i="1" smtClean="0">
                          <a:latin typeface="Cambria Math" panose="02040503050406030204" pitchFamily="18" charset="0"/>
                        </a:rPr>
                        <m:t>=</m:t>
                      </m:r>
                      <m:nary>
                        <m:naryPr>
                          <m:chr m:val="∮"/>
                          <m:limLoc m:val="undOvr"/>
                          <m:subHide m:val="on"/>
                          <m:supHide m:val="on"/>
                          <m:ctrlPr>
                            <a:rPr lang="en-GB" sz="2000" b="0" i="1" smtClean="0">
                              <a:latin typeface="Cambria Math" panose="02040503050406030204" pitchFamily="18" charset="0"/>
                            </a:rPr>
                          </m:ctrlPr>
                        </m:naryPr>
                        <m:sub/>
                        <m:sup/>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𝑃</m:t>
                              </m:r>
                            </m:e>
                            <m:sub>
                              <m:r>
                                <a:rPr lang="en-GB" sz="2000" i="1">
                                  <a:latin typeface="Cambria Math" panose="02040503050406030204" pitchFamily="18" charset="0"/>
                                  <a:ea typeface="Cambria Math" panose="02040503050406030204" pitchFamily="18" charset="0"/>
                                </a:rPr>
                                <m:t>0</m:t>
                              </m:r>
                            </m:sub>
                          </m:sSub>
                          <m:d>
                            <m:dPr>
                              <m:ctrlPr>
                                <a:rPr lang="en-GB" sz="2000" i="1">
                                  <a:latin typeface="Cambria Math" panose="02040503050406030204" pitchFamily="18" charset="0"/>
                                  <a:ea typeface="Cambria Math" panose="02040503050406030204" pitchFamily="18" charset="0"/>
                                </a:rPr>
                              </m:ctrlPr>
                            </m:dPr>
                            <m:e>
                              <m:r>
                                <a:rPr lang="en-GB" sz="2000" b="0" i="1" smtClean="0">
                                  <a:latin typeface="Cambria Math" panose="02040503050406030204" pitchFamily="18" charset="0"/>
                                  <a:ea typeface="Cambria Math" panose="02040503050406030204" pitchFamily="18" charset="0"/>
                                </a:rPr>
                                <m:t>𝑡</m:t>
                              </m:r>
                            </m:e>
                          </m:d>
                          <m:r>
                            <a:rPr lang="en-GB" sz="2000" b="0" i="1" smtClean="0">
                              <a:latin typeface="Cambria Math" panose="02040503050406030204" pitchFamily="18" charset="0"/>
                              <a:ea typeface="Cambria Math" panose="02040503050406030204" pitchFamily="18" charset="0"/>
                            </a:rPr>
                            <m:t>𝑑𝑡</m:t>
                          </m:r>
                        </m:e>
                      </m:nary>
                      <m:r>
                        <a:rPr lang="en-GB" sz="2000" b="0" i="1" smtClean="0">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2</m:t>
                          </m:r>
                        </m:num>
                        <m:den>
                          <m:r>
                            <a:rPr lang="en-GB" sz="2000" i="1">
                              <a:latin typeface="Cambria Math" panose="02040503050406030204" pitchFamily="18" charset="0"/>
                            </a:rPr>
                            <m:t>3</m:t>
                          </m:r>
                        </m:den>
                      </m:f>
                      <m:f>
                        <m:fPr>
                          <m:ctrlPr>
                            <a:rPr lang="en-GB" sz="2000" i="1">
                              <a:latin typeface="Cambria Math" panose="02040503050406030204" pitchFamily="18" charset="0"/>
                            </a:rPr>
                          </m:ctrlPr>
                        </m:fPr>
                        <m:num>
                          <m:sSup>
                            <m:sSupPr>
                              <m:ctrlPr>
                                <a:rPr lang="en-GB" sz="2000" i="1">
                                  <a:latin typeface="Cambria Math" panose="02040503050406030204" pitchFamily="18" charset="0"/>
                                </a:rPr>
                              </m:ctrlPr>
                            </m:sSupPr>
                            <m:e>
                              <m:r>
                                <a:rPr lang="en-GB" sz="2000" i="1">
                                  <a:latin typeface="Cambria Math" panose="02040503050406030204" pitchFamily="18" charset="0"/>
                                </a:rPr>
                                <m:t>𝑒</m:t>
                              </m:r>
                            </m:e>
                            <m:sup>
                              <m:r>
                                <a:rPr lang="en-GB" sz="2000" i="1">
                                  <a:latin typeface="Cambria Math" panose="02040503050406030204" pitchFamily="18" charset="0"/>
                                </a:rPr>
                                <m:t>2</m:t>
                              </m:r>
                            </m:sup>
                          </m:sSup>
                          <m:r>
                            <a:rPr lang="en-GB" sz="2000" i="1">
                              <a:latin typeface="Cambria Math" panose="02040503050406030204" pitchFamily="18" charset="0"/>
                            </a:rPr>
                            <m:t>𝑐</m:t>
                          </m:r>
                        </m:num>
                        <m:den>
                          <m:r>
                            <a:rPr lang="en-GB" sz="2000" i="1">
                              <a:latin typeface="Cambria Math" panose="02040503050406030204" pitchFamily="18" charset="0"/>
                            </a:rPr>
                            <m:t>4</m:t>
                          </m:r>
                          <m:r>
                            <a:rPr lang="en-GB" sz="2000" i="1">
                              <a:latin typeface="Cambria Math" panose="02040503050406030204" pitchFamily="18" charset="0"/>
                              <a:ea typeface="Cambria Math" panose="02040503050406030204" pitchFamily="18" charset="0"/>
                            </a:rPr>
                            <m:t>𝜋</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𝜀</m:t>
                              </m:r>
                            </m:e>
                            <m:sub>
                              <m:r>
                                <a:rPr lang="en-GB" sz="2000" i="1">
                                  <a:latin typeface="Cambria Math" panose="02040503050406030204" pitchFamily="18" charset="0"/>
                                  <a:ea typeface="Cambria Math" panose="02040503050406030204" pitchFamily="18" charset="0"/>
                                </a:rPr>
                                <m:t>0</m:t>
                              </m:r>
                            </m:sub>
                          </m:sSub>
                        </m:den>
                      </m:f>
                      <m:f>
                        <m:fPr>
                          <m:ctrlPr>
                            <a:rPr lang="en-GB" sz="2000" i="1">
                              <a:latin typeface="Cambria Math" panose="02040503050406030204" pitchFamily="18" charset="0"/>
                            </a:rPr>
                          </m:ctrlPr>
                        </m:fPr>
                        <m:num>
                          <m:sSubSup>
                            <m:sSubSupPr>
                              <m:ctrlPr>
                                <a:rPr lang="en-GB" sz="2000" i="1">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𝛾</m:t>
                              </m:r>
                            </m:e>
                            <m:sub>
                              <m:r>
                                <a:rPr lang="en-GB" sz="2000" i="1">
                                  <a:latin typeface="Cambria Math" panose="02040503050406030204" pitchFamily="18" charset="0"/>
                                </a:rPr>
                                <m:t>0</m:t>
                              </m:r>
                            </m:sub>
                            <m:sup>
                              <m:r>
                                <a:rPr lang="en-GB" sz="2000" i="1">
                                  <a:latin typeface="Cambria Math" panose="02040503050406030204" pitchFamily="18" charset="0"/>
                                </a:rPr>
                                <m:t>4</m:t>
                              </m:r>
                            </m:sup>
                          </m:sSubSup>
                        </m:num>
                        <m:den>
                          <m:sSup>
                            <m:sSupPr>
                              <m:ctrlPr>
                                <a:rPr lang="en-GB" sz="2000" i="1">
                                  <a:latin typeface="Cambria Math" panose="02040503050406030204" pitchFamily="18" charset="0"/>
                                </a:rPr>
                              </m:ctrlPr>
                            </m:sSupPr>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𝜌</m:t>
                                  </m:r>
                                </m:e>
                                <m:sub>
                                  <m:r>
                                    <a:rPr lang="en-GB" sz="2000" i="1">
                                      <a:latin typeface="Cambria Math" panose="02040503050406030204" pitchFamily="18" charset="0"/>
                                      <a:ea typeface="Cambria Math" panose="02040503050406030204" pitchFamily="18" charset="0"/>
                                    </a:rPr>
                                    <m:t>0</m:t>
                                  </m:r>
                                </m:sub>
                              </m:sSub>
                            </m:e>
                            <m:sup>
                              <m:r>
                                <a:rPr lang="en-GB" sz="2000" i="1">
                                  <a:latin typeface="Cambria Math" panose="02040503050406030204" pitchFamily="18" charset="0"/>
                                </a:rPr>
                                <m:t>2</m:t>
                              </m:r>
                            </m:sup>
                          </m:sSup>
                        </m:den>
                      </m:f>
                      <m:f>
                        <m:fPr>
                          <m:ctrlPr>
                            <a:rPr lang="en-GB" sz="2000" i="1" smtClean="0">
                              <a:latin typeface="Cambria Math" panose="02040503050406030204" pitchFamily="18" charset="0"/>
                            </a:rPr>
                          </m:ctrlPr>
                        </m:fPr>
                        <m:num>
                          <m:r>
                            <a:rPr lang="en-GB" sz="2000" b="0" i="1" smtClean="0">
                              <a:latin typeface="Cambria Math" panose="02040503050406030204" pitchFamily="18" charset="0"/>
                            </a:rPr>
                            <m:t>2</m:t>
                          </m:r>
                          <m:r>
                            <a:rPr lang="en-GB" sz="2000" b="0" i="1" smtClean="0">
                              <a:latin typeface="Cambria Math" panose="02040503050406030204" pitchFamily="18" charset="0"/>
                              <a:ea typeface="Cambria Math" panose="02040503050406030204" pitchFamily="18" charset="0"/>
                            </a:rPr>
                            <m:t>𝜋</m:t>
                          </m:r>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𝜌</m:t>
                              </m:r>
                            </m:e>
                            <m:sub>
                              <m:r>
                                <a:rPr lang="en-GB" sz="2000" i="1">
                                  <a:latin typeface="Cambria Math" panose="02040503050406030204" pitchFamily="18" charset="0"/>
                                  <a:ea typeface="Cambria Math" panose="02040503050406030204" pitchFamily="18" charset="0"/>
                                </a:rPr>
                                <m:t>0</m:t>
                              </m:r>
                            </m:sub>
                          </m:sSub>
                        </m:num>
                        <m:den>
                          <m:r>
                            <a:rPr lang="en-GB" sz="2000" b="0" i="1" smtClean="0">
                              <a:latin typeface="Cambria Math" panose="02040503050406030204" pitchFamily="18" charset="0"/>
                            </a:rPr>
                            <m:t>𝑐</m:t>
                          </m:r>
                        </m:den>
                      </m:f>
                      <m:r>
                        <a:rPr lang="en-GB" sz="2000" b="0" i="1" smtClean="0">
                          <a:latin typeface="Cambria Math" panose="02040503050406030204" pitchFamily="18" charset="0"/>
                          <a:ea typeface="Cambria Math" panose="02040503050406030204" pitchFamily="18" charset="0"/>
                        </a:rPr>
                        <m:t>=</m:t>
                      </m:r>
                      <m:f>
                        <m:fPr>
                          <m:ctrlPr>
                            <a:rPr lang="en-GB" sz="2000" b="0" i="1" smtClean="0">
                              <a:latin typeface="Cambria Math" panose="02040503050406030204" pitchFamily="18" charset="0"/>
                            </a:rPr>
                          </m:ctrlPr>
                        </m:fPr>
                        <m:num>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𝑒</m:t>
                              </m:r>
                            </m:e>
                            <m:sup>
                              <m:r>
                                <a:rPr lang="en-GB" sz="2000" b="0" i="1" smtClean="0">
                                  <a:latin typeface="Cambria Math" panose="02040503050406030204" pitchFamily="18" charset="0"/>
                                </a:rPr>
                                <m:t>2</m:t>
                              </m:r>
                            </m:sup>
                          </m:sSup>
                        </m:num>
                        <m:den>
                          <m:sSub>
                            <m:sSubPr>
                              <m:ctrlPr>
                                <a:rPr lang="en-GB" sz="2000" b="0" i="1" smtClean="0">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rPr>
                                <m:t>3</m:t>
                              </m:r>
                              <m:r>
                                <a:rPr lang="en-GB" sz="2000" b="0" i="1" smtClean="0">
                                  <a:latin typeface="Cambria Math" panose="02040503050406030204" pitchFamily="18" charset="0"/>
                                  <a:ea typeface="Cambria Math" panose="02040503050406030204" pitchFamily="18" charset="0"/>
                                </a:rPr>
                                <m:t>𝜀</m:t>
                              </m:r>
                            </m:e>
                            <m:sub>
                              <m:r>
                                <a:rPr lang="en-GB" sz="2000" b="0" i="1" smtClean="0">
                                  <a:latin typeface="Cambria Math" panose="02040503050406030204" pitchFamily="18" charset="0"/>
                                  <a:ea typeface="Cambria Math" panose="02040503050406030204" pitchFamily="18" charset="0"/>
                                </a:rPr>
                                <m:t>0</m:t>
                              </m:r>
                            </m:sub>
                          </m:sSub>
                        </m:den>
                      </m:f>
                      <m:f>
                        <m:fPr>
                          <m:ctrlPr>
                            <a:rPr lang="en-GB" sz="2000" b="0" i="1" smtClean="0">
                              <a:latin typeface="Cambria Math" panose="02040503050406030204" pitchFamily="18" charset="0"/>
                            </a:rPr>
                          </m:ctrlPr>
                        </m:fPr>
                        <m:num>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𝛾</m:t>
                              </m:r>
                            </m:e>
                            <m:sub>
                              <m:r>
                                <a:rPr lang="en-GB" sz="2000" b="0" i="1" smtClean="0">
                                  <a:latin typeface="Cambria Math" panose="02040503050406030204" pitchFamily="18" charset="0"/>
                                </a:rPr>
                                <m:t>0</m:t>
                              </m:r>
                            </m:sub>
                            <m:sup>
                              <m:r>
                                <a:rPr lang="en-GB" sz="2000" b="0" i="1" smtClean="0">
                                  <a:latin typeface="Cambria Math" panose="02040503050406030204" pitchFamily="18" charset="0"/>
                                </a:rPr>
                                <m:t>4</m:t>
                              </m:r>
                            </m:sup>
                          </m:sSubSup>
                        </m:num>
                        <m:den>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𝜌</m:t>
                              </m:r>
                            </m:e>
                            <m:sub>
                              <m:r>
                                <a:rPr lang="en-GB" sz="2000" i="1">
                                  <a:latin typeface="Cambria Math" panose="02040503050406030204" pitchFamily="18" charset="0"/>
                                  <a:ea typeface="Cambria Math" panose="02040503050406030204" pitchFamily="18" charset="0"/>
                                </a:rPr>
                                <m:t>0</m:t>
                              </m:r>
                            </m:sub>
                          </m:sSub>
                        </m:den>
                      </m:f>
                      <m:r>
                        <a:rPr lang="en-GB" sz="2000" b="0" i="1" smtClean="0">
                          <a:latin typeface="Cambria Math" panose="02040503050406030204" pitchFamily="18" charset="0"/>
                        </a:rPr>
                        <m:t>=</m:t>
                      </m:r>
                      <m:f>
                        <m:fPr>
                          <m:ctrlPr>
                            <a:rPr lang="en-GB" sz="2000" i="1" smtClean="0">
                              <a:solidFill>
                                <a:srgbClr val="FF0000"/>
                              </a:solidFill>
                              <a:latin typeface="Cambria Math" panose="02040503050406030204" pitchFamily="18" charset="0"/>
                            </a:rPr>
                          </m:ctrlPr>
                        </m:fPr>
                        <m:num>
                          <m:sSup>
                            <m:sSupPr>
                              <m:ctrlPr>
                                <a:rPr lang="en-GB" sz="2000" i="1">
                                  <a:solidFill>
                                    <a:srgbClr val="FF0000"/>
                                  </a:solidFill>
                                  <a:latin typeface="Cambria Math" panose="02040503050406030204" pitchFamily="18" charset="0"/>
                                </a:rPr>
                              </m:ctrlPr>
                            </m:sSupPr>
                            <m:e>
                              <m:r>
                                <a:rPr lang="en-GB" sz="2000" i="1">
                                  <a:solidFill>
                                    <a:srgbClr val="FF0000"/>
                                  </a:solidFill>
                                  <a:latin typeface="Cambria Math" panose="02040503050406030204" pitchFamily="18" charset="0"/>
                                </a:rPr>
                                <m:t>𝑒</m:t>
                              </m:r>
                            </m:e>
                            <m:sup>
                              <m:r>
                                <a:rPr lang="en-GB" sz="2000" i="1">
                                  <a:solidFill>
                                    <a:srgbClr val="FF0000"/>
                                  </a:solidFill>
                                  <a:latin typeface="Cambria Math" panose="02040503050406030204" pitchFamily="18" charset="0"/>
                                </a:rPr>
                                <m:t>2</m:t>
                              </m:r>
                            </m:sup>
                          </m:sSup>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rPr>
                                <m:t>3</m:t>
                              </m:r>
                              <m:r>
                                <a:rPr lang="en-GB" sz="2000" i="1">
                                  <a:solidFill>
                                    <a:srgbClr val="FF0000"/>
                                  </a:solidFill>
                                  <a:latin typeface="Cambria Math" panose="02040503050406030204" pitchFamily="18" charset="0"/>
                                  <a:ea typeface="Cambria Math" panose="02040503050406030204" pitchFamily="18" charset="0"/>
                                </a:rPr>
                                <m:t>𝜀</m:t>
                              </m:r>
                            </m:e>
                            <m:sub>
                              <m:r>
                                <a:rPr lang="en-GB" sz="2000" i="1">
                                  <a:solidFill>
                                    <a:srgbClr val="FF0000"/>
                                  </a:solidFill>
                                  <a:latin typeface="Cambria Math" panose="02040503050406030204" pitchFamily="18" charset="0"/>
                                  <a:ea typeface="Cambria Math" panose="02040503050406030204" pitchFamily="18" charset="0"/>
                                </a:rPr>
                                <m:t>0</m:t>
                              </m:r>
                            </m:sub>
                          </m:sSub>
                          <m:sSubSup>
                            <m:sSubSupPr>
                              <m:ctrlPr>
                                <a:rPr lang="en-GB" sz="2000" i="1">
                                  <a:solidFill>
                                    <a:srgbClr val="FF0000"/>
                                  </a:solidFill>
                                  <a:latin typeface="Cambria Math" panose="02040503050406030204" pitchFamily="18" charset="0"/>
                                  <a:ea typeface="Cambria Math" panose="02040503050406030204" pitchFamily="18" charset="0"/>
                                </a:rPr>
                              </m:ctrlPr>
                            </m:sSubSupPr>
                            <m:e>
                              <m:r>
                                <a:rPr lang="en-GB" sz="2000" i="1">
                                  <a:solidFill>
                                    <a:srgbClr val="FF0000"/>
                                  </a:solidFill>
                                  <a:latin typeface="Cambria Math" panose="02040503050406030204" pitchFamily="18" charset="0"/>
                                  <a:ea typeface="Cambria Math" panose="02040503050406030204" pitchFamily="18" charset="0"/>
                                </a:rPr>
                                <m:t>𝑚</m:t>
                              </m:r>
                            </m:e>
                            <m:sub>
                              <m:r>
                                <a:rPr lang="en-GB" sz="2000" i="1">
                                  <a:solidFill>
                                    <a:srgbClr val="FF0000"/>
                                  </a:solidFill>
                                  <a:latin typeface="Cambria Math" panose="02040503050406030204" pitchFamily="18" charset="0"/>
                                  <a:ea typeface="Cambria Math" panose="02040503050406030204" pitchFamily="18" charset="0"/>
                                </a:rPr>
                                <m:t>𝑒</m:t>
                              </m:r>
                            </m:sub>
                            <m:sup>
                              <m:r>
                                <a:rPr lang="en-GB" sz="2000" i="1">
                                  <a:solidFill>
                                    <a:srgbClr val="FF0000"/>
                                  </a:solidFill>
                                  <a:latin typeface="Cambria Math" panose="02040503050406030204" pitchFamily="18" charset="0"/>
                                  <a:ea typeface="Cambria Math" panose="02040503050406030204" pitchFamily="18" charset="0"/>
                                </a:rPr>
                                <m:t>4</m:t>
                              </m:r>
                            </m:sup>
                          </m:sSubSup>
                          <m:sSup>
                            <m:sSupPr>
                              <m:ctrlPr>
                                <a:rPr lang="en-GB" sz="2000" i="1">
                                  <a:solidFill>
                                    <a:srgbClr val="FF0000"/>
                                  </a:solidFill>
                                  <a:latin typeface="Cambria Math" panose="02040503050406030204" pitchFamily="18" charset="0"/>
                                  <a:ea typeface="Cambria Math" panose="02040503050406030204" pitchFamily="18" charset="0"/>
                                </a:rPr>
                              </m:ctrlPr>
                            </m:sSupPr>
                            <m:e>
                              <m:r>
                                <a:rPr lang="en-GB" sz="2000" i="1">
                                  <a:solidFill>
                                    <a:srgbClr val="FF0000"/>
                                  </a:solidFill>
                                  <a:latin typeface="Cambria Math" panose="02040503050406030204" pitchFamily="18" charset="0"/>
                                  <a:ea typeface="Cambria Math" panose="02040503050406030204" pitchFamily="18" charset="0"/>
                                </a:rPr>
                                <m:t>𝑐</m:t>
                              </m:r>
                            </m:e>
                            <m:sup>
                              <m:r>
                                <a:rPr lang="en-GB" sz="2000" i="1">
                                  <a:solidFill>
                                    <a:srgbClr val="FF0000"/>
                                  </a:solidFill>
                                  <a:latin typeface="Cambria Math" panose="02040503050406030204" pitchFamily="18" charset="0"/>
                                  <a:ea typeface="Cambria Math" panose="02040503050406030204" pitchFamily="18" charset="0"/>
                                </a:rPr>
                                <m:t>8</m:t>
                              </m:r>
                            </m:sup>
                          </m:sSup>
                        </m:den>
                      </m:f>
                      <m:f>
                        <m:fPr>
                          <m:ctrlPr>
                            <a:rPr lang="en-GB" sz="2000" i="1">
                              <a:solidFill>
                                <a:srgbClr val="FF0000"/>
                              </a:solidFill>
                              <a:latin typeface="Cambria Math" panose="02040503050406030204" pitchFamily="18" charset="0"/>
                            </a:rPr>
                          </m:ctrlPr>
                        </m:fPr>
                        <m:num>
                          <m:sSubSup>
                            <m:sSubSupPr>
                              <m:ctrlPr>
                                <a:rPr lang="en-GB" sz="2000" i="1">
                                  <a:solidFill>
                                    <a:srgbClr val="FF0000"/>
                                  </a:solidFill>
                                  <a:latin typeface="Cambria Math" panose="02040503050406030204" pitchFamily="18" charset="0"/>
                                </a:rPr>
                              </m:ctrlPr>
                            </m:sSubSupPr>
                            <m:e>
                              <m:r>
                                <a:rPr lang="en-GB" sz="2000" b="0" i="1" smtClean="0">
                                  <a:solidFill>
                                    <a:srgbClr val="FF0000"/>
                                  </a:solidFill>
                                  <a:latin typeface="Cambria Math" panose="02040503050406030204" pitchFamily="18" charset="0"/>
                                  <a:ea typeface="Cambria Math" panose="02040503050406030204" pitchFamily="18" charset="0"/>
                                </a:rPr>
                                <m:t>𝐸</m:t>
                              </m:r>
                            </m:e>
                            <m:sub>
                              <m:r>
                                <a:rPr lang="en-GB" sz="2000" i="1">
                                  <a:solidFill>
                                    <a:srgbClr val="FF0000"/>
                                  </a:solidFill>
                                  <a:latin typeface="Cambria Math" panose="02040503050406030204" pitchFamily="18" charset="0"/>
                                </a:rPr>
                                <m:t>0</m:t>
                              </m:r>
                            </m:sub>
                            <m:sup>
                              <m:r>
                                <a:rPr lang="en-GB" sz="2000" i="1">
                                  <a:solidFill>
                                    <a:srgbClr val="FF0000"/>
                                  </a:solidFill>
                                  <a:latin typeface="Cambria Math" panose="02040503050406030204" pitchFamily="18" charset="0"/>
                                </a:rPr>
                                <m:t>4</m:t>
                              </m:r>
                            </m:sup>
                          </m:sSubSup>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𝜌</m:t>
                              </m:r>
                            </m:e>
                            <m:sub>
                              <m:r>
                                <a:rPr lang="en-GB" sz="2000" i="1">
                                  <a:solidFill>
                                    <a:srgbClr val="FF0000"/>
                                  </a:solidFill>
                                  <a:latin typeface="Cambria Math" panose="02040503050406030204" pitchFamily="18" charset="0"/>
                                  <a:ea typeface="Cambria Math" panose="02040503050406030204" pitchFamily="18" charset="0"/>
                                </a:rPr>
                                <m:t>0</m:t>
                              </m:r>
                            </m:sub>
                          </m:sSub>
                        </m:den>
                      </m:f>
                    </m:oMath>
                  </m:oMathPara>
                </a14:m>
                <a:endParaRPr lang="en-GB" sz="2000" dirty="0"/>
              </a:p>
            </p:txBody>
          </p:sp>
        </mc:Choice>
        <mc:Fallback xmlns="">
          <p:sp>
            <p:nvSpPr>
              <p:cNvPr id="9" name="CasellaDiTesto 8">
                <a:extLst>
                  <a:ext uri="{FF2B5EF4-FFF2-40B4-BE49-F238E27FC236}">
                    <a16:creationId xmlns:a16="http://schemas.microsoft.com/office/drawing/2014/main" id="{4AF9AD29-7808-4348-BEC5-D6D8FECA0EE3}"/>
                  </a:ext>
                </a:extLst>
              </p:cNvPr>
              <p:cNvSpPr txBox="1">
                <a:spLocks noRot="1" noChangeAspect="1" noMove="1" noResize="1" noEditPoints="1" noAdjustHandles="1" noChangeArrowheads="1" noChangeShapeType="1" noTextEdit="1"/>
              </p:cNvSpPr>
              <p:nvPr/>
            </p:nvSpPr>
            <p:spPr>
              <a:xfrm>
                <a:off x="0" y="5157895"/>
                <a:ext cx="12191999" cy="80733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D7CA830-EB45-42D9-8086-207B427983A5}"/>
                  </a:ext>
                </a:extLst>
              </p:cNvPr>
              <p:cNvSpPr txBox="1"/>
              <p:nvPr/>
            </p:nvSpPr>
            <p:spPr>
              <a:xfrm>
                <a:off x="5192376" y="3080571"/>
                <a:ext cx="2344681" cy="696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𝑃</m:t>
                          </m:r>
                        </m:e>
                        <m:sub>
                          <m:r>
                            <a:rPr lang="en-GB" sz="2000" i="1">
                              <a:latin typeface="Cambria Math" panose="02040503050406030204" pitchFamily="18" charset="0"/>
                              <a:ea typeface="Cambria Math" panose="02040503050406030204" pitchFamily="18" charset="0"/>
                            </a:rPr>
                            <m:t>0</m:t>
                          </m:r>
                        </m:sub>
                      </m:sSub>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𝑠</m:t>
                      </m:r>
                      <m:r>
                        <a:rPr lang="en-GB" sz="2000" b="0" i="1" smtClean="0">
                          <a:latin typeface="Cambria Math" panose="02040503050406030204" pitchFamily="18" charset="0"/>
                          <a:ea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2</m:t>
                          </m:r>
                        </m:num>
                        <m:den>
                          <m:r>
                            <a:rPr lang="en-GB" sz="2000" b="0" i="1" smtClean="0">
                              <a:latin typeface="Cambria Math" panose="02040503050406030204" pitchFamily="18" charset="0"/>
                            </a:rPr>
                            <m:t>3</m:t>
                          </m:r>
                        </m:den>
                      </m:f>
                      <m:f>
                        <m:fPr>
                          <m:ctrlPr>
                            <a:rPr lang="en-GB" sz="2000" b="0" i="1" smtClean="0">
                              <a:latin typeface="Cambria Math" panose="02040503050406030204" pitchFamily="18" charset="0"/>
                            </a:rPr>
                          </m:ctrlPr>
                        </m:fPr>
                        <m:num>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𝑒</m:t>
                              </m:r>
                            </m:e>
                            <m:sup>
                              <m:r>
                                <a:rPr lang="en-GB" sz="2000" b="0" i="1" smtClean="0">
                                  <a:latin typeface="Cambria Math" panose="02040503050406030204" pitchFamily="18" charset="0"/>
                                </a:rPr>
                                <m:t>2</m:t>
                              </m:r>
                            </m:sup>
                          </m:sSup>
                          <m:r>
                            <a:rPr lang="en-GB" sz="2000" b="0" i="1" smtClean="0">
                              <a:latin typeface="Cambria Math" panose="02040503050406030204" pitchFamily="18" charset="0"/>
                            </a:rPr>
                            <m:t>𝑐</m:t>
                          </m:r>
                        </m:num>
                        <m:den>
                          <m:r>
                            <a:rPr lang="en-GB" sz="2000" b="0" i="1" smtClean="0">
                              <a:latin typeface="Cambria Math" panose="02040503050406030204" pitchFamily="18" charset="0"/>
                            </a:rPr>
                            <m:t>4</m:t>
                          </m:r>
                          <m:r>
                            <a:rPr lang="en-GB" sz="2000" b="0" i="1" smtClean="0">
                              <a:latin typeface="Cambria Math" panose="02040503050406030204" pitchFamily="18" charset="0"/>
                              <a:ea typeface="Cambria Math" panose="02040503050406030204" pitchFamily="18" charset="0"/>
                            </a:rPr>
                            <m:t>𝜋</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𝜀</m:t>
                              </m:r>
                            </m:e>
                            <m:sub>
                              <m:r>
                                <a:rPr lang="en-GB" sz="2000" b="0" i="1" smtClean="0">
                                  <a:latin typeface="Cambria Math" panose="02040503050406030204" pitchFamily="18" charset="0"/>
                                  <a:ea typeface="Cambria Math" panose="02040503050406030204" pitchFamily="18" charset="0"/>
                                </a:rPr>
                                <m:t>0</m:t>
                              </m:r>
                            </m:sub>
                          </m:sSub>
                        </m:den>
                      </m:f>
                      <m:f>
                        <m:fPr>
                          <m:ctrlPr>
                            <a:rPr lang="en-GB" sz="2000" b="0" i="1" smtClean="0">
                              <a:latin typeface="Cambria Math" panose="02040503050406030204" pitchFamily="18" charset="0"/>
                            </a:rPr>
                          </m:ctrlPr>
                        </m:fPr>
                        <m:num>
                          <m:sSubSup>
                            <m:sSubSupPr>
                              <m:ctrlPr>
                                <a:rPr lang="en-GB" sz="2000" i="1">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𝛾</m:t>
                              </m:r>
                            </m:e>
                            <m:sub>
                              <m:r>
                                <a:rPr lang="en-GB" sz="2000" i="1">
                                  <a:latin typeface="Cambria Math" panose="02040503050406030204" pitchFamily="18" charset="0"/>
                                </a:rPr>
                                <m:t>0</m:t>
                              </m:r>
                            </m:sub>
                            <m:sup>
                              <m:r>
                                <a:rPr lang="en-GB" sz="2000" i="1">
                                  <a:latin typeface="Cambria Math" panose="02040503050406030204" pitchFamily="18" charset="0"/>
                                </a:rPr>
                                <m:t>4</m:t>
                              </m:r>
                            </m:sup>
                          </m:sSubSup>
                        </m:num>
                        <m:den>
                          <m:sSubSup>
                            <m:sSubSupPr>
                              <m:ctrlPr>
                                <a:rPr lang="en-GB" sz="2000" i="1">
                                  <a:latin typeface="Cambria Math" panose="02040503050406030204" pitchFamily="18" charset="0"/>
                                </a:rPr>
                              </m:ctrlPr>
                            </m:sSubSupPr>
                            <m:e>
                              <m:r>
                                <a:rPr lang="en-GB" sz="2000" i="1">
                                  <a:latin typeface="Cambria Math" panose="02040503050406030204" pitchFamily="18" charset="0"/>
                                  <a:ea typeface="Cambria Math" panose="02040503050406030204" pitchFamily="18" charset="0"/>
                                </a:rPr>
                                <m:t>𝜌</m:t>
                              </m:r>
                            </m:e>
                            <m:sub>
                              <m:r>
                                <a:rPr lang="en-GB" sz="2000" i="1">
                                  <a:latin typeface="Cambria Math" panose="02040503050406030204" pitchFamily="18" charset="0"/>
                                </a:rPr>
                                <m:t>0</m:t>
                              </m:r>
                            </m:sub>
                            <m:sup>
                              <m:r>
                                <a:rPr lang="en-GB" sz="2000" i="1">
                                  <a:latin typeface="Cambria Math" panose="02040503050406030204" pitchFamily="18" charset="0"/>
                                </a:rPr>
                                <m:t>2</m:t>
                              </m:r>
                            </m:sup>
                          </m:sSubSup>
                          <m:r>
                            <a:rPr lang="en-GB" sz="2000" i="1">
                              <a:latin typeface="Cambria Math" panose="02040503050406030204" pitchFamily="18" charset="0"/>
                            </a:rPr>
                            <m:t>(</m:t>
                          </m:r>
                          <m:r>
                            <a:rPr lang="en-GB" sz="2000" i="1">
                              <a:latin typeface="Cambria Math" panose="02040503050406030204" pitchFamily="18" charset="0"/>
                            </a:rPr>
                            <m:t>𝑠</m:t>
                          </m:r>
                          <m:r>
                            <a:rPr lang="en-GB" sz="2000" b="0" i="1" smtClean="0">
                              <a:latin typeface="Cambria Math" panose="02040503050406030204" pitchFamily="18" charset="0"/>
                            </a:rPr>
                            <m:t>)</m:t>
                          </m:r>
                        </m:den>
                      </m:f>
                    </m:oMath>
                  </m:oMathPara>
                </a14:m>
                <a:endParaRPr lang="en-GB" sz="2000" dirty="0"/>
              </a:p>
            </p:txBody>
          </p:sp>
        </mc:Choice>
        <mc:Fallback xmlns="">
          <p:sp>
            <p:nvSpPr>
              <p:cNvPr id="2" name="CasellaDiTesto 1">
                <a:extLst>
                  <a:ext uri="{FF2B5EF4-FFF2-40B4-BE49-F238E27FC236}">
                    <a16:creationId xmlns:a16="http://schemas.microsoft.com/office/drawing/2014/main" id="{2D7CA830-EB45-42D9-8086-207B427983A5}"/>
                  </a:ext>
                </a:extLst>
              </p:cNvPr>
              <p:cNvSpPr txBox="1">
                <a:spLocks noRot="1" noChangeAspect="1" noMove="1" noResize="1" noEditPoints="1" noAdjustHandles="1" noChangeArrowheads="1" noChangeShapeType="1" noTextEdit="1"/>
              </p:cNvSpPr>
              <p:nvPr/>
            </p:nvSpPr>
            <p:spPr>
              <a:xfrm>
                <a:off x="5192376" y="3080571"/>
                <a:ext cx="2344681" cy="696857"/>
              </a:xfrm>
              <a:prstGeom prst="rect">
                <a:avLst/>
              </a:prstGeom>
              <a:blipFill>
                <a:blip r:embed="rId5"/>
                <a:stretch>
                  <a:fillRect/>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BD207018-8367-4C43-B034-97CD5E981EE9}"/>
              </a:ext>
            </a:extLst>
          </p:cNvPr>
          <p:cNvSpPr>
            <a:spLocks noGrp="1"/>
          </p:cNvSpPr>
          <p:nvPr>
            <p:ph type="sldNum" sz="quarter" idx="12"/>
          </p:nvPr>
        </p:nvSpPr>
        <p:spPr/>
        <p:txBody>
          <a:bodyPr/>
          <a:lstStyle/>
          <a:p>
            <a:fld id="{F556478C-EA8F-4B12-8AB2-8053E5C3663D}" type="slidenum">
              <a:rPr lang="en-GB" smtClean="0"/>
              <a:t>15</a:t>
            </a:fld>
            <a:endParaRPr lang="en-GB"/>
          </a:p>
        </p:txBody>
      </p:sp>
    </p:spTree>
    <p:extLst>
      <p:ext uri="{BB962C8B-B14F-4D97-AF65-F5344CB8AC3E}">
        <p14:creationId xmlns:p14="http://schemas.microsoft.com/office/powerpoint/2010/main" val="2096034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25A0F1-D1AB-4501-BC61-5371790207CF}"/>
              </a:ext>
            </a:extLst>
          </p:cNvPr>
          <p:cNvSpPr>
            <a:spLocks noGrp="1"/>
          </p:cNvSpPr>
          <p:nvPr>
            <p:ph type="sldNum" sz="quarter" idx="12"/>
          </p:nvPr>
        </p:nvSpPr>
        <p:spPr/>
        <p:txBody>
          <a:bodyPr/>
          <a:lstStyle/>
          <a:p>
            <a:fld id="{F556478C-EA8F-4B12-8AB2-8053E5C3663D}" type="slidenum">
              <a:rPr lang="en-GB" smtClean="0"/>
              <a:t>150</a:t>
            </a:fld>
            <a:endParaRPr lang="en-GB"/>
          </a:p>
        </p:txBody>
      </p:sp>
      <p:sp>
        <p:nvSpPr>
          <p:cNvPr id="5" name="CasellaDiTesto 4">
            <a:extLst>
              <a:ext uri="{FF2B5EF4-FFF2-40B4-BE49-F238E27FC236}">
                <a16:creationId xmlns:a16="http://schemas.microsoft.com/office/drawing/2014/main" id="{F03583A9-FE21-4496-AFDA-8949F83AF2AF}"/>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6" name="CasellaDiTesto 5">
            <a:extLst>
              <a:ext uri="{FF2B5EF4-FFF2-40B4-BE49-F238E27FC236}">
                <a16:creationId xmlns:a16="http://schemas.microsoft.com/office/drawing/2014/main" id="{A719828F-5AE6-4259-A70E-1610C8F1EE0F}"/>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Single-particle longitudinal beam-dynamics with synchrotron radiation.</a:t>
            </a:r>
          </a:p>
          <a:p>
            <a:pPr marL="742950" lvl="1" indent="-285750">
              <a:buFont typeface="Wingdings" panose="05000000000000000000" pitchFamily="2" charset="2"/>
              <a:buChar char="Ø"/>
            </a:pPr>
            <a:r>
              <a:rPr lang="en-GB" sz="2000" dirty="0"/>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t>Longitudinal beam-dynamics with synchrotron radiation and Higher Order Modes (HOMs).</a:t>
            </a:r>
          </a:p>
          <a:p>
            <a:pPr marL="742950" lvl="1" indent="-285750">
              <a:buFont typeface="Wingdings" panose="05000000000000000000" pitchFamily="2" charset="2"/>
              <a:buChar char="Ø"/>
            </a:pPr>
            <a:r>
              <a:rPr lang="en-GB" sz="2000" dirty="0"/>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Longitudinal beam-dynamics with synchrotron radiation, HOMs and bunch-by-bunch feedback.</a:t>
            </a:r>
          </a:p>
          <a:p>
            <a:pPr marL="742950" lvl="1" indent="-285750">
              <a:buFont typeface="Wingdings" panose="05000000000000000000" pitchFamily="2" charset="2"/>
              <a:buChar char="Ø"/>
            </a:pPr>
            <a:r>
              <a:rPr lang="en-GB" sz="2000" dirty="0"/>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solidFill>
                  <a:srgbClr val="FF0000"/>
                </a:solidFill>
              </a:rPr>
              <a:t>Appendices.</a:t>
            </a:r>
          </a:p>
          <a:p>
            <a:pPr marL="742950" lvl="1" indent="-285750">
              <a:buFont typeface="Wingdings" panose="05000000000000000000" pitchFamily="2" charset="2"/>
              <a:buChar char="Ø"/>
            </a:pPr>
            <a:r>
              <a:rPr lang="en-GB" sz="2000" dirty="0">
                <a:solidFill>
                  <a:srgbClr val="FF0000"/>
                </a:solidFill>
              </a:rPr>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t>References.</a:t>
            </a:r>
          </a:p>
        </p:txBody>
      </p:sp>
    </p:spTree>
    <p:extLst>
      <p:ext uri="{BB962C8B-B14F-4D97-AF65-F5344CB8AC3E}">
        <p14:creationId xmlns:p14="http://schemas.microsoft.com/office/powerpoint/2010/main" val="6212290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6F53C8C-5E53-436E-9948-2E2635C15D7B}"/>
              </a:ext>
            </a:extLst>
          </p:cNvPr>
          <p:cNvSpPr>
            <a:spLocks noGrp="1"/>
          </p:cNvSpPr>
          <p:nvPr>
            <p:ph type="sldNum" sz="quarter" idx="12"/>
          </p:nvPr>
        </p:nvSpPr>
        <p:spPr/>
        <p:txBody>
          <a:bodyPr/>
          <a:lstStyle/>
          <a:p>
            <a:fld id="{F556478C-EA8F-4B12-8AB2-8053E5C3663D}" type="slidenum">
              <a:rPr lang="en-GB" smtClean="0"/>
              <a:t>151</a:t>
            </a:fld>
            <a:endParaRPr lang="en-GB"/>
          </a:p>
        </p:txBody>
      </p:sp>
      <p:sp>
        <p:nvSpPr>
          <p:cNvPr id="8" name="CasellaDiTesto 7">
            <a:extLst>
              <a:ext uri="{FF2B5EF4-FFF2-40B4-BE49-F238E27FC236}">
                <a16:creationId xmlns:a16="http://schemas.microsoft.com/office/drawing/2014/main" id="{3331ECCF-8B9E-43A6-812F-C025BB9AF127}"/>
              </a:ext>
            </a:extLst>
          </p:cNvPr>
          <p:cNvSpPr txBox="1"/>
          <p:nvPr/>
        </p:nvSpPr>
        <p:spPr>
          <a:xfrm>
            <a:off x="0" y="141402"/>
            <a:ext cx="12192000" cy="646331"/>
          </a:xfrm>
          <a:prstGeom prst="rect">
            <a:avLst/>
          </a:prstGeom>
          <a:noFill/>
        </p:spPr>
        <p:txBody>
          <a:bodyPr wrap="square" rtlCol="0">
            <a:spAutoFit/>
          </a:bodyPr>
          <a:lstStyle/>
          <a:p>
            <a:pPr algn="ctr"/>
            <a:r>
              <a:rPr lang="en-GB" sz="3600" dirty="0">
                <a:latin typeface="+mj-lt"/>
              </a:rPr>
              <a:t>Computation of the decay rate of an oscillating function (1/3)</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E3E0827-8D89-4616-849A-E554825272B1}"/>
                  </a:ext>
                </a:extLst>
              </p:cNvPr>
              <p:cNvSpPr txBox="1"/>
              <p:nvPr/>
            </p:nvSpPr>
            <p:spPr>
              <a:xfrm>
                <a:off x="97655" y="889090"/>
                <a:ext cx="11709646" cy="2862322"/>
              </a:xfrm>
              <a:prstGeom prst="rect">
                <a:avLst/>
              </a:prstGeom>
              <a:noFill/>
            </p:spPr>
            <p:txBody>
              <a:bodyPr wrap="square" rtlCol="0">
                <a:spAutoFit/>
              </a:bodyPr>
              <a:lstStyle/>
              <a:p>
                <a:pPr marL="285750" indent="-285750">
                  <a:buFont typeface="Wingdings" panose="05000000000000000000" pitchFamily="2" charset="2"/>
                  <a:buChar char="q"/>
                </a:pPr>
                <a:r>
                  <a:rPr lang="en-GB" dirty="0"/>
                  <a:t>Python is used to evaluate the grow-rate of an oscillating increasing or decreasing function</a:t>
                </a:r>
              </a:p>
              <a:p>
                <a:pPr marL="742950" lvl="1" indent="-285750">
                  <a:buFont typeface="Wingdings" panose="05000000000000000000" pitchFamily="2" charset="2"/>
                  <a:buChar char="Ø"/>
                </a:pPr>
                <a:r>
                  <a:rPr lang="en-GB" dirty="0"/>
                  <a:t>The first used routine </a:t>
                </a:r>
                <a:r>
                  <a:rPr lang="en-GB" b="1" dirty="0"/>
                  <a:t>scipy.signal.find_peaks </a:t>
                </a:r>
                <a:r>
                  <a:rPr lang="en-GB" dirty="0"/>
                  <a:t>is able to find all the local maxima of a given signal. </a:t>
                </a:r>
              </a:p>
              <a:p>
                <a:pPr marL="742950" lvl="1" indent="-285750">
                  <a:buFont typeface="Wingdings" panose="05000000000000000000" pitchFamily="2" charset="2"/>
                  <a:buChar char="Ø"/>
                </a:pPr>
                <a:r>
                  <a:rPr lang="en-GB" dirty="0"/>
                  <a:t>The second used routine </a:t>
                </a:r>
                <a:r>
                  <a:rPr lang="en-GB" b="1" dirty="0"/>
                  <a:t>scipy.optimize.curve_fit </a:t>
                </a:r>
                <a:r>
                  <a:rPr lang="en-GB" dirty="0"/>
                  <a:t>is able to fit the local maxima with an exponential function.</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b="1" dirty="0"/>
                  <a:t>Example: </a:t>
                </a:r>
                <a:r>
                  <a:rPr lang="en-GB" dirty="0"/>
                  <a:t>our original signal </a:t>
                </a:r>
                <a14:m>
                  <m:oMath xmlns:m="http://schemas.openxmlformats.org/officeDocument/2006/math">
                    <m:r>
                      <a:rPr lang="en-GB" i="1" dirty="0" smtClean="0">
                        <a:latin typeface="Cambria Math" panose="02040503050406030204" pitchFamily="18" charset="0"/>
                      </a:rPr>
                      <m:t>𝑦</m:t>
                    </m:r>
                    <m:r>
                      <a:rPr lang="en-GB" i="1" dirty="0" smtClean="0">
                        <a:latin typeface="Cambria Math" panose="02040503050406030204" pitchFamily="18" charset="0"/>
                      </a:rPr>
                      <m:t>(</m:t>
                    </m:r>
                    <m:r>
                      <a:rPr lang="en-GB" i="1" dirty="0" smtClean="0">
                        <a:latin typeface="Cambria Math" panose="02040503050406030204" pitchFamily="18" charset="0"/>
                      </a:rPr>
                      <m:t>𝑥</m:t>
                    </m:r>
                    <m:r>
                      <a:rPr lang="en-GB" i="1" dirty="0" smtClean="0">
                        <a:latin typeface="Cambria Math" panose="02040503050406030204" pitchFamily="18" charset="0"/>
                      </a:rPr>
                      <m:t>)</m:t>
                    </m:r>
                  </m:oMath>
                </a14:m>
                <a:r>
                  <a:rPr lang="en-GB" dirty="0"/>
                  <a:t> is made of samples from</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The envelope traversing the local maxima of </a:t>
                </a:r>
                <a14:m>
                  <m:oMath xmlns:m="http://schemas.openxmlformats.org/officeDocument/2006/math">
                    <m:r>
                      <a:rPr lang="en-GB" b="0" i="1" dirty="0" smtClean="0">
                        <a:latin typeface="Cambria Math" panose="02040503050406030204" pitchFamily="18" charset="0"/>
                      </a:rPr>
                      <m:t>𝑌</m:t>
                    </m:r>
                    <m:r>
                      <a:rPr lang="en-GB" i="1" dirty="0" smtClean="0">
                        <a:latin typeface="Cambria Math" panose="02040503050406030204" pitchFamily="18" charset="0"/>
                      </a:rPr>
                      <m:t>(</m:t>
                    </m:r>
                    <m:r>
                      <a:rPr lang="en-GB" i="1" dirty="0" smtClean="0">
                        <a:latin typeface="Cambria Math" panose="02040503050406030204" pitchFamily="18" charset="0"/>
                      </a:rPr>
                      <m:t>𝑥</m:t>
                    </m:r>
                    <m:r>
                      <a:rPr lang="en-GB" i="1" dirty="0" smtClean="0">
                        <a:latin typeface="Cambria Math" panose="02040503050406030204" pitchFamily="18" charset="0"/>
                      </a:rPr>
                      <m:t>) </m:t>
                    </m:r>
                  </m:oMath>
                </a14:m>
                <a:r>
                  <a:rPr lang="en-GB" dirty="0"/>
                  <a:t>has equation</a:t>
                </a:r>
              </a:p>
              <a:p>
                <a:pPr marL="742950" lvl="1" indent="-285750">
                  <a:buFont typeface="Wingdings" panose="05000000000000000000" pitchFamily="2" charset="2"/>
                  <a:buChar char="Ø"/>
                </a:pPr>
                <a:endParaRPr lang="en-GB" dirty="0"/>
              </a:p>
              <a:p>
                <a:pPr lvl="1"/>
                <a:endParaRPr lang="en-GB" dirty="0"/>
              </a:p>
            </p:txBody>
          </p:sp>
        </mc:Choice>
        <mc:Fallback xmlns="">
          <p:sp>
            <p:nvSpPr>
              <p:cNvPr id="9" name="CasellaDiTesto 8">
                <a:extLst>
                  <a:ext uri="{FF2B5EF4-FFF2-40B4-BE49-F238E27FC236}">
                    <a16:creationId xmlns:a16="http://schemas.microsoft.com/office/drawing/2014/main" id="{2E3E0827-8D89-4616-849A-E554825272B1}"/>
                  </a:ext>
                </a:extLst>
              </p:cNvPr>
              <p:cNvSpPr txBox="1">
                <a:spLocks noRot="1" noChangeAspect="1" noMove="1" noResize="1" noEditPoints="1" noAdjustHandles="1" noChangeArrowheads="1" noChangeShapeType="1" noTextEdit="1"/>
              </p:cNvSpPr>
              <p:nvPr/>
            </p:nvSpPr>
            <p:spPr>
              <a:xfrm>
                <a:off x="97655" y="889090"/>
                <a:ext cx="11709646" cy="2862322"/>
              </a:xfrm>
              <a:prstGeom prst="rect">
                <a:avLst/>
              </a:prstGeom>
              <a:blipFill>
                <a:blip r:embed="rId2"/>
                <a:stretch>
                  <a:fillRect l="-312" t="-1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45C05AE-A420-43E5-BF5B-97505582B778}"/>
                  </a:ext>
                </a:extLst>
              </p:cNvPr>
              <p:cNvSpPr txBox="1"/>
              <p:nvPr/>
            </p:nvSpPr>
            <p:spPr>
              <a:xfrm>
                <a:off x="818671" y="2408905"/>
                <a:ext cx="4004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𝑌</m:t>
                      </m:r>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𝑥</m:t>
                          </m:r>
                        </m:e>
                      </m:d>
                      <m:r>
                        <a:rPr lang="en-GB" b="0" i="1" smtClean="0">
                          <a:solidFill>
                            <a:schemeClr val="tx1"/>
                          </a:solidFill>
                          <a:latin typeface="Cambria Math" panose="02040503050406030204" pitchFamily="18" charset="0"/>
                        </a:rPr>
                        <m:t>=0.004</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𝑒</m:t>
                          </m:r>
                        </m:e>
                        <m:sup>
                          <m:r>
                            <a:rPr lang="en-GB" b="0" i="1" smtClean="0">
                              <a:solidFill>
                                <a:schemeClr val="tx1"/>
                              </a:solidFill>
                              <a:latin typeface="Cambria Math" panose="02040503050406030204" pitchFamily="18" charset="0"/>
                            </a:rPr>
                            <m:t>−1.1</m:t>
                          </m:r>
                          <m:r>
                            <a:rPr lang="en-GB" b="0" i="1" smtClean="0">
                              <a:solidFill>
                                <a:schemeClr val="tx1"/>
                              </a:solidFill>
                              <a:latin typeface="Cambria Math" panose="02040503050406030204" pitchFamily="18" charset="0"/>
                            </a:rPr>
                            <m:t>𝑥</m:t>
                          </m:r>
                        </m:sup>
                      </m:sSup>
                      <m:func>
                        <m:funcPr>
                          <m:ctrlPr>
                            <a:rPr lang="en-GB" b="0" i="1" smtClean="0">
                              <a:solidFill>
                                <a:schemeClr val="tx1"/>
                              </a:solidFill>
                              <a:latin typeface="Cambria Math" panose="02040503050406030204" pitchFamily="18" charset="0"/>
                            </a:rPr>
                          </m:ctrlPr>
                        </m:funcPr>
                        <m:fName>
                          <m:r>
                            <m:rPr>
                              <m:sty m:val="p"/>
                            </m:rPr>
                            <a:rPr lang="en-GB" b="0" i="0" smtClean="0">
                              <a:solidFill>
                                <a:schemeClr val="tx1"/>
                              </a:solidFill>
                              <a:latin typeface="Cambria Math" panose="02040503050406030204" pitchFamily="18" charset="0"/>
                            </a:rPr>
                            <m:t>cos</m:t>
                          </m:r>
                        </m:fName>
                        <m:e>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10</m:t>
                              </m:r>
                              <m:r>
                                <a:rPr lang="en-GB" b="0" i="1" smtClean="0">
                                  <a:solidFill>
                                    <a:schemeClr val="tx1"/>
                                  </a:solidFill>
                                  <a:latin typeface="Cambria Math" panose="02040503050406030204" pitchFamily="18" charset="0"/>
                                </a:rPr>
                                <m:t>𝑥</m:t>
                              </m:r>
                            </m:e>
                          </m:d>
                          <m:r>
                            <a:rPr lang="en-GB" b="0" i="1" smtClean="0">
                              <a:solidFill>
                                <a:schemeClr val="tx1"/>
                              </a:solidFill>
                              <a:latin typeface="Cambria Math" panose="02040503050406030204" pitchFamily="18" charset="0"/>
                            </a:rPr>
                            <m:t>+10000</m:t>
                          </m:r>
                        </m:e>
                      </m:func>
                    </m:oMath>
                  </m:oMathPara>
                </a14:m>
                <a:endParaRPr lang="en-GB" dirty="0">
                  <a:solidFill>
                    <a:schemeClr val="tx1"/>
                  </a:solidFill>
                </a:endParaRPr>
              </a:p>
            </p:txBody>
          </p:sp>
        </mc:Choice>
        <mc:Fallback xmlns="">
          <p:sp>
            <p:nvSpPr>
              <p:cNvPr id="10" name="CasellaDiTesto 9">
                <a:extLst>
                  <a:ext uri="{FF2B5EF4-FFF2-40B4-BE49-F238E27FC236}">
                    <a16:creationId xmlns:a16="http://schemas.microsoft.com/office/drawing/2014/main" id="{345C05AE-A420-43E5-BF5B-97505582B778}"/>
                  </a:ext>
                </a:extLst>
              </p:cNvPr>
              <p:cNvSpPr txBox="1">
                <a:spLocks noRot="1" noChangeAspect="1" noMove="1" noResize="1" noEditPoints="1" noAdjustHandles="1" noChangeArrowheads="1" noChangeShapeType="1" noTextEdit="1"/>
              </p:cNvSpPr>
              <p:nvPr/>
            </p:nvSpPr>
            <p:spPr>
              <a:xfrm>
                <a:off x="818671" y="2408905"/>
                <a:ext cx="4004173"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34996E06-3E19-4080-B4CB-AF9D74BE4AD3}"/>
                  </a:ext>
                </a:extLst>
              </p:cNvPr>
              <p:cNvSpPr txBox="1"/>
              <p:nvPr/>
            </p:nvSpPr>
            <p:spPr>
              <a:xfrm>
                <a:off x="5077288" y="2435539"/>
                <a:ext cx="10489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𝑥</m:t>
                      </m:r>
                      <m:r>
                        <a:rPr lang="en-GB" b="0" i="1" smtClean="0">
                          <a:solidFill>
                            <a:schemeClr val="tx1"/>
                          </a:solidFill>
                          <a:latin typeface="Cambria Math" panose="02040503050406030204" pitchFamily="18" charset="0"/>
                          <a:ea typeface="Cambria Math" panose="02040503050406030204" pitchFamily="18" charset="0"/>
                        </a:rPr>
                        <m:t>∈[0,10]</m:t>
                      </m:r>
                    </m:oMath>
                  </m:oMathPara>
                </a14:m>
                <a:endParaRPr lang="en-GB" dirty="0">
                  <a:solidFill>
                    <a:schemeClr val="tx1"/>
                  </a:solidFill>
                </a:endParaRPr>
              </a:p>
            </p:txBody>
          </p:sp>
        </mc:Choice>
        <mc:Fallback xmlns="">
          <p:sp>
            <p:nvSpPr>
              <p:cNvPr id="11" name="CasellaDiTesto 10">
                <a:extLst>
                  <a:ext uri="{FF2B5EF4-FFF2-40B4-BE49-F238E27FC236}">
                    <a16:creationId xmlns:a16="http://schemas.microsoft.com/office/drawing/2014/main" id="{34996E06-3E19-4080-B4CB-AF9D74BE4AD3}"/>
                  </a:ext>
                </a:extLst>
              </p:cNvPr>
              <p:cNvSpPr txBox="1">
                <a:spLocks noRot="1" noChangeAspect="1" noMove="1" noResize="1" noEditPoints="1" noAdjustHandles="1" noChangeArrowheads="1" noChangeShapeType="1" noTextEdit="1"/>
              </p:cNvSpPr>
              <p:nvPr/>
            </p:nvSpPr>
            <p:spPr>
              <a:xfrm>
                <a:off x="5077288" y="2435539"/>
                <a:ext cx="1048942" cy="276999"/>
              </a:xfrm>
              <a:prstGeom prst="rect">
                <a:avLst/>
              </a:prstGeom>
              <a:blipFill>
                <a:blip r:embed="rId4"/>
                <a:stretch>
                  <a:fillRect l="-2907" t="-4444" r="-8140"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F3644442-50A9-4ABC-B5D3-684FCDDB33BB}"/>
                  </a:ext>
                </a:extLst>
              </p:cNvPr>
              <p:cNvSpPr txBox="1"/>
              <p:nvPr/>
            </p:nvSpPr>
            <p:spPr>
              <a:xfrm>
                <a:off x="824878" y="3200468"/>
                <a:ext cx="42859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𝐿</m:t>
                      </m:r>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𝑥</m:t>
                          </m:r>
                        </m:e>
                      </m:d>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𝐴</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𝑒</m:t>
                          </m:r>
                        </m:e>
                        <m:sup>
                          <m:r>
                            <a:rPr lang="en-GB" b="0" i="1" smtClean="0">
                              <a:solidFill>
                                <a:schemeClr val="tx1"/>
                              </a:solidFill>
                              <a:latin typeface="Cambria Math" panose="02040503050406030204" pitchFamily="18" charset="0"/>
                            </a:rPr>
                            <m:t>𝐵</m:t>
                          </m:r>
                          <m:r>
                            <a:rPr lang="en-GB" i="1">
                              <a:solidFill>
                                <a:schemeClr val="tx1"/>
                              </a:solidFill>
                              <a:latin typeface="Cambria Math" panose="02040503050406030204" pitchFamily="18" charset="0"/>
                            </a:rPr>
                            <m:t>𝑥</m:t>
                          </m:r>
                        </m:sup>
                      </m:sSup>
                      <m:r>
                        <a:rPr lang="en-GB"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𝐶</m:t>
                      </m:r>
                      <m:r>
                        <a:rPr lang="en-GB" b="0" i="1" smtClean="0">
                          <a:solidFill>
                            <a:schemeClr val="tx1"/>
                          </a:solidFill>
                          <a:latin typeface="Cambria Math" panose="02040503050406030204" pitchFamily="18" charset="0"/>
                        </a:rPr>
                        <m:t>=0.004</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𝑒</m:t>
                          </m:r>
                        </m:e>
                        <m:sup>
                          <m:r>
                            <a:rPr lang="en-GB" b="0" i="1" smtClean="0">
                              <a:solidFill>
                                <a:schemeClr val="tx1"/>
                              </a:solidFill>
                              <a:latin typeface="Cambria Math" panose="02040503050406030204" pitchFamily="18" charset="0"/>
                            </a:rPr>
                            <m:t>−1.1</m:t>
                          </m:r>
                          <m:r>
                            <a:rPr lang="en-GB" b="0" i="1" smtClean="0">
                              <a:solidFill>
                                <a:schemeClr val="tx1"/>
                              </a:solidFill>
                              <a:latin typeface="Cambria Math" panose="02040503050406030204" pitchFamily="18" charset="0"/>
                            </a:rPr>
                            <m:t>𝑥</m:t>
                          </m:r>
                        </m:sup>
                      </m:sSup>
                      <m:r>
                        <a:rPr lang="en-GB" i="1">
                          <a:solidFill>
                            <a:schemeClr val="tx1"/>
                          </a:solidFill>
                          <a:latin typeface="Cambria Math" panose="02040503050406030204" pitchFamily="18" charset="0"/>
                        </a:rPr>
                        <m:t>+10000</m:t>
                      </m:r>
                    </m:oMath>
                  </m:oMathPara>
                </a14:m>
                <a:endParaRPr lang="en-GB" dirty="0">
                  <a:solidFill>
                    <a:schemeClr val="tx1"/>
                  </a:solidFill>
                </a:endParaRPr>
              </a:p>
            </p:txBody>
          </p:sp>
        </mc:Choice>
        <mc:Fallback xmlns="">
          <p:sp>
            <p:nvSpPr>
              <p:cNvPr id="17" name="CasellaDiTesto 16">
                <a:extLst>
                  <a:ext uri="{FF2B5EF4-FFF2-40B4-BE49-F238E27FC236}">
                    <a16:creationId xmlns:a16="http://schemas.microsoft.com/office/drawing/2014/main" id="{F3644442-50A9-4ABC-B5D3-684FCDDB33BB}"/>
                  </a:ext>
                </a:extLst>
              </p:cNvPr>
              <p:cNvSpPr txBox="1">
                <a:spLocks noRot="1" noChangeAspect="1" noMove="1" noResize="1" noEditPoints="1" noAdjustHandles="1" noChangeArrowheads="1" noChangeShapeType="1" noTextEdit="1"/>
              </p:cNvSpPr>
              <p:nvPr/>
            </p:nvSpPr>
            <p:spPr>
              <a:xfrm>
                <a:off x="824878" y="3200468"/>
                <a:ext cx="4285981" cy="369332"/>
              </a:xfrm>
              <a:prstGeom prst="rect">
                <a:avLst/>
              </a:prstGeom>
              <a:blipFill>
                <a:blip r:embed="rId5"/>
                <a:stretch>
                  <a:fillRect/>
                </a:stretch>
              </a:blipFill>
            </p:spPr>
            <p:txBody>
              <a:bodyPr/>
              <a:lstStyle/>
              <a:p>
                <a:r>
                  <a:rPr lang="en-GB">
                    <a:noFill/>
                  </a:rPr>
                  <a:t> </a:t>
                </a:r>
              </a:p>
            </p:txBody>
          </p:sp>
        </mc:Fallback>
      </mc:AlternateContent>
      <p:pic>
        <p:nvPicPr>
          <p:cNvPr id="19" name="Immagine 18">
            <a:extLst>
              <a:ext uri="{FF2B5EF4-FFF2-40B4-BE49-F238E27FC236}">
                <a16:creationId xmlns:a16="http://schemas.microsoft.com/office/drawing/2014/main" id="{EAF0059E-B8E2-4882-88CA-437DF1CFCA24}"/>
              </a:ext>
            </a:extLst>
          </p:cNvPr>
          <p:cNvPicPr>
            <a:picLocks noChangeAspect="1"/>
          </p:cNvPicPr>
          <p:nvPr/>
        </p:nvPicPr>
        <p:blipFill>
          <a:blip r:embed="rId6"/>
          <a:stretch>
            <a:fillRect/>
          </a:stretch>
        </p:blipFill>
        <p:spPr>
          <a:xfrm>
            <a:off x="7369158" y="1991913"/>
            <a:ext cx="4448968" cy="2056529"/>
          </a:xfrm>
          <a:prstGeom prst="rect">
            <a:avLst/>
          </a:prstGeom>
        </p:spPr>
      </p:pic>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3FACF858-0191-40B3-9E92-3723FA961A18}"/>
                  </a:ext>
                </a:extLst>
              </p:cNvPr>
              <p:cNvSpPr txBox="1"/>
              <p:nvPr/>
            </p:nvSpPr>
            <p:spPr>
              <a:xfrm>
                <a:off x="91761" y="4375201"/>
                <a:ext cx="12100239" cy="923330"/>
              </a:xfrm>
              <a:prstGeom prst="rect">
                <a:avLst/>
              </a:prstGeom>
              <a:noFill/>
            </p:spPr>
            <p:txBody>
              <a:bodyPr wrap="square">
                <a:spAutoFit/>
              </a:bodyPr>
              <a:lstStyle/>
              <a:p>
                <a:pPr marL="285750" indent="-285750">
                  <a:buFont typeface="Wingdings" panose="05000000000000000000" pitchFamily="2" charset="2"/>
                  <a:buChar char="q"/>
                </a:pPr>
                <a:r>
                  <a:rPr lang="en-GB" b="1" dirty="0">
                    <a:solidFill>
                      <a:schemeClr val="tx1"/>
                    </a:solidFill>
                  </a:rPr>
                  <a:t>The first step is to find the local maxima of </a:t>
                </a:r>
                <a14:m>
                  <m:oMath xmlns:m="http://schemas.openxmlformats.org/officeDocument/2006/math">
                    <m:r>
                      <a:rPr lang="en-GB" b="1" i="1" dirty="0" smtClean="0">
                        <a:solidFill>
                          <a:schemeClr val="tx1"/>
                        </a:solidFill>
                        <a:latin typeface="Cambria Math" panose="02040503050406030204" pitchFamily="18" charset="0"/>
                      </a:rPr>
                      <m:t>𝒚</m:t>
                    </m:r>
                    <m:r>
                      <a:rPr lang="en-GB" b="1" i="1" dirty="0" smtClean="0">
                        <a:solidFill>
                          <a:schemeClr val="tx1"/>
                        </a:solidFill>
                        <a:latin typeface="Cambria Math" panose="02040503050406030204" pitchFamily="18" charset="0"/>
                      </a:rPr>
                      <m:t>(</m:t>
                    </m:r>
                    <m:r>
                      <a:rPr lang="en-GB" b="1" i="1" dirty="0" smtClean="0">
                        <a:solidFill>
                          <a:schemeClr val="tx1"/>
                        </a:solidFill>
                        <a:latin typeface="Cambria Math" panose="02040503050406030204" pitchFamily="18" charset="0"/>
                      </a:rPr>
                      <m:t>𝒙</m:t>
                    </m:r>
                    <m:r>
                      <a:rPr lang="en-GB" b="1" i="1" dirty="0" smtClean="0">
                        <a:solidFill>
                          <a:schemeClr val="tx1"/>
                        </a:solidFill>
                        <a:latin typeface="Cambria Math" panose="02040503050406030204" pitchFamily="18" charset="0"/>
                      </a:rPr>
                      <m:t>)</m:t>
                    </m:r>
                  </m:oMath>
                </a14:m>
                <a:r>
                  <a:rPr lang="en-GB" b="1" dirty="0">
                    <a:solidFill>
                      <a:schemeClr val="tx1"/>
                    </a:solidFill>
                  </a:rPr>
                  <a:t> with the find_peaks routine</a:t>
                </a:r>
                <a:r>
                  <a:rPr lang="en-GB" dirty="0"/>
                  <a:t>. The output arrays are </a:t>
                </a:r>
                <a14:m>
                  <m:oMath xmlns:m="http://schemas.openxmlformats.org/officeDocument/2006/math">
                    <m:sSub>
                      <m:sSubPr>
                        <m:ctrlPr>
                          <a:rPr lang="en-GB" i="1" dirty="0"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𝑥</m:t>
                        </m:r>
                      </m:e>
                      <m:sub>
                        <m:r>
                          <a:rPr lang="en-GB" i="1" dirty="0">
                            <a:solidFill>
                              <a:schemeClr val="tx1"/>
                            </a:solidFill>
                            <a:latin typeface="Cambria Math" panose="02040503050406030204" pitchFamily="18" charset="0"/>
                          </a:rPr>
                          <m:t>𝑚</m:t>
                        </m:r>
                      </m:sub>
                    </m:sSub>
                  </m:oMath>
                </a14:m>
                <a:r>
                  <a:rPr lang="en-GB" dirty="0">
                    <a:solidFill>
                      <a:schemeClr val="tx1"/>
                    </a:solidFill>
                  </a:rPr>
                  <a:t> and </a:t>
                </a:r>
                <a14:m>
                  <m:oMath xmlns:m="http://schemas.openxmlformats.org/officeDocument/2006/math">
                    <m:sSub>
                      <m:sSubPr>
                        <m:ctrlPr>
                          <a:rPr lang="en-GB" i="1" dirty="0">
                            <a:solidFill>
                              <a:schemeClr val="tx1"/>
                            </a:solidFill>
                            <a:latin typeface="Cambria Math" panose="02040503050406030204" pitchFamily="18" charset="0"/>
                          </a:rPr>
                        </m:ctrlPr>
                      </m:sSubPr>
                      <m:e>
                        <m:r>
                          <a:rPr lang="en-GB" b="0" i="1" dirty="0" smtClean="0">
                            <a:solidFill>
                              <a:schemeClr val="tx1"/>
                            </a:solidFill>
                            <a:latin typeface="Cambria Math" panose="02040503050406030204" pitchFamily="18" charset="0"/>
                          </a:rPr>
                          <m:t>𝑦</m:t>
                        </m:r>
                      </m:e>
                      <m:sub>
                        <m:r>
                          <a:rPr lang="en-GB" i="1" dirty="0">
                            <a:solidFill>
                              <a:schemeClr val="tx1"/>
                            </a:solidFill>
                            <a:latin typeface="Cambria Math" panose="02040503050406030204" pitchFamily="18" charset="0"/>
                          </a:rPr>
                          <m:t>𝑚</m:t>
                        </m:r>
                      </m:sub>
                    </m:sSub>
                  </m:oMath>
                </a14:m>
                <a:r>
                  <a:rPr lang="en-GB" dirty="0"/>
                  <a:t> (length </a:t>
                </a:r>
                <a14:m>
                  <m:oMath xmlns:m="http://schemas.openxmlformats.org/officeDocument/2006/math">
                    <m:r>
                      <a:rPr lang="en-GB" i="1" dirty="0" smtClean="0">
                        <a:latin typeface="Cambria Math" panose="02040503050406030204" pitchFamily="18" charset="0"/>
                      </a:rPr>
                      <m:t>𝑁</m:t>
                    </m:r>
                  </m:oMath>
                </a14:m>
                <a:r>
                  <a:rPr lang="en-GB" dirty="0"/>
                  <a:t>).</a:t>
                </a:r>
              </a:p>
              <a:p>
                <a:pPr marL="742950" lvl="1" indent="-285750">
                  <a:buFont typeface="Wingdings" panose="05000000000000000000" pitchFamily="2" charset="2"/>
                  <a:buChar char="Ø"/>
                </a:pPr>
                <a:r>
                  <a:rPr lang="en-GB" dirty="0"/>
                  <a:t>A check has to be done on </a:t>
                </a:r>
                <a14:m>
                  <m:oMath xmlns:m="http://schemas.openxmlformats.org/officeDocument/2006/math">
                    <m:d>
                      <m:dPr>
                        <m:ctrlPr>
                          <a:rPr lang="en-GB" i="1" dirty="0" smtClean="0">
                            <a:latin typeface="Cambria Math" panose="02040503050406030204" pitchFamily="18" charset="0"/>
                          </a:rPr>
                        </m:ctrlPr>
                      </m:dPr>
                      <m:e>
                        <m:r>
                          <a:rPr lang="en-GB" i="1" dirty="0">
                            <a:latin typeface="Cambria Math" panose="02040503050406030204" pitchFamily="18" charset="0"/>
                          </a:rPr>
                          <m:t>𝑥</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r>
                          <a:rPr lang="en-GB" b="0" i="1" dirty="0" smtClean="0">
                            <a:latin typeface="Cambria Math" panose="02040503050406030204" pitchFamily="18" charset="0"/>
                          </a:rPr>
                          <m:t>𝑦</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e>
                    </m:d>
                  </m:oMath>
                </a14:m>
                <a:r>
                  <a:rPr lang="en-GB" dirty="0"/>
                  <a:t> which can belong to the envelope or not depending on the specific case. </a:t>
                </a:r>
              </a:p>
              <a:p>
                <a:pPr marL="1200150" lvl="2" indent="-285750">
                  <a:buFont typeface="Arial" panose="020B0604020202020204" pitchFamily="34" charset="0"/>
                  <a:buChar char="•"/>
                </a:pPr>
                <a:r>
                  <a:rPr lang="en-GB" dirty="0"/>
                  <a:t>If </a:t>
                </a:r>
                <a14:m>
                  <m:oMath xmlns:m="http://schemas.openxmlformats.org/officeDocument/2006/math">
                    <m:r>
                      <a:rPr lang="en-GB" b="0" i="1" dirty="0" smtClean="0">
                        <a:latin typeface="Cambria Math" panose="02040503050406030204" pitchFamily="18" charset="0"/>
                      </a:rPr>
                      <m:t>𝑦</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i="1" dirty="0">
                        <a:latin typeface="Cambria Math" panose="02040503050406030204" pitchFamily="18" charset="0"/>
                      </a:rPr>
                      <m:t>&gt;</m:t>
                    </m:r>
                    <m:r>
                      <a:rPr lang="en-GB" i="1" dirty="0">
                        <a:latin typeface="Cambria Math" panose="02040503050406030204" pitchFamily="18" charset="0"/>
                      </a:rPr>
                      <m:t>𝑦</m:t>
                    </m:r>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oMath>
                </a14:m>
                <a:r>
                  <a:rPr lang="en-GB" dirty="0"/>
                  <a:t> </a:t>
                </a:r>
                <a:r>
                  <a:rPr lang="en-GB" dirty="0">
                    <a:solidFill>
                      <a:schemeClr val="tx1"/>
                    </a:solidFill>
                  </a:rPr>
                  <a:t>and </a:t>
                </a:r>
                <a14:m>
                  <m:oMath xmlns:m="http://schemas.openxmlformats.org/officeDocument/2006/math">
                    <m:r>
                      <a:rPr lang="en-GB" i="1" dirty="0">
                        <a:solidFill>
                          <a:schemeClr val="tx1"/>
                        </a:solidFill>
                        <a:latin typeface="Cambria Math" panose="02040503050406030204" pitchFamily="18" charset="0"/>
                      </a:rPr>
                      <m:t>𝑦</m:t>
                    </m:r>
                    <m:d>
                      <m:dPr>
                        <m:begChr m:val="["/>
                        <m:endChr m:val="]"/>
                        <m:ctrlPr>
                          <a:rPr lang="en-GB" i="1" dirty="0">
                            <a:solidFill>
                              <a:schemeClr val="tx1"/>
                            </a:solidFill>
                            <a:latin typeface="Cambria Math" panose="02040503050406030204" pitchFamily="18" charset="0"/>
                          </a:rPr>
                        </m:ctrlPr>
                      </m:dPr>
                      <m:e>
                        <m:r>
                          <a:rPr lang="en-GB" i="1" dirty="0">
                            <a:solidFill>
                              <a:schemeClr val="tx1"/>
                            </a:solidFill>
                            <a:latin typeface="Cambria Math" panose="02040503050406030204" pitchFamily="18" charset="0"/>
                          </a:rPr>
                          <m:t>0</m:t>
                        </m:r>
                      </m:e>
                    </m:d>
                    <m:r>
                      <a:rPr lang="en-GB" i="1" dirty="0">
                        <a:solidFill>
                          <a:schemeClr val="tx1"/>
                        </a:solidFill>
                        <a:latin typeface="Cambria Math" panose="02040503050406030204" pitchFamily="18" charset="0"/>
                      </a:rPr>
                      <m:t>&gt;</m:t>
                    </m:r>
                    <m:sSub>
                      <m:sSubPr>
                        <m:ctrlPr>
                          <a:rPr lang="en-GB"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𝑦</m:t>
                        </m:r>
                      </m:e>
                      <m:sub>
                        <m:r>
                          <a:rPr lang="en-GB" i="1" dirty="0">
                            <a:solidFill>
                              <a:schemeClr val="tx1"/>
                            </a:solidFill>
                            <a:latin typeface="Cambria Math" panose="02040503050406030204" pitchFamily="18" charset="0"/>
                          </a:rPr>
                          <m:t>𝑚</m:t>
                        </m:r>
                      </m:sub>
                    </m:sSub>
                    <m:d>
                      <m:dPr>
                        <m:begChr m:val="["/>
                        <m:endChr m:val="]"/>
                        <m:ctrlPr>
                          <a:rPr lang="en-GB" i="1" dirty="0">
                            <a:solidFill>
                              <a:schemeClr val="tx1"/>
                            </a:solidFill>
                            <a:latin typeface="Cambria Math" panose="02040503050406030204" pitchFamily="18" charset="0"/>
                          </a:rPr>
                        </m:ctrlPr>
                      </m:dPr>
                      <m:e>
                        <m:r>
                          <a:rPr lang="en-GB" i="1" dirty="0">
                            <a:solidFill>
                              <a:schemeClr val="tx1"/>
                            </a:solidFill>
                            <a:latin typeface="Cambria Math" panose="02040503050406030204" pitchFamily="18" charset="0"/>
                          </a:rPr>
                          <m:t>1</m:t>
                        </m:r>
                      </m:e>
                    </m:d>
                  </m:oMath>
                </a14:m>
                <a:r>
                  <a:rPr lang="en-GB" dirty="0"/>
                  <a:t>, then </a:t>
                </a:r>
                <a14:m>
                  <m:oMath xmlns:m="http://schemas.openxmlformats.org/officeDocument/2006/math">
                    <m:d>
                      <m:dPr>
                        <m:ctrlPr>
                          <a:rPr lang="en-GB" i="1" dirty="0">
                            <a:latin typeface="Cambria Math" panose="02040503050406030204" pitchFamily="18" charset="0"/>
                          </a:rPr>
                        </m:ctrlPr>
                      </m:dPr>
                      <m:e>
                        <m:r>
                          <a:rPr lang="en-GB" i="1" dirty="0">
                            <a:latin typeface="Cambria Math" panose="02040503050406030204" pitchFamily="18" charset="0"/>
                          </a:rPr>
                          <m:t>𝑥</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i="1" dirty="0">
                            <a:latin typeface="Cambria Math" panose="02040503050406030204" pitchFamily="18" charset="0"/>
                          </a:rPr>
                          <m:t>,</m:t>
                        </m:r>
                        <m:r>
                          <a:rPr lang="en-GB" i="1" dirty="0">
                            <a:latin typeface="Cambria Math" panose="02040503050406030204" pitchFamily="18" charset="0"/>
                          </a:rPr>
                          <m:t>𝑦</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e>
                    </m:d>
                  </m:oMath>
                </a14:m>
                <a:r>
                  <a:rPr lang="en-GB" dirty="0"/>
                  <a:t> belongs to the envelope (as in our example).</a:t>
                </a:r>
              </a:p>
            </p:txBody>
          </p:sp>
        </mc:Choice>
        <mc:Fallback xmlns="">
          <p:sp>
            <p:nvSpPr>
              <p:cNvPr id="21" name="CasellaDiTesto 20">
                <a:extLst>
                  <a:ext uri="{FF2B5EF4-FFF2-40B4-BE49-F238E27FC236}">
                    <a16:creationId xmlns:a16="http://schemas.microsoft.com/office/drawing/2014/main" id="{3FACF858-0191-40B3-9E92-3723FA961A18}"/>
                  </a:ext>
                </a:extLst>
              </p:cNvPr>
              <p:cNvSpPr txBox="1">
                <a:spLocks noRot="1" noChangeAspect="1" noMove="1" noResize="1" noEditPoints="1" noAdjustHandles="1" noChangeArrowheads="1" noChangeShapeType="1" noTextEdit="1"/>
              </p:cNvSpPr>
              <p:nvPr/>
            </p:nvSpPr>
            <p:spPr>
              <a:xfrm>
                <a:off x="91761" y="4375201"/>
                <a:ext cx="12100239" cy="923330"/>
              </a:xfrm>
              <a:prstGeom prst="rect">
                <a:avLst/>
              </a:prstGeom>
              <a:blipFill>
                <a:blip r:embed="rId7"/>
                <a:stretch>
                  <a:fillRect l="-302" t="-3974"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BBFC271A-E2F5-4C6B-8DC8-83BEE6F8C027}"/>
                  </a:ext>
                </a:extLst>
              </p:cNvPr>
              <p:cNvSpPr txBox="1"/>
              <p:nvPr/>
            </p:nvSpPr>
            <p:spPr>
              <a:xfrm>
                <a:off x="9783294" y="3973634"/>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oMath>
                  </m:oMathPara>
                </a14:m>
                <a:endParaRPr lang="en-GB" dirty="0"/>
              </a:p>
            </p:txBody>
          </p:sp>
        </mc:Choice>
        <mc:Fallback xmlns="">
          <p:sp>
            <p:nvSpPr>
              <p:cNvPr id="23" name="CasellaDiTesto 22">
                <a:extLst>
                  <a:ext uri="{FF2B5EF4-FFF2-40B4-BE49-F238E27FC236}">
                    <a16:creationId xmlns:a16="http://schemas.microsoft.com/office/drawing/2014/main" id="{BBFC271A-E2F5-4C6B-8DC8-83BEE6F8C027}"/>
                  </a:ext>
                </a:extLst>
              </p:cNvPr>
              <p:cNvSpPr txBox="1">
                <a:spLocks noRot="1" noChangeAspect="1" noMove="1" noResize="1" noEditPoints="1" noAdjustHandles="1" noChangeArrowheads="1" noChangeShapeType="1" noTextEdit="1"/>
              </p:cNvSpPr>
              <p:nvPr/>
            </p:nvSpPr>
            <p:spPr>
              <a:xfrm>
                <a:off x="9783294" y="3973634"/>
                <a:ext cx="183320" cy="276999"/>
              </a:xfrm>
              <a:prstGeom prst="rect">
                <a:avLst/>
              </a:prstGeom>
              <a:blipFill>
                <a:blip r:embed="rId8"/>
                <a:stretch>
                  <a:fillRect l="-20000" r="-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FFB162AD-2FD3-4AF7-8B51-9942829BFDAF}"/>
                  </a:ext>
                </a:extLst>
              </p:cNvPr>
              <p:cNvSpPr txBox="1"/>
              <p:nvPr/>
            </p:nvSpPr>
            <p:spPr>
              <a:xfrm>
                <a:off x="7196934" y="2895646"/>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oMath>
                  </m:oMathPara>
                </a14:m>
                <a:endParaRPr lang="en-GB" dirty="0"/>
              </a:p>
            </p:txBody>
          </p:sp>
        </mc:Choice>
        <mc:Fallback xmlns="">
          <p:sp>
            <p:nvSpPr>
              <p:cNvPr id="25" name="CasellaDiTesto 24">
                <a:extLst>
                  <a:ext uri="{FF2B5EF4-FFF2-40B4-BE49-F238E27FC236}">
                    <a16:creationId xmlns:a16="http://schemas.microsoft.com/office/drawing/2014/main" id="{FFB162AD-2FD3-4AF7-8B51-9942829BFDAF}"/>
                  </a:ext>
                </a:extLst>
              </p:cNvPr>
              <p:cNvSpPr txBox="1">
                <a:spLocks noRot="1" noChangeAspect="1" noMove="1" noResize="1" noEditPoints="1" noAdjustHandles="1" noChangeArrowheads="1" noChangeShapeType="1" noTextEdit="1"/>
              </p:cNvSpPr>
              <p:nvPr/>
            </p:nvSpPr>
            <p:spPr>
              <a:xfrm>
                <a:off x="7196934" y="2895646"/>
                <a:ext cx="186718" cy="276999"/>
              </a:xfrm>
              <a:prstGeom prst="rect">
                <a:avLst/>
              </a:prstGeom>
              <a:blipFill>
                <a:blip r:embed="rId9"/>
                <a:stretch>
                  <a:fillRect l="-33333" r="-30000" b="-26667"/>
                </a:stretch>
              </a:blipFill>
            </p:spPr>
            <p:txBody>
              <a:bodyPr/>
              <a:lstStyle/>
              <a:p>
                <a:r>
                  <a:rPr lang="en-GB">
                    <a:noFill/>
                  </a:rPr>
                  <a:t> </a:t>
                </a:r>
              </a:p>
            </p:txBody>
          </p:sp>
        </mc:Fallback>
      </mc:AlternateContent>
      <p:sp>
        <p:nvSpPr>
          <p:cNvPr id="27" name="CasellaDiTesto 26">
            <a:extLst>
              <a:ext uri="{FF2B5EF4-FFF2-40B4-BE49-F238E27FC236}">
                <a16:creationId xmlns:a16="http://schemas.microsoft.com/office/drawing/2014/main" id="{D2E1C65F-289E-41DA-9845-72620C254175}"/>
              </a:ext>
            </a:extLst>
          </p:cNvPr>
          <p:cNvSpPr txBox="1"/>
          <p:nvPr/>
        </p:nvSpPr>
        <p:spPr>
          <a:xfrm>
            <a:off x="9942940" y="2096847"/>
            <a:ext cx="1855433" cy="923330"/>
          </a:xfrm>
          <a:prstGeom prst="rect">
            <a:avLst/>
          </a:prstGeom>
          <a:solidFill>
            <a:schemeClr val="bg1"/>
          </a:solidFill>
          <a:ln>
            <a:solidFill>
              <a:schemeClr val="tx1"/>
            </a:solidFill>
          </a:ln>
        </p:spPr>
        <p:txBody>
          <a:bodyPr wrap="square" rtlCol="0">
            <a:spAutoFit/>
          </a:bodyPr>
          <a:lstStyle/>
          <a:p>
            <a:r>
              <a:rPr lang="en-GB" b="1" dirty="0"/>
              <a:t>Original signal with local maxima detected</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F8CB1B9C-16D3-49F6-9EFA-BF06530AB780}"/>
                  </a:ext>
                </a:extLst>
              </p:cNvPr>
              <p:cNvSpPr txBox="1"/>
              <p:nvPr/>
            </p:nvSpPr>
            <p:spPr>
              <a:xfrm>
                <a:off x="7935703" y="2071920"/>
                <a:ext cx="144706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i="1" dirty="0" smtClean="0">
                              <a:solidFill>
                                <a:srgbClr val="FF0000"/>
                              </a:solidFill>
                              <a:latin typeface="Cambria Math" panose="02040503050406030204" pitchFamily="18" charset="0"/>
                            </a:rPr>
                          </m:ctrlPr>
                        </m:dPr>
                        <m:e>
                          <m:sSub>
                            <m:sSubPr>
                              <m:ctrlPr>
                                <a:rPr lang="en-GB" sz="1600" i="1" dirty="0">
                                  <a:solidFill>
                                    <a:srgbClr val="FF0000"/>
                                  </a:solidFill>
                                  <a:latin typeface="Cambria Math" panose="02040503050406030204" pitchFamily="18" charset="0"/>
                                </a:rPr>
                              </m:ctrlPr>
                            </m:sSubPr>
                            <m:e>
                              <m:r>
                                <a:rPr lang="en-GB" sz="1600" i="1" dirty="0">
                                  <a:solidFill>
                                    <a:srgbClr val="FF0000"/>
                                  </a:solidFill>
                                  <a:latin typeface="Cambria Math" panose="02040503050406030204" pitchFamily="18" charset="0"/>
                                </a:rPr>
                                <m:t>𝑥</m:t>
                              </m:r>
                            </m:e>
                            <m:sub>
                              <m:r>
                                <a:rPr lang="en-GB" sz="1600" i="1" dirty="0">
                                  <a:solidFill>
                                    <a:srgbClr val="FF0000"/>
                                  </a:solidFill>
                                  <a:latin typeface="Cambria Math" panose="02040503050406030204" pitchFamily="18" charset="0"/>
                                </a:rPr>
                                <m:t>𝑚</m:t>
                              </m:r>
                            </m:sub>
                          </m:sSub>
                          <m:d>
                            <m:dPr>
                              <m:begChr m:val="["/>
                              <m:endChr m:val="]"/>
                              <m:ctrlPr>
                                <a:rPr lang="en-GB" sz="1600" i="1" dirty="0">
                                  <a:solidFill>
                                    <a:srgbClr val="FF0000"/>
                                  </a:solidFill>
                                  <a:latin typeface="Cambria Math" panose="02040503050406030204" pitchFamily="18" charset="0"/>
                                </a:rPr>
                              </m:ctrlPr>
                            </m:dPr>
                            <m:e>
                              <m:r>
                                <a:rPr lang="en-GB" sz="1600" i="1" dirty="0">
                                  <a:solidFill>
                                    <a:srgbClr val="FF0000"/>
                                  </a:solidFill>
                                  <a:latin typeface="Cambria Math" panose="02040503050406030204" pitchFamily="18" charset="0"/>
                                </a:rPr>
                                <m:t>0</m:t>
                              </m:r>
                            </m:e>
                          </m:d>
                          <m:r>
                            <a:rPr lang="en-GB" sz="1600" b="0" i="1" dirty="0" smtClean="0">
                              <a:solidFill>
                                <a:srgbClr val="FF0000"/>
                              </a:solidFill>
                              <a:latin typeface="Cambria Math" panose="02040503050406030204" pitchFamily="18" charset="0"/>
                            </a:rPr>
                            <m:t>,</m:t>
                          </m:r>
                          <m:sSub>
                            <m:sSubPr>
                              <m:ctrlPr>
                                <a:rPr lang="en-GB" sz="1600" i="1" dirty="0">
                                  <a:solidFill>
                                    <a:srgbClr val="FF0000"/>
                                  </a:solidFill>
                                  <a:latin typeface="Cambria Math" panose="02040503050406030204" pitchFamily="18" charset="0"/>
                                </a:rPr>
                              </m:ctrlPr>
                            </m:sSubPr>
                            <m:e>
                              <m:r>
                                <a:rPr lang="en-GB" sz="1600" b="0" i="1" dirty="0" smtClean="0">
                                  <a:solidFill>
                                    <a:srgbClr val="FF0000"/>
                                  </a:solidFill>
                                  <a:latin typeface="Cambria Math" panose="02040503050406030204" pitchFamily="18" charset="0"/>
                                </a:rPr>
                                <m:t>𝑦</m:t>
                              </m:r>
                            </m:e>
                            <m:sub>
                              <m:r>
                                <a:rPr lang="en-GB" sz="1600" i="1" dirty="0">
                                  <a:solidFill>
                                    <a:srgbClr val="FF0000"/>
                                  </a:solidFill>
                                  <a:latin typeface="Cambria Math" panose="02040503050406030204" pitchFamily="18" charset="0"/>
                                </a:rPr>
                                <m:t>𝑚</m:t>
                              </m:r>
                            </m:sub>
                          </m:sSub>
                          <m:d>
                            <m:dPr>
                              <m:begChr m:val="["/>
                              <m:endChr m:val="]"/>
                              <m:ctrlPr>
                                <a:rPr lang="en-GB" sz="1600" i="1" dirty="0">
                                  <a:solidFill>
                                    <a:srgbClr val="FF0000"/>
                                  </a:solidFill>
                                  <a:latin typeface="Cambria Math" panose="02040503050406030204" pitchFamily="18" charset="0"/>
                                </a:rPr>
                              </m:ctrlPr>
                            </m:dPr>
                            <m:e>
                              <m:r>
                                <a:rPr lang="en-GB" sz="1600" b="0" i="1" dirty="0" smtClean="0">
                                  <a:solidFill>
                                    <a:srgbClr val="FF0000"/>
                                  </a:solidFill>
                                  <a:latin typeface="Cambria Math" panose="02040503050406030204" pitchFamily="18" charset="0"/>
                                </a:rPr>
                                <m:t>0</m:t>
                              </m:r>
                            </m:e>
                          </m:d>
                        </m:e>
                      </m:d>
                    </m:oMath>
                  </m:oMathPara>
                </a14:m>
                <a:endParaRPr lang="en-GB" sz="1600" dirty="0"/>
              </a:p>
            </p:txBody>
          </p:sp>
        </mc:Choice>
        <mc:Fallback xmlns="">
          <p:sp>
            <p:nvSpPr>
              <p:cNvPr id="29" name="CasellaDiTesto 28">
                <a:extLst>
                  <a:ext uri="{FF2B5EF4-FFF2-40B4-BE49-F238E27FC236}">
                    <a16:creationId xmlns:a16="http://schemas.microsoft.com/office/drawing/2014/main" id="{F8CB1B9C-16D3-49F6-9EFA-BF06530AB780}"/>
                  </a:ext>
                </a:extLst>
              </p:cNvPr>
              <p:cNvSpPr txBox="1">
                <a:spLocks noRot="1" noChangeAspect="1" noMove="1" noResize="1" noEditPoints="1" noAdjustHandles="1" noChangeArrowheads="1" noChangeShapeType="1" noTextEdit="1"/>
              </p:cNvSpPr>
              <p:nvPr/>
            </p:nvSpPr>
            <p:spPr>
              <a:xfrm>
                <a:off x="7935703" y="2071920"/>
                <a:ext cx="1447060" cy="338554"/>
              </a:xfrm>
              <a:prstGeom prst="rect">
                <a:avLst/>
              </a:prstGeom>
              <a:blipFill>
                <a:blip r:embed="rId10"/>
                <a:stretch>
                  <a:fillRect b="-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C9F57760-E31D-42F7-B00A-75C62E9C19AD}"/>
                  </a:ext>
                </a:extLst>
              </p:cNvPr>
              <p:cNvSpPr txBox="1"/>
              <p:nvPr/>
            </p:nvSpPr>
            <p:spPr>
              <a:xfrm>
                <a:off x="8154242" y="2439944"/>
                <a:ext cx="144706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i="1" dirty="0" smtClean="0">
                              <a:solidFill>
                                <a:srgbClr val="FF0000"/>
                              </a:solidFill>
                              <a:latin typeface="Cambria Math" panose="02040503050406030204" pitchFamily="18" charset="0"/>
                            </a:rPr>
                          </m:ctrlPr>
                        </m:dPr>
                        <m:e>
                          <m:sSub>
                            <m:sSubPr>
                              <m:ctrlPr>
                                <a:rPr lang="en-GB" sz="1600" i="1" dirty="0">
                                  <a:solidFill>
                                    <a:srgbClr val="FF0000"/>
                                  </a:solidFill>
                                  <a:latin typeface="Cambria Math" panose="02040503050406030204" pitchFamily="18" charset="0"/>
                                </a:rPr>
                              </m:ctrlPr>
                            </m:sSubPr>
                            <m:e>
                              <m:r>
                                <a:rPr lang="en-GB" sz="1600" i="1" dirty="0">
                                  <a:solidFill>
                                    <a:srgbClr val="FF0000"/>
                                  </a:solidFill>
                                  <a:latin typeface="Cambria Math" panose="02040503050406030204" pitchFamily="18" charset="0"/>
                                </a:rPr>
                                <m:t>𝑥</m:t>
                              </m:r>
                            </m:e>
                            <m:sub>
                              <m:r>
                                <a:rPr lang="en-GB" sz="1600" i="1" dirty="0">
                                  <a:solidFill>
                                    <a:srgbClr val="FF0000"/>
                                  </a:solidFill>
                                  <a:latin typeface="Cambria Math" panose="02040503050406030204" pitchFamily="18" charset="0"/>
                                </a:rPr>
                                <m:t>𝑚</m:t>
                              </m:r>
                            </m:sub>
                          </m:sSub>
                          <m:d>
                            <m:dPr>
                              <m:begChr m:val="["/>
                              <m:endChr m:val="]"/>
                              <m:ctrlPr>
                                <a:rPr lang="en-GB" sz="1600" i="1" dirty="0">
                                  <a:solidFill>
                                    <a:srgbClr val="FF0000"/>
                                  </a:solidFill>
                                  <a:latin typeface="Cambria Math" panose="02040503050406030204" pitchFamily="18" charset="0"/>
                                </a:rPr>
                              </m:ctrlPr>
                            </m:dPr>
                            <m:e>
                              <m:r>
                                <a:rPr lang="en-GB" sz="1600" b="0" i="1" dirty="0" smtClean="0">
                                  <a:solidFill>
                                    <a:srgbClr val="FF0000"/>
                                  </a:solidFill>
                                  <a:latin typeface="Cambria Math" panose="02040503050406030204" pitchFamily="18" charset="0"/>
                                </a:rPr>
                                <m:t>1</m:t>
                              </m:r>
                            </m:e>
                          </m:d>
                          <m:r>
                            <a:rPr lang="en-GB" sz="1600" b="0" i="1" dirty="0" smtClean="0">
                              <a:solidFill>
                                <a:srgbClr val="FF0000"/>
                              </a:solidFill>
                              <a:latin typeface="Cambria Math" panose="02040503050406030204" pitchFamily="18" charset="0"/>
                            </a:rPr>
                            <m:t>,</m:t>
                          </m:r>
                          <m:sSub>
                            <m:sSubPr>
                              <m:ctrlPr>
                                <a:rPr lang="en-GB" sz="1600" i="1" dirty="0">
                                  <a:solidFill>
                                    <a:srgbClr val="FF0000"/>
                                  </a:solidFill>
                                  <a:latin typeface="Cambria Math" panose="02040503050406030204" pitchFamily="18" charset="0"/>
                                </a:rPr>
                              </m:ctrlPr>
                            </m:sSubPr>
                            <m:e>
                              <m:r>
                                <a:rPr lang="en-GB" sz="1600" b="0" i="1" dirty="0" smtClean="0">
                                  <a:solidFill>
                                    <a:srgbClr val="FF0000"/>
                                  </a:solidFill>
                                  <a:latin typeface="Cambria Math" panose="02040503050406030204" pitchFamily="18" charset="0"/>
                                </a:rPr>
                                <m:t>𝑦</m:t>
                              </m:r>
                            </m:e>
                            <m:sub>
                              <m:r>
                                <a:rPr lang="en-GB" sz="1600" i="1" dirty="0">
                                  <a:solidFill>
                                    <a:srgbClr val="FF0000"/>
                                  </a:solidFill>
                                  <a:latin typeface="Cambria Math" panose="02040503050406030204" pitchFamily="18" charset="0"/>
                                </a:rPr>
                                <m:t>𝑚</m:t>
                              </m:r>
                            </m:sub>
                          </m:sSub>
                          <m:d>
                            <m:dPr>
                              <m:begChr m:val="["/>
                              <m:endChr m:val="]"/>
                              <m:ctrlPr>
                                <a:rPr lang="en-GB" sz="1600" i="1" dirty="0">
                                  <a:solidFill>
                                    <a:srgbClr val="FF0000"/>
                                  </a:solidFill>
                                  <a:latin typeface="Cambria Math" panose="02040503050406030204" pitchFamily="18" charset="0"/>
                                </a:rPr>
                              </m:ctrlPr>
                            </m:dPr>
                            <m:e>
                              <m:r>
                                <a:rPr lang="en-GB" sz="1600" b="0" i="1" dirty="0" smtClean="0">
                                  <a:solidFill>
                                    <a:srgbClr val="FF0000"/>
                                  </a:solidFill>
                                  <a:latin typeface="Cambria Math" panose="02040503050406030204" pitchFamily="18" charset="0"/>
                                </a:rPr>
                                <m:t>1</m:t>
                              </m:r>
                            </m:e>
                          </m:d>
                        </m:e>
                      </m:d>
                    </m:oMath>
                  </m:oMathPara>
                </a14:m>
                <a:endParaRPr lang="en-GB" sz="1600" dirty="0"/>
              </a:p>
            </p:txBody>
          </p:sp>
        </mc:Choice>
        <mc:Fallback xmlns="">
          <p:sp>
            <p:nvSpPr>
              <p:cNvPr id="31" name="CasellaDiTesto 30">
                <a:extLst>
                  <a:ext uri="{FF2B5EF4-FFF2-40B4-BE49-F238E27FC236}">
                    <a16:creationId xmlns:a16="http://schemas.microsoft.com/office/drawing/2014/main" id="{C9F57760-E31D-42F7-B00A-75C62E9C19AD}"/>
                  </a:ext>
                </a:extLst>
              </p:cNvPr>
              <p:cNvSpPr txBox="1">
                <a:spLocks noRot="1" noChangeAspect="1" noMove="1" noResize="1" noEditPoints="1" noAdjustHandles="1" noChangeArrowheads="1" noChangeShapeType="1" noTextEdit="1"/>
              </p:cNvSpPr>
              <p:nvPr/>
            </p:nvSpPr>
            <p:spPr>
              <a:xfrm>
                <a:off x="8154242" y="2439944"/>
                <a:ext cx="1447060" cy="338554"/>
              </a:xfrm>
              <a:prstGeom prst="rect">
                <a:avLst/>
              </a:prstGeom>
              <a:blipFill>
                <a:blip r:embed="rId11"/>
                <a:stretch>
                  <a:fillRect b="-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97D8F070-DD85-4B33-A6EC-00BFF1B23539}"/>
                  </a:ext>
                </a:extLst>
              </p:cNvPr>
              <p:cNvSpPr txBox="1"/>
              <p:nvPr/>
            </p:nvSpPr>
            <p:spPr>
              <a:xfrm>
                <a:off x="91760" y="5361073"/>
                <a:ext cx="12100239" cy="1754326"/>
              </a:xfrm>
              <a:prstGeom prst="rect">
                <a:avLst/>
              </a:prstGeom>
              <a:noFill/>
            </p:spPr>
            <p:txBody>
              <a:bodyPr wrap="square" rtlCol="0">
                <a:spAutoFit/>
              </a:bodyPr>
              <a:lstStyle/>
              <a:p>
                <a:pPr marL="285750" indent="-285750">
                  <a:buFont typeface="Wingdings" panose="05000000000000000000" pitchFamily="2" charset="2"/>
                  <a:buChar char="q"/>
                </a:pPr>
                <a:r>
                  <a:rPr lang="en-GB" b="1" dirty="0"/>
                  <a:t>The second step is to fit the points </a:t>
                </a:r>
                <a14:m>
                  <m:oMath xmlns:m="http://schemas.openxmlformats.org/officeDocument/2006/math">
                    <m:d>
                      <m:dPr>
                        <m:ctrlPr>
                          <a:rPr lang="en-GB" b="1" i="1" dirty="0" smtClean="0">
                            <a:solidFill>
                              <a:schemeClr val="tx1"/>
                            </a:solidFill>
                            <a:latin typeface="Cambria Math" panose="02040503050406030204" pitchFamily="18" charset="0"/>
                          </a:rPr>
                        </m:ctrlPr>
                      </m:dPr>
                      <m:e>
                        <m:sSub>
                          <m:sSubPr>
                            <m:ctrlPr>
                              <a:rPr lang="en-GB" b="1" i="1" dirty="0">
                                <a:latin typeface="Cambria Math" panose="02040503050406030204" pitchFamily="18" charset="0"/>
                              </a:rPr>
                            </m:ctrlPr>
                          </m:sSubPr>
                          <m:e>
                            <m:r>
                              <a:rPr lang="en-GB" b="1" i="1" dirty="0">
                                <a:latin typeface="Cambria Math" panose="02040503050406030204" pitchFamily="18" charset="0"/>
                              </a:rPr>
                              <m:t>𝒙</m:t>
                            </m:r>
                          </m:e>
                          <m:sub>
                            <m:r>
                              <a:rPr lang="en-GB" b="1" i="1" dirty="0">
                                <a:latin typeface="Cambria Math" panose="02040503050406030204" pitchFamily="18" charset="0"/>
                              </a:rPr>
                              <m:t>𝒎</m:t>
                            </m:r>
                          </m:sub>
                        </m:sSub>
                        <m:r>
                          <a:rPr lang="en-GB" b="1" i="1" dirty="0" smtClean="0">
                            <a:latin typeface="Cambria Math" panose="02040503050406030204" pitchFamily="18" charset="0"/>
                          </a:rPr>
                          <m:t>[</m:t>
                        </m:r>
                        <m:r>
                          <a:rPr lang="en-GB" b="1" i="1" dirty="0" smtClean="0">
                            <a:latin typeface="Cambria Math" panose="02040503050406030204" pitchFamily="18" charset="0"/>
                          </a:rPr>
                          <m:t>𝒊</m:t>
                        </m:r>
                        <m:r>
                          <a:rPr lang="en-GB" b="1" i="1" dirty="0" smtClean="0">
                            <a:latin typeface="Cambria Math" panose="02040503050406030204" pitchFamily="18" charset="0"/>
                          </a:rPr>
                          <m:t>],</m:t>
                        </m:r>
                        <m:sSub>
                          <m:sSubPr>
                            <m:ctrlPr>
                              <a:rPr lang="en-GB" b="1" i="1" dirty="0">
                                <a:latin typeface="Cambria Math" panose="02040503050406030204" pitchFamily="18" charset="0"/>
                              </a:rPr>
                            </m:ctrlPr>
                          </m:sSubPr>
                          <m:e>
                            <m:r>
                              <a:rPr lang="en-GB" b="1" i="1" dirty="0">
                                <a:latin typeface="Cambria Math" panose="02040503050406030204" pitchFamily="18" charset="0"/>
                              </a:rPr>
                              <m:t>𝒚</m:t>
                            </m:r>
                          </m:e>
                          <m:sub>
                            <m:r>
                              <a:rPr lang="en-GB" b="1" i="1" dirty="0">
                                <a:latin typeface="Cambria Math" panose="02040503050406030204" pitchFamily="18" charset="0"/>
                              </a:rPr>
                              <m:t>𝒎</m:t>
                            </m:r>
                          </m:sub>
                        </m:sSub>
                        <m:r>
                          <a:rPr lang="en-GB" b="1" i="1" dirty="0" smtClean="0">
                            <a:latin typeface="Cambria Math" panose="02040503050406030204" pitchFamily="18" charset="0"/>
                          </a:rPr>
                          <m:t>[</m:t>
                        </m:r>
                        <m:r>
                          <a:rPr lang="en-GB" b="1" i="1" dirty="0" smtClean="0">
                            <a:latin typeface="Cambria Math" panose="02040503050406030204" pitchFamily="18" charset="0"/>
                          </a:rPr>
                          <m:t>𝒊</m:t>
                        </m:r>
                        <m:r>
                          <a:rPr lang="en-GB" b="1" i="1" dirty="0" smtClean="0">
                            <a:latin typeface="Cambria Math" panose="02040503050406030204" pitchFamily="18" charset="0"/>
                          </a:rPr>
                          <m:t>]</m:t>
                        </m:r>
                      </m:e>
                    </m:d>
                  </m:oMath>
                </a14:m>
                <a:r>
                  <a:rPr lang="en-GB" b="1" dirty="0"/>
                  <a:t> with the curve_fit routine, aiming at finding </a:t>
                </a:r>
                <a14:m>
                  <m:oMath xmlns:m="http://schemas.openxmlformats.org/officeDocument/2006/math">
                    <m:r>
                      <a:rPr lang="en-GB" b="1" i="1" dirty="0" smtClean="0">
                        <a:latin typeface="Cambria Math" panose="02040503050406030204" pitchFamily="18" charset="0"/>
                      </a:rPr>
                      <m:t>𝑨</m:t>
                    </m:r>
                  </m:oMath>
                </a14:m>
                <a:r>
                  <a:rPr lang="en-GB" b="1" dirty="0"/>
                  <a:t>, </a:t>
                </a:r>
                <a14:m>
                  <m:oMath xmlns:m="http://schemas.openxmlformats.org/officeDocument/2006/math">
                    <m:r>
                      <a:rPr lang="en-GB" b="1" i="1" dirty="0" smtClean="0">
                        <a:latin typeface="Cambria Math" panose="02040503050406030204" pitchFamily="18" charset="0"/>
                      </a:rPr>
                      <m:t>𝑩</m:t>
                    </m:r>
                  </m:oMath>
                </a14:m>
                <a:r>
                  <a:rPr lang="en-GB" b="1" dirty="0"/>
                  <a:t> and </a:t>
                </a:r>
                <a14:m>
                  <m:oMath xmlns:m="http://schemas.openxmlformats.org/officeDocument/2006/math">
                    <m:r>
                      <a:rPr lang="en-GB" b="1" i="1" dirty="0" smtClean="0">
                        <a:latin typeface="Cambria Math" panose="02040503050406030204" pitchFamily="18" charset="0"/>
                      </a:rPr>
                      <m:t>𝑪</m:t>
                    </m:r>
                  </m:oMath>
                </a14:m>
                <a:r>
                  <a:rPr lang="en-GB" b="1" dirty="0"/>
                  <a:t> of </a:t>
                </a:r>
                <a14:m>
                  <m:oMath xmlns:m="http://schemas.openxmlformats.org/officeDocument/2006/math">
                    <m:r>
                      <a:rPr lang="en-GB" b="1" i="1" dirty="0" smtClean="0">
                        <a:latin typeface="Cambria Math" panose="02040503050406030204" pitchFamily="18" charset="0"/>
                      </a:rPr>
                      <m:t>𝑳</m:t>
                    </m:r>
                    <m:r>
                      <a:rPr lang="en-GB" b="1" i="1" dirty="0" smtClean="0">
                        <a:latin typeface="Cambria Math" panose="02040503050406030204" pitchFamily="18" charset="0"/>
                      </a:rPr>
                      <m:t>(</m:t>
                    </m:r>
                    <m:r>
                      <a:rPr lang="en-GB" b="1" i="1" dirty="0" smtClean="0">
                        <a:latin typeface="Cambria Math" panose="02040503050406030204" pitchFamily="18" charset="0"/>
                      </a:rPr>
                      <m:t>𝒙</m:t>
                    </m:r>
                    <m:r>
                      <a:rPr lang="en-GB" b="1" i="1" dirty="0" smtClean="0">
                        <a:latin typeface="Cambria Math" panose="02040503050406030204" pitchFamily="18" charset="0"/>
                      </a:rPr>
                      <m:t>)</m:t>
                    </m:r>
                  </m:oMath>
                </a14:m>
                <a:r>
                  <a:rPr lang="en-GB" b="1" dirty="0"/>
                  <a:t>.</a:t>
                </a:r>
              </a:p>
              <a:p>
                <a:pPr marL="742950" lvl="1" indent="-285750">
                  <a:buFont typeface="Wingdings" panose="05000000000000000000" pitchFamily="2" charset="2"/>
                  <a:buChar char="Ø"/>
                </a:pPr>
                <a:r>
                  <a:rPr lang="en-GB" dirty="0"/>
                  <a:t>The exponential function to be used for the fit is</a:t>
                </a:r>
              </a:p>
              <a:p>
                <a:pPr lvl="1"/>
                <a:endParaRPr lang="en-GB" dirty="0"/>
              </a:p>
              <a:p>
                <a:pPr lvl="1"/>
                <a:endParaRPr lang="en-GB" dirty="0"/>
              </a:p>
              <a:p>
                <a:pPr marL="1200150" lvl="2" indent="-285750">
                  <a:buFont typeface="Arial" panose="020B0604020202020204" pitchFamily="34" charset="0"/>
                  <a:buChar char="•"/>
                </a:pPr>
                <a:r>
                  <a:rPr lang="en-GB" dirty="0"/>
                  <a:t>where </a:t>
                </a:r>
                <a14:m>
                  <m:oMath xmlns:m="http://schemas.openxmlformats.org/officeDocument/2006/math">
                    <m:r>
                      <a:rPr lang="en-GB" i="1" dirty="0" smtClean="0">
                        <a:latin typeface="Cambria Math" panose="02040503050406030204" pitchFamily="18" charset="0"/>
                      </a:rPr>
                      <m:t>𝑎</m:t>
                    </m:r>
                  </m:oMath>
                </a14:m>
                <a:r>
                  <a:rPr lang="en-GB" dirty="0"/>
                  <a:t>, </a:t>
                </a:r>
                <a14:m>
                  <m:oMath xmlns:m="http://schemas.openxmlformats.org/officeDocument/2006/math">
                    <m:r>
                      <a:rPr lang="en-GB" i="1" dirty="0" smtClean="0">
                        <a:latin typeface="Cambria Math" panose="02040503050406030204" pitchFamily="18" charset="0"/>
                      </a:rPr>
                      <m:t>𝑏</m:t>
                    </m:r>
                  </m:oMath>
                </a14:m>
                <a:r>
                  <a:rPr lang="en-GB" dirty="0"/>
                  <a:t> and </a:t>
                </a:r>
                <a14:m>
                  <m:oMath xmlns:m="http://schemas.openxmlformats.org/officeDocument/2006/math">
                    <m:r>
                      <a:rPr lang="en-GB" i="1" dirty="0" smtClean="0">
                        <a:latin typeface="Cambria Math" panose="02040503050406030204" pitchFamily="18" charset="0"/>
                      </a:rPr>
                      <m:t>𝑐</m:t>
                    </m:r>
                  </m:oMath>
                </a14:m>
                <a:r>
                  <a:rPr lang="en-GB" dirty="0"/>
                  <a:t> are the three parameters to be determined.</a:t>
                </a:r>
              </a:p>
              <a:p>
                <a:pPr marL="742950" lvl="1" indent="-285750">
                  <a:buFont typeface="Wingdings" panose="05000000000000000000" pitchFamily="2" charset="2"/>
                  <a:buChar char="Ø"/>
                </a:pPr>
                <a:endParaRPr lang="en-GB" dirty="0">
                  <a:solidFill>
                    <a:schemeClr val="tx1"/>
                  </a:solidFill>
                </a:endParaRPr>
              </a:p>
            </p:txBody>
          </p:sp>
        </mc:Choice>
        <mc:Fallback xmlns="">
          <p:sp>
            <p:nvSpPr>
              <p:cNvPr id="33" name="CasellaDiTesto 32">
                <a:extLst>
                  <a:ext uri="{FF2B5EF4-FFF2-40B4-BE49-F238E27FC236}">
                    <a16:creationId xmlns:a16="http://schemas.microsoft.com/office/drawing/2014/main" id="{97D8F070-DD85-4B33-A6EC-00BFF1B23539}"/>
                  </a:ext>
                </a:extLst>
              </p:cNvPr>
              <p:cNvSpPr txBox="1">
                <a:spLocks noRot="1" noChangeAspect="1" noMove="1" noResize="1" noEditPoints="1" noAdjustHandles="1" noChangeArrowheads="1" noChangeShapeType="1" noTextEdit="1"/>
              </p:cNvSpPr>
              <p:nvPr/>
            </p:nvSpPr>
            <p:spPr>
              <a:xfrm>
                <a:off x="91760" y="5361073"/>
                <a:ext cx="12100239" cy="1754326"/>
              </a:xfrm>
              <a:prstGeom prst="rect">
                <a:avLst/>
              </a:prstGeom>
              <a:blipFill>
                <a:blip r:embed="rId12"/>
                <a:stretch>
                  <a:fillRect l="-302" t="-17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E16BA52D-3C94-4804-9919-385D7D2B5580}"/>
                  </a:ext>
                </a:extLst>
              </p:cNvPr>
              <p:cNvSpPr txBox="1"/>
              <p:nvPr/>
            </p:nvSpPr>
            <p:spPr>
              <a:xfrm>
                <a:off x="4724937" y="6044710"/>
                <a:ext cx="1945533" cy="3797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𝑀</m:t>
                      </m:r>
                      <m:d>
                        <m:dPr>
                          <m:ctrlPr>
                            <a:rPr lang="en-GB"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𝑥</m:t>
                          </m:r>
                        </m:e>
                      </m:d>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𝑎</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𝑒</m:t>
                          </m:r>
                        </m:e>
                        <m:sup>
                          <m:r>
                            <a:rPr lang="en-GB" b="0" i="1" smtClean="0">
                              <a:solidFill>
                                <a:schemeClr val="tx1"/>
                              </a:solidFill>
                              <a:latin typeface="Cambria Math" panose="02040503050406030204" pitchFamily="18" charset="0"/>
                            </a:rPr>
                            <m:t>𝑏</m:t>
                          </m:r>
                          <m:r>
                            <a:rPr lang="en-GB" b="0" i="1">
                              <a:solidFill>
                                <a:schemeClr val="tx1"/>
                              </a:solidFill>
                              <a:latin typeface="Cambria Math" panose="02040503050406030204" pitchFamily="18" charset="0"/>
                            </a:rPr>
                            <m:t>𝑥</m:t>
                          </m:r>
                        </m:sup>
                      </m:sSup>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𝑐</m:t>
                      </m:r>
                    </m:oMath>
                  </m:oMathPara>
                </a14:m>
                <a:endParaRPr lang="en-GB" dirty="0">
                  <a:solidFill>
                    <a:schemeClr val="tx1"/>
                  </a:solidFill>
                </a:endParaRPr>
              </a:p>
            </p:txBody>
          </p:sp>
        </mc:Choice>
        <mc:Fallback xmlns="">
          <p:sp>
            <p:nvSpPr>
              <p:cNvPr id="35" name="CasellaDiTesto 34">
                <a:extLst>
                  <a:ext uri="{FF2B5EF4-FFF2-40B4-BE49-F238E27FC236}">
                    <a16:creationId xmlns:a16="http://schemas.microsoft.com/office/drawing/2014/main" id="{E16BA52D-3C94-4804-9919-385D7D2B5580}"/>
                  </a:ext>
                </a:extLst>
              </p:cNvPr>
              <p:cNvSpPr txBox="1">
                <a:spLocks noRot="1" noChangeAspect="1" noMove="1" noResize="1" noEditPoints="1" noAdjustHandles="1" noChangeArrowheads="1" noChangeShapeType="1" noTextEdit="1"/>
              </p:cNvSpPr>
              <p:nvPr/>
            </p:nvSpPr>
            <p:spPr>
              <a:xfrm>
                <a:off x="4724937" y="6044710"/>
                <a:ext cx="1945533" cy="37978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6D1BC679-0A67-497D-8C59-DB811CA48B8D}"/>
                  </a:ext>
                </a:extLst>
              </p:cNvPr>
              <p:cNvSpPr txBox="1"/>
              <p:nvPr/>
            </p:nvSpPr>
            <p:spPr>
              <a:xfrm>
                <a:off x="91760" y="3641492"/>
                <a:ext cx="7265155" cy="923330"/>
              </a:xfrm>
              <a:prstGeom prst="rect">
                <a:avLst/>
              </a:prstGeom>
              <a:noFill/>
            </p:spPr>
            <p:txBody>
              <a:bodyPr wrap="square">
                <a:spAutoFit/>
              </a:bodyPr>
              <a:lstStyle/>
              <a:p>
                <a:pPr marL="285750" indent="-285750">
                  <a:buFont typeface="Wingdings" panose="05000000000000000000" pitchFamily="2" charset="2"/>
                  <a:buChar char="q"/>
                </a:pPr>
                <a:r>
                  <a:rPr lang="en-GB" dirty="0"/>
                  <a:t>We assume that </a:t>
                </a:r>
                <a14:m>
                  <m:oMath xmlns:m="http://schemas.openxmlformats.org/officeDocument/2006/math">
                    <m:r>
                      <a:rPr lang="en-GB" b="0" i="1" dirty="0" smtClean="0">
                        <a:latin typeface="Cambria Math" panose="02040503050406030204" pitchFamily="18" charset="0"/>
                      </a:rPr>
                      <m:t>𝑌</m:t>
                    </m:r>
                    <m:r>
                      <a:rPr lang="en-GB" i="1" dirty="0" smtClean="0">
                        <a:latin typeface="Cambria Math" panose="02040503050406030204" pitchFamily="18" charset="0"/>
                      </a:rPr>
                      <m:t>(</m:t>
                    </m:r>
                    <m:r>
                      <a:rPr lang="en-GB" i="1" dirty="0" smtClean="0">
                        <a:latin typeface="Cambria Math" panose="02040503050406030204" pitchFamily="18" charset="0"/>
                      </a:rPr>
                      <m:t>𝑥</m:t>
                    </m:r>
                    <m:r>
                      <a:rPr lang="en-GB" i="1" dirty="0" smtClean="0">
                        <a:latin typeface="Cambria Math" panose="02040503050406030204" pitchFamily="18" charset="0"/>
                      </a:rPr>
                      <m:t>)</m:t>
                    </m:r>
                  </m:oMath>
                </a14:m>
                <a:r>
                  <a:rPr lang="en-GB" dirty="0"/>
                  <a:t> and </a:t>
                </a:r>
                <a14:m>
                  <m:oMath xmlns:m="http://schemas.openxmlformats.org/officeDocument/2006/math">
                    <m:r>
                      <a:rPr lang="en-GB" b="0" i="1" dirty="0" smtClean="0">
                        <a:latin typeface="Cambria Math" panose="02040503050406030204" pitchFamily="18" charset="0"/>
                      </a:rPr>
                      <m:t>𝐿</m:t>
                    </m:r>
                    <m:r>
                      <a:rPr lang="en-GB" i="1" dirty="0" smtClean="0">
                        <a:latin typeface="Cambria Math" panose="02040503050406030204" pitchFamily="18" charset="0"/>
                      </a:rPr>
                      <m:t>(</m:t>
                    </m:r>
                    <m:r>
                      <a:rPr lang="en-GB" i="1" dirty="0" smtClean="0">
                        <a:latin typeface="Cambria Math" panose="02040503050406030204" pitchFamily="18" charset="0"/>
                      </a:rPr>
                      <m:t>𝑥</m:t>
                    </m:r>
                    <m:r>
                      <a:rPr lang="en-GB" i="1" dirty="0" smtClean="0">
                        <a:latin typeface="Cambria Math" panose="02040503050406030204" pitchFamily="18" charset="0"/>
                      </a:rPr>
                      <m:t>)</m:t>
                    </m:r>
                  </m:oMath>
                </a14:m>
                <a:r>
                  <a:rPr lang="en-GB" dirty="0"/>
                  <a:t> aren’t known. </a:t>
                </a:r>
                <a:r>
                  <a:rPr lang="en-GB" b="1" dirty="0"/>
                  <a:t>The goal is to find the decay rate of the signal</a:t>
                </a:r>
                <a:r>
                  <a:rPr lang="en-GB" dirty="0"/>
                  <a:t>, i.e. the value </a:t>
                </a:r>
                <a14:m>
                  <m:oMath xmlns:m="http://schemas.openxmlformats.org/officeDocument/2006/math">
                    <m:r>
                      <a:rPr lang="en-GB" i="1" dirty="0" smtClean="0">
                        <a:latin typeface="Cambria Math" panose="02040503050406030204" pitchFamily="18" charset="0"/>
                      </a:rPr>
                      <m:t>𝐵</m:t>
                    </m:r>
                  </m:oMath>
                </a14:m>
                <a:r>
                  <a:rPr lang="en-GB" dirty="0"/>
                  <a:t> = -1.1.</a:t>
                </a:r>
              </a:p>
              <a:p>
                <a:pPr marL="285750" indent="-285750">
                  <a:buFont typeface="Wingdings" panose="05000000000000000000" pitchFamily="2" charset="2"/>
                  <a:buChar char="q"/>
                </a:pPr>
                <a:endParaRPr lang="en-GB" dirty="0"/>
              </a:p>
            </p:txBody>
          </p:sp>
        </mc:Choice>
        <mc:Fallback xmlns="">
          <p:sp>
            <p:nvSpPr>
              <p:cNvPr id="37" name="CasellaDiTesto 36">
                <a:extLst>
                  <a:ext uri="{FF2B5EF4-FFF2-40B4-BE49-F238E27FC236}">
                    <a16:creationId xmlns:a16="http://schemas.microsoft.com/office/drawing/2014/main" id="{6D1BC679-0A67-497D-8C59-DB811CA48B8D}"/>
                  </a:ext>
                </a:extLst>
              </p:cNvPr>
              <p:cNvSpPr txBox="1">
                <a:spLocks noRot="1" noChangeAspect="1" noMove="1" noResize="1" noEditPoints="1" noAdjustHandles="1" noChangeArrowheads="1" noChangeShapeType="1" noTextEdit="1"/>
              </p:cNvSpPr>
              <p:nvPr/>
            </p:nvSpPr>
            <p:spPr>
              <a:xfrm>
                <a:off x="91760" y="3641492"/>
                <a:ext cx="7265155" cy="923330"/>
              </a:xfrm>
              <a:prstGeom prst="rect">
                <a:avLst/>
              </a:prstGeom>
              <a:blipFill>
                <a:blip r:embed="rId14"/>
                <a:stretch>
                  <a:fillRect l="-503" t="-3289"/>
                </a:stretch>
              </a:blipFill>
            </p:spPr>
            <p:txBody>
              <a:bodyPr/>
              <a:lstStyle/>
              <a:p>
                <a:r>
                  <a:rPr lang="en-GB">
                    <a:noFill/>
                  </a:rPr>
                  <a:t> </a:t>
                </a:r>
              </a:p>
            </p:txBody>
          </p:sp>
        </mc:Fallback>
      </mc:AlternateContent>
    </p:spTree>
    <p:extLst>
      <p:ext uri="{BB962C8B-B14F-4D97-AF65-F5344CB8AC3E}">
        <p14:creationId xmlns:p14="http://schemas.microsoft.com/office/powerpoint/2010/main" val="26576384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F94D4B34-3A1F-4CAB-A853-C5FCEC5C0308}"/>
                  </a:ext>
                </a:extLst>
              </p:cNvPr>
              <p:cNvSpPr txBox="1"/>
              <p:nvPr/>
            </p:nvSpPr>
            <p:spPr>
              <a:xfrm>
                <a:off x="9310503" y="5533160"/>
                <a:ext cx="2969323" cy="642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𝑎</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f>
                        <m:fPr>
                          <m:ctrlPr>
                            <a:rPr lang="en-GB" b="0" i="1" dirty="0" smtClean="0">
                              <a:latin typeface="Cambria Math" panose="02040503050406030204" pitchFamily="18" charset="0"/>
                            </a:rPr>
                          </m:ctrlPr>
                        </m:fPr>
                        <m:num>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1</m:t>
                              </m:r>
                            </m:e>
                          </m:d>
                        </m:num>
                        <m:den>
                          <m:sSup>
                            <m:sSupPr>
                              <m:ctrlPr>
                                <a:rPr lang="en-GB" i="1" dirty="0">
                                  <a:latin typeface="Cambria Math" panose="02040503050406030204" pitchFamily="18" charset="0"/>
                                </a:rPr>
                              </m:ctrlPr>
                            </m:sSupPr>
                            <m:e>
                              <m:r>
                                <a:rPr lang="en-GB" i="1" dirty="0">
                                  <a:latin typeface="Cambria Math" panose="02040503050406030204" pitchFamily="18" charset="0"/>
                                </a:rPr>
                                <m:t>𝑒</m:t>
                              </m:r>
                            </m:e>
                            <m:sup>
                              <m:sSub>
                                <m:sSubPr>
                                  <m:ctrlPr>
                                    <a:rPr lang="en-GB" i="1" dirty="0">
                                      <a:latin typeface="Cambria Math" panose="02040503050406030204" pitchFamily="18" charset="0"/>
                                    </a:rPr>
                                  </m:ctrlPr>
                                </m:sSubPr>
                                <m:e>
                                  <m:r>
                                    <a:rPr lang="en-GB" i="1" dirty="0">
                                      <a:latin typeface="Cambria Math" panose="02040503050406030204" pitchFamily="18" charset="0"/>
                                    </a:rPr>
                                    <m:t>𝑏</m:t>
                                  </m:r>
                                </m:e>
                                <m:sub>
                                  <m:r>
                                    <a:rPr lang="en-GB" i="1" dirty="0">
                                      <a:latin typeface="Cambria Math" panose="02040503050406030204" pitchFamily="18" charset="0"/>
                                    </a:rPr>
                                    <m:t>0</m:t>
                                  </m:r>
                                </m:sub>
                              </m:sSub>
                              <m:d>
                                <m:dPr>
                                  <m:ctrlPr>
                                    <a:rPr lang="en-GB" i="1" dirty="0" smtClean="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e>
                              </m:d>
                            </m:sup>
                          </m:sSup>
                        </m:den>
                      </m:f>
                    </m:oMath>
                  </m:oMathPara>
                </a14:m>
                <a:endParaRPr lang="en-GB" dirty="0"/>
              </a:p>
            </p:txBody>
          </p:sp>
        </mc:Choice>
        <mc:Fallback xmlns="">
          <p:sp>
            <p:nvSpPr>
              <p:cNvPr id="8" name="CasellaDiTesto 7">
                <a:extLst>
                  <a:ext uri="{FF2B5EF4-FFF2-40B4-BE49-F238E27FC236}">
                    <a16:creationId xmlns:a16="http://schemas.microsoft.com/office/drawing/2014/main" id="{F94D4B34-3A1F-4CAB-A853-C5FCEC5C0308}"/>
                  </a:ext>
                </a:extLst>
              </p:cNvPr>
              <p:cNvSpPr txBox="1">
                <a:spLocks noRot="1" noChangeAspect="1" noMove="1" noResize="1" noEditPoints="1" noAdjustHandles="1" noChangeArrowheads="1" noChangeShapeType="1" noTextEdit="1"/>
              </p:cNvSpPr>
              <p:nvPr/>
            </p:nvSpPr>
            <p:spPr>
              <a:xfrm>
                <a:off x="9310503" y="5533160"/>
                <a:ext cx="2969323" cy="64261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3EEBC69-B439-403E-B051-AD06AB59D429}"/>
                  </a:ext>
                </a:extLst>
              </p:cNvPr>
              <p:cNvSpPr txBox="1"/>
              <p:nvPr/>
            </p:nvSpPr>
            <p:spPr>
              <a:xfrm>
                <a:off x="-1" y="910675"/>
                <a:ext cx="12191999" cy="3970318"/>
              </a:xfrm>
              <a:prstGeom prst="rect">
                <a:avLst/>
              </a:prstGeom>
              <a:noFill/>
            </p:spPr>
            <p:txBody>
              <a:bodyPr wrap="square">
                <a:spAutoFit/>
              </a:bodyPr>
              <a:lstStyle/>
              <a:p>
                <a:pPr marL="285750" indent="-285750">
                  <a:buFont typeface="Wingdings" panose="05000000000000000000" pitchFamily="2" charset="2"/>
                  <a:buChar char="q"/>
                </a:pPr>
                <a:r>
                  <a:rPr lang="en-GB" b="1" dirty="0"/>
                  <a:t>The curve_fit routine needs as input the initial guesses for </a:t>
                </a:r>
                <a14:m>
                  <m:oMath xmlns:m="http://schemas.openxmlformats.org/officeDocument/2006/math">
                    <m:r>
                      <a:rPr lang="en-GB" b="1" i="1" dirty="0" smtClean="0">
                        <a:latin typeface="Cambria Math" panose="02040503050406030204" pitchFamily="18" charset="0"/>
                      </a:rPr>
                      <m:t>𝒂</m:t>
                    </m:r>
                  </m:oMath>
                </a14:m>
                <a:r>
                  <a:rPr lang="en-GB" b="1" dirty="0"/>
                  <a:t>, </a:t>
                </a:r>
                <a14:m>
                  <m:oMath xmlns:m="http://schemas.openxmlformats.org/officeDocument/2006/math">
                    <m:r>
                      <a:rPr lang="en-GB" b="1" i="1" dirty="0" smtClean="0">
                        <a:latin typeface="Cambria Math" panose="02040503050406030204" pitchFamily="18" charset="0"/>
                      </a:rPr>
                      <m:t>𝒃</m:t>
                    </m:r>
                  </m:oMath>
                </a14:m>
                <a:r>
                  <a:rPr lang="en-GB" b="1" dirty="0"/>
                  <a:t> and </a:t>
                </a:r>
                <a14:m>
                  <m:oMath xmlns:m="http://schemas.openxmlformats.org/officeDocument/2006/math">
                    <m:r>
                      <a:rPr lang="en-GB" b="1" i="1" dirty="0" smtClean="0">
                        <a:latin typeface="Cambria Math" panose="02040503050406030204" pitchFamily="18" charset="0"/>
                      </a:rPr>
                      <m:t>𝒄</m:t>
                    </m:r>
                  </m:oMath>
                </a14:m>
                <a:r>
                  <a:rPr lang="en-GB" b="1" dirty="0"/>
                  <a:t>, which we call </a:t>
                </a:r>
                <a14:m>
                  <m:oMath xmlns:m="http://schemas.openxmlformats.org/officeDocument/2006/math">
                    <m:sSub>
                      <m:sSubPr>
                        <m:ctrlPr>
                          <a:rPr lang="en-GB" b="1" i="1" dirty="0" smtClean="0">
                            <a:latin typeface="Cambria Math" panose="02040503050406030204" pitchFamily="18" charset="0"/>
                          </a:rPr>
                        </m:ctrlPr>
                      </m:sSubPr>
                      <m:e>
                        <m:r>
                          <a:rPr lang="en-GB" b="1" i="1" dirty="0">
                            <a:latin typeface="Cambria Math" panose="02040503050406030204" pitchFamily="18" charset="0"/>
                          </a:rPr>
                          <m:t>𝒂</m:t>
                        </m:r>
                      </m:e>
                      <m:sub>
                        <m:r>
                          <a:rPr lang="en-GB" b="1" i="1" dirty="0" smtClean="0">
                            <a:latin typeface="Cambria Math" panose="02040503050406030204" pitchFamily="18" charset="0"/>
                          </a:rPr>
                          <m:t>𝟎</m:t>
                        </m:r>
                      </m:sub>
                    </m:sSub>
                  </m:oMath>
                </a14:m>
                <a:r>
                  <a:rPr lang="en-GB" b="1" dirty="0"/>
                  <a:t>, </a:t>
                </a:r>
                <a14:m>
                  <m:oMath xmlns:m="http://schemas.openxmlformats.org/officeDocument/2006/math">
                    <m:sSub>
                      <m:sSubPr>
                        <m:ctrlPr>
                          <a:rPr lang="en-GB" b="1" i="1" dirty="0" smtClean="0">
                            <a:latin typeface="Cambria Math" panose="02040503050406030204" pitchFamily="18" charset="0"/>
                          </a:rPr>
                        </m:ctrlPr>
                      </m:sSubPr>
                      <m:e>
                        <m:r>
                          <a:rPr lang="en-GB" b="1" i="1" dirty="0">
                            <a:latin typeface="Cambria Math" panose="02040503050406030204" pitchFamily="18" charset="0"/>
                          </a:rPr>
                          <m:t>𝒃</m:t>
                        </m:r>
                      </m:e>
                      <m:sub>
                        <m:r>
                          <a:rPr lang="en-GB" b="1" i="1" dirty="0" smtClean="0">
                            <a:latin typeface="Cambria Math" panose="02040503050406030204" pitchFamily="18" charset="0"/>
                          </a:rPr>
                          <m:t>𝟎</m:t>
                        </m:r>
                      </m:sub>
                    </m:sSub>
                  </m:oMath>
                </a14:m>
                <a:r>
                  <a:rPr lang="en-GB" b="1" dirty="0"/>
                  <a:t> and </a:t>
                </a:r>
                <a14:m>
                  <m:oMath xmlns:m="http://schemas.openxmlformats.org/officeDocument/2006/math">
                    <m:sSub>
                      <m:sSubPr>
                        <m:ctrlPr>
                          <a:rPr lang="en-GB" b="1" i="1" dirty="0" smtClean="0">
                            <a:latin typeface="Cambria Math" panose="02040503050406030204" pitchFamily="18" charset="0"/>
                          </a:rPr>
                        </m:ctrlPr>
                      </m:sSubPr>
                      <m:e>
                        <m:r>
                          <a:rPr lang="en-GB" b="1" i="1" dirty="0">
                            <a:latin typeface="Cambria Math" panose="02040503050406030204" pitchFamily="18" charset="0"/>
                          </a:rPr>
                          <m:t>𝒄</m:t>
                        </m:r>
                      </m:e>
                      <m:sub>
                        <m:r>
                          <a:rPr lang="en-GB" b="1" i="1" dirty="0" smtClean="0">
                            <a:latin typeface="Cambria Math" panose="02040503050406030204" pitchFamily="18" charset="0"/>
                          </a:rPr>
                          <m:t>𝟎</m:t>
                        </m:r>
                      </m:sub>
                    </m:sSub>
                    <m:r>
                      <a:rPr lang="en-GB" b="1" i="1" dirty="0" smtClean="0">
                        <a:latin typeface="Cambria Math" panose="02040503050406030204" pitchFamily="18" charset="0"/>
                      </a:rPr>
                      <m:t>.</m:t>
                    </m:r>
                  </m:oMath>
                </a14:m>
                <a:endParaRPr lang="en-GB" b="1" dirty="0"/>
              </a:p>
              <a:p>
                <a:pPr marL="742950" lvl="1" indent="-285750">
                  <a:buFont typeface="Wingdings" panose="05000000000000000000" pitchFamily="2" charset="2"/>
                  <a:buChar char="Ø"/>
                </a:pPr>
                <a:r>
                  <a:rPr lang="en-GB" dirty="0"/>
                  <a:t>If these guesses are too far from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and </a:t>
                </a:r>
                <a14:m>
                  <m:oMath xmlns:m="http://schemas.openxmlformats.org/officeDocument/2006/math">
                    <m:r>
                      <a:rPr lang="en-GB" i="1" dirty="0" smtClean="0">
                        <a:latin typeface="Cambria Math" panose="02040503050406030204" pitchFamily="18" charset="0"/>
                      </a:rPr>
                      <m:t>𝐶</m:t>
                    </m:r>
                  </m:oMath>
                </a14:m>
                <a:r>
                  <a:rPr lang="en-GB" dirty="0"/>
                  <a:t>, then the routine provides unacceptable results.</a:t>
                </a:r>
              </a:p>
              <a:p>
                <a:pPr marL="742950" lvl="1" indent="-285750">
                  <a:buFont typeface="Wingdings" panose="05000000000000000000" pitchFamily="2" charset="2"/>
                  <a:buChar char="Ø"/>
                </a:pPr>
                <a:r>
                  <a:rPr lang="en-GB" b="1" dirty="0">
                    <a:solidFill>
                      <a:srgbClr val="FF0000"/>
                    </a:solidFill>
                  </a:rPr>
                  <a:t>First method to find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 and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𝒄</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a:t>
                </a:r>
              </a:p>
              <a:p>
                <a:pPr marL="1200150" lvl="2" indent="-285750">
                  <a:buFont typeface="Arial" panose="020B0604020202020204" pitchFamily="34" charset="0"/>
                  <a:buChar char="•"/>
                </a:pPr>
                <a14:m>
                  <m:oMath xmlns:m="http://schemas.openxmlformats.org/officeDocument/2006/math">
                    <m:sSub>
                      <m:sSubPr>
                        <m:ctrlPr>
                          <a:rPr lang="en-GB" b="0" i="1" dirty="0" smtClean="0">
                            <a:latin typeface="Cambria Math" panose="02040503050406030204" pitchFamily="18" charset="0"/>
                          </a:rPr>
                        </m:ctrlPr>
                      </m:sSubPr>
                      <m:e>
                        <m:r>
                          <a:rPr lang="en-GB" i="1" dirty="0">
                            <a:latin typeface="Cambria Math" panose="02040503050406030204" pitchFamily="18" charset="0"/>
                          </a:rPr>
                          <m:t>𝑐</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d>
                      <m:dPr>
                        <m:begChr m:val="⟨"/>
                        <m:endChr m:val="⟩"/>
                        <m:ctrlPr>
                          <a:rPr lang="en-GB" b="0" i="1" dirty="0" smtClean="0">
                            <a:latin typeface="Cambria Math" panose="02040503050406030204" pitchFamily="18" charset="0"/>
                          </a:rPr>
                        </m:ctrlPr>
                      </m:dPr>
                      <m:e>
                        <m:r>
                          <a:rPr lang="en-GB" b="0" i="1" dirty="0" smtClean="0">
                            <a:latin typeface="Cambria Math" panose="02040503050406030204" pitchFamily="18" charset="0"/>
                          </a:rPr>
                          <m:t>𝑦</m:t>
                        </m:r>
                      </m:e>
                    </m:d>
                  </m:oMath>
                </a14:m>
                <a:r>
                  <a:rPr lang="en-GB" dirty="0"/>
                  <a:t>, where </a:t>
                </a:r>
                <a14:m>
                  <m:oMath xmlns:m="http://schemas.openxmlformats.org/officeDocument/2006/math">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𝑦</m:t>
                        </m:r>
                      </m:e>
                    </m:d>
                  </m:oMath>
                </a14:m>
                <a:r>
                  <a:rPr lang="en-GB" dirty="0"/>
                  <a:t> is the mean of the </a:t>
                </a:r>
                <a14:m>
                  <m:oMath xmlns:m="http://schemas.openxmlformats.org/officeDocument/2006/math">
                    <m:r>
                      <a:rPr lang="en-GB" i="1" dirty="0" smtClean="0">
                        <a:latin typeface="Cambria Math" panose="02040503050406030204" pitchFamily="18" charset="0"/>
                      </a:rPr>
                      <m:t>𝑦</m:t>
                    </m:r>
                  </m:oMath>
                </a14:m>
                <a:r>
                  <a:rPr lang="en-GB" dirty="0"/>
                  <a:t> array. Indeed, for large </a:t>
                </a:r>
                <a14:m>
                  <m:oMath xmlns:m="http://schemas.openxmlformats.org/officeDocument/2006/math">
                    <m:r>
                      <a:rPr lang="en-GB" i="1" dirty="0">
                        <a:latin typeface="Cambria Math" panose="02040503050406030204" pitchFamily="18" charset="0"/>
                      </a:rPr>
                      <m:t>𝑥</m:t>
                    </m:r>
                  </m:oMath>
                </a14:m>
                <a:r>
                  <a:rPr lang="en-GB" dirty="0"/>
                  <a:t>, </a:t>
                </a:r>
                <a14:m>
                  <m:oMath xmlns:m="http://schemas.openxmlformats.org/officeDocument/2006/math">
                    <m:r>
                      <a:rPr lang="en-GB" i="1">
                        <a:latin typeface="Cambria Math" panose="02040503050406030204" pitchFamily="18" charset="0"/>
                      </a:rPr>
                      <m:t>𝐿</m:t>
                    </m:r>
                    <m:d>
                      <m:dPr>
                        <m:ctrlPr>
                          <a:rPr lang="en-GB" i="1">
                            <a:latin typeface="Cambria Math" panose="02040503050406030204" pitchFamily="18" charset="0"/>
                          </a:rPr>
                        </m:ctrlPr>
                      </m:dPr>
                      <m:e>
                        <m:r>
                          <a:rPr lang="en-GB" i="1">
                            <a:latin typeface="Cambria Math" panose="02040503050406030204" pitchFamily="18" charset="0"/>
                          </a:rPr>
                          <m:t>𝑥</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and also </a:t>
                </a:r>
                <a14:m>
                  <m:oMath xmlns:m="http://schemas.openxmlformats.org/officeDocument/2006/math">
                    <m:r>
                      <a:rPr lang="en-GB" i="1">
                        <a:latin typeface="Cambria Math" panose="02040503050406030204" pitchFamily="18" charset="0"/>
                      </a:rPr>
                      <m:t>𝐿</m:t>
                    </m:r>
                    <m:d>
                      <m:dPr>
                        <m:ctrlPr>
                          <a:rPr lang="en-GB" i="1">
                            <a:latin typeface="Cambria Math" panose="02040503050406030204" pitchFamily="18" charset="0"/>
                          </a:rPr>
                        </m:ctrlPr>
                      </m:dPr>
                      <m:e>
                        <m:r>
                          <a:rPr lang="en-GB" i="1">
                            <a:latin typeface="Cambria Math" panose="02040503050406030204" pitchFamily="18" charset="0"/>
                          </a:rPr>
                          <m:t>𝑥</m:t>
                        </m:r>
                      </m:e>
                    </m:d>
                    <m:r>
                      <a:rPr lang="en-GB" i="1">
                        <a:latin typeface="Cambria Math" panose="02040503050406030204" pitchFamily="18" charset="0"/>
                        <a:ea typeface="Cambria Math" panose="02040503050406030204" pitchFamily="18" charset="0"/>
                      </a:rPr>
                      <m:t>≈</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𝑦</m:t>
                        </m:r>
                      </m:e>
                    </m:d>
                  </m:oMath>
                </a14:m>
                <a:r>
                  <a:rPr lang="en-GB" dirty="0"/>
                  <a:t>.</a:t>
                </a:r>
              </a:p>
              <a:p>
                <a:pPr marL="1200150" lvl="2" indent="-285750">
                  <a:buFont typeface="Arial" panose="020B0604020202020204" pitchFamily="34" charset="0"/>
                  <a:buChar char="•"/>
                </a:pPr>
                <a14:m>
                  <m:oMath xmlns:m="http://schemas.openxmlformats.org/officeDocument/2006/math">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𝑎</m:t>
                        </m:r>
                      </m:e>
                      <m:sub>
                        <m:r>
                          <a:rPr lang="en-GB" b="0" i="1" dirty="0" smtClean="0">
                            <a:latin typeface="Cambria Math" panose="02040503050406030204" pitchFamily="18" charset="0"/>
                          </a:rPr>
                          <m:t>0</m:t>
                        </m:r>
                      </m:sub>
                    </m:sSub>
                  </m:oMath>
                </a14:m>
                <a:r>
                  <a:rPr lang="en-GB" dirty="0">
                    <a:solidFill>
                      <a:schemeClr val="tx1"/>
                    </a:solidFill>
                  </a:rPr>
                  <a:t> and </a:t>
                </a:r>
                <a14:m>
                  <m:oMath xmlns:m="http://schemas.openxmlformats.org/officeDocument/2006/math">
                    <m:sSub>
                      <m:sSubPr>
                        <m:ctrlPr>
                          <a:rPr lang="en-GB" i="1" dirty="0">
                            <a:latin typeface="Cambria Math" panose="02040503050406030204" pitchFamily="18" charset="0"/>
                          </a:rPr>
                        </m:ctrlPr>
                      </m:sSubPr>
                      <m:e>
                        <m:r>
                          <a:rPr lang="en-GB" b="0" i="1" dirty="0" smtClean="0">
                            <a:latin typeface="Cambria Math" panose="02040503050406030204" pitchFamily="18" charset="0"/>
                          </a:rPr>
                          <m:t>𝑏</m:t>
                        </m:r>
                      </m:e>
                      <m:sub>
                        <m:r>
                          <a:rPr lang="en-GB" i="1" dirty="0">
                            <a:latin typeface="Cambria Math" panose="02040503050406030204" pitchFamily="18" charset="0"/>
                          </a:rPr>
                          <m:t>0</m:t>
                        </m:r>
                      </m:sub>
                    </m:sSub>
                  </m:oMath>
                </a14:m>
                <a:r>
                  <a:rPr lang="en-GB" dirty="0">
                    <a:solidFill>
                      <a:schemeClr val="tx1"/>
                    </a:solidFill>
                  </a:rPr>
                  <a:t> are easily found solving the system</a:t>
                </a:r>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a:p>
                <a:pPr marL="742950" lvl="1" indent="-285750">
                  <a:buFont typeface="Wingdings" panose="05000000000000000000" pitchFamily="2" charset="2"/>
                  <a:buChar char="Ø"/>
                </a:pPr>
                <a:r>
                  <a:rPr lang="en-GB" b="1" dirty="0">
                    <a:solidFill>
                      <a:srgbClr val="FF0000"/>
                    </a:solidFill>
                  </a:rPr>
                  <a:t>Second method to find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 and </a:t>
                </a:r>
                <a14:m>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𝒄</m:t>
                        </m:r>
                      </m:e>
                      <m:sub>
                        <m:r>
                          <a:rPr lang="en-GB" b="1" i="1" dirty="0" smtClean="0">
                            <a:solidFill>
                              <a:srgbClr val="FF0000"/>
                            </a:solidFill>
                            <a:latin typeface="Cambria Math" panose="02040503050406030204" pitchFamily="18" charset="0"/>
                          </a:rPr>
                          <m:t>𝟎</m:t>
                        </m:r>
                      </m:sub>
                    </m:sSub>
                  </m:oMath>
                </a14:m>
                <a:r>
                  <a:rPr lang="en-GB" b="1" dirty="0">
                    <a:solidFill>
                      <a:srgbClr val="FF0000"/>
                    </a:solidFill>
                  </a:rPr>
                  <a:t> </a:t>
                </a:r>
                <a:r>
                  <a:rPr lang="en-GB" b="1" dirty="0"/>
                  <a:t>(from Jacquelin J. “Regressions et equations integrals”, 2014):</a:t>
                </a:r>
              </a:p>
              <a:p>
                <a:pPr marL="1200150" lvl="2" indent="-285750">
                  <a:buFont typeface="Arial" panose="020B0604020202020204" pitchFamily="34" charset="0"/>
                  <a:buChar char="•"/>
                </a:pPr>
                <a:r>
                  <a:rPr lang="en-GB" dirty="0"/>
                  <a:t>More general method which doesn’t need the </a:t>
                </a:r>
                <a14:m>
                  <m:oMath xmlns:m="http://schemas.openxmlformats.org/officeDocument/2006/math">
                    <m:r>
                      <a:rPr lang="en-GB" b="0" i="1" dirty="0" smtClean="0">
                        <a:latin typeface="Cambria Math" panose="02040503050406030204" pitchFamily="18" charset="0"/>
                      </a:rPr>
                      <m:t>𝑦</m:t>
                    </m:r>
                  </m:oMath>
                </a14:m>
                <a:r>
                  <a:rPr lang="en-GB" dirty="0"/>
                  <a:t> array but only </a:t>
                </a:r>
                <a14:m>
                  <m:oMath xmlns:m="http://schemas.openxmlformats.org/officeDocument/2006/math">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oMath>
                </a14:m>
                <a:r>
                  <a:rPr lang="en-GB" dirty="0"/>
                  <a:t> and </a:t>
                </a:r>
                <a14:m>
                  <m:oMath xmlns:m="http://schemas.openxmlformats.org/officeDocument/2006/math">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oMath>
                </a14:m>
                <a:r>
                  <a:rPr lang="en-GB" dirty="0"/>
                  <a:t>. </a:t>
                </a:r>
              </a:p>
              <a:p>
                <a:pPr marL="1200150" lvl="2" indent="-285750">
                  <a:buFont typeface="Arial" panose="020B0604020202020204" pitchFamily="34" charset="0"/>
                  <a:buChar char="•"/>
                </a:pPr>
                <a:endParaRPr lang="en-GB" b="1" dirty="0"/>
              </a:p>
              <a:p>
                <a:pPr marL="1200150" lvl="2" indent="-285750">
                  <a:buFont typeface="Arial" panose="020B0604020202020204" pitchFamily="34" charset="0"/>
                  <a:buChar char="•"/>
                </a:pPr>
                <a:endParaRPr lang="en-GB" b="1" dirty="0"/>
              </a:p>
              <a:p>
                <a:pPr marL="742950" lvl="1" indent="-285750">
                  <a:buFont typeface="Wingdings" panose="05000000000000000000" pitchFamily="2" charset="2"/>
                  <a:buChar char="Ø"/>
                </a:pPr>
                <a:endParaRPr lang="en-GB" b="1" dirty="0"/>
              </a:p>
              <a:p>
                <a:pPr marL="742950" lvl="1" indent="-285750">
                  <a:buFont typeface="Wingdings" panose="05000000000000000000" pitchFamily="2" charset="2"/>
                  <a:buChar char="Ø"/>
                </a:pPr>
                <a:endParaRPr lang="en-GB" dirty="0"/>
              </a:p>
            </p:txBody>
          </p:sp>
        </mc:Choice>
        <mc:Fallback xmlns="">
          <p:sp>
            <p:nvSpPr>
              <p:cNvPr id="32" name="CasellaDiTesto 31">
                <a:extLst>
                  <a:ext uri="{FF2B5EF4-FFF2-40B4-BE49-F238E27FC236}">
                    <a16:creationId xmlns:a16="http://schemas.microsoft.com/office/drawing/2014/main" id="{63EEBC69-B439-403E-B051-AD06AB59D429}"/>
                  </a:ext>
                </a:extLst>
              </p:cNvPr>
              <p:cNvSpPr txBox="1">
                <a:spLocks noRot="1" noChangeAspect="1" noMove="1" noResize="1" noEditPoints="1" noAdjustHandles="1" noChangeArrowheads="1" noChangeShapeType="1" noTextEdit="1"/>
              </p:cNvSpPr>
              <p:nvPr/>
            </p:nvSpPr>
            <p:spPr>
              <a:xfrm>
                <a:off x="-1" y="910675"/>
                <a:ext cx="12191999" cy="3970318"/>
              </a:xfrm>
              <a:prstGeom prst="rect">
                <a:avLst/>
              </a:prstGeom>
              <a:blipFill>
                <a:blip r:embed="rId3"/>
                <a:stretch>
                  <a:fillRect l="-300" t="-767"/>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F6F53C8C-5E53-436E-9948-2E2635C15D7B}"/>
              </a:ext>
            </a:extLst>
          </p:cNvPr>
          <p:cNvSpPr>
            <a:spLocks noGrp="1"/>
          </p:cNvSpPr>
          <p:nvPr>
            <p:ph type="sldNum" sz="quarter" idx="12"/>
          </p:nvPr>
        </p:nvSpPr>
        <p:spPr/>
        <p:txBody>
          <a:bodyPr/>
          <a:lstStyle/>
          <a:p>
            <a:fld id="{F556478C-EA8F-4B12-8AB2-8053E5C3663D}" type="slidenum">
              <a:rPr lang="en-GB" smtClean="0"/>
              <a:t>152</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9D294FD-71E7-4E4C-9EAE-3D55964E9609}"/>
                  </a:ext>
                </a:extLst>
              </p:cNvPr>
              <p:cNvSpPr txBox="1"/>
              <p:nvPr/>
            </p:nvSpPr>
            <p:spPr>
              <a:xfrm>
                <a:off x="2269297" y="2380969"/>
                <a:ext cx="2513701" cy="719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eqArr>
                            <m:eqArrPr>
                              <m:ctrlPr>
                                <a:rPr lang="en-GB" i="1" smtClean="0">
                                  <a:latin typeface="Cambria Math" panose="02040503050406030204" pitchFamily="18" charset="0"/>
                                </a:rPr>
                              </m:ctrlPr>
                            </m:eqArrPr>
                            <m:e>
                              <m:sSub>
                                <m:sSubPr>
                                  <m:ctrlPr>
                                    <a:rPr lang="en-GB" i="1" dirty="0">
                                      <a:latin typeface="Cambria Math" panose="02040503050406030204" pitchFamily="18" charset="0"/>
                                    </a:rPr>
                                  </m:ctrlPr>
                                </m:sSubPr>
                                <m:e>
                                  <m:r>
                                    <a:rPr lang="en-GB" b="0" i="1" dirty="0">
                                      <a:latin typeface="Cambria Math" panose="02040503050406030204" pitchFamily="18" charset="0"/>
                                    </a:rPr>
                                    <m:t>𝑦</m:t>
                                  </m:r>
                                </m:e>
                                <m:sub>
                                  <m:r>
                                    <a:rPr lang="en-GB" b="0" i="1" dirty="0">
                                      <a:latin typeface="Cambria Math" panose="02040503050406030204" pitchFamily="18" charset="0"/>
                                    </a:rPr>
                                    <m:t>𝑚</m:t>
                                  </m:r>
                                </m:sub>
                              </m:sSub>
                              <m:d>
                                <m:dPr>
                                  <m:begChr m:val="["/>
                                  <m:endChr m:val="]"/>
                                  <m:ctrlPr>
                                    <a:rPr lang="en-GB" i="1" dirty="0" smtClean="0">
                                      <a:latin typeface="Cambria Math" panose="02040503050406030204" pitchFamily="18" charset="0"/>
                                    </a:rPr>
                                  </m:ctrlPr>
                                </m:dPr>
                                <m:e>
                                  <m:r>
                                    <a:rPr lang="en-GB" b="0" i="1" dirty="0" smtClean="0">
                                      <a:latin typeface="Cambria Math" panose="02040503050406030204" pitchFamily="18" charset="0"/>
                                    </a:rPr>
                                    <m:t>0</m:t>
                                  </m:r>
                                </m:e>
                              </m:d>
                              <m:r>
                                <a:rPr lang="en-GB" b="0" i="1" dirty="0" smtClean="0">
                                  <a:latin typeface="Cambria Math" panose="02040503050406030204" pitchFamily="18" charset="0"/>
                                </a:rPr>
                                <m:t>=</m:t>
                              </m:r>
                              <m:sSub>
                                <m:sSubPr>
                                  <m:ctrlPr>
                                    <a:rPr lang="en-GB" i="1" dirty="0" smtClean="0">
                                      <a:latin typeface="Cambria Math" panose="02040503050406030204" pitchFamily="18" charset="0"/>
                                    </a:rPr>
                                  </m:ctrlPr>
                                </m:sSubPr>
                                <m:e>
                                  <m:r>
                                    <a:rPr lang="en-GB" b="0" i="1" dirty="0" smtClean="0">
                                      <a:latin typeface="Cambria Math" panose="02040503050406030204" pitchFamily="18" charset="0"/>
                                    </a:rPr>
                                    <m:t>𝑎</m:t>
                                  </m:r>
                                </m:e>
                                <m:sub>
                                  <m:r>
                                    <a:rPr lang="en-GB" b="0" i="1" dirty="0" smtClean="0">
                                      <a:latin typeface="Cambria Math" panose="02040503050406030204" pitchFamily="18" charset="0"/>
                                    </a:rPr>
                                    <m:t>0</m:t>
                                  </m:r>
                                </m:sub>
                              </m:sSub>
                              <m:sSup>
                                <m:sSupPr>
                                  <m:ctrlPr>
                                    <a:rPr lang="en-GB" i="1" dirty="0" smtClean="0">
                                      <a:latin typeface="Cambria Math" panose="02040503050406030204" pitchFamily="18" charset="0"/>
                                    </a:rPr>
                                  </m:ctrlPr>
                                </m:sSupPr>
                                <m:e>
                                  <m:r>
                                    <a:rPr lang="en-GB" b="0" i="1" dirty="0" smtClean="0">
                                      <a:latin typeface="Cambria Math" panose="02040503050406030204" pitchFamily="18" charset="0"/>
                                    </a:rPr>
                                    <m:t>𝑒</m:t>
                                  </m:r>
                                </m:e>
                                <m:sup>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𝑏</m:t>
                                      </m:r>
                                    </m:e>
                                    <m:sub>
                                      <m:r>
                                        <a:rPr lang="en-GB" b="0" i="1" dirty="0" smtClean="0">
                                          <a:latin typeface="Cambria Math" panose="02040503050406030204" pitchFamily="18" charset="0"/>
                                        </a:rPr>
                                        <m:t>0</m:t>
                                      </m:r>
                                    </m:sub>
                                  </m:sSub>
                                  <m:sSub>
                                    <m:sSubPr>
                                      <m:ctrlPr>
                                        <a:rPr lang="en-GB" i="1" dirty="0">
                                          <a:latin typeface="Cambria Math" panose="02040503050406030204" pitchFamily="18" charset="0"/>
                                        </a:rPr>
                                      </m:ctrlPr>
                                    </m:sSubPr>
                                    <m:e>
                                      <m:r>
                                        <a:rPr lang="en-GB" b="0" i="1" dirty="0" smtClean="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sup>
                              </m:sSup>
                              <m:r>
                                <a:rPr lang="en-GB" b="0" i="1" dirty="0" smtClean="0">
                                  <a:latin typeface="Cambria Math" panose="02040503050406030204" pitchFamily="18" charset="0"/>
                                </a:rPr>
                                <m:t>+</m:t>
                              </m:r>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𝑐</m:t>
                                  </m:r>
                                </m:e>
                                <m:sub>
                                  <m:r>
                                    <a:rPr lang="en-GB" b="0" i="1" dirty="0" smtClean="0">
                                      <a:latin typeface="Cambria Math" panose="02040503050406030204" pitchFamily="18" charset="0"/>
                                    </a:rPr>
                                    <m:t>0</m:t>
                                  </m:r>
                                </m:sub>
                              </m:sSub>
                            </m:e>
                            <m:e>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r>
                                <a:rPr lang="en-GB" i="1"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𝑎</m:t>
                                  </m:r>
                                </m:e>
                                <m:sub>
                                  <m:r>
                                    <a:rPr lang="en-GB" i="1" dirty="0">
                                      <a:latin typeface="Cambria Math" panose="02040503050406030204" pitchFamily="18" charset="0"/>
                                    </a:rPr>
                                    <m:t>0</m:t>
                                  </m:r>
                                </m:sub>
                              </m:sSub>
                              <m:sSup>
                                <m:sSupPr>
                                  <m:ctrlPr>
                                    <a:rPr lang="en-GB" i="1" dirty="0">
                                      <a:latin typeface="Cambria Math" panose="02040503050406030204" pitchFamily="18" charset="0"/>
                                    </a:rPr>
                                  </m:ctrlPr>
                                </m:sSupPr>
                                <m:e>
                                  <m:r>
                                    <a:rPr lang="en-GB" i="1" dirty="0">
                                      <a:latin typeface="Cambria Math" panose="02040503050406030204" pitchFamily="18" charset="0"/>
                                    </a:rPr>
                                    <m:t>𝑒</m:t>
                                  </m:r>
                                </m:e>
                                <m:sup>
                                  <m:sSub>
                                    <m:sSubPr>
                                      <m:ctrlPr>
                                        <a:rPr lang="en-GB" i="1" dirty="0">
                                          <a:latin typeface="Cambria Math" panose="02040503050406030204" pitchFamily="18" charset="0"/>
                                        </a:rPr>
                                      </m:ctrlPr>
                                    </m:sSubPr>
                                    <m:e>
                                      <m:r>
                                        <a:rPr lang="en-GB" i="1" dirty="0">
                                          <a:latin typeface="Cambria Math" panose="02040503050406030204" pitchFamily="18" charset="0"/>
                                        </a:rPr>
                                        <m:t>𝑏</m:t>
                                      </m:r>
                                    </m:e>
                                    <m:sub>
                                      <m:r>
                                        <a:rPr lang="en-GB" i="1" dirty="0">
                                          <a:latin typeface="Cambria Math" panose="02040503050406030204" pitchFamily="18" charset="0"/>
                                        </a:rPr>
                                        <m:t>0</m:t>
                                      </m:r>
                                    </m:sub>
                                  </m:sSub>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sup>
                              </m:sSup>
                              <m:r>
                                <a:rPr lang="en-GB" i="1"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𝑐</m:t>
                                  </m:r>
                                </m:e>
                                <m:sub>
                                  <m:r>
                                    <a:rPr lang="en-GB" i="1" dirty="0">
                                      <a:latin typeface="Cambria Math" panose="02040503050406030204" pitchFamily="18" charset="0"/>
                                    </a:rPr>
                                    <m:t>0</m:t>
                                  </m:r>
                                </m:sub>
                              </m:sSub>
                            </m:e>
                          </m:eqArr>
                        </m:e>
                      </m:d>
                    </m:oMath>
                  </m:oMathPara>
                </a14:m>
                <a:endParaRPr lang="en-GB" dirty="0"/>
              </a:p>
            </p:txBody>
          </p:sp>
        </mc:Choice>
        <mc:Fallback xmlns="">
          <p:sp>
            <p:nvSpPr>
              <p:cNvPr id="6" name="CasellaDiTesto 5">
                <a:extLst>
                  <a:ext uri="{FF2B5EF4-FFF2-40B4-BE49-F238E27FC236}">
                    <a16:creationId xmlns:a16="http://schemas.microsoft.com/office/drawing/2014/main" id="{79D294FD-71E7-4E4C-9EAE-3D55964E9609}"/>
                  </a:ext>
                </a:extLst>
              </p:cNvPr>
              <p:cNvSpPr txBox="1">
                <a:spLocks noRot="1" noChangeAspect="1" noMove="1" noResize="1" noEditPoints="1" noAdjustHandles="1" noChangeArrowheads="1" noChangeShapeType="1" noTextEdit="1"/>
              </p:cNvSpPr>
              <p:nvPr/>
            </p:nvSpPr>
            <p:spPr>
              <a:xfrm>
                <a:off x="2269297" y="2380969"/>
                <a:ext cx="2513701" cy="719428"/>
              </a:xfrm>
              <a:prstGeom prst="rect">
                <a:avLst/>
              </a:prstGeom>
              <a:blipFill>
                <a:blip r:embed="rId4"/>
                <a:stretch>
                  <a:fillRect/>
                </a:stretch>
              </a:blipFill>
            </p:spPr>
            <p:txBody>
              <a:bodyPr/>
              <a:lstStyle/>
              <a:p>
                <a:r>
                  <a:rPr lang="en-GB">
                    <a:noFill/>
                  </a:rPr>
                  <a:t> </a:t>
                </a:r>
              </a:p>
            </p:txBody>
          </p:sp>
        </mc:Fallback>
      </mc:AlternateContent>
      <p:sp>
        <p:nvSpPr>
          <p:cNvPr id="14" name="Freccia in giù 13">
            <a:extLst>
              <a:ext uri="{FF2B5EF4-FFF2-40B4-BE49-F238E27FC236}">
                <a16:creationId xmlns:a16="http://schemas.microsoft.com/office/drawing/2014/main" id="{5FA22FE3-F1F2-47A9-A99A-B9912FFC8DAF}"/>
              </a:ext>
            </a:extLst>
          </p:cNvPr>
          <p:cNvSpPr/>
          <p:nvPr/>
        </p:nvSpPr>
        <p:spPr>
          <a:xfrm rot="16200000">
            <a:off x="5220745" y="2506884"/>
            <a:ext cx="373761" cy="520865"/>
          </a:xfrm>
          <a:prstGeom prst="downArrow">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4DA5E50B-2E03-489C-8521-8DE9205EED96}"/>
                  </a:ext>
                </a:extLst>
              </p:cNvPr>
              <p:cNvSpPr txBox="1"/>
              <p:nvPr/>
            </p:nvSpPr>
            <p:spPr>
              <a:xfrm>
                <a:off x="5952730" y="2162512"/>
                <a:ext cx="2333055" cy="9218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𝑏</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f>
                        <m:fPr>
                          <m:ctrlPr>
                            <a:rPr lang="en-GB" b="0" i="1" dirty="0" smtClean="0">
                              <a:latin typeface="Cambria Math" panose="02040503050406030204" pitchFamily="18" charset="0"/>
                            </a:rPr>
                          </m:ctrlPr>
                        </m:fPr>
                        <m:num>
                          <m:func>
                            <m:funcPr>
                              <m:ctrlPr>
                                <a:rPr lang="en-GB" b="0" i="1" dirty="0" smtClean="0">
                                  <a:latin typeface="Cambria Math" panose="02040503050406030204" pitchFamily="18" charset="0"/>
                                </a:rPr>
                              </m:ctrlPr>
                            </m:funcPr>
                            <m:fName>
                              <m:r>
                                <m:rPr>
                                  <m:sty m:val="p"/>
                                </m:rPr>
                                <a:rPr lang="en-GB" b="0" i="0" dirty="0" smtClean="0">
                                  <a:latin typeface="Cambria Math" panose="02040503050406030204" pitchFamily="18" charset="0"/>
                                </a:rPr>
                                <m:t>ln</m:t>
                              </m:r>
                            </m:fName>
                            <m:e>
                              <m:f>
                                <m:fPr>
                                  <m:ctrlPr>
                                    <a:rPr lang="en-GB" b="0" i="1" dirty="0" smtClean="0">
                                      <a:latin typeface="Cambria Math" panose="02040503050406030204" pitchFamily="18" charset="0"/>
                                    </a:rPr>
                                  </m:ctrlPr>
                                </m:fPr>
                                <m:num>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𝑐</m:t>
                                      </m:r>
                                    </m:e>
                                    <m:sub>
                                      <m:r>
                                        <a:rPr lang="en-GB" i="1" dirty="0">
                                          <a:latin typeface="Cambria Math" panose="02040503050406030204" pitchFamily="18" charset="0"/>
                                        </a:rPr>
                                        <m:t>0</m:t>
                                      </m:r>
                                    </m:sub>
                                  </m:sSub>
                                </m:num>
                                <m:den>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r>
                                    <a:rPr lang="en-GB" i="1"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𝑐</m:t>
                                      </m:r>
                                    </m:e>
                                    <m:sub>
                                      <m:r>
                                        <a:rPr lang="en-GB" i="1" dirty="0">
                                          <a:latin typeface="Cambria Math" panose="02040503050406030204" pitchFamily="18" charset="0"/>
                                        </a:rPr>
                                        <m:t>0</m:t>
                                      </m:r>
                                    </m:sub>
                                  </m:sSub>
                                </m:den>
                              </m:f>
                            </m:e>
                          </m:func>
                        </m:num>
                        <m:den>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1</m:t>
                              </m:r>
                            </m:e>
                          </m:d>
                        </m:den>
                      </m:f>
                    </m:oMath>
                  </m:oMathPara>
                </a14:m>
                <a:endParaRPr lang="en-GB" dirty="0"/>
              </a:p>
            </p:txBody>
          </p:sp>
        </mc:Choice>
        <mc:Fallback xmlns="">
          <p:sp>
            <p:nvSpPr>
              <p:cNvPr id="30" name="CasellaDiTesto 29">
                <a:extLst>
                  <a:ext uri="{FF2B5EF4-FFF2-40B4-BE49-F238E27FC236}">
                    <a16:creationId xmlns:a16="http://schemas.microsoft.com/office/drawing/2014/main" id="{4DA5E50B-2E03-489C-8521-8DE9205EED96}"/>
                  </a:ext>
                </a:extLst>
              </p:cNvPr>
              <p:cNvSpPr txBox="1">
                <a:spLocks noRot="1" noChangeAspect="1" noMove="1" noResize="1" noEditPoints="1" noAdjustHandles="1" noChangeArrowheads="1" noChangeShapeType="1" noTextEdit="1"/>
              </p:cNvSpPr>
              <p:nvPr/>
            </p:nvSpPr>
            <p:spPr>
              <a:xfrm>
                <a:off x="5952730" y="2162512"/>
                <a:ext cx="2333055" cy="92185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72F43571-741D-4F06-9745-0021F9522285}"/>
                  </a:ext>
                </a:extLst>
              </p:cNvPr>
              <p:cNvSpPr txBox="1"/>
              <p:nvPr/>
            </p:nvSpPr>
            <p:spPr>
              <a:xfrm>
                <a:off x="8225417" y="2552419"/>
                <a:ext cx="2969323" cy="38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𝑎</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d>
                        <m:dPr>
                          <m:ctrlPr>
                            <a:rPr lang="en-GB" b="0" i="1" dirty="0" smtClean="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𝑐</m:t>
                              </m:r>
                            </m:e>
                            <m:sub>
                              <m:r>
                                <a:rPr lang="en-GB" i="1" dirty="0">
                                  <a:latin typeface="Cambria Math" panose="02040503050406030204" pitchFamily="18" charset="0"/>
                                </a:rPr>
                                <m:t>0</m:t>
                              </m:r>
                            </m:sub>
                          </m:sSub>
                        </m:e>
                      </m:d>
                      <m:sSup>
                        <m:sSupPr>
                          <m:ctrlPr>
                            <a:rPr lang="en-GB" i="1" dirty="0">
                              <a:latin typeface="Cambria Math" panose="02040503050406030204" pitchFamily="18" charset="0"/>
                            </a:rPr>
                          </m:ctrlPr>
                        </m:sSupPr>
                        <m:e>
                          <m:r>
                            <a:rPr lang="en-GB" i="1" dirty="0">
                              <a:latin typeface="Cambria Math" panose="02040503050406030204" pitchFamily="18" charset="0"/>
                            </a:rPr>
                            <m:t>𝑒</m:t>
                          </m:r>
                        </m:e>
                        <m:sup>
                          <m:sSub>
                            <m:sSubPr>
                              <m:ctrlPr>
                                <a:rPr lang="en-GB" i="1" dirty="0">
                                  <a:latin typeface="Cambria Math" panose="02040503050406030204" pitchFamily="18" charset="0"/>
                                </a:rPr>
                              </m:ctrlPr>
                            </m:sSubPr>
                            <m:e>
                              <m:r>
                                <a:rPr lang="en-GB" b="0" i="1" dirty="0" smtClean="0">
                                  <a:latin typeface="Cambria Math" panose="02040503050406030204" pitchFamily="18" charset="0"/>
                                </a:rPr>
                                <m:t>−</m:t>
                              </m:r>
                              <m:r>
                                <a:rPr lang="en-GB" i="1" dirty="0">
                                  <a:latin typeface="Cambria Math" panose="02040503050406030204" pitchFamily="18" charset="0"/>
                                </a:rPr>
                                <m:t>𝑏</m:t>
                              </m:r>
                            </m:e>
                            <m:sub>
                              <m:r>
                                <a:rPr lang="en-GB" i="1" dirty="0">
                                  <a:latin typeface="Cambria Math" panose="02040503050406030204" pitchFamily="18" charset="0"/>
                                </a:rPr>
                                <m:t>0</m:t>
                              </m:r>
                            </m:sub>
                          </m:sSub>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sup>
                      </m:sSup>
                    </m:oMath>
                  </m:oMathPara>
                </a14:m>
                <a:endParaRPr lang="en-GB" dirty="0"/>
              </a:p>
            </p:txBody>
          </p:sp>
        </mc:Choice>
        <mc:Fallback xmlns="">
          <p:sp>
            <p:nvSpPr>
              <p:cNvPr id="34" name="CasellaDiTesto 33">
                <a:extLst>
                  <a:ext uri="{FF2B5EF4-FFF2-40B4-BE49-F238E27FC236}">
                    <a16:creationId xmlns:a16="http://schemas.microsoft.com/office/drawing/2014/main" id="{72F43571-741D-4F06-9745-0021F9522285}"/>
                  </a:ext>
                </a:extLst>
              </p:cNvPr>
              <p:cNvSpPr txBox="1">
                <a:spLocks noRot="1" noChangeAspect="1" noMove="1" noResize="1" noEditPoints="1" noAdjustHandles="1" noChangeArrowheads="1" noChangeShapeType="1" noTextEdit="1"/>
              </p:cNvSpPr>
              <p:nvPr/>
            </p:nvSpPr>
            <p:spPr>
              <a:xfrm>
                <a:off x="8225417" y="2552419"/>
                <a:ext cx="2969323" cy="388311"/>
              </a:xfrm>
              <a:prstGeom prst="rect">
                <a:avLst/>
              </a:prstGeom>
              <a:blipFill>
                <a:blip r:embed="rId6"/>
                <a:stretch>
                  <a:fillRect b="-7937"/>
                </a:stretch>
              </a:blipFill>
            </p:spPr>
            <p:txBody>
              <a:bodyPr/>
              <a:lstStyle/>
              <a:p>
                <a:r>
                  <a:rPr lang="en-GB">
                    <a:noFill/>
                  </a:rPr>
                  <a:t> </a:t>
                </a:r>
              </a:p>
            </p:txBody>
          </p:sp>
        </mc:Fallback>
      </mc:AlternateContent>
      <p:sp>
        <p:nvSpPr>
          <p:cNvPr id="53" name="CasellaDiTesto 52">
            <a:extLst>
              <a:ext uri="{FF2B5EF4-FFF2-40B4-BE49-F238E27FC236}">
                <a16:creationId xmlns:a16="http://schemas.microsoft.com/office/drawing/2014/main" id="{47DE7F42-452A-4DD5-8E78-0128FBBBA922}"/>
              </a:ext>
            </a:extLst>
          </p:cNvPr>
          <p:cNvSpPr txBox="1"/>
          <p:nvPr/>
        </p:nvSpPr>
        <p:spPr>
          <a:xfrm>
            <a:off x="0" y="141402"/>
            <a:ext cx="12192000" cy="646331"/>
          </a:xfrm>
          <a:prstGeom prst="rect">
            <a:avLst/>
          </a:prstGeom>
          <a:noFill/>
        </p:spPr>
        <p:txBody>
          <a:bodyPr wrap="square" rtlCol="0">
            <a:spAutoFit/>
          </a:bodyPr>
          <a:lstStyle/>
          <a:p>
            <a:pPr algn="ctr"/>
            <a:r>
              <a:rPr lang="en-GB" sz="3600" dirty="0">
                <a:latin typeface="+mj-lt"/>
              </a:rPr>
              <a:t>Computation of the decay rate of an oscillating function (2/3)</a:t>
            </a:r>
          </a:p>
        </p:txBody>
      </p:sp>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56F90E7A-3D80-462C-A573-DB5EAB13BECA}"/>
                  </a:ext>
                </a:extLst>
              </p:cNvPr>
              <p:cNvSpPr txBox="1"/>
              <p:nvPr/>
            </p:nvSpPr>
            <p:spPr>
              <a:xfrm>
                <a:off x="329219" y="3860452"/>
                <a:ext cx="4074919" cy="338554"/>
              </a:xfrm>
              <a:prstGeom prst="rect">
                <a:avLst/>
              </a:prstGeom>
              <a:noFill/>
            </p:spPr>
            <p:txBody>
              <a:bodyPr wrap="square">
                <a:spAutoFit/>
              </a:bodyPr>
              <a:lstStyle/>
              <a:p>
                <a14:m>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1</m:t>
                        </m:r>
                      </m:sub>
                    </m:sSub>
                    <m:r>
                      <a:rPr lang="en-GB" sz="1600" b="0" i="1" smtClean="0">
                        <a:latin typeface="Cambria Math" panose="02040503050406030204" pitchFamily="18" charset="0"/>
                      </a:rPr>
                      <m:t>=0</m:t>
                    </m:r>
                  </m:oMath>
                </a14:m>
                <a:r>
                  <a:rPr lang="en-GB" sz="1600" dirty="0"/>
                  <a:t>, </a:t>
                </a:r>
                <a14:m>
                  <m:oMath xmlns:m="http://schemas.openxmlformats.org/officeDocument/2006/math">
                    <m:r>
                      <a:rPr lang="en-GB" sz="1600" i="1" dirty="0" smtClean="0">
                        <a:latin typeface="Cambria Math" panose="02040503050406030204" pitchFamily="18" charset="0"/>
                      </a:rPr>
                      <m:t>𝑘</m:t>
                    </m:r>
                    <m:r>
                      <a:rPr lang="en-GB" sz="1600" b="0" i="1" dirty="0" smtClean="0">
                        <a:latin typeface="Cambria Math" panose="02040503050406030204" pitchFamily="18" charset="0"/>
                      </a:rPr>
                      <m:t>=2,…, </m:t>
                    </m:r>
                    <m:r>
                      <a:rPr lang="en-GB" sz="1600" b="0" i="1" dirty="0" smtClean="0">
                        <a:latin typeface="Cambria Math" panose="02040503050406030204" pitchFamily="18" charset="0"/>
                      </a:rPr>
                      <m:t>𝑁</m:t>
                    </m:r>
                  </m:oMath>
                </a14:m>
                <a:endParaRPr lang="en-GB" sz="1600" dirty="0"/>
              </a:p>
            </p:txBody>
          </p:sp>
        </mc:Choice>
        <mc:Fallback xmlns="">
          <p:sp>
            <p:nvSpPr>
              <p:cNvPr id="56" name="CasellaDiTesto 55">
                <a:extLst>
                  <a:ext uri="{FF2B5EF4-FFF2-40B4-BE49-F238E27FC236}">
                    <a16:creationId xmlns:a16="http://schemas.microsoft.com/office/drawing/2014/main" id="{56F90E7A-3D80-462C-A573-DB5EAB13BECA}"/>
                  </a:ext>
                </a:extLst>
              </p:cNvPr>
              <p:cNvSpPr txBox="1">
                <a:spLocks noRot="1" noChangeAspect="1" noMove="1" noResize="1" noEditPoints="1" noAdjustHandles="1" noChangeArrowheads="1" noChangeShapeType="1" noTextEdit="1"/>
              </p:cNvSpPr>
              <p:nvPr/>
            </p:nvSpPr>
            <p:spPr>
              <a:xfrm>
                <a:off x="329219" y="3860452"/>
                <a:ext cx="4074919" cy="338554"/>
              </a:xfrm>
              <a:prstGeom prst="rect">
                <a:avLst/>
              </a:prstGeom>
              <a:blipFill>
                <a:blip r:embed="rId7"/>
                <a:stretch>
                  <a:fillRect t="-5357" b="-2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id="{CC68F915-2850-42A7-9DEC-ADF1A2FC1D00}"/>
                  </a:ext>
                </a:extLst>
              </p:cNvPr>
              <p:cNvSpPr txBox="1"/>
              <p:nvPr/>
            </p:nvSpPr>
            <p:spPr>
              <a:xfrm>
                <a:off x="-62220" y="4183056"/>
                <a:ext cx="6477968" cy="5533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rPr>
                            <m:t>𝑆</m:t>
                          </m:r>
                        </m:e>
                        <m:sub>
                          <m:r>
                            <a:rPr lang="en-GB" sz="1600" b="0" i="1" smtClean="0">
                              <a:latin typeface="Cambria Math" panose="02040503050406030204" pitchFamily="18" charset="0"/>
                            </a:rPr>
                            <m:t>𝑘</m:t>
                          </m:r>
                        </m:sub>
                      </m:sSub>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𝑘</m:t>
                          </m:r>
                          <m:r>
                            <a:rPr lang="en-GB" sz="1600" b="0" i="1" smtClean="0">
                              <a:latin typeface="Cambria Math" panose="02040503050406030204" pitchFamily="18" charset="0"/>
                            </a:rPr>
                            <m:t>−1</m:t>
                          </m:r>
                        </m:sub>
                      </m:sSub>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1</m:t>
                          </m:r>
                        </m:num>
                        <m:den>
                          <m:r>
                            <a:rPr lang="en-GB" sz="1600" b="0" i="1" smtClean="0">
                              <a:latin typeface="Cambria Math" panose="02040503050406030204" pitchFamily="18" charset="0"/>
                            </a:rPr>
                            <m:t>2</m:t>
                          </m:r>
                        </m:den>
                      </m:f>
                      <m:d>
                        <m:dPr>
                          <m:ctrlPr>
                            <a:rPr lang="en-GB" sz="1600" b="0" i="1" smtClean="0">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𝑦</m:t>
                              </m:r>
                            </m:e>
                            <m:sub>
                              <m:r>
                                <a:rPr lang="en-GB" sz="1600" b="0" i="1" smtClean="0">
                                  <a:latin typeface="Cambria Math" panose="02040503050406030204" pitchFamily="18" charset="0"/>
                                </a:rPr>
                                <m:t>𝑚</m:t>
                              </m:r>
                            </m:sub>
                          </m:sSub>
                          <m:d>
                            <m:dPr>
                              <m:begChr m:val="["/>
                              <m:endChr m:val="]"/>
                              <m:ctrlPr>
                                <a:rPr lang="en-GB" sz="1600" b="0" i="1" smtClean="0">
                                  <a:latin typeface="Cambria Math" panose="02040503050406030204" pitchFamily="18" charset="0"/>
                                </a:rPr>
                              </m:ctrlPr>
                            </m:dPr>
                            <m:e>
                              <m:r>
                                <a:rPr lang="en-GB" sz="1600" b="0" i="1" smtClean="0">
                                  <a:latin typeface="Cambria Math" panose="02040503050406030204" pitchFamily="18" charset="0"/>
                                </a:rPr>
                                <m:t>𝑘</m:t>
                              </m:r>
                              <m:r>
                                <a:rPr lang="en-GB" sz="1600" b="0" i="1" smtClean="0">
                                  <a:latin typeface="Cambria Math" panose="02040503050406030204" pitchFamily="18" charset="0"/>
                                </a:rPr>
                                <m:t>−1</m:t>
                              </m:r>
                            </m:e>
                          </m:d>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i="1">
                                  <a:latin typeface="Cambria Math" panose="02040503050406030204" pitchFamily="18" charset="0"/>
                                </a:rPr>
                                <m:t>𝑦</m:t>
                              </m:r>
                            </m:e>
                            <m:sub>
                              <m:r>
                                <a:rPr lang="en-GB" sz="1600" b="0" i="1" smtClean="0">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−2</m:t>
                              </m:r>
                            </m:e>
                          </m:d>
                        </m:e>
                      </m:d>
                      <m:d>
                        <m:dPr>
                          <m:ctrlPr>
                            <a:rPr lang="en-GB" sz="1600" i="1">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𝑥</m:t>
                              </m:r>
                            </m:e>
                            <m:sub>
                              <m:r>
                                <a:rPr lang="en-GB" sz="1600" b="0" i="1" smtClean="0">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𝑥</m:t>
                              </m:r>
                            </m:e>
                            <m:sub>
                              <m:r>
                                <a:rPr lang="en-GB" sz="1600" b="0" i="1" smtClean="0">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−2</m:t>
                              </m:r>
                            </m:e>
                          </m:d>
                        </m:e>
                      </m:d>
                    </m:oMath>
                  </m:oMathPara>
                </a14:m>
                <a:endParaRPr lang="en-GB" sz="1600" dirty="0"/>
              </a:p>
            </p:txBody>
          </p:sp>
        </mc:Choice>
        <mc:Fallback xmlns="">
          <p:sp>
            <p:nvSpPr>
              <p:cNvPr id="58" name="CasellaDiTesto 57">
                <a:extLst>
                  <a:ext uri="{FF2B5EF4-FFF2-40B4-BE49-F238E27FC236}">
                    <a16:creationId xmlns:a16="http://schemas.microsoft.com/office/drawing/2014/main" id="{CC68F915-2850-42A7-9DEC-ADF1A2FC1D00}"/>
                  </a:ext>
                </a:extLst>
              </p:cNvPr>
              <p:cNvSpPr txBox="1">
                <a:spLocks noRot="1" noChangeAspect="1" noMove="1" noResize="1" noEditPoints="1" noAdjustHandles="1" noChangeArrowheads="1" noChangeShapeType="1" noTextEdit="1"/>
              </p:cNvSpPr>
              <p:nvPr/>
            </p:nvSpPr>
            <p:spPr>
              <a:xfrm>
                <a:off x="-62220" y="4183056"/>
                <a:ext cx="6477968" cy="553357"/>
              </a:xfrm>
              <a:prstGeom prst="rect">
                <a:avLst/>
              </a:prstGeom>
              <a:blipFill>
                <a:blip r:embed="rId8"/>
                <a:stretch>
                  <a:fillRect/>
                </a:stretch>
              </a:blipFill>
            </p:spPr>
            <p:txBody>
              <a:bodyPr/>
              <a:lstStyle/>
              <a:p>
                <a:r>
                  <a:rPr lang="en-GB">
                    <a:noFill/>
                  </a:rPr>
                  <a:t> </a:t>
                </a:r>
              </a:p>
            </p:txBody>
          </p:sp>
        </mc:Fallback>
      </mc:AlternateContent>
      <p:sp>
        <p:nvSpPr>
          <p:cNvPr id="61" name="CasellaDiTesto 60">
            <a:extLst>
              <a:ext uri="{FF2B5EF4-FFF2-40B4-BE49-F238E27FC236}">
                <a16:creationId xmlns:a16="http://schemas.microsoft.com/office/drawing/2014/main" id="{1DE213BC-9DF3-4360-96D9-5842E35D7FBD}"/>
              </a:ext>
            </a:extLst>
          </p:cNvPr>
          <p:cNvSpPr txBox="1"/>
          <p:nvPr/>
        </p:nvSpPr>
        <p:spPr>
          <a:xfrm>
            <a:off x="20901" y="4092228"/>
            <a:ext cx="479004" cy="369332"/>
          </a:xfrm>
          <a:prstGeom prst="rect">
            <a:avLst/>
          </a:prstGeom>
          <a:noFill/>
        </p:spPr>
        <p:txBody>
          <a:bodyPr wrap="square" rtlCol="0">
            <a:spAutoFit/>
          </a:bodyPr>
          <a:lstStyle/>
          <a:p>
            <a:r>
              <a:rPr lang="en-GB" b="1" dirty="0"/>
              <a:t>1)</a:t>
            </a:r>
          </a:p>
        </p:txBody>
      </p:sp>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44A76349-F81D-419F-8B79-988940723E3C}"/>
                  </a:ext>
                </a:extLst>
              </p:cNvPr>
              <p:cNvSpPr txBox="1"/>
              <p:nvPr/>
            </p:nvSpPr>
            <p:spPr>
              <a:xfrm>
                <a:off x="429532" y="4834636"/>
                <a:ext cx="5795241" cy="1468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𝐷</m:t>
                      </m:r>
                      <m:r>
                        <a:rPr lang="en-GB" sz="1600" b="0" i="1" smtClean="0">
                          <a:latin typeface="Cambria Math" panose="02040503050406030204" pitchFamily="18" charset="0"/>
                        </a:rPr>
                        <m:t>=</m:t>
                      </m:r>
                      <m:sSup>
                        <m:sSupPr>
                          <m:ctrlPr>
                            <a:rPr lang="en-GB" sz="1600" i="1" smtClean="0">
                              <a:latin typeface="Cambria Math" panose="02040503050406030204" pitchFamily="18" charset="0"/>
                            </a:rPr>
                          </m:ctrlPr>
                        </m:sSupPr>
                        <m:e>
                          <m:d>
                            <m:dPr>
                              <m:ctrlPr>
                                <a:rPr lang="en-GB" sz="1600" i="1">
                                  <a:latin typeface="Cambria Math" panose="02040503050406030204" pitchFamily="18" charset="0"/>
                                </a:rPr>
                              </m:ctrlPr>
                            </m:dPr>
                            <m:e>
                              <m:m>
                                <m:mPr>
                                  <m:mcs>
                                    <m:mc>
                                      <m:mcPr>
                                        <m:count m:val="2"/>
                                        <m:mcJc m:val="center"/>
                                      </m:mcPr>
                                    </m:mc>
                                  </m:mcs>
                                  <m:ctrlPr>
                                    <a:rPr lang="en-GB" sz="1600" i="1">
                                      <a:latin typeface="Cambria Math" panose="02040503050406030204" pitchFamily="18" charset="0"/>
                                    </a:rPr>
                                  </m:ctrlPr>
                                </m:mPr>
                                <m:mr>
                                  <m:e>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sSup>
                                          <m:sSupPr>
                                            <m:ctrlPr>
                                              <a:rPr lang="en-GB" sz="1600" i="1">
                                                <a:latin typeface="Cambria Math" panose="02040503050406030204" pitchFamily="18" charset="0"/>
                                              </a:rPr>
                                            </m:ctrlPr>
                                          </m:sSupPr>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e>
                                          <m:sup>
                                            <m:r>
                                              <a:rPr lang="en-GB" sz="1600" i="1">
                                                <a:latin typeface="Cambria Math" panose="02040503050406030204" pitchFamily="18" charset="0"/>
                                              </a:rPr>
                                              <m:t>2</m:t>
                                            </m:r>
                                          </m:sup>
                                        </m:sSup>
                                      </m:e>
                                    </m:nary>
                                  </m:e>
                                  <m:e>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sSub>
                                          <m:sSubPr>
                                            <m:ctrlPr>
                                              <a:rPr lang="en-GB"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𝑘</m:t>
                                            </m:r>
                                          </m:sub>
                                        </m:sSub>
                                      </m:e>
                                    </m:nary>
                                  </m:e>
                                </m:mr>
                                <m:mr>
                                  <m:e>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sSub>
                                          <m:sSubPr>
                                            <m:ctrlPr>
                                              <a:rPr lang="en-GB"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𝑘</m:t>
                                            </m:r>
                                          </m:sub>
                                        </m:sSub>
                                      </m:e>
                                    </m:nary>
                                  </m:e>
                                  <m:e>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sSubSup>
                                          <m:sSubSupPr>
                                            <m:ctrlPr>
                                              <a:rPr lang="en-GB" sz="1600" i="1">
                                                <a:latin typeface="Cambria Math" panose="02040503050406030204" pitchFamily="18" charset="0"/>
                                              </a:rPr>
                                            </m:ctrlPr>
                                          </m:sSubSupPr>
                                          <m:e>
                                            <m:r>
                                              <a:rPr lang="en-GB" sz="1600" i="1">
                                                <a:latin typeface="Cambria Math" panose="02040503050406030204" pitchFamily="18" charset="0"/>
                                              </a:rPr>
                                              <m:t>𝑆</m:t>
                                            </m:r>
                                          </m:e>
                                          <m:sub>
                                            <m:r>
                                              <a:rPr lang="en-GB" sz="1600" i="1">
                                                <a:latin typeface="Cambria Math" panose="02040503050406030204" pitchFamily="18" charset="0"/>
                                              </a:rPr>
                                              <m:t>𝑘</m:t>
                                            </m:r>
                                          </m:sub>
                                          <m:sup>
                                            <m:r>
                                              <a:rPr lang="en-GB" sz="1600" i="1">
                                                <a:latin typeface="Cambria Math" panose="02040503050406030204" pitchFamily="18" charset="0"/>
                                              </a:rPr>
                                              <m:t>2</m:t>
                                            </m:r>
                                          </m:sup>
                                        </m:sSubSup>
                                      </m:e>
                                    </m:nary>
                                  </m:e>
                                </m:mr>
                              </m:m>
                            </m:e>
                          </m:d>
                        </m:e>
                        <m:sup>
                          <m:r>
                            <a:rPr lang="en-GB" sz="1600" b="0" i="1" smtClean="0">
                              <a:latin typeface="Cambria Math" panose="02040503050406030204" pitchFamily="18" charset="0"/>
                            </a:rPr>
                            <m:t>−1</m:t>
                          </m:r>
                        </m:sup>
                      </m:sSup>
                    </m:oMath>
                  </m:oMathPara>
                </a14:m>
                <a:endParaRPr lang="en-GB" dirty="0"/>
              </a:p>
            </p:txBody>
          </p:sp>
        </mc:Choice>
        <mc:Fallback xmlns="">
          <p:sp>
            <p:nvSpPr>
              <p:cNvPr id="62" name="CasellaDiTesto 61">
                <a:extLst>
                  <a:ext uri="{FF2B5EF4-FFF2-40B4-BE49-F238E27FC236}">
                    <a16:creationId xmlns:a16="http://schemas.microsoft.com/office/drawing/2014/main" id="{44A76349-F81D-419F-8B79-988940723E3C}"/>
                  </a:ext>
                </a:extLst>
              </p:cNvPr>
              <p:cNvSpPr txBox="1">
                <a:spLocks noRot="1" noChangeAspect="1" noMove="1" noResize="1" noEditPoints="1" noAdjustHandles="1" noChangeArrowheads="1" noChangeShapeType="1" noTextEdit="1"/>
              </p:cNvSpPr>
              <p:nvPr/>
            </p:nvSpPr>
            <p:spPr>
              <a:xfrm>
                <a:off x="429532" y="4834636"/>
                <a:ext cx="5795241" cy="1468094"/>
              </a:xfrm>
              <a:prstGeom prst="rect">
                <a:avLst/>
              </a:prstGeom>
              <a:blipFill>
                <a:blip r:embed="rId9"/>
                <a:stretch>
                  <a:fillRect/>
                </a:stretch>
              </a:blipFill>
            </p:spPr>
            <p:txBody>
              <a:bodyPr/>
              <a:lstStyle/>
              <a:p>
                <a:r>
                  <a:rPr lang="en-GB">
                    <a:noFill/>
                  </a:rPr>
                  <a:t> </a:t>
                </a:r>
              </a:p>
            </p:txBody>
          </p:sp>
        </mc:Fallback>
      </mc:AlternateContent>
      <p:sp>
        <p:nvSpPr>
          <p:cNvPr id="64" name="CasellaDiTesto 63">
            <a:extLst>
              <a:ext uri="{FF2B5EF4-FFF2-40B4-BE49-F238E27FC236}">
                <a16:creationId xmlns:a16="http://schemas.microsoft.com/office/drawing/2014/main" id="{5DC18AB5-303E-4A15-A1A7-C2BD7AEE1F42}"/>
              </a:ext>
            </a:extLst>
          </p:cNvPr>
          <p:cNvSpPr txBox="1"/>
          <p:nvPr/>
        </p:nvSpPr>
        <p:spPr>
          <a:xfrm>
            <a:off x="20901" y="5401963"/>
            <a:ext cx="550129" cy="369332"/>
          </a:xfrm>
          <a:prstGeom prst="rect">
            <a:avLst/>
          </a:prstGeom>
          <a:noFill/>
        </p:spPr>
        <p:txBody>
          <a:bodyPr wrap="square" rtlCol="0">
            <a:spAutoFit/>
          </a:bodyPr>
          <a:lstStyle/>
          <a:p>
            <a:r>
              <a:rPr lang="en-GB" b="1" dirty="0"/>
              <a:t>2)</a:t>
            </a:r>
          </a:p>
        </p:txBody>
      </p:sp>
      <mc:AlternateContent xmlns:mc="http://schemas.openxmlformats.org/markup-compatibility/2006" xmlns:a14="http://schemas.microsoft.com/office/drawing/2010/main">
        <mc:Choice Requires="a14">
          <p:sp>
            <p:nvSpPr>
              <p:cNvPr id="66" name="CasellaDiTesto 65">
                <a:extLst>
                  <a:ext uri="{FF2B5EF4-FFF2-40B4-BE49-F238E27FC236}">
                    <a16:creationId xmlns:a16="http://schemas.microsoft.com/office/drawing/2014/main" id="{27D73691-2DF9-4341-BC16-F42BF3B4FDF9}"/>
                  </a:ext>
                </a:extLst>
              </p:cNvPr>
              <p:cNvSpPr txBox="1"/>
              <p:nvPr/>
            </p:nvSpPr>
            <p:spPr>
              <a:xfrm>
                <a:off x="6436650" y="3860452"/>
                <a:ext cx="5930986" cy="7846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dirty="0" smtClean="0">
                              <a:latin typeface="Cambria Math" panose="02040503050406030204" pitchFamily="18" charset="0"/>
                            </a:rPr>
                          </m:ctrlPr>
                        </m:sSubPr>
                        <m:e>
                          <m:r>
                            <a:rPr lang="en-GB" sz="1600" b="0" i="1" dirty="0" smtClean="0">
                              <a:latin typeface="Cambria Math" panose="02040503050406030204" pitchFamily="18" charset="0"/>
                            </a:rPr>
                            <m:t>𝑏</m:t>
                          </m:r>
                        </m:e>
                        <m:sub>
                          <m:r>
                            <a:rPr lang="en-GB" sz="1600" i="1" dirty="0">
                              <a:latin typeface="Cambria Math" panose="02040503050406030204" pitchFamily="18" charset="0"/>
                            </a:rPr>
                            <m:t>0</m:t>
                          </m:r>
                        </m:sub>
                      </m:sSub>
                      <m:r>
                        <a:rPr lang="en-GB" sz="1600" b="0" i="1" dirty="0" smtClean="0">
                          <a:latin typeface="Cambria Math" panose="02040503050406030204" pitchFamily="18" charset="0"/>
                        </a:rPr>
                        <m:t>=</m:t>
                      </m:r>
                      <m:r>
                        <a:rPr lang="en-GB" sz="1600" b="0" i="1" dirty="0" smtClean="0">
                          <a:latin typeface="Cambria Math" panose="02040503050406030204" pitchFamily="18" charset="0"/>
                        </a:rPr>
                        <m:t>𝐷</m:t>
                      </m:r>
                      <m:r>
                        <a:rPr lang="en-GB" sz="1600" b="0" i="1" dirty="0" smtClean="0">
                          <a:latin typeface="Cambria Math" panose="02040503050406030204" pitchFamily="18" charset="0"/>
                        </a:rPr>
                        <m:t>[1,0]</m:t>
                      </m:r>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e>
                      </m:nary>
                    </m:oMath>
                  </m:oMathPara>
                </a14:m>
                <a:endParaRPr lang="en-GB" sz="1600" dirty="0"/>
              </a:p>
            </p:txBody>
          </p:sp>
        </mc:Choice>
        <mc:Fallback xmlns="">
          <p:sp>
            <p:nvSpPr>
              <p:cNvPr id="66" name="CasellaDiTesto 65">
                <a:extLst>
                  <a:ext uri="{FF2B5EF4-FFF2-40B4-BE49-F238E27FC236}">
                    <a16:creationId xmlns:a16="http://schemas.microsoft.com/office/drawing/2014/main" id="{27D73691-2DF9-4341-BC16-F42BF3B4FDF9}"/>
                  </a:ext>
                </a:extLst>
              </p:cNvPr>
              <p:cNvSpPr txBox="1">
                <a:spLocks noRot="1" noChangeAspect="1" noMove="1" noResize="1" noEditPoints="1" noAdjustHandles="1" noChangeArrowheads="1" noChangeShapeType="1" noTextEdit="1"/>
              </p:cNvSpPr>
              <p:nvPr/>
            </p:nvSpPr>
            <p:spPr>
              <a:xfrm>
                <a:off x="6436650" y="3860452"/>
                <a:ext cx="5930986" cy="784638"/>
              </a:xfrm>
              <a:prstGeom prst="rect">
                <a:avLst/>
              </a:prstGeom>
              <a:blipFill>
                <a:blip r:embed="rId10"/>
                <a:stretch>
                  <a:fillRect/>
                </a:stretch>
              </a:blipFill>
            </p:spPr>
            <p:txBody>
              <a:bodyPr/>
              <a:lstStyle/>
              <a:p>
                <a:r>
                  <a:rPr lang="en-GB">
                    <a:noFill/>
                  </a:rPr>
                  <a:t> </a:t>
                </a:r>
              </a:p>
            </p:txBody>
          </p:sp>
        </mc:Fallback>
      </mc:AlternateContent>
      <p:sp>
        <p:nvSpPr>
          <p:cNvPr id="68" name="CasellaDiTesto 67">
            <a:extLst>
              <a:ext uri="{FF2B5EF4-FFF2-40B4-BE49-F238E27FC236}">
                <a16:creationId xmlns:a16="http://schemas.microsoft.com/office/drawing/2014/main" id="{2E833F38-3447-4328-8E81-4A87E9173806}"/>
              </a:ext>
            </a:extLst>
          </p:cNvPr>
          <p:cNvSpPr txBox="1"/>
          <p:nvPr/>
        </p:nvSpPr>
        <p:spPr>
          <a:xfrm>
            <a:off x="6449429" y="4089741"/>
            <a:ext cx="426545" cy="369332"/>
          </a:xfrm>
          <a:prstGeom prst="rect">
            <a:avLst/>
          </a:prstGeom>
          <a:noFill/>
        </p:spPr>
        <p:txBody>
          <a:bodyPr wrap="square" rtlCol="0">
            <a:spAutoFit/>
          </a:bodyPr>
          <a:lstStyle/>
          <a:p>
            <a:r>
              <a:rPr lang="en-GB" b="1" dirty="0"/>
              <a:t>3)</a:t>
            </a:r>
          </a:p>
        </p:txBody>
      </p:sp>
      <p:sp>
        <p:nvSpPr>
          <p:cNvPr id="70" name="CasellaDiTesto 69">
            <a:extLst>
              <a:ext uri="{FF2B5EF4-FFF2-40B4-BE49-F238E27FC236}">
                <a16:creationId xmlns:a16="http://schemas.microsoft.com/office/drawing/2014/main" id="{3D1E99E1-8143-4D86-B880-C91C397ECF9C}"/>
              </a:ext>
            </a:extLst>
          </p:cNvPr>
          <p:cNvSpPr txBox="1"/>
          <p:nvPr/>
        </p:nvSpPr>
        <p:spPr>
          <a:xfrm>
            <a:off x="6449429" y="5952162"/>
            <a:ext cx="550129" cy="369332"/>
          </a:xfrm>
          <a:prstGeom prst="rect">
            <a:avLst/>
          </a:prstGeom>
          <a:noFill/>
        </p:spPr>
        <p:txBody>
          <a:bodyPr wrap="square" rtlCol="0">
            <a:spAutoFit/>
          </a:bodyPr>
          <a:lstStyle/>
          <a:p>
            <a:r>
              <a:rPr lang="en-GB" b="1" dirty="0"/>
              <a:t>4)</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B42DF028-7FFB-4297-AB18-FFD9308AA5F0}"/>
                  </a:ext>
                </a:extLst>
              </p:cNvPr>
              <p:cNvSpPr txBox="1"/>
              <p:nvPr/>
            </p:nvSpPr>
            <p:spPr>
              <a:xfrm>
                <a:off x="6436650" y="3860452"/>
                <a:ext cx="5930986" cy="7846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dirty="0" smtClean="0">
                              <a:latin typeface="Cambria Math" panose="02040503050406030204" pitchFamily="18" charset="0"/>
                            </a:rPr>
                          </m:ctrlPr>
                        </m:sSubPr>
                        <m:e>
                          <m:r>
                            <a:rPr lang="en-GB" sz="1600" b="0" i="1" dirty="0" smtClean="0">
                              <a:latin typeface="Cambria Math" panose="02040503050406030204" pitchFamily="18" charset="0"/>
                            </a:rPr>
                            <m:t>𝑏</m:t>
                          </m:r>
                        </m:e>
                        <m:sub>
                          <m:r>
                            <a:rPr lang="en-GB" sz="1600" i="1" dirty="0">
                              <a:latin typeface="Cambria Math" panose="02040503050406030204" pitchFamily="18" charset="0"/>
                            </a:rPr>
                            <m:t>0</m:t>
                          </m:r>
                        </m:sub>
                      </m:sSub>
                      <m:r>
                        <a:rPr lang="en-GB" sz="1600" b="0" i="1" dirty="0" smtClean="0">
                          <a:latin typeface="Cambria Math" panose="02040503050406030204" pitchFamily="18" charset="0"/>
                        </a:rPr>
                        <m:t>=</m:t>
                      </m:r>
                      <m:r>
                        <a:rPr lang="en-GB" sz="1600" b="0" i="1" dirty="0" smtClean="0">
                          <a:latin typeface="Cambria Math" panose="02040503050406030204" pitchFamily="18" charset="0"/>
                        </a:rPr>
                        <m:t>𝐷</m:t>
                      </m:r>
                      <m:r>
                        <a:rPr lang="en-GB" sz="1600" b="0" i="1" dirty="0" smtClean="0">
                          <a:latin typeface="Cambria Math" panose="02040503050406030204" pitchFamily="18" charset="0"/>
                        </a:rPr>
                        <m:t>[1,0]</m:t>
                      </m:r>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𝑥</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e>
                      </m:nary>
                    </m:oMath>
                  </m:oMathPara>
                </a14:m>
                <a:endParaRPr lang="en-GB" sz="1600" dirty="0"/>
              </a:p>
            </p:txBody>
          </p:sp>
        </mc:Choice>
        <mc:Fallback xmlns="">
          <p:sp>
            <p:nvSpPr>
              <p:cNvPr id="2" name="CasellaDiTesto 1">
                <a:extLst>
                  <a:ext uri="{FF2B5EF4-FFF2-40B4-BE49-F238E27FC236}">
                    <a16:creationId xmlns:a16="http://schemas.microsoft.com/office/drawing/2014/main" id="{B42DF028-7FFB-4297-AB18-FFD9308AA5F0}"/>
                  </a:ext>
                </a:extLst>
              </p:cNvPr>
              <p:cNvSpPr txBox="1">
                <a:spLocks noRot="1" noChangeAspect="1" noMove="1" noResize="1" noEditPoints="1" noAdjustHandles="1" noChangeArrowheads="1" noChangeShapeType="1" noTextEdit="1"/>
              </p:cNvSpPr>
              <p:nvPr/>
            </p:nvSpPr>
            <p:spPr>
              <a:xfrm>
                <a:off x="6436650" y="3860452"/>
                <a:ext cx="5930986" cy="78463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5396F1E0-F36D-46B6-A49D-8D2921F5F772}"/>
                  </a:ext>
                </a:extLst>
              </p:cNvPr>
              <p:cNvSpPr txBox="1"/>
              <p:nvPr/>
            </p:nvSpPr>
            <p:spPr>
              <a:xfrm>
                <a:off x="5587075" y="4632845"/>
                <a:ext cx="6216072" cy="7846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m:t>
                      </m:r>
                      <m:r>
                        <a:rPr lang="en-GB" sz="1600" b="0" i="1" dirty="0" smtClean="0">
                          <a:latin typeface="Cambria Math" panose="02040503050406030204" pitchFamily="18" charset="0"/>
                        </a:rPr>
                        <m:t>𝐷</m:t>
                      </m:r>
                      <m:r>
                        <a:rPr lang="en-GB" sz="1600" b="0" i="1" dirty="0" smtClean="0">
                          <a:latin typeface="Cambria Math" panose="02040503050406030204" pitchFamily="18" charset="0"/>
                        </a:rPr>
                        <m:t>[1,1]</m:t>
                      </m:r>
                      <m:nary>
                        <m:naryPr>
                          <m:chr m:val="∑"/>
                          <m:ctrlPr>
                            <a:rPr lang="en-GB" sz="1600" i="1">
                              <a:latin typeface="Cambria Math" panose="02040503050406030204" pitchFamily="18" charset="0"/>
                            </a:rPr>
                          </m:ctrlPr>
                        </m:naryPr>
                        <m:sub>
                          <m:r>
                            <m:rPr>
                              <m:brk m:alnAt="23"/>
                            </m:rPr>
                            <a:rPr lang="en-GB" sz="1600" i="1">
                              <a:latin typeface="Cambria Math" panose="02040503050406030204" pitchFamily="18" charset="0"/>
                            </a:rPr>
                            <m:t>𝑘</m:t>
                          </m:r>
                          <m:r>
                            <a:rPr lang="en-GB" sz="1600" i="1">
                              <a:latin typeface="Cambria Math" panose="02040503050406030204" pitchFamily="18" charset="0"/>
                            </a:rPr>
                            <m:t>=1</m:t>
                          </m:r>
                        </m:sub>
                        <m:sup>
                          <m:r>
                            <a:rPr lang="en-GB" sz="1600" i="1">
                              <a:latin typeface="Cambria Math" panose="02040503050406030204" pitchFamily="18" charset="0"/>
                            </a:rPr>
                            <m:t>𝑁</m:t>
                          </m:r>
                        </m:sup>
                        <m:e>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𝑘</m:t>
                                  </m:r>
                                  <m:r>
                                    <a:rPr lang="en-GB" sz="1600" i="1">
                                      <a:latin typeface="Cambria Math" panose="02040503050406030204" pitchFamily="18" charset="0"/>
                                    </a:rPr>
                                    <m:t>−1</m:t>
                                  </m:r>
                                </m:e>
                              </m:d>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0" i="1" smtClean="0">
                                      <a:latin typeface="Cambria Math" panose="02040503050406030204" pitchFamily="18" charset="0"/>
                                    </a:rPr>
                                    <m:t>𝑦</m:t>
                                  </m:r>
                                </m:e>
                                <m:sub>
                                  <m:r>
                                    <a:rPr lang="en-GB" sz="1600" i="1">
                                      <a:latin typeface="Cambria Math" panose="02040503050406030204" pitchFamily="18" charset="0"/>
                                    </a:rPr>
                                    <m:t>𝑚</m:t>
                                  </m:r>
                                </m:sub>
                              </m:sSub>
                              <m:d>
                                <m:dPr>
                                  <m:begChr m:val="["/>
                                  <m:endChr m:val="]"/>
                                  <m:ctrlPr>
                                    <a:rPr lang="en-GB" sz="1600" i="1">
                                      <a:latin typeface="Cambria Math" panose="02040503050406030204" pitchFamily="18" charset="0"/>
                                    </a:rPr>
                                  </m:ctrlPr>
                                </m:dPr>
                                <m:e>
                                  <m:r>
                                    <a:rPr lang="en-GB" sz="1600" i="1">
                                      <a:latin typeface="Cambria Math" panose="02040503050406030204" pitchFamily="18" charset="0"/>
                                    </a:rPr>
                                    <m:t>0</m:t>
                                  </m:r>
                                </m:e>
                              </m:d>
                            </m:e>
                          </m:d>
                          <m:sSub>
                            <m:sSubPr>
                              <m:ctrlPr>
                                <a:rPr lang="en-GB" sz="1600" i="1">
                                  <a:latin typeface="Cambria Math" panose="02040503050406030204" pitchFamily="18" charset="0"/>
                                </a:rPr>
                              </m:ctrlPr>
                            </m:sSubPr>
                            <m:e>
                              <m:r>
                                <a:rPr lang="en-GB" sz="1600" i="1">
                                  <a:latin typeface="Cambria Math" panose="02040503050406030204" pitchFamily="18" charset="0"/>
                                </a:rPr>
                                <m:t>𝑆</m:t>
                              </m:r>
                            </m:e>
                            <m:sub>
                              <m:r>
                                <a:rPr lang="en-GB" sz="1600" i="1">
                                  <a:latin typeface="Cambria Math" panose="02040503050406030204" pitchFamily="18" charset="0"/>
                                </a:rPr>
                                <m:t>𝑘</m:t>
                              </m:r>
                            </m:sub>
                          </m:sSub>
                        </m:e>
                      </m:nary>
                    </m:oMath>
                  </m:oMathPara>
                </a14:m>
                <a:endParaRPr lang="en-GB" sz="1600" dirty="0"/>
              </a:p>
            </p:txBody>
          </p:sp>
        </mc:Choice>
        <mc:Fallback xmlns="">
          <p:sp>
            <p:nvSpPr>
              <p:cNvPr id="20" name="CasellaDiTesto 19">
                <a:extLst>
                  <a:ext uri="{FF2B5EF4-FFF2-40B4-BE49-F238E27FC236}">
                    <a16:creationId xmlns:a16="http://schemas.microsoft.com/office/drawing/2014/main" id="{5396F1E0-F36D-46B6-A49D-8D2921F5F772}"/>
                  </a:ext>
                </a:extLst>
              </p:cNvPr>
              <p:cNvSpPr txBox="1">
                <a:spLocks noRot="1" noChangeAspect="1" noMove="1" noResize="1" noEditPoints="1" noAdjustHandles="1" noChangeArrowheads="1" noChangeShapeType="1" noTextEdit="1"/>
              </p:cNvSpPr>
              <p:nvPr/>
            </p:nvSpPr>
            <p:spPr>
              <a:xfrm>
                <a:off x="5587075" y="4632845"/>
                <a:ext cx="6216072" cy="784638"/>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8F8857B-4435-4BE3-8EA8-762C1CBF3F14}"/>
                  </a:ext>
                </a:extLst>
              </p:cNvPr>
              <p:cNvSpPr txBox="1"/>
              <p:nvPr/>
            </p:nvSpPr>
            <p:spPr>
              <a:xfrm>
                <a:off x="6865596" y="5709891"/>
                <a:ext cx="2513701" cy="719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eqArr>
                            <m:eqArrPr>
                              <m:ctrlPr>
                                <a:rPr lang="en-GB" i="1" smtClean="0">
                                  <a:latin typeface="Cambria Math" panose="02040503050406030204" pitchFamily="18" charset="0"/>
                                </a:rPr>
                              </m:ctrlPr>
                            </m:eqArrPr>
                            <m:e>
                              <m:sSub>
                                <m:sSubPr>
                                  <m:ctrlPr>
                                    <a:rPr lang="en-GB" i="1" dirty="0">
                                      <a:latin typeface="Cambria Math" panose="02040503050406030204" pitchFamily="18" charset="0"/>
                                    </a:rPr>
                                  </m:ctrlPr>
                                </m:sSubPr>
                                <m:e>
                                  <m:r>
                                    <a:rPr lang="en-GB" b="0" i="1" dirty="0">
                                      <a:latin typeface="Cambria Math" panose="02040503050406030204" pitchFamily="18" charset="0"/>
                                    </a:rPr>
                                    <m:t>𝑦</m:t>
                                  </m:r>
                                </m:e>
                                <m:sub>
                                  <m:r>
                                    <a:rPr lang="en-GB" b="0" i="1" dirty="0">
                                      <a:latin typeface="Cambria Math" panose="02040503050406030204" pitchFamily="18" charset="0"/>
                                    </a:rPr>
                                    <m:t>𝑚</m:t>
                                  </m:r>
                                </m:sub>
                              </m:sSub>
                              <m:d>
                                <m:dPr>
                                  <m:begChr m:val="["/>
                                  <m:endChr m:val="]"/>
                                  <m:ctrlPr>
                                    <a:rPr lang="en-GB" i="1" dirty="0" smtClean="0">
                                      <a:latin typeface="Cambria Math" panose="02040503050406030204" pitchFamily="18" charset="0"/>
                                    </a:rPr>
                                  </m:ctrlPr>
                                </m:dPr>
                                <m:e>
                                  <m:r>
                                    <a:rPr lang="en-GB" b="0" i="1" dirty="0" smtClean="0">
                                      <a:latin typeface="Cambria Math" panose="02040503050406030204" pitchFamily="18" charset="0"/>
                                    </a:rPr>
                                    <m:t>0</m:t>
                                  </m:r>
                                </m:e>
                              </m:d>
                              <m:r>
                                <a:rPr lang="en-GB" b="0" i="1" dirty="0" smtClean="0">
                                  <a:latin typeface="Cambria Math" panose="02040503050406030204" pitchFamily="18" charset="0"/>
                                </a:rPr>
                                <m:t>=</m:t>
                              </m:r>
                              <m:sSub>
                                <m:sSubPr>
                                  <m:ctrlPr>
                                    <a:rPr lang="en-GB" i="1" dirty="0" smtClean="0">
                                      <a:latin typeface="Cambria Math" panose="02040503050406030204" pitchFamily="18" charset="0"/>
                                    </a:rPr>
                                  </m:ctrlPr>
                                </m:sSubPr>
                                <m:e>
                                  <m:r>
                                    <a:rPr lang="en-GB" b="0" i="1" dirty="0" smtClean="0">
                                      <a:latin typeface="Cambria Math" panose="02040503050406030204" pitchFamily="18" charset="0"/>
                                    </a:rPr>
                                    <m:t>𝑎</m:t>
                                  </m:r>
                                </m:e>
                                <m:sub>
                                  <m:r>
                                    <a:rPr lang="en-GB" b="0" i="1" dirty="0" smtClean="0">
                                      <a:latin typeface="Cambria Math" panose="02040503050406030204" pitchFamily="18" charset="0"/>
                                    </a:rPr>
                                    <m:t>0</m:t>
                                  </m:r>
                                </m:sub>
                              </m:sSub>
                              <m:sSup>
                                <m:sSupPr>
                                  <m:ctrlPr>
                                    <a:rPr lang="en-GB" i="1" dirty="0" smtClean="0">
                                      <a:latin typeface="Cambria Math" panose="02040503050406030204" pitchFamily="18" charset="0"/>
                                    </a:rPr>
                                  </m:ctrlPr>
                                </m:sSupPr>
                                <m:e>
                                  <m:r>
                                    <a:rPr lang="en-GB" b="0" i="1" dirty="0" smtClean="0">
                                      <a:latin typeface="Cambria Math" panose="02040503050406030204" pitchFamily="18" charset="0"/>
                                    </a:rPr>
                                    <m:t>𝑒</m:t>
                                  </m:r>
                                </m:e>
                                <m:sup>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𝑏</m:t>
                                      </m:r>
                                    </m:e>
                                    <m:sub>
                                      <m:r>
                                        <a:rPr lang="en-GB" b="0" i="1" dirty="0" smtClean="0">
                                          <a:latin typeface="Cambria Math" panose="02040503050406030204" pitchFamily="18" charset="0"/>
                                        </a:rPr>
                                        <m:t>0</m:t>
                                      </m:r>
                                    </m:sub>
                                  </m:sSub>
                                  <m:sSub>
                                    <m:sSubPr>
                                      <m:ctrlPr>
                                        <a:rPr lang="en-GB" i="1" dirty="0">
                                          <a:latin typeface="Cambria Math" panose="02040503050406030204" pitchFamily="18" charset="0"/>
                                        </a:rPr>
                                      </m:ctrlPr>
                                    </m:sSubPr>
                                    <m:e>
                                      <m:r>
                                        <a:rPr lang="en-GB" b="0" i="1" dirty="0" smtClean="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sup>
                              </m:sSup>
                              <m:r>
                                <a:rPr lang="en-GB" b="0" i="1" dirty="0" smtClean="0">
                                  <a:latin typeface="Cambria Math" panose="02040503050406030204" pitchFamily="18" charset="0"/>
                                </a:rPr>
                                <m:t>+</m:t>
                              </m:r>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𝑐</m:t>
                                  </m:r>
                                </m:e>
                                <m:sub>
                                  <m:r>
                                    <a:rPr lang="en-GB" b="0" i="1" dirty="0" smtClean="0">
                                      <a:latin typeface="Cambria Math" panose="02040503050406030204" pitchFamily="18" charset="0"/>
                                    </a:rPr>
                                    <m:t>0</m:t>
                                  </m:r>
                                </m:sub>
                              </m:sSub>
                            </m:e>
                            <m:e>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r>
                                <a:rPr lang="en-GB" i="1"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𝑎</m:t>
                                  </m:r>
                                </m:e>
                                <m:sub>
                                  <m:r>
                                    <a:rPr lang="en-GB" i="1" dirty="0">
                                      <a:latin typeface="Cambria Math" panose="02040503050406030204" pitchFamily="18" charset="0"/>
                                    </a:rPr>
                                    <m:t>0</m:t>
                                  </m:r>
                                </m:sub>
                              </m:sSub>
                              <m:sSup>
                                <m:sSupPr>
                                  <m:ctrlPr>
                                    <a:rPr lang="en-GB" i="1" dirty="0">
                                      <a:latin typeface="Cambria Math" panose="02040503050406030204" pitchFamily="18" charset="0"/>
                                    </a:rPr>
                                  </m:ctrlPr>
                                </m:sSupPr>
                                <m:e>
                                  <m:r>
                                    <a:rPr lang="en-GB" i="1" dirty="0">
                                      <a:latin typeface="Cambria Math" panose="02040503050406030204" pitchFamily="18" charset="0"/>
                                    </a:rPr>
                                    <m:t>𝑒</m:t>
                                  </m:r>
                                </m:e>
                                <m:sup>
                                  <m:sSub>
                                    <m:sSubPr>
                                      <m:ctrlPr>
                                        <a:rPr lang="en-GB" i="1" dirty="0">
                                          <a:latin typeface="Cambria Math" panose="02040503050406030204" pitchFamily="18" charset="0"/>
                                        </a:rPr>
                                      </m:ctrlPr>
                                    </m:sSubPr>
                                    <m:e>
                                      <m:r>
                                        <a:rPr lang="en-GB" i="1" dirty="0">
                                          <a:latin typeface="Cambria Math" panose="02040503050406030204" pitchFamily="18" charset="0"/>
                                        </a:rPr>
                                        <m:t>𝑏</m:t>
                                      </m:r>
                                    </m:e>
                                    <m:sub>
                                      <m:r>
                                        <a:rPr lang="en-GB" i="1" dirty="0">
                                          <a:latin typeface="Cambria Math" panose="02040503050406030204" pitchFamily="18" charset="0"/>
                                        </a:rPr>
                                        <m:t>0</m:t>
                                      </m:r>
                                    </m:sub>
                                  </m:sSub>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b="0" i="1" dirty="0" smtClean="0">
                                          <a:latin typeface="Cambria Math" panose="02040503050406030204" pitchFamily="18" charset="0"/>
                                        </a:rPr>
                                        <m:t>1</m:t>
                                      </m:r>
                                    </m:e>
                                  </m:d>
                                </m:sup>
                              </m:sSup>
                              <m:r>
                                <a:rPr lang="en-GB" i="1" dirty="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𝑐</m:t>
                                  </m:r>
                                </m:e>
                                <m:sub>
                                  <m:r>
                                    <a:rPr lang="en-GB" i="1" dirty="0">
                                      <a:latin typeface="Cambria Math" panose="02040503050406030204" pitchFamily="18" charset="0"/>
                                    </a:rPr>
                                    <m:t>0</m:t>
                                  </m:r>
                                </m:sub>
                              </m:sSub>
                            </m:e>
                          </m:eqArr>
                        </m:e>
                      </m:d>
                    </m:oMath>
                  </m:oMathPara>
                </a14:m>
                <a:endParaRPr lang="en-GB" dirty="0"/>
              </a:p>
            </p:txBody>
          </p:sp>
        </mc:Choice>
        <mc:Fallback xmlns="">
          <p:sp>
            <p:nvSpPr>
              <p:cNvPr id="5" name="CasellaDiTesto 4">
                <a:extLst>
                  <a:ext uri="{FF2B5EF4-FFF2-40B4-BE49-F238E27FC236}">
                    <a16:creationId xmlns:a16="http://schemas.microsoft.com/office/drawing/2014/main" id="{B8F8857B-4435-4BE3-8EA8-762C1CBF3F14}"/>
                  </a:ext>
                </a:extLst>
              </p:cNvPr>
              <p:cNvSpPr txBox="1">
                <a:spLocks noRot="1" noChangeAspect="1" noMove="1" noResize="1" noEditPoints="1" noAdjustHandles="1" noChangeArrowheads="1" noChangeShapeType="1" noTextEdit="1"/>
              </p:cNvSpPr>
              <p:nvPr/>
            </p:nvSpPr>
            <p:spPr>
              <a:xfrm>
                <a:off x="6865596" y="5709891"/>
                <a:ext cx="2513701" cy="719428"/>
              </a:xfrm>
              <a:prstGeom prst="rect">
                <a:avLst/>
              </a:prstGeom>
              <a:blipFill>
                <a:blip r:embed="rId12"/>
                <a:stretch>
                  <a:fillRect/>
                </a:stretch>
              </a:blipFill>
            </p:spPr>
            <p:txBody>
              <a:bodyPr/>
              <a:lstStyle/>
              <a:p>
                <a:r>
                  <a:rPr lang="en-GB">
                    <a:noFill/>
                  </a:rPr>
                  <a:t> </a:t>
                </a:r>
              </a:p>
            </p:txBody>
          </p:sp>
        </mc:Fallback>
      </mc:AlternateContent>
      <p:sp>
        <p:nvSpPr>
          <p:cNvPr id="7" name="Freccia in giù 6">
            <a:extLst>
              <a:ext uri="{FF2B5EF4-FFF2-40B4-BE49-F238E27FC236}">
                <a16:creationId xmlns:a16="http://schemas.microsoft.com/office/drawing/2014/main" id="{8A0A659A-DA03-49CE-9254-11021903B91E}"/>
              </a:ext>
            </a:extLst>
          </p:cNvPr>
          <p:cNvSpPr/>
          <p:nvPr/>
        </p:nvSpPr>
        <p:spPr>
          <a:xfrm rot="16200000">
            <a:off x="9391651" y="5948500"/>
            <a:ext cx="373761" cy="257773"/>
          </a:xfrm>
          <a:prstGeom prst="downArrow">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3F5349FD-7A08-461D-ADD6-25BC5CE6AE59}"/>
                  </a:ext>
                </a:extLst>
              </p:cNvPr>
              <p:cNvSpPr txBox="1"/>
              <p:nvPr/>
            </p:nvSpPr>
            <p:spPr>
              <a:xfrm>
                <a:off x="8975767" y="6185327"/>
                <a:ext cx="4010560" cy="38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latin typeface="Cambria Math" panose="02040503050406030204" pitchFamily="18" charset="0"/>
                            </a:rPr>
                          </m:ctrlPr>
                        </m:sSubPr>
                        <m:e>
                          <m:r>
                            <a:rPr lang="en-GB" b="0" i="1" dirty="0" smtClean="0">
                              <a:latin typeface="Cambria Math" panose="02040503050406030204" pitchFamily="18" charset="0"/>
                            </a:rPr>
                            <m:t>𝑐</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𝑦</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r>
                        <a:rPr lang="en-GB" b="0" i="1" dirty="0" smtClean="0">
                          <a:latin typeface="Cambria Math" panose="02040503050406030204" pitchFamily="18" charset="0"/>
                        </a:rPr>
                        <m:t>−</m:t>
                      </m:r>
                      <m:sSub>
                        <m:sSubPr>
                          <m:ctrlPr>
                            <a:rPr lang="en-GB" i="1" dirty="0">
                              <a:latin typeface="Cambria Math" panose="02040503050406030204" pitchFamily="18" charset="0"/>
                            </a:rPr>
                          </m:ctrlPr>
                        </m:sSubPr>
                        <m:e>
                          <m:r>
                            <a:rPr lang="en-GB" i="1" dirty="0">
                              <a:latin typeface="Cambria Math" panose="02040503050406030204" pitchFamily="18" charset="0"/>
                            </a:rPr>
                            <m:t>𝑎</m:t>
                          </m:r>
                        </m:e>
                        <m:sub>
                          <m:r>
                            <a:rPr lang="en-GB" i="1" dirty="0">
                              <a:latin typeface="Cambria Math" panose="02040503050406030204" pitchFamily="18" charset="0"/>
                            </a:rPr>
                            <m:t>0</m:t>
                          </m:r>
                        </m:sub>
                      </m:sSub>
                      <m:sSup>
                        <m:sSupPr>
                          <m:ctrlPr>
                            <a:rPr lang="en-GB" i="1" dirty="0">
                              <a:latin typeface="Cambria Math" panose="02040503050406030204" pitchFamily="18" charset="0"/>
                            </a:rPr>
                          </m:ctrlPr>
                        </m:sSupPr>
                        <m:e>
                          <m:r>
                            <a:rPr lang="en-GB" i="1" dirty="0">
                              <a:latin typeface="Cambria Math" panose="02040503050406030204" pitchFamily="18" charset="0"/>
                            </a:rPr>
                            <m:t>𝑒</m:t>
                          </m:r>
                        </m:e>
                        <m:sup>
                          <m:sSub>
                            <m:sSubPr>
                              <m:ctrlPr>
                                <a:rPr lang="en-GB" i="1" dirty="0">
                                  <a:latin typeface="Cambria Math" panose="02040503050406030204" pitchFamily="18" charset="0"/>
                                </a:rPr>
                              </m:ctrlPr>
                            </m:sSubPr>
                            <m:e>
                              <m:r>
                                <a:rPr lang="en-GB" i="1" dirty="0">
                                  <a:latin typeface="Cambria Math" panose="02040503050406030204" pitchFamily="18" charset="0"/>
                                </a:rPr>
                                <m:t>𝑏</m:t>
                              </m:r>
                            </m:e>
                            <m:sub>
                              <m:r>
                                <a:rPr lang="en-GB" i="1" dirty="0">
                                  <a:latin typeface="Cambria Math" panose="02040503050406030204" pitchFamily="18" charset="0"/>
                                </a:rPr>
                                <m:t>0</m:t>
                              </m:r>
                            </m:sub>
                          </m:sSub>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𝑚</m:t>
                              </m:r>
                            </m:sub>
                          </m:sSub>
                          <m:d>
                            <m:dPr>
                              <m:begChr m:val="["/>
                              <m:endChr m:val="]"/>
                              <m:ctrlPr>
                                <a:rPr lang="en-GB" i="1" dirty="0">
                                  <a:latin typeface="Cambria Math" panose="02040503050406030204" pitchFamily="18" charset="0"/>
                                </a:rPr>
                              </m:ctrlPr>
                            </m:dPr>
                            <m:e>
                              <m:r>
                                <a:rPr lang="en-GB" i="1" dirty="0">
                                  <a:latin typeface="Cambria Math" panose="02040503050406030204" pitchFamily="18" charset="0"/>
                                </a:rPr>
                                <m:t>0</m:t>
                              </m:r>
                            </m:e>
                          </m:d>
                        </m:sup>
                      </m:sSup>
                    </m:oMath>
                  </m:oMathPara>
                </a14:m>
                <a:endParaRPr lang="en-GB" dirty="0"/>
              </a:p>
            </p:txBody>
          </p:sp>
        </mc:Choice>
        <mc:Fallback xmlns="">
          <p:sp>
            <p:nvSpPr>
              <p:cNvPr id="28" name="CasellaDiTesto 27">
                <a:extLst>
                  <a:ext uri="{FF2B5EF4-FFF2-40B4-BE49-F238E27FC236}">
                    <a16:creationId xmlns:a16="http://schemas.microsoft.com/office/drawing/2014/main" id="{3F5349FD-7A08-461D-ADD6-25BC5CE6AE59}"/>
                  </a:ext>
                </a:extLst>
              </p:cNvPr>
              <p:cNvSpPr txBox="1">
                <a:spLocks noRot="1" noChangeAspect="1" noMove="1" noResize="1" noEditPoints="1" noAdjustHandles="1" noChangeArrowheads="1" noChangeShapeType="1" noTextEdit="1"/>
              </p:cNvSpPr>
              <p:nvPr/>
            </p:nvSpPr>
            <p:spPr>
              <a:xfrm>
                <a:off x="8975767" y="6185327"/>
                <a:ext cx="4010560" cy="388311"/>
              </a:xfrm>
              <a:prstGeom prst="rect">
                <a:avLst/>
              </a:prstGeom>
              <a:blipFill>
                <a:blip r:embed="rId13"/>
                <a:stretch>
                  <a:fillRect b="-7937"/>
                </a:stretch>
              </a:blipFill>
            </p:spPr>
            <p:txBody>
              <a:bodyPr/>
              <a:lstStyle/>
              <a:p>
                <a:r>
                  <a:rPr lang="en-GB">
                    <a:noFill/>
                  </a:rPr>
                  <a:t> </a:t>
                </a:r>
              </a:p>
            </p:txBody>
          </p:sp>
        </mc:Fallback>
      </mc:AlternateContent>
    </p:spTree>
    <p:extLst>
      <p:ext uri="{BB962C8B-B14F-4D97-AF65-F5344CB8AC3E}">
        <p14:creationId xmlns:p14="http://schemas.microsoft.com/office/powerpoint/2010/main" val="27201143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3DB0A814-2328-43BF-8F5F-853128C24BF2}"/>
              </a:ext>
            </a:extLst>
          </p:cNvPr>
          <p:cNvPicPr>
            <a:picLocks noChangeAspect="1"/>
          </p:cNvPicPr>
          <p:nvPr/>
        </p:nvPicPr>
        <p:blipFill>
          <a:blip r:embed="rId2"/>
          <a:stretch>
            <a:fillRect/>
          </a:stretch>
        </p:blipFill>
        <p:spPr>
          <a:xfrm>
            <a:off x="213063" y="4092437"/>
            <a:ext cx="5575177" cy="2576863"/>
          </a:xfrm>
          <a:prstGeom prst="rect">
            <a:avLst/>
          </a:prstGeom>
        </p:spPr>
      </p:pic>
      <p:sp>
        <p:nvSpPr>
          <p:cNvPr id="4" name="Segnaposto numero diapositiva 3">
            <a:extLst>
              <a:ext uri="{FF2B5EF4-FFF2-40B4-BE49-F238E27FC236}">
                <a16:creationId xmlns:a16="http://schemas.microsoft.com/office/drawing/2014/main" id="{41AE1CAA-E6A8-47A5-A915-54538F98C5A7}"/>
              </a:ext>
            </a:extLst>
          </p:cNvPr>
          <p:cNvSpPr>
            <a:spLocks noGrp="1"/>
          </p:cNvSpPr>
          <p:nvPr>
            <p:ph type="sldNum" sz="quarter" idx="12"/>
          </p:nvPr>
        </p:nvSpPr>
        <p:spPr/>
        <p:txBody>
          <a:bodyPr/>
          <a:lstStyle/>
          <a:p>
            <a:fld id="{F556478C-EA8F-4B12-8AB2-8053E5C3663D}" type="slidenum">
              <a:rPr lang="en-GB" smtClean="0"/>
              <a:t>153</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8945B04-5AF5-465C-B422-0D02CD360AD9}"/>
                  </a:ext>
                </a:extLst>
              </p:cNvPr>
              <p:cNvSpPr txBox="1"/>
              <p:nvPr/>
            </p:nvSpPr>
            <p:spPr>
              <a:xfrm>
                <a:off x="3199071" y="6562554"/>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oMath>
                  </m:oMathPara>
                </a14:m>
                <a:endParaRPr lang="en-GB" dirty="0"/>
              </a:p>
            </p:txBody>
          </p:sp>
        </mc:Choice>
        <mc:Fallback xmlns="">
          <p:sp>
            <p:nvSpPr>
              <p:cNvPr id="6" name="CasellaDiTesto 5">
                <a:extLst>
                  <a:ext uri="{FF2B5EF4-FFF2-40B4-BE49-F238E27FC236}">
                    <a16:creationId xmlns:a16="http://schemas.microsoft.com/office/drawing/2014/main" id="{E8945B04-5AF5-465C-B422-0D02CD360AD9}"/>
                  </a:ext>
                </a:extLst>
              </p:cNvPr>
              <p:cNvSpPr txBox="1">
                <a:spLocks noRot="1" noChangeAspect="1" noMove="1" noResize="1" noEditPoints="1" noAdjustHandles="1" noChangeArrowheads="1" noChangeShapeType="1" noTextEdit="1"/>
              </p:cNvSpPr>
              <p:nvPr/>
            </p:nvSpPr>
            <p:spPr>
              <a:xfrm>
                <a:off x="3199071" y="6562554"/>
                <a:ext cx="183320" cy="276999"/>
              </a:xfrm>
              <a:prstGeom prst="rect">
                <a:avLst/>
              </a:prstGeom>
              <a:blipFill>
                <a:blip r:embed="rId3"/>
                <a:stretch>
                  <a:fillRect l="-20000" r="-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0AF068C-2FD7-489B-992C-4B995E6B05F8}"/>
                  </a:ext>
                </a:extLst>
              </p:cNvPr>
              <p:cNvSpPr txBox="1"/>
              <p:nvPr/>
            </p:nvSpPr>
            <p:spPr>
              <a:xfrm>
                <a:off x="119704" y="523400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oMath>
                  </m:oMathPara>
                </a14:m>
                <a:endParaRPr lang="en-GB" dirty="0"/>
              </a:p>
            </p:txBody>
          </p:sp>
        </mc:Choice>
        <mc:Fallback xmlns="">
          <p:sp>
            <p:nvSpPr>
              <p:cNvPr id="7" name="CasellaDiTesto 6">
                <a:extLst>
                  <a:ext uri="{FF2B5EF4-FFF2-40B4-BE49-F238E27FC236}">
                    <a16:creationId xmlns:a16="http://schemas.microsoft.com/office/drawing/2014/main" id="{80AF068C-2FD7-489B-992C-4B995E6B05F8}"/>
                  </a:ext>
                </a:extLst>
              </p:cNvPr>
              <p:cNvSpPr txBox="1">
                <a:spLocks noRot="1" noChangeAspect="1" noMove="1" noResize="1" noEditPoints="1" noAdjustHandles="1" noChangeArrowheads="1" noChangeShapeType="1" noTextEdit="1"/>
              </p:cNvSpPr>
              <p:nvPr/>
            </p:nvSpPr>
            <p:spPr>
              <a:xfrm>
                <a:off x="119704" y="5234002"/>
                <a:ext cx="186718" cy="276999"/>
              </a:xfrm>
              <a:prstGeom prst="rect">
                <a:avLst/>
              </a:prstGeom>
              <a:blipFill>
                <a:blip r:embed="rId4"/>
                <a:stretch>
                  <a:fillRect l="-33333" r="-3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94201B27-4651-42FB-BABD-A5212AF36DC5}"/>
                  </a:ext>
                </a:extLst>
              </p:cNvPr>
              <p:cNvSpPr txBox="1"/>
              <p:nvPr/>
            </p:nvSpPr>
            <p:spPr>
              <a:xfrm>
                <a:off x="3999345" y="4224929"/>
                <a:ext cx="1756532" cy="1200329"/>
              </a:xfrm>
              <a:prstGeom prst="rect">
                <a:avLst/>
              </a:prstGeom>
              <a:solidFill>
                <a:schemeClr val="bg1"/>
              </a:solidFill>
              <a:ln>
                <a:solidFill>
                  <a:schemeClr val="tx1"/>
                </a:solidFill>
              </a:ln>
            </p:spPr>
            <p:txBody>
              <a:bodyPr wrap="square">
                <a:spAutoFit/>
              </a:bodyPr>
              <a:lstStyle/>
              <a:p>
                <a:r>
                  <a:rPr lang="en-GB" b="1" dirty="0">
                    <a:solidFill>
                      <a:srgbClr val="1F77B4"/>
                    </a:solidFill>
                  </a:rPr>
                  <a:t>Original signal</a:t>
                </a:r>
                <a:r>
                  <a:rPr lang="en-GB" b="1" dirty="0"/>
                  <a:t> </a:t>
                </a:r>
              </a:p>
              <a:p>
                <a:r>
                  <a:rPr lang="en-GB" b="1" dirty="0">
                    <a:solidFill>
                      <a:srgbClr val="FF0000"/>
                    </a:solidFill>
                  </a:rPr>
                  <a:t>Local maxima</a:t>
                </a:r>
                <a:r>
                  <a:rPr lang="en-GB" b="1" dirty="0"/>
                  <a:t> </a:t>
                </a:r>
              </a:p>
              <a:p>
                <a:r>
                  <a:rPr lang="en-GB" b="1" dirty="0">
                    <a:solidFill>
                      <a:srgbClr val="BF00BF"/>
                    </a:solidFill>
                  </a:rPr>
                  <a:t>Envelope</a:t>
                </a:r>
                <a:r>
                  <a:rPr lang="en-GB" b="1" dirty="0"/>
                  <a:t> </a:t>
                </a:r>
              </a:p>
              <a:p>
                <a:r>
                  <a:rPr lang="en-GB" b="1" dirty="0">
                    <a:solidFill>
                      <a:srgbClr val="007C00"/>
                    </a:solidFill>
                  </a:rPr>
                  <a:t>Fit (</a:t>
                </a:r>
                <a14:m>
                  <m:oMath xmlns:m="http://schemas.openxmlformats.org/officeDocument/2006/math">
                    <m:sSup>
                      <m:sSupPr>
                        <m:ctrlPr>
                          <a:rPr lang="en-GB" b="1" i="1" smtClean="0">
                            <a:solidFill>
                              <a:srgbClr val="007C00"/>
                            </a:solidFill>
                            <a:latin typeface="Cambria Math" panose="02040503050406030204" pitchFamily="18" charset="0"/>
                          </a:rPr>
                        </m:ctrlPr>
                      </m:sSupPr>
                      <m:e>
                        <m:r>
                          <a:rPr lang="en-GB" b="1" i="1" smtClean="0">
                            <a:solidFill>
                              <a:srgbClr val="007C00"/>
                            </a:solidFill>
                            <a:latin typeface="Cambria Math" panose="02040503050406030204" pitchFamily="18" charset="0"/>
                          </a:rPr>
                          <m:t>𝟏</m:t>
                        </m:r>
                      </m:e>
                      <m:sup>
                        <m:r>
                          <a:rPr lang="en-GB" b="1" i="0" smtClean="0">
                            <a:solidFill>
                              <a:srgbClr val="007C00"/>
                            </a:solidFill>
                            <a:latin typeface="Cambria Math" panose="02040503050406030204" pitchFamily="18" charset="0"/>
                          </a:rPr>
                          <m:t>𝐬𝐭</m:t>
                        </m:r>
                      </m:sup>
                    </m:sSup>
                  </m:oMath>
                </a14:m>
                <a:r>
                  <a:rPr lang="en-GB" b="1" dirty="0">
                    <a:solidFill>
                      <a:srgbClr val="007C00"/>
                    </a:solidFill>
                  </a:rPr>
                  <a:t> method)</a:t>
                </a:r>
              </a:p>
            </p:txBody>
          </p:sp>
        </mc:Choice>
        <mc:Fallback xmlns="">
          <p:sp>
            <p:nvSpPr>
              <p:cNvPr id="14" name="CasellaDiTesto 13">
                <a:extLst>
                  <a:ext uri="{FF2B5EF4-FFF2-40B4-BE49-F238E27FC236}">
                    <a16:creationId xmlns:a16="http://schemas.microsoft.com/office/drawing/2014/main" id="{94201B27-4651-42FB-BABD-A5212AF36DC5}"/>
                  </a:ext>
                </a:extLst>
              </p:cNvPr>
              <p:cNvSpPr txBox="1">
                <a:spLocks noRot="1" noChangeAspect="1" noMove="1" noResize="1" noEditPoints="1" noAdjustHandles="1" noChangeArrowheads="1" noChangeShapeType="1" noTextEdit="1"/>
              </p:cNvSpPr>
              <p:nvPr/>
            </p:nvSpPr>
            <p:spPr>
              <a:xfrm>
                <a:off x="3999345" y="4224929"/>
                <a:ext cx="1756532" cy="1200329"/>
              </a:xfrm>
              <a:prstGeom prst="rect">
                <a:avLst/>
              </a:prstGeom>
              <a:blipFill>
                <a:blip r:embed="rId5"/>
                <a:stretch>
                  <a:fillRect l="-2414" t="-2010" b="-6533"/>
                </a:stretch>
              </a:blipFill>
              <a:ln>
                <a:solidFill>
                  <a:schemeClr val="tx1"/>
                </a:solidFill>
              </a:ln>
            </p:spPr>
            <p:txBody>
              <a:bodyPr/>
              <a:lstStyle/>
              <a:p>
                <a:r>
                  <a:rPr lang="en-GB">
                    <a:noFill/>
                  </a:rPr>
                  <a:t> </a:t>
                </a:r>
              </a:p>
            </p:txBody>
          </p:sp>
        </mc:Fallback>
      </mc:AlternateContent>
      <p:sp>
        <p:nvSpPr>
          <p:cNvPr id="2" name="CasellaDiTesto 1">
            <a:extLst>
              <a:ext uri="{FF2B5EF4-FFF2-40B4-BE49-F238E27FC236}">
                <a16:creationId xmlns:a16="http://schemas.microsoft.com/office/drawing/2014/main" id="{32FC25F2-3F95-4CDE-9C2C-EB256DBCAAC0}"/>
              </a:ext>
            </a:extLst>
          </p:cNvPr>
          <p:cNvSpPr txBox="1"/>
          <p:nvPr/>
        </p:nvSpPr>
        <p:spPr>
          <a:xfrm>
            <a:off x="0" y="141402"/>
            <a:ext cx="12192000" cy="646331"/>
          </a:xfrm>
          <a:prstGeom prst="rect">
            <a:avLst/>
          </a:prstGeom>
          <a:noFill/>
        </p:spPr>
        <p:txBody>
          <a:bodyPr wrap="square" rtlCol="0">
            <a:spAutoFit/>
          </a:bodyPr>
          <a:lstStyle/>
          <a:p>
            <a:pPr algn="ctr"/>
            <a:r>
              <a:rPr lang="en-GB" sz="3600" dirty="0">
                <a:latin typeface="+mj-lt"/>
              </a:rPr>
              <a:t>Computation of the decay rate of an oscillating function (3/3)</a:t>
            </a:r>
          </a:p>
        </p:txBody>
      </p:sp>
      <p:pic>
        <p:nvPicPr>
          <p:cNvPr id="17" name="Immagine 16">
            <a:extLst>
              <a:ext uri="{FF2B5EF4-FFF2-40B4-BE49-F238E27FC236}">
                <a16:creationId xmlns:a16="http://schemas.microsoft.com/office/drawing/2014/main" id="{1236D74B-C375-4801-97DD-23A5C766B2D3}"/>
              </a:ext>
            </a:extLst>
          </p:cNvPr>
          <p:cNvPicPr>
            <a:picLocks noChangeAspect="1"/>
          </p:cNvPicPr>
          <p:nvPr/>
        </p:nvPicPr>
        <p:blipFill>
          <a:blip r:embed="rId6"/>
          <a:stretch>
            <a:fillRect/>
          </a:stretch>
        </p:blipFill>
        <p:spPr>
          <a:xfrm>
            <a:off x="6024437" y="4110193"/>
            <a:ext cx="2944956" cy="2514130"/>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EFBE85D-FA27-4E89-A012-3A10D37E2859}"/>
                  </a:ext>
                </a:extLst>
              </p:cNvPr>
              <p:cNvSpPr txBox="1"/>
              <p:nvPr/>
            </p:nvSpPr>
            <p:spPr>
              <a:xfrm>
                <a:off x="7602407" y="6562554"/>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oMath>
                  </m:oMathPara>
                </a14:m>
                <a:endParaRPr lang="en-GB" dirty="0"/>
              </a:p>
            </p:txBody>
          </p:sp>
        </mc:Choice>
        <mc:Fallback xmlns="">
          <p:sp>
            <p:nvSpPr>
              <p:cNvPr id="19" name="CasellaDiTesto 18">
                <a:extLst>
                  <a:ext uri="{FF2B5EF4-FFF2-40B4-BE49-F238E27FC236}">
                    <a16:creationId xmlns:a16="http://schemas.microsoft.com/office/drawing/2014/main" id="{5EFBE85D-FA27-4E89-A012-3A10D37E2859}"/>
                  </a:ext>
                </a:extLst>
              </p:cNvPr>
              <p:cNvSpPr txBox="1">
                <a:spLocks noRot="1" noChangeAspect="1" noMove="1" noResize="1" noEditPoints="1" noAdjustHandles="1" noChangeArrowheads="1" noChangeShapeType="1" noTextEdit="1"/>
              </p:cNvSpPr>
              <p:nvPr/>
            </p:nvSpPr>
            <p:spPr>
              <a:xfrm>
                <a:off x="7602407" y="6562554"/>
                <a:ext cx="183320" cy="276999"/>
              </a:xfrm>
              <a:prstGeom prst="rect">
                <a:avLst/>
              </a:prstGeom>
              <a:blipFill>
                <a:blip r:embed="rId7"/>
                <a:stretch>
                  <a:fillRect l="-20000" r="-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7AE0BC34-36EA-4F40-883B-770E5056D134}"/>
                  </a:ext>
                </a:extLst>
              </p:cNvPr>
              <p:cNvSpPr txBox="1"/>
              <p:nvPr/>
            </p:nvSpPr>
            <p:spPr>
              <a:xfrm>
                <a:off x="5866515" y="5240943"/>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oMath>
                  </m:oMathPara>
                </a14:m>
                <a:endParaRPr lang="en-GB" dirty="0"/>
              </a:p>
            </p:txBody>
          </p:sp>
        </mc:Choice>
        <mc:Fallback xmlns="">
          <p:sp>
            <p:nvSpPr>
              <p:cNvPr id="21" name="CasellaDiTesto 20">
                <a:extLst>
                  <a:ext uri="{FF2B5EF4-FFF2-40B4-BE49-F238E27FC236}">
                    <a16:creationId xmlns:a16="http://schemas.microsoft.com/office/drawing/2014/main" id="{7AE0BC34-36EA-4F40-883B-770E5056D134}"/>
                  </a:ext>
                </a:extLst>
              </p:cNvPr>
              <p:cNvSpPr txBox="1">
                <a:spLocks noRot="1" noChangeAspect="1" noMove="1" noResize="1" noEditPoints="1" noAdjustHandles="1" noChangeArrowheads="1" noChangeShapeType="1" noTextEdit="1"/>
              </p:cNvSpPr>
              <p:nvPr/>
            </p:nvSpPr>
            <p:spPr>
              <a:xfrm>
                <a:off x="5866515" y="5240943"/>
                <a:ext cx="186718" cy="276999"/>
              </a:xfrm>
              <a:prstGeom prst="rect">
                <a:avLst/>
              </a:prstGeom>
              <a:blipFill>
                <a:blip r:embed="rId8"/>
                <a:stretch>
                  <a:fillRect l="-32258" r="-25806" b="-26667"/>
                </a:stretch>
              </a:blipFill>
            </p:spPr>
            <p:txBody>
              <a:bodyPr/>
              <a:lstStyle/>
              <a:p>
                <a:r>
                  <a:rPr lang="en-GB">
                    <a:noFill/>
                  </a:rPr>
                  <a:t> </a:t>
                </a:r>
              </a:p>
            </p:txBody>
          </p:sp>
        </mc:Fallback>
      </mc:AlternateContent>
      <p:pic>
        <p:nvPicPr>
          <p:cNvPr id="22" name="Immagine 21">
            <a:extLst>
              <a:ext uri="{FF2B5EF4-FFF2-40B4-BE49-F238E27FC236}">
                <a16:creationId xmlns:a16="http://schemas.microsoft.com/office/drawing/2014/main" id="{2A702385-5CBB-48E4-BF43-4C596BB820FA}"/>
              </a:ext>
            </a:extLst>
          </p:cNvPr>
          <p:cNvPicPr>
            <a:picLocks noChangeAspect="1"/>
          </p:cNvPicPr>
          <p:nvPr/>
        </p:nvPicPr>
        <p:blipFill>
          <a:blip r:embed="rId9"/>
          <a:stretch>
            <a:fillRect/>
          </a:stretch>
        </p:blipFill>
        <p:spPr>
          <a:xfrm>
            <a:off x="9226983" y="4110193"/>
            <a:ext cx="2908926" cy="2507189"/>
          </a:xfrm>
          <a:prstGeom prst="rect">
            <a:avLst/>
          </a:prstGeom>
        </p:spPr>
      </p:pic>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FE7FD03-E7FE-4C17-AE49-CD9B029A41FB}"/>
                  </a:ext>
                </a:extLst>
              </p:cNvPr>
              <p:cNvSpPr txBox="1"/>
              <p:nvPr/>
            </p:nvSpPr>
            <p:spPr>
              <a:xfrm>
                <a:off x="10753986" y="6562554"/>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oMath>
                  </m:oMathPara>
                </a14:m>
                <a:endParaRPr lang="en-GB" dirty="0"/>
              </a:p>
            </p:txBody>
          </p:sp>
        </mc:Choice>
        <mc:Fallback xmlns="">
          <p:sp>
            <p:nvSpPr>
              <p:cNvPr id="24" name="CasellaDiTesto 23">
                <a:extLst>
                  <a:ext uri="{FF2B5EF4-FFF2-40B4-BE49-F238E27FC236}">
                    <a16:creationId xmlns:a16="http://schemas.microsoft.com/office/drawing/2014/main" id="{3FE7FD03-E7FE-4C17-AE49-CD9B029A41FB}"/>
                  </a:ext>
                </a:extLst>
              </p:cNvPr>
              <p:cNvSpPr txBox="1">
                <a:spLocks noRot="1" noChangeAspect="1" noMove="1" noResize="1" noEditPoints="1" noAdjustHandles="1" noChangeArrowheads="1" noChangeShapeType="1" noTextEdit="1"/>
              </p:cNvSpPr>
              <p:nvPr/>
            </p:nvSpPr>
            <p:spPr>
              <a:xfrm>
                <a:off x="10753986" y="6562554"/>
                <a:ext cx="183320" cy="276999"/>
              </a:xfrm>
              <a:prstGeom prst="rect">
                <a:avLst/>
              </a:prstGeom>
              <a:blipFill>
                <a:blip r:embed="rId10"/>
                <a:stretch>
                  <a:fillRect l="-20000" r="-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75EE03C2-E88C-4BB7-AC82-DECBE934634C}"/>
                  </a:ext>
                </a:extLst>
              </p:cNvPr>
              <p:cNvSpPr txBox="1"/>
              <p:nvPr/>
            </p:nvSpPr>
            <p:spPr>
              <a:xfrm>
                <a:off x="9018094" y="5240943"/>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𝑦</m:t>
                      </m:r>
                    </m:oMath>
                  </m:oMathPara>
                </a14:m>
                <a:endParaRPr lang="en-GB" dirty="0"/>
              </a:p>
            </p:txBody>
          </p:sp>
        </mc:Choice>
        <mc:Fallback xmlns="">
          <p:sp>
            <p:nvSpPr>
              <p:cNvPr id="26" name="CasellaDiTesto 25">
                <a:extLst>
                  <a:ext uri="{FF2B5EF4-FFF2-40B4-BE49-F238E27FC236}">
                    <a16:creationId xmlns:a16="http://schemas.microsoft.com/office/drawing/2014/main" id="{75EE03C2-E88C-4BB7-AC82-DECBE934634C}"/>
                  </a:ext>
                </a:extLst>
              </p:cNvPr>
              <p:cNvSpPr txBox="1">
                <a:spLocks noRot="1" noChangeAspect="1" noMove="1" noResize="1" noEditPoints="1" noAdjustHandles="1" noChangeArrowheads="1" noChangeShapeType="1" noTextEdit="1"/>
              </p:cNvSpPr>
              <p:nvPr/>
            </p:nvSpPr>
            <p:spPr>
              <a:xfrm>
                <a:off x="9018094" y="5240943"/>
                <a:ext cx="186718" cy="276999"/>
              </a:xfrm>
              <a:prstGeom prst="rect">
                <a:avLst/>
              </a:prstGeom>
              <a:blipFill>
                <a:blip r:embed="rId11"/>
                <a:stretch>
                  <a:fillRect l="-32258" r="-25806" b="-26667"/>
                </a:stretch>
              </a:blipFill>
            </p:spPr>
            <p:txBody>
              <a:bodyPr/>
              <a:lstStyle/>
              <a:p>
                <a:r>
                  <a:rPr lang="en-GB">
                    <a:noFill/>
                  </a:rPr>
                  <a:t> </a:t>
                </a:r>
              </a:p>
            </p:txBody>
          </p:sp>
        </mc:Fallback>
      </mc:AlternateContent>
      <p:sp>
        <p:nvSpPr>
          <p:cNvPr id="27" name="Ovale 26">
            <a:extLst>
              <a:ext uri="{FF2B5EF4-FFF2-40B4-BE49-F238E27FC236}">
                <a16:creationId xmlns:a16="http://schemas.microsoft.com/office/drawing/2014/main" id="{514783E5-09D7-4177-9582-8173812C3087}"/>
              </a:ext>
            </a:extLst>
          </p:cNvPr>
          <p:cNvSpPr/>
          <p:nvPr/>
        </p:nvSpPr>
        <p:spPr>
          <a:xfrm>
            <a:off x="7271503" y="5067771"/>
            <a:ext cx="97654" cy="976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e 28">
            <a:extLst>
              <a:ext uri="{FF2B5EF4-FFF2-40B4-BE49-F238E27FC236}">
                <a16:creationId xmlns:a16="http://schemas.microsoft.com/office/drawing/2014/main" id="{D37CF1E6-1BD0-4682-A825-5BB38E6A6B0E}"/>
              </a:ext>
            </a:extLst>
          </p:cNvPr>
          <p:cNvSpPr/>
          <p:nvPr/>
        </p:nvSpPr>
        <p:spPr>
          <a:xfrm>
            <a:off x="10456663" y="5143288"/>
            <a:ext cx="97654" cy="976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4459D4E5-BBDA-44D1-BE2E-143D9A6F0E8E}"/>
                  </a:ext>
                </a:extLst>
              </p:cNvPr>
              <p:cNvSpPr txBox="1"/>
              <p:nvPr/>
            </p:nvSpPr>
            <p:spPr>
              <a:xfrm>
                <a:off x="7488037" y="4247853"/>
                <a:ext cx="1439110" cy="615553"/>
              </a:xfrm>
              <a:prstGeom prst="rect">
                <a:avLst/>
              </a:prstGeom>
              <a:solidFill>
                <a:schemeClr val="bg1"/>
              </a:solidFill>
              <a:ln>
                <a:solidFill>
                  <a:schemeClr val="tx1"/>
                </a:solidFill>
              </a:ln>
            </p:spPr>
            <p:txBody>
              <a:bodyPr wrap="square" rtlCol="0">
                <a:spAutoFit/>
              </a:bodyPr>
              <a:lstStyle/>
              <a:p>
                <a:r>
                  <a:rPr lang="en-GB" b="1" dirty="0"/>
                  <a:t>Zoom on </a:t>
                </a:r>
                <a14:m>
                  <m:oMath xmlns:m="http://schemas.openxmlformats.org/officeDocument/2006/math">
                    <m:d>
                      <m:dPr>
                        <m:ctrlPr>
                          <a:rPr lang="en-GB" sz="1600" b="1" i="1" dirty="0" smtClean="0">
                            <a:solidFill>
                              <a:schemeClr val="tx1"/>
                            </a:solidFill>
                            <a:latin typeface="Cambria Math" panose="02040503050406030204" pitchFamily="18" charset="0"/>
                          </a:rPr>
                        </m:ctrlPr>
                      </m:dPr>
                      <m:e>
                        <m:sSub>
                          <m:sSubPr>
                            <m:ctrlPr>
                              <a:rPr lang="en-GB" sz="1600" b="1" i="1" dirty="0">
                                <a:solidFill>
                                  <a:schemeClr val="tx1"/>
                                </a:solidFill>
                                <a:latin typeface="Cambria Math" panose="02040503050406030204" pitchFamily="18" charset="0"/>
                              </a:rPr>
                            </m:ctrlPr>
                          </m:sSubPr>
                          <m:e>
                            <m:r>
                              <a:rPr lang="en-GB" sz="1600" b="1" i="1" dirty="0">
                                <a:solidFill>
                                  <a:schemeClr val="tx1"/>
                                </a:solidFill>
                                <a:latin typeface="Cambria Math" panose="02040503050406030204" pitchFamily="18" charset="0"/>
                              </a:rPr>
                              <m:t>𝒙</m:t>
                            </m:r>
                          </m:e>
                          <m:sub>
                            <m:r>
                              <a:rPr lang="en-GB" sz="1600" b="1" i="1" dirty="0">
                                <a:solidFill>
                                  <a:schemeClr val="tx1"/>
                                </a:solidFill>
                                <a:latin typeface="Cambria Math" panose="02040503050406030204" pitchFamily="18" charset="0"/>
                              </a:rPr>
                              <m:t>𝒎</m:t>
                            </m:r>
                          </m:sub>
                        </m:sSub>
                        <m:d>
                          <m:dPr>
                            <m:begChr m:val="["/>
                            <m:endChr m:val="]"/>
                            <m:ctrlPr>
                              <a:rPr lang="en-GB" sz="1600" b="1" i="1" dirty="0">
                                <a:solidFill>
                                  <a:schemeClr val="tx1"/>
                                </a:solidFill>
                                <a:latin typeface="Cambria Math" panose="02040503050406030204" pitchFamily="18" charset="0"/>
                              </a:rPr>
                            </m:ctrlPr>
                          </m:dPr>
                          <m:e>
                            <m:r>
                              <a:rPr lang="en-GB" sz="1600" b="1" i="1" dirty="0" smtClean="0">
                                <a:solidFill>
                                  <a:schemeClr val="tx1"/>
                                </a:solidFill>
                                <a:latin typeface="Cambria Math" panose="02040503050406030204" pitchFamily="18" charset="0"/>
                              </a:rPr>
                              <m:t>𝟏</m:t>
                            </m:r>
                          </m:e>
                        </m:d>
                        <m:r>
                          <a:rPr lang="en-GB" sz="1600" b="1" i="1" dirty="0" smtClean="0">
                            <a:solidFill>
                              <a:schemeClr val="tx1"/>
                            </a:solidFill>
                            <a:latin typeface="Cambria Math" panose="02040503050406030204" pitchFamily="18" charset="0"/>
                          </a:rPr>
                          <m:t>,</m:t>
                        </m:r>
                        <m:sSub>
                          <m:sSubPr>
                            <m:ctrlPr>
                              <a:rPr lang="en-GB" sz="1600" b="1" i="1" dirty="0">
                                <a:solidFill>
                                  <a:schemeClr val="tx1"/>
                                </a:solidFill>
                                <a:latin typeface="Cambria Math" panose="02040503050406030204" pitchFamily="18" charset="0"/>
                              </a:rPr>
                            </m:ctrlPr>
                          </m:sSubPr>
                          <m:e>
                            <m:r>
                              <a:rPr lang="en-GB" sz="1600" b="1" i="1" dirty="0" smtClean="0">
                                <a:solidFill>
                                  <a:schemeClr val="tx1"/>
                                </a:solidFill>
                                <a:latin typeface="Cambria Math" panose="02040503050406030204" pitchFamily="18" charset="0"/>
                              </a:rPr>
                              <m:t>𝒚</m:t>
                            </m:r>
                          </m:e>
                          <m:sub>
                            <m:r>
                              <a:rPr lang="en-GB" sz="1600" b="1" i="1" dirty="0">
                                <a:solidFill>
                                  <a:schemeClr val="tx1"/>
                                </a:solidFill>
                                <a:latin typeface="Cambria Math" panose="02040503050406030204" pitchFamily="18" charset="0"/>
                              </a:rPr>
                              <m:t>𝒎</m:t>
                            </m:r>
                          </m:sub>
                        </m:sSub>
                        <m:d>
                          <m:dPr>
                            <m:begChr m:val="["/>
                            <m:endChr m:val="]"/>
                            <m:ctrlPr>
                              <a:rPr lang="en-GB" sz="1600" b="1" i="1" dirty="0">
                                <a:solidFill>
                                  <a:schemeClr val="tx1"/>
                                </a:solidFill>
                                <a:latin typeface="Cambria Math" panose="02040503050406030204" pitchFamily="18" charset="0"/>
                              </a:rPr>
                            </m:ctrlPr>
                          </m:dPr>
                          <m:e>
                            <m:r>
                              <a:rPr lang="en-GB" sz="1600" b="1" i="1" dirty="0" smtClean="0">
                                <a:solidFill>
                                  <a:schemeClr val="tx1"/>
                                </a:solidFill>
                                <a:latin typeface="Cambria Math" panose="02040503050406030204" pitchFamily="18" charset="0"/>
                              </a:rPr>
                              <m:t>𝟏</m:t>
                            </m:r>
                          </m:e>
                        </m:d>
                      </m:e>
                    </m:d>
                  </m:oMath>
                </a14:m>
                <a:endParaRPr lang="en-GB" b="1" dirty="0"/>
              </a:p>
            </p:txBody>
          </p:sp>
        </mc:Choice>
        <mc:Fallback xmlns="">
          <p:sp>
            <p:nvSpPr>
              <p:cNvPr id="10" name="CasellaDiTesto 9">
                <a:extLst>
                  <a:ext uri="{FF2B5EF4-FFF2-40B4-BE49-F238E27FC236}">
                    <a16:creationId xmlns:a16="http://schemas.microsoft.com/office/drawing/2014/main" id="{4459D4E5-BBDA-44D1-BE2E-143D9A6F0E8E}"/>
                  </a:ext>
                </a:extLst>
              </p:cNvPr>
              <p:cNvSpPr txBox="1">
                <a:spLocks noRot="1" noChangeAspect="1" noMove="1" noResize="1" noEditPoints="1" noAdjustHandles="1" noChangeArrowheads="1" noChangeShapeType="1" noTextEdit="1"/>
              </p:cNvSpPr>
              <p:nvPr/>
            </p:nvSpPr>
            <p:spPr>
              <a:xfrm>
                <a:off x="7488037" y="4247853"/>
                <a:ext cx="1439110" cy="615553"/>
              </a:xfrm>
              <a:prstGeom prst="rect">
                <a:avLst/>
              </a:prstGeom>
              <a:blipFill>
                <a:blip r:embed="rId12"/>
                <a:stretch>
                  <a:fillRect l="-2941" t="-48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82A0B055-6A68-4C9A-8261-33FC186D7114}"/>
                  </a:ext>
                </a:extLst>
              </p:cNvPr>
              <p:cNvSpPr txBox="1"/>
              <p:nvPr/>
            </p:nvSpPr>
            <p:spPr>
              <a:xfrm>
                <a:off x="10673482" y="4247853"/>
                <a:ext cx="1439110" cy="615553"/>
              </a:xfrm>
              <a:prstGeom prst="rect">
                <a:avLst/>
              </a:prstGeom>
              <a:solidFill>
                <a:schemeClr val="bg1"/>
              </a:solidFill>
              <a:ln>
                <a:solidFill>
                  <a:schemeClr val="tx1"/>
                </a:solidFill>
              </a:ln>
            </p:spPr>
            <p:txBody>
              <a:bodyPr wrap="square" rtlCol="0">
                <a:spAutoFit/>
              </a:bodyPr>
              <a:lstStyle/>
              <a:p>
                <a:r>
                  <a:rPr lang="en-GB" b="1" dirty="0"/>
                  <a:t>Zoom on </a:t>
                </a:r>
                <a14:m>
                  <m:oMath xmlns:m="http://schemas.openxmlformats.org/officeDocument/2006/math">
                    <m:d>
                      <m:dPr>
                        <m:ctrlPr>
                          <a:rPr lang="en-GB" sz="1600" b="1" i="1" dirty="0" smtClean="0">
                            <a:solidFill>
                              <a:schemeClr val="tx1"/>
                            </a:solidFill>
                            <a:latin typeface="Cambria Math" panose="02040503050406030204" pitchFamily="18" charset="0"/>
                          </a:rPr>
                        </m:ctrlPr>
                      </m:dPr>
                      <m:e>
                        <m:sSub>
                          <m:sSubPr>
                            <m:ctrlPr>
                              <a:rPr lang="en-GB" sz="1600" b="1" i="1" dirty="0">
                                <a:solidFill>
                                  <a:schemeClr val="tx1"/>
                                </a:solidFill>
                                <a:latin typeface="Cambria Math" panose="02040503050406030204" pitchFamily="18" charset="0"/>
                              </a:rPr>
                            </m:ctrlPr>
                          </m:sSubPr>
                          <m:e>
                            <m:r>
                              <a:rPr lang="en-GB" sz="1600" b="1" i="1" dirty="0">
                                <a:solidFill>
                                  <a:schemeClr val="tx1"/>
                                </a:solidFill>
                                <a:latin typeface="Cambria Math" panose="02040503050406030204" pitchFamily="18" charset="0"/>
                              </a:rPr>
                              <m:t>𝒙</m:t>
                            </m:r>
                          </m:e>
                          <m:sub>
                            <m:r>
                              <a:rPr lang="en-GB" sz="1600" b="1" i="1" dirty="0">
                                <a:solidFill>
                                  <a:schemeClr val="tx1"/>
                                </a:solidFill>
                                <a:latin typeface="Cambria Math" panose="02040503050406030204" pitchFamily="18" charset="0"/>
                              </a:rPr>
                              <m:t>𝒎</m:t>
                            </m:r>
                          </m:sub>
                        </m:sSub>
                        <m:d>
                          <m:dPr>
                            <m:begChr m:val="["/>
                            <m:endChr m:val="]"/>
                            <m:ctrlPr>
                              <a:rPr lang="en-GB" sz="1600" b="1" i="1" dirty="0">
                                <a:solidFill>
                                  <a:schemeClr val="tx1"/>
                                </a:solidFill>
                                <a:latin typeface="Cambria Math" panose="02040503050406030204" pitchFamily="18" charset="0"/>
                              </a:rPr>
                            </m:ctrlPr>
                          </m:dPr>
                          <m:e>
                            <m:r>
                              <a:rPr lang="en-GB" sz="1600" b="1" i="1" dirty="0" smtClean="0">
                                <a:solidFill>
                                  <a:schemeClr val="tx1"/>
                                </a:solidFill>
                                <a:latin typeface="Cambria Math" panose="02040503050406030204" pitchFamily="18" charset="0"/>
                              </a:rPr>
                              <m:t>𝟐</m:t>
                            </m:r>
                          </m:e>
                        </m:d>
                        <m:r>
                          <a:rPr lang="en-GB" sz="1600" b="1" i="1" dirty="0" smtClean="0">
                            <a:solidFill>
                              <a:schemeClr val="tx1"/>
                            </a:solidFill>
                            <a:latin typeface="Cambria Math" panose="02040503050406030204" pitchFamily="18" charset="0"/>
                          </a:rPr>
                          <m:t>,</m:t>
                        </m:r>
                        <m:sSub>
                          <m:sSubPr>
                            <m:ctrlPr>
                              <a:rPr lang="en-GB" sz="1600" b="1" i="1" dirty="0">
                                <a:solidFill>
                                  <a:schemeClr val="tx1"/>
                                </a:solidFill>
                                <a:latin typeface="Cambria Math" panose="02040503050406030204" pitchFamily="18" charset="0"/>
                              </a:rPr>
                            </m:ctrlPr>
                          </m:sSubPr>
                          <m:e>
                            <m:r>
                              <a:rPr lang="en-GB" sz="1600" b="1" i="1" dirty="0" smtClean="0">
                                <a:solidFill>
                                  <a:schemeClr val="tx1"/>
                                </a:solidFill>
                                <a:latin typeface="Cambria Math" panose="02040503050406030204" pitchFamily="18" charset="0"/>
                              </a:rPr>
                              <m:t>𝒚</m:t>
                            </m:r>
                          </m:e>
                          <m:sub>
                            <m:r>
                              <a:rPr lang="en-GB" sz="1600" b="1" i="1" dirty="0">
                                <a:solidFill>
                                  <a:schemeClr val="tx1"/>
                                </a:solidFill>
                                <a:latin typeface="Cambria Math" panose="02040503050406030204" pitchFamily="18" charset="0"/>
                              </a:rPr>
                              <m:t>𝒎</m:t>
                            </m:r>
                          </m:sub>
                        </m:sSub>
                        <m:d>
                          <m:dPr>
                            <m:begChr m:val="["/>
                            <m:endChr m:val="]"/>
                            <m:ctrlPr>
                              <a:rPr lang="en-GB" sz="1600" b="1" i="1" dirty="0">
                                <a:solidFill>
                                  <a:schemeClr val="tx1"/>
                                </a:solidFill>
                                <a:latin typeface="Cambria Math" panose="02040503050406030204" pitchFamily="18" charset="0"/>
                              </a:rPr>
                            </m:ctrlPr>
                          </m:dPr>
                          <m:e>
                            <m:r>
                              <a:rPr lang="en-GB" sz="1600" b="1" i="1" dirty="0" smtClean="0">
                                <a:solidFill>
                                  <a:schemeClr val="tx1"/>
                                </a:solidFill>
                                <a:latin typeface="Cambria Math" panose="02040503050406030204" pitchFamily="18" charset="0"/>
                              </a:rPr>
                              <m:t>𝟐</m:t>
                            </m:r>
                          </m:e>
                        </m:d>
                      </m:e>
                    </m:d>
                  </m:oMath>
                </a14:m>
                <a:endParaRPr lang="en-GB" b="1" dirty="0"/>
              </a:p>
            </p:txBody>
          </p:sp>
        </mc:Choice>
        <mc:Fallback xmlns="">
          <p:sp>
            <p:nvSpPr>
              <p:cNvPr id="31" name="CasellaDiTesto 30">
                <a:extLst>
                  <a:ext uri="{FF2B5EF4-FFF2-40B4-BE49-F238E27FC236}">
                    <a16:creationId xmlns:a16="http://schemas.microsoft.com/office/drawing/2014/main" id="{82A0B055-6A68-4C9A-8261-33FC186D7114}"/>
                  </a:ext>
                </a:extLst>
              </p:cNvPr>
              <p:cNvSpPr txBox="1">
                <a:spLocks noRot="1" noChangeAspect="1" noMove="1" noResize="1" noEditPoints="1" noAdjustHandles="1" noChangeArrowheads="1" noChangeShapeType="1" noTextEdit="1"/>
              </p:cNvSpPr>
              <p:nvPr/>
            </p:nvSpPr>
            <p:spPr>
              <a:xfrm>
                <a:off x="10673482" y="4247853"/>
                <a:ext cx="1439110" cy="615553"/>
              </a:xfrm>
              <a:prstGeom prst="rect">
                <a:avLst/>
              </a:prstGeom>
              <a:blipFill>
                <a:blip r:embed="rId13"/>
                <a:stretch>
                  <a:fillRect l="-3361" t="-48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D6DC7152-4F05-4678-A37F-6A6582ADE63A}"/>
                  </a:ext>
                </a:extLst>
              </p:cNvPr>
              <p:cNvSpPr txBox="1"/>
              <p:nvPr/>
            </p:nvSpPr>
            <p:spPr>
              <a:xfrm>
                <a:off x="69539" y="841813"/>
                <a:ext cx="12122461" cy="3149773"/>
              </a:xfrm>
              <a:prstGeom prst="rect">
                <a:avLst/>
              </a:prstGeom>
              <a:noFill/>
            </p:spPr>
            <p:txBody>
              <a:bodyPr wrap="square" rtlCol="0">
                <a:spAutoFit/>
              </a:bodyPr>
              <a:lstStyle/>
              <a:p>
                <a:pPr marL="285750" indent="-285750">
                  <a:buFont typeface="Wingdings" panose="05000000000000000000" pitchFamily="2" charset="2"/>
                  <a:buChar char="q"/>
                </a:pPr>
                <a:r>
                  <a:rPr lang="en-GB" dirty="0"/>
                  <a:t>Aiming at finding </a:t>
                </a:r>
                <a14:m>
                  <m:oMath xmlns:m="http://schemas.openxmlformats.org/officeDocument/2006/math">
                    <m:r>
                      <a:rPr lang="en-GB" b="1" i="1">
                        <a:latin typeface="Cambria Math" panose="02040503050406030204" pitchFamily="18" charset="0"/>
                      </a:rPr>
                      <m:t>𝑨</m:t>
                    </m:r>
                    <m:r>
                      <a:rPr lang="en-GB" b="1" i="1">
                        <a:latin typeface="Cambria Math" panose="02040503050406030204" pitchFamily="18" charset="0"/>
                      </a:rPr>
                      <m:t>=</m:t>
                    </m:r>
                    <m:r>
                      <a:rPr lang="en-GB" b="1" i="1">
                        <a:latin typeface="Cambria Math" panose="02040503050406030204" pitchFamily="18" charset="0"/>
                      </a:rPr>
                      <m:t>𝟎</m:t>
                    </m:r>
                    <m:r>
                      <a:rPr lang="en-GB" b="1" i="1">
                        <a:latin typeface="Cambria Math" panose="02040503050406030204" pitchFamily="18" charset="0"/>
                      </a:rPr>
                      <m:t>.</m:t>
                    </m:r>
                    <m:r>
                      <a:rPr lang="en-GB" b="1" i="1">
                        <a:latin typeface="Cambria Math" panose="02040503050406030204" pitchFamily="18" charset="0"/>
                      </a:rPr>
                      <m:t>𝟎𝟎𝟒</m:t>
                    </m:r>
                  </m:oMath>
                </a14:m>
                <a:r>
                  <a:rPr lang="en-GB" b="1" dirty="0"/>
                  <a:t>, </a:t>
                </a:r>
                <a14:m>
                  <m:oMath xmlns:m="http://schemas.openxmlformats.org/officeDocument/2006/math">
                    <m:r>
                      <a:rPr lang="en-GB" b="1" i="1" dirty="0">
                        <a:latin typeface="Cambria Math" panose="02040503050406030204" pitchFamily="18" charset="0"/>
                      </a:rPr>
                      <m:t>𝑩</m:t>
                    </m:r>
                    <m:r>
                      <a:rPr lang="en-GB" b="1" i="0" dirty="0" smtClean="0">
                        <a:latin typeface="Cambria Math" panose="02040503050406030204" pitchFamily="18" charset="0"/>
                      </a:rPr>
                      <m:t>=−</m:t>
                    </m:r>
                    <m:r>
                      <a:rPr lang="en-GB" b="1" i="0" dirty="0" smtClean="0">
                        <a:latin typeface="Cambria Math" panose="02040503050406030204" pitchFamily="18" charset="0"/>
                      </a:rPr>
                      <m:t>𝟏</m:t>
                    </m:r>
                    <m:r>
                      <a:rPr lang="en-GB" b="1" i="0" dirty="0" smtClean="0">
                        <a:latin typeface="Cambria Math" panose="02040503050406030204" pitchFamily="18" charset="0"/>
                      </a:rPr>
                      <m:t>.</m:t>
                    </m:r>
                    <m:r>
                      <a:rPr lang="en-GB" b="1" i="0" dirty="0" smtClean="0">
                        <a:latin typeface="Cambria Math" panose="02040503050406030204" pitchFamily="18" charset="0"/>
                      </a:rPr>
                      <m:t>𝟏</m:t>
                    </m:r>
                  </m:oMath>
                </a14:m>
                <a:r>
                  <a:rPr lang="en-GB" b="1" dirty="0"/>
                  <a:t>, </a:t>
                </a:r>
                <a14:m>
                  <m:oMath xmlns:m="http://schemas.openxmlformats.org/officeDocument/2006/math">
                    <m:r>
                      <a:rPr lang="en-GB" b="1" i="1" dirty="0" smtClean="0">
                        <a:latin typeface="Cambria Math" panose="02040503050406030204" pitchFamily="18" charset="0"/>
                      </a:rPr>
                      <m:t>𝑪</m:t>
                    </m:r>
                    <m:r>
                      <a:rPr lang="en-GB" b="1" i="1" dirty="0" smtClean="0">
                        <a:latin typeface="Cambria Math" panose="02040503050406030204" pitchFamily="18" charset="0"/>
                      </a:rPr>
                      <m:t>=</m:t>
                    </m:r>
                    <m:r>
                      <a:rPr lang="en-GB" b="1" i="1" dirty="0" smtClean="0">
                        <a:latin typeface="Cambria Math" panose="02040503050406030204" pitchFamily="18" charset="0"/>
                      </a:rPr>
                      <m:t>𝟏𝟎𝟎𝟎𝟎</m:t>
                    </m:r>
                  </m:oMath>
                </a14:m>
                <a:r>
                  <a:rPr lang="en-GB" dirty="0"/>
                  <a:t>, the curve_fit routine provides as results</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𝟏</m:t>
                        </m:r>
                      </m:e>
                      <m:sup>
                        <m:r>
                          <a:rPr lang="en-GB" b="1" i="0" smtClean="0">
                            <a:latin typeface="Cambria Math" panose="02040503050406030204" pitchFamily="18" charset="0"/>
                          </a:rPr>
                          <m:t>𝐬𝐭</m:t>
                        </m:r>
                      </m:sup>
                    </m:sSup>
                  </m:oMath>
                </a14:m>
                <a:r>
                  <a:rPr lang="en-GB" b="1" dirty="0"/>
                  <a:t> method:</a:t>
                </a:r>
                <a:r>
                  <a:rPr lang="en-GB" b="0"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0</m:t>
                        </m:r>
                      </m:sub>
                    </m:sSub>
                    <m:r>
                      <a:rPr lang="en-GB" b="0" i="1" smtClean="0">
                        <a:latin typeface="Cambria Math" panose="02040503050406030204" pitchFamily="18" charset="0"/>
                      </a:rPr>
                      <m:t>=3.996</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𝑏</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−1.111</m:t>
                    </m:r>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𝑐</m:t>
                        </m:r>
                      </m:e>
                      <m:sub>
                        <m:r>
                          <a:rPr lang="en-GB" i="1">
                            <a:latin typeface="Cambria Math" panose="02040503050406030204" pitchFamily="18" charset="0"/>
                          </a:rPr>
                          <m:t>0</m:t>
                        </m:r>
                      </m:sub>
                    </m:sSub>
                    <m:r>
                      <a:rPr lang="en-GB" i="1">
                        <a:latin typeface="Cambria Math" panose="02040503050406030204" pitchFamily="18" charset="0"/>
                      </a:rPr>
                      <m:t>=1.</m:t>
                    </m:r>
                    <m:r>
                      <a:rPr lang="en-GB" b="0" i="1" smtClean="0">
                        <a:latin typeface="Cambria Math" panose="02040503050406030204" pitchFamily="18" charset="0"/>
                      </a:rPr>
                      <m:t>000</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4</m:t>
                        </m:r>
                      </m:sup>
                    </m:sSup>
                  </m:oMath>
                </a14:m>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𝟐</m:t>
                        </m:r>
                      </m:e>
                      <m:sup>
                        <m:r>
                          <a:rPr lang="en-GB" b="1" i="0" smtClean="0">
                            <a:latin typeface="Cambria Math" panose="02040503050406030204" pitchFamily="18" charset="0"/>
                          </a:rPr>
                          <m:t>𝐧𝐝</m:t>
                        </m:r>
                      </m:sup>
                    </m:sSup>
                  </m:oMath>
                </a14:m>
                <a:r>
                  <a:rPr lang="en-GB" b="1" dirty="0"/>
                  <a:t> method:</a:t>
                </a:r>
                <a:r>
                  <a:rPr lang="en-GB" b="0"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0</m:t>
                        </m:r>
                      </m:sub>
                    </m:sSub>
                    <m:r>
                      <a:rPr lang="en-GB" b="0" i="1" smtClean="0">
                        <a:latin typeface="Cambria Math" panose="02040503050406030204" pitchFamily="18" charset="0"/>
                      </a:rPr>
                      <m:t>=1.105</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𝑏</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−0.949</m:t>
                    </m:r>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𝑐</m:t>
                        </m:r>
                      </m:e>
                      <m:sub>
                        <m:r>
                          <a:rPr lang="en-GB" i="1">
                            <a:latin typeface="Cambria Math" panose="02040503050406030204" pitchFamily="18" charset="0"/>
                          </a:rPr>
                          <m:t>0</m:t>
                        </m:r>
                      </m:sub>
                    </m:sSub>
                    <m:r>
                      <a:rPr lang="en-GB" i="1">
                        <a:latin typeface="Cambria Math" panose="02040503050406030204" pitchFamily="18" charset="0"/>
                      </a:rPr>
                      <m:t>=1.</m:t>
                    </m:r>
                    <m:r>
                      <a:rPr lang="en-GB" b="0" i="1" smtClean="0">
                        <a:latin typeface="Cambria Math" panose="02040503050406030204" pitchFamily="18" charset="0"/>
                      </a:rPr>
                      <m:t>000</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4</m:t>
                        </m:r>
                      </m:sup>
                    </m:sSup>
                  </m:oMath>
                </a14:m>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Both methods provide initial guesses relatively close to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and </a:t>
                </a:r>
                <a14:m>
                  <m:oMath xmlns:m="http://schemas.openxmlformats.org/officeDocument/2006/math">
                    <m:r>
                      <a:rPr lang="en-GB" i="1" dirty="0" smtClean="0">
                        <a:latin typeface="Cambria Math" panose="02040503050406030204" pitchFamily="18" charset="0"/>
                      </a:rPr>
                      <m:t>𝐶</m:t>
                    </m:r>
                  </m:oMath>
                </a14:m>
                <a:r>
                  <a:rPr lang="en-GB" dirty="0"/>
                  <a:t>.</a:t>
                </a:r>
              </a:p>
              <a:p>
                <a:pPr marL="742950" lvl="1" indent="-285750">
                  <a:buFont typeface="Wingdings" panose="05000000000000000000" pitchFamily="2" charset="2"/>
                  <a:buChar char="Ø"/>
                </a:pPr>
                <a:r>
                  <a:rPr lang="en-GB" dirty="0"/>
                  <a:t>This allows the curve_fit routine to work properly and provide results very close to </a:t>
                </a:r>
                <a14:m>
                  <m:oMath xmlns:m="http://schemas.openxmlformats.org/officeDocument/2006/math">
                    <m:r>
                      <a:rPr lang="en-GB" i="1" dirty="0" smtClean="0">
                        <a:latin typeface="Cambria Math" panose="02040503050406030204" pitchFamily="18" charset="0"/>
                      </a:rPr>
                      <m:t>𝐴</m:t>
                    </m:r>
                  </m:oMath>
                </a14:m>
                <a:r>
                  <a:rPr lang="en-GB" dirty="0"/>
                  <a:t>, </a:t>
                </a:r>
                <a14:m>
                  <m:oMath xmlns:m="http://schemas.openxmlformats.org/officeDocument/2006/math">
                    <m:r>
                      <a:rPr lang="en-GB" i="1" dirty="0" smtClean="0">
                        <a:latin typeface="Cambria Math" panose="02040503050406030204" pitchFamily="18" charset="0"/>
                      </a:rPr>
                      <m:t>𝐵</m:t>
                    </m:r>
                  </m:oMath>
                </a14:m>
                <a:r>
                  <a:rPr lang="en-GB" dirty="0"/>
                  <a:t> and </a:t>
                </a:r>
                <a14:m>
                  <m:oMath xmlns:m="http://schemas.openxmlformats.org/officeDocument/2006/math">
                    <m:r>
                      <a:rPr lang="en-GB" i="1" dirty="0" smtClean="0">
                        <a:latin typeface="Cambria Math" panose="02040503050406030204" pitchFamily="18" charset="0"/>
                      </a:rPr>
                      <m:t>𝐶</m:t>
                    </m:r>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Note that the envelope </a:t>
                </a:r>
                <a14:m>
                  <m:oMath xmlns:m="http://schemas.openxmlformats.org/officeDocument/2006/math">
                    <m:r>
                      <a:rPr lang="en-GB" i="1" dirty="0" smtClean="0">
                        <a:latin typeface="Cambria Math" panose="02040503050406030204" pitchFamily="18" charset="0"/>
                      </a:rPr>
                      <m:t>𝐿</m:t>
                    </m:r>
                    <m:r>
                      <a:rPr lang="en-GB" i="1" dirty="0" smtClean="0">
                        <a:latin typeface="Cambria Math" panose="02040503050406030204" pitchFamily="18" charset="0"/>
                      </a:rPr>
                      <m:t>(</m:t>
                    </m:r>
                    <m:r>
                      <a:rPr lang="en-GB" i="1" dirty="0" smtClean="0">
                        <a:latin typeface="Cambria Math" panose="02040503050406030204" pitchFamily="18" charset="0"/>
                      </a:rPr>
                      <m:t>𝑥</m:t>
                    </m:r>
                    <m:r>
                      <a:rPr lang="en-GB" i="1" dirty="0" smtClean="0">
                        <a:latin typeface="Cambria Math" panose="02040503050406030204" pitchFamily="18" charset="0"/>
                      </a:rPr>
                      <m:t>)</m:t>
                    </m:r>
                  </m:oMath>
                </a14:m>
                <a:r>
                  <a:rPr lang="en-GB" dirty="0"/>
                  <a:t> doesn’t cross the local maxima but it crosses points at the right of them.</a:t>
                </a:r>
              </a:p>
              <a:p>
                <a:pPr marL="742950" lvl="1" indent="-285750">
                  <a:buFont typeface="Wingdings" panose="05000000000000000000" pitchFamily="2" charset="2"/>
                  <a:buChar char="Ø"/>
                </a:pPr>
                <a:r>
                  <a:rPr lang="en-GB" dirty="0"/>
                  <a:t>The fit, which tends to be close to the local maxima, is below the envelope. This explains why </a:t>
                </a:r>
                <a14:m>
                  <m:oMath xmlns:m="http://schemas.openxmlformats.org/officeDocument/2006/math">
                    <m:r>
                      <a:rPr lang="en-GB" i="1" dirty="0" smtClean="0">
                        <a:latin typeface="Cambria Math" panose="02040503050406030204" pitchFamily="18" charset="0"/>
                      </a:rPr>
                      <m:t>𝑎</m:t>
                    </m:r>
                  </m:oMath>
                </a14:m>
                <a:r>
                  <a:rPr lang="en-GB" dirty="0"/>
                  <a:t> is slightly smaller than </a:t>
                </a:r>
                <a14:m>
                  <m:oMath xmlns:m="http://schemas.openxmlformats.org/officeDocument/2006/math">
                    <m:r>
                      <a:rPr lang="en-GB" i="1" dirty="0" smtClean="0">
                        <a:latin typeface="Cambria Math" panose="02040503050406030204" pitchFamily="18" charset="0"/>
                      </a:rPr>
                      <m:t>𝐴</m:t>
                    </m:r>
                  </m:oMath>
                </a14:m>
                <a:r>
                  <a:rPr lang="en-GB" dirty="0"/>
                  <a:t>. </a:t>
                </a:r>
              </a:p>
            </p:txBody>
          </p:sp>
        </mc:Choice>
        <mc:Fallback xmlns="">
          <p:sp>
            <p:nvSpPr>
              <p:cNvPr id="32" name="CasellaDiTesto 31">
                <a:extLst>
                  <a:ext uri="{FF2B5EF4-FFF2-40B4-BE49-F238E27FC236}">
                    <a16:creationId xmlns:a16="http://schemas.microsoft.com/office/drawing/2014/main" id="{D6DC7152-4F05-4678-A37F-6A6582ADE63A}"/>
                  </a:ext>
                </a:extLst>
              </p:cNvPr>
              <p:cNvSpPr txBox="1">
                <a:spLocks noRot="1" noChangeAspect="1" noMove="1" noResize="1" noEditPoints="1" noAdjustHandles="1" noChangeArrowheads="1" noChangeShapeType="1" noTextEdit="1"/>
              </p:cNvSpPr>
              <p:nvPr/>
            </p:nvSpPr>
            <p:spPr>
              <a:xfrm>
                <a:off x="69539" y="841813"/>
                <a:ext cx="12122461" cy="3149773"/>
              </a:xfrm>
              <a:prstGeom prst="rect">
                <a:avLst/>
              </a:prstGeom>
              <a:blipFill>
                <a:blip r:embed="rId14"/>
                <a:stretch>
                  <a:fillRect l="-302" t="-967" r="-804" b="-2128"/>
                </a:stretch>
              </a:blipFill>
            </p:spPr>
            <p:txBody>
              <a:bodyPr/>
              <a:lstStyle/>
              <a:p>
                <a:r>
                  <a:rPr lang="en-GB">
                    <a:noFill/>
                  </a:rPr>
                  <a:t> </a:t>
                </a:r>
              </a:p>
            </p:txBody>
          </p:sp>
        </mc:Fallback>
      </mc:AlternateContent>
      <p:sp>
        <p:nvSpPr>
          <p:cNvPr id="34" name="Freccia in giù 33">
            <a:extLst>
              <a:ext uri="{FF2B5EF4-FFF2-40B4-BE49-F238E27FC236}">
                <a16:creationId xmlns:a16="http://schemas.microsoft.com/office/drawing/2014/main" id="{7A8D44B6-F76B-4584-BA5D-B6F77A65DC2C}"/>
              </a:ext>
            </a:extLst>
          </p:cNvPr>
          <p:cNvSpPr/>
          <p:nvPr/>
        </p:nvSpPr>
        <p:spPr>
          <a:xfrm rot="16200000">
            <a:off x="7064003" y="1364769"/>
            <a:ext cx="373761" cy="474307"/>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BF81700C-E076-475B-8B99-8F976D25AF48}"/>
                  </a:ext>
                </a:extLst>
              </p:cNvPr>
              <p:cNvSpPr txBox="1"/>
              <p:nvPr/>
            </p:nvSpPr>
            <p:spPr>
              <a:xfrm>
                <a:off x="7507121" y="1394451"/>
                <a:ext cx="6094520" cy="369332"/>
              </a:xfrm>
              <a:prstGeom prst="rect">
                <a:avLst/>
              </a:prstGeom>
              <a:noFill/>
            </p:spPr>
            <p:txBody>
              <a:bodyPr wrap="square">
                <a:spAutoFit/>
              </a:bodyPr>
              <a:lstStyle/>
              <a:p>
                <a14:m>
                  <m:oMath xmlns:m="http://schemas.openxmlformats.org/officeDocument/2006/math">
                    <m:r>
                      <a:rPr lang="en-GB" b="0" i="1" smtClean="0">
                        <a:latin typeface="Cambria Math" panose="02040503050406030204" pitchFamily="18" charset="0"/>
                      </a:rPr>
                      <m:t>𝑎</m:t>
                    </m:r>
                    <m:r>
                      <a:rPr lang="en-GB" b="0" i="1" smtClean="0">
                        <a:latin typeface="Cambria Math" panose="02040503050406030204" pitchFamily="18" charset="0"/>
                      </a:rPr>
                      <m:t>=3.998∙</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oMath>
                </a14:m>
                <a:r>
                  <a:rPr lang="en-GB" dirty="0"/>
                  <a:t>, </a:t>
                </a:r>
                <a14:m>
                  <m:oMath xmlns:m="http://schemas.openxmlformats.org/officeDocument/2006/math">
                    <m:r>
                      <a:rPr lang="en-GB" i="1" smtClean="0">
                        <a:latin typeface="Cambria Math" panose="02040503050406030204" pitchFamily="18" charset="0"/>
                      </a:rPr>
                      <m:t>𝑏</m:t>
                    </m:r>
                    <m:r>
                      <a:rPr lang="en-GB" i="1">
                        <a:latin typeface="Cambria Math" panose="02040503050406030204" pitchFamily="18" charset="0"/>
                      </a:rPr>
                      <m:t>=</m:t>
                    </m:r>
                    <m:r>
                      <a:rPr lang="en-GB" b="0" i="1" smtClean="0">
                        <a:latin typeface="Cambria Math" panose="02040503050406030204" pitchFamily="18" charset="0"/>
                      </a:rPr>
                      <m:t>−1.106</m:t>
                    </m:r>
                  </m:oMath>
                </a14:m>
                <a:r>
                  <a:rPr lang="en-GB" dirty="0"/>
                  <a:t>, </a:t>
                </a:r>
                <a14:m>
                  <m:oMath xmlns:m="http://schemas.openxmlformats.org/officeDocument/2006/math">
                    <m:r>
                      <a:rPr lang="en-GB" i="1" smtClean="0">
                        <a:latin typeface="Cambria Math" panose="02040503050406030204" pitchFamily="18" charset="0"/>
                      </a:rPr>
                      <m:t>𝑐</m:t>
                    </m:r>
                    <m:r>
                      <a:rPr lang="en-GB" i="1">
                        <a:latin typeface="Cambria Math" panose="02040503050406030204" pitchFamily="18" charset="0"/>
                      </a:rPr>
                      <m:t>=1.</m:t>
                    </m:r>
                    <m:r>
                      <a:rPr lang="en-GB" b="0" i="1" smtClean="0">
                        <a:latin typeface="Cambria Math" panose="02040503050406030204" pitchFamily="18" charset="0"/>
                      </a:rPr>
                      <m:t>000</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4</m:t>
                        </m:r>
                      </m:sup>
                    </m:sSup>
                  </m:oMath>
                </a14:m>
                <a:endParaRPr lang="en-GB" dirty="0"/>
              </a:p>
            </p:txBody>
          </p:sp>
        </mc:Choice>
        <mc:Fallback xmlns="">
          <p:sp>
            <p:nvSpPr>
              <p:cNvPr id="36" name="CasellaDiTesto 35">
                <a:extLst>
                  <a:ext uri="{FF2B5EF4-FFF2-40B4-BE49-F238E27FC236}">
                    <a16:creationId xmlns:a16="http://schemas.microsoft.com/office/drawing/2014/main" id="{BF81700C-E076-475B-8B99-8F976D25AF48}"/>
                  </a:ext>
                </a:extLst>
              </p:cNvPr>
              <p:cNvSpPr txBox="1">
                <a:spLocks noRot="1" noChangeAspect="1" noMove="1" noResize="1" noEditPoints="1" noAdjustHandles="1" noChangeArrowheads="1" noChangeShapeType="1" noTextEdit="1"/>
              </p:cNvSpPr>
              <p:nvPr/>
            </p:nvSpPr>
            <p:spPr>
              <a:xfrm>
                <a:off x="7507121" y="1394451"/>
                <a:ext cx="6094520" cy="369332"/>
              </a:xfrm>
              <a:prstGeom prst="rect">
                <a:avLst/>
              </a:prstGeom>
              <a:blipFill>
                <a:blip r:embed="rId15"/>
                <a:stretch>
                  <a:fillRect t="-10000" b="-26667"/>
                </a:stretch>
              </a:blipFill>
            </p:spPr>
            <p:txBody>
              <a:bodyPr/>
              <a:lstStyle/>
              <a:p>
                <a:r>
                  <a:rPr lang="en-GB">
                    <a:noFill/>
                  </a:rPr>
                  <a:t> </a:t>
                </a:r>
              </a:p>
            </p:txBody>
          </p:sp>
        </mc:Fallback>
      </mc:AlternateContent>
      <p:sp>
        <p:nvSpPr>
          <p:cNvPr id="38" name="Freccia in giù 37">
            <a:extLst>
              <a:ext uri="{FF2B5EF4-FFF2-40B4-BE49-F238E27FC236}">
                <a16:creationId xmlns:a16="http://schemas.microsoft.com/office/drawing/2014/main" id="{D0344FE9-E0AD-4C2B-9748-09A7A5C2394F}"/>
              </a:ext>
            </a:extLst>
          </p:cNvPr>
          <p:cNvSpPr/>
          <p:nvPr/>
        </p:nvSpPr>
        <p:spPr>
          <a:xfrm rot="16200000">
            <a:off x="7064003" y="1886260"/>
            <a:ext cx="373761" cy="474307"/>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DB02601A-ECC2-40CD-B2FB-3C501F3CD541}"/>
                  </a:ext>
                </a:extLst>
              </p:cNvPr>
              <p:cNvSpPr txBox="1"/>
              <p:nvPr/>
            </p:nvSpPr>
            <p:spPr>
              <a:xfrm>
                <a:off x="7507121" y="1915942"/>
                <a:ext cx="6094520" cy="369332"/>
              </a:xfrm>
              <a:prstGeom prst="rect">
                <a:avLst/>
              </a:prstGeom>
              <a:noFill/>
            </p:spPr>
            <p:txBody>
              <a:bodyPr wrap="square">
                <a:spAutoFit/>
              </a:bodyPr>
              <a:lstStyle/>
              <a:p>
                <a14:m>
                  <m:oMath xmlns:m="http://schemas.openxmlformats.org/officeDocument/2006/math">
                    <m:r>
                      <a:rPr lang="en-GB" b="0" i="1" smtClean="0">
                        <a:latin typeface="Cambria Math" panose="02040503050406030204" pitchFamily="18" charset="0"/>
                      </a:rPr>
                      <m:t>𝑎</m:t>
                    </m:r>
                    <m:r>
                      <a:rPr lang="en-GB" b="0" i="1" smtClean="0">
                        <a:latin typeface="Cambria Math" panose="02040503050406030204" pitchFamily="18" charset="0"/>
                      </a:rPr>
                      <m:t>=3.998∙</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oMath>
                </a14:m>
                <a:r>
                  <a:rPr lang="en-GB" dirty="0"/>
                  <a:t>, </a:t>
                </a:r>
                <a14:m>
                  <m:oMath xmlns:m="http://schemas.openxmlformats.org/officeDocument/2006/math">
                    <m:r>
                      <a:rPr lang="en-GB" i="1" smtClean="0">
                        <a:latin typeface="Cambria Math" panose="02040503050406030204" pitchFamily="18" charset="0"/>
                      </a:rPr>
                      <m:t>𝑏</m:t>
                    </m:r>
                    <m:r>
                      <a:rPr lang="en-GB" i="1">
                        <a:latin typeface="Cambria Math" panose="02040503050406030204" pitchFamily="18" charset="0"/>
                      </a:rPr>
                      <m:t>=</m:t>
                    </m:r>
                    <m:r>
                      <a:rPr lang="en-GB" b="0" i="1" smtClean="0">
                        <a:latin typeface="Cambria Math" panose="02040503050406030204" pitchFamily="18" charset="0"/>
                      </a:rPr>
                      <m:t>−1.102</m:t>
                    </m:r>
                  </m:oMath>
                </a14:m>
                <a:r>
                  <a:rPr lang="en-GB" dirty="0"/>
                  <a:t>, </a:t>
                </a:r>
                <a14:m>
                  <m:oMath xmlns:m="http://schemas.openxmlformats.org/officeDocument/2006/math">
                    <m:r>
                      <a:rPr lang="en-GB" i="1" smtClean="0">
                        <a:latin typeface="Cambria Math" panose="02040503050406030204" pitchFamily="18" charset="0"/>
                      </a:rPr>
                      <m:t>𝑐</m:t>
                    </m:r>
                    <m:r>
                      <a:rPr lang="en-GB" i="1">
                        <a:latin typeface="Cambria Math" panose="02040503050406030204" pitchFamily="18" charset="0"/>
                      </a:rPr>
                      <m:t>=1.</m:t>
                    </m:r>
                    <m:r>
                      <a:rPr lang="en-GB" b="0" i="1" smtClean="0">
                        <a:latin typeface="Cambria Math" panose="02040503050406030204" pitchFamily="18" charset="0"/>
                      </a:rPr>
                      <m:t>000</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4</m:t>
                        </m:r>
                      </m:sup>
                    </m:sSup>
                  </m:oMath>
                </a14:m>
                <a:endParaRPr lang="en-GB" dirty="0"/>
              </a:p>
            </p:txBody>
          </p:sp>
        </mc:Choice>
        <mc:Fallback xmlns="">
          <p:sp>
            <p:nvSpPr>
              <p:cNvPr id="40" name="CasellaDiTesto 39">
                <a:extLst>
                  <a:ext uri="{FF2B5EF4-FFF2-40B4-BE49-F238E27FC236}">
                    <a16:creationId xmlns:a16="http://schemas.microsoft.com/office/drawing/2014/main" id="{DB02601A-ECC2-40CD-B2FB-3C501F3CD541}"/>
                  </a:ext>
                </a:extLst>
              </p:cNvPr>
              <p:cNvSpPr txBox="1">
                <a:spLocks noRot="1" noChangeAspect="1" noMove="1" noResize="1" noEditPoints="1" noAdjustHandles="1" noChangeArrowheads="1" noChangeShapeType="1" noTextEdit="1"/>
              </p:cNvSpPr>
              <p:nvPr/>
            </p:nvSpPr>
            <p:spPr>
              <a:xfrm>
                <a:off x="7507121" y="1915942"/>
                <a:ext cx="6094520" cy="369332"/>
              </a:xfrm>
              <a:prstGeom prst="rect">
                <a:avLst/>
              </a:prstGeom>
              <a:blipFill>
                <a:blip r:embed="rId16"/>
                <a:stretch>
                  <a:fillRect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4006274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B20E8D0-66A8-40E5-AA2C-4B858A45EE03}"/>
              </a:ext>
            </a:extLst>
          </p:cNvPr>
          <p:cNvPicPr>
            <a:picLocks noChangeAspect="1"/>
          </p:cNvPicPr>
          <p:nvPr/>
        </p:nvPicPr>
        <p:blipFill>
          <a:blip r:embed="rId2"/>
          <a:stretch>
            <a:fillRect/>
          </a:stretch>
        </p:blipFill>
        <p:spPr>
          <a:xfrm>
            <a:off x="497187" y="3958288"/>
            <a:ext cx="3497881" cy="2678409"/>
          </a:xfrm>
          <a:prstGeom prst="rect">
            <a:avLst/>
          </a:prstGeom>
        </p:spPr>
      </p:pic>
      <p:sp>
        <p:nvSpPr>
          <p:cNvPr id="4" name="Segnaposto numero diapositiva 3">
            <a:extLst>
              <a:ext uri="{FF2B5EF4-FFF2-40B4-BE49-F238E27FC236}">
                <a16:creationId xmlns:a16="http://schemas.microsoft.com/office/drawing/2014/main" id="{DBAB83BD-FAA9-4635-B50F-32212A15C7A7}"/>
              </a:ext>
            </a:extLst>
          </p:cNvPr>
          <p:cNvSpPr>
            <a:spLocks noGrp="1"/>
          </p:cNvSpPr>
          <p:nvPr>
            <p:ph type="sldNum" sz="quarter" idx="12"/>
          </p:nvPr>
        </p:nvSpPr>
        <p:spPr/>
        <p:txBody>
          <a:bodyPr/>
          <a:lstStyle/>
          <a:p>
            <a:fld id="{F556478C-EA8F-4B12-8AB2-8053E5C3663D}" type="slidenum">
              <a:rPr lang="en-GB" smtClean="0"/>
              <a:t>154</a:t>
            </a:fld>
            <a:endParaRPr lang="en-GB"/>
          </a:p>
        </p:txBody>
      </p:sp>
      <p:sp>
        <p:nvSpPr>
          <p:cNvPr id="6" name="CasellaDiTesto 5">
            <a:extLst>
              <a:ext uri="{FF2B5EF4-FFF2-40B4-BE49-F238E27FC236}">
                <a16:creationId xmlns:a16="http://schemas.microsoft.com/office/drawing/2014/main" id="{A704E904-63B4-471F-83E5-ADC2C3492610}"/>
              </a:ext>
            </a:extLst>
          </p:cNvPr>
          <p:cNvSpPr txBox="1"/>
          <p:nvPr/>
        </p:nvSpPr>
        <p:spPr>
          <a:xfrm>
            <a:off x="0" y="843135"/>
            <a:ext cx="12192000" cy="2970044"/>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open-source Anaconda Python distribution with its Spyder editor can be used. The following instructions are for Windows 10, 64 bit.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Go to </a:t>
            </a:r>
            <a:r>
              <a:rPr lang="en-GB" sz="1700" dirty="0">
                <a:hlinkClick r:id="rId3"/>
              </a:rPr>
              <a:t>https://www.anaconda.com/products/individual</a:t>
            </a:r>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In the ‘Anaconda Installers’ section, in the ‘Windows’ column, click on ’64-Bit Graphical Installer’ and download the executable of around 500 MB.</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During the installation procedure </a:t>
            </a:r>
          </a:p>
          <a:p>
            <a:pPr marL="742950" lvl="1" indent="-285750">
              <a:buFont typeface="Wingdings" panose="05000000000000000000" pitchFamily="2" charset="2"/>
              <a:buChar char="Ø"/>
            </a:pPr>
            <a:r>
              <a:rPr lang="en-GB" sz="1700" dirty="0"/>
              <a:t>Select the ‘Destination Folder’, e.g. ‘</a:t>
            </a:r>
            <a:r>
              <a:rPr lang="en-GB" sz="1700" dirty="0" err="1"/>
              <a:t>ProgramData</a:t>
            </a:r>
            <a:r>
              <a:rPr lang="en-GB" sz="1700" dirty="0"/>
              <a:t>\Anaconda3’.</a:t>
            </a:r>
          </a:p>
          <a:p>
            <a:pPr marL="742950" lvl="1" indent="-285750">
              <a:buFont typeface="Wingdings" panose="05000000000000000000" pitchFamily="2" charset="2"/>
              <a:buChar char="Ø"/>
            </a:pPr>
            <a:r>
              <a:rPr lang="en-GB" sz="1700" dirty="0"/>
              <a:t>In ‘Advanced Options’, mark only ‘Register Anaconda…’ and click Install.</a:t>
            </a:r>
          </a:p>
        </p:txBody>
      </p:sp>
      <p:sp>
        <p:nvSpPr>
          <p:cNvPr id="8" name="CasellaDiTesto 7">
            <a:extLst>
              <a:ext uri="{FF2B5EF4-FFF2-40B4-BE49-F238E27FC236}">
                <a16:creationId xmlns:a16="http://schemas.microsoft.com/office/drawing/2014/main" id="{F2F8F2CB-490F-499A-B8FF-8CBC5E1651BB}"/>
              </a:ext>
            </a:extLst>
          </p:cNvPr>
          <p:cNvSpPr txBox="1"/>
          <p:nvPr/>
        </p:nvSpPr>
        <p:spPr>
          <a:xfrm>
            <a:off x="0" y="185789"/>
            <a:ext cx="12192000" cy="615553"/>
          </a:xfrm>
          <a:prstGeom prst="rect">
            <a:avLst/>
          </a:prstGeom>
          <a:noFill/>
        </p:spPr>
        <p:txBody>
          <a:bodyPr wrap="square" rtlCol="0">
            <a:spAutoFit/>
          </a:bodyPr>
          <a:lstStyle/>
          <a:p>
            <a:pPr algn="ctr"/>
            <a:r>
              <a:rPr lang="en-GB" sz="3400" dirty="0">
                <a:latin typeface="+mj-lt"/>
              </a:rPr>
              <a:t>Python code: download and installation of the Anaconda distribution</a:t>
            </a:r>
          </a:p>
        </p:txBody>
      </p:sp>
      <p:sp>
        <p:nvSpPr>
          <p:cNvPr id="10" name="Rettangolo 9">
            <a:extLst>
              <a:ext uri="{FF2B5EF4-FFF2-40B4-BE49-F238E27FC236}">
                <a16:creationId xmlns:a16="http://schemas.microsoft.com/office/drawing/2014/main" id="{1CA6B13E-C360-4B3C-B5D1-FD02D3F46B4E}"/>
              </a:ext>
            </a:extLst>
          </p:cNvPr>
          <p:cNvSpPr/>
          <p:nvPr/>
        </p:nvSpPr>
        <p:spPr>
          <a:xfrm>
            <a:off x="585925" y="6063449"/>
            <a:ext cx="1997476" cy="1864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magine 10">
            <a:extLst>
              <a:ext uri="{FF2B5EF4-FFF2-40B4-BE49-F238E27FC236}">
                <a16:creationId xmlns:a16="http://schemas.microsoft.com/office/drawing/2014/main" id="{998E6B93-4887-489D-8717-0FA030F92495}"/>
              </a:ext>
            </a:extLst>
          </p:cNvPr>
          <p:cNvPicPr>
            <a:picLocks noChangeAspect="1"/>
          </p:cNvPicPr>
          <p:nvPr/>
        </p:nvPicPr>
        <p:blipFill>
          <a:blip r:embed="rId4"/>
          <a:stretch>
            <a:fillRect/>
          </a:stretch>
        </p:blipFill>
        <p:spPr>
          <a:xfrm>
            <a:off x="4447792" y="3958287"/>
            <a:ext cx="3440514" cy="2678410"/>
          </a:xfrm>
          <a:prstGeom prst="rect">
            <a:avLst/>
          </a:prstGeom>
        </p:spPr>
      </p:pic>
      <p:pic>
        <p:nvPicPr>
          <p:cNvPr id="13" name="Immagine 12">
            <a:extLst>
              <a:ext uri="{FF2B5EF4-FFF2-40B4-BE49-F238E27FC236}">
                <a16:creationId xmlns:a16="http://schemas.microsoft.com/office/drawing/2014/main" id="{0C4CBC49-EBED-4958-BD72-1A8861E99853}"/>
              </a:ext>
            </a:extLst>
          </p:cNvPr>
          <p:cNvPicPr>
            <a:picLocks noChangeAspect="1"/>
          </p:cNvPicPr>
          <p:nvPr/>
        </p:nvPicPr>
        <p:blipFill>
          <a:blip r:embed="rId5"/>
          <a:stretch>
            <a:fillRect/>
          </a:stretch>
        </p:blipFill>
        <p:spPr>
          <a:xfrm>
            <a:off x="8341030" y="3958287"/>
            <a:ext cx="3424852" cy="2678410"/>
          </a:xfrm>
          <a:prstGeom prst="rect">
            <a:avLst/>
          </a:prstGeom>
        </p:spPr>
      </p:pic>
    </p:spTree>
    <p:extLst>
      <p:ext uri="{BB962C8B-B14F-4D97-AF65-F5344CB8AC3E}">
        <p14:creationId xmlns:p14="http://schemas.microsoft.com/office/powerpoint/2010/main" val="24318767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a:extLst>
              <a:ext uri="{FF2B5EF4-FFF2-40B4-BE49-F238E27FC236}">
                <a16:creationId xmlns:a16="http://schemas.microsoft.com/office/drawing/2014/main" id="{3873ACFF-B359-4104-B958-CA20C72B6140}"/>
              </a:ext>
            </a:extLst>
          </p:cNvPr>
          <p:cNvPicPr>
            <a:picLocks noChangeAspect="1"/>
          </p:cNvPicPr>
          <p:nvPr/>
        </p:nvPicPr>
        <p:blipFill>
          <a:blip r:embed="rId2"/>
          <a:stretch>
            <a:fillRect/>
          </a:stretch>
        </p:blipFill>
        <p:spPr>
          <a:xfrm>
            <a:off x="5886322" y="4597678"/>
            <a:ext cx="3231046" cy="2129789"/>
          </a:xfrm>
          <a:prstGeom prst="rect">
            <a:avLst/>
          </a:prstGeom>
        </p:spPr>
      </p:pic>
      <p:sp>
        <p:nvSpPr>
          <p:cNvPr id="4" name="Segnaposto numero diapositiva 3">
            <a:extLst>
              <a:ext uri="{FF2B5EF4-FFF2-40B4-BE49-F238E27FC236}">
                <a16:creationId xmlns:a16="http://schemas.microsoft.com/office/drawing/2014/main" id="{DBAB83BD-FAA9-4635-B50F-32212A15C7A7}"/>
              </a:ext>
            </a:extLst>
          </p:cNvPr>
          <p:cNvSpPr>
            <a:spLocks noGrp="1"/>
          </p:cNvSpPr>
          <p:nvPr>
            <p:ph type="sldNum" sz="quarter" idx="12"/>
          </p:nvPr>
        </p:nvSpPr>
        <p:spPr/>
        <p:txBody>
          <a:bodyPr/>
          <a:lstStyle/>
          <a:p>
            <a:fld id="{F556478C-EA8F-4B12-8AB2-8053E5C3663D}" type="slidenum">
              <a:rPr lang="en-GB" smtClean="0"/>
              <a:t>155</a:t>
            </a:fld>
            <a:endParaRPr lang="en-GB"/>
          </a:p>
        </p:txBody>
      </p:sp>
      <p:sp>
        <p:nvSpPr>
          <p:cNvPr id="8" name="CasellaDiTesto 7">
            <a:extLst>
              <a:ext uri="{FF2B5EF4-FFF2-40B4-BE49-F238E27FC236}">
                <a16:creationId xmlns:a16="http://schemas.microsoft.com/office/drawing/2014/main" id="{F2F8F2CB-490F-499A-B8FF-8CBC5E1651BB}"/>
              </a:ext>
            </a:extLst>
          </p:cNvPr>
          <p:cNvSpPr txBox="1"/>
          <p:nvPr/>
        </p:nvSpPr>
        <p:spPr>
          <a:xfrm>
            <a:off x="0" y="105893"/>
            <a:ext cx="12192000" cy="677108"/>
          </a:xfrm>
          <a:prstGeom prst="rect">
            <a:avLst/>
          </a:prstGeom>
          <a:noFill/>
        </p:spPr>
        <p:txBody>
          <a:bodyPr wrap="square" rtlCol="0">
            <a:spAutoFit/>
          </a:bodyPr>
          <a:lstStyle/>
          <a:p>
            <a:pPr algn="ctr"/>
            <a:r>
              <a:rPr lang="en-GB" sz="3800" dirty="0">
                <a:latin typeface="+mj-lt"/>
              </a:rPr>
              <a:t>Python code: creation of a new Spyder project and import</a:t>
            </a:r>
          </a:p>
        </p:txBody>
      </p:sp>
      <p:sp>
        <p:nvSpPr>
          <p:cNvPr id="2" name="CasellaDiTesto 1">
            <a:extLst>
              <a:ext uri="{FF2B5EF4-FFF2-40B4-BE49-F238E27FC236}">
                <a16:creationId xmlns:a16="http://schemas.microsoft.com/office/drawing/2014/main" id="{C1699F25-D38A-40A7-B61A-C2146055B46D}"/>
              </a:ext>
            </a:extLst>
          </p:cNvPr>
          <p:cNvSpPr txBox="1"/>
          <p:nvPr/>
        </p:nvSpPr>
        <p:spPr>
          <a:xfrm>
            <a:off x="115409" y="818406"/>
            <a:ext cx="11718525" cy="3493264"/>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After the Anaconda installation, the Spyder editor is available.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Search for Spyder in your PC typing ‘Spyder (Anaconda 3)’ into the search box.</a:t>
            </a:r>
          </a:p>
          <a:p>
            <a:pPr marL="742950" lvl="1" indent="-285750">
              <a:buFont typeface="Wingdings" panose="05000000000000000000" pitchFamily="2" charset="2"/>
              <a:buChar char="Ø"/>
            </a:pPr>
            <a:r>
              <a:rPr lang="en-GB" sz="1700" dirty="0"/>
              <a:t>When found, you can also pin it to the Taskbar with a right click for an easier access.</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Open Spyder and go to ‘Projects -&gt; New Project…’.</a:t>
            </a:r>
          </a:p>
          <a:p>
            <a:pPr marL="742950" lvl="1" indent="-285750">
              <a:buFont typeface="Wingdings" panose="05000000000000000000" pitchFamily="2" charset="2"/>
              <a:buChar char="Ø"/>
            </a:pPr>
            <a:r>
              <a:rPr lang="en-GB" sz="1700" dirty="0"/>
              <a:t>Mark ‘Existing directory’.</a:t>
            </a:r>
          </a:p>
          <a:p>
            <a:pPr marL="742950" lvl="1" indent="-285750">
              <a:buFont typeface="Wingdings" panose="05000000000000000000" pitchFamily="2" charset="2"/>
              <a:buChar char="Ø"/>
            </a:pPr>
            <a:r>
              <a:rPr lang="en-GB" sz="1700" dirty="0"/>
              <a:t>Click on the folder icon in the field ‘Location’ and select the ‘</a:t>
            </a:r>
            <a:r>
              <a:rPr lang="en-GB" sz="1700" dirty="0" err="1"/>
              <a:t>python_code</a:t>
            </a:r>
            <a:r>
              <a:rPr lang="en-GB" sz="1700" dirty="0"/>
              <a:t>’ folder.</a:t>
            </a:r>
          </a:p>
          <a:p>
            <a:pPr marL="1200150" lvl="2" indent="-285750">
              <a:buFont typeface="Arial" panose="020B0604020202020204" pitchFamily="34" charset="0"/>
              <a:buChar char="•"/>
            </a:pPr>
            <a:r>
              <a:rPr lang="en-GB" sz="1700" dirty="0"/>
              <a:t>The ‘</a:t>
            </a:r>
            <a:r>
              <a:rPr lang="en-GB" sz="1700" dirty="0" err="1"/>
              <a:t>python_code</a:t>
            </a:r>
            <a:r>
              <a:rPr lang="en-GB" sz="1700" dirty="0"/>
              <a:t>’ folder can be anywhere.</a:t>
            </a:r>
          </a:p>
          <a:p>
            <a:pPr marL="742950" lvl="1" indent="-285750">
              <a:buFont typeface="Wingdings" panose="05000000000000000000" pitchFamily="2" charset="2"/>
              <a:buChar char="Ø"/>
            </a:pPr>
            <a:r>
              <a:rPr lang="en-GB" sz="1700" dirty="0"/>
              <a:t>Leave ‘Empty project’ in the ‘Project type’ field and click on Create.</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All the files of the Python code are now accessible inside Spyder from the Management panel on the left.</a:t>
            </a:r>
          </a:p>
          <a:p>
            <a:pPr marL="742950" lvl="1" indent="-285750">
              <a:buFont typeface="Wingdings" panose="05000000000000000000" pitchFamily="2" charset="2"/>
              <a:buChar char="Ø"/>
            </a:pPr>
            <a:r>
              <a:rPr lang="en-GB" sz="1700" dirty="0"/>
              <a:t>In general Python files can be easily run clicking on the green-triangle icon.</a:t>
            </a:r>
          </a:p>
        </p:txBody>
      </p:sp>
      <p:pic>
        <p:nvPicPr>
          <p:cNvPr id="3" name="Immagine 2">
            <a:extLst>
              <a:ext uri="{FF2B5EF4-FFF2-40B4-BE49-F238E27FC236}">
                <a16:creationId xmlns:a16="http://schemas.microsoft.com/office/drawing/2014/main" id="{9C3F133F-22D3-4F46-AB2F-254FF9A29565}"/>
              </a:ext>
            </a:extLst>
          </p:cNvPr>
          <p:cNvPicPr>
            <a:picLocks noChangeAspect="1"/>
          </p:cNvPicPr>
          <p:nvPr/>
        </p:nvPicPr>
        <p:blipFill>
          <a:blip r:embed="rId3"/>
          <a:stretch>
            <a:fillRect/>
          </a:stretch>
        </p:blipFill>
        <p:spPr>
          <a:xfrm>
            <a:off x="1389850" y="4543701"/>
            <a:ext cx="4171958" cy="2194450"/>
          </a:xfrm>
          <a:prstGeom prst="rect">
            <a:avLst/>
          </a:prstGeom>
        </p:spPr>
      </p:pic>
      <p:sp>
        <p:nvSpPr>
          <p:cNvPr id="11" name="CasellaDiTesto 10">
            <a:extLst>
              <a:ext uri="{FF2B5EF4-FFF2-40B4-BE49-F238E27FC236}">
                <a16:creationId xmlns:a16="http://schemas.microsoft.com/office/drawing/2014/main" id="{C836084A-52DA-40FE-9D46-36F8A3D983D1}"/>
              </a:ext>
            </a:extLst>
          </p:cNvPr>
          <p:cNvSpPr txBox="1"/>
          <p:nvPr/>
        </p:nvSpPr>
        <p:spPr>
          <a:xfrm>
            <a:off x="9923553" y="6314993"/>
            <a:ext cx="2016913" cy="369332"/>
          </a:xfrm>
          <a:prstGeom prst="rect">
            <a:avLst/>
          </a:prstGeom>
          <a:solidFill>
            <a:schemeClr val="bg1"/>
          </a:solidFill>
          <a:ln>
            <a:solidFill>
              <a:schemeClr val="tx1"/>
            </a:solidFill>
          </a:ln>
        </p:spPr>
        <p:txBody>
          <a:bodyPr wrap="square" rtlCol="0">
            <a:spAutoFit/>
          </a:bodyPr>
          <a:lstStyle/>
          <a:p>
            <a:r>
              <a:rPr lang="en-GB" dirty="0">
                <a:solidFill>
                  <a:srgbClr val="FF0000"/>
                </a:solidFill>
              </a:rPr>
              <a:t>Management panel</a:t>
            </a:r>
          </a:p>
        </p:txBody>
      </p:sp>
      <p:cxnSp>
        <p:nvCxnSpPr>
          <p:cNvPr id="13" name="Connettore 2 12">
            <a:extLst>
              <a:ext uri="{FF2B5EF4-FFF2-40B4-BE49-F238E27FC236}">
                <a16:creationId xmlns:a16="http://schemas.microsoft.com/office/drawing/2014/main" id="{32E34F76-260E-4854-91EE-636875554680}"/>
              </a:ext>
            </a:extLst>
          </p:cNvPr>
          <p:cNvCxnSpPr>
            <a:cxnSpLocks/>
            <a:stCxn id="11" idx="1"/>
            <a:endCxn id="22" idx="3"/>
          </p:cNvCxnSpPr>
          <p:nvPr/>
        </p:nvCxnSpPr>
        <p:spPr>
          <a:xfrm flipH="1" flipV="1">
            <a:off x="8049444" y="6062999"/>
            <a:ext cx="1874109" cy="436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3EE3552B-28DA-48A7-AA42-B7F5E002512B}"/>
              </a:ext>
            </a:extLst>
          </p:cNvPr>
          <p:cNvSpPr/>
          <p:nvPr/>
        </p:nvSpPr>
        <p:spPr>
          <a:xfrm>
            <a:off x="7868482" y="4855490"/>
            <a:ext cx="300229" cy="2953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DF9B3BB3-41FE-437A-8EB8-383E1D61BB9F}"/>
              </a:ext>
            </a:extLst>
          </p:cNvPr>
          <p:cNvSpPr txBox="1"/>
          <p:nvPr/>
        </p:nvSpPr>
        <p:spPr>
          <a:xfrm>
            <a:off x="9910020" y="5432387"/>
            <a:ext cx="1444520" cy="646331"/>
          </a:xfrm>
          <a:prstGeom prst="rect">
            <a:avLst/>
          </a:prstGeom>
          <a:solidFill>
            <a:schemeClr val="bg1"/>
          </a:solidFill>
          <a:ln>
            <a:solidFill>
              <a:schemeClr val="tx1"/>
            </a:solidFill>
          </a:ln>
        </p:spPr>
        <p:txBody>
          <a:bodyPr wrap="square" rtlCol="0">
            <a:spAutoFit/>
          </a:bodyPr>
          <a:lstStyle/>
          <a:p>
            <a:r>
              <a:rPr lang="en-GB" dirty="0">
                <a:solidFill>
                  <a:srgbClr val="FF0000"/>
                </a:solidFill>
              </a:rPr>
              <a:t>Button to run Python files</a:t>
            </a:r>
          </a:p>
        </p:txBody>
      </p:sp>
      <p:sp>
        <p:nvSpPr>
          <p:cNvPr id="22" name="Rettangolo 21">
            <a:extLst>
              <a:ext uri="{FF2B5EF4-FFF2-40B4-BE49-F238E27FC236}">
                <a16:creationId xmlns:a16="http://schemas.microsoft.com/office/drawing/2014/main" id="{0FE95FD3-4806-437F-8B26-B4F35EF9EC59}"/>
              </a:ext>
            </a:extLst>
          </p:cNvPr>
          <p:cNvSpPr/>
          <p:nvPr/>
        </p:nvSpPr>
        <p:spPr>
          <a:xfrm>
            <a:off x="5931190" y="5326601"/>
            <a:ext cx="2118254" cy="14727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nettore 2 22">
            <a:extLst>
              <a:ext uri="{FF2B5EF4-FFF2-40B4-BE49-F238E27FC236}">
                <a16:creationId xmlns:a16="http://schemas.microsoft.com/office/drawing/2014/main" id="{B4FC66BA-E16C-4FFC-96BA-2C6E773997B0}"/>
              </a:ext>
            </a:extLst>
          </p:cNvPr>
          <p:cNvCxnSpPr>
            <a:cxnSpLocks/>
            <a:stCxn id="21" idx="1"/>
            <a:endCxn id="19" idx="2"/>
          </p:cNvCxnSpPr>
          <p:nvPr/>
        </p:nvCxnSpPr>
        <p:spPr>
          <a:xfrm flipH="1" flipV="1">
            <a:off x="8018597" y="5150813"/>
            <a:ext cx="1891423" cy="604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999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41E9661-CC0D-4E27-BCE9-A552AFC175B7}"/>
              </a:ext>
            </a:extLst>
          </p:cNvPr>
          <p:cNvSpPr>
            <a:spLocks noGrp="1"/>
          </p:cNvSpPr>
          <p:nvPr>
            <p:ph type="sldNum" sz="quarter" idx="12"/>
          </p:nvPr>
        </p:nvSpPr>
        <p:spPr/>
        <p:txBody>
          <a:bodyPr/>
          <a:lstStyle/>
          <a:p>
            <a:fld id="{F556478C-EA8F-4B12-8AB2-8053E5C3663D}" type="slidenum">
              <a:rPr lang="en-GB" smtClean="0"/>
              <a:t>156</a:t>
            </a:fld>
            <a:endParaRPr lang="en-GB"/>
          </a:p>
        </p:txBody>
      </p:sp>
      <p:sp>
        <p:nvSpPr>
          <p:cNvPr id="5" name="CasellaDiTesto 4">
            <a:extLst>
              <a:ext uri="{FF2B5EF4-FFF2-40B4-BE49-F238E27FC236}">
                <a16:creationId xmlns:a16="http://schemas.microsoft.com/office/drawing/2014/main" id="{943F39C9-AF1D-4F0D-BA3F-C8D99659BB85}"/>
              </a:ext>
            </a:extLst>
          </p:cNvPr>
          <p:cNvSpPr txBox="1"/>
          <p:nvPr/>
        </p:nvSpPr>
        <p:spPr>
          <a:xfrm>
            <a:off x="0" y="52625"/>
            <a:ext cx="12192000" cy="707886"/>
          </a:xfrm>
          <a:prstGeom prst="rect">
            <a:avLst/>
          </a:prstGeom>
          <a:noFill/>
        </p:spPr>
        <p:txBody>
          <a:bodyPr wrap="square" rtlCol="0">
            <a:spAutoFit/>
          </a:bodyPr>
          <a:lstStyle/>
          <a:p>
            <a:pPr algn="ctr"/>
            <a:r>
              <a:rPr lang="en-GB" sz="4000" dirty="0">
                <a:latin typeface="+mj-lt"/>
              </a:rPr>
              <a:t>Python code: structure</a:t>
            </a:r>
          </a:p>
        </p:txBody>
      </p:sp>
      <p:sp>
        <p:nvSpPr>
          <p:cNvPr id="15" name="CasellaDiTesto 14">
            <a:extLst>
              <a:ext uri="{FF2B5EF4-FFF2-40B4-BE49-F238E27FC236}">
                <a16:creationId xmlns:a16="http://schemas.microsoft.com/office/drawing/2014/main" id="{D6FFC019-1DCC-46AA-A1F7-9FBD83FF92E9}"/>
              </a:ext>
            </a:extLst>
          </p:cNvPr>
          <p:cNvSpPr txBox="1"/>
          <p:nvPr/>
        </p:nvSpPr>
        <p:spPr>
          <a:xfrm>
            <a:off x="0" y="760511"/>
            <a:ext cx="8345010" cy="610936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rPr>
              <a:t>The folder ‘analysis’ contains several Python files useful to perform analyses and computations.</a:t>
            </a:r>
          </a:p>
          <a:p>
            <a:pPr marL="742950" lvl="1" indent="-285750">
              <a:buFont typeface="Wingdings" panose="05000000000000000000" pitchFamily="2" charset="2"/>
              <a:buChar char="Ø"/>
            </a:pPr>
            <a:r>
              <a:rPr lang="en-GB" sz="1700" dirty="0"/>
              <a:t>Example of file: signal manipulations from the longitudinal pick-up to the mixer.</a:t>
            </a:r>
          </a:p>
          <a:p>
            <a:pPr marL="742950" lvl="1" indent="-285750">
              <a:buFont typeface="Wingdings" panose="05000000000000000000" pitchFamily="2" charset="2"/>
              <a:buChar char="Ø"/>
            </a:pPr>
            <a:r>
              <a:rPr lang="en-GB" sz="1700" dirty="0"/>
              <a:t>Each file can be run independently of the others.</a:t>
            </a:r>
          </a:p>
          <a:p>
            <a:pPr marL="742950" lvl="1" indent="-285750">
              <a:buFont typeface="Wingdings" panose="05000000000000000000" pitchFamily="2" charset="2"/>
              <a:buChar char="Ø"/>
            </a:pPr>
            <a:r>
              <a:rPr lang="en-GB" sz="1700" dirty="0"/>
              <a:t>All these files are like ‘add-ons’ with respect to the main code: they aren’t essential to launch simulations with the main code and they don’t affect the main code.</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The folder ‘saved_main_files’ contains main-files which the user saved in order to be able to relaunch the corresponding simulations later on.</a:t>
            </a:r>
          </a:p>
          <a:p>
            <a:pPr marL="742950" lvl="1" indent="-285750">
              <a:buFont typeface="Wingdings" panose="05000000000000000000" pitchFamily="2" charset="2"/>
              <a:buChar char="Ø"/>
            </a:pPr>
            <a:r>
              <a:rPr lang="en-GB" sz="1700" dirty="0"/>
              <a:t>Example of saved main-file: simulation of a certain coupled-bunch instability for three equally-spaced bunches in DAFNE.</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The file ‘functions.py’ contains several essential routines which are called and used in the main files and also in the files contained in the ‘analysis’ folder.</a:t>
            </a:r>
          </a:p>
          <a:p>
            <a:pPr marL="742950" lvl="1" indent="-285750">
              <a:buFont typeface="Wingdings" panose="05000000000000000000" pitchFamily="2" charset="2"/>
              <a:buChar char="Ø"/>
            </a:pPr>
            <a:r>
              <a:rPr lang="en-GB" sz="1700" dirty="0"/>
              <a:t>Examples of functions: generation of beam matched with collective effects, computation of kicker voltage-corrections and of voltages due to the HOMs.</a:t>
            </a:r>
          </a:p>
          <a:p>
            <a:pPr marL="742950" lvl="1" indent="-285750">
              <a:buFont typeface="Wingdings" panose="05000000000000000000" pitchFamily="2" charset="2"/>
              <a:buChar char="Ø"/>
            </a:pPr>
            <a:r>
              <a:rPr lang="en-GB" sz="1700" dirty="0"/>
              <a:t>All these functions aren’t supposed to be run directly.</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solidFill>
                  <a:srgbClr val="FF0000"/>
                </a:solidFill>
              </a:rPr>
              <a:t>The file ‘main.py’ is the main-file which should be run to perform a simulation.</a:t>
            </a:r>
          </a:p>
          <a:p>
            <a:pPr marL="742950" lvl="1" indent="-285750">
              <a:buFont typeface="Wingdings" panose="05000000000000000000" pitchFamily="2" charset="2"/>
              <a:buChar char="Ø"/>
            </a:pPr>
            <a:r>
              <a:rPr lang="en-GB" sz="1700" dirty="0"/>
              <a:t>Once a simulation is well set up, the user can decide to copy this file into the ‘saved_main_files’ folder and rename the copied file with a more significant name.</a:t>
            </a:r>
          </a:p>
          <a:p>
            <a:pPr marL="742950" lvl="1" indent="-285750">
              <a:buFont typeface="Wingdings" panose="05000000000000000000" pitchFamily="2" charset="2"/>
              <a:buChar char="Ø"/>
            </a:pPr>
            <a:r>
              <a:rPr lang="en-GB" sz="1700" dirty="0"/>
              <a:t>The input-parameters for the simulation should be specified directly in this main-file.</a:t>
            </a:r>
          </a:p>
          <a:p>
            <a:pPr marL="742950" lvl="1" indent="-285750">
              <a:buFont typeface="Wingdings" panose="05000000000000000000" pitchFamily="2" charset="2"/>
              <a:buChar char="Ø"/>
            </a:pPr>
            <a:r>
              <a:rPr lang="en-GB" sz="1700" dirty="0"/>
              <a:t>This main-file directly provides all the simulation outputs.</a:t>
            </a:r>
          </a:p>
        </p:txBody>
      </p:sp>
      <p:pic>
        <p:nvPicPr>
          <p:cNvPr id="23" name="Immagine 22">
            <a:extLst>
              <a:ext uri="{FF2B5EF4-FFF2-40B4-BE49-F238E27FC236}">
                <a16:creationId xmlns:a16="http://schemas.microsoft.com/office/drawing/2014/main" id="{12980456-FB8E-454E-8F6D-22DEB768B205}"/>
              </a:ext>
            </a:extLst>
          </p:cNvPr>
          <p:cNvPicPr>
            <a:picLocks noChangeAspect="1"/>
          </p:cNvPicPr>
          <p:nvPr/>
        </p:nvPicPr>
        <p:blipFill>
          <a:blip r:embed="rId2"/>
          <a:stretch>
            <a:fillRect/>
          </a:stretch>
        </p:blipFill>
        <p:spPr>
          <a:xfrm>
            <a:off x="8675450" y="839770"/>
            <a:ext cx="3282795" cy="5781483"/>
          </a:xfrm>
          <a:prstGeom prst="rect">
            <a:avLst/>
          </a:prstGeom>
        </p:spPr>
      </p:pic>
      <p:cxnSp>
        <p:nvCxnSpPr>
          <p:cNvPr id="26" name="Connettore 2 25">
            <a:extLst>
              <a:ext uri="{FF2B5EF4-FFF2-40B4-BE49-F238E27FC236}">
                <a16:creationId xmlns:a16="http://schemas.microsoft.com/office/drawing/2014/main" id="{ECEF4132-9BA9-4510-A813-113166765654}"/>
              </a:ext>
            </a:extLst>
          </p:cNvPr>
          <p:cNvCxnSpPr>
            <a:cxnSpLocks/>
          </p:cNvCxnSpPr>
          <p:nvPr/>
        </p:nvCxnSpPr>
        <p:spPr>
          <a:xfrm flipV="1">
            <a:off x="8185212" y="1253226"/>
            <a:ext cx="710213" cy="52230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AE9C5896-AF06-4ED9-854A-84FBEC2AB341}"/>
              </a:ext>
            </a:extLst>
          </p:cNvPr>
          <p:cNvCxnSpPr>
            <a:cxnSpLocks/>
          </p:cNvCxnSpPr>
          <p:nvPr/>
        </p:nvCxnSpPr>
        <p:spPr>
          <a:xfrm>
            <a:off x="8062891" y="3073471"/>
            <a:ext cx="1104299" cy="200899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335A373A-84BA-486D-8854-3E5270F3BD4D}"/>
              </a:ext>
            </a:extLst>
          </p:cNvPr>
          <p:cNvCxnSpPr>
            <a:cxnSpLocks/>
          </p:cNvCxnSpPr>
          <p:nvPr/>
        </p:nvCxnSpPr>
        <p:spPr>
          <a:xfrm>
            <a:off x="7782261" y="4369919"/>
            <a:ext cx="1384929" cy="172757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A2885749-2724-4751-B463-A32ECF30411B}"/>
              </a:ext>
            </a:extLst>
          </p:cNvPr>
          <p:cNvCxnSpPr>
            <a:cxnSpLocks/>
          </p:cNvCxnSpPr>
          <p:nvPr/>
        </p:nvCxnSpPr>
        <p:spPr>
          <a:xfrm>
            <a:off x="8345010" y="6312023"/>
            <a:ext cx="822180" cy="150921"/>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2701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0AF7D3A-F0C0-42B5-9CD7-C8C4ED3A2CF8}"/>
              </a:ext>
            </a:extLst>
          </p:cNvPr>
          <p:cNvSpPr>
            <a:spLocks noGrp="1"/>
          </p:cNvSpPr>
          <p:nvPr>
            <p:ph type="sldNum" sz="quarter" idx="12"/>
          </p:nvPr>
        </p:nvSpPr>
        <p:spPr/>
        <p:txBody>
          <a:bodyPr/>
          <a:lstStyle/>
          <a:p>
            <a:fld id="{F556478C-EA8F-4B12-8AB2-8053E5C3663D}" type="slidenum">
              <a:rPr lang="en-GB" smtClean="0"/>
              <a:t>157</a:t>
            </a:fld>
            <a:endParaRPr lang="en-GB"/>
          </a:p>
        </p:txBody>
      </p:sp>
      <p:sp>
        <p:nvSpPr>
          <p:cNvPr id="5" name="CasellaDiTesto 4">
            <a:extLst>
              <a:ext uri="{FF2B5EF4-FFF2-40B4-BE49-F238E27FC236}">
                <a16:creationId xmlns:a16="http://schemas.microsoft.com/office/drawing/2014/main" id="{9A595332-FFC8-48CA-AF9A-BF8C8530FF29}"/>
              </a:ext>
            </a:extLst>
          </p:cNvPr>
          <p:cNvSpPr txBox="1"/>
          <p:nvPr/>
        </p:nvSpPr>
        <p:spPr>
          <a:xfrm>
            <a:off x="0" y="88137"/>
            <a:ext cx="12192000" cy="677108"/>
          </a:xfrm>
          <a:prstGeom prst="rect">
            <a:avLst/>
          </a:prstGeom>
          <a:noFill/>
        </p:spPr>
        <p:txBody>
          <a:bodyPr wrap="square" rtlCol="0">
            <a:spAutoFit/>
          </a:bodyPr>
          <a:lstStyle/>
          <a:p>
            <a:pPr algn="ctr"/>
            <a:r>
              <a:rPr lang="en-GB" sz="3800" dirty="0">
                <a:latin typeface="+mj-lt"/>
              </a:rPr>
              <a:t>Python code: example of input-parameters in the main file</a:t>
            </a:r>
          </a:p>
        </p:txBody>
      </p:sp>
      <p:pic>
        <p:nvPicPr>
          <p:cNvPr id="17" name="Immagine 16">
            <a:extLst>
              <a:ext uri="{FF2B5EF4-FFF2-40B4-BE49-F238E27FC236}">
                <a16:creationId xmlns:a16="http://schemas.microsoft.com/office/drawing/2014/main" id="{931FCA77-E94C-4B12-8A0D-6855A5F509F0}"/>
              </a:ext>
            </a:extLst>
          </p:cNvPr>
          <p:cNvPicPr>
            <a:picLocks noChangeAspect="1"/>
          </p:cNvPicPr>
          <p:nvPr/>
        </p:nvPicPr>
        <p:blipFill>
          <a:blip r:embed="rId2"/>
          <a:stretch>
            <a:fillRect/>
          </a:stretch>
        </p:blipFill>
        <p:spPr>
          <a:xfrm>
            <a:off x="148849" y="3903709"/>
            <a:ext cx="1054728" cy="1279738"/>
          </a:xfrm>
          <a:prstGeom prst="rect">
            <a:avLst/>
          </a:prstGeom>
          <a:ln w="28575">
            <a:solidFill>
              <a:schemeClr val="tx1"/>
            </a:solidFill>
          </a:ln>
        </p:spPr>
      </p:pic>
      <p:pic>
        <p:nvPicPr>
          <p:cNvPr id="19" name="Immagine 18">
            <a:extLst>
              <a:ext uri="{FF2B5EF4-FFF2-40B4-BE49-F238E27FC236}">
                <a16:creationId xmlns:a16="http://schemas.microsoft.com/office/drawing/2014/main" id="{E712CC6A-67A6-4018-ACCC-F0C5787E4E22}"/>
              </a:ext>
            </a:extLst>
          </p:cNvPr>
          <p:cNvPicPr>
            <a:picLocks noChangeAspect="1"/>
          </p:cNvPicPr>
          <p:nvPr/>
        </p:nvPicPr>
        <p:blipFill>
          <a:blip r:embed="rId3"/>
          <a:stretch>
            <a:fillRect/>
          </a:stretch>
        </p:blipFill>
        <p:spPr>
          <a:xfrm>
            <a:off x="1384878" y="2697503"/>
            <a:ext cx="4458987" cy="4009992"/>
          </a:xfrm>
          <a:prstGeom prst="rect">
            <a:avLst/>
          </a:prstGeom>
          <a:ln w="28575">
            <a:solidFill>
              <a:schemeClr val="tx1"/>
            </a:solidFill>
          </a:ln>
        </p:spPr>
      </p:pic>
      <p:pic>
        <p:nvPicPr>
          <p:cNvPr id="21" name="Immagine 20">
            <a:extLst>
              <a:ext uri="{FF2B5EF4-FFF2-40B4-BE49-F238E27FC236}">
                <a16:creationId xmlns:a16="http://schemas.microsoft.com/office/drawing/2014/main" id="{E885C27D-7F82-44F9-B266-EE1B56338024}"/>
              </a:ext>
            </a:extLst>
          </p:cNvPr>
          <p:cNvPicPr>
            <a:picLocks noChangeAspect="1"/>
          </p:cNvPicPr>
          <p:nvPr/>
        </p:nvPicPr>
        <p:blipFill>
          <a:blip r:embed="rId4"/>
          <a:stretch>
            <a:fillRect/>
          </a:stretch>
        </p:blipFill>
        <p:spPr>
          <a:xfrm>
            <a:off x="6025166" y="2697503"/>
            <a:ext cx="4167972" cy="3993961"/>
          </a:xfrm>
          <a:prstGeom prst="rect">
            <a:avLst/>
          </a:prstGeom>
          <a:ln w="28575">
            <a:solidFill>
              <a:schemeClr val="tx1"/>
            </a:solidFill>
          </a:ln>
        </p:spPr>
      </p:pic>
      <p:pic>
        <p:nvPicPr>
          <p:cNvPr id="23" name="Immagine 22">
            <a:extLst>
              <a:ext uri="{FF2B5EF4-FFF2-40B4-BE49-F238E27FC236}">
                <a16:creationId xmlns:a16="http://schemas.microsoft.com/office/drawing/2014/main" id="{D6E31C13-432A-461A-8475-797078752046}"/>
              </a:ext>
            </a:extLst>
          </p:cNvPr>
          <p:cNvPicPr>
            <a:picLocks noChangeAspect="1"/>
          </p:cNvPicPr>
          <p:nvPr/>
        </p:nvPicPr>
        <p:blipFill>
          <a:blip r:embed="rId5"/>
          <a:stretch>
            <a:fillRect/>
          </a:stretch>
        </p:blipFill>
        <p:spPr>
          <a:xfrm>
            <a:off x="10374439" y="2697503"/>
            <a:ext cx="1487053" cy="3993961"/>
          </a:xfrm>
          <a:prstGeom prst="rect">
            <a:avLst/>
          </a:prstGeom>
          <a:ln w="28575">
            <a:solidFill>
              <a:schemeClr val="tx1"/>
            </a:solidFill>
          </a:ln>
        </p:spPr>
      </p:pic>
      <p:sp>
        <p:nvSpPr>
          <p:cNvPr id="24" name="CasellaDiTesto 23">
            <a:extLst>
              <a:ext uri="{FF2B5EF4-FFF2-40B4-BE49-F238E27FC236}">
                <a16:creationId xmlns:a16="http://schemas.microsoft.com/office/drawing/2014/main" id="{3FC46A86-F4BC-4E00-9BBE-316C9D0763D9}"/>
              </a:ext>
            </a:extLst>
          </p:cNvPr>
          <p:cNvSpPr txBox="1"/>
          <p:nvPr/>
        </p:nvSpPr>
        <p:spPr>
          <a:xfrm>
            <a:off x="0" y="760511"/>
            <a:ext cx="12191999" cy="1815882"/>
          </a:xfrm>
          <a:prstGeom prst="rect">
            <a:avLst/>
          </a:prstGeom>
          <a:noFill/>
        </p:spPr>
        <p:txBody>
          <a:bodyPr wrap="square" rtlCol="0">
            <a:spAutoFit/>
          </a:bodyPr>
          <a:lstStyle/>
          <a:p>
            <a:pPr marL="285750" indent="-285750">
              <a:buFont typeface="Wingdings" panose="05000000000000000000" pitchFamily="2" charset="2"/>
              <a:buChar char="q"/>
            </a:pPr>
            <a:r>
              <a:rPr lang="en-GB" sz="1580" dirty="0"/>
              <a:t>Essentially four types of input-parameters must be set in the main file:</a:t>
            </a:r>
          </a:p>
          <a:p>
            <a:pPr marL="742950" lvl="1" indent="-285750">
              <a:buFont typeface="Wingdings" panose="05000000000000000000" pitchFamily="2" charset="2"/>
              <a:buChar char="Ø"/>
            </a:pPr>
            <a:r>
              <a:rPr lang="en-GB" sz="1580" dirty="0">
                <a:solidFill>
                  <a:srgbClr val="FF0000"/>
                </a:solidFill>
              </a:rPr>
              <a:t>Machine parameters</a:t>
            </a:r>
            <a:r>
              <a:rPr lang="en-GB" sz="1580" dirty="0"/>
              <a:t>: harmonic number, circumference, momentum compaction, nominal energy, peak RF voltage, …</a:t>
            </a:r>
          </a:p>
          <a:p>
            <a:pPr marL="742950" lvl="1" indent="-285750">
              <a:buFont typeface="Wingdings" panose="05000000000000000000" pitchFamily="2" charset="2"/>
              <a:buChar char="Ø"/>
            </a:pPr>
            <a:r>
              <a:rPr lang="en-GB" sz="1580" dirty="0">
                <a:solidFill>
                  <a:srgbClr val="FF0000"/>
                </a:solidFill>
              </a:rPr>
              <a:t>Beam properties</a:t>
            </a:r>
            <a:r>
              <a:rPr lang="en-GB" sz="1580" dirty="0"/>
              <a:t>: filling scheme, bunch charge and standard-deviation, initial displacements with respect to the synchronous phases.</a:t>
            </a:r>
          </a:p>
          <a:p>
            <a:pPr marL="742950" lvl="1" indent="-285750">
              <a:buFont typeface="Wingdings" panose="05000000000000000000" pitchFamily="2" charset="2"/>
              <a:buChar char="Ø"/>
            </a:pPr>
            <a:r>
              <a:rPr lang="en-GB" sz="1580" dirty="0">
                <a:solidFill>
                  <a:srgbClr val="FF0000"/>
                </a:solidFill>
              </a:rPr>
              <a:t>Impedance parameters</a:t>
            </a:r>
            <a:r>
              <a:rPr lang="en-GB" sz="1580" dirty="0"/>
              <a:t>: boolean variables to include HOMs and kicker impedances in simulation, parameters of the HOMs, possibility to match with collective effects either the entire beam or all the bunches except one for injection-transient studies, …</a:t>
            </a:r>
          </a:p>
          <a:p>
            <a:pPr marL="742950" lvl="1" indent="-285750">
              <a:buFont typeface="Wingdings" panose="05000000000000000000" pitchFamily="2" charset="2"/>
              <a:buChar char="Ø"/>
            </a:pPr>
            <a:r>
              <a:rPr lang="en-GB" sz="1580" dirty="0">
                <a:solidFill>
                  <a:srgbClr val="FF0000"/>
                </a:solidFill>
              </a:rPr>
              <a:t>Bunch-by-bunch feedback parameters</a:t>
            </a:r>
            <a:r>
              <a:rPr lang="en-GB" sz="1580" dirty="0"/>
              <a:t>: boolean variable to turn the feedback on, how many turns to wait for the feedback action, different gains, computation of optimal filter coefficients, possibility to apply the ideal or the real voltage-corrections to the bunches, …  </a:t>
            </a:r>
          </a:p>
        </p:txBody>
      </p:sp>
    </p:spTree>
    <p:extLst>
      <p:ext uri="{BB962C8B-B14F-4D97-AF65-F5344CB8AC3E}">
        <p14:creationId xmlns:p14="http://schemas.microsoft.com/office/powerpoint/2010/main" val="16811803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965A1C9F-C219-4EB2-99E3-A21A7D7177DE}"/>
              </a:ext>
            </a:extLst>
          </p:cNvPr>
          <p:cNvPicPr>
            <a:picLocks noChangeAspect="1"/>
          </p:cNvPicPr>
          <p:nvPr/>
        </p:nvPicPr>
        <p:blipFill>
          <a:blip r:embed="rId2"/>
          <a:stretch>
            <a:fillRect/>
          </a:stretch>
        </p:blipFill>
        <p:spPr>
          <a:xfrm>
            <a:off x="6273330" y="4192132"/>
            <a:ext cx="5835400" cy="2524466"/>
          </a:xfrm>
          <a:prstGeom prst="rect">
            <a:avLst/>
          </a:prstGeom>
        </p:spPr>
      </p:pic>
      <p:pic>
        <p:nvPicPr>
          <p:cNvPr id="4" name="Immagine 3">
            <a:extLst>
              <a:ext uri="{FF2B5EF4-FFF2-40B4-BE49-F238E27FC236}">
                <a16:creationId xmlns:a16="http://schemas.microsoft.com/office/drawing/2014/main" id="{F504310E-7E90-4EE6-A45B-07E0714B22C1}"/>
              </a:ext>
            </a:extLst>
          </p:cNvPr>
          <p:cNvPicPr>
            <a:picLocks noChangeAspect="1"/>
          </p:cNvPicPr>
          <p:nvPr/>
        </p:nvPicPr>
        <p:blipFill>
          <a:blip r:embed="rId3"/>
          <a:stretch>
            <a:fillRect/>
          </a:stretch>
        </p:blipFill>
        <p:spPr>
          <a:xfrm>
            <a:off x="217148" y="2032190"/>
            <a:ext cx="8493642" cy="2042187"/>
          </a:xfrm>
          <a:prstGeom prst="rect">
            <a:avLst/>
          </a:prstGeom>
        </p:spPr>
      </p:pic>
      <p:sp>
        <p:nvSpPr>
          <p:cNvPr id="5" name="CasellaDiTesto 4">
            <a:extLst>
              <a:ext uri="{FF2B5EF4-FFF2-40B4-BE49-F238E27FC236}">
                <a16:creationId xmlns:a16="http://schemas.microsoft.com/office/drawing/2014/main" id="{85710D45-4FFD-4B7B-B529-FF3F613FA7B5}"/>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Fortran code: download of Code Blocks</a:t>
            </a:r>
          </a:p>
        </p:txBody>
      </p:sp>
      <p:sp>
        <p:nvSpPr>
          <p:cNvPr id="7" name="Rettangolo 6">
            <a:extLst>
              <a:ext uri="{FF2B5EF4-FFF2-40B4-BE49-F238E27FC236}">
                <a16:creationId xmlns:a16="http://schemas.microsoft.com/office/drawing/2014/main" id="{42C3B433-3A5A-42DF-BF2D-B17959E9A572}"/>
              </a:ext>
            </a:extLst>
          </p:cNvPr>
          <p:cNvSpPr/>
          <p:nvPr/>
        </p:nvSpPr>
        <p:spPr>
          <a:xfrm>
            <a:off x="1833285" y="3515557"/>
            <a:ext cx="590319" cy="2339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6D05DEE6-3627-41ED-A405-9DAF3CDBA4C1}"/>
              </a:ext>
            </a:extLst>
          </p:cNvPr>
          <p:cNvSpPr/>
          <p:nvPr/>
        </p:nvSpPr>
        <p:spPr>
          <a:xfrm>
            <a:off x="6264041" y="5356129"/>
            <a:ext cx="5518094" cy="202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egnaposto numero diapositiva 2">
            <a:extLst>
              <a:ext uri="{FF2B5EF4-FFF2-40B4-BE49-F238E27FC236}">
                <a16:creationId xmlns:a16="http://schemas.microsoft.com/office/drawing/2014/main" id="{FD2CECAD-2E5E-4701-A602-449CE8BB009E}"/>
              </a:ext>
            </a:extLst>
          </p:cNvPr>
          <p:cNvSpPr>
            <a:spLocks noGrp="1"/>
          </p:cNvSpPr>
          <p:nvPr>
            <p:ph type="sldNum" sz="quarter" idx="12"/>
          </p:nvPr>
        </p:nvSpPr>
        <p:spPr>
          <a:xfrm>
            <a:off x="9365530" y="22501"/>
            <a:ext cx="2743200" cy="365125"/>
          </a:xfrm>
        </p:spPr>
        <p:txBody>
          <a:bodyPr/>
          <a:lstStyle/>
          <a:p>
            <a:fld id="{F556478C-EA8F-4B12-8AB2-8053E5C3663D}" type="slidenum">
              <a:rPr lang="en-GB" smtClean="0"/>
              <a:t>158</a:t>
            </a:fld>
            <a:endParaRPr lang="en-GB" dirty="0"/>
          </a:p>
        </p:txBody>
      </p:sp>
      <p:sp>
        <p:nvSpPr>
          <p:cNvPr id="2" name="CasellaDiTesto 1">
            <a:extLst>
              <a:ext uri="{FF2B5EF4-FFF2-40B4-BE49-F238E27FC236}">
                <a16:creationId xmlns:a16="http://schemas.microsoft.com/office/drawing/2014/main" id="{86F9E742-52F5-4191-BF1D-00BABF4265A8}"/>
              </a:ext>
            </a:extLst>
          </p:cNvPr>
          <p:cNvSpPr txBox="1"/>
          <p:nvPr/>
        </p:nvSpPr>
        <p:spPr>
          <a:xfrm>
            <a:off x="0" y="923031"/>
            <a:ext cx="12535270" cy="923330"/>
          </a:xfrm>
          <a:prstGeom prst="rect">
            <a:avLst/>
          </a:prstGeom>
          <a:noFill/>
        </p:spPr>
        <p:txBody>
          <a:bodyPr wrap="square" rtlCol="0">
            <a:spAutoFit/>
          </a:bodyPr>
          <a:lstStyle/>
          <a:p>
            <a:pPr marL="285750" indent="-285750">
              <a:buFont typeface="Wingdings" panose="05000000000000000000" pitchFamily="2" charset="2"/>
              <a:buChar char="q"/>
            </a:pPr>
            <a:r>
              <a:rPr lang="en-GB" sz="1800" dirty="0"/>
              <a:t>The open-source Code Blocks can be used as editor. The following instructions are for Windows 10, 64 bit.</a:t>
            </a:r>
          </a:p>
          <a:p>
            <a:pPr marL="285750" indent="-285750">
              <a:buFont typeface="Wingdings" panose="05000000000000000000" pitchFamily="2" charset="2"/>
              <a:buChar char="q"/>
            </a:pPr>
            <a:endParaRPr lang="en-GB" sz="1800" dirty="0"/>
          </a:p>
          <a:p>
            <a:pPr marL="285750" indent="-285750">
              <a:buFont typeface="Wingdings" panose="05000000000000000000" pitchFamily="2" charset="2"/>
              <a:buChar char="q"/>
            </a:pPr>
            <a:r>
              <a:rPr lang="en-GB" dirty="0"/>
              <a:t>Go to </a:t>
            </a:r>
            <a:r>
              <a:rPr lang="en-GB" dirty="0">
                <a:hlinkClick r:id="rId4"/>
              </a:rPr>
              <a:t>http://www.codeblocks.org/</a:t>
            </a:r>
            <a:r>
              <a:rPr lang="en-GB" dirty="0"/>
              <a:t>, click on ‘Downloads’, then on ‘Download the binary release’.</a:t>
            </a:r>
          </a:p>
        </p:txBody>
      </p:sp>
      <p:sp>
        <p:nvSpPr>
          <p:cNvPr id="9" name="Rettangolo 8">
            <a:extLst>
              <a:ext uri="{FF2B5EF4-FFF2-40B4-BE49-F238E27FC236}">
                <a16:creationId xmlns:a16="http://schemas.microsoft.com/office/drawing/2014/main" id="{768E6DFA-1078-4BFB-83BA-5B1E9C3D46A6}"/>
              </a:ext>
            </a:extLst>
          </p:cNvPr>
          <p:cNvSpPr/>
          <p:nvPr/>
        </p:nvSpPr>
        <p:spPr>
          <a:xfrm>
            <a:off x="492711" y="4362460"/>
            <a:ext cx="3462291" cy="2325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magine 10">
            <a:extLst>
              <a:ext uri="{FF2B5EF4-FFF2-40B4-BE49-F238E27FC236}">
                <a16:creationId xmlns:a16="http://schemas.microsoft.com/office/drawing/2014/main" id="{E35A2A21-8C0F-44D9-8AF9-87401D821894}"/>
              </a:ext>
            </a:extLst>
          </p:cNvPr>
          <p:cNvPicPr>
            <a:picLocks noChangeAspect="1"/>
          </p:cNvPicPr>
          <p:nvPr/>
        </p:nvPicPr>
        <p:blipFill>
          <a:blip r:embed="rId5"/>
          <a:stretch>
            <a:fillRect/>
          </a:stretch>
        </p:blipFill>
        <p:spPr>
          <a:xfrm>
            <a:off x="865706" y="4533889"/>
            <a:ext cx="4510422" cy="2047709"/>
          </a:xfrm>
          <a:prstGeom prst="rect">
            <a:avLst/>
          </a:prstGeom>
        </p:spPr>
      </p:pic>
      <p:sp>
        <p:nvSpPr>
          <p:cNvPr id="16" name="Rettangolo 15">
            <a:extLst>
              <a:ext uri="{FF2B5EF4-FFF2-40B4-BE49-F238E27FC236}">
                <a16:creationId xmlns:a16="http://schemas.microsoft.com/office/drawing/2014/main" id="{25A760E0-708A-4AE0-8992-E35F6C033AEF}"/>
              </a:ext>
            </a:extLst>
          </p:cNvPr>
          <p:cNvSpPr/>
          <p:nvPr/>
        </p:nvSpPr>
        <p:spPr>
          <a:xfrm>
            <a:off x="2218503" y="6389387"/>
            <a:ext cx="1487077" cy="2010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a:extLst>
              <a:ext uri="{FF2B5EF4-FFF2-40B4-BE49-F238E27FC236}">
                <a16:creationId xmlns:a16="http://schemas.microsoft.com/office/drawing/2014/main" id="{FBE539D5-2438-44D6-9115-25EE12F2C522}"/>
              </a:ext>
            </a:extLst>
          </p:cNvPr>
          <p:cNvSpPr/>
          <p:nvPr/>
        </p:nvSpPr>
        <p:spPr>
          <a:xfrm>
            <a:off x="5376128" y="1997136"/>
            <a:ext cx="6732602" cy="2109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8EDC02A3-2A8D-430B-809A-433EF9BD2A6A}"/>
              </a:ext>
            </a:extLst>
          </p:cNvPr>
          <p:cNvSpPr txBox="1"/>
          <p:nvPr/>
        </p:nvSpPr>
        <p:spPr>
          <a:xfrm>
            <a:off x="5588000" y="2272373"/>
            <a:ext cx="6604000" cy="1477328"/>
          </a:xfrm>
          <a:prstGeom prst="rect">
            <a:avLst/>
          </a:prstGeom>
          <a:noFill/>
        </p:spPr>
        <p:txBody>
          <a:bodyPr wrap="square" rtlCol="0">
            <a:spAutoFit/>
          </a:bodyPr>
          <a:lstStyle/>
          <a:p>
            <a:pPr marL="285750" indent="-285750">
              <a:buFont typeface="Wingdings" panose="05000000000000000000" pitchFamily="2" charset="2"/>
              <a:buChar char="q"/>
            </a:pPr>
            <a:r>
              <a:rPr lang="en-GB" dirty="0"/>
              <a:t>We need a version which contains the compiler MinGW, i.e. ‘codeblocks-20.03mingw-setup.exe’. </a:t>
            </a:r>
          </a:p>
          <a:p>
            <a:endParaRPr lang="en-GB" dirty="0"/>
          </a:p>
          <a:p>
            <a:pPr marL="285750" indent="-285750">
              <a:buFont typeface="Wingdings" panose="05000000000000000000" pitchFamily="2" charset="2"/>
              <a:buChar char="q"/>
            </a:pPr>
            <a:r>
              <a:rPr lang="en-GB" dirty="0"/>
              <a:t>Click on FossHUB and download the ‘Code Blocks Windows 64 bit </a:t>
            </a:r>
            <a:r>
              <a:rPr lang="en-GB" b="1" dirty="0"/>
              <a:t>(including compiler)</a:t>
            </a:r>
            <a:r>
              <a:rPr lang="en-GB" dirty="0"/>
              <a:t>’ version.</a:t>
            </a:r>
          </a:p>
        </p:txBody>
      </p:sp>
      <p:pic>
        <p:nvPicPr>
          <p:cNvPr id="6" name="Immagine 5">
            <a:extLst>
              <a:ext uri="{FF2B5EF4-FFF2-40B4-BE49-F238E27FC236}">
                <a16:creationId xmlns:a16="http://schemas.microsoft.com/office/drawing/2014/main" id="{83C1FCAC-4A22-4E2E-A95E-ED01106506AF}"/>
              </a:ext>
            </a:extLst>
          </p:cNvPr>
          <p:cNvPicPr>
            <a:picLocks noChangeAspect="1"/>
          </p:cNvPicPr>
          <p:nvPr/>
        </p:nvPicPr>
        <p:blipFill>
          <a:blip r:embed="rId6"/>
          <a:stretch>
            <a:fillRect/>
          </a:stretch>
        </p:blipFill>
        <p:spPr>
          <a:xfrm>
            <a:off x="9191030" y="3863693"/>
            <a:ext cx="2737916" cy="608426"/>
          </a:xfrm>
          <a:prstGeom prst="rect">
            <a:avLst/>
          </a:prstGeom>
        </p:spPr>
      </p:pic>
      <p:cxnSp>
        <p:nvCxnSpPr>
          <p:cNvPr id="13" name="Connettore 2 12">
            <a:extLst>
              <a:ext uri="{FF2B5EF4-FFF2-40B4-BE49-F238E27FC236}">
                <a16:creationId xmlns:a16="http://schemas.microsoft.com/office/drawing/2014/main" id="{6CC22276-FCB8-42BB-9C14-298E3A9B57E5}"/>
              </a:ext>
            </a:extLst>
          </p:cNvPr>
          <p:cNvCxnSpPr/>
          <p:nvPr/>
        </p:nvCxnSpPr>
        <p:spPr>
          <a:xfrm flipV="1">
            <a:off x="10737130" y="4472119"/>
            <a:ext cx="0" cy="982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3907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EAAEC01-FCF6-4049-BEE9-3F8D27F4D758}"/>
              </a:ext>
            </a:extLst>
          </p:cNvPr>
          <p:cNvPicPr>
            <a:picLocks noChangeAspect="1"/>
          </p:cNvPicPr>
          <p:nvPr/>
        </p:nvPicPr>
        <p:blipFill>
          <a:blip r:embed="rId2"/>
          <a:stretch>
            <a:fillRect/>
          </a:stretch>
        </p:blipFill>
        <p:spPr>
          <a:xfrm>
            <a:off x="121920" y="3325874"/>
            <a:ext cx="4133888" cy="3213038"/>
          </a:xfrm>
          <a:prstGeom prst="rect">
            <a:avLst/>
          </a:prstGeom>
        </p:spPr>
      </p:pic>
      <p:pic>
        <p:nvPicPr>
          <p:cNvPr id="7" name="Immagine 6">
            <a:extLst>
              <a:ext uri="{FF2B5EF4-FFF2-40B4-BE49-F238E27FC236}">
                <a16:creationId xmlns:a16="http://schemas.microsoft.com/office/drawing/2014/main" id="{8B8E4052-6B81-467E-9A6E-C2D40BA996D0}"/>
              </a:ext>
            </a:extLst>
          </p:cNvPr>
          <p:cNvPicPr>
            <a:picLocks noChangeAspect="1"/>
          </p:cNvPicPr>
          <p:nvPr/>
        </p:nvPicPr>
        <p:blipFill>
          <a:blip r:embed="rId3"/>
          <a:stretch>
            <a:fillRect/>
          </a:stretch>
        </p:blipFill>
        <p:spPr>
          <a:xfrm>
            <a:off x="4424705" y="3325874"/>
            <a:ext cx="4140513" cy="3213038"/>
          </a:xfrm>
          <a:prstGeom prst="rect">
            <a:avLst/>
          </a:prstGeom>
        </p:spPr>
      </p:pic>
      <p:pic>
        <p:nvPicPr>
          <p:cNvPr id="9" name="Immagine 8">
            <a:extLst>
              <a:ext uri="{FF2B5EF4-FFF2-40B4-BE49-F238E27FC236}">
                <a16:creationId xmlns:a16="http://schemas.microsoft.com/office/drawing/2014/main" id="{6334EF74-02B4-4BB6-B42C-52F7A98609B2}"/>
              </a:ext>
            </a:extLst>
          </p:cNvPr>
          <p:cNvPicPr>
            <a:picLocks noChangeAspect="1"/>
          </p:cNvPicPr>
          <p:nvPr/>
        </p:nvPicPr>
        <p:blipFill>
          <a:blip r:embed="rId4"/>
          <a:stretch>
            <a:fillRect/>
          </a:stretch>
        </p:blipFill>
        <p:spPr>
          <a:xfrm>
            <a:off x="8727492" y="3635189"/>
            <a:ext cx="3342588" cy="2594408"/>
          </a:xfrm>
          <a:prstGeom prst="rect">
            <a:avLst/>
          </a:prstGeom>
        </p:spPr>
      </p:pic>
      <p:sp>
        <p:nvSpPr>
          <p:cNvPr id="5" name="Segnaposto numero diapositiva 4">
            <a:extLst>
              <a:ext uri="{FF2B5EF4-FFF2-40B4-BE49-F238E27FC236}">
                <a16:creationId xmlns:a16="http://schemas.microsoft.com/office/drawing/2014/main" id="{B9E8CB67-A3FC-4343-861C-EE4F08F89065}"/>
              </a:ext>
            </a:extLst>
          </p:cNvPr>
          <p:cNvSpPr>
            <a:spLocks noGrp="1"/>
          </p:cNvSpPr>
          <p:nvPr>
            <p:ph type="sldNum" sz="quarter" idx="12"/>
          </p:nvPr>
        </p:nvSpPr>
        <p:spPr>
          <a:xfrm>
            <a:off x="9448800" y="33839"/>
            <a:ext cx="2743200" cy="365125"/>
          </a:xfrm>
        </p:spPr>
        <p:txBody>
          <a:bodyPr/>
          <a:lstStyle/>
          <a:p>
            <a:fld id="{F556478C-EA8F-4B12-8AB2-8053E5C3663D}" type="slidenum">
              <a:rPr lang="en-GB" smtClean="0"/>
              <a:t>159</a:t>
            </a:fld>
            <a:endParaRPr lang="en-GB" dirty="0"/>
          </a:p>
        </p:txBody>
      </p:sp>
      <p:sp>
        <p:nvSpPr>
          <p:cNvPr id="2" name="CasellaDiTesto 1">
            <a:extLst>
              <a:ext uri="{FF2B5EF4-FFF2-40B4-BE49-F238E27FC236}">
                <a16:creationId xmlns:a16="http://schemas.microsoft.com/office/drawing/2014/main" id="{E1936174-5708-4013-B212-B6E4CAF231E2}"/>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Fortran code: installation of Code Blocks</a:t>
            </a:r>
          </a:p>
        </p:txBody>
      </p:sp>
      <p:sp>
        <p:nvSpPr>
          <p:cNvPr id="8" name="CasellaDiTesto 7">
            <a:extLst>
              <a:ext uri="{FF2B5EF4-FFF2-40B4-BE49-F238E27FC236}">
                <a16:creationId xmlns:a16="http://schemas.microsoft.com/office/drawing/2014/main" id="{1E54B0B9-46FB-4A1F-B299-64E45D2DEA41}"/>
              </a:ext>
            </a:extLst>
          </p:cNvPr>
          <p:cNvSpPr txBox="1"/>
          <p:nvPr/>
        </p:nvSpPr>
        <p:spPr>
          <a:xfrm>
            <a:off x="121920" y="999850"/>
            <a:ext cx="11612880" cy="2031325"/>
          </a:xfrm>
          <a:prstGeom prst="rect">
            <a:avLst/>
          </a:prstGeom>
          <a:noFill/>
        </p:spPr>
        <p:txBody>
          <a:bodyPr wrap="square" rtlCol="0">
            <a:spAutoFit/>
          </a:bodyPr>
          <a:lstStyle/>
          <a:p>
            <a:pPr marL="285750" indent="-285750">
              <a:buFont typeface="Wingdings" panose="05000000000000000000" pitchFamily="2" charset="2"/>
              <a:buChar char="q"/>
            </a:pPr>
            <a:r>
              <a:rPr lang="en-GB" dirty="0"/>
              <a:t>Now we need to install Code Blocks. Click on the downloaded executable of around 150 MB.</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If possible, install all the components (Full).</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Choose the destination folder (Program Files is OK)</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Open Code Blocks at the end of the installation.</a:t>
            </a:r>
          </a:p>
        </p:txBody>
      </p:sp>
    </p:spTree>
    <p:extLst>
      <p:ext uri="{BB962C8B-B14F-4D97-AF65-F5344CB8AC3E}">
        <p14:creationId xmlns:p14="http://schemas.microsoft.com/office/powerpoint/2010/main" val="177260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05BC216-E2DB-4CA7-9272-BA225FA6F7B0}"/>
              </a:ext>
            </a:extLst>
          </p:cNvPr>
          <p:cNvSpPr txBox="1"/>
          <p:nvPr/>
        </p:nvSpPr>
        <p:spPr>
          <a:xfrm>
            <a:off x="-131317" y="78710"/>
            <a:ext cx="12192000" cy="707886"/>
          </a:xfrm>
          <a:prstGeom prst="rect">
            <a:avLst/>
          </a:prstGeom>
          <a:noFill/>
        </p:spPr>
        <p:txBody>
          <a:bodyPr wrap="square" rtlCol="0">
            <a:spAutoFit/>
          </a:bodyPr>
          <a:lstStyle/>
          <a:p>
            <a:pPr algn="ctr"/>
            <a:r>
              <a:rPr lang="en-GB" sz="4000" dirty="0">
                <a:latin typeface="+mj-lt"/>
              </a:rPr>
              <a:t>Synchrotron radiation (2/6)</a:t>
            </a:r>
          </a:p>
        </p:txBody>
      </p:sp>
      <p:pic>
        <p:nvPicPr>
          <p:cNvPr id="2" name="Immagine 1">
            <a:extLst>
              <a:ext uri="{FF2B5EF4-FFF2-40B4-BE49-F238E27FC236}">
                <a16:creationId xmlns:a16="http://schemas.microsoft.com/office/drawing/2014/main" id="{5B34BF6B-B619-46EB-955E-C9AD2DDB7AD1}"/>
              </a:ext>
            </a:extLst>
          </p:cNvPr>
          <p:cNvPicPr>
            <a:picLocks noChangeAspect="1"/>
          </p:cNvPicPr>
          <p:nvPr/>
        </p:nvPicPr>
        <p:blipFill>
          <a:blip r:embed="rId2"/>
          <a:stretch>
            <a:fillRect/>
          </a:stretch>
        </p:blipFill>
        <p:spPr>
          <a:xfrm>
            <a:off x="2340239" y="1335169"/>
            <a:ext cx="2493285" cy="2606823"/>
          </a:xfrm>
          <a:prstGeom prst="rect">
            <a:avLst/>
          </a:prstGeom>
        </p:spPr>
      </p:pic>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EF2D4987-0ADB-482E-8853-C4DB904C5264}"/>
                  </a:ext>
                </a:extLst>
              </p:cNvPr>
              <p:cNvSpPr txBox="1"/>
              <p:nvPr/>
            </p:nvSpPr>
            <p:spPr>
              <a:xfrm>
                <a:off x="0" y="913698"/>
                <a:ext cx="12192000" cy="5632311"/>
              </a:xfrm>
              <a:prstGeom prst="rect">
                <a:avLst/>
              </a:prstGeom>
              <a:noFill/>
            </p:spPr>
            <p:txBody>
              <a:bodyPr wrap="square" rtlCol="0">
                <a:spAutoFit/>
              </a:bodyPr>
              <a:lstStyle/>
              <a:p>
                <a:pPr marL="285750" indent="-285750">
                  <a:buFont typeface="Wingdings" panose="05000000000000000000" pitchFamily="2" charset="2"/>
                  <a:buChar char="q"/>
                </a:pPr>
                <a:r>
                  <a:rPr lang="en-GB" dirty="0"/>
                  <a:t>From the following drawing, we can derive the relations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know from transverse beam-dynamics that the horizontal displacement of an off-energy particle can be written as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oMath>
                </a14:m>
                <a:r>
                  <a:rPr lang="en-GB" dirty="0"/>
                  <a:t> is the dispersion function of the lattice.</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Therefore</a:t>
                </a:r>
              </a:p>
              <a:p>
                <a:pPr marL="285750" indent="-285750">
                  <a:buFont typeface="Wingdings" panose="05000000000000000000" pitchFamily="2" charset="2"/>
                  <a:buChar char="q"/>
                </a:pPr>
                <a:endParaRPr lang="en-GB" dirty="0"/>
              </a:p>
            </p:txBody>
          </p:sp>
        </mc:Choice>
        <mc:Fallback xmlns="">
          <p:sp>
            <p:nvSpPr>
              <p:cNvPr id="3" name="CasellaDiTesto 2">
                <a:extLst>
                  <a:ext uri="{FF2B5EF4-FFF2-40B4-BE49-F238E27FC236}">
                    <a16:creationId xmlns:a16="http://schemas.microsoft.com/office/drawing/2014/main" id="{EF2D4987-0ADB-482E-8853-C4DB904C5264}"/>
                  </a:ext>
                </a:extLst>
              </p:cNvPr>
              <p:cNvSpPr txBox="1">
                <a:spLocks noRot="1" noChangeAspect="1" noMove="1" noResize="1" noEditPoints="1" noAdjustHandles="1" noChangeArrowheads="1" noChangeShapeType="1" noTextEdit="1"/>
              </p:cNvSpPr>
              <p:nvPr/>
            </p:nvSpPr>
            <p:spPr>
              <a:xfrm>
                <a:off x="0" y="913698"/>
                <a:ext cx="12192000" cy="5632311"/>
              </a:xfrm>
              <a:prstGeom prst="rect">
                <a:avLst/>
              </a:prstGeom>
              <a:blipFill>
                <a:blip r:embed="rId3"/>
                <a:stretch>
                  <a:fillRect l="-300" t="-6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0133FD6-7A18-41EB-B0E1-1F03BBD14866}"/>
                  </a:ext>
                </a:extLst>
              </p:cNvPr>
              <p:cNvSpPr txBox="1"/>
              <p:nvPr/>
            </p:nvSpPr>
            <p:spPr>
              <a:xfrm>
                <a:off x="7856533" y="2419740"/>
                <a:ext cx="1427827"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𝑑𝑙</m:t>
                          </m:r>
                        </m:num>
                        <m:den>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rPr>
                            <m:t>𝑑</m:t>
                          </m:r>
                          <m:r>
                            <a:rPr lang="en-GB" b="0" i="1" smtClean="0">
                              <a:latin typeface="Cambria Math" panose="02040503050406030204" pitchFamily="18" charset="0"/>
                            </a:rPr>
                            <m:t>𝑠</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8" name="CasellaDiTesto 7">
                <a:extLst>
                  <a:ext uri="{FF2B5EF4-FFF2-40B4-BE49-F238E27FC236}">
                    <a16:creationId xmlns:a16="http://schemas.microsoft.com/office/drawing/2014/main" id="{00133FD6-7A18-41EB-B0E1-1F03BBD14866}"/>
                  </a:ext>
                </a:extLst>
              </p:cNvPr>
              <p:cNvSpPr txBox="1">
                <a:spLocks noRot="1" noChangeAspect="1" noMove="1" noResize="1" noEditPoints="1" noAdjustHandles="1" noChangeArrowheads="1" noChangeShapeType="1" noTextEdit="1"/>
              </p:cNvSpPr>
              <p:nvPr/>
            </p:nvSpPr>
            <p:spPr>
              <a:xfrm>
                <a:off x="7856533" y="2419740"/>
                <a:ext cx="1427827" cy="57509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4E3F6CB-E7E9-45C0-B98F-A62992D72A33}"/>
                  </a:ext>
                </a:extLst>
              </p:cNvPr>
              <p:cNvSpPr txBox="1"/>
              <p:nvPr/>
            </p:nvSpPr>
            <p:spPr>
              <a:xfrm>
                <a:off x="9906597" y="2439545"/>
                <a:ext cx="1233286" cy="5729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𝑑𝑙</m:t>
                          </m:r>
                        </m:num>
                        <m:den>
                          <m:r>
                            <a:rPr lang="en-GB" b="0" i="1" smtClean="0">
                              <a:latin typeface="Cambria Math" panose="02040503050406030204" pitchFamily="18" charset="0"/>
                            </a:rPr>
                            <m:t>𝑑𝑠</m:t>
                          </m:r>
                        </m:den>
                      </m:f>
                      <m:r>
                        <a:rPr lang="en-GB" b="0" i="1" smtClean="0">
                          <a:latin typeface="Cambria Math" panose="02040503050406030204" pitchFamily="18" charset="0"/>
                        </a:rPr>
                        <m:t>=1+</m:t>
                      </m:r>
                      <m:f>
                        <m:fPr>
                          <m:ctrlPr>
                            <a:rPr lang="en-GB" b="0" i="1" smtClean="0">
                              <a:latin typeface="Cambria Math" panose="02040503050406030204" pitchFamily="18" charset="0"/>
                            </a:rPr>
                          </m:ctrlPr>
                        </m:fPr>
                        <m:num>
                          <m:r>
                            <a:rPr lang="en-GB" i="1" smtClean="0">
                              <a:latin typeface="Cambria Math" panose="02040503050406030204" pitchFamily="18" charset="0"/>
                            </a:rPr>
                            <m:t>𝑥</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13" name="CasellaDiTesto 12">
                <a:extLst>
                  <a:ext uri="{FF2B5EF4-FFF2-40B4-BE49-F238E27FC236}">
                    <a16:creationId xmlns:a16="http://schemas.microsoft.com/office/drawing/2014/main" id="{B4E3F6CB-E7E9-45C0-B98F-A62992D72A33}"/>
                  </a:ext>
                </a:extLst>
              </p:cNvPr>
              <p:cNvSpPr txBox="1">
                <a:spLocks noRot="1" noChangeAspect="1" noMove="1" noResize="1" noEditPoints="1" noAdjustHandles="1" noChangeArrowheads="1" noChangeShapeType="1" noTextEdit="1"/>
              </p:cNvSpPr>
              <p:nvPr/>
            </p:nvSpPr>
            <p:spPr>
              <a:xfrm>
                <a:off x="9906597" y="2439545"/>
                <a:ext cx="1233286" cy="572977"/>
              </a:xfrm>
              <a:prstGeom prst="rect">
                <a:avLst/>
              </a:prstGeom>
              <a:blipFill>
                <a:blip r:embed="rId5"/>
                <a:stretch>
                  <a:fillRect/>
                </a:stretch>
              </a:blipFill>
            </p:spPr>
            <p:txBody>
              <a:bodyPr/>
              <a:lstStyle/>
              <a:p>
                <a:r>
                  <a:rPr lang="en-GB">
                    <a:noFill/>
                  </a:rPr>
                  <a:t> </a:t>
                </a:r>
              </a:p>
            </p:txBody>
          </p:sp>
        </mc:Fallback>
      </mc:AlternateContent>
      <p:sp>
        <p:nvSpPr>
          <p:cNvPr id="14" name="CasellaDiTesto 13">
            <a:extLst>
              <a:ext uri="{FF2B5EF4-FFF2-40B4-BE49-F238E27FC236}">
                <a16:creationId xmlns:a16="http://schemas.microsoft.com/office/drawing/2014/main" id="{DB5E7252-F2F9-46CF-8AAD-D32773B9953A}"/>
              </a:ext>
            </a:extLst>
          </p:cNvPr>
          <p:cNvSpPr txBox="1"/>
          <p:nvPr/>
        </p:nvSpPr>
        <p:spPr>
          <a:xfrm>
            <a:off x="427542" y="1967525"/>
            <a:ext cx="2158615" cy="369332"/>
          </a:xfrm>
          <a:prstGeom prst="rect">
            <a:avLst/>
          </a:prstGeom>
          <a:noFill/>
        </p:spPr>
        <p:txBody>
          <a:bodyPr wrap="square" rtlCol="0">
            <a:spAutoFit/>
          </a:bodyPr>
          <a:lstStyle/>
          <a:p>
            <a:r>
              <a:rPr lang="en-GB" b="1" dirty="0"/>
              <a:t>Nominal trajectory</a:t>
            </a:r>
          </a:p>
        </p:txBody>
      </p:sp>
      <p:sp>
        <p:nvSpPr>
          <p:cNvPr id="16" name="CasellaDiTesto 15">
            <a:extLst>
              <a:ext uri="{FF2B5EF4-FFF2-40B4-BE49-F238E27FC236}">
                <a16:creationId xmlns:a16="http://schemas.microsoft.com/office/drawing/2014/main" id="{F5DFEE18-0C35-4E16-B338-9D44A272F0AC}"/>
              </a:ext>
            </a:extLst>
          </p:cNvPr>
          <p:cNvSpPr txBox="1"/>
          <p:nvPr/>
        </p:nvSpPr>
        <p:spPr>
          <a:xfrm>
            <a:off x="4833524" y="1431481"/>
            <a:ext cx="1927794" cy="369332"/>
          </a:xfrm>
          <a:prstGeom prst="rect">
            <a:avLst/>
          </a:prstGeom>
          <a:noFill/>
        </p:spPr>
        <p:txBody>
          <a:bodyPr wrap="square" rtlCol="0">
            <a:spAutoFit/>
          </a:bodyPr>
          <a:lstStyle/>
          <a:p>
            <a:r>
              <a:rPr lang="en-GB" b="1" dirty="0"/>
              <a:t>Generic trajectory</a:t>
            </a: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5E6AE80-8D1B-4666-AD7A-E77067A8BBBC}"/>
                  </a:ext>
                </a:extLst>
              </p:cNvPr>
              <p:cNvSpPr txBox="1"/>
              <p:nvPr/>
            </p:nvSpPr>
            <p:spPr>
              <a:xfrm>
                <a:off x="5464807" y="4576039"/>
                <a:ext cx="1734834"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𝐷</m:t>
                          </m:r>
                        </m:e>
                        <m:sub>
                          <m:r>
                            <a:rPr lang="en-GB" b="0" i="1" smtClean="0">
                              <a:latin typeface="Cambria Math" panose="02040503050406030204" pitchFamily="18" charset="0"/>
                            </a:rPr>
                            <m:t>𝑥</m:t>
                          </m:r>
                        </m:sub>
                      </m:sSub>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18" name="CasellaDiTesto 17">
                <a:extLst>
                  <a:ext uri="{FF2B5EF4-FFF2-40B4-BE49-F238E27FC236}">
                    <a16:creationId xmlns:a16="http://schemas.microsoft.com/office/drawing/2014/main" id="{85E6AE80-8D1B-4666-AD7A-E77067A8BBBC}"/>
                  </a:ext>
                </a:extLst>
              </p:cNvPr>
              <p:cNvSpPr txBox="1">
                <a:spLocks noRot="1" noChangeAspect="1" noMove="1" noResize="1" noEditPoints="1" noAdjustHandles="1" noChangeArrowheads="1" noChangeShapeType="1" noTextEdit="1"/>
              </p:cNvSpPr>
              <p:nvPr/>
            </p:nvSpPr>
            <p:spPr>
              <a:xfrm>
                <a:off x="5464807" y="4576039"/>
                <a:ext cx="1734834" cy="56746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C33A387B-5AA1-4F4A-A352-1B71B722C4E6}"/>
                  </a:ext>
                </a:extLst>
              </p:cNvPr>
              <p:cNvSpPr txBox="1"/>
              <p:nvPr/>
            </p:nvSpPr>
            <p:spPr>
              <a:xfrm>
                <a:off x="5149151" y="6098658"/>
                <a:ext cx="2327140" cy="5744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𝑑𝑙</m:t>
                          </m:r>
                        </m:num>
                        <m:den>
                          <m:r>
                            <a:rPr lang="en-GB" b="0" i="1" smtClean="0">
                              <a:latin typeface="Cambria Math" panose="02040503050406030204" pitchFamily="18" charset="0"/>
                            </a:rPr>
                            <m:t>𝑑𝑠</m:t>
                          </m:r>
                        </m:den>
                      </m:f>
                      <m:r>
                        <a:rPr lang="en-GB" b="0" i="1" smtClean="0">
                          <a:latin typeface="Cambria Math" panose="02040503050406030204" pitchFamily="18" charset="0"/>
                        </a:rPr>
                        <m:t>=1+</m:t>
                      </m:r>
                      <m:f>
                        <m:fPr>
                          <m:ctrlPr>
                            <a:rPr lang="en-GB" i="1" smtClean="0">
                              <a:latin typeface="Cambria Math" panose="02040503050406030204" pitchFamily="18" charset="0"/>
                            </a:rPr>
                          </m:ctrlPr>
                        </m:fPr>
                        <m:num>
                          <m:sSub>
                            <m:sSubPr>
                              <m:ctrlPr>
                                <a:rPr lang="en-GB" i="1">
                                  <a:latin typeface="Cambria Math" panose="02040503050406030204" pitchFamily="18" charset="0"/>
                                </a:rPr>
                              </m:ctrlPr>
                            </m:sSubPr>
                            <m:e>
                              <m:r>
                                <a:rPr lang="en-GB" b="0" i="1">
                                  <a:latin typeface="Cambria Math" panose="02040503050406030204" pitchFamily="18" charset="0"/>
                                </a:rPr>
                                <m:t>𝐷</m:t>
                              </m:r>
                            </m:e>
                            <m:sub>
                              <m:r>
                                <a:rPr lang="en-GB" b="0"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𝜌</m:t>
                              </m:r>
                            </m:e>
                            <m:sub>
                              <m:r>
                                <a:rPr lang="en-GB" b="0" i="1">
                                  <a:latin typeface="Cambria Math" panose="02040503050406030204" pitchFamily="18" charset="0"/>
                                  <a:ea typeface="Cambria Math" panose="02040503050406030204" pitchFamily="18" charset="0"/>
                                </a:rPr>
                                <m:t>0</m:t>
                              </m:r>
                            </m:sub>
                          </m:sSub>
                        </m:den>
                      </m:f>
                      <m:f>
                        <m:fPr>
                          <m:ctrlPr>
                            <a:rPr lang="en-GB" i="1">
                              <a:latin typeface="Cambria Math" panose="02040503050406030204" pitchFamily="18" charset="0"/>
                            </a:rPr>
                          </m:ctrlPr>
                        </m:fPr>
                        <m:num>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𝐸</m:t>
                              </m:r>
                            </m:e>
                            <m:sub>
                              <m:r>
                                <a:rPr lang="en-GB" b="0"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20" name="CasellaDiTesto 19">
                <a:extLst>
                  <a:ext uri="{FF2B5EF4-FFF2-40B4-BE49-F238E27FC236}">
                    <a16:creationId xmlns:a16="http://schemas.microsoft.com/office/drawing/2014/main" id="{C33A387B-5AA1-4F4A-A352-1B71B722C4E6}"/>
                  </a:ext>
                </a:extLst>
              </p:cNvPr>
              <p:cNvSpPr txBox="1">
                <a:spLocks noRot="1" noChangeAspect="1" noMove="1" noResize="1" noEditPoints="1" noAdjustHandles="1" noChangeArrowheads="1" noChangeShapeType="1" noTextEdit="1"/>
              </p:cNvSpPr>
              <p:nvPr/>
            </p:nvSpPr>
            <p:spPr>
              <a:xfrm>
                <a:off x="5149151" y="6098658"/>
                <a:ext cx="2327140" cy="57445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A9B62CEC-C88E-4215-9D33-7826718A773E}"/>
                  </a:ext>
                </a:extLst>
              </p:cNvPr>
              <p:cNvSpPr txBox="1"/>
              <p:nvPr/>
            </p:nvSpPr>
            <p:spPr>
              <a:xfrm>
                <a:off x="882322" y="2279293"/>
                <a:ext cx="109912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𝑬</m:t>
                      </m:r>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𝟎</m:t>
                      </m:r>
                      <m:r>
                        <a:rPr lang="en-GB" b="1" i="1" smtClean="0">
                          <a:latin typeface="Cambria Math" panose="02040503050406030204" pitchFamily="18" charset="0"/>
                          <a:ea typeface="Cambria Math" panose="02040503050406030204" pitchFamily="18" charset="0"/>
                        </a:rPr>
                        <m:t>)</m:t>
                      </m:r>
                    </m:oMath>
                  </m:oMathPara>
                </a14:m>
                <a:endParaRPr lang="en-GB" b="1" dirty="0"/>
              </a:p>
            </p:txBody>
          </p:sp>
        </mc:Choice>
        <mc:Fallback xmlns="">
          <p:sp>
            <p:nvSpPr>
              <p:cNvPr id="12" name="CasellaDiTesto 11">
                <a:extLst>
                  <a:ext uri="{FF2B5EF4-FFF2-40B4-BE49-F238E27FC236}">
                    <a16:creationId xmlns:a16="http://schemas.microsoft.com/office/drawing/2014/main" id="{A9B62CEC-C88E-4215-9D33-7826718A773E}"/>
                  </a:ext>
                </a:extLst>
              </p:cNvPr>
              <p:cNvSpPr txBox="1">
                <a:spLocks noRot="1" noChangeAspect="1" noMove="1" noResize="1" noEditPoints="1" noAdjustHandles="1" noChangeArrowheads="1" noChangeShapeType="1" noTextEdit="1"/>
              </p:cNvSpPr>
              <p:nvPr/>
            </p:nvSpPr>
            <p:spPr>
              <a:xfrm>
                <a:off x="882322" y="2279293"/>
                <a:ext cx="1099125" cy="369332"/>
              </a:xfrm>
              <a:prstGeom prst="rect">
                <a:avLst/>
              </a:prstGeom>
              <a:blipFill>
                <a:blip r:embed="rId8"/>
                <a:stretch>
                  <a:fillRect l="-1667" r="-2222"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B87BE80B-95DA-461C-8AFD-5DBB92F86A1F}"/>
                  </a:ext>
                </a:extLst>
              </p:cNvPr>
              <p:cNvSpPr txBox="1"/>
              <p:nvPr/>
            </p:nvSpPr>
            <p:spPr>
              <a:xfrm>
                <a:off x="5213638" y="1774675"/>
                <a:ext cx="111858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𝟎</m:t>
                      </m:r>
                      <m:r>
                        <a:rPr lang="en-GB" b="1" i="1" smtClean="0">
                          <a:latin typeface="Cambria Math" panose="02040503050406030204" pitchFamily="18" charset="0"/>
                          <a:ea typeface="Cambria Math" panose="02040503050406030204" pitchFamily="18" charset="0"/>
                        </a:rPr>
                        <m:t>)</m:t>
                      </m:r>
                    </m:oMath>
                  </m:oMathPara>
                </a14:m>
                <a:endParaRPr lang="en-GB" b="1" dirty="0"/>
              </a:p>
            </p:txBody>
          </p:sp>
        </mc:Choice>
        <mc:Fallback xmlns="">
          <p:sp>
            <p:nvSpPr>
              <p:cNvPr id="15" name="CasellaDiTesto 14">
                <a:extLst>
                  <a:ext uri="{FF2B5EF4-FFF2-40B4-BE49-F238E27FC236}">
                    <a16:creationId xmlns:a16="http://schemas.microsoft.com/office/drawing/2014/main" id="{B87BE80B-95DA-461C-8AFD-5DBB92F86A1F}"/>
                  </a:ext>
                </a:extLst>
              </p:cNvPr>
              <p:cNvSpPr txBox="1">
                <a:spLocks noRot="1" noChangeAspect="1" noMove="1" noResize="1" noEditPoints="1" noAdjustHandles="1" noChangeArrowheads="1" noChangeShapeType="1" noTextEdit="1"/>
              </p:cNvSpPr>
              <p:nvPr/>
            </p:nvSpPr>
            <p:spPr>
              <a:xfrm>
                <a:off x="5213638" y="1774675"/>
                <a:ext cx="1118586" cy="369332"/>
              </a:xfrm>
              <a:prstGeom prst="rect">
                <a:avLst/>
              </a:prstGeom>
              <a:blipFill>
                <a:blip r:embed="rId9"/>
                <a:stretch>
                  <a:fillRect l="-543" r="-543" b="-13115"/>
                </a:stretch>
              </a:blipFill>
            </p:spPr>
            <p:txBody>
              <a:bodyPr/>
              <a:lstStyle/>
              <a:p>
                <a:r>
                  <a:rPr lang="en-GB">
                    <a:noFill/>
                  </a:rPr>
                  <a:t> </a:t>
                </a:r>
              </a:p>
            </p:txBody>
          </p:sp>
        </mc:Fallback>
      </mc:AlternateContent>
      <p:sp>
        <p:nvSpPr>
          <p:cNvPr id="7" name="Rettangolo 6">
            <a:extLst>
              <a:ext uri="{FF2B5EF4-FFF2-40B4-BE49-F238E27FC236}">
                <a16:creationId xmlns:a16="http://schemas.microsoft.com/office/drawing/2014/main" id="{4F77AA69-FC64-4B2F-9E7F-DF46802C0637}"/>
              </a:ext>
            </a:extLst>
          </p:cNvPr>
          <p:cNvSpPr/>
          <p:nvPr/>
        </p:nvSpPr>
        <p:spPr>
          <a:xfrm>
            <a:off x="3093501" y="2580388"/>
            <a:ext cx="177553" cy="403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63069B0C-8F74-4132-83E3-231E63C08FC5}"/>
                  </a:ext>
                </a:extLst>
              </p:cNvPr>
              <p:cNvSpPr txBox="1"/>
              <p:nvPr/>
            </p:nvSpPr>
            <p:spPr>
              <a:xfrm>
                <a:off x="2907640" y="2597620"/>
                <a:ext cx="4793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17" name="CasellaDiTesto 16">
                <a:extLst>
                  <a:ext uri="{FF2B5EF4-FFF2-40B4-BE49-F238E27FC236}">
                    <a16:creationId xmlns:a16="http://schemas.microsoft.com/office/drawing/2014/main" id="{63069B0C-8F74-4132-83E3-231E63C08FC5}"/>
                  </a:ext>
                </a:extLst>
              </p:cNvPr>
              <p:cNvSpPr txBox="1">
                <a:spLocks noRot="1" noChangeAspect="1" noMove="1" noResize="1" noEditPoints="1" noAdjustHandles="1" noChangeArrowheads="1" noChangeShapeType="1" noTextEdit="1"/>
              </p:cNvSpPr>
              <p:nvPr/>
            </p:nvSpPr>
            <p:spPr>
              <a:xfrm>
                <a:off x="2907640" y="2597620"/>
                <a:ext cx="479394" cy="369332"/>
              </a:xfrm>
              <a:prstGeom prst="rect">
                <a:avLst/>
              </a:prstGeom>
              <a:blipFill>
                <a:blip r:embed="rId10"/>
                <a:stretch>
                  <a:fillRect b="-6557"/>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23E9CDA5-253F-4ABC-9E63-41C52A0DAF93}"/>
              </a:ext>
            </a:extLst>
          </p:cNvPr>
          <p:cNvSpPr>
            <a:spLocks noGrp="1"/>
          </p:cNvSpPr>
          <p:nvPr>
            <p:ph type="sldNum" sz="quarter" idx="12"/>
          </p:nvPr>
        </p:nvSpPr>
        <p:spPr/>
        <p:txBody>
          <a:bodyPr/>
          <a:lstStyle/>
          <a:p>
            <a:fld id="{F556478C-EA8F-4B12-8AB2-8053E5C3663D}" type="slidenum">
              <a:rPr lang="en-GB" smtClean="0"/>
              <a:t>16</a:t>
            </a:fld>
            <a:endParaRPr lang="en-GB"/>
          </a:p>
        </p:txBody>
      </p:sp>
      <p:sp>
        <p:nvSpPr>
          <p:cNvPr id="4" name="Freccia a destra 3">
            <a:extLst>
              <a:ext uri="{FF2B5EF4-FFF2-40B4-BE49-F238E27FC236}">
                <a16:creationId xmlns:a16="http://schemas.microsoft.com/office/drawing/2014/main" id="{30FB0835-C456-447D-9BEC-8CB19860A823}"/>
              </a:ext>
            </a:extLst>
          </p:cNvPr>
          <p:cNvSpPr/>
          <p:nvPr/>
        </p:nvSpPr>
        <p:spPr>
          <a:xfrm>
            <a:off x="6831277" y="2533122"/>
            <a:ext cx="645014" cy="441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706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74A2C00-D12A-4469-8312-7C4D5EC07F04}"/>
              </a:ext>
            </a:extLst>
          </p:cNvPr>
          <p:cNvPicPr>
            <a:picLocks noChangeAspect="1"/>
          </p:cNvPicPr>
          <p:nvPr/>
        </p:nvPicPr>
        <p:blipFill>
          <a:blip r:embed="rId2"/>
          <a:stretch>
            <a:fillRect/>
          </a:stretch>
        </p:blipFill>
        <p:spPr>
          <a:xfrm>
            <a:off x="1283096" y="3614445"/>
            <a:ext cx="3461548" cy="3102153"/>
          </a:xfrm>
          <a:prstGeom prst="rect">
            <a:avLst/>
          </a:prstGeom>
        </p:spPr>
      </p:pic>
      <p:pic>
        <p:nvPicPr>
          <p:cNvPr id="7" name="Immagine 6">
            <a:extLst>
              <a:ext uri="{FF2B5EF4-FFF2-40B4-BE49-F238E27FC236}">
                <a16:creationId xmlns:a16="http://schemas.microsoft.com/office/drawing/2014/main" id="{7C580EC2-876E-4527-900A-8B566A608765}"/>
              </a:ext>
            </a:extLst>
          </p:cNvPr>
          <p:cNvPicPr>
            <a:picLocks noChangeAspect="1"/>
          </p:cNvPicPr>
          <p:nvPr/>
        </p:nvPicPr>
        <p:blipFill>
          <a:blip r:embed="rId3"/>
          <a:stretch>
            <a:fillRect/>
          </a:stretch>
        </p:blipFill>
        <p:spPr>
          <a:xfrm>
            <a:off x="5373761" y="3717414"/>
            <a:ext cx="5068051" cy="2852061"/>
          </a:xfrm>
          <a:prstGeom prst="rect">
            <a:avLst/>
          </a:prstGeom>
        </p:spPr>
      </p:pic>
      <p:sp>
        <p:nvSpPr>
          <p:cNvPr id="8" name="Rettangolo 7">
            <a:extLst>
              <a:ext uri="{FF2B5EF4-FFF2-40B4-BE49-F238E27FC236}">
                <a16:creationId xmlns:a16="http://schemas.microsoft.com/office/drawing/2014/main" id="{F18BA4CA-399B-4F39-A360-E28918E3147A}"/>
              </a:ext>
            </a:extLst>
          </p:cNvPr>
          <p:cNvSpPr/>
          <p:nvPr/>
        </p:nvSpPr>
        <p:spPr>
          <a:xfrm>
            <a:off x="4163772" y="4527613"/>
            <a:ext cx="461494" cy="2388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9203E7BD-47DE-48CB-8F83-9134D9FB37C7}"/>
              </a:ext>
            </a:extLst>
          </p:cNvPr>
          <p:cNvSpPr txBox="1"/>
          <p:nvPr/>
        </p:nvSpPr>
        <p:spPr>
          <a:xfrm>
            <a:off x="81280" y="990690"/>
            <a:ext cx="12110720" cy="2585323"/>
          </a:xfrm>
          <a:prstGeom prst="rect">
            <a:avLst/>
          </a:prstGeom>
          <a:noFill/>
        </p:spPr>
        <p:txBody>
          <a:bodyPr wrap="square" rtlCol="0">
            <a:spAutoFit/>
          </a:bodyPr>
          <a:lstStyle/>
          <a:p>
            <a:pPr marL="285750" indent="-285750">
              <a:buFont typeface="Wingdings" panose="05000000000000000000" pitchFamily="2" charset="2"/>
              <a:buChar char="q"/>
            </a:pPr>
            <a:r>
              <a:rPr lang="en-GB" dirty="0"/>
              <a:t>Inside Code Blocks, go to ‘Settings -&gt; Compiler…’.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Choose ‘GNU GCC Compiler’ in ‘Selected compiler’.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Go to ‘Toolchain executables’.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‘Compiler’s installation directory’, type the path of the ‘MinGW’ subfolder present in the Code Blocks installation directory.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Click on ‘Auto-detect’. A window appears reporting that the ‘GNU GCC Compiler’ has been found. Click OK.</a:t>
            </a:r>
          </a:p>
        </p:txBody>
      </p:sp>
      <p:sp>
        <p:nvSpPr>
          <p:cNvPr id="17" name="Segnaposto numero diapositiva 16">
            <a:extLst>
              <a:ext uri="{FF2B5EF4-FFF2-40B4-BE49-F238E27FC236}">
                <a16:creationId xmlns:a16="http://schemas.microsoft.com/office/drawing/2014/main" id="{00635FD6-305A-4D26-A84F-F21B9E280769}"/>
              </a:ext>
            </a:extLst>
          </p:cNvPr>
          <p:cNvSpPr>
            <a:spLocks noGrp="1"/>
          </p:cNvSpPr>
          <p:nvPr>
            <p:ph type="sldNum" sz="quarter" idx="12"/>
          </p:nvPr>
        </p:nvSpPr>
        <p:spPr/>
        <p:txBody>
          <a:bodyPr/>
          <a:lstStyle/>
          <a:p>
            <a:fld id="{F556478C-EA8F-4B12-8AB2-8053E5C3663D}" type="slidenum">
              <a:rPr lang="en-GB" smtClean="0"/>
              <a:t>160</a:t>
            </a:fld>
            <a:endParaRPr lang="en-GB"/>
          </a:p>
        </p:txBody>
      </p:sp>
      <p:sp>
        <p:nvSpPr>
          <p:cNvPr id="3" name="CasellaDiTesto 2">
            <a:extLst>
              <a:ext uri="{FF2B5EF4-FFF2-40B4-BE49-F238E27FC236}">
                <a16:creationId xmlns:a16="http://schemas.microsoft.com/office/drawing/2014/main" id="{95031D01-42D7-43F7-AB66-BB125DCD1738}"/>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Fortran code: setting of the GNU GCC compiler</a:t>
            </a:r>
          </a:p>
        </p:txBody>
      </p:sp>
    </p:spTree>
    <p:extLst>
      <p:ext uri="{BB962C8B-B14F-4D97-AF65-F5344CB8AC3E}">
        <p14:creationId xmlns:p14="http://schemas.microsoft.com/office/powerpoint/2010/main" val="33904904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E229D41-88CD-494E-AF1E-3E068C3A92F6}"/>
              </a:ext>
            </a:extLst>
          </p:cNvPr>
          <p:cNvSpPr>
            <a:spLocks noGrp="1"/>
          </p:cNvSpPr>
          <p:nvPr>
            <p:ph type="sldNum" sz="quarter" idx="12"/>
          </p:nvPr>
        </p:nvSpPr>
        <p:spPr/>
        <p:txBody>
          <a:bodyPr/>
          <a:lstStyle/>
          <a:p>
            <a:fld id="{F556478C-EA8F-4B12-8AB2-8053E5C3663D}" type="slidenum">
              <a:rPr lang="en-GB" smtClean="0"/>
              <a:t>161</a:t>
            </a:fld>
            <a:endParaRPr lang="en-GB"/>
          </a:p>
        </p:txBody>
      </p:sp>
      <p:pic>
        <p:nvPicPr>
          <p:cNvPr id="6" name="Immagine 5">
            <a:extLst>
              <a:ext uri="{FF2B5EF4-FFF2-40B4-BE49-F238E27FC236}">
                <a16:creationId xmlns:a16="http://schemas.microsoft.com/office/drawing/2014/main" id="{B586D331-B220-4816-A899-998CAD0A7026}"/>
              </a:ext>
            </a:extLst>
          </p:cNvPr>
          <p:cNvPicPr>
            <a:picLocks noChangeAspect="1"/>
          </p:cNvPicPr>
          <p:nvPr/>
        </p:nvPicPr>
        <p:blipFill>
          <a:blip r:embed="rId2"/>
          <a:stretch>
            <a:fillRect/>
          </a:stretch>
        </p:blipFill>
        <p:spPr>
          <a:xfrm>
            <a:off x="151582" y="3815369"/>
            <a:ext cx="4451622" cy="2780739"/>
          </a:xfrm>
          <a:prstGeom prst="rect">
            <a:avLst/>
          </a:prstGeom>
        </p:spPr>
      </p:pic>
      <p:sp>
        <p:nvSpPr>
          <p:cNvPr id="8" name="Rettangolo 7">
            <a:extLst>
              <a:ext uri="{FF2B5EF4-FFF2-40B4-BE49-F238E27FC236}">
                <a16:creationId xmlns:a16="http://schemas.microsoft.com/office/drawing/2014/main" id="{FC183A09-106D-442E-81AB-0C4491F1F383}"/>
              </a:ext>
            </a:extLst>
          </p:cNvPr>
          <p:cNvSpPr/>
          <p:nvPr/>
        </p:nvSpPr>
        <p:spPr>
          <a:xfrm>
            <a:off x="1576522" y="6157055"/>
            <a:ext cx="594969" cy="234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magine 9">
            <a:extLst>
              <a:ext uri="{FF2B5EF4-FFF2-40B4-BE49-F238E27FC236}">
                <a16:creationId xmlns:a16="http://schemas.microsoft.com/office/drawing/2014/main" id="{7122006F-803E-448D-B36D-B7377A25FA48}"/>
              </a:ext>
            </a:extLst>
          </p:cNvPr>
          <p:cNvPicPr>
            <a:picLocks noChangeAspect="1"/>
          </p:cNvPicPr>
          <p:nvPr/>
        </p:nvPicPr>
        <p:blipFill>
          <a:blip r:embed="rId3"/>
          <a:stretch>
            <a:fillRect/>
          </a:stretch>
        </p:blipFill>
        <p:spPr>
          <a:xfrm>
            <a:off x="4750223" y="3757141"/>
            <a:ext cx="3348208" cy="2776781"/>
          </a:xfrm>
          <a:prstGeom prst="rect">
            <a:avLst/>
          </a:prstGeom>
        </p:spPr>
      </p:pic>
      <p:pic>
        <p:nvPicPr>
          <p:cNvPr id="12" name="Immagine 11">
            <a:extLst>
              <a:ext uri="{FF2B5EF4-FFF2-40B4-BE49-F238E27FC236}">
                <a16:creationId xmlns:a16="http://schemas.microsoft.com/office/drawing/2014/main" id="{03017B66-18C2-4000-8153-9C726717C986}"/>
              </a:ext>
            </a:extLst>
          </p:cNvPr>
          <p:cNvPicPr>
            <a:picLocks noChangeAspect="1"/>
          </p:cNvPicPr>
          <p:nvPr/>
        </p:nvPicPr>
        <p:blipFill>
          <a:blip r:embed="rId4"/>
          <a:stretch>
            <a:fillRect/>
          </a:stretch>
        </p:blipFill>
        <p:spPr>
          <a:xfrm>
            <a:off x="8222833" y="3795437"/>
            <a:ext cx="3867813" cy="2694358"/>
          </a:xfrm>
          <a:prstGeom prst="rect">
            <a:avLst/>
          </a:prstGeom>
        </p:spPr>
      </p:pic>
      <p:sp>
        <p:nvSpPr>
          <p:cNvPr id="14" name="Rettangolo 13">
            <a:extLst>
              <a:ext uri="{FF2B5EF4-FFF2-40B4-BE49-F238E27FC236}">
                <a16:creationId xmlns:a16="http://schemas.microsoft.com/office/drawing/2014/main" id="{4BC0CE42-AD23-4FBE-AD8A-C27060A5F856}"/>
              </a:ext>
            </a:extLst>
          </p:cNvPr>
          <p:cNvSpPr/>
          <p:nvPr/>
        </p:nvSpPr>
        <p:spPr>
          <a:xfrm>
            <a:off x="7503463" y="4768012"/>
            <a:ext cx="521952" cy="2123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64A122D3-2213-4BF6-8BDB-868A2BEA87D5}"/>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Fortran code: setting of the GNU Fortran compiler</a:t>
            </a:r>
          </a:p>
        </p:txBody>
      </p:sp>
      <p:sp>
        <p:nvSpPr>
          <p:cNvPr id="18" name="CasellaDiTesto 17">
            <a:extLst>
              <a:ext uri="{FF2B5EF4-FFF2-40B4-BE49-F238E27FC236}">
                <a16:creationId xmlns:a16="http://schemas.microsoft.com/office/drawing/2014/main" id="{8F4C7325-9DDD-4579-92D9-2F36CC13C44A}"/>
              </a:ext>
            </a:extLst>
          </p:cNvPr>
          <p:cNvSpPr txBox="1"/>
          <p:nvPr/>
        </p:nvSpPr>
        <p:spPr>
          <a:xfrm>
            <a:off x="81280" y="990690"/>
            <a:ext cx="12110720" cy="2585323"/>
          </a:xfrm>
          <a:prstGeom prst="rect">
            <a:avLst/>
          </a:prstGeom>
          <a:noFill/>
        </p:spPr>
        <p:txBody>
          <a:bodyPr wrap="square" rtlCol="0">
            <a:spAutoFit/>
          </a:bodyPr>
          <a:lstStyle/>
          <a:p>
            <a:pPr marL="285750" indent="-285750">
              <a:buFont typeface="Wingdings" panose="05000000000000000000" pitchFamily="2" charset="2"/>
              <a:buChar char="q"/>
            </a:pPr>
            <a:r>
              <a:rPr lang="en-GB" dirty="0"/>
              <a:t>Choose ‘GNU Fortran Compiler’ in ‘Selected compiler’.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Save the applied changes when asked.</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Go to ‘Toolchain executables’.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‘Compiler’s installation directory’, type the path of the ‘MinGW’ subfolder present in the Code Blocks installation directory.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Click on ‘Auto-detect’. A window appears reporting that the ‘GNU Fortran Compiler’ has been found. Click OK and again OK.</a:t>
            </a:r>
          </a:p>
        </p:txBody>
      </p:sp>
    </p:spTree>
    <p:extLst>
      <p:ext uri="{BB962C8B-B14F-4D97-AF65-F5344CB8AC3E}">
        <p14:creationId xmlns:p14="http://schemas.microsoft.com/office/powerpoint/2010/main" val="41746343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D94338E-728B-48D7-8801-2821780DF7BB}"/>
              </a:ext>
            </a:extLst>
          </p:cNvPr>
          <p:cNvPicPr>
            <a:picLocks noChangeAspect="1"/>
          </p:cNvPicPr>
          <p:nvPr/>
        </p:nvPicPr>
        <p:blipFill>
          <a:blip r:embed="rId2"/>
          <a:stretch>
            <a:fillRect/>
          </a:stretch>
        </p:blipFill>
        <p:spPr>
          <a:xfrm>
            <a:off x="217522" y="3143951"/>
            <a:ext cx="3937228" cy="3622609"/>
          </a:xfrm>
          <a:prstGeom prst="rect">
            <a:avLst/>
          </a:prstGeom>
        </p:spPr>
      </p:pic>
      <p:pic>
        <p:nvPicPr>
          <p:cNvPr id="2" name="Immagine 1">
            <a:extLst>
              <a:ext uri="{FF2B5EF4-FFF2-40B4-BE49-F238E27FC236}">
                <a16:creationId xmlns:a16="http://schemas.microsoft.com/office/drawing/2014/main" id="{EE75DB17-1AAD-4B64-83C7-D707FB3C7C18}"/>
              </a:ext>
            </a:extLst>
          </p:cNvPr>
          <p:cNvPicPr>
            <a:picLocks noChangeAspect="1"/>
          </p:cNvPicPr>
          <p:nvPr/>
        </p:nvPicPr>
        <p:blipFill>
          <a:blip r:embed="rId3"/>
          <a:stretch>
            <a:fillRect/>
          </a:stretch>
        </p:blipFill>
        <p:spPr>
          <a:xfrm>
            <a:off x="8001740" y="3243640"/>
            <a:ext cx="3321570" cy="3404196"/>
          </a:xfrm>
          <a:prstGeom prst="rect">
            <a:avLst/>
          </a:prstGeom>
        </p:spPr>
      </p:pic>
      <p:sp>
        <p:nvSpPr>
          <p:cNvPr id="6" name="CasellaDiTesto 5">
            <a:extLst>
              <a:ext uri="{FF2B5EF4-FFF2-40B4-BE49-F238E27FC236}">
                <a16:creationId xmlns:a16="http://schemas.microsoft.com/office/drawing/2014/main" id="{79B2C60B-7F8F-45A0-B985-A8DFB84022BF}"/>
              </a:ext>
            </a:extLst>
          </p:cNvPr>
          <p:cNvSpPr txBox="1"/>
          <p:nvPr/>
        </p:nvSpPr>
        <p:spPr>
          <a:xfrm>
            <a:off x="32413" y="843642"/>
            <a:ext cx="12127173" cy="2308324"/>
          </a:xfrm>
          <a:prstGeom prst="rect">
            <a:avLst/>
          </a:prstGeom>
          <a:noFill/>
        </p:spPr>
        <p:txBody>
          <a:bodyPr wrap="square" rtlCol="0">
            <a:spAutoFit/>
          </a:bodyPr>
          <a:lstStyle/>
          <a:p>
            <a:pPr marL="285750" indent="-285750">
              <a:buFont typeface="Wingdings" panose="05000000000000000000" pitchFamily="2" charset="2"/>
              <a:buChar char="q"/>
            </a:pPr>
            <a:r>
              <a:rPr lang="en-GB" dirty="0"/>
              <a:t>Inside Code Blocks, go to ‘File -&gt; New -&gt; Project…’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‘Category’ select Fortran and click on Fortran application.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the ‘Fortran application’ window, </a:t>
            </a:r>
          </a:p>
          <a:p>
            <a:pPr marL="742950" lvl="1" indent="-285750">
              <a:buFont typeface="Wingdings" panose="05000000000000000000" pitchFamily="2" charset="2"/>
              <a:buChar char="Ø"/>
            </a:pPr>
            <a:r>
              <a:rPr lang="en-GB" dirty="0"/>
              <a:t>choose the name of the project in ‘Project title’, e.g. ‘</a:t>
            </a:r>
            <a:r>
              <a:rPr lang="en-GB" dirty="0" err="1"/>
              <a:t>fortran_code</a:t>
            </a:r>
            <a:r>
              <a:rPr lang="en-GB" dirty="0"/>
              <a:t>’.</a:t>
            </a:r>
          </a:p>
          <a:p>
            <a:pPr marL="742950" lvl="1" indent="-285750">
              <a:buFont typeface="Wingdings" panose="05000000000000000000" pitchFamily="2" charset="2"/>
              <a:buChar char="Ø"/>
            </a:pPr>
            <a:r>
              <a:rPr lang="en-GB" dirty="0"/>
              <a:t>choose the folder where to store the project and click Next.</a:t>
            </a:r>
          </a:p>
          <a:p>
            <a:pPr marL="742950" lvl="1" indent="-285750">
              <a:buFont typeface="Wingdings" panose="05000000000000000000" pitchFamily="2" charset="2"/>
              <a:buChar char="Ø"/>
            </a:pPr>
            <a:r>
              <a:rPr lang="en-GB" dirty="0"/>
              <a:t>In ‘Compiler’ select ‘GNU Fortran Compiler’ and mark ‘Create “Debug” configuration’. Click on Finish.</a:t>
            </a:r>
          </a:p>
        </p:txBody>
      </p:sp>
      <p:sp>
        <p:nvSpPr>
          <p:cNvPr id="11" name="Segnaposto numero diapositiva 10">
            <a:extLst>
              <a:ext uri="{FF2B5EF4-FFF2-40B4-BE49-F238E27FC236}">
                <a16:creationId xmlns:a16="http://schemas.microsoft.com/office/drawing/2014/main" id="{569B1A20-07F7-42F6-A29E-2656D11FCB3E}"/>
              </a:ext>
            </a:extLst>
          </p:cNvPr>
          <p:cNvSpPr>
            <a:spLocks noGrp="1"/>
          </p:cNvSpPr>
          <p:nvPr>
            <p:ph type="sldNum" sz="quarter" idx="12"/>
          </p:nvPr>
        </p:nvSpPr>
        <p:spPr/>
        <p:txBody>
          <a:bodyPr/>
          <a:lstStyle/>
          <a:p>
            <a:fld id="{F556478C-EA8F-4B12-8AB2-8053E5C3663D}" type="slidenum">
              <a:rPr lang="en-GB" smtClean="0"/>
              <a:t>162</a:t>
            </a:fld>
            <a:endParaRPr lang="en-GB"/>
          </a:p>
        </p:txBody>
      </p:sp>
      <p:sp>
        <p:nvSpPr>
          <p:cNvPr id="3" name="CasellaDiTesto 2">
            <a:extLst>
              <a:ext uri="{FF2B5EF4-FFF2-40B4-BE49-F238E27FC236}">
                <a16:creationId xmlns:a16="http://schemas.microsoft.com/office/drawing/2014/main" id="{42E022B3-B2D9-45EB-9C59-A205CFE9DE4A}"/>
              </a:ext>
            </a:extLst>
          </p:cNvPr>
          <p:cNvSpPr txBox="1"/>
          <p:nvPr/>
        </p:nvSpPr>
        <p:spPr>
          <a:xfrm>
            <a:off x="-32414" y="91440"/>
            <a:ext cx="12192000" cy="707886"/>
          </a:xfrm>
          <a:prstGeom prst="rect">
            <a:avLst/>
          </a:prstGeom>
          <a:noFill/>
        </p:spPr>
        <p:txBody>
          <a:bodyPr wrap="square" rtlCol="0">
            <a:spAutoFit/>
          </a:bodyPr>
          <a:lstStyle/>
          <a:p>
            <a:pPr algn="ctr"/>
            <a:r>
              <a:rPr lang="en-GB" sz="4000" dirty="0">
                <a:latin typeface="+mj-lt"/>
              </a:rPr>
              <a:t>Fortran code: creation of a new project</a:t>
            </a:r>
          </a:p>
        </p:txBody>
      </p:sp>
      <p:pic>
        <p:nvPicPr>
          <p:cNvPr id="9" name="Immagine 8">
            <a:extLst>
              <a:ext uri="{FF2B5EF4-FFF2-40B4-BE49-F238E27FC236}">
                <a16:creationId xmlns:a16="http://schemas.microsoft.com/office/drawing/2014/main" id="{0EAA9EBB-36E4-42BD-BE7B-9D7D58C8DB58}"/>
              </a:ext>
            </a:extLst>
          </p:cNvPr>
          <p:cNvPicPr>
            <a:picLocks noChangeAspect="1"/>
          </p:cNvPicPr>
          <p:nvPr/>
        </p:nvPicPr>
        <p:blipFill>
          <a:blip r:embed="rId4"/>
          <a:stretch>
            <a:fillRect/>
          </a:stretch>
        </p:blipFill>
        <p:spPr>
          <a:xfrm>
            <a:off x="4339859" y="3226618"/>
            <a:ext cx="3321570" cy="3421218"/>
          </a:xfrm>
          <a:prstGeom prst="rect">
            <a:avLst/>
          </a:prstGeom>
        </p:spPr>
      </p:pic>
    </p:spTree>
    <p:extLst>
      <p:ext uri="{BB962C8B-B14F-4D97-AF65-F5344CB8AC3E}">
        <p14:creationId xmlns:p14="http://schemas.microsoft.com/office/powerpoint/2010/main" val="22675705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FB964DD-4749-4127-A38D-107EDAE0720A}"/>
              </a:ext>
            </a:extLst>
          </p:cNvPr>
          <p:cNvSpPr>
            <a:spLocks noGrp="1"/>
          </p:cNvSpPr>
          <p:nvPr>
            <p:ph type="sldNum" sz="quarter" idx="12"/>
          </p:nvPr>
        </p:nvSpPr>
        <p:spPr/>
        <p:txBody>
          <a:bodyPr/>
          <a:lstStyle/>
          <a:p>
            <a:fld id="{F556478C-EA8F-4B12-8AB2-8053E5C3663D}" type="slidenum">
              <a:rPr lang="en-GB" smtClean="0"/>
              <a:t>163</a:t>
            </a:fld>
            <a:endParaRPr lang="en-GB"/>
          </a:p>
        </p:txBody>
      </p:sp>
      <p:sp>
        <p:nvSpPr>
          <p:cNvPr id="6" name="CasellaDiTesto 5">
            <a:extLst>
              <a:ext uri="{FF2B5EF4-FFF2-40B4-BE49-F238E27FC236}">
                <a16:creationId xmlns:a16="http://schemas.microsoft.com/office/drawing/2014/main" id="{6FED7FFD-633D-49A2-A790-7D05B32D09D7}"/>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Fortran code: import, build-targets and simulation run</a:t>
            </a:r>
          </a:p>
        </p:txBody>
      </p:sp>
      <p:sp>
        <p:nvSpPr>
          <p:cNvPr id="8" name="CasellaDiTesto 7">
            <a:extLst>
              <a:ext uri="{FF2B5EF4-FFF2-40B4-BE49-F238E27FC236}">
                <a16:creationId xmlns:a16="http://schemas.microsoft.com/office/drawing/2014/main" id="{D772B4BF-7AB4-4BF3-8473-8DDAFFA10568}"/>
              </a:ext>
            </a:extLst>
          </p:cNvPr>
          <p:cNvSpPr txBox="1"/>
          <p:nvPr/>
        </p:nvSpPr>
        <p:spPr>
          <a:xfrm>
            <a:off x="17756" y="1020024"/>
            <a:ext cx="6285388" cy="3139321"/>
          </a:xfrm>
          <a:prstGeom prst="rect">
            <a:avLst/>
          </a:prstGeom>
          <a:noFill/>
        </p:spPr>
        <p:txBody>
          <a:bodyPr wrap="square" rtlCol="0">
            <a:spAutoFit/>
          </a:bodyPr>
          <a:lstStyle/>
          <a:p>
            <a:pPr marL="342900" indent="-342900">
              <a:buFont typeface="+mj-lt"/>
              <a:buAutoNum type="arabicPeriod"/>
            </a:pPr>
            <a:r>
              <a:rPr lang="en-GB" dirty="0"/>
              <a:t>Copy all the files from the folder ‘fortran_code_original’ into the folder ‘</a:t>
            </a:r>
            <a:r>
              <a:rPr lang="en-GB" dirty="0" err="1"/>
              <a:t>fortran_code</a:t>
            </a:r>
            <a:r>
              <a:rPr lang="en-GB" dirty="0"/>
              <a:t>’ just created.</a:t>
            </a:r>
          </a:p>
          <a:p>
            <a:pPr marL="742950" lvl="1" indent="-285750">
              <a:buFont typeface="Wingdings" panose="05000000000000000000" pitchFamily="2" charset="2"/>
              <a:buChar char="Ø"/>
            </a:pPr>
            <a:r>
              <a:rPr lang="en-GB" dirty="0"/>
              <a:t>Delete the file main.f90 from the folder ‘</a:t>
            </a:r>
            <a:r>
              <a:rPr lang="en-GB" dirty="0" err="1"/>
              <a:t>fortran_code</a:t>
            </a:r>
            <a:r>
              <a:rPr lang="en-GB" dirty="0"/>
              <a:t>’.</a:t>
            </a:r>
          </a:p>
          <a:p>
            <a:pPr marL="742950" lvl="1" indent="-285750">
              <a:buFont typeface="Wingdings" panose="05000000000000000000" pitchFamily="2" charset="2"/>
              <a:buChar char="Ø"/>
            </a:pPr>
            <a:endParaRPr lang="en-GB" dirty="0"/>
          </a:p>
          <a:p>
            <a:pPr marL="342900" indent="-342900">
              <a:buFont typeface="+mj-lt"/>
              <a:buAutoNum type="arabicPeriod"/>
            </a:pPr>
            <a:r>
              <a:rPr lang="en-GB" dirty="0"/>
              <a:t>Inside Code Blocks, in the Management panel -&gt; Projects, </a:t>
            </a:r>
          </a:p>
          <a:p>
            <a:pPr marL="742950" lvl="1" indent="-285750">
              <a:buFont typeface="Wingdings" panose="05000000000000000000" pitchFamily="2" charset="2"/>
              <a:buChar char="Ø"/>
            </a:pPr>
            <a:r>
              <a:rPr lang="en-GB" dirty="0"/>
              <a:t>Right click on main.f90 and ‘Remove file from project’.</a:t>
            </a:r>
          </a:p>
          <a:p>
            <a:pPr marL="742950" lvl="1" indent="-285750">
              <a:buFont typeface="Wingdings" panose="05000000000000000000" pitchFamily="2" charset="2"/>
              <a:buChar char="Ø"/>
            </a:pPr>
            <a:r>
              <a:rPr lang="en-GB" dirty="0"/>
              <a:t>Right click on ‘fortran_code’ and ‘Add files recursively…’.</a:t>
            </a:r>
          </a:p>
          <a:p>
            <a:pPr marL="742950" lvl="1" indent="-285750">
              <a:buFont typeface="Wingdings" panose="05000000000000000000" pitchFamily="2" charset="2"/>
              <a:buChar char="Ø"/>
            </a:pPr>
            <a:r>
              <a:rPr lang="en-GB" dirty="0"/>
              <a:t>Select the folder ‘fortran_code’.</a:t>
            </a:r>
          </a:p>
          <a:p>
            <a:pPr marL="742950" lvl="1" indent="-285750">
              <a:buFont typeface="Wingdings" panose="05000000000000000000" pitchFamily="2" charset="2"/>
              <a:buChar char="Ø"/>
            </a:pPr>
            <a:r>
              <a:rPr lang="en-GB" dirty="0"/>
              <a:t>Select all the files and click OK.</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Ø"/>
            </a:pPr>
            <a:endParaRPr lang="en-GB" dirty="0"/>
          </a:p>
        </p:txBody>
      </p:sp>
      <p:pic>
        <p:nvPicPr>
          <p:cNvPr id="10" name="Immagine 9">
            <a:extLst>
              <a:ext uri="{FF2B5EF4-FFF2-40B4-BE49-F238E27FC236}">
                <a16:creationId xmlns:a16="http://schemas.microsoft.com/office/drawing/2014/main" id="{C5B5F55D-88C4-48CC-8A09-D340945FE0C6}"/>
              </a:ext>
            </a:extLst>
          </p:cNvPr>
          <p:cNvPicPr>
            <a:picLocks noChangeAspect="1"/>
          </p:cNvPicPr>
          <p:nvPr/>
        </p:nvPicPr>
        <p:blipFill>
          <a:blip r:embed="rId2"/>
          <a:stretch>
            <a:fillRect/>
          </a:stretch>
        </p:blipFill>
        <p:spPr>
          <a:xfrm>
            <a:off x="205097" y="3648722"/>
            <a:ext cx="3799983" cy="3067876"/>
          </a:xfrm>
          <a:prstGeom prst="rect">
            <a:avLst/>
          </a:prstGeom>
        </p:spPr>
      </p:pic>
      <p:sp>
        <p:nvSpPr>
          <p:cNvPr id="12" name="CasellaDiTesto 11">
            <a:extLst>
              <a:ext uri="{FF2B5EF4-FFF2-40B4-BE49-F238E27FC236}">
                <a16:creationId xmlns:a16="http://schemas.microsoft.com/office/drawing/2014/main" id="{EBD8D601-8CFA-4527-89F6-8238DB122FC5}"/>
              </a:ext>
            </a:extLst>
          </p:cNvPr>
          <p:cNvSpPr txBox="1"/>
          <p:nvPr/>
        </p:nvSpPr>
        <p:spPr>
          <a:xfrm>
            <a:off x="980106" y="4898779"/>
            <a:ext cx="2135956" cy="369332"/>
          </a:xfrm>
          <a:prstGeom prst="rect">
            <a:avLst/>
          </a:prstGeom>
          <a:solidFill>
            <a:schemeClr val="bg1"/>
          </a:solidFill>
          <a:ln>
            <a:solidFill>
              <a:schemeClr val="tx1"/>
            </a:solidFill>
          </a:ln>
        </p:spPr>
        <p:txBody>
          <a:bodyPr wrap="square">
            <a:spAutoFit/>
          </a:bodyPr>
          <a:lstStyle/>
          <a:p>
            <a:r>
              <a:rPr lang="en-GB" dirty="0"/>
              <a:t>‘fortran_code’ folder</a:t>
            </a:r>
          </a:p>
        </p:txBody>
      </p:sp>
      <p:pic>
        <p:nvPicPr>
          <p:cNvPr id="13" name="Immagine 12">
            <a:extLst>
              <a:ext uri="{FF2B5EF4-FFF2-40B4-BE49-F238E27FC236}">
                <a16:creationId xmlns:a16="http://schemas.microsoft.com/office/drawing/2014/main" id="{FD839DD7-A8BE-4843-AAC6-B4971E27B88B}"/>
              </a:ext>
            </a:extLst>
          </p:cNvPr>
          <p:cNvPicPr>
            <a:picLocks noChangeAspect="1"/>
          </p:cNvPicPr>
          <p:nvPr/>
        </p:nvPicPr>
        <p:blipFill>
          <a:blip r:embed="rId3"/>
          <a:stretch>
            <a:fillRect/>
          </a:stretch>
        </p:blipFill>
        <p:spPr>
          <a:xfrm>
            <a:off x="4280876" y="3080551"/>
            <a:ext cx="1815124" cy="3636047"/>
          </a:xfrm>
          <a:prstGeom prst="rect">
            <a:avLst/>
          </a:prstGeom>
        </p:spPr>
      </p:pic>
      <p:sp>
        <p:nvSpPr>
          <p:cNvPr id="19" name="CasellaDiTesto 18">
            <a:extLst>
              <a:ext uri="{FF2B5EF4-FFF2-40B4-BE49-F238E27FC236}">
                <a16:creationId xmlns:a16="http://schemas.microsoft.com/office/drawing/2014/main" id="{A369FAF2-1AAD-4571-B756-3266CD072726}"/>
              </a:ext>
            </a:extLst>
          </p:cNvPr>
          <p:cNvSpPr txBox="1"/>
          <p:nvPr/>
        </p:nvSpPr>
        <p:spPr>
          <a:xfrm>
            <a:off x="6243960" y="1020024"/>
            <a:ext cx="5930283" cy="2308324"/>
          </a:xfrm>
          <a:prstGeom prst="rect">
            <a:avLst/>
          </a:prstGeom>
          <a:noFill/>
        </p:spPr>
        <p:txBody>
          <a:bodyPr wrap="square">
            <a:spAutoFit/>
          </a:bodyPr>
          <a:lstStyle/>
          <a:p>
            <a:pPr marL="342900" indent="-342900">
              <a:buFont typeface="+mj-lt"/>
              <a:buAutoNum type="arabicPeriod" startAt="3"/>
            </a:pPr>
            <a:r>
              <a:rPr lang="en-GB" dirty="0"/>
              <a:t>Inside Code Blocks, in the Management panel -&gt; Projects, </a:t>
            </a:r>
          </a:p>
          <a:p>
            <a:pPr marL="742950" lvl="1" indent="-285750">
              <a:buFont typeface="Wingdings" panose="05000000000000000000" pitchFamily="2" charset="2"/>
              <a:buChar char="Ø"/>
            </a:pPr>
            <a:r>
              <a:rPr lang="en-GB" dirty="0"/>
              <a:t>Right click on ‘fortran_code’ and ‘Properties…’.</a:t>
            </a:r>
          </a:p>
          <a:p>
            <a:pPr marL="742950" lvl="1" indent="-285750">
              <a:buFont typeface="Wingdings" panose="05000000000000000000" pitchFamily="2" charset="2"/>
              <a:buChar char="Ø"/>
            </a:pPr>
            <a:r>
              <a:rPr lang="en-GB" dirty="0"/>
              <a:t>Go to the tab ‘Build targets’.</a:t>
            </a:r>
          </a:p>
          <a:p>
            <a:pPr marL="742950" lvl="1" indent="-285750">
              <a:buFont typeface="Wingdings" panose="05000000000000000000" pitchFamily="2" charset="2"/>
              <a:buChar char="Ø"/>
            </a:pPr>
            <a:r>
              <a:rPr lang="en-GB" dirty="0"/>
              <a:t>In the ‘Build target files’ part, select only ‘simul2.f’.</a:t>
            </a:r>
          </a:p>
          <a:p>
            <a:pPr marL="742950" lvl="1" indent="-285750">
              <a:buFont typeface="Wingdings" panose="05000000000000000000" pitchFamily="2" charset="2"/>
              <a:buChar char="Ø"/>
            </a:pPr>
            <a:r>
              <a:rPr lang="en-GB" dirty="0"/>
              <a:t>Click OK.</a:t>
            </a:r>
          </a:p>
          <a:p>
            <a:pPr lvl="1"/>
            <a:endParaRPr lang="en-GB" dirty="0"/>
          </a:p>
          <a:p>
            <a:pPr marL="342900" indent="-342900">
              <a:buFont typeface="+mj-lt"/>
              <a:buAutoNum type="arabicPeriod" startAt="4"/>
            </a:pPr>
            <a:r>
              <a:rPr lang="en-GB" dirty="0"/>
              <a:t>Open ‘simul2.f’ from the Workspace in the Management panel and click on the icon ‘Build and run’.</a:t>
            </a:r>
          </a:p>
        </p:txBody>
      </p:sp>
      <p:pic>
        <p:nvPicPr>
          <p:cNvPr id="20" name="Immagine 19">
            <a:extLst>
              <a:ext uri="{FF2B5EF4-FFF2-40B4-BE49-F238E27FC236}">
                <a16:creationId xmlns:a16="http://schemas.microsoft.com/office/drawing/2014/main" id="{34D8136F-2068-4525-9FF7-6908AEF47C44}"/>
              </a:ext>
            </a:extLst>
          </p:cNvPr>
          <p:cNvPicPr>
            <a:picLocks noChangeAspect="1"/>
          </p:cNvPicPr>
          <p:nvPr/>
        </p:nvPicPr>
        <p:blipFill>
          <a:blip r:embed="rId4"/>
          <a:stretch>
            <a:fillRect/>
          </a:stretch>
        </p:blipFill>
        <p:spPr>
          <a:xfrm>
            <a:off x="6371797" y="3648722"/>
            <a:ext cx="3924832" cy="3086400"/>
          </a:xfrm>
          <a:prstGeom prst="rect">
            <a:avLst/>
          </a:prstGeom>
        </p:spPr>
      </p:pic>
      <p:pic>
        <p:nvPicPr>
          <p:cNvPr id="21" name="Immagine 20">
            <a:extLst>
              <a:ext uri="{FF2B5EF4-FFF2-40B4-BE49-F238E27FC236}">
                <a16:creationId xmlns:a16="http://schemas.microsoft.com/office/drawing/2014/main" id="{45C1AEB8-666B-4F60-9105-45C132377196}"/>
              </a:ext>
            </a:extLst>
          </p:cNvPr>
          <p:cNvPicPr>
            <a:picLocks noChangeAspect="1"/>
          </p:cNvPicPr>
          <p:nvPr/>
        </p:nvPicPr>
        <p:blipFill>
          <a:blip r:embed="rId5"/>
          <a:stretch>
            <a:fillRect/>
          </a:stretch>
        </p:blipFill>
        <p:spPr>
          <a:xfrm>
            <a:off x="10403292" y="4646943"/>
            <a:ext cx="1617204" cy="873004"/>
          </a:xfrm>
          <a:prstGeom prst="rect">
            <a:avLst/>
          </a:prstGeom>
        </p:spPr>
      </p:pic>
      <p:sp>
        <p:nvSpPr>
          <p:cNvPr id="22" name="Rettangolo 21">
            <a:extLst>
              <a:ext uri="{FF2B5EF4-FFF2-40B4-BE49-F238E27FC236}">
                <a16:creationId xmlns:a16="http://schemas.microsoft.com/office/drawing/2014/main" id="{495F7AD0-3AF4-49F6-A906-A29D39D91F1E}"/>
              </a:ext>
            </a:extLst>
          </p:cNvPr>
          <p:cNvSpPr/>
          <p:nvPr/>
        </p:nvSpPr>
        <p:spPr>
          <a:xfrm>
            <a:off x="11211894" y="4880818"/>
            <a:ext cx="187034" cy="2060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24453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483651B-59FD-4495-8C58-4AF9704A5F59}"/>
              </a:ext>
            </a:extLst>
          </p:cNvPr>
          <p:cNvSpPr>
            <a:spLocks noGrp="1"/>
          </p:cNvSpPr>
          <p:nvPr>
            <p:ph type="sldNum" sz="quarter" idx="12"/>
          </p:nvPr>
        </p:nvSpPr>
        <p:spPr/>
        <p:txBody>
          <a:bodyPr/>
          <a:lstStyle/>
          <a:p>
            <a:fld id="{F556478C-EA8F-4B12-8AB2-8053E5C3663D}" type="slidenum">
              <a:rPr lang="en-GB" smtClean="0"/>
              <a:t>164</a:t>
            </a:fld>
            <a:endParaRPr lang="en-GB"/>
          </a:p>
        </p:txBody>
      </p:sp>
      <p:sp>
        <p:nvSpPr>
          <p:cNvPr id="5" name="CasellaDiTesto 4">
            <a:extLst>
              <a:ext uri="{FF2B5EF4-FFF2-40B4-BE49-F238E27FC236}">
                <a16:creationId xmlns:a16="http://schemas.microsoft.com/office/drawing/2014/main" id="{25879453-C5AF-404F-A5AA-0D63E9F0D9F8}"/>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6" name="CasellaDiTesto 5">
            <a:extLst>
              <a:ext uri="{FF2B5EF4-FFF2-40B4-BE49-F238E27FC236}">
                <a16:creationId xmlns:a16="http://schemas.microsoft.com/office/drawing/2014/main" id="{09AFED26-1DA2-4D96-8EB7-64C539A20DDB}"/>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Single-particle longitudinal beam-dynamics with synchrotron radiation.</a:t>
            </a:r>
          </a:p>
          <a:p>
            <a:pPr marL="742950" lvl="1" indent="-285750">
              <a:buFont typeface="Wingdings" panose="05000000000000000000" pitchFamily="2" charset="2"/>
              <a:buChar char="Ø"/>
            </a:pPr>
            <a:r>
              <a:rPr lang="en-GB" sz="2000" dirty="0"/>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t>Longitudinal beam-dynamics with synchrotron radiation and Higher Order Modes (HOMs).</a:t>
            </a:r>
          </a:p>
          <a:p>
            <a:pPr marL="742950" lvl="1" indent="-285750">
              <a:buFont typeface="Wingdings" panose="05000000000000000000" pitchFamily="2" charset="2"/>
              <a:buChar char="Ø"/>
            </a:pPr>
            <a:r>
              <a:rPr lang="en-GB" sz="2000" dirty="0"/>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Longitudinal beam-dynamics with synchrotron radiation, HOMs and bunch-by-bunch feedback.</a:t>
            </a:r>
          </a:p>
          <a:p>
            <a:pPr marL="742950" lvl="1" indent="-285750">
              <a:buFont typeface="Wingdings" panose="05000000000000000000" pitchFamily="2" charset="2"/>
              <a:buChar char="Ø"/>
            </a:pPr>
            <a:r>
              <a:rPr lang="en-GB" sz="2000" dirty="0"/>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Appendices.</a:t>
            </a:r>
          </a:p>
          <a:p>
            <a:pPr marL="742950" lvl="1" indent="-285750">
              <a:buFont typeface="Wingdings" panose="05000000000000000000" pitchFamily="2" charset="2"/>
              <a:buChar char="Ø"/>
            </a:pPr>
            <a:r>
              <a:rPr lang="en-GB" sz="2000" dirty="0"/>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solidFill>
                  <a:srgbClr val="FF0000"/>
                </a:solidFill>
              </a:rPr>
              <a:t>References.</a:t>
            </a:r>
          </a:p>
        </p:txBody>
      </p:sp>
    </p:spTree>
    <p:extLst>
      <p:ext uri="{BB962C8B-B14F-4D97-AF65-F5344CB8AC3E}">
        <p14:creationId xmlns:p14="http://schemas.microsoft.com/office/powerpoint/2010/main" val="1335525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8B86DB0-798D-4C85-81DD-E74C3E79867F}"/>
              </a:ext>
            </a:extLst>
          </p:cNvPr>
          <p:cNvSpPr>
            <a:spLocks noGrp="1"/>
          </p:cNvSpPr>
          <p:nvPr>
            <p:ph type="sldNum" sz="quarter" idx="12"/>
          </p:nvPr>
        </p:nvSpPr>
        <p:spPr/>
        <p:txBody>
          <a:bodyPr/>
          <a:lstStyle/>
          <a:p>
            <a:fld id="{F556478C-EA8F-4B12-8AB2-8053E5C3663D}" type="slidenum">
              <a:rPr lang="en-GB" smtClean="0"/>
              <a:t>165</a:t>
            </a:fld>
            <a:endParaRPr lang="en-GB"/>
          </a:p>
        </p:txBody>
      </p:sp>
      <p:sp>
        <p:nvSpPr>
          <p:cNvPr id="5" name="CasellaDiTesto 4">
            <a:extLst>
              <a:ext uri="{FF2B5EF4-FFF2-40B4-BE49-F238E27FC236}">
                <a16:creationId xmlns:a16="http://schemas.microsoft.com/office/drawing/2014/main" id="{BD4D4EBE-F66C-43E7-86DC-E442B0AA2CA6}"/>
              </a:ext>
            </a:extLst>
          </p:cNvPr>
          <p:cNvSpPr txBox="1"/>
          <p:nvPr/>
        </p:nvSpPr>
        <p:spPr>
          <a:xfrm>
            <a:off x="0" y="114769"/>
            <a:ext cx="12192000" cy="707886"/>
          </a:xfrm>
          <a:prstGeom prst="rect">
            <a:avLst/>
          </a:prstGeom>
          <a:noFill/>
        </p:spPr>
        <p:txBody>
          <a:bodyPr wrap="square" rtlCol="0">
            <a:spAutoFit/>
          </a:bodyPr>
          <a:lstStyle/>
          <a:p>
            <a:pPr algn="ctr"/>
            <a:r>
              <a:rPr lang="en-GB" sz="4000" dirty="0">
                <a:latin typeface="+mj-lt"/>
              </a:rPr>
              <a:t>References (1/2)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C6DC137-FD8C-4272-A464-464DEDFECA9D}"/>
                  </a:ext>
                </a:extLst>
              </p:cNvPr>
              <p:cNvSpPr txBox="1"/>
              <p:nvPr/>
            </p:nvSpPr>
            <p:spPr>
              <a:xfrm>
                <a:off x="1" y="1003179"/>
                <a:ext cx="12192000" cy="6571030"/>
              </a:xfrm>
              <a:prstGeom prst="rect">
                <a:avLst/>
              </a:prstGeom>
              <a:noFill/>
            </p:spPr>
            <p:txBody>
              <a:bodyPr wrap="square" rtlCol="0">
                <a:spAutoFit/>
              </a:bodyPr>
              <a:lstStyle/>
              <a:p>
                <a:pPr marL="285750" indent="-285750">
                  <a:buFont typeface="Wingdings" panose="05000000000000000000" pitchFamily="2" charset="2"/>
                  <a:buChar char="§"/>
                </a:pPr>
                <a:r>
                  <a:rPr lang="en-GB" sz="1550" dirty="0"/>
                  <a:t>Analog Devices, “Mixers and modulators”, MT-080 Tutorial, 2008.</a:t>
                </a:r>
              </a:p>
              <a:p>
                <a:pPr marL="285750" indent="-285750">
                  <a:buFont typeface="Wingdings" panose="05000000000000000000" pitchFamily="2" charset="2"/>
                  <a:buChar char="§"/>
                </a:pPr>
                <a:r>
                  <a:rPr lang="en-GB" sz="1550" dirty="0">
                    <a:solidFill>
                      <a:srgbClr val="0000FF"/>
                    </a:solidFill>
                  </a:rPr>
                  <a:t>Analog Devices, “Multiplier application guide”, 1978.</a:t>
                </a:r>
              </a:p>
              <a:p>
                <a:pPr marL="285750" indent="-285750">
                  <a:buFont typeface="Wingdings" panose="05000000000000000000" pitchFamily="2" charset="2"/>
                  <a:buChar char="§"/>
                </a:pPr>
                <a:r>
                  <a:rPr lang="en-GB" sz="1550" dirty="0"/>
                  <a:t>S. </a:t>
                </a:r>
                <a:r>
                  <a:rPr lang="en-GB" sz="1550" dirty="0" err="1"/>
                  <a:t>Bartalucci</a:t>
                </a:r>
                <a:r>
                  <a:rPr lang="en-GB" sz="1550" dirty="0"/>
                  <a:t> et al., “Analysis of methods for controlling multibunch instabilities in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Particle Accelerators, 1995.</a:t>
                </a:r>
              </a:p>
              <a:p>
                <a:pPr marL="285750" indent="-285750">
                  <a:buFont typeface="Wingdings" panose="05000000000000000000" pitchFamily="2" charset="2"/>
                  <a:buChar char="§"/>
                </a:pPr>
                <a:r>
                  <a:rPr lang="en-GB" sz="1550" dirty="0">
                    <a:solidFill>
                      <a:srgbClr val="0000FF"/>
                    </a:solidFill>
                  </a:rPr>
                  <a:t>M. </a:t>
                </a:r>
                <a:r>
                  <a:rPr lang="en-GB" sz="1550" dirty="0" err="1">
                    <a:solidFill>
                      <a:srgbClr val="0000FF"/>
                    </a:solidFill>
                  </a:rPr>
                  <a:t>Bassetti</a:t>
                </a:r>
                <a:r>
                  <a:rPr lang="en-GB" sz="1550" dirty="0">
                    <a:solidFill>
                      <a:srgbClr val="0000FF"/>
                    </a:solidFill>
                  </a:rPr>
                  <a:t> et al., “A time domain simulation code of the longitudinal multibunch instabilities”,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technical note G-19, 1993.</a:t>
                </a:r>
              </a:p>
              <a:p>
                <a:pPr marL="285750" indent="-285750">
                  <a:buFont typeface="Wingdings" panose="05000000000000000000" pitchFamily="2" charset="2"/>
                  <a:buChar char="§"/>
                </a:pPr>
                <a:r>
                  <a:rPr lang="en-GB" sz="1550" dirty="0"/>
                  <a:t>M. </a:t>
                </a:r>
                <a:r>
                  <a:rPr lang="en-GB" sz="1550" dirty="0" err="1"/>
                  <a:t>Bassetti</a:t>
                </a:r>
                <a:r>
                  <a:rPr lang="en-GB" sz="1550" dirty="0"/>
                  <a:t> et al.,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longitudinal feedback”, LNF-92-033-PG, 1992.</a:t>
                </a:r>
              </a:p>
              <a:p>
                <a:pPr marL="285750" indent="-285750">
                  <a:buFont typeface="Wingdings" panose="05000000000000000000" pitchFamily="2" charset="2"/>
                  <a:buChar char="§"/>
                </a:pPr>
                <a:r>
                  <a:rPr lang="en-GB" sz="1550" dirty="0">
                    <a:solidFill>
                      <a:srgbClr val="0000FF"/>
                    </a:solidFill>
                  </a:rPr>
                  <a:t>R. </a:t>
                </a:r>
                <a:r>
                  <a:rPr lang="en-GB" sz="1550" dirty="0" err="1">
                    <a:solidFill>
                      <a:srgbClr val="0000FF"/>
                    </a:solidFill>
                  </a:rPr>
                  <a:t>Boni</a:t>
                </a:r>
                <a:r>
                  <a:rPr lang="en-GB" sz="1550" dirty="0">
                    <a:solidFill>
                      <a:srgbClr val="0000FF"/>
                    </a:solidFill>
                  </a:rPr>
                  <a:t> et al., “A waveguide overloaded cavity as longitudinal kicker for the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bunch-by-bunch feedback system”, Particle Accelerators, 1996.</a:t>
                </a:r>
              </a:p>
              <a:p>
                <a:pPr marL="285750" indent="-285750">
                  <a:buFont typeface="Wingdings" panose="05000000000000000000" pitchFamily="2" charset="2"/>
                  <a:buChar char="§"/>
                </a:pPr>
                <a:r>
                  <a:rPr lang="en-GB" sz="1550" dirty="0"/>
                  <a:t>D. Briggs et al., “Computer modelling of bunch-by-bunch feedback for the SLAC B-factory design”, SLAC-PUB-5466, 1991.</a:t>
                </a:r>
              </a:p>
              <a:p>
                <a:pPr marL="285750" indent="-285750">
                  <a:buFont typeface="Wingdings" panose="05000000000000000000" pitchFamily="2" charset="2"/>
                  <a:buChar char="§"/>
                </a:pPr>
                <a:r>
                  <a:rPr lang="en-GB" sz="1550" dirty="0">
                    <a:solidFill>
                      <a:srgbClr val="0000FF"/>
                    </a:solidFill>
                  </a:rPr>
                  <a:t>D. Briggs et al., “Prompt bunch-by-bunch synchrotron oscillation detection via a fast phase measurement”, SLAC-PUB-5525, 1991.</a:t>
                </a:r>
              </a:p>
              <a:p>
                <a:pPr marL="285750" indent="-285750" algn="l">
                  <a:buFont typeface="Wingdings" panose="05000000000000000000" pitchFamily="2" charset="2"/>
                  <a:buChar char="§"/>
                </a:pPr>
                <a:r>
                  <a:rPr lang="en-GB" sz="1550" dirty="0"/>
                  <a:t>A. Drago, “</a:t>
                </a:r>
                <a:r>
                  <a:rPr lang="en-GB" sz="1550" dirty="0" err="1"/>
                  <a:t>Diagnostica</a:t>
                </a:r>
                <a:r>
                  <a:rPr lang="en-GB" sz="1550" dirty="0"/>
                  <a:t> e </a:t>
                </a:r>
                <a:r>
                  <a:rPr lang="en-GB" sz="1550" dirty="0" err="1"/>
                  <a:t>misure</a:t>
                </a:r>
                <a:r>
                  <a:rPr lang="en-GB" sz="1550" dirty="0"/>
                  <a:t> 2 (</a:t>
                </a:r>
                <a:r>
                  <a:rPr lang="en-GB" sz="1550" dirty="0" err="1"/>
                  <a:t>anelli</a:t>
                </a:r>
                <a:r>
                  <a:rPr lang="en-GB" sz="1550" dirty="0"/>
                  <a:t>)”, </a:t>
                </a:r>
                <a:r>
                  <a:rPr lang="it-IT" sz="1550" dirty="0"/>
                  <a:t>corso per la formazione di operatori e </a:t>
                </a:r>
                <a:r>
                  <a:rPr lang="en-GB" sz="1550" dirty="0" err="1"/>
                  <a:t>conduttori</a:t>
                </a:r>
                <a:r>
                  <a:rPr lang="en-GB" sz="1550" dirty="0"/>
                  <a:t> di </a:t>
                </a:r>
                <a:r>
                  <a:rPr lang="en-GB" sz="1550" dirty="0" err="1"/>
                  <a:t>macchine</a:t>
                </a:r>
                <a:r>
                  <a:rPr lang="en-GB" sz="1550" dirty="0"/>
                  <a:t> </a:t>
                </a:r>
                <a:r>
                  <a:rPr lang="en-GB" sz="1550" dirty="0" err="1"/>
                  <a:t>acceleratici</a:t>
                </a:r>
                <a:r>
                  <a:rPr lang="en-GB" sz="1550" dirty="0"/>
                  <a:t>, 2007.</a:t>
                </a:r>
              </a:p>
              <a:p>
                <a:pPr marL="285750" indent="-285750" algn="l">
                  <a:buFont typeface="Wingdings" panose="05000000000000000000" pitchFamily="2" charset="2"/>
                  <a:buChar char="§"/>
                </a:pPr>
                <a:r>
                  <a:rPr lang="en-GB" sz="1550" dirty="0">
                    <a:solidFill>
                      <a:srgbClr val="0000FF"/>
                    </a:solidFill>
                  </a:rPr>
                  <a:t>A. Drago, “Longitudinal feedback systems at the lepton collider DAFNE”, </a:t>
                </a:r>
                <a:r>
                  <a:rPr lang="en-GB" sz="1800" b="0" i="0" u="none" strike="noStrike" baseline="0" dirty="0">
                    <a:solidFill>
                      <a:srgbClr val="0000FF"/>
                    </a:solidFill>
                    <a:latin typeface="Calibri" panose="020F0502020204030204" pitchFamily="34" charset="0"/>
                  </a:rPr>
                  <a:t> </a:t>
                </a:r>
                <a:r>
                  <a:rPr lang="en-GB" sz="1550" dirty="0">
                    <a:solidFill>
                      <a:srgbClr val="0000FF"/>
                    </a:solidFill>
                  </a:rPr>
                  <a:t>Joint ARIES Workshop on Electron and Hadron Synchrotrons, 2018.</a:t>
                </a:r>
              </a:p>
              <a:p>
                <a:pPr marL="285750" indent="-285750">
                  <a:buFont typeface="Wingdings" panose="05000000000000000000" pitchFamily="2" charset="2"/>
                  <a:buChar char="§"/>
                </a:pPr>
                <a:r>
                  <a:rPr lang="en-GB" sz="1550" dirty="0"/>
                  <a:t>A. Drago et al., “Longitudinal quadrupole instability and control in the Frascati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electron ring”, Phys. Rev. STAB, 2003.</a:t>
                </a:r>
              </a:p>
              <a:p>
                <a:pPr marL="285750" indent="-285750">
                  <a:buFont typeface="Wingdings" panose="05000000000000000000" pitchFamily="2" charset="2"/>
                  <a:buChar char="§"/>
                </a:pPr>
                <a:r>
                  <a:rPr lang="en-GB" sz="1550" dirty="0">
                    <a:solidFill>
                      <a:srgbClr val="0000FF"/>
                    </a:solidFill>
                  </a:rPr>
                  <a:t>P. </a:t>
                </a:r>
                <a:r>
                  <a:rPr lang="en-GB" sz="1550" dirty="0" err="1">
                    <a:solidFill>
                      <a:srgbClr val="0000FF"/>
                    </a:solidFill>
                  </a:rPr>
                  <a:t>Forck</a:t>
                </a:r>
                <a:r>
                  <a:rPr lang="en-GB" sz="1550" dirty="0">
                    <a:solidFill>
                      <a:srgbClr val="0000FF"/>
                    </a:solidFill>
                  </a:rPr>
                  <a:t>, P. </a:t>
                </a:r>
                <a:r>
                  <a:rPr lang="en-GB" sz="1550" dirty="0" err="1">
                    <a:solidFill>
                      <a:srgbClr val="0000FF"/>
                    </a:solidFill>
                  </a:rPr>
                  <a:t>Kowina</a:t>
                </a:r>
                <a:r>
                  <a:rPr lang="en-GB" sz="1550" dirty="0">
                    <a:solidFill>
                      <a:srgbClr val="0000FF"/>
                    </a:solidFill>
                  </a:rPr>
                  <a:t>, and D. </a:t>
                </a:r>
                <a:r>
                  <a:rPr lang="en-GB" sz="1550" dirty="0" err="1">
                    <a:solidFill>
                      <a:srgbClr val="0000FF"/>
                    </a:solidFill>
                  </a:rPr>
                  <a:t>Liakin</a:t>
                </a:r>
                <a:r>
                  <a:rPr lang="en-GB" sz="1550" dirty="0">
                    <a:solidFill>
                      <a:srgbClr val="0000FF"/>
                    </a:solidFill>
                  </a:rPr>
                  <a:t>, “Beam position monitors”, Synchrotron Radiation News, 2008.</a:t>
                </a:r>
              </a:p>
              <a:p>
                <a:pPr marL="285750" indent="-285750">
                  <a:buFont typeface="Wingdings" panose="05000000000000000000" pitchFamily="2" charset="2"/>
                  <a:buChar char="§"/>
                </a:pPr>
                <a:r>
                  <a:rPr lang="en-GB" sz="1550" dirty="0"/>
                  <a:t>J. D. Fox et al., “Feedback implementation options and issues for B factory accelerators”, SLAC-PUB-5932, 1992.</a:t>
                </a:r>
              </a:p>
              <a:p>
                <a:pPr marL="285750" indent="-285750">
                  <a:buFont typeface="Wingdings" panose="05000000000000000000" pitchFamily="2" charset="2"/>
                  <a:buChar char="§"/>
                </a:pPr>
                <a:r>
                  <a:rPr lang="en-GB" sz="1550" dirty="0">
                    <a:solidFill>
                      <a:srgbClr val="0000FF"/>
                    </a:solidFill>
                  </a:rPr>
                  <a:t>J. D. Fox et al., “Stripline transversal filter techniques for sub-picosecond bunch timing measurements”, SLAC-PUB-12631, 2007.</a:t>
                </a:r>
              </a:p>
              <a:p>
                <a:pPr marL="285750" indent="-285750">
                  <a:buFont typeface="Wingdings" panose="05000000000000000000" pitchFamily="2" charset="2"/>
                  <a:buChar char="§"/>
                </a:pPr>
                <a:r>
                  <a:rPr lang="en-GB" sz="1550" dirty="0"/>
                  <a:t>G. Franzini et al., “Feedback layout at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DAFNE Machine Development Meeting, 2020.</a:t>
                </a:r>
              </a:p>
              <a:p>
                <a:pPr marL="285750" indent="-285750">
                  <a:buFont typeface="Wingdings" panose="05000000000000000000" pitchFamily="2" charset="2"/>
                  <a:buChar char="§"/>
                </a:pPr>
                <a:r>
                  <a:rPr lang="en-GB" sz="1550" dirty="0">
                    <a:solidFill>
                      <a:srgbClr val="0000FF"/>
                    </a:solidFill>
                  </a:rPr>
                  <a:t>A. Gallo et al., “An overdamped cavity for the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longitudinal feedback”, DA</a:t>
                </a:r>
                <a14:m>
                  <m:oMath xmlns:m="http://schemas.openxmlformats.org/officeDocument/2006/math">
                    <m:r>
                      <m:rPr>
                        <m:sty m:val="p"/>
                      </m:rPr>
                      <a:rPr lang="el-GR" sz="1550" i="1">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technical note RF-17, 1995.</a:t>
                </a:r>
              </a:p>
              <a:p>
                <a:pPr marL="285750" indent="-285750">
                  <a:buFont typeface="Wingdings" panose="05000000000000000000" pitchFamily="2" charset="2"/>
                  <a:buChar char="§"/>
                </a:pPr>
                <a:r>
                  <a:rPr lang="en-GB" sz="1550" dirty="0"/>
                  <a:t>A. Gallo, M. Migliorati and L. Palumbo, “Efficiency of the broadband RF cavity longitudinal kicker in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NIM, 1998.</a:t>
                </a:r>
              </a:p>
              <a:p>
                <a:pPr marL="285750" indent="-285750">
                  <a:buFont typeface="Wingdings" panose="05000000000000000000" pitchFamily="2" charset="2"/>
                  <a:buChar char="§"/>
                </a:pPr>
                <a:r>
                  <a:rPr lang="en-GB" sz="1550" dirty="0">
                    <a:solidFill>
                      <a:srgbClr val="0000FF"/>
                    </a:solidFill>
                  </a:rPr>
                  <a:t>A. Gallo, F. Marcellini and M. Migliorati, “Implementation of the fast RF feedback on the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beam … ”, DA</a:t>
                </a:r>
                <a14:m>
                  <m:oMath xmlns:m="http://schemas.openxmlformats.org/officeDocument/2006/math">
                    <m:r>
                      <m:rPr>
                        <m:sty m:val="p"/>
                      </m:rPr>
                      <a:rPr lang="el-GR" sz="1550" i="1">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technical note RF-14, 1994.</a:t>
                </a:r>
              </a:p>
              <a:p>
                <a:pPr marL="285750" indent="-285750">
                  <a:buFont typeface="Wingdings" panose="05000000000000000000" pitchFamily="2" charset="2"/>
                  <a:buChar char="§"/>
                </a:pPr>
                <a:r>
                  <a:rPr lang="en-GB" sz="1550" dirty="0"/>
                  <a:t>A. Gallo et al., “Simulations of the bunch-by-bunch feedback operation with a broadband RF cavity …”, DA</a:t>
                </a:r>
                <a14:m>
                  <m:oMath xmlns:m="http://schemas.openxmlformats.org/officeDocument/2006/math">
                    <m:r>
                      <m:rPr>
                        <m:sty m:val="p"/>
                      </m:rPr>
                      <a:rPr lang="el-GR" sz="1550" i="1">
                        <a:latin typeface="Cambria Math" panose="02040503050406030204" pitchFamily="18" charset="0"/>
                        <a:ea typeface="Cambria Math" panose="02040503050406030204" pitchFamily="18" charset="0"/>
                      </a:rPr>
                      <m:t>Φ</m:t>
                    </m:r>
                  </m:oMath>
                </a14:m>
                <a:r>
                  <a:rPr lang="en-GB" sz="1550" dirty="0"/>
                  <a:t>NE technical note G-31, 1995.</a:t>
                </a:r>
              </a:p>
              <a:p>
                <a:pPr marL="285750" indent="-285750">
                  <a:buFont typeface="Wingdings" panose="05000000000000000000" pitchFamily="2" charset="2"/>
                  <a:buChar char="§"/>
                </a:pPr>
                <a:r>
                  <a:rPr lang="en-GB" sz="1550" dirty="0">
                    <a:solidFill>
                      <a:srgbClr val="0000FF"/>
                    </a:solidFill>
                  </a:rPr>
                  <a:t>General Radio Company, “The frequency spectrum of a tone burst”, engineering department instrument notes, 1965.</a:t>
                </a:r>
              </a:p>
              <a:p>
                <a:pPr marL="285750" indent="-285750">
                  <a:buFont typeface="Wingdings" panose="05000000000000000000" pitchFamily="2" charset="2"/>
                  <a:buChar char="§"/>
                </a:pPr>
                <a:r>
                  <a:rPr lang="en-GB" sz="1550" dirty="0"/>
                  <a:t>A. Ghigo et al., “Kickers and power amplifiers for the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bunch-by-bunch longitudinal feedback system”, LNF-96-033-PQ, 1996.</a:t>
                </a:r>
              </a:p>
              <a:p>
                <a:pPr marL="285750" indent="-285750">
                  <a:buFont typeface="Wingdings" panose="05000000000000000000" pitchFamily="2" charset="2"/>
                  <a:buChar char="§"/>
                </a:pPr>
                <a:r>
                  <a:rPr lang="en-GB" sz="1550" dirty="0">
                    <a:solidFill>
                      <a:srgbClr val="0000FF"/>
                    </a:solidFill>
                  </a:rPr>
                  <a:t>H. Hindi et al., “Down sampled signal processing for a B factory bunch-by-bunch feedback system”, SLAC-PUB-5772, 1992.</a:t>
                </a:r>
              </a:p>
              <a:p>
                <a:pPr marL="285750" indent="-285750">
                  <a:buFont typeface="Wingdings" panose="05000000000000000000" pitchFamily="2" charset="2"/>
                  <a:buChar char="§"/>
                </a:pPr>
                <a:r>
                  <a:rPr lang="en-GB" sz="1550" dirty="0"/>
                  <a:t>J. Jacquelin, “Regressions et equations </a:t>
                </a:r>
                <a:r>
                  <a:rPr lang="en-GB" sz="1550" dirty="0" err="1"/>
                  <a:t>integrales</a:t>
                </a:r>
                <a:r>
                  <a:rPr lang="en-GB" sz="1550" dirty="0"/>
                  <a:t>”, engineering department note, 2014.</a:t>
                </a:r>
              </a:p>
              <a:p>
                <a:pPr marL="285750" indent="-285750">
                  <a:buFont typeface="Wingdings" panose="05000000000000000000" pitchFamily="2" charset="2"/>
                  <a:buChar char="§"/>
                </a:pPr>
                <a:r>
                  <a:rPr lang="en-GB" sz="1550" dirty="0">
                    <a:solidFill>
                      <a:srgbClr val="0000FF"/>
                    </a:solidFill>
                  </a:rPr>
                  <a:t>E. Jensen, “RF cavity design”, CERN Yellow Report CERN-2014-009, 2014.</a:t>
                </a:r>
              </a:p>
              <a:p>
                <a:pPr marL="285750" indent="-285750">
                  <a:buFont typeface="Wingdings" panose="05000000000000000000" pitchFamily="2" charset="2"/>
                  <a:buChar char="§"/>
                </a:pPr>
                <a:endParaRPr lang="en-GB" sz="1550" dirty="0"/>
              </a:p>
              <a:p>
                <a:pPr marL="285750" indent="-285750">
                  <a:buFont typeface="Wingdings" panose="05000000000000000000" pitchFamily="2" charset="2"/>
                  <a:buChar char="§"/>
                </a:pPr>
                <a:endParaRPr lang="en-GB" sz="1550" dirty="0"/>
              </a:p>
              <a:p>
                <a:pPr marL="285750" indent="-285750">
                  <a:buFont typeface="Wingdings" panose="05000000000000000000" pitchFamily="2" charset="2"/>
                  <a:buChar char="§"/>
                </a:pPr>
                <a:endParaRPr lang="en-GB" sz="1550" dirty="0"/>
              </a:p>
            </p:txBody>
          </p:sp>
        </mc:Choice>
        <mc:Fallback xmlns="">
          <p:sp>
            <p:nvSpPr>
              <p:cNvPr id="6" name="CasellaDiTesto 5">
                <a:extLst>
                  <a:ext uri="{FF2B5EF4-FFF2-40B4-BE49-F238E27FC236}">
                    <a16:creationId xmlns:a16="http://schemas.microsoft.com/office/drawing/2014/main" id="{DC6DC137-FD8C-4272-A464-464DEDFECA9D}"/>
                  </a:ext>
                </a:extLst>
              </p:cNvPr>
              <p:cNvSpPr txBox="1">
                <a:spLocks noRot="1" noChangeAspect="1" noMove="1" noResize="1" noEditPoints="1" noAdjustHandles="1" noChangeArrowheads="1" noChangeShapeType="1" noTextEdit="1"/>
              </p:cNvSpPr>
              <p:nvPr/>
            </p:nvSpPr>
            <p:spPr>
              <a:xfrm>
                <a:off x="1" y="1003179"/>
                <a:ext cx="12192000" cy="6571030"/>
              </a:xfrm>
              <a:prstGeom prst="rect">
                <a:avLst/>
              </a:prstGeom>
              <a:blipFill>
                <a:blip r:embed="rId2"/>
                <a:stretch>
                  <a:fillRect l="-150" t="-186"/>
                </a:stretch>
              </a:blipFill>
            </p:spPr>
            <p:txBody>
              <a:bodyPr/>
              <a:lstStyle/>
              <a:p>
                <a:r>
                  <a:rPr lang="en-GB">
                    <a:noFill/>
                  </a:rPr>
                  <a:t> </a:t>
                </a:r>
              </a:p>
            </p:txBody>
          </p:sp>
        </mc:Fallback>
      </mc:AlternateContent>
    </p:spTree>
    <p:extLst>
      <p:ext uri="{BB962C8B-B14F-4D97-AF65-F5344CB8AC3E}">
        <p14:creationId xmlns:p14="http://schemas.microsoft.com/office/powerpoint/2010/main" val="2913757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8B86DB0-798D-4C85-81DD-E74C3E79867F}"/>
              </a:ext>
            </a:extLst>
          </p:cNvPr>
          <p:cNvSpPr>
            <a:spLocks noGrp="1"/>
          </p:cNvSpPr>
          <p:nvPr>
            <p:ph type="sldNum" sz="quarter" idx="12"/>
          </p:nvPr>
        </p:nvSpPr>
        <p:spPr/>
        <p:txBody>
          <a:bodyPr/>
          <a:lstStyle/>
          <a:p>
            <a:fld id="{F556478C-EA8F-4B12-8AB2-8053E5C3663D}" type="slidenum">
              <a:rPr lang="en-GB" smtClean="0"/>
              <a:t>166</a:t>
            </a:fld>
            <a:endParaRPr lang="en-GB"/>
          </a:p>
        </p:txBody>
      </p:sp>
      <p:sp>
        <p:nvSpPr>
          <p:cNvPr id="5" name="CasellaDiTesto 4">
            <a:extLst>
              <a:ext uri="{FF2B5EF4-FFF2-40B4-BE49-F238E27FC236}">
                <a16:creationId xmlns:a16="http://schemas.microsoft.com/office/drawing/2014/main" id="{BD4D4EBE-F66C-43E7-86DC-E442B0AA2CA6}"/>
              </a:ext>
            </a:extLst>
          </p:cNvPr>
          <p:cNvSpPr txBox="1"/>
          <p:nvPr/>
        </p:nvSpPr>
        <p:spPr>
          <a:xfrm>
            <a:off x="0" y="123644"/>
            <a:ext cx="12192000" cy="707886"/>
          </a:xfrm>
          <a:prstGeom prst="rect">
            <a:avLst/>
          </a:prstGeom>
          <a:noFill/>
        </p:spPr>
        <p:txBody>
          <a:bodyPr wrap="square" rtlCol="0">
            <a:spAutoFit/>
          </a:bodyPr>
          <a:lstStyle/>
          <a:p>
            <a:pPr algn="ctr"/>
            <a:r>
              <a:rPr lang="en-GB" sz="4000" dirty="0">
                <a:latin typeface="+mj-lt"/>
              </a:rPr>
              <a:t>References (2/2)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C6DC137-FD8C-4272-A464-464DEDFECA9D}"/>
                  </a:ext>
                </a:extLst>
              </p:cNvPr>
              <p:cNvSpPr txBox="1"/>
              <p:nvPr/>
            </p:nvSpPr>
            <p:spPr>
              <a:xfrm>
                <a:off x="1" y="994297"/>
                <a:ext cx="12192000" cy="6055504"/>
              </a:xfrm>
              <a:prstGeom prst="rect">
                <a:avLst/>
              </a:prstGeom>
              <a:noFill/>
            </p:spPr>
            <p:txBody>
              <a:bodyPr wrap="square" rtlCol="0">
                <a:spAutoFit/>
              </a:bodyPr>
              <a:lstStyle/>
              <a:p>
                <a:pPr marL="285750" indent="-285750">
                  <a:buFont typeface="Wingdings" panose="05000000000000000000" pitchFamily="2" charset="2"/>
                  <a:buChar char="§"/>
                </a:pPr>
                <a:r>
                  <a:rPr lang="en-GB" sz="1550" dirty="0"/>
                  <a:t>S. Khan, “Collective phenomena in synchrotron radiation sources”, Springer, 2006.</a:t>
                </a:r>
              </a:p>
              <a:p>
                <a:pPr marL="285750" indent="-285750">
                  <a:buFont typeface="Wingdings" panose="05000000000000000000" pitchFamily="2" charset="2"/>
                  <a:buChar char="§"/>
                </a:pPr>
                <a:r>
                  <a:rPr lang="en-GB" sz="1550" dirty="0">
                    <a:solidFill>
                      <a:srgbClr val="0000FF"/>
                    </a:solidFill>
                  </a:rPr>
                  <a:t>I. S. Ko, Y. Kim and J. Y. Huang, “Status of longitudinal feedback system for the PLS storage ring”, PAC, 1999.</a:t>
                </a:r>
              </a:p>
              <a:p>
                <a:pPr marL="285750" indent="-285750">
                  <a:buFont typeface="Wingdings" panose="05000000000000000000" pitchFamily="2" charset="2"/>
                  <a:buChar char="§"/>
                </a:pPr>
                <a:r>
                  <a:rPr lang="en-GB" sz="1550" dirty="0"/>
                  <a:t>A. Latina, “Introduction to transverse beam dynamics”, JUAS, 2016.</a:t>
                </a:r>
              </a:p>
              <a:p>
                <a:pPr marL="285750" indent="-285750">
                  <a:buFont typeface="Wingdings" panose="05000000000000000000" pitchFamily="2" charset="2"/>
                  <a:buChar char="§"/>
                </a:pPr>
                <a:r>
                  <a:rPr lang="en-GB" sz="1550" dirty="0">
                    <a:solidFill>
                      <a:srgbClr val="0000FF"/>
                    </a:solidFill>
                  </a:rPr>
                  <a:t>F. Marcellini, M. Serio and M. Zobov,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broad-band button electrodes”, DA</a:t>
                </a:r>
                <a14:m>
                  <m:oMath xmlns:m="http://schemas.openxmlformats.org/officeDocument/2006/math">
                    <m:r>
                      <m:rPr>
                        <m:sty m:val="p"/>
                      </m:rPr>
                      <a:rPr lang="el-GR" sz="1550" i="1">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technical note CD-6, 1996.</a:t>
                </a:r>
              </a:p>
              <a:p>
                <a:pPr marL="285750" indent="-285750">
                  <a:buFont typeface="Wingdings" panose="05000000000000000000" pitchFamily="2" charset="2"/>
                  <a:buChar char="§"/>
                </a:pPr>
                <a:r>
                  <a:rPr lang="en-GB" sz="1550" dirty="0"/>
                  <a:t>M. Migliorati and L. Palumbo, “Multibunch and multiparticle simulation code with an alternative approach …”, Phys. Rev. STAB, 2015.</a:t>
                </a:r>
              </a:p>
              <a:p>
                <a:pPr marL="285750" indent="-285750" algn="l">
                  <a:buFont typeface="Wingdings" panose="05000000000000000000" pitchFamily="2" charset="2"/>
                  <a:buChar char="§"/>
                </a:pPr>
                <a:r>
                  <a:rPr lang="en-GB" sz="1550" dirty="0">
                    <a:solidFill>
                      <a:srgbClr val="0000FF"/>
                    </a:solidFill>
                  </a:rPr>
                  <a:t>M. Migliorati, “Past collective effects studies for DAFNE”, CERN ICE meeting, 2012.</a:t>
                </a:r>
              </a:p>
              <a:p>
                <a:pPr marL="285750" indent="-285750" algn="l">
                  <a:buFont typeface="Wingdings" panose="05000000000000000000" pitchFamily="2" charset="2"/>
                  <a:buChar char="§"/>
                </a:pPr>
                <a:r>
                  <a:rPr lang="en-GB" sz="1550" dirty="0"/>
                  <a:t>M. Migliorati, “</a:t>
                </a:r>
                <a:r>
                  <a:rPr lang="en-GB" sz="1550" dirty="0" err="1"/>
                  <a:t>Effetti</a:t>
                </a:r>
                <a:r>
                  <a:rPr lang="en-GB" sz="1550" dirty="0"/>
                  <a:t> </a:t>
                </a:r>
                <a:r>
                  <a:rPr lang="en-GB" sz="1550" dirty="0" err="1"/>
                  <a:t>collettivi</a:t>
                </a:r>
                <a:r>
                  <a:rPr lang="en-GB" sz="1550" dirty="0"/>
                  <a:t> </a:t>
                </a:r>
                <a:r>
                  <a:rPr lang="en-GB" sz="1550" dirty="0" err="1"/>
                  <a:t>nella</a:t>
                </a:r>
                <a:r>
                  <a:rPr lang="en-GB" sz="1550" dirty="0"/>
                  <a:t> </a:t>
                </a:r>
                <a:r>
                  <a:rPr lang="en-GB" sz="1550" dirty="0" err="1"/>
                  <a:t>dinamica</a:t>
                </a:r>
                <a:r>
                  <a:rPr lang="en-GB" sz="1550" dirty="0"/>
                  <a:t> </a:t>
                </a:r>
                <a:r>
                  <a:rPr lang="en-GB" sz="1550" dirty="0" err="1"/>
                  <a:t>dei</a:t>
                </a:r>
                <a:r>
                  <a:rPr lang="en-GB" sz="1550" dirty="0"/>
                  <a:t> fasci in una </a:t>
                </a:r>
                <a:r>
                  <a:rPr lang="en-GB" sz="1550" dirty="0" err="1"/>
                  <a:t>macchina</a:t>
                </a:r>
                <a:r>
                  <a:rPr lang="en-GB" sz="1550" dirty="0"/>
                  <a:t> </a:t>
                </a:r>
                <a:r>
                  <a:rPr lang="en-GB" sz="1550" dirty="0" err="1"/>
                  <a:t>acceleratrice</a:t>
                </a:r>
                <a:r>
                  <a:rPr lang="en-GB" sz="1550" dirty="0"/>
                  <a:t> </a:t>
                </a:r>
                <a:r>
                  <a:rPr lang="en-GB" sz="1550" dirty="0" err="1"/>
                  <a:t>circolare</a:t>
                </a:r>
                <a:r>
                  <a:rPr lang="en-GB" sz="1550" dirty="0"/>
                  <a:t> con </a:t>
                </a:r>
                <a:r>
                  <a:rPr lang="en-GB" sz="1550" dirty="0" err="1"/>
                  <a:t>applicazioni</a:t>
                </a:r>
                <a:r>
                  <a:rPr lang="en-GB" sz="1550" dirty="0"/>
                  <a:t> …”, PhD thesis, 1996.</a:t>
                </a:r>
              </a:p>
              <a:p>
                <a:pPr marL="285750" indent="-285750" algn="l">
                  <a:buFont typeface="Wingdings" panose="05000000000000000000" pitchFamily="2" charset="2"/>
                  <a:buChar char="§"/>
                </a:pPr>
                <a:r>
                  <a:rPr lang="en-GB" sz="1550" dirty="0">
                    <a:solidFill>
                      <a:srgbClr val="0000FF"/>
                    </a:solidFill>
                  </a:rPr>
                  <a:t>M. K. Park et al., “Longitudinal feedback control system for the PLS”, EPAC, 2000.</a:t>
                </a:r>
              </a:p>
              <a:p>
                <a:pPr marL="285750" indent="-285750" algn="l">
                  <a:buFont typeface="Wingdings" panose="05000000000000000000" pitchFamily="2" charset="2"/>
                  <a:buChar char="§"/>
                </a:pPr>
                <a:r>
                  <a:rPr lang="en-GB" sz="1550" dirty="0"/>
                  <a:t>S. Prabhakar, “New diagnostics and cures for coupled-bunch instabilities”, SLAC-Report-554, 2001.</a:t>
                </a:r>
              </a:p>
              <a:p>
                <a:pPr marL="285750" indent="-285750" algn="l">
                  <a:buFont typeface="Wingdings" panose="05000000000000000000" pitchFamily="2" charset="2"/>
                  <a:buChar char="§"/>
                </a:pPr>
                <a:r>
                  <a:rPr lang="en-GB" sz="1550" dirty="0">
                    <a:solidFill>
                      <a:srgbClr val="0000FF"/>
                    </a:solidFill>
                  </a:rPr>
                  <a:t>C. </a:t>
                </a:r>
                <a:r>
                  <a:rPr lang="en-GB" sz="1550" dirty="0" err="1">
                    <a:solidFill>
                      <a:srgbClr val="0000FF"/>
                    </a:solidFill>
                  </a:rPr>
                  <a:t>Sanelli</a:t>
                </a:r>
                <a:r>
                  <a:rPr lang="en-GB" sz="1550" dirty="0">
                    <a:solidFill>
                      <a:srgbClr val="0000FF"/>
                    </a:solidFill>
                  </a:rPr>
                  <a:t> and M. </a:t>
                </a:r>
                <a:r>
                  <a:rPr lang="en-GB" sz="1550" dirty="0" err="1">
                    <a:solidFill>
                      <a:srgbClr val="0000FF"/>
                    </a:solidFill>
                  </a:rPr>
                  <a:t>Preger</a:t>
                </a:r>
                <a:r>
                  <a:rPr lang="en-GB" sz="1550" dirty="0">
                    <a:solidFill>
                      <a:srgbClr val="0000FF"/>
                    </a:solidFill>
                  </a:rPr>
                  <a:t>, “The DA</a:t>
                </a:r>
                <a14:m>
                  <m:oMath xmlns:m="http://schemas.openxmlformats.org/officeDocument/2006/math">
                    <m:r>
                      <m:rPr>
                        <m:sty m:val="p"/>
                      </m:rPr>
                      <a:rPr lang="el-GR" sz="1550" i="1" smtClean="0">
                        <a:solidFill>
                          <a:srgbClr val="0000FF"/>
                        </a:solidFill>
                        <a:latin typeface="Cambria Math" panose="02040503050406030204" pitchFamily="18" charset="0"/>
                        <a:ea typeface="Cambria Math" panose="02040503050406030204" pitchFamily="18" charset="0"/>
                      </a:rPr>
                      <m:t>Φ</m:t>
                    </m:r>
                  </m:oMath>
                </a14:m>
                <a:r>
                  <a:rPr lang="en-GB" sz="1550" dirty="0">
                    <a:solidFill>
                      <a:srgbClr val="0000FF"/>
                    </a:solidFill>
                  </a:rPr>
                  <a:t>NE main ring magnet prototypes”, EPAC, 1996.</a:t>
                </a:r>
              </a:p>
              <a:p>
                <a:pPr marL="285750" indent="-285750">
                  <a:buFont typeface="Wingdings" panose="05000000000000000000" pitchFamily="2" charset="2"/>
                  <a:buChar char="§"/>
                </a:pPr>
                <a:r>
                  <a:rPr lang="en-US" altLang="en-US" sz="1550" dirty="0"/>
                  <a:t>H. </a:t>
                </a:r>
                <a:r>
                  <a:rPr lang="en-US" altLang="en-US" sz="1550" dirty="0" err="1"/>
                  <a:t>Schmickler</a:t>
                </a:r>
                <a:r>
                  <a:rPr lang="en-US" altLang="en-US" sz="1550" dirty="0"/>
                  <a:t>, “</a:t>
                </a:r>
                <a:r>
                  <a:rPr lang="it-IT" altLang="en-US" sz="1550" dirty="0"/>
                  <a:t>Multi-</a:t>
                </a:r>
                <a:r>
                  <a:rPr lang="it-IT" altLang="en-US" sz="1550" dirty="0" err="1"/>
                  <a:t>bunch</a:t>
                </a:r>
                <a:r>
                  <a:rPr lang="it-IT" altLang="en-US" sz="1550" dirty="0"/>
                  <a:t> feedback systems</a:t>
                </a:r>
                <a:r>
                  <a:rPr lang="en-US" altLang="en-US" sz="1550" dirty="0"/>
                  <a:t>”, CAS, 2015.</a:t>
                </a:r>
              </a:p>
              <a:p>
                <a:pPr marL="285750" indent="-285750">
                  <a:buFont typeface="Wingdings" panose="05000000000000000000" pitchFamily="2" charset="2"/>
                  <a:buChar char="§"/>
                </a:pPr>
                <a:r>
                  <a:rPr lang="en-US" sz="1550" dirty="0">
                    <a:solidFill>
                      <a:srgbClr val="0000FF"/>
                    </a:solidFill>
                  </a:rPr>
                  <a:t>D. </a:t>
                </a:r>
                <a:r>
                  <a:rPr lang="en-GB" sz="1550" dirty="0" err="1">
                    <a:solidFill>
                      <a:srgbClr val="0000FF"/>
                    </a:solidFill>
                  </a:rPr>
                  <a:t>Teytelman</a:t>
                </a:r>
                <a:r>
                  <a:rPr lang="en-GB" sz="1550" dirty="0">
                    <a:solidFill>
                      <a:srgbClr val="0000FF"/>
                    </a:solidFill>
                  </a:rPr>
                  <a:t>, “Architectures and algorithms for control and diagnostics of coupled-bunch instabilities …”, SLAC-Report-633, 2003.</a:t>
                </a:r>
              </a:p>
              <a:p>
                <a:pPr marL="285750" indent="-285750">
                  <a:buFont typeface="Wingdings" panose="05000000000000000000" pitchFamily="2" charset="2"/>
                  <a:buChar char="§"/>
                </a:pPr>
                <a:r>
                  <a:rPr lang="en-US" sz="1550" dirty="0"/>
                  <a:t>D. </a:t>
                </a:r>
                <a:r>
                  <a:rPr lang="en-GB" sz="1550" dirty="0" err="1"/>
                  <a:t>Teytelman</a:t>
                </a:r>
                <a:r>
                  <a:rPr lang="en-GB" sz="1550" dirty="0"/>
                  <a:t> et al., “Design and testing of </a:t>
                </a:r>
                <a:r>
                  <a:rPr lang="en-GB" sz="1550" dirty="0" err="1"/>
                  <a:t>Gproto</a:t>
                </a:r>
                <a:r>
                  <a:rPr lang="en-GB" sz="1550" dirty="0"/>
                  <a:t> bunch-by-bunch signal processor”, EPAC, 2006.</a:t>
                </a:r>
              </a:p>
              <a:p>
                <a:pPr marL="285750" indent="-285750" algn="l">
                  <a:buFont typeface="Wingdings" panose="05000000000000000000" pitchFamily="2" charset="2"/>
                  <a:buChar char="§"/>
                </a:pPr>
                <a:r>
                  <a:rPr lang="en-US" sz="1550" dirty="0">
                    <a:solidFill>
                      <a:srgbClr val="0000FF"/>
                    </a:solidFill>
                  </a:rPr>
                  <a:t>D. </a:t>
                </a:r>
                <a:r>
                  <a:rPr lang="en-GB" sz="1550" dirty="0" err="1">
                    <a:solidFill>
                      <a:srgbClr val="0000FF"/>
                    </a:solidFill>
                  </a:rPr>
                  <a:t>Teytelman</a:t>
                </a:r>
                <a:r>
                  <a:rPr lang="en-GB" sz="1550" dirty="0">
                    <a:solidFill>
                      <a:srgbClr val="0000FF"/>
                    </a:solidFill>
                  </a:rPr>
                  <a:t>, “FBE-368L longitudinal RF signal processor”, technical user manual, 2012.</a:t>
                </a:r>
              </a:p>
              <a:p>
                <a:pPr marL="285750" indent="-285750">
                  <a:buFont typeface="Wingdings" panose="05000000000000000000" pitchFamily="2" charset="2"/>
                  <a:buChar char="§"/>
                </a:pPr>
                <a:r>
                  <a:rPr lang="en-US" sz="1550" dirty="0"/>
                  <a:t>D. </a:t>
                </a:r>
                <a:r>
                  <a:rPr lang="en-GB" sz="1550" dirty="0" err="1"/>
                  <a:t>Teytelman</a:t>
                </a:r>
                <a:r>
                  <a:rPr lang="en-GB" sz="1550" dirty="0"/>
                  <a:t>, “iGp-120F signal processor”, technical user manual, 2008.</a:t>
                </a:r>
              </a:p>
              <a:p>
                <a:pPr marL="285750" indent="-285750" algn="l">
                  <a:buFont typeface="Wingdings" panose="05000000000000000000" pitchFamily="2" charset="2"/>
                  <a:buChar char="§"/>
                </a:pPr>
                <a:r>
                  <a:rPr lang="en-US" sz="1550" dirty="0">
                    <a:solidFill>
                      <a:srgbClr val="0000FF"/>
                    </a:solidFill>
                  </a:rPr>
                  <a:t>D. </a:t>
                </a:r>
                <a:r>
                  <a:rPr lang="en-GB" sz="1550" dirty="0" err="1">
                    <a:solidFill>
                      <a:srgbClr val="0000FF"/>
                    </a:solidFill>
                  </a:rPr>
                  <a:t>Teytelman</a:t>
                </a:r>
                <a:r>
                  <a:rPr lang="en-GB" sz="1550" dirty="0">
                    <a:solidFill>
                      <a:srgbClr val="0000FF"/>
                    </a:solidFill>
                  </a:rPr>
                  <a:t> and J. Fox, “Set-up of PEP-II longitudinal feedback systems for even/odd bunch spacings”, SLAC-PUB-9217, 2002.</a:t>
                </a:r>
              </a:p>
              <a:p>
                <a:pPr marL="285750" indent="-285750" algn="l">
                  <a:buFont typeface="Wingdings" panose="05000000000000000000" pitchFamily="2" charset="2"/>
                  <a:buChar char="§"/>
                </a:pPr>
                <a:r>
                  <a:rPr lang="en-GB" sz="1550" dirty="0"/>
                  <a:t>K. A. Thompson, “Simulation of longitudinal coupled-bunch instabilities”, Asymmetric B-Factory Collider note, 1991.</a:t>
                </a:r>
              </a:p>
              <a:p>
                <a:pPr marL="285750" indent="-285750" algn="l">
                  <a:buFont typeface="Wingdings" panose="05000000000000000000" pitchFamily="2" charset="2"/>
                  <a:buChar char="§"/>
                </a:pPr>
                <a:r>
                  <a:rPr lang="en-GB" sz="1550" dirty="0">
                    <a:solidFill>
                      <a:srgbClr val="0000FF"/>
                    </a:solidFill>
                  </a:rPr>
                  <a:t>R. P. Walker, “Radiation damping”, CAS, 1994.</a:t>
                </a:r>
              </a:p>
              <a:p>
                <a:pPr marL="285750" indent="-285750" algn="l">
                  <a:buFont typeface="Wingdings" panose="05000000000000000000" pitchFamily="2" charset="2"/>
                  <a:buChar char="§"/>
                </a:pPr>
                <a:r>
                  <a:rPr lang="en-GB" sz="1550" dirty="0"/>
                  <a:t>L. Wu-Bin et al., “A waveguide overloaded cavity kicker for the HLS II longitudinal feedback system”, Chinese Physics C, 2014.</a:t>
                </a:r>
              </a:p>
              <a:p>
                <a:pPr marL="285750" indent="-285750" algn="l">
                  <a:buFont typeface="Wingdings" panose="05000000000000000000" pitchFamily="2" charset="2"/>
                  <a:buChar char="§"/>
                </a:pPr>
                <a:r>
                  <a:rPr lang="en-GB" sz="1550" dirty="0">
                    <a:solidFill>
                      <a:srgbClr val="0000FF"/>
                    </a:solidFill>
                  </a:rPr>
                  <a:t>A. Young, J. Fox and D. </a:t>
                </a:r>
                <a:r>
                  <a:rPr lang="en-GB" sz="1550" dirty="0" err="1">
                    <a:solidFill>
                      <a:srgbClr val="0000FF"/>
                    </a:solidFill>
                  </a:rPr>
                  <a:t>Teytelman</a:t>
                </a:r>
                <a:r>
                  <a:rPr lang="en-GB" sz="1550" dirty="0">
                    <a:solidFill>
                      <a:srgbClr val="0000FF"/>
                    </a:solidFill>
                  </a:rPr>
                  <a:t>, “VXI Based Multibunch Detector and QPSK Modulator for the PEP-II/ALS/DAFNE …”, SLAC-PUB-7485, 1997.</a:t>
                </a:r>
              </a:p>
              <a:p>
                <a:pPr marL="285750" indent="-285750">
                  <a:buFont typeface="Wingdings" panose="05000000000000000000" pitchFamily="2" charset="2"/>
                  <a:buChar char="§"/>
                </a:pPr>
                <a:r>
                  <a:rPr lang="en-GB" sz="1550" dirty="0"/>
                  <a:t>M. Zobov et al., “Collective effects and impedance study for the DA</a:t>
                </a:r>
                <a14:m>
                  <m:oMath xmlns:m="http://schemas.openxmlformats.org/officeDocument/2006/math">
                    <m:r>
                      <m:rPr>
                        <m:sty m:val="p"/>
                      </m:rPr>
                      <a:rPr lang="el-GR" sz="1550" i="1" smtClean="0">
                        <a:latin typeface="Cambria Math" panose="02040503050406030204" pitchFamily="18" charset="0"/>
                        <a:ea typeface="Cambria Math" panose="02040503050406030204" pitchFamily="18" charset="0"/>
                      </a:rPr>
                      <m:t>Φ</m:t>
                    </m:r>
                  </m:oMath>
                </a14:m>
                <a:r>
                  <a:rPr lang="en-GB" sz="1550" dirty="0"/>
                  <a:t>NE </a:t>
                </a:r>
                <a14:m>
                  <m:oMath xmlns:m="http://schemas.openxmlformats.org/officeDocument/2006/math">
                    <m:r>
                      <m:rPr>
                        <m:sty m:val="p"/>
                      </m:rPr>
                      <a:rPr lang="el-GR" sz="1550" i="1">
                        <a:latin typeface="Cambria Math" panose="02040503050406030204" pitchFamily="18" charset="0"/>
                        <a:ea typeface="Cambria Math" panose="02040503050406030204" pitchFamily="18" charset="0"/>
                      </a:rPr>
                      <m:t>Φ</m:t>
                    </m:r>
                  </m:oMath>
                </a14:m>
                <a:r>
                  <a:rPr lang="en-GB" sz="1550" dirty="0"/>
                  <a:t>-factory”, LNF-95/041, 1995.</a:t>
                </a:r>
              </a:p>
              <a:p>
                <a:pPr marL="285750" indent="-285750">
                  <a:buFont typeface="Wingdings" panose="05000000000000000000" pitchFamily="2" charset="2"/>
                  <a:buChar char="§"/>
                </a:pPr>
                <a:endParaRPr lang="en-GB" sz="1550" dirty="0"/>
              </a:p>
              <a:p>
                <a:pPr marL="285750" indent="-285750">
                  <a:buFont typeface="Wingdings" panose="05000000000000000000" pitchFamily="2" charset="2"/>
                  <a:buChar char="§"/>
                </a:pPr>
                <a:endParaRPr lang="en-GB" sz="1550" dirty="0"/>
              </a:p>
              <a:p>
                <a:pPr marL="285750" indent="-285750" algn="l">
                  <a:buFont typeface="Wingdings" panose="05000000000000000000" pitchFamily="2" charset="2"/>
                  <a:buChar char="§"/>
                </a:pPr>
                <a:endParaRPr lang="en-GB" sz="1550" dirty="0"/>
              </a:p>
              <a:p>
                <a:pPr marL="285750" indent="-285750">
                  <a:buFont typeface="Wingdings" panose="05000000000000000000" pitchFamily="2" charset="2"/>
                  <a:buChar char="§"/>
                </a:pPr>
                <a:endParaRPr lang="en-GB" sz="1550" dirty="0"/>
              </a:p>
            </p:txBody>
          </p:sp>
        </mc:Choice>
        <mc:Fallback xmlns="">
          <p:sp>
            <p:nvSpPr>
              <p:cNvPr id="6" name="CasellaDiTesto 5">
                <a:extLst>
                  <a:ext uri="{FF2B5EF4-FFF2-40B4-BE49-F238E27FC236}">
                    <a16:creationId xmlns:a16="http://schemas.microsoft.com/office/drawing/2014/main" id="{DC6DC137-FD8C-4272-A464-464DEDFECA9D}"/>
                  </a:ext>
                </a:extLst>
              </p:cNvPr>
              <p:cNvSpPr txBox="1">
                <a:spLocks noRot="1" noChangeAspect="1" noMove="1" noResize="1" noEditPoints="1" noAdjustHandles="1" noChangeArrowheads="1" noChangeShapeType="1" noTextEdit="1"/>
              </p:cNvSpPr>
              <p:nvPr/>
            </p:nvSpPr>
            <p:spPr>
              <a:xfrm>
                <a:off x="1" y="994297"/>
                <a:ext cx="12192000" cy="6055504"/>
              </a:xfrm>
              <a:prstGeom prst="rect">
                <a:avLst/>
              </a:prstGeom>
              <a:blipFill>
                <a:blip r:embed="rId2"/>
                <a:stretch>
                  <a:fillRect l="-150" t="-101"/>
                </a:stretch>
              </a:blipFill>
            </p:spPr>
            <p:txBody>
              <a:bodyPr/>
              <a:lstStyle/>
              <a:p>
                <a:r>
                  <a:rPr lang="en-GB">
                    <a:noFill/>
                  </a:rPr>
                  <a:t> </a:t>
                </a:r>
              </a:p>
            </p:txBody>
          </p:sp>
        </mc:Fallback>
      </mc:AlternateContent>
    </p:spTree>
    <p:extLst>
      <p:ext uri="{BB962C8B-B14F-4D97-AF65-F5344CB8AC3E}">
        <p14:creationId xmlns:p14="http://schemas.microsoft.com/office/powerpoint/2010/main" val="1533143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05BC216-E2DB-4CA7-9272-BA225FA6F7B0}"/>
              </a:ext>
            </a:extLst>
          </p:cNvPr>
          <p:cNvSpPr txBox="1"/>
          <p:nvPr/>
        </p:nvSpPr>
        <p:spPr>
          <a:xfrm>
            <a:off x="0" y="87998"/>
            <a:ext cx="12192000" cy="707886"/>
          </a:xfrm>
          <a:prstGeom prst="rect">
            <a:avLst/>
          </a:prstGeom>
          <a:noFill/>
        </p:spPr>
        <p:txBody>
          <a:bodyPr wrap="square" rtlCol="0">
            <a:spAutoFit/>
          </a:bodyPr>
          <a:lstStyle/>
          <a:p>
            <a:pPr algn="ctr"/>
            <a:r>
              <a:rPr lang="en-GB" sz="4000" dirty="0">
                <a:latin typeface="+mj-lt"/>
              </a:rPr>
              <a:t>Synchrotron radiation (3/6)</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EF2D4987-0ADB-482E-8853-C4DB904C5264}"/>
                  </a:ext>
                </a:extLst>
              </p:cNvPr>
              <p:cNvSpPr txBox="1"/>
              <p:nvPr/>
            </p:nvSpPr>
            <p:spPr>
              <a:xfrm>
                <a:off x="0" y="928676"/>
                <a:ext cx="12192000"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t>The energy-loss per turn for the off-energy particle is the integral of the radiated power around the off-energy orbit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Equating the magnetic Lorentz-force acting on the particle with the centripetal force we derive the magnetic rigidity formula</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i="1" dirty="0" smtClean="0">
                        <a:latin typeface="Cambria Math" panose="02040503050406030204" pitchFamily="18" charset="0"/>
                      </a:rPr>
                      <m:t>𝐵</m:t>
                    </m:r>
                  </m:oMath>
                </a14:m>
                <a:r>
                  <a:rPr lang="en-GB" dirty="0"/>
                  <a:t> is the dipolar magnetic field bending the particle.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following proportionality relations can be deduced</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Therefore </a:t>
                </a:r>
                <a14:m>
                  <m:oMath xmlns:m="http://schemas.openxmlformats.org/officeDocument/2006/math">
                    <m:r>
                      <a:rPr lang="en-GB" sz="1800" i="1" smtClean="0">
                        <a:latin typeface="Cambria Math" panose="02040503050406030204" pitchFamily="18" charset="0"/>
                        <a:ea typeface="Cambria Math" panose="02040503050406030204" pitchFamily="18" charset="0"/>
                      </a:rPr>
                      <m:t>𝑃</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𝑠</m:t>
                    </m:r>
                    <m:r>
                      <a:rPr lang="en-GB" sz="1800" b="0" i="1" smtClean="0">
                        <a:latin typeface="Cambria Math" panose="02040503050406030204" pitchFamily="18" charset="0"/>
                        <a:ea typeface="Cambria Math" panose="02040503050406030204" pitchFamily="18" charset="0"/>
                      </a:rPr>
                      <m:t>)</m:t>
                    </m:r>
                  </m:oMath>
                </a14:m>
                <a:r>
                  <a:rPr lang="en-GB" i="1" dirty="0"/>
                  <a:t> </a:t>
                </a:r>
                <a:r>
                  <a:rPr lang="en-GB" dirty="0"/>
                  <a:t>can be written as a function of energy and transverse displacements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oMath>
                </a14:m>
                <a:r>
                  <a:rPr lang="en-GB" dirty="0"/>
                  <a:t> is the power radiated at the position </a:t>
                </a:r>
                <a:r>
                  <a:rPr lang="en-GB" i="1" dirty="0"/>
                  <a:t>s </a:t>
                </a:r>
                <a:r>
                  <a:rPr lang="en-GB" dirty="0"/>
                  <a:t>of the design orbit, where the dipolar field is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𝐵</m:t>
                        </m:r>
                      </m:e>
                      <m:sub>
                        <m:r>
                          <a:rPr lang="en-GB" i="1">
                            <a:latin typeface="Cambria Math" panose="02040503050406030204" pitchFamily="18" charset="0"/>
                          </a:rPr>
                          <m:t>0</m:t>
                        </m:r>
                      </m:sub>
                    </m:sSub>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oMath>
                </a14:m>
                <a:r>
                  <a:rPr lang="en-GB" dirty="0"/>
                  <a:t>.</a:t>
                </a:r>
              </a:p>
            </p:txBody>
          </p:sp>
        </mc:Choice>
        <mc:Fallback xmlns="">
          <p:sp>
            <p:nvSpPr>
              <p:cNvPr id="3" name="CasellaDiTesto 2">
                <a:extLst>
                  <a:ext uri="{FF2B5EF4-FFF2-40B4-BE49-F238E27FC236}">
                    <a16:creationId xmlns:a16="http://schemas.microsoft.com/office/drawing/2014/main" id="{EF2D4987-0ADB-482E-8853-C4DB904C5264}"/>
                  </a:ext>
                </a:extLst>
              </p:cNvPr>
              <p:cNvSpPr txBox="1">
                <a:spLocks noRot="1" noChangeAspect="1" noMove="1" noResize="1" noEditPoints="1" noAdjustHandles="1" noChangeArrowheads="1" noChangeShapeType="1" noTextEdit="1"/>
              </p:cNvSpPr>
              <p:nvPr/>
            </p:nvSpPr>
            <p:spPr>
              <a:xfrm>
                <a:off x="0" y="928676"/>
                <a:ext cx="12192000" cy="5909310"/>
              </a:xfrm>
              <a:prstGeom prst="rect">
                <a:avLst/>
              </a:prstGeom>
              <a:blipFill>
                <a:blip r:embed="rId2"/>
                <a:stretch>
                  <a:fillRect l="-300" t="-515" b="-6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408D136F-AC82-44E7-A9A9-C10223B4B455}"/>
                  </a:ext>
                </a:extLst>
              </p:cNvPr>
              <p:cNvSpPr txBox="1"/>
              <p:nvPr/>
            </p:nvSpPr>
            <p:spPr>
              <a:xfrm>
                <a:off x="0" y="1451153"/>
                <a:ext cx="12192000" cy="7265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d>
                      <m:r>
                        <a:rPr lang="en-GB" b="0" i="1" smtClean="0">
                          <a:latin typeface="Cambria Math" panose="02040503050406030204" pitchFamily="18" charset="0"/>
                          <a:ea typeface="Cambria Math" panose="02040503050406030204" pitchFamily="18" charset="0"/>
                        </a:rPr>
                        <m:t>=</m:t>
                      </m:r>
                      <m:nary>
                        <m:naryPr>
                          <m:chr m:val="∮"/>
                          <m:limLoc m:val="undOvr"/>
                          <m:subHide m:val="on"/>
                          <m:supHide m:val="on"/>
                          <m:ctrlPr>
                            <a:rPr lang="en-GB" b="0"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𝑃</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𝑑𝑡</m:t>
                          </m:r>
                        </m:e>
                      </m:nary>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𝑐</m:t>
                          </m:r>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𝑙</m:t>
                              </m:r>
                            </m:e>
                          </m:d>
                          <m:r>
                            <a:rPr lang="en-GB" i="1">
                              <a:latin typeface="Cambria Math" panose="02040503050406030204" pitchFamily="18" charset="0"/>
                              <a:ea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𝑙</m:t>
                          </m:r>
                        </m:e>
                      </m:nary>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d>
                            <m:dPr>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e>
                          </m:d>
                          <m:r>
                            <a:rPr lang="en-GB" b="0" i="1" smtClean="0">
                              <a:latin typeface="Cambria Math" panose="02040503050406030204" pitchFamily="18" charset="0"/>
                              <a:ea typeface="Cambria Math" panose="02040503050406030204" pitchFamily="18" charset="0"/>
                            </a:rPr>
                            <m:t>𝑑𝑠</m:t>
                          </m:r>
                        </m:e>
                      </m:nary>
                    </m:oMath>
                  </m:oMathPara>
                </a14:m>
                <a:endParaRPr lang="en-GB" dirty="0"/>
              </a:p>
            </p:txBody>
          </p:sp>
        </mc:Choice>
        <mc:Fallback xmlns="">
          <p:sp>
            <p:nvSpPr>
              <p:cNvPr id="4" name="CasellaDiTesto 3">
                <a:extLst>
                  <a:ext uri="{FF2B5EF4-FFF2-40B4-BE49-F238E27FC236}">
                    <a16:creationId xmlns:a16="http://schemas.microsoft.com/office/drawing/2014/main" id="{408D136F-AC82-44E7-A9A9-C10223B4B455}"/>
                  </a:ext>
                </a:extLst>
              </p:cNvPr>
              <p:cNvSpPr txBox="1">
                <a:spLocks noRot="1" noChangeAspect="1" noMove="1" noResize="1" noEditPoints="1" noAdjustHandles="1" noChangeArrowheads="1" noChangeShapeType="1" noTextEdit="1"/>
              </p:cNvSpPr>
              <p:nvPr/>
            </p:nvSpPr>
            <p:spPr>
              <a:xfrm>
                <a:off x="0" y="1451153"/>
                <a:ext cx="12192000" cy="72654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22945C03-9A73-41B8-B348-26B8A3B0315C}"/>
                  </a:ext>
                </a:extLst>
              </p:cNvPr>
              <p:cNvSpPr txBox="1"/>
              <p:nvPr/>
            </p:nvSpPr>
            <p:spPr>
              <a:xfrm>
                <a:off x="6753788" y="2833278"/>
                <a:ext cx="1385507"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𝜌</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b="0" i="0" smtClean="0">
                          <a:latin typeface="Cambria Math" panose="02040503050406030204" pitchFamily="18" charset="0"/>
                          <a:ea typeface="Cambria Math" panose="02040503050406030204" pitchFamily="18" charset="0"/>
                        </a:rPr>
                        <m:t>=</m:t>
                      </m:r>
                      <m:f>
                        <m:fPr>
                          <m:ctrlPr>
                            <a:rPr lang="en-GB" i="1" dirty="0"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𝑝</m:t>
                          </m:r>
                        </m:num>
                        <m:den>
                          <m:r>
                            <a:rPr lang="en-GB" b="0" i="1" dirty="0" smtClean="0">
                              <a:latin typeface="Cambria Math" panose="02040503050406030204" pitchFamily="18" charset="0"/>
                            </a:rPr>
                            <m:t>𝑒</m:t>
                          </m:r>
                        </m:den>
                      </m:f>
                    </m:oMath>
                  </m:oMathPara>
                </a14:m>
                <a:endParaRPr lang="en-GB" dirty="0"/>
              </a:p>
            </p:txBody>
          </p:sp>
        </mc:Choice>
        <mc:Fallback xmlns="">
          <p:sp>
            <p:nvSpPr>
              <p:cNvPr id="7" name="CasellaDiTesto 6">
                <a:extLst>
                  <a:ext uri="{FF2B5EF4-FFF2-40B4-BE49-F238E27FC236}">
                    <a16:creationId xmlns:a16="http://schemas.microsoft.com/office/drawing/2014/main" id="{22945C03-9A73-41B8-B348-26B8A3B0315C}"/>
                  </a:ext>
                </a:extLst>
              </p:cNvPr>
              <p:cNvSpPr txBox="1">
                <a:spLocks noRot="1" noChangeAspect="1" noMove="1" noResize="1" noEditPoints="1" noAdjustHandles="1" noChangeArrowheads="1" noChangeShapeType="1" noTextEdit="1"/>
              </p:cNvSpPr>
              <p:nvPr/>
            </p:nvSpPr>
            <p:spPr>
              <a:xfrm>
                <a:off x="6753788" y="2833278"/>
                <a:ext cx="1385507" cy="474361"/>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2872F3D7-38B9-4262-AC65-E964BC9B232D}"/>
                  </a:ext>
                </a:extLst>
              </p:cNvPr>
              <p:cNvSpPr txBox="1"/>
              <p:nvPr/>
            </p:nvSpPr>
            <p:spPr>
              <a:xfrm>
                <a:off x="4027228" y="4447325"/>
                <a:ext cx="4137543" cy="604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𝑃</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rPr>
                                <m:t>4</m:t>
                              </m:r>
                            </m:sup>
                          </m:sSup>
                        </m:num>
                        <m:den>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𝜌</m:t>
                              </m:r>
                            </m:e>
                            <m:sup>
                              <m:r>
                                <a:rPr lang="en-GB" b="0" i="1" smtClean="0">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𝐸</m:t>
                              </m:r>
                            </m:e>
                            <m:sup>
                              <m:r>
                                <a:rPr lang="en-GB" i="1">
                                  <a:latin typeface="Cambria Math" panose="02040503050406030204" pitchFamily="18" charset="0"/>
                                </a:rPr>
                                <m:t>4</m:t>
                              </m:r>
                            </m:sup>
                          </m:sSup>
                        </m:num>
                        <m:den>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𝜌</m:t>
                              </m:r>
                            </m:e>
                            <m:sup>
                              <m:r>
                                <a:rPr lang="en-GB" i="1">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𝐸</m:t>
                              </m:r>
                            </m:e>
                            <m:sup>
                              <m:r>
                                <a:rPr lang="en-GB" b="0" i="1" smtClean="0">
                                  <a:latin typeface="Cambria Math" panose="02040503050406030204" pitchFamily="18" charset="0"/>
                                </a:rPr>
                                <m:t>2</m:t>
                              </m:r>
                            </m:sup>
                          </m:sSup>
                          <m:sSup>
                            <m:sSupPr>
                              <m:ctrlPr>
                                <a:rPr lang="en-GB" i="1">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𝑝</m:t>
                              </m:r>
                            </m:e>
                            <m:sup>
                              <m:r>
                                <a:rPr lang="en-GB" b="0" i="1" smtClean="0">
                                  <a:latin typeface="Cambria Math" panose="02040503050406030204" pitchFamily="18" charset="0"/>
                                  <a:ea typeface="Cambria Math" panose="02040503050406030204" pitchFamily="18" charset="0"/>
                                </a:rPr>
                                <m:t>2</m:t>
                              </m:r>
                            </m:sup>
                          </m:sSup>
                        </m:num>
                        <m:den>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𝜌</m:t>
                              </m:r>
                            </m:e>
                            <m:sup>
                              <m:r>
                                <a:rPr lang="en-GB" i="1">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den>
                      </m:f>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𝐸</m:t>
                          </m:r>
                        </m:e>
                        <m:sup>
                          <m:r>
                            <a:rPr lang="en-GB" i="1">
                              <a:latin typeface="Cambria Math" panose="02040503050406030204" pitchFamily="18" charset="0"/>
                            </a:rPr>
                            <m:t>2</m:t>
                          </m:r>
                        </m:sup>
                      </m:sSup>
                      <m:sSup>
                        <m:sSupPr>
                          <m:ctrlPr>
                            <a:rPr lang="en-GB" i="1">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𝐵</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3" name="CasellaDiTesto 12">
                <a:extLst>
                  <a:ext uri="{FF2B5EF4-FFF2-40B4-BE49-F238E27FC236}">
                    <a16:creationId xmlns:a16="http://schemas.microsoft.com/office/drawing/2014/main" id="{2872F3D7-38B9-4262-AC65-E964BC9B232D}"/>
                  </a:ext>
                </a:extLst>
              </p:cNvPr>
              <p:cNvSpPr txBox="1">
                <a:spLocks noRot="1" noChangeAspect="1" noMove="1" noResize="1" noEditPoints="1" noAdjustHandles="1" noChangeArrowheads="1" noChangeShapeType="1" noTextEdit="1"/>
              </p:cNvSpPr>
              <p:nvPr/>
            </p:nvSpPr>
            <p:spPr>
              <a:xfrm>
                <a:off x="4027228" y="4447325"/>
                <a:ext cx="4137543" cy="60497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97E04AD3-D2F1-4C76-AAE4-EEC0C9D294DA}"/>
                  </a:ext>
                </a:extLst>
              </p:cNvPr>
              <p:cNvSpPr txBox="1"/>
              <p:nvPr/>
            </p:nvSpPr>
            <p:spPr>
              <a:xfrm>
                <a:off x="2408532" y="5909000"/>
                <a:ext cx="36874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i="1" smtClean="0">
                          <a:latin typeface="Cambria Math" panose="02040503050406030204" pitchFamily="18" charset="0"/>
                          <a:ea typeface="Cambria Math" panose="02040503050406030204" pitchFamily="18" charset="0"/>
                        </a:rPr>
                        <m:t>𝑃</m:t>
                      </m:r>
                      <m:d>
                        <m:dPr>
                          <m:ctrlPr>
                            <a:rPr lang="en-GB" sz="1800"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d>
                            <m:dPr>
                              <m:ctrlPr>
                                <a:rPr lang="en-GB" sz="1800" b="0" i="1" smtClean="0">
                                  <a:latin typeface="Cambria Math" panose="02040503050406030204" pitchFamily="18" charset="0"/>
                                  <a:ea typeface="Cambria Math" panose="02040503050406030204" pitchFamily="18" charset="0"/>
                                </a:rPr>
                              </m:ctrlPr>
                            </m:dPr>
                            <m:e>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𝐸</m:t>
                                  </m:r>
                                </m:e>
                                <m:sub>
                                  <m:r>
                                    <a:rPr lang="en-GB" sz="1800" b="0" i="1" smtClean="0">
                                      <a:latin typeface="Cambria Math" panose="02040503050406030204" pitchFamily="18" charset="0"/>
                                      <a:ea typeface="Cambria Math" panose="02040503050406030204" pitchFamily="18" charset="0"/>
                                    </a:rPr>
                                    <m:t>0</m:t>
                                  </m:r>
                                </m:sub>
                              </m:sSub>
                              <m:r>
                                <a:rPr lang="en-GB" sz="1800"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e>
                          </m:d>
                        </m:e>
                        <m:sup>
                          <m:r>
                            <a:rPr lang="en-GB" sz="1800" b="0" i="1" smtClean="0">
                              <a:latin typeface="Cambria Math" panose="02040503050406030204" pitchFamily="18" charset="0"/>
                              <a:ea typeface="Cambria Math" panose="02040503050406030204" pitchFamily="18" charset="0"/>
                            </a:rPr>
                            <m:t>2</m:t>
                          </m:r>
                        </m:sup>
                      </m:sSup>
                      <m:sSup>
                        <m:sSupPr>
                          <m:ctrlPr>
                            <a:rPr lang="en-GB" i="1">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𝐵</m:t>
                          </m:r>
                        </m:e>
                        <m:sup>
                          <m:r>
                            <a:rPr lang="en-GB" i="1">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7" name="CasellaDiTesto 16">
                <a:extLst>
                  <a:ext uri="{FF2B5EF4-FFF2-40B4-BE49-F238E27FC236}">
                    <a16:creationId xmlns:a16="http://schemas.microsoft.com/office/drawing/2014/main" id="{97E04AD3-D2F1-4C76-AAE4-EEC0C9D294DA}"/>
                  </a:ext>
                </a:extLst>
              </p:cNvPr>
              <p:cNvSpPr txBox="1">
                <a:spLocks noRot="1" noChangeAspect="1" noMove="1" noResize="1" noEditPoints="1" noAdjustHandles="1" noChangeArrowheads="1" noChangeShapeType="1" noTextEdit="1"/>
              </p:cNvSpPr>
              <p:nvPr/>
            </p:nvSpPr>
            <p:spPr>
              <a:xfrm>
                <a:off x="2408532" y="5909000"/>
                <a:ext cx="3687467" cy="369332"/>
              </a:xfrm>
              <a:prstGeom prst="rect">
                <a:avLst/>
              </a:prstGeom>
              <a:blipFill>
                <a:blip r:embed="rId6"/>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B8888E74-3F9E-47F6-AAC3-9349F11CFFEC}"/>
                  </a:ext>
                </a:extLst>
              </p:cNvPr>
              <p:cNvSpPr txBox="1"/>
              <p:nvPr/>
            </p:nvSpPr>
            <p:spPr>
              <a:xfrm>
                <a:off x="6569065" y="5891244"/>
                <a:ext cx="4202797" cy="374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i="1" smtClean="0">
                          <a:latin typeface="Cambria Math" panose="02040503050406030204" pitchFamily="18" charset="0"/>
                          <a:ea typeface="Cambria Math" panose="02040503050406030204" pitchFamily="18" charset="0"/>
                        </a:rPr>
                        <m:t>𝑃</m:t>
                      </m:r>
                      <m:d>
                        <m:dPr>
                          <m:ctrlPr>
                            <a:rPr lang="en-GB" sz="1800"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0,0</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𝐸</m:t>
                          </m:r>
                        </m:e>
                        <m:sub>
                          <m:r>
                            <a:rPr lang="en-GB" i="1">
                              <a:latin typeface="Cambria Math" panose="02040503050406030204" pitchFamily="18" charset="0"/>
                            </a:rPr>
                            <m:t>0</m:t>
                          </m:r>
                        </m:sub>
                        <m:sup>
                          <m:r>
                            <a:rPr lang="en-GB" i="1">
                              <a:latin typeface="Cambria Math" panose="02040503050406030204" pitchFamily="18" charset="0"/>
                            </a:rPr>
                            <m:t>2</m:t>
                          </m:r>
                        </m:sup>
                      </m:sSubSup>
                      <m:sSubSup>
                        <m:sSubSupPr>
                          <m:ctrlPr>
                            <a:rPr lang="en-GB" i="1">
                              <a:latin typeface="Cambria Math" panose="02040503050406030204" pitchFamily="18" charset="0"/>
                            </a:rPr>
                          </m:ctrlPr>
                        </m:sSubSupPr>
                        <m:e>
                          <m:r>
                            <a:rPr lang="en-GB" i="1">
                              <a:latin typeface="Cambria Math" panose="02040503050406030204" pitchFamily="18" charset="0"/>
                            </a:rPr>
                            <m:t>𝐵</m:t>
                          </m:r>
                        </m:e>
                        <m:sub>
                          <m:r>
                            <a:rPr lang="en-GB" i="1">
                              <a:latin typeface="Cambria Math" panose="02040503050406030204" pitchFamily="18" charset="0"/>
                            </a:rPr>
                            <m:t>0</m:t>
                          </m:r>
                        </m:sub>
                        <m:sup>
                          <m:r>
                            <a:rPr lang="en-GB" i="1">
                              <a:latin typeface="Cambria Math" panose="02040503050406030204" pitchFamily="18" charset="0"/>
                            </a:rPr>
                            <m:t>2</m:t>
                          </m:r>
                        </m:sup>
                      </m:sSubSup>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oMath>
                  </m:oMathPara>
                </a14:m>
                <a:endParaRPr lang="en-GB" dirty="0"/>
              </a:p>
            </p:txBody>
          </p:sp>
        </mc:Choice>
        <mc:Fallback xmlns="">
          <p:sp>
            <p:nvSpPr>
              <p:cNvPr id="20" name="CasellaDiTesto 19">
                <a:extLst>
                  <a:ext uri="{FF2B5EF4-FFF2-40B4-BE49-F238E27FC236}">
                    <a16:creationId xmlns:a16="http://schemas.microsoft.com/office/drawing/2014/main" id="{B8888E74-3F9E-47F6-AAC3-9349F11CFFEC}"/>
                  </a:ext>
                </a:extLst>
              </p:cNvPr>
              <p:cNvSpPr txBox="1">
                <a:spLocks noRot="1" noChangeAspect="1" noMove="1" noResize="1" noEditPoints="1" noAdjustHandles="1" noChangeArrowheads="1" noChangeShapeType="1" noTextEdit="1"/>
              </p:cNvSpPr>
              <p:nvPr/>
            </p:nvSpPr>
            <p:spPr>
              <a:xfrm>
                <a:off x="6569065" y="5891244"/>
                <a:ext cx="4202797" cy="374783"/>
              </a:xfrm>
              <a:prstGeom prst="rect">
                <a:avLst/>
              </a:prstGeom>
              <a:blipFill>
                <a:blip r:embed="rId7"/>
                <a:stretch>
                  <a:fillRect b="-12903"/>
                </a:stretch>
              </a:blipFill>
            </p:spPr>
            <p:txBody>
              <a:bodyPr/>
              <a:lstStyle/>
              <a:p>
                <a:r>
                  <a:rPr lang="en-GB">
                    <a:noFill/>
                  </a:rPr>
                  <a:t> </a:t>
                </a:r>
              </a:p>
            </p:txBody>
          </p:sp>
        </mc:Fallback>
      </mc:AlternateContent>
      <p:sp>
        <p:nvSpPr>
          <p:cNvPr id="14" name="Segnaposto numero diapositiva 13">
            <a:extLst>
              <a:ext uri="{FF2B5EF4-FFF2-40B4-BE49-F238E27FC236}">
                <a16:creationId xmlns:a16="http://schemas.microsoft.com/office/drawing/2014/main" id="{E95B6FDE-6BFE-4160-ACF4-66F02736BCD4}"/>
              </a:ext>
            </a:extLst>
          </p:cNvPr>
          <p:cNvSpPr>
            <a:spLocks noGrp="1"/>
          </p:cNvSpPr>
          <p:nvPr>
            <p:ph type="sldNum" sz="quarter" idx="12"/>
          </p:nvPr>
        </p:nvSpPr>
        <p:spPr/>
        <p:txBody>
          <a:bodyPr/>
          <a:lstStyle/>
          <a:p>
            <a:fld id="{F556478C-EA8F-4B12-8AB2-8053E5C3663D}" type="slidenum">
              <a:rPr lang="en-GB" smtClean="0"/>
              <a:t>17</a:t>
            </a:fld>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9AA27253-152E-4EB4-9572-5275C35B0564}"/>
                  </a:ext>
                </a:extLst>
              </p:cNvPr>
              <p:cNvSpPr txBox="1"/>
              <p:nvPr/>
            </p:nvSpPr>
            <p:spPr>
              <a:xfrm>
                <a:off x="3992753" y="2700176"/>
                <a:ext cx="1720027" cy="6949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𝑒𝑣</m:t>
                      </m:r>
                      <m:r>
                        <a:rPr lang="en-GB" i="1" dirty="0" smtClean="0">
                          <a:latin typeface="Cambria Math" panose="02040503050406030204" pitchFamily="18" charset="0"/>
                        </a:rPr>
                        <m:t>𝐵</m:t>
                      </m:r>
                      <m:r>
                        <a:rPr lang="en-GB" b="0" i="1" dirty="0" smtClean="0">
                          <a:latin typeface="Cambria Math" panose="02040503050406030204" pitchFamily="18" charset="0"/>
                        </a:rPr>
                        <m:t>=</m:t>
                      </m:r>
                      <m:f>
                        <m:fPr>
                          <m:ctrlPr>
                            <a:rPr lang="en-GB" b="0" i="1" dirty="0" smtClean="0">
                              <a:latin typeface="Cambria Math" panose="02040503050406030204" pitchFamily="18" charset="0"/>
                            </a:rPr>
                          </m:ctrlPr>
                        </m:fPr>
                        <m:num>
                          <m:r>
                            <a:rPr lang="en-GB" i="1" dirty="0">
                              <a:latin typeface="Cambria Math" panose="02040503050406030204" pitchFamily="18" charset="0"/>
                            </a:rPr>
                            <m:t>𝑚</m:t>
                          </m:r>
                          <m:sSup>
                            <m:sSupPr>
                              <m:ctrlPr>
                                <a:rPr lang="en-GB" i="1" dirty="0">
                                  <a:latin typeface="Cambria Math" panose="02040503050406030204" pitchFamily="18" charset="0"/>
                                </a:rPr>
                              </m:ctrlPr>
                            </m:sSupPr>
                            <m:e>
                              <m:r>
                                <a:rPr lang="en-GB" i="1" dirty="0">
                                  <a:latin typeface="Cambria Math" panose="02040503050406030204" pitchFamily="18" charset="0"/>
                                </a:rPr>
                                <m:t>𝑣</m:t>
                              </m:r>
                            </m:e>
                            <m:sup>
                              <m:r>
                                <a:rPr lang="en-GB" i="1" dirty="0">
                                  <a:latin typeface="Cambria Math" panose="02040503050406030204" pitchFamily="18" charset="0"/>
                                </a:rPr>
                                <m:t>2</m:t>
                              </m:r>
                            </m:sup>
                          </m:sSup>
                        </m:num>
                        <m:den>
                          <m:r>
                            <a:rPr lang="en-GB" i="1">
                              <a:latin typeface="Cambria Math" panose="02040503050406030204" pitchFamily="18" charset="0"/>
                              <a:ea typeface="Cambria Math" panose="02040503050406030204" pitchFamily="18" charset="0"/>
                            </a:rPr>
                            <m:t>𝜌</m:t>
                          </m:r>
                        </m:den>
                      </m:f>
                    </m:oMath>
                  </m:oMathPara>
                </a14:m>
                <a:endParaRPr lang="en-GB" dirty="0"/>
              </a:p>
            </p:txBody>
          </p:sp>
        </mc:Choice>
        <mc:Fallback xmlns="">
          <p:sp>
            <p:nvSpPr>
              <p:cNvPr id="16" name="CasellaDiTesto 15">
                <a:extLst>
                  <a:ext uri="{FF2B5EF4-FFF2-40B4-BE49-F238E27FC236}">
                    <a16:creationId xmlns:a16="http://schemas.microsoft.com/office/drawing/2014/main" id="{9AA27253-152E-4EB4-9572-5275C35B0564}"/>
                  </a:ext>
                </a:extLst>
              </p:cNvPr>
              <p:cNvSpPr txBox="1">
                <a:spLocks noRot="1" noChangeAspect="1" noMove="1" noResize="1" noEditPoints="1" noAdjustHandles="1" noChangeArrowheads="1" noChangeShapeType="1" noTextEdit="1"/>
              </p:cNvSpPr>
              <p:nvPr/>
            </p:nvSpPr>
            <p:spPr>
              <a:xfrm>
                <a:off x="3992753" y="2700176"/>
                <a:ext cx="1720027" cy="694998"/>
              </a:xfrm>
              <a:prstGeom prst="rect">
                <a:avLst/>
              </a:prstGeom>
              <a:blipFill>
                <a:blip r:embed="rId8"/>
                <a:stretch>
                  <a:fillRect/>
                </a:stretch>
              </a:blipFill>
            </p:spPr>
            <p:txBody>
              <a:bodyPr/>
              <a:lstStyle/>
              <a:p>
                <a:r>
                  <a:rPr lang="en-GB">
                    <a:noFill/>
                  </a:rPr>
                  <a:t> </a:t>
                </a:r>
              </a:p>
            </p:txBody>
          </p:sp>
        </mc:Fallback>
      </mc:AlternateContent>
      <p:sp>
        <p:nvSpPr>
          <p:cNvPr id="8" name="Freccia a destra 7">
            <a:extLst>
              <a:ext uri="{FF2B5EF4-FFF2-40B4-BE49-F238E27FC236}">
                <a16:creationId xmlns:a16="http://schemas.microsoft.com/office/drawing/2014/main" id="{792D1155-800D-4299-A15B-EC7691566417}"/>
              </a:ext>
            </a:extLst>
          </p:cNvPr>
          <p:cNvSpPr/>
          <p:nvPr/>
        </p:nvSpPr>
        <p:spPr>
          <a:xfrm>
            <a:off x="5738213" y="2924108"/>
            <a:ext cx="506027" cy="269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6376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3223CA3-0FC4-4913-B491-F10B981C3E4A}"/>
              </a:ext>
            </a:extLst>
          </p:cNvPr>
          <p:cNvSpPr txBox="1"/>
          <p:nvPr/>
        </p:nvSpPr>
        <p:spPr>
          <a:xfrm>
            <a:off x="0" y="89855"/>
            <a:ext cx="12192000" cy="707886"/>
          </a:xfrm>
          <a:prstGeom prst="rect">
            <a:avLst/>
          </a:prstGeom>
          <a:noFill/>
        </p:spPr>
        <p:txBody>
          <a:bodyPr wrap="square" rtlCol="0">
            <a:spAutoFit/>
          </a:bodyPr>
          <a:lstStyle/>
          <a:p>
            <a:pPr algn="ctr"/>
            <a:r>
              <a:rPr lang="en-GB" sz="4000" dirty="0">
                <a:latin typeface="+mj-lt"/>
              </a:rPr>
              <a:t>Synchrotron radiation (4/6)</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77E838DD-7002-476A-A347-178555F0E069}"/>
                  </a:ext>
                </a:extLst>
              </p:cNvPr>
              <p:cNvSpPr txBox="1"/>
              <p:nvPr/>
            </p:nvSpPr>
            <p:spPr>
              <a:xfrm>
                <a:off x="0" y="885166"/>
                <a:ext cx="12191997" cy="5078313"/>
              </a:xfrm>
              <a:prstGeom prst="rect">
                <a:avLst/>
              </a:prstGeom>
              <a:noFill/>
            </p:spPr>
            <p:txBody>
              <a:bodyPr wrap="square" rtlCol="0">
                <a:spAutoFit/>
              </a:bodyPr>
              <a:lstStyle/>
              <a:p>
                <a:pPr marL="285750" indent="-285750">
                  <a:buFont typeface="Wingdings" panose="05000000000000000000" pitchFamily="2" charset="2"/>
                  <a:buChar char="q"/>
                </a:pPr>
                <a:r>
                  <a:rPr lang="en-GB" dirty="0"/>
                  <a:t>Expanding </a:t>
                </a:r>
                <a14:m>
                  <m:oMath xmlns:m="http://schemas.openxmlformats.org/officeDocument/2006/math">
                    <m:r>
                      <a:rPr lang="en-GB" sz="1800" i="1" smtClean="0">
                        <a:latin typeface="Cambria Math" panose="02040503050406030204" pitchFamily="18" charset="0"/>
                        <a:ea typeface="Cambria Math" panose="02040503050406030204" pitchFamily="18" charset="0"/>
                      </a:rPr>
                      <m:t>𝑃</m:t>
                    </m:r>
                    <m:d>
                      <m:dPr>
                        <m:ctrlPr>
                          <a:rPr lang="en-GB" sz="1800"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e>
                    </m:d>
                  </m:oMath>
                </a14:m>
                <a:r>
                  <a:rPr lang="en-GB" dirty="0"/>
                  <a:t> linearly we have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 keeping only the linear terms in </a:t>
                </a:r>
                <a14:m>
                  <m:oMath xmlns:m="http://schemas.openxmlformats.org/officeDocument/2006/math">
                    <m:r>
                      <a:rPr lang="en-GB" sz="1800" i="1" smtClean="0">
                        <a:latin typeface="Cambria Math" panose="02040503050406030204" pitchFamily="18" charset="0"/>
                        <a:ea typeface="Cambria Math" panose="02040503050406030204" pitchFamily="18" charset="0"/>
                      </a:rPr>
                      <m:t>∆</m:t>
                    </m:r>
                    <m:r>
                      <a:rPr lang="en-GB" sz="1800" i="1" smtClean="0">
                        <a:latin typeface="Cambria Math" panose="02040503050406030204" pitchFamily="18" charset="0"/>
                        <a:ea typeface="Cambria Math" panose="02040503050406030204" pitchFamily="18" charset="0"/>
                      </a:rPr>
                      <m:t>𝐸</m:t>
                    </m:r>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Expanding also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d>
                  </m:oMath>
                </a14:m>
                <a:r>
                  <a:rPr lang="en-GB" dirty="0"/>
                  <a:t> linearly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Since the integral of </a:t>
                </a:r>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𝑃</m:t>
                        </m:r>
                      </m:e>
                      <m:sub>
                        <m:r>
                          <a:rPr lang="en-GB" b="0" i="1" dirty="0" smtClean="0">
                            <a:latin typeface="Cambria Math" panose="02040503050406030204" pitchFamily="18" charset="0"/>
                          </a:rPr>
                          <m:t>0</m:t>
                        </m:r>
                      </m:sub>
                    </m:sSub>
                    <m:r>
                      <a:rPr lang="en-GB" b="0" i="1" dirty="0" smtClean="0">
                        <a:latin typeface="Cambria Math" panose="02040503050406030204" pitchFamily="18" charset="0"/>
                      </a:rPr>
                      <m:t>(</m:t>
                    </m:r>
                    <m:r>
                      <a:rPr lang="en-GB" b="0" i="1" dirty="0" smtClean="0">
                        <a:latin typeface="Cambria Math" panose="02040503050406030204" pitchFamily="18" charset="0"/>
                      </a:rPr>
                      <m:t>𝑡</m:t>
                    </m:r>
                    <m:r>
                      <a:rPr lang="en-GB" b="0" i="1" dirty="0" smtClean="0">
                        <a:latin typeface="Cambria Math" panose="02040503050406030204" pitchFamily="18" charset="0"/>
                      </a:rPr>
                      <m:t>) </m:t>
                    </m:r>
                  </m:oMath>
                </a14:m>
                <a:r>
                  <a:rPr lang="en-GB" dirty="0"/>
                  <a:t>is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oMath>
                </a14:m>
                <a:r>
                  <a:rPr lang="en-GB" dirty="0"/>
                  <a:t> then </a:t>
                </a:r>
              </a:p>
            </p:txBody>
          </p:sp>
        </mc:Choice>
        <mc:Fallback xmlns="">
          <p:sp>
            <p:nvSpPr>
              <p:cNvPr id="7" name="CasellaDiTesto 6">
                <a:extLst>
                  <a:ext uri="{FF2B5EF4-FFF2-40B4-BE49-F238E27FC236}">
                    <a16:creationId xmlns:a16="http://schemas.microsoft.com/office/drawing/2014/main" id="{77E838DD-7002-476A-A347-178555F0E069}"/>
                  </a:ext>
                </a:extLst>
              </p:cNvPr>
              <p:cNvSpPr txBox="1">
                <a:spLocks noRot="1" noChangeAspect="1" noMove="1" noResize="1" noEditPoints="1" noAdjustHandles="1" noChangeArrowheads="1" noChangeShapeType="1" noTextEdit="1"/>
              </p:cNvSpPr>
              <p:nvPr/>
            </p:nvSpPr>
            <p:spPr>
              <a:xfrm>
                <a:off x="0" y="885166"/>
                <a:ext cx="12191997" cy="5078313"/>
              </a:xfrm>
              <a:prstGeom prst="rect">
                <a:avLst/>
              </a:prstGeom>
              <a:blipFill>
                <a:blip r:embed="rId2"/>
                <a:stretch>
                  <a:fillRect l="-300" t="-600" b="-9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DC0D37A-AD0C-46DF-9060-5A2C8F2FCD5F}"/>
                  </a:ext>
                </a:extLst>
              </p:cNvPr>
              <p:cNvSpPr txBox="1"/>
              <p:nvPr/>
            </p:nvSpPr>
            <p:spPr>
              <a:xfrm>
                <a:off x="1" y="1358332"/>
                <a:ext cx="12192000" cy="683649"/>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GB" sz="1800" i="1" smtClean="0">
                          <a:latin typeface="Cambria Math" panose="02040503050406030204" pitchFamily="18" charset="0"/>
                          <a:ea typeface="Cambria Math" panose="02040503050406030204" pitchFamily="18" charset="0"/>
                        </a:rPr>
                        <m:t>𝑃</m:t>
                      </m:r>
                      <m:d>
                        <m:dPr>
                          <m:ctrlPr>
                            <a:rPr lang="en-GB" sz="1800"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𝑃</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0,0</m:t>
                          </m:r>
                        </m:e>
                      </m:d>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𝑃</m:t>
                          </m:r>
                        </m:num>
                        <m:den>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den>
                      </m:f>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0,0</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𝑃</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0,0</m:t>
                          </m:r>
                        </m:e>
                      </m:d>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rPr>
                            <m:t>𝑃</m:t>
                          </m:r>
                        </m:e>
                        <m:sub>
                          <m:r>
                            <a:rPr lang="en-GB" i="1">
                              <a:latin typeface="Cambria Math" panose="02040503050406030204" pitchFamily="18" charset="0"/>
                            </a:rPr>
                            <m:t>0</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b="0" i="1" smtClean="0">
                                  <a:latin typeface="Cambria Math" panose="02040503050406030204" pitchFamily="18" charset="0"/>
                                </a:rPr>
                                <m:t>𝐸</m:t>
                              </m:r>
                            </m:e>
                            <m:sub>
                              <m:r>
                                <a:rPr lang="en-GB" i="1">
                                  <a:latin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b="0" i="1" smtClean="0">
                                  <a:latin typeface="Cambria Math" panose="02040503050406030204" pitchFamily="18" charset="0"/>
                                </a:rPr>
                                <m:t>𝐵</m:t>
                              </m:r>
                            </m:e>
                            <m:sub>
                              <m:r>
                                <a:rPr lang="en-GB" i="1">
                                  <a:latin typeface="Cambria Math" panose="02040503050406030204" pitchFamily="18" charset="0"/>
                                </a:rPr>
                                <m:t>0</m:t>
                              </m:r>
                            </m:sub>
                          </m:sSub>
                        </m:den>
                      </m:f>
                      <m:r>
                        <a:rPr lang="en-GB" b="0" i="1" smtClean="0">
                          <a:latin typeface="Cambria Math" panose="02040503050406030204" pitchFamily="18" charset="0"/>
                        </a:rPr>
                        <m:t> </m:t>
                      </m:r>
                      <m:f>
                        <m:fPr>
                          <m:ctrlPr>
                            <a:rPr lang="en-GB" i="1" smtClean="0">
                              <a:latin typeface="Cambria Math" panose="02040503050406030204" pitchFamily="18" charset="0"/>
                            </a:rPr>
                          </m:ctrlPr>
                        </m:fPr>
                        <m:num>
                          <m:r>
                            <a:rPr lang="en-GB" b="0" i="1" smtClean="0">
                              <a:latin typeface="Cambria Math" panose="02040503050406030204" pitchFamily="18" charset="0"/>
                            </a:rPr>
                            <m:t>𝑑𝐵</m:t>
                          </m:r>
                        </m:num>
                        <m:den>
                          <m:r>
                            <a:rPr lang="en-GB" b="0" i="1" smtClean="0">
                              <a:latin typeface="Cambria Math" panose="02040503050406030204" pitchFamily="18" charset="0"/>
                            </a:rPr>
                            <m:t>𝑑𝑥</m:t>
                          </m:r>
                        </m:den>
                      </m:f>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 </m:t>
                      </m:r>
                      <m:r>
                        <a:rPr lang="en-GB" b="0" i="1" smtClean="0">
                          <a:latin typeface="Cambria Math" panose="02040503050406030204" pitchFamily="18" charset="0"/>
                        </a:rPr>
                        <m:t>𝑥</m:t>
                      </m:r>
                    </m:oMath>
                  </m:oMathPara>
                </a14:m>
                <a:endParaRPr lang="en-GB" dirty="0"/>
              </a:p>
            </p:txBody>
          </p:sp>
        </mc:Choice>
        <mc:Fallback xmlns="">
          <p:sp>
            <p:nvSpPr>
              <p:cNvPr id="9" name="CasellaDiTesto 8">
                <a:extLst>
                  <a:ext uri="{FF2B5EF4-FFF2-40B4-BE49-F238E27FC236}">
                    <a16:creationId xmlns:a16="http://schemas.microsoft.com/office/drawing/2014/main" id="{DDC0D37A-AD0C-46DF-9060-5A2C8F2FCD5F}"/>
                  </a:ext>
                </a:extLst>
              </p:cNvPr>
              <p:cNvSpPr txBox="1">
                <a:spLocks noRot="1" noChangeAspect="1" noMove="1" noResize="1" noEditPoints="1" noAdjustHandles="1" noChangeArrowheads="1" noChangeShapeType="1" noTextEdit="1"/>
              </p:cNvSpPr>
              <p:nvPr/>
            </p:nvSpPr>
            <p:spPr>
              <a:xfrm>
                <a:off x="1" y="1358332"/>
                <a:ext cx="12192000" cy="6836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147DE01-825B-48DE-9570-3E6578414F38}"/>
                  </a:ext>
                </a:extLst>
              </p:cNvPr>
              <p:cNvSpPr txBox="1"/>
              <p:nvPr/>
            </p:nvSpPr>
            <p:spPr>
              <a:xfrm>
                <a:off x="0" y="2890561"/>
                <a:ext cx="12192000" cy="7265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𝐸</m:t>
                          </m:r>
                        </m:e>
                      </m:d>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r>
                            <a:rPr lang="en-GB" i="1">
                              <a:latin typeface="Cambria Math" panose="02040503050406030204" pitchFamily="18" charset="0"/>
                              <a:ea typeface="Cambria Math" panose="02040503050406030204" pitchFamily="18" charset="0"/>
                            </a:rPr>
                            <m:t>𝑃</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e>
                          </m:d>
                          <m:r>
                            <a:rPr lang="en-GB" b="0" i="1" smtClean="0">
                              <a:latin typeface="Cambria Math" panose="02040503050406030204" pitchFamily="18" charset="0"/>
                              <a:ea typeface="Cambria Math" panose="02040503050406030204" pitchFamily="18" charset="0"/>
                            </a:rPr>
                            <m:t>𝑑𝑠</m:t>
                          </m:r>
                        </m:e>
                      </m:nary>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0</m:t>
                                      </m:r>
                                    </m:sub>
                                  </m:sSub>
                                </m:den>
                              </m:f>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𝑑𝐵</m:t>
                                  </m:r>
                                </m:num>
                                <m:den>
                                  <m:r>
                                    <a:rPr lang="en-GB" i="1">
                                      <a:latin typeface="Cambria Math" panose="02040503050406030204" pitchFamily="18" charset="0"/>
                                    </a:rPr>
                                    <m:t>𝑑𝑥</m:t>
                                  </m:r>
                                </m:den>
                              </m:f>
                              <m:d>
                                <m:dPr>
                                  <m:ctrlPr>
                                    <a:rPr lang="en-GB" i="1">
                                      <a:latin typeface="Cambria Math" panose="02040503050406030204" pitchFamily="18" charset="0"/>
                                    </a:rPr>
                                  </m:ctrlPr>
                                </m:dPr>
                                <m:e>
                                  <m:r>
                                    <a:rPr lang="en-GB" i="1">
                                      <a:latin typeface="Cambria Math" panose="02040503050406030204" pitchFamily="18" charset="0"/>
                                    </a:rPr>
                                    <m:t>0</m:t>
                                  </m:r>
                                </m:e>
                              </m:d>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oMath>
                  </m:oMathPara>
                </a14:m>
                <a:endParaRPr lang="en-GB" dirty="0"/>
              </a:p>
            </p:txBody>
          </p:sp>
        </mc:Choice>
        <mc:Fallback xmlns="">
          <p:sp>
            <p:nvSpPr>
              <p:cNvPr id="11" name="CasellaDiTesto 10">
                <a:extLst>
                  <a:ext uri="{FF2B5EF4-FFF2-40B4-BE49-F238E27FC236}">
                    <a16:creationId xmlns:a16="http://schemas.microsoft.com/office/drawing/2014/main" id="{F147DE01-825B-48DE-9570-3E6578414F38}"/>
                  </a:ext>
                </a:extLst>
              </p:cNvPr>
              <p:cNvSpPr txBox="1">
                <a:spLocks noRot="1" noChangeAspect="1" noMove="1" noResize="1" noEditPoints="1" noAdjustHandles="1" noChangeArrowheads="1" noChangeShapeType="1" noTextEdit="1"/>
              </p:cNvSpPr>
              <p:nvPr/>
            </p:nvSpPr>
            <p:spPr>
              <a:xfrm>
                <a:off x="0" y="2890561"/>
                <a:ext cx="12192000" cy="72654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A8A0D87-E035-46D3-8BA4-4E862615D2AE}"/>
                  </a:ext>
                </a:extLst>
              </p:cNvPr>
              <p:cNvSpPr txBox="1"/>
              <p:nvPr/>
            </p:nvSpPr>
            <p:spPr>
              <a:xfrm>
                <a:off x="0" y="4393569"/>
                <a:ext cx="12191998"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𝑑𝑈</m:t>
                          </m:r>
                        </m:num>
                        <m:den>
                          <m:r>
                            <a:rPr lang="en-GB" b="0" i="1" smtClean="0">
                              <a:latin typeface="Cambria Math" panose="02040503050406030204" pitchFamily="18" charset="0"/>
                              <a:ea typeface="Cambria Math" panose="02040503050406030204" pitchFamily="18" charset="0"/>
                            </a:rPr>
                            <m:t>𝑑</m:t>
                          </m:r>
                          <m:d>
                            <m:dPr>
                              <m:ctrlPr>
                                <a:rPr lang="en-GB"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m:t>
                              </m:r>
                              <m:r>
                                <a:rPr lang="en-GB" b="0" i="1" smtClean="0">
                                  <a:latin typeface="Cambria Math" panose="02040503050406030204" pitchFamily="18" charset="0"/>
                                </a:rPr>
                                <m:t>𝐸</m:t>
                              </m:r>
                            </m:e>
                          </m:d>
                        </m:den>
                      </m:f>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r>
                        <a:rPr lang="en-GB" i="1">
                          <a:latin typeface="Cambria Math" panose="02040503050406030204" pitchFamily="18" charset="0"/>
                        </a:rPr>
                        <m:t>∆</m:t>
                      </m:r>
                      <m:r>
                        <a:rPr lang="en-GB" b="0" i="1" smtClean="0">
                          <a:latin typeface="Cambria Math" panose="02040503050406030204" pitchFamily="18" charset="0"/>
                        </a:rPr>
                        <m:t>𝐸</m:t>
                      </m:r>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𝑑𝐵</m:t>
                                      </m:r>
                                    </m:num>
                                    <m:den>
                                      <m:r>
                                        <a:rPr lang="en-GB" i="1">
                                          <a:latin typeface="Cambria Math" panose="02040503050406030204" pitchFamily="18" charset="0"/>
                                        </a:rPr>
                                        <m:t>𝑑𝑥</m:t>
                                      </m:r>
                                    </m:den>
                                  </m:f>
                                  <m:d>
                                    <m:dPr>
                                      <m:ctrlPr>
                                        <a:rPr lang="en-GB" i="1">
                                          <a:latin typeface="Cambria Math" panose="02040503050406030204" pitchFamily="18" charset="0"/>
                                        </a:rPr>
                                      </m:ctrlPr>
                                    </m:dPr>
                                    <m:e>
                                      <m:r>
                                        <a:rPr lang="en-GB" i="1">
                                          <a:latin typeface="Cambria Math" panose="02040503050406030204" pitchFamily="18" charset="0"/>
                                        </a:rPr>
                                        <m:t>0</m:t>
                                      </m:r>
                                    </m:e>
                                  </m:d>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e>
                      </m:d>
                      <m:r>
                        <a:rPr lang="en-GB" i="1">
                          <a:latin typeface="Cambria Math" panose="02040503050406030204" pitchFamily="18" charset="0"/>
                        </a:rPr>
                        <m:t>∆</m:t>
                      </m:r>
                      <m:r>
                        <a:rPr lang="en-GB" i="1">
                          <a:latin typeface="Cambria Math" panose="02040503050406030204" pitchFamily="18" charset="0"/>
                        </a:rPr>
                        <m:t>𝐸</m:t>
                      </m:r>
                    </m:oMath>
                  </m:oMathPara>
                </a14:m>
                <a:endParaRPr lang="en-GB" dirty="0"/>
              </a:p>
            </p:txBody>
          </p:sp>
        </mc:Choice>
        <mc:Fallback xmlns="">
          <p:sp>
            <p:nvSpPr>
              <p:cNvPr id="15" name="CasellaDiTesto 14">
                <a:extLst>
                  <a:ext uri="{FF2B5EF4-FFF2-40B4-BE49-F238E27FC236}">
                    <a16:creationId xmlns:a16="http://schemas.microsoft.com/office/drawing/2014/main" id="{5A8A0D87-E035-46D3-8BA4-4E862615D2AE}"/>
                  </a:ext>
                </a:extLst>
              </p:cNvPr>
              <p:cNvSpPr txBox="1">
                <a:spLocks noRot="1" noChangeAspect="1" noMove="1" noResize="1" noEditPoints="1" noAdjustHandles="1" noChangeArrowheads="1" noChangeShapeType="1" noTextEdit="1"/>
              </p:cNvSpPr>
              <p:nvPr/>
            </p:nvSpPr>
            <p:spPr>
              <a:xfrm>
                <a:off x="0" y="4393569"/>
                <a:ext cx="12191998" cy="97270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113F8EA3-0323-46D7-BD38-BF05A49F21E9}"/>
                  </a:ext>
                </a:extLst>
              </p:cNvPr>
              <p:cNvSpPr txBox="1"/>
              <p:nvPr/>
            </p:nvSpPr>
            <p:spPr>
              <a:xfrm>
                <a:off x="0" y="5908506"/>
                <a:ext cx="12192000"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d>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0</m:t>
                                          </m:r>
                                        </m:sub>
                                      </m:sSub>
                                    </m:den>
                                  </m:f>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𝑑𝐵</m:t>
                                      </m:r>
                                    </m:num>
                                    <m:den>
                                      <m:r>
                                        <a:rPr lang="en-GB" i="1">
                                          <a:latin typeface="Cambria Math" panose="02040503050406030204" pitchFamily="18" charset="0"/>
                                        </a:rPr>
                                        <m:t>𝑑𝑥</m:t>
                                      </m:r>
                                    </m:den>
                                  </m:f>
                                  <m:d>
                                    <m:dPr>
                                      <m:ctrlPr>
                                        <a:rPr lang="en-GB" i="1">
                                          <a:latin typeface="Cambria Math" panose="02040503050406030204" pitchFamily="18" charset="0"/>
                                        </a:rPr>
                                      </m:ctrlPr>
                                    </m:dPr>
                                    <m:e>
                                      <m:r>
                                        <a:rPr lang="en-GB" i="1">
                                          <a:latin typeface="Cambria Math" panose="02040503050406030204" pitchFamily="18" charset="0"/>
                                        </a:rPr>
                                        <m:t>0</m:t>
                                      </m:r>
                                    </m:e>
                                  </m:d>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e>
                      </m:d>
                      <m:r>
                        <a:rPr lang="en-GB" i="1">
                          <a:latin typeface="Cambria Math" panose="02040503050406030204" pitchFamily="18" charset="0"/>
                        </a:rPr>
                        <m:t>∆</m:t>
                      </m:r>
                      <m:r>
                        <a:rPr lang="en-GB" i="1">
                          <a:latin typeface="Cambria Math" panose="02040503050406030204" pitchFamily="18" charset="0"/>
                        </a:rPr>
                        <m:t>𝐸</m:t>
                      </m:r>
                    </m:oMath>
                  </m:oMathPara>
                </a14:m>
                <a:endParaRPr lang="en-GB" dirty="0"/>
              </a:p>
            </p:txBody>
          </p:sp>
        </mc:Choice>
        <mc:Fallback xmlns="">
          <p:sp>
            <p:nvSpPr>
              <p:cNvPr id="17" name="CasellaDiTesto 16">
                <a:extLst>
                  <a:ext uri="{FF2B5EF4-FFF2-40B4-BE49-F238E27FC236}">
                    <a16:creationId xmlns:a16="http://schemas.microsoft.com/office/drawing/2014/main" id="{113F8EA3-0323-46D7-BD38-BF05A49F21E9}"/>
                  </a:ext>
                </a:extLst>
              </p:cNvPr>
              <p:cNvSpPr txBox="1">
                <a:spLocks noRot="1" noChangeAspect="1" noMove="1" noResize="1" noEditPoints="1" noAdjustHandles="1" noChangeArrowheads="1" noChangeShapeType="1" noTextEdit="1"/>
              </p:cNvSpPr>
              <p:nvPr/>
            </p:nvSpPr>
            <p:spPr>
              <a:xfrm>
                <a:off x="0" y="5908506"/>
                <a:ext cx="12192000" cy="972702"/>
              </a:xfrm>
              <a:prstGeom prst="rect">
                <a:avLst/>
              </a:prstGeom>
              <a:blipFill>
                <a:blip r:embed="rId7"/>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5412D9A2-11EF-4E09-AB91-50D09898EFB2}"/>
              </a:ext>
            </a:extLst>
          </p:cNvPr>
          <p:cNvSpPr>
            <a:spLocks noGrp="1"/>
          </p:cNvSpPr>
          <p:nvPr>
            <p:ph type="sldNum" sz="quarter" idx="12"/>
          </p:nvPr>
        </p:nvSpPr>
        <p:spPr/>
        <p:txBody>
          <a:bodyPr/>
          <a:lstStyle/>
          <a:p>
            <a:fld id="{F556478C-EA8F-4B12-8AB2-8053E5C3663D}" type="slidenum">
              <a:rPr lang="en-GB" smtClean="0"/>
              <a:t>18</a:t>
            </a:fld>
            <a:endParaRPr lang="en-GB"/>
          </a:p>
        </p:txBody>
      </p:sp>
    </p:spTree>
    <p:extLst>
      <p:ext uri="{BB962C8B-B14F-4D97-AF65-F5344CB8AC3E}">
        <p14:creationId xmlns:p14="http://schemas.microsoft.com/office/powerpoint/2010/main" val="105656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3223CA3-0FC4-4913-B491-F10B981C3E4A}"/>
              </a:ext>
            </a:extLst>
          </p:cNvPr>
          <p:cNvSpPr txBox="1"/>
          <p:nvPr/>
        </p:nvSpPr>
        <p:spPr>
          <a:xfrm>
            <a:off x="0" y="182219"/>
            <a:ext cx="12192000" cy="707886"/>
          </a:xfrm>
          <a:prstGeom prst="rect">
            <a:avLst/>
          </a:prstGeom>
          <a:noFill/>
        </p:spPr>
        <p:txBody>
          <a:bodyPr wrap="square" rtlCol="0">
            <a:spAutoFit/>
          </a:bodyPr>
          <a:lstStyle/>
          <a:p>
            <a:pPr algn="ctr"/>
            <a:r>
              <a:rPr lang="en-GB" sz="4000" dirty="0">
                <a:latin typeface="+mj-lt"/>
              </a:rPr>
              <a:t>Synchrotron radiation (5/6)</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17934BAF-ABC8-4A27-AAC7-F3C3F659D2EE}"/>
                  </a:ext>
                </a:extLst>
              </p:cNvPr>
              <p:cNvSpPr txBox="1"/>
              <p:nvPr/>
            </p:nvSpPr>
            <p:spPr>
              <a:xfrm>
                <a:off x="0" y="1134848"/>
                <a:ext cx="12191999" cy="7022756"/>
              </a:xfrm>
              <a:prstGeom prst="rect">
                <a:avLst/>
              </a:prstGeom>
              <a:noFill/>
            </p:spPr>
            <p:txBody>
              <a:bodyPr wrap="square" rtlCol="0">
                <a:spAutoFit/>
              </a:bodyPr>
              <a:lstStyle/>
              <a:p>
                <a:pPr marL="285750" indent="-285750">
                  <a:buFont typeface="Wingdings" panose="05000000000000000000" pitchFamily="2" charset="2"/>
                  <a:buChar char="q"/>
                </a:pPr>
                <a:r>
                  <a:rPr lang="en-GB" dirty="0"/>
                  <a:t>We define the focusing parameter for gradient fields as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lvl="1"/>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i="1">
                        <a:latin typeface="Cambria Math" panose="02040503050406030204" pitchFamily="18" charset="0"/>
                      </a:rPr>
                      <m:t>𝐷</m:t>
                    </m:r>
                  </m:oMath>
                </a14:m>
                <a:r>
                  <a:rPr lang="en-GB" dirty="0"/>
                  <a:t> is the damping coefficient and, since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i="1">
                            <a:latin typeface="Cambria Math" panose="02040503050406030204" pitchFamily="18" charset="0"/>
                          </a:rPr>
                          <m:t>2</m:t>
                        </m:r>
                      </m:sup>
                    </m:sSubSup>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2" name="CasellaDiTesto 1">
                <a:extLst>
                  <a:ext uri="{FF2B5EF4-FFF2-40B4-BE49-F238E27FC236}">
                    <a16:creationId xmlns:a16="http://schemas.microsoft.com/office/drawing/2014/main" id="{17934BAF-ABC8-4A27-AAC7-F3C3F659D2EE}"/>
                  </a:ext>
                </a:extLst>
              </p:cNvPr>
              <p:cNvSpPr txBox="1">
                <a:spLocks noRot="1" noChangeAspect="1" noMove="1" noResize="1" noEditPoints="1" noAdjustHandles="1" noChangeArrowheads="1" noChangeShapeType="1" noTextEdit="1"/>
              </p:cNvSpPr>
              <p:nvPr/>
            </p:nvSpPr>
            <p:spPr>
              <a:xfrm>
                <a:off x="0" y="1134848"/>
                <a:ext cx="12191999" cy="7022756"/>
              </a:xfrm>
              <a:prstGeom prst="rect">
                <a:avLst/>
              </a:prstGeom>
              <a:blipFill>
                <a:blip r:embed="rId2"/>
                <a:stretch>
                  <a:fillRect l="-300" t="-4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EA7B2FE0-2F18-43ED-970F-5F421C0072D9}"/>
                  </a:ext>
                </a:extLst>
              </p:cNvPr>
              <p:cNvSpPr txBox="1"/>
              <p:nvPr/>
            </p:nvSpPr>
            <p:spPr>
              <a:xfrm>
                <a:off x="5791745" y="1545231"/>
                <a:ext cx="1138260" cy="755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f>
                        <m:fPr>
                          <m:ctrlPr>
                            <a:rPr lang="en-GB" b="0" i="1" smtClean="0">
                              <a:latin typeface="Cambria Math" panose="02040503050406030204" pitchFamily="18" charset="0"/>
                            </a:rPr>
                          </m:ctrlPr>
                        </m:fPr>
                        <m:num>
                          <m:f>
                            <m:fPr>
                              <m:ctrlPr>
                                <a:rPr lang="en-GB" b="0" i="1" smtClean="0">
                                  <a:latin typeface="Cambria Math" panose="02040503050406030204" pitchFamily="18" charset="0"/>
                                </a:rPr>
                              </m:ctrlPr>
                            </m:fPr>
                            <m:num>
                              <m:r>
                                <a:rPr lang="en-GB" b="0" i="1" smtClean="0">
                                  <a:latin typeface="Cambria Math" panose="02040503050406030204" pitchFamily="18" charset="0"/>
                                </a:rPr>
                                <m:t>𝑑𝐵</m:t>
                              </m:r>
                            </m:num>
                            <m:den>
                              <m:r>
                                <a:rPr lang="en-GB" b="0" i="1" smtClean="0">
                                  <a:latin typeface="Cambria Math" panose="02040503050406030204" pitchFamily="18" charset="0"/>
                                </a:rPr>
                                <m:t>𝑑𝑥</m:t>
                              </m:r>
                            </m:den>
                          </m:f>
                          <m:r>
                            <a:rPr lang="en-GB" b="0" i="1" smtClean="0">
                              <a:latin typeface="Cambria Math" panose="02040503050406030204" pitchFamily="18" charset="0"/>
                            </a:rPr>
                            <m:t>(0)</m:t>
                          </m:r>
                        </m:num>
                        <m:den>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3" name="CasellaDiTesto 2">
                <a:extLst>
                  <a:ext uri="{FF2B5EF4-FFF2-40B4-BE49-F238E27FC236}">
                    <a16:creationId xmlns:a16="http://schemas.microsoft.com/office/drawing/2014/main" id="{EA7B2FE0-2F18-43ED-970F-5F421C0072D9}"/>
                  </a:ext>
                </a:extLst>
              </p:cNvPr>
              <p:cNvSpPr txBox="1">
                <a:spLocks noRot="1" noChangeAspect="1" noMove="1" noResize="1" noEditPoints="1" noAdjustHandles="1" noChangeArrowheads="1" noChangeShapeType="1" noTextEdit="1"/>
              </p:cNvSpPr>
              <p:nvPr/>
            </p:nvSpPr>
            <p:spPr>
              <a:xfrm>
                <a:off x="5791745" y="1545231"/>
                <a:ext cx="1138260" cy="75578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F53829FA-84EE-45F1-808E-001ADCA8946E}"/>
                  </a:ext>
                </a:extLst>
              </p:cNvPr>
              <p:cNvSpPr txBox="1"/>
              <p:nvPr/>
            </p:nvSpPr>
            <p:spPr>
              <a:xfrm>
                <a:off x="-1" y="3011276"/>
                <a:ext cx="12192001"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𝐸</m:t>
                          </m:r>
                        </m:e>
                      </m:d>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r>
                            <a:rPr lang="en-GB" i="1">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0</m:t>
                                          </m:r>
                                        </m:sub>
                                      </m:sSub>
                                    </m:den>
                                  </m:f>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𝑑𝐵</m:t>
                                      </m:r>
                                    </m:num>
                                    <m:den>
                                      <m:r>
                                        <a:rPr lang="en-GB" i="1">
                                          <a:latin typeface="Cambria Math" panose="02040503050406030204" pitchFamily="18" charset="0"/>
                                        </a:rPr>
                                        <m:t>𝑑𝑥</m:t>
                                      </m:r>
                                    </m:den>
                                  </m:f>
                                  <m:d>
                                    <m:dPr>
                                      <m:ctrlPr>
                                        <a:rPr lang="en-GB" i="1">
                                          <a:latin typeface="Cambria Math" panose="02040503050406030204" pitchFamily="18" charset="0"/>
                                        </a:rPr>
                                      </m:ctrlPr>
                                    </m:dPr>
                                    <m:e>
                                      <m:r>
                                        <a:rPr lang="en-GB" i="1">
                                          <a:latin typeface="Cambria Math" panose="02040503050406030204" pitchFamily="18" charset="0"/>
                                        </a:rPr>
                                        <m:t>0</m:t>
                                      </m:r>
                                    </m:e>
                                  </m:d>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e>
                      </m:d>
                      <m:r>
                        <a:rPr lang="en-GB" i="1">
                          <a:latin typeface="Cambria Math" panose="02040503050406030204" pitchFamily="18" charset="0"/>
                        </a:rPr>
                        <m:t>∆</m:t>
                      </m:r>
                      <m:r>
                        <a:rPr lang="en-GB" i="1">
                          <a:latin typeface="Cambria Math" panose="02040503050406030204" pitchFamily="18" charset="0"/>
                        </a:rPr>
                        <m:t>𝐸</m:t>
                      </m:r>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𝑘</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e>
                      </m:d>
                      <m:r>
                        <a:rPr lang="en-GB" i="1">
                          <a:latin typeface="Cambria Math" panose="02040503050406030204" pitchFamily="18" charset="0"/>
                        </a:rPr>
                        <m:t>∆</m:t>
                      </m:r>
                      <m:r>
                        <a:rPr lang="en-GB" i="1">
                          <a:latin typeface="Cambria Math" panose="02040503050406030204" pitchFamily="18" charset="0"/>
                        </a:rPr>
                        <m:t>𝐸</m:t>
                      </m:r>
                    </m:oMath>
                  </m:oMathPara>
                </a14:m>
                <a:endParaRPr lang="en-GB" dirty="0"/>
              </a:p>
            </p:txBody>
          </p:sp>
        </mc:Choice>
        <mc:Fallback xmlns="">
          <p:sp>
            <p:nvSpPr>
              <p:cNvPr id="4" name="CasellaDiTesto 3">
                <a:extLst>
                  <a:ext uri="{FF2B5EF4-FFF2-40B4-BE49-F238E27FC236}">
                    <a16:creationId xmlns:a16="http://schemas.microsoft.com/office/drawing/2014/main" id="{F53829FA-84EE-45F1-808E-001ADCA8946E}"/>
                  </a:ext>
                </a:extLst>
              </p:cNvPr>
              <p:cNvSpPr txBox="1">
                <a:spLocks noRot="1" noChangeAspect="1" noMove="1" noResize="1" noEditPoints="1" noAdjustHandles="1" noChangeArrowheads="1" noChangeShapeType="1" noTextEdit="1"/>
              </p:cNvSpPr>
              <p:nvPr/>
            </p:nvSpPr>
            <p:spPr>
              <a:xfrm>
                <a:off x="-1" y="3011276"/>
                <a:ext cx="12192001" cy="9727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F7697F02-385C-4D12-BBC8-59FBA7EA1E8F}"/>
                  </a:ext>
                </a:extLst>
              </p:cNvPr>
              <p:cNvSpPr txBox="1"/>
              <p:nvPr/>
            </p:nvSpPr>
            <p:spPr>
              <a:xfrm>
                <a:off x="1293090" y="3972223"/>
                <a:ext cx="3838876" cy="657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𝐷</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𝐾</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oMath>
                  </m:oMathPara>
                </a14:m>
                <a:endParaRPr lang="en-GB" dirty="0"/>
              </a:p>
            </p:txBody>
          </p:sp>
        </mc:Choice>
        <mc:Fallback xmlns="">
          <p:sp>
            <p:nvSpPr>
              <p:cNvPr id="8" name="CasellaDiTesto 7">
                <a:extLst>
                  <a:ext uri="{FF2B5EF4-FFF2-40B4-BE49-F238E27FC236}">
                    <a16:creationId xmlns:a16="http://schemas.microsoft.com/office/drawing/2014/main" id="{F7697F02-385C-4D12-BBC8-59FBA7EA1E8F}"/>
                  </a:ext>
                </a:extLst>
              </p:cNvPr>
              <p:cNvSpPr txBox="1">
                <a:spLocks noRot="1" noChangeAspect="1" noMove="1" noResize="1" noEditPoints="1" noAdjustHandles="1" noChangeArrowheads="1" noChangeShapeType="1" noTextEdit="1"/>
              </p:cNvSpPr>
              <p:nvPr/>
            </p:nvSpPr>
            <p:spPr>
              <a:xfrm>
                <a:off x="1293090" y="3972223"/>
                <a:ext cx="3838876" cy="65793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9993A28-E5AC-448F-A627-F8DB0BA4085C}"/>
                  </a:ext>
                </a:extLst>
              </p:cNvPr>
              <p:cNvSpPr txBox="1"/>
              <p:nvPr/>
            </p:nvSpPr>
            <p:spPr>
              <a:xfrm>
                <a:off x="-3" y="5460421"/>
                <a:ext cx="12192002" cy="12894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rPr>
                        <m:t>=</m:t>
                      </m:r>
                      <m:f>
                        <m:fPr>
                          <m:ctrlPr>
                            <a:rPr lang="en-GB"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den>
                      </m:f>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𝑘</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nary>
                            <m:naryPr>
                              <m:chr m:val="∮"/>
                              <m:limLoc m:val="undOvr"/>
                              <m:subHide m:val="on"/>
                              <m:supHide m:val="on"/>
                              <m:ctrlPr>
                                <a:rPr lang="en-GB" b="0" i="1" smtClean="0">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𝑘</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𝑑𝑠</m:t>
                              </m:r>
                            </m:e>
                          </m:nary>
                        </m:num>
                        <m:den>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𝑑𝑠</m:t>
                              </m:r>
                            </m:e>
                          </m:nary>
                        </m:den>
                      </m:f>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d>
                                <m:dPr>
                                  <m:ctrlPr>
                                    <a:rPr lang="en-GB" i="1">
                                      <a:latin typeface="Cambria Math" panose="02040503050406030204" pitchFamily="18" charset="0"/>
                                      <a:ea typeface="Cambria Math" panose="02040503050406030204" pitchFamily="18" charset="0"/>
                                    </a:rPr>
                                  </m:ctrlPr>
                                </m:dPr>
                                <m:e>
                                  <m:f>
                                    <m:fPr>
                                      <m:ctrlPr>
                                        <a:rPr lang="en-GB" i="1" smtClean="0">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𝑘</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b="0" i="1" smtClean="0">
                                              <a:latin typeface="Cambria Math" panose="02040503050406030204" pitchFamily="18" charset="0"/>
                                            </a:rPr>
                                            <m:t>3</m:t>
                                          </m:r>
                                        </m:sup>
                                      </m:sSubSup>
                                    </m:den>
                                  </m:f>
                                </m:e>
                              </m:d>
                              <m:r>
                                <a:rPr lang="en-GB" i="1">
                                  <a:latin typeface="Cambria Math" panose="02040503050406030204" pitchFamily="18" charset="0"/>
                                  <a:ea typeface="Cambria Math" panose="02040503050406030204" pitchFamily="18" charset="0"/>
                                </a:rPr>
                                <m:t>𝑑𝑠</m:t>
                              </m:r>
                            </m:e>
                          </m:nary>
                        </m:num>
                        <m:den>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f>
                                <m:fPr>
                                  <m:ctrlPr>
                                    <a:rPr lang="en-GB" i="1" smtClean="0">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i="1">
                                          <a:latin typeface="Cambria Math" panose="02040503050406030204" pitchFamily="18" charset="0"/>
                                        </a:rPr>
                                        <m:t>2</m:t>
                                      </m:r>
                                    </m:sup>
                                  </m:sSubSup>
                                </m:den>
                              </m:f>
                              <m:r>
                                <a:rPr lang="en-GB" i="1">
                                  <a:latin typeface="Cambria Math" panose="02040503050406030204" pitchFamily="18" charset="0"/>
                                  <a:ea typeface="Cambria Math" panose="02040503050406030204" pitchFamily="18" charset="0"/>
                                </a:rPr>
                                <m:t>𝑑𝑠</m:t>
                              </m:r>
                            </m:e>
                          </m:nary>
                        </m:den>
                      </m:f>
                    </m:oMath>
                  </m:oMathPara>
                </a14:m>
                <a:endParaRPr lang="en-GB" dirty="0"/>
              </a:p>
            </p:txBody>
          </p:sp>
        </mc:Choice>
        <mc:Fallback xmlns="">
          <p:sp>
            <p:nvSpPr>
              <p:cNvPr id="18" name="CasellaDiTesto 17">
                <a:extLst>
                  <a:ext uri="{FF2B5EF4-FFF2-40B4-BE49-F238E27FC236}">
                    <a16:creationId xmlns:a16="http://schemas.microsoft.com/office/drawing/2014/main" id="{89993A28-E5AC-448F-A627-F8DB0BA4085C}"/>
                  </a:ext>
                </a:extLst>
              </p:cNvPr>
              <p:cNvSpPr txBox="1">
                <a:spLocks noRot="1" noChangeAspect="1" noMove="1" noResize="1" noEditPoints="1" noAdjustHandles="1" noChangeArrowheads="1" noChangeShapeType="1" noTextEdit="1"/>
              </p:cNvSpPr>
              <p:nvPr/>
            </p:nvSpPr>
            <p:spPr>
              <a:xfrm>
                <a:off x="-3" y="5460421"/>
                <a:ext cx="12192002" cy="1289456"/>
              </a:xfrm>
              <a:prstGeom prst="rect">
                <a:avLst/>
              </a:prstGeom>
              <a:blipFill>
                <a:blip r:embed="rId6"/>
                <a:stretch>
                  <a:fillRect/>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6EC047BB-E3F9-45B2-8F22-4D78CECAAAB5}"/>
              </a:ext>
            </a:extLst>
          </p:cNvPr>
          <p:cNvSpPr>
            <a:spLocks noGrp="1"/>
          </p:cNvSpPr>
          <p:nvPr>
            <p:ph type="sldNum" sz="quarter" idx="12"/>
          </p:nvPr>
        </p:nvSpPr>
        <p:spPr/>
        <p:txBody>
          <a:bodyPr/>
          <a:lstStyle/>
          <a:p>
            <a:fld id="{F556478C-EA8F-4B12-8AB2-8053E5C3663D}" type="slidenum">
              <a:rPr lang="en-GB" smtClean="0"/>
              <a:t>19</a:t>
            </a:fld>
            <a:endParaRPr lang="en-GB"/>
          </a:p>
        </p:txBody>
      </p:sp>
    </p:spTree>
    <p:extLst>
      <p:ext uri="{BB962C8B-B14F-4D97-AF65-F5344CB8AC3E}">
        <p14:creationId xmlns:p14="http://schemas.microsoft.com/office/powerpoint/2010/main" val="1648614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28E6845-8F9E-4E23-96D3-B93F8BF82685}"/>
              </a:ext>
            </a:extLst>
          </p:cNvPr>
          <p:cNvSpPr>
            <a:spLocks noGrp="1"/>
          </p:cNvSpPr>
          <p:nvPr>
            <p:ph type="sldNum" sz="quarter" idx="12"/>
          </p:nvPr>
        </p:nvSpPr>
        <p:spPr/>
        <p:txBody>
          <a:bodyPr/>
          <a:lstStyle/>
          <a:p>
            <a:fld id="{F556478C-EA8F-4B12-8AB2-8053E5C3663D}" type="slidenum">
              <a:rPr lang="en-GB" smtClean="0"/>
              <a:t>2</a:t>
            </a:fld>
            <a:endParaRPr lang="en-GB"/>
          </a:p>
        </p:txBody>
      </p:sp>
      <p:sp>
        <p:nvSpPr>
          <p:cNvPr id="6" name="CasellaDiTesto 5">
            <a:extLst>
              <a:ext uri="{FF2B5EF4-FFF2-40B4-BE49-F238E27FC236}">
                <a16:creationId xmlns:a16="http://schemas.microsoft.com/office/drawing/2014/main" id="{6289F5FB-7B4B-475C-8ADD-7073DE6A432F}"/>
              </a:ext>
            </a:extLst>
          </p:cNvPr>
          <p:cNvSpPr txBox="1"/>
          <p:nvPr/>
        </p:nvSpPr>
        <p:spPr>
          <a:xfrm>
            <a:off x="0" y="88777"/>
            <a:ext cx="12192000" cy="707886"/>
          </a:xfrm>
          <a:prstGeom prst="rect">
            <a:avLst/>
          </a:prstGeom>
          <a:noFill/>
        </p:spPr>
        <p:txBody>
          <a:bodyPr wrap="square" rtlCol="0">
            <a:spAutoFit/>
          </a:bodyPr>
          <a:lstStyle/>
          <a:p>
            <a:pPr algn="ctr"/>
            <a:r>
              <a:rPr lang="en-GB" sz="4000" dirty="0">
                <a:latin typeface="+mj-lt"/>
              </a:rPr>
              <a:t>Introduction (1/2)</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FCB52952-1AF4-40FA-99AF-F7CF6E3BCC7B}"/>
                  </a:ext>
                </a:extLst>
              </p:cNvPr>
              <p:cNvSpPr txBox="1"/>
              <p:nvPr/>
            </p:nvSpPr>
            <p:spPr>
              <a:xfrm>
                <a:off x="0" y="921468"/>
                <a:ext cx="12192000"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solidFill>
                      <a:srgbClr val="FF0000"/>
                    </a:solidFill>
                  </a:rPr>
                  <a:t>DAFNE is an electron-positron collider in operation at LNF for physics experiments since 1999.</a:t>
                </a:r>
              </a:p>
              <a:p>
                <a:pPr marL="742950" lvl="1" indent="-285750">
                  <a:buFont typeface="Wingdings" panose="05000000000000000000" pitchFamily="2" charset="2"/>
                  <a:buChar char="Ø"/>
                </a:pPr>
                <a:r>
                  <a:rPr lang="en-GB" dirty="0"/>
                  <a:t>It is composed of two rings, one per type of beam, and operates with (usually) 105 bunches at 510 MeV nominal energy.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Due to the high circulating beam-current and the presence of HOMs in the RF accelerating cavity, longitudinal coupled-bunch instabilities can severely limit the performance of the machine.</a:t>
                </a:r>
              </a:p>
              <a:p>
                <a:pPr marL="742950" lvl="1" indent="-285750">
                  <a:buFont typeface="Wingdings" panose="05000000000000000000" pitchFamily="2" charset="2"/>
                  <a:buChar char="Ø"/>
                </a:pPr>
                <a:r>
                  <a:rPr lang="en-GB" dirty="0"/>
                  <a:t>These instabilities grow exponentially with time and can lead to losses of entire bunches in a few thousands of turns.</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solidFill>
                      <a:srgbClr val="FF0000"/>
                    </a:solidFill>
                  </a:rPr>
                  <a:t>A significant damping of the HOMs was achieved in the 1990s by opening slots onto the cavity-surface and conveying (coupling) the HOMs fields out of the cavity with waveguides terminated onto 50 </a:t>
                </a:r>
                <a14:m>
                  <m:oMath xmlns:m="http://schemas.openxmlformats.org/officeDocument/2006/math">
                    <m:r>
                      <m:rPr>
                        <m:sty m:val="p"/>
                      </m:rPr>
                      <a:rPr lang="el-GR" i="1" smtClean="0">
                        <a:solidFill>
                          <a:srgbClr val="FF0000"/>
                        </a:solidFill>
                        <a:latin typeface="Cambria Math" panose="02040503050406030204" pitchFamily="18" charset="0"/>
                        <a:ea typeface="Cambria Math" panose="02040503050406030204" pitchFamily="18" charset="0"/>
                      </a:rPr>
                      <m:t>Ω</m:t>
                    </m:r>
                  </m:oMath>
                </a14:m>
                <a:r>
                  <a:rPr lang="en-GB" dirty="0">
                    <a:solidFill>
                      <a:srgbClr val="FF0000"/>
                    </a:solidFill>
                  </a:rPr>
                  <a:t> external loads.</a:t>
                </a:r>
              </a:p>
              <a:p>
                <a:pPr marL="742950" lvl="1" indent="-285750">
                  <a:buFont typeface="Wingdings" panose="05000000000000000000" pitchFamily="2" charset="2"/>
                  <a:buChar char="Ø"/>
                </a:pPr>
                <a:r>
                  <a:rPr lang="en-GB" dirty="0"/>
                  <a:t>This solution, although important, couldn’t prevent the occurrence of coupled-bunch instabilities at high beam-currents.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Therefore a bunch-by-bunch longitudinal feedback was installed in each DAFNE ring and became operational since 1998.</a:t>
                </a:r>
              </a:p>
              <a:p>
                <a:pPr marL="742950" lvl="1" indent="-285750">
                  <a:buFont typeface="Wingdings" panose="05000000000000000000" pitchFamily="2" charset="2"/>
                  <a:buChar char="Ø"/>
                </a:pPr>
                <a:r>
                  <a:rPr lang="en-GB" dirty="0"/>
                  <a:t>The active element of this feedback is a broadband cavity-kicker which provides voltage corrections to the bunches.</a:t>
                </a:r>
              </a:p>
              <a:p>
                <a:pPr marL="742950" lvl="1" indent="-285750">
                  <a:buFont typeface="Wingdings" panose="05000000000000000000" pitchFamily="2" charset="2"/>
                  <a:buChar char="Ø"/>
                </a:pPr>
                <a:r>
                  <a:rPr lang="en-GB" dirty="0"/>
                  <a:t>This feedback system strongly contributed to the achievement of the 1.4 A – 2.4 A beam currents available today.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In the 1990s, M. Migliorati developed for his PhD thesis a Fortran code able to simulate the longitudinal beam-dynamics of DAFNE bunches in the presence of synchrotron radiation, HOMs induced-voltage and feedback corrections.</a:t>
                </a:r>
              </a:p>
              <a:p>
                <a:pPr marL="742950" lvl="1" indent="-285750">
                  <a:buFont typeface="Wingdings" panose="05000000000000000000" pitchFamily="2" charset="2"/>
                  <a:buChar char="Ø"/>
                </a:pPr>
                <a:r>
                  <a:rPr lang="en-GB" dirty="0"/>
                  <a:t>Each bunch is represented by just one macroparticle, therefore only oscillations of the bunches centroids can be studied.</a:t>
                </a:r>
              </a:p>
              <a:p>
                <a:pPr marL="1200150" lvl="2" indent="-285750">
                  <a:buFont typeface="Arial" panose="020B0604020202020204" pitchFamily="34" charset="0"/>
                  <a:buChar char="•"/>
                </a:pPr>
                <a:r>
                  <a:rPr lang="en-GB" dirty="0"/>
                  <a:t>However this type of oscillations is the main issue as concerns the coupled-bunch instabilities.</a:t>
                </a:r>
              </a:p>
              <a:p>
                <a:pPr marL="742950" lvl="1" indent="-285750">
                  <a:buFont typeface="Wingdings" panose="05000000000000000000" pitchFamily="2" charset="2"/>
                  <a:buChar char="Ø"/>
                </a:pPr>
                <a:r>
                  <a:rPr lang="en-GB" dirty="0"/>
                  <a:t>The code accurately models the HOM induced-voltages, the complete bunch-by-bunch feedback system and even the additional RF feedback able to counteract the beam-loading voltage in the accelerating cavity.</a:t>
                </a:r>
              </a:p>
            </p:txBody>
          </p:sp>
        </mc:Choice>
        <mc:Fallback xmlns="">
          <p:sp>
            <p:nvSpPr>
              <p:cNvPr id="2" name="CasellaDiTesto 1">
                <a:extLst>
                  <a:ext uri="{FF2B5EF4-FFF2-40B4-BE49-F238E27FC236}">
                    <a16:creationId xmlns:a16="http://schemas.microsoft.com/office/drawing/2014/main" id="{FCB52952-1AF4-40FA-99AF-F7CF6E3BCC7B}"/>
                  </a:ext>
                </a:extLst>
              </p:cNvPr>
              <p:cNvSpPr txBox="1">
                <a:spLocks noRot="1" noChangeAspect="1" noMove="1" noResize="1" noEditPoints="1" noAdjustHandles="1" noChangeArrowheads="1" noChangeShapeType="1" noTextEdit="1"/>
              </p:cNvSpPr>
              <p:nvPr/>
            </p:nvSpPr>
            <p:spPr>
              <a:xfrm>
                <a:off x="0" y="921468"/>
                <a:ext cx="12192000" cy="5909310"/>
              </a:xfrm>
              <a:prstGeom prst="rect">
                <a:avLst/>
              </a:prstGeom>
              <a:blipFill>
                <a:blip r:embed="rId2"/>
                <a:stretch>
                  <a:fillRect l="-300" t="-515" b="-619"/>
                </a:stretch>
              </a:blipFill>
            </p:spPr>
            <p:txBody>
              <a:bodyPr/>
              <a:lstStyle/>
              <a:p>
                <a:r>
                  <a:rPr lang="en-GB">
                    <a:noFill/>
                  </a:rPr>
                  <a:t> </a:t>
                </a:r>
              </a:p>
            </p:txBody>
          </p:sp>
        </mc:Fallback>
      </mc:AlternateContent>
    </p:spTree>
    <p:extLst>
      <p:ext uri="{BB962C8B-B14F-4D97-AF65-F5344CB8AC3E}">
        <p14:creationId xmlns:p14="http://schemas.microsoft.com/office/powerpoint/2010/main" val="795408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A7C500A-559D-48DC-9617-85FD5EE63ECB}"/>
              </a:ext>
            </a:extLst>
          </p:cNvPr>
          <p:cNvSpPr txBox="1"/>
          <p:nvPr/>
        </p:nvSpPr>
        <p:spPr>
          <a:xfrm>
            <a:off x="0" y="89855"/>
            <a:ext cx="12192000" cy="707886"/>
          </a:xfrm>
          <a:prstGeom prst="rect">
            <a:avLst/>
          </a:prstGeom>
          <a:noFill/>
        </p:spPr>
        <p:txBody>
          <a:bodyPr wrap="square" rtlCol="0">
            <a:spAutoFit/>
          </a:bodyPr>
          <a:lstStyle/>
          <a:p>
            <a:pPr algn="ctr"/>
            <a:r>
              <a:rPr lang="en-GB" sz="4000" dirty="0">
                <a:latin typeface="+mj-lt"/>
              </a:rPr>
              <a:t>Synchrotron radiation (6/6)</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7AB2224-7F49-4794-A100-C5E2919A66B8}"/>
                  </a:ext>
                </a:extLst>
              </p:cNvPr>
              <p:cNvSpPr txBox="1"/>
              <p:nvPr/>
            </p:nvSpPr>
            <p:spPr>
              <a:xfrm>
                <a:off x="0" y="941033"/>
                <a:ext cx="12191997" cy="6473247"/>
              </a:xfrm>
              <a:prstGeom prst="rect">
                <a:avLst/>
              </a:prstGeom>
              <a:noFill/>
            </p:spPr>
            <p:txBody>
              <a:bodyPr wrap="square" rtlCol="0">
                <a:spAutoFit/>
              </a:bodyPr>
              <a:lstStyle/>
              <a:p>
                <a:pPr marL="285750" indent="-285750">
                  <a:buFont typeface="Wingdings" panose="05000000000000000000" pitchFamily="2" charset="2"/>
                  <a:buChar char="q"/>
                </a:pPr>
                <a:r>
                  <a:rPr lang="en-GB" dirty="0"/>
                  <a:t>The quantity </a:t>
                </a:r>
                <a:r>
                  <a:rPr lang="en-GB" i="1" dirty="0"/>
                  <a:t>K </a:t>
                </a:r>
                <a:r>
                  <a:rPr lang="en-GB" dirty="0"/>
                  <a:t>is entirely described by integrals of lattice functions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Contributions to </a:t>
                </a:r>
                <a14:m>
                  <m:oMath xmlns:m="http://schemas.openxmlformats.org/officeDocument/2006/math">
                    <m:r>
                      <a:rPr lang="en-GB" i="1">
                        <a:latin typeface="Cambria Math" panose="02040503050406030204" pitchFamily="18" charset="0"/>
                      </a:rPr>
                      <m:t>𝐾</m:t>
                    </m:r>
                  </m:oMath>
                </a14:m>
                <a:r>
                  <a:rPr lang="en-GB" dirty="0"/>
                  <a:t> come only from bending magnets and wigglers, where 1</a:t>
                </a:r>
                <a:r>
                  <a:rPr lang="en-GB" dirty="0">
                    <a:ea typeface="Cambria Math" panose="02040503050406030204" pitchFamily="18" charset="0"/>
                  </a:rPr>
                  <a:t>/</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t>.</a:t>
                </a:r>
              </a:p>
              <a:p>
                <a:pPr marL="742950" lvl="1" indent="-285750">
                  <a:buFont typeface="Wingdings" panose="05000000000000000000" pitchFamily="2" charset="2"/>
                  <a:buChar char="Ø"/>
                </a:pPr>
                <a:r>
                  <a:rPr lang="en-GB" dirty="0"/>
                  <a:t>For parallel-edged bending magnets </a:t>
                </a:r>
                <a14:m>
                  <m:oMath xmlns:m="http://schemas.openxmlformats.org/officeDocument/2006/math">
                    <m:r>
                      <a:rPr lang="en-GB" i="1" smtClean="0">
                        <a:latin typeface="Cambria Math" panose="02040503050406030204" pitchFamily="18" charset="0"/>
                        <a:ea typeface="Cambria Math" panose="02040503050406030204" pitchFamily="18" charset="0"/>
                      </a:rPr>
                      <m:t>𝑘</m:t>
                    </m:r>
                    <m:r>
                      <a:rPr lang="en-GB" i="1" smtClean="0">
                        <a:latin typeface="Cambria Math" panose="02040503050406030204" pitchFamily="18" charset="0"/>
                        <a:ea typeface="Cambria Math" panose="02040503050406030204" pitchFamily="18" charset="0"/>
                      </a:rPr>
                      <m:t>≠0</m:t>
                    </m:r>
                  </m:oMath>
                </a14:m>
                <a:r>
                  <a:rPr lang="en-GB" dirty="0"/>
                  <a:t> at the entrance and exit of the magnet.</a:t>
                </a:r>
              </a:p>
              <a:p>
                <a:pPr marL="1200150" lvl="2" indent="-285750">
                  <a:buFont typeface="Arial" panose="020B0604020202020204" pitchFamily="34" charset="0"/>
                  <a:buChar char="•"/>
                </a:pPr>
                <a:r>
                  <a:rPr lang="en-GB" dirty="0"/>
                  <a:t>This exactly compensates the term 1/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i="1">
                            <a:latin typeface="Cambria Math" panose="02040503050406030204" pitchFamily="18" charset="0"/>
                          </a:rPr>
                          <m:t>3</m:t>
                        </m:r>
                      </m:sup>
                    </m:sSubSup>
                  </m:oMath>
                </a14:m>
                <a:r>
                  <a:rPr lang="en-GB" dirty="0"/>
                  <a:t> above, so that </a:t>
                </a:r>
                <a:r>
                  <a:rPr lang="en-GB" i="1" dirty="0"/>
                  <a:t>K </a:t>
                </a:r>
                <a:r>
                  <a:rPr lang="en-GB" dirty="0"/>
                  <a:t>= 0.</a:t>
                </a:r>
              </a:p>
              <a:p>
                <a:pPr marL="742950" lvl="1" indent="-285750">
                  <a:buFont typeface="Wingdings" panose="05000000000000000000" pitchFamily="2" charset="2"/>
                  <a:buChar char="Ø"/>
                </a:pPr>
                <a:r>
                  <a:rPr lang="en-GB" dirty="0"/>
                  <a:t>For sector bending magnets </a:t>
                </a:r>
                <a14:m>
                  <m:oMath xmlns:m="http://schemas.openxmlformats.org/officeDocument/2006/math">
                    <m:r>
                      <a:rPr lang="en-GB" i="1" smtClean="0">
                        <a:latin typeface="Cambria Math" panose="02040503050406030204" pitchFamily="18" charset="0"/>
                        <a:ea typeface="Cambria Math" panose="02040503050406030204" pitchFamily="18" charset="0"/>
                      </a:rPr>
                      <m:t>𝑘</m:t>
                    </m:r>
                    <m:r>
                      <a:rPr lang="en-GB" b="0" i="1" smtClean="0">
                        <a:latin typeface="Cambria Math" panose="02040503050406030204" pitchFamily="18" charset="0"/>
                        <a:ea typeface="Cambria Math" panose="02040503050406030204" pitchFamily="18" charset="0"/>
                      </a:rPr>
                      <m:t>=0</m:t>
                    </m:r>
                  </m:oMath>
                </a14:m>
                <a:r>
                  <a:rPr lang="en-GB" dirty="0"/>
                  <a:t> if the focusing isn’t performed by the bending magnets but by dedicated quadrupoles.</a:t>
                </a:r>
              </a:p>
              <a:p>
                <a:pPr lvl="1"/>
                <a:endParaRPr lang="en-GB" dirty="0"/>
              </a:p>
              <a:p>
                <a:pPr marL="285750" indent="-285750">
                  <a:buFont typeface="Wingdings" panose="05000000000000000000" pitchFamily="2" charset="2"/>
                  <a:buChar char="q"/>
                </a:pPr>
                <a:r>
                  <a:rPr lang="en-GB" dirty="0"/>
                  <a:t>In DAFNE there are parallel-edged magnets, sector magnets and wigglers.</a:t>
                </a:r>
              </a:p>
              <a:p>
                <a:pPr marL="742950" lvl="1" indent="-285750">
                  <a:buFont typeface="Wingdings" panose="05000000000000000000" pitchFamily="2" charset="2"/>
                  <a:buChar char="Ø"/>
                </a:pPr>
                <a:r>
                  <a:rPr lang="en-GB" dirty="0"/>
                  <a:t>Using data from M. Migliorati PhD thesis, </a:t>
                </a:r>
                <a14:m>
                  <m:oMath xmlns:m="http://schemas.openxmlformats.org/officeDocument/2006/math">
                    <m:r>
                      <a:rPr lang="en-GB" b="0" i="1" smtClean="0">
                        <a:latin typeface="Cambria Math" panose="02040503050406030204" pitchFamily="18" charset="0"/>
                      </a:rPr>
                      <m:t>𝐷</m:t>
                    </m:r>
                    <m:r>
                      <a:rPr lang="en-GB" b="0" i="1" smtClean="0">
                        <a:latin typeface="Cambria Math" panose="02040503050406030204" pitchFamily="18" charset="0"/>
                      </a:rPr>
                      <m:t>=3.66×</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−5</m:t>
                        </m:r>
                      </m:sup>
                    </m:sSup>
                  </m:oMath>
                </a14:m>
                <a:r>
                  <a:rPr lang="en-GB" i="1" dirty="0"/>
                  <a:t> </a:t>
                </a:r>
                <a:r>
                  <a:rPr lang="en-GB" dirty="0"/>
                  <a:t>and</a:t>
                </a:r>
                <a:r>
                  <a:rPr lang="en-GB" i="1"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0</m:t>
                        </m:r>
                      </m:sub>
                    </m:sSub>
                  </m:oMath>
                </a14:m>
                <a:r>
                  <a:rPr lang="en-GB" dirty="0"/>
                  <a:t> = 9.3 keV</a:t>
                </a:r>
                <a:r>
                  <a:rPr lang="en-GB" i="1" dirty="0"/>
                  <a:t>. </a:t>
                </a:r>
                <a:endParaRPr lang="en-GB" dirty="0"/>
              </a:p>
              <a:p>
                <a:pPr marL="1200150" lvl="2" indent="-285750">
                  <a:buFont typeface="Arial" panose="020B0604020202020204" pitchFamily="34" charset="0"/>
                  <a:buChar char="•"/>
                </a:pPr>
                <a:r>
                  <a:rPr lang="en-GB" dirty="0">
                    <a:ea typeface="Cambria Math" panose="02040503050406030204" pitchFamily="18" charset="0"/>
                  </a:rPr>
                  <a:t>Assuming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oMath>
                </a14:m>
                <a:r>
                  <a:rPr lang="en-GB" dirty="0"/>
                  <a:t> = 510 MeV, we can derive an estimation for </a:t>
                </a:r>
                <a14:m>
                  <m:oMath xmlns:m="http://schemas.openxmlformats.org/officeDocument/2006/math">
                    <m:r>
                      <a:rPr lang="en-GB" i="1" dirty="0" smtClean="0">
                        <a:latin typeface="Cambria Math" panose="02040503050406030204" pitchFamily="18" charset="0"/>
                      </a:rPr>
                      <m:t>𝐾</m:t>
                    </m:r>
                  </m:oMath>
                </a14:m>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Therefore </a:t>
                </a:r>
                <a14:m>
                  <m:oMath xmlns:m="http://schemas.openxmlformats.org/officeDocument/2006/math">
                    <m:r>
                      <a:rPr lang="en-GB" b="0" i="1" smtClean="0">
                        <a:latin typeface="Cambria Math" panose="02040503050406030204" pitchFamily="18" charset="0"/>
                      </a:rPr>
                      <m:t>𝐾</m:t>
                    </m:r>
                  </m:oMath>
                </a14:m>
                <a:r>
                  <a:rPr lang="en-GB" dirty="0"/>
                  <a:t> can be neglected 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marL="285750" indent="-285750">
                  <a:buFont typeface="Wingdings" panose="05000000000000000000" pitchFamily="2" charset="2"/>
                  <a:buChar char="q"/>
                </a:pPr>
                <a:endParaRPr lang="en-GB" dirty="0"/>
              </a:p>
            </p:txBody>
          </p:sp>
        </mc:Choice>
        <mc:Fallback xmlns="">
          <p:sp>
            <p:nvSpPr>
              <p:cNvPr id="6" name="CasellaDiTesto 5">
                <a:extLst>
                  <a:ext uri="{FF2B5EF4-FFF2-40B4-BE49-F238E27FC236}">
                    <a16:creationId xmlns:a16="http://schemas.microsoft.com/office/drawing/2014/main" id="{77AB2224-7F49-4794-A100-C5E2919A66B8}"/>
                  </a:ext>
                </a:extLst>
              </p:cNvPr>
              <p:cNvSpPr txBox="1">
                <a:spLocks noRot="1" noChangeAspect="1" noMove="1" noResize="1" noEditPoints="1" noAdjustHandles="1" noChangeArrowheads="1" noChangeShapeType="1" noTextEdit="1"/>
              </p:cNvSpPr>
              <p:nvPr/>
            </p:nvSpPr>
            <p:spPr>
              <a:xfrm>
                <a:off x="0" y="941033"/>
                <a:ext cx="12191997" cy="6473247"/>
              </a:xfrm>
              <a:prstGeom prst="rect">
                <a:avLst/>
              </a:prstGeom>
              <a:blipFill>
                <a:blip r:embed="rId2"/>
                <a:stretch>
                  <a:fillRect l="-300" t="-471" r="-4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F67338F-9CFC-4971-A94E-B1786AFDE2EB}"/>
                  </a:ext>
                </a:extLst>
              </p:cNvPr>
              <p:cNvSpPr txBox="1"/>
              <p:nvPr/>
            </p:nvSpPr>
            <p:spPr>
              <a:xfrm>
                <a:off x="1" y="1309894"/>
                <a:ext cx="12191999" cy="12894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𝐷</m:t>
                                  </m:r>
                                </m:e>
                                <m:sub>
                                  <m:r>
                                    <a:rPr lang="en-GB" i="1">
                                      <a:latin typeface="Cambria Math" panose="02040503050406030204" pitchFamily="18" charset="0"/>
                                    </a:rPr>
                                    <m:t>𝑥</m:t>
                                  </m:r>
                                </m:sub>
                              </m:sSub>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𝑘</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ea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i="1">
                                              <a:latin typeface="Cambria Math" panose="02040503050406030204" pitchFamily="18" charset="0"/>
                                            </a:rPr>
                                            <m:t>3</m:t>
                                          </m:r>
                                        </m:sup>
                                      </m:sSubSup>
                                    </m:den>
                                  </m:f>
                                </m:e>
                              </m:d>
                              <m:r>
                                <a:rPr lang="en-GB" i="1">
                                  <a:latin typeface="Cambria Math" panose="02040503050406030204" pitchFamily="18" charset="0"/>
                                  <a:ea typeface="Cambria Math" panose="02040503050406030204" pitchFamily="18" charset="0"/>
                                </a:rPr>
                                <m:t>𝑑𝑠</m:t>
                              </m:r>
                            </m:e>
                          </m:nary>
                        </m:num>
                        <m:den>
                          <m:nary>
                            <m:naryPr>
                              <m:chr m:val="∮"/>
                              <m:limLoc m:val="undOvr"/>
                              <m:subHide m:val="on"/>
                              <m:supHide m:val="on"/>
                              <m:ctrlPr>
                                <a:rPr lang="en-GB" i="1">
                                  <a:latin typeface="Cambria Math" panose="02040503050406030204" pitchFamily="18" charset="0"/>
                                  <a:ea typeface="Cambria Math" panose="02040503050406030204" pitchFamily="18" charset="0"/>
                                </a:rPr>
                              </m:ctrlPr>
                            </m:naryPr>
                            <m:sub/>
                            <m:sup/>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0</m:t>
                                      </m:r>
                                    </m:sub>
                                    <m:sup>
                                      <m:r>
                                        <a:rPr lang="en-GB" i="1">
                                          <a:latin typeface="Cambria Math" panose="02040503050406030204" pitchFamily="18" charset="0"/>
                                        </a:rPr>
                                        <m:t>2</m:t>
                                      </m:r>
                                    </m:sup>
                                  </m:sSubSup>
                                </m:den>
                              </m:f>
                              <m:r>
                                <a:rPr lang="en-GB" i="1">
                                  <a:latin typeface="Cambria Math" panose="02040503050406030204" pitchFamily="18" charset="0"/>
                                  <a:ea typeface="Cambria Math" panose="02040503050406030204" pitchFamily="18" charset="0"/>
                                </a:rPr>
                                <m:t>𝑑𝑠</m:t>
                              </m:r>
                            </m:e>
                          </m:nary>
                        </m:den>
                      </m:f>
                    </m:oMath>
                  </m:oMathPara>
                </a14:m>
                <a:endParaRPr lang="en-GB" dirty="0"/>
              </a:p>
            </p:txBody>
          </p:sp>
        </mc:Choice>
        <mc:Fallback xmlns="">
          <p:sp>
            <p:nvSpPr>
              <p:cNvPr id="8" name="CasellaDiTesto 7">
                <a:extLst>
                  <a:ext uri="{FF2B5EF4-FFF2-40B4-BE49-F238E27FC236}">
                    <a16:creationId xmlns:a16="http://schemas.microsoft.com/office/drawing/2014/main" id="{BF67338F-9CFC-4971-A94E-B1786AFDE2EB}"/>
                  </a:ext>
                </a:extLst>
              </p:cNvPr>
              <p:cNvSpPr txBox="1">
                <a:spLocks noRot="1" noChangeAspect="1" noMove="1" noResize="1" noEditPoints="1" noAdjustHandles="1" noChangeArrowheads="1" noChangeShapeType="1" noTextEdit="1"/>
              </p:cNvSpPr>
              <p:nvPr/>
            </p:nvSpPr>
            <p:spPr>
              <a:xfrm>
                <a:off x="1" y="1309894"/>
                <a:ext cx="12191999" cy="128945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7557D04-25AE-40C5-A959-9AC36722FCA7}"/>
                  </a:ext>
                </a:extLst>
              </p:cNvPr>
              <p:cNvSpPr txBox="1"/>
              <p:nvPr/>
            </p:nvSpPr>
            <p:spPr>
              <a:xfrm>
                <a:off x="4403953" y="4923265"/>
                <a:ext cx="3384090" cy="657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rPr>
                        <m:t>=</m:t>
                      </m:r>
                      <m:f>
                        <m:fPr>
                          <m:ctrlPr>
                            <a:rPr lang="en-GB" i="1" smtClean="0">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b="0" i="1" smtClean="0">
                                  <a:latin typeface="Cambria Math" panose="02040503050406030204" pitchFamily="18" charset="0"/>
                                </a:rPr>
                                <m:t>𝑈</m:t>
                              </m:r>
                            </m:e>
                            <m:sub>
                              <m:r>
                                <a:rPr lang="en-GB" i="1">
                                  <a:latin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𝐷</m:t>
                      </m:r>
                      <m:r>
                        <a:rPr lang="en-GB" b="0" i="1" smtClean="0">
                          <a:latin typeface="Cambria Math" panose="02040503050406030204" pitchFamily="18" charset="0"/>
                          <a:ea typeface="Cambria Math" panose="02040503050406030204" pitchFamily="18" charset="0"/>
                        </a:rPr>
                        <m:t>−2=7.1×</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3</m:t>
                          </m:r>
                        </m:sup>
                      </m:sSup>
                    </m:oMath>
                  </m:oMathPara>
                </a14:m>
                <a:endParaRPr lang="en-GB" dirty="0"/>
              </a:p>
            </p:txBody>
          </p:sp>
        </mc:Choice>
        <mc:Fallback xmlns="">
          <p:sp>
            <p:nvSpPr>
              <p:cNvPr id="11" name="CasellaDiTesto 10">
                <a:extLst>
                  <a:ext uri="{FF2B5EF4-FFF2-40B4-BE49-F238E27FC236}">
                    <a16:creationId xmlns:a16="http://schemas.microsoft.com/office/drawing/2014/main" id="{07557D04-25AE-40C5-A959-9AC36722FCA7}"/>
                  </a:ext>
                </a:extLst>
              </p:cNvPr>
              <p:cNvSpPr txBox="1">
                <a:spLocks noRot="1" noChangeAspect="1" noMove="1" noResize="1" noEditPoints="1" noAdjustHandles="1" noChangeArrowheads="1" noChangeShapeType="1" noTextEdit="1"/>
              </p:cNvSpPr>
              <p:nvPr/>
            </p:nvSpPr>
            <p:spPr>
              <a:xfrm>
                <a:off x="4403953" y="4923265"/>
                <a:ext cx="3384090" cy="65793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59B67DFE-2F2F-4EE5-85C4-81F7783EDCE7}"/>
                  </a:ext>
                </a:extLst>
              </p:cNvPr>
              <p:cNvSpPr txBox="1"/>
              <p:nvPr/>
            </p:nvSpPr>
            <p:spPr>
              <a:xfrm>
                <a:off x="0" y="5995876"/>
                <a:ext cx="12192000" cy="657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solidFill>
                            <a:srgbClr val="FF0000"/>
                          </a:solidFill>
                          <a:latin typeface="Cambria Math" panose="02040503050406030204" pitchFamily="18" charset="0"/>
                        </a:rPr>
                        <m:t>𝑈</m:t>
                      </m:r>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𝐸</m:t>
                          </m:r>
                        </m:e>
                      </m:d>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𝐾</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r>
                        <a:rPr lang="en-GB" i="1" smtClean="0">
                          <a:latin typeface="Cambria Math" panose="02040503050406030204" pitchFamily="18" charset="0"/>
                          <a:ea typeface="Cambria Math" panose="02040503050406030204" pitchFamily="18" charset="0"/>
                        </a:rPr>
                        <m:t>≈</m:t>
                      </m:r>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𝑈</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𝑈</m:t>
                              </m:r>
                            </m:e>
                            <m:sub>
                              <m:r>
                                <a:rPr lang="en-GB"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0</m:t>
                              </m:r>
                            </m:sub>
                          </m:sSub>
                        </m:den>
                      </m:f>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𝐸</m:t>
                      </m:r>
                    </m:oMath>
                  </m:oMathPara>
                </a14:m>
                <a:endParaRPr lang="en-GB" dirty="0"/>
              </a:p>
            </p:txBody>
          </p:sp>
        </mc:Choice>
        <mc:Fallback xmlns="">
          <p:sp>
            <p:nvSpPr>
              <p:cNvPr id="13" name="CasellaDiTesto 12">
                <a:extLst>
                  <a:ext uri="{FF2B5EF4-FFF2-40B4-BE49-F238E27FC236}">
                    <a16:creationId xmlns:a16="http://schemas.microsoft.com/office/drawing/2014/main" id="{59B67DFE-2F2F-4EE5-85C4-81F7783EDCE7}"/>
                  </a:ext>
                </a:extLst>
              </p:cNvPr>
              <p:cNvSpPr txBox="1">
                <a:spLocks noRot="1" noChangeAspect="1" noMove="1" noResize="1" noEditPoints="1" noAdjustHandles="1" noChangeArrowheads="1" noChangeShapeType="1" noTextEdit="1"/>
              </p:cNvSpPr>
              <p:nvPr/>
            </p:nvSpPr>
            <p:spPr>
              <a:xfrm>
                <a:off x="0" y="5995876"/>
                <a:ext cx="12192000" cy="657937"/>
              </a:xfrm>
              <a:prstGeom prst="rect">
                <a:avLst/>
              </a:prstGeom>
              <a:blipFill>
                <a:blip r:embed="rId5"/>
                <a:stretch>
                  <a:fillRect/>
                </a:stretch>
              </a:blipFill>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3EAF7251-4360-4036-AD3D-8A2F2D39C272}"/>
              </a:ext>
            </a:extLst>
          </p:cNvPr>
          <p:cNvSpPr>
            <a:spLocks noGrp="1"/>
          </p:cNvSpPr>
          <p:nvPr>
            <p:ph type="sldNum" sz="quarter" idx="12"/>
          </p:nvPr>
        </p:nvSpPr>
        <p:spPr/>
        <p:txBody>
          <a:bodyPr/>
          <a:lstStyle/>
          <a:p>
            <a:fld id="{F556478C-EA8F-4B12-8AB2-8053E5C3663D}" type="slidenum">
              <a:rPr lang="en-GB" smtClean="0"/>
              <a:t>20</a:t>
            </a:fld>
            <a:endParaRPr lang="en-GB"/>
          </a:p>
        </p:txBody>
      </p:sp>
    </p:spTree>
    <p:extLst>
      <p:ext uri="{BB962C8B-B14F-4D97-AF65-F5344CB8AC3E}">
        <p14:creationId xmlns:p14="http://schemas.microsoft.com/office/powerpoint/2010/main" val="400747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50D382A-C7EB-4FE2-B39A-A86A2CC49D16}"/>
              </a:ext>
            </a:extLst>
          </p:cNvPr>
          <p:cNvSpPr txBox="1"/>
          <p:nvPr/>
        </p:nvSpPr>
        <p:spPr>
          <a:xfrm>
            <a:off x="0" y="186535"/>
            <a:ext cx="12191999" cy="707886"/>
          </a:xfrm>
          <a:prstGeom prst="rect">
            <a:avLst/>
          </a:prstGeom>
          <a:noFill/>
        </p:spPr>
        <p:txBody>
          <a:bodyPr wrap="square" rtlCol="0">
            <a:spAutoFit/>
          </a:bodyPr>
          <a:lstStyle/>
          <a:p>
            <a:pPr algn="ctr"/>
            <a:r>
              <a:rPr lang="en-GB" sz="4000" dirty="0">
                <a:latin typeface="+mj-lt"/>
              </a:rPr>
              <a:t>Equations of motion in the code (RF+SR)</a:t>
            </a:r>
          </a:p>
        </p:txBody>
      </p:sp>
      <p:sp>
        <p:nvSpPr>
          <p:cNvPr id="13" name="CasellaDiTesto 12">
            <a:extLst>
              <a:ext uri="{FF2B5EF4-FFF2-40B4-BE49-F238E27FC236}">
                <a16:creationId xmlns:a16="http://schemas.microsoft.com/office/drawing/2014/main" id="{7D2C49B2-4082-42C4-A47A-E67A8187FA4D}"/>
              </a:ext>
            </a:extLst>
          </p:cNvPr>
          <p:cNvSpPr txBox="1"/>
          <p:nvPr/>
        </p:nvSpPr>
        <p:spPr>
          <a:xfrm>
            <a:off x="0" y="1206143"/>
            <a:ext cx="12192000" cy="5632311"/>
          </a:xfrm>
          <a:prstGeom prst="rect">
            <a:avLst/>
          </a:prstGeom>
          <a:noFill/>
        </p:spPr>
        <p:txBody>
          <a:bodyPr wrap="square" rtlCol="0">
            <a:spAutoFit/>
          </a:bodyPr>
          <a:lstStyle/>
          <a:p>
            <a:pPr marL="285750" indent="-285750">
              <a:buFont typeface="Wingdings" panose="05000000000000000000" pitchFamily="2" charset="2"/>
              <a:buChar char="q"/>
            </a:pPr>
            <a:r>
              <a:rPr lang="en-GB" dirty="0"/>
              <a:t>Including the synchrotron-radiation effect, the equations of motion become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Jacobian becomes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The phase-space area enclosed by the bunch (particle) trajectory decreases with time. </a:t>
            </a:r>
          </a:p>
          <a:p>
            <a:pPr marL="1200150" lvl="2" indent="-285750">
              <a:buFont typeface="Arial" panose="020B0604020202020204" pitchFamily="34" charset="0"/>
              <a:buChar char="•"/>
            </a:pPr>
            <a:r>
              <a:rPr lang="en-GB" dirty="0"/>
              <a:t>This is due to the radiation damping, as shown later.</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Also these equations of motion are decoupled for the different bunches.</a:t>
            </a:r>
          </a:p>
          <a:p>
            <a:pPr marL="742950" lvl="1" indent="-285750">
              <a:buFont typeface="Wingdings" panose="05000000000000000000" pitchFamily="2" charset="2"/>
              <a:buChar char="Ø"/>
            </a:pPr>
            <a:r>
              <a:rPr lang="en-GB" dirty="0"/>
              <a:t>Each bunch can be tracked independently of the others. </a:t>
            </a: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67B0EF41-554F-4D0A-9F24-90C4AA219BBD}"/>
                  </a:ext>
                </a:extLst>
              </p:cNvPr>
              <p:cNvSpPr txBox="1"/>
              <p:nvPr/>
            </p:nvSpPr>
            <p:spPr>
              <a:xfrm>
                <a:off x="-1" y="1766758"/>
                <a:ext cx="12191999" cy="295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ea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d>
                            <m:dPr>
                              <m:ctrlPr>
                                <a:rPr lang="en-GB" i="1">
                                  <a:solidFill>
                                    <a:srgbClr val="FF0000"/>
                                  </a:solidFill>
                                  <a:latin typeface="Cambria Math" panose="02040503050406030204" pitchFamily="18" charset="0"/>
                                </a:rPr>
                              </m:ctrlPr>
                            </m:dPr>
                            <m:e>
                              <m:r>
                                <a:rPr lang="en-GB" b="0" i="1">
                                  <a:solidFill>
                                    <a:srgbClr val="FF0000"/>
                                  </a:solidFill>
                                  <a:latin typeface="Cambria Math" panose="02040503050406030204" pitchFamily="18" charset="0"/>
                                </a:rPr>
                                <m:t>𝑛</m:t>
                              </m:r>
                            </m:e>
                          </m:d>
                        </m:sup>
                      </m:sSup>
                      <m:r>
                        <a:rPr lang="en-GB" b="0" i="1">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2</m:t>
                      </m:r>
                      <m:r>
                        <a:rPr lang="en-GB" b="0" i="1" smtClean="0">
                          <a:solidFill>
                            <a:srgbClr val="FF0000"/>
                          </a:solidFill>
                          <a:latin typeface="Cambria Math" panose="02040503050406030204" pitchFamily="18" charset="0"/>
                          <a:ea typeface="Cambria Math" panose="02040503050406030204" pitchFamily="18" charset="0"/>
                        </a:rPr>
                        <m:t>𝜋</m:t>
                      </m:r>
                      <m:r>
                        <a:rPr lang="en-GB" b="0" i="1" smtClean="0">
                          <a:solidFill>
                            <a:srgbClr val="FF0000"/>
                          </a:solidFill>
                          <a:latin typeface="Cambria Math" panose="02040503050406030204" pitchFamily="18" charset="0"/>
                          <a:ea typeface="Cambria Math" panose="02040503050406030204" pitchFamily="18" charset="0"/>
                        </a:rPr>
                        <m:t>h</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a:solidFill>
                                <a:srgbClr val="FF0000"/>
                              </a:solidFill>
                              <a:latin typeface="Cambria Math" panose="02040503050406030204" pitchFamily="18" charset="0"/>
                              <a:ea typeface="Cambria Math" panose="02040503050406030204" pitchFamily="18" charset="0"/>
                            </a:rPr>
                            <m:t>0</m:t>
                          </m:r>
                        </m:sub>
                      </m:sSub>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oMath>
                  </m:oMathPara>
                </a14:m>
                <a:endParaRPr lang="en-GB" i="1" dirty="0">
                  <a:solidFill>
                    <a:srgbClr val="FF0000"/>
                  </a:solidFill>
                </a:endParaRPr>
              </a:p>
            </p:txBody>
          </p:sp>
        </mc:Choice>
        <mc:Fallback xmlns="">
          <p:sp>
            <p:nvSpPr>
              <p:cNvPr id="15" name="CasellaDiTesto 14">
                <a:extLst>
                  <a:ext uri="{FF2B5EF4-FFF2-40B4-BE49-F238E27FC236}">
                    <a16:creationId xmlns:a16="http://schemas.microsoft.com/office/drawing/2014/main" id="{67B0EF41-554F-4D0A-9F24-90C4AA219BBD}"/>
                  </a:ext>
                </a:extLst>
              </p:cNvPr>
              <p:cNvSpPr txBox="1">
                <a:spLocks noRot="1" noChangeAspect="1" noMove="1" noResize="1" noEditPoints="1" noAdjustHandles="1" noChangeArrowheads="1" noChangeShapeType="1" noTextEdit="1"/>
              </p:cNvSpPr>
              <p:nvPr/>
            </p:nvSpPr>
            <p:spPr>
              <a:xfrm>
                <a:off x="-1" y="1766758"/>
                <a:ext cx="12191999" cy="295594"/>
              </a:xfrm>
              <a:prstGeom prst="rect">
                <a:avLst/>
              </a:prstGeom>
              <a:blipFill>
                <a:blip r:embed="rId2"/>
                <a:stretch>
                  <a:fillRect t="-625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DC9F548-D672-421C-BE4A-34241121A907}"/>
                  </a:ext>
                </a:extLst>
              </p:cNvPr>
              <p:cNvSpPr txBox="1"/>
              <p:nvPr/>
            </p:nvSpPr>
            <p:spPr>
              <a:xfrm>
                <a:off x="2946991" y="2225271"/>
                <a:ext cx="6119090" cy="7149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b="0"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r>
                        <a:rPr lang="en-GB" b="0"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𝑈</m:t>
                              </m:r>
                            </m:e>
                            <m:sub>
                              <m:r>
                                <a:rPr lang="en-GB" b="0"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den>
                      </m:f>
                      <m:d>
                        <m:dPr>
                          <m:ctrlPr>
                            <a:rPr lang="en-GB" i="1">
                              <a:solidFill>
                                <a:srgbClr val="FF0000"/>
                              </a:solidFill>
                              <a:latin typeface="Cambria Math" panose="02040503050406030204" pitchFamily="18" charset="0"/>
                              <a:ea typeface="Cambria Math" panose="02040503050406030204" pitchFamily="18" charset="0"/>
                            </a:rPr>
                          </m:ctrlPr>
                        </m:dPr>
                        <m:e>
                          <m:r>
                            <a:rPr lang="en-GB" b="0" i="1">
                              <a:solidFill>
                                <a:srgbClr val="FF0000"/>
                              </a:solidFill>
                              <a:latin typeface="Cambria Math" panose="02040503050406030204" pitchFamily="18" charset="0"/>
                              <a:ea typeface="Cambria Math" panose="02040503050406030204" pitchFamily="18" charset="0"/>
                            </a:rPr>
                            <m:t>1+</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2</m:t>
                              </m:r>
                              <m:r>
                                <a:rPr lang="en-GB" b="0" i="1">
                                  <a:solidFill>
                                    <a:srgbClr val="FF0000"/>
                                  </a:solidFill>
                                  <a:latin typeface="Cambria Math" panose="02040503050406030204" pitchFamily="18" charset="0"/>
                                  <a:ea typeface="Cambria Math" panose="02040503050406030204" pitchFamily="18" charset="0"/>
                                </a:rPr>
                                <m:t>𝛿</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m:t>
                              </m:r>
                            </m:sup>
                          </m:sSup>
                        </m:e>
                      </m:d>
                      <m:r>
                        <a:rPr lang="en-GB" b="0" i="1" smtClean="0">
                          <a:solidFill>
                            <a:srgbClr val="FF0000"/>
                          </a:solidFill>
                          <a:latin typeface="Cambria Math" panose="02040503050406030204" pitchFamily="18" charset="0"/>
                        </a:rPr>
                        <m:t>+</m:t>
                      </m:r>
                      <m:f>
                        <m:fPr>
                          <m:ctrlPr>
                            <a:rPr lang="en-GB" i="1" smtClean="0">
                              <a:solidFill>
                                <a:srgbClr val="FF0000"/>
                              </a:solidFill>
                              <a:latin typeface="Cambria Math" panose="02040503050406030204" pitchFamily="18" charset="0"/>
                            </a:rPr>
                          </m:ctrlPr>
                        </m:fPr>
                        <m:num>
                          <m:r>
                            <a:rPr lang="en-GB" b="0"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b="0" i="1" dirty="0">
                                      <a:solidFill>
                                        <a:srgbClr val="FF0000"/>
                                      </a:solidFill>
                                      <a:latin typeface="Cambria Math" panose="02040503050406030204" pitchFamily="18" charset="0"/>
                                      <a:ea typeface="Cambria Math" panose="02040503050406030204" pitchFamily="18" charset="0"/>
                                    </a:rPr>
                                    <m:t>𝑉</m:t>
                                  </m:r>
                                </m:e>
                              </m:acc>
                            </m:e>
                            <m:sub>
                              <m:r>
                                <a:rPr lang="en-GB" b="0" i="1" dirty="0">
                                  <a:solidFill>
                                    <a:srgbClr val="FF0000"/>
                                  </a:solidFill>
                                  <a:latin typeface="Cambria Math" panose="02040503050406030204" pitchFamily="18" charset="0"/>
                                  <a:ea typeface="Cambria Math" panose="02040503050406030204" pitchFamily="18" charset="0"/>
                                </a:rPr>
                                <m:t>𝑟𝑓</m:t>
                              </m:r>
                            </m:sub>
                          </m:sSub>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b="0" i="0" dirty="0">
                                  <a:solidFill>
                                    <a:srgbClr val="FF0000"/>
                                  </a:solidFill>
                                  <a:latin typeface="Cambria Math" panose="02040503050406030204" pitchFamily="18" charset="0"/>
                                  <a:ea typeface="Cambria Math" panose="02040503050406030204" pitchFamily="18" charset="0"/>
                                </a:rPr>
                                <m:t>cos</m:t>
                              </m:r>
                            </m:fName>
                            <m:e>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rPr>
                                    <m:t>𝑛</m:t>
                                  </m:r>
                                  <m:r>
                                    <a:rPr lang="en-GB" b="0" i="1">
                                      <a:solidFill>
                                        <a:srgbClr val="FF0000"/>
                                      </a:solidFill>
                                      <a:latin typeface="Cambria Math" panose="02040503050406030204" pitchFamily="18" charset="0"/>
                                    </a:rPr>
                                    <m:t>+1)</m:t>
                                  </m:r>
                                </m:sup>
                              </m:sSup>
                            </m:e>
                          </m:func>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den>
                      </m:f>
                    </m:oMath>
                  </m:oMathPara>
                </a14:m>
                <a:endParaRPr lang="en-GB" dirty="0">
                  <a:solidFill>
                    <a:srgbClr val="FF0000"/>
                  </a:solidFill>
                </a:endParaRPr>
              </a:p>
            </p:txBody>
          </p:sp>
        </mc:Choice>
        <mc:Fallback xmlns="">
          <p:sp>
            <p:nvSpPr>
              <p:cNvPr id="17" name="CasellaDiTesto 16">
                <a:extLst>
                  <a:ext uri="{FF2B5EF4-FFF2-40B4-BE49-F238E27FC236}">
                    <a16:creationId xmlns:a16="http://schemas.microsoft.com/office/drawing/2014/main" id="{CDC9F548-D672-421C-BE4A-34241121A907}"/>
                  </a:ext>
                </a:extLst>
              </p:cNvPr>
              <p:cNvSpPr txBox="1">
                <a:spLocks noRot="1" noChangeAspect="1" noMove="1" noResize="1" noEditPoints="1" noAdjustHandles="1" noChangeArrowheads="1" noChangeShapeType="1" noTextEdit="1"/>
              </p:cNvSpPr>
              <p:nvPr/>
            </p:nvSpPr>
            <p:spPr>
              <a:xfrm>
                <a:off x="2946991" y="2225271"/>
                <a:ext cx="6119090" cy="71493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E51BDAEC-B3D0-4F38-9D18-165BE365539E}"/>
                  </a:ext>
                </a:extLst>
              </p:cNvPr>
              <p:cNvSpPr txBox="1"/>
              <p:nvPr/>
            </p:nvSpPr>
            <p:spPr>
              <a:xfrm>
                <a:off x="3538542" y="3709544"/>
                <a:ext cx="5335178" cy="13054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𝐽</m:t>
                      </m:r>
                      <m:d>
                        <m:dPr>
                          <m:ctrlPr>
                            <a:rPr lang="en-GB" b="0" i="1" smtClean="0">
                              <a:latin typeface="Cambria Math" panose="02040503050406030204" pitchFamily="18" charset="0"/>
                            </a:rPr>
                          </m:ctrlPr>
                        </m:dPr>
                        <m:e>
                          <m:r>
                            <a:rPr lang="en-GB" b="0" i="1" smtClean="0">
                              <a:latin typeface="Cambria Math" panose="02040503050406030204" pitchFamily="18" charset="0"/>
                            </a:rPr>
                            <m:t>𝑀</m:t>
                          </m:r>
                        </m:e>
                      </m:d>
                      <m:r>
                        <a:rPr lang="en-GB" b="0" i="1" smtClean="0">
                          <a:latin typeface="Cambria Math" panose="02040503050406030204" pitchFamily="18" charset="0"/>
                        </a:rPr>
                        <m:t>=</m:t>
                      </m:r>
                      <m:d>
                        <m:dPr>
                          <m:begChr m:val="|"/>
                          <m:endChr m:val="|"/>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den>
                                </m:f>
                              </m:e>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den>
                                </m:f>
                              </m:e>
                            </m:mr>
                            <m:mr>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den>
                                </m:f>
                              </m:e>
                              <m:e>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d>
                                  </m:num>
                                  <m:den>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den>
                                </m:f>
                              </m:e>
                            </m:mr>
                          </m:m>
                        </m:e>
                      </m:d>
                      <m:r>
                        <a:rPr lang="en-GB" b="0" i="1" smtClean="0">
                          <a:latin typeface="Cambria Math" panose="02040503050406030204" pitchFamily="18" charset="0"/>
                        </a:rPr>
                        <m:t>=1−</m:t>
                      </m:r>
                      <m:f>
                        <m:fPr>
                          <m:ctrlPr>
                            <a:rPr lang="en-GB" i="1" smtClean="0">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2</m:t>
                              </m:r>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i="1" smtClean="0">
                          <a:solidFill>
                            <a:schemeClr val="tx1"/>
                          </a:solidFill>
                          <a:latin typeface="Cambria Math" panose="02040503050406030204" pitchFamily="18" charset="0"/>
                          <a:ea typeface="Cambria Math" panose="02040503050406030204" pitchFamily="18" charset="0"/>
                        </a:rPr>
                        <m:t>∈</m:t>
                      </m:r>
                      <m:d>
                        <m:dPr>
                          <m:ctrlPr>
                            <a:rPr lang="en-GB"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0,1</m:t>
                          </m:r>
                        </m:e>
                      </m:d>
                    </m:oMath>
                  </m:oMathPara>
                </a14:m>
                <a:endParaRPr lang="en-GB" dirty="0"/>
              </a:p>
            </p:txBody>
          </p:sp>
        </mc:Choice>
        <mc:Fallback xmlns="">
          <p:sp>
            <p:nvSpPr>
              <p:cNvPr id="2" name="CasellaDiTesto 1">
                <a:extLst>
                  <a:ext uri="{FF2B5EF4-FFF2-40B4-BE49-F238E27FC236}">
                    <a16:creationId xmlns:a16="http://schemas.microsoft.com/office/drawing/2014/main" id="{E51BDAEC-B3D0-4F38-9D18-165BE365539E}"/>
                  </a:ext>
                </a:extLst>
              </p:cNvPr>
              <p:cNvSpPr txBox="1">
                <a:spLocks noRot="1" noChangeAspect="1" noMove="1" noResize="1" noEditPoints="1" noAdjustHandles="1" noChangeArrowheads="1" noChangeShapeType="1" noTextEdit="1"/>
              </p:cNvSpPr>
              <p:nvPr/>
            </p:nvSpPr>
            <p:spPr>
              <a:xfrm>
                <a:off x="3538542" y="3709544"/>
                <a:ext cx="5335178" cy="1305486"/>
              </a:xfrm>
              <a:prstGeom prst="rect">
                <a:avLst/>
              </a:prstGeom>
              <a:blipFill>
                <a:blip r:embed="rId4"/>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F4275D16-8E7D-4FF5-8C5C-99B20AFDC6B3}"/>
              </a:ext>
            </a:extLst>
          </p:cNvPr>
          <p:cNvSpPr>
            <a:spLocks noGrp="1"/>
          </p:cNvSpPr>
          <p:nvPr>
            <p:ph type="sldNum" sz="quarter" idx="12"/>
          </p:nvPr>
        </p:nvSpPr>
        <p:spPr/>
        <p:txBody>
          <a:bodyPr/>
          <a:lstStyle/>
          <a:p>
            <a:fld id="{F556478C-EA8F-4B12-8AB2-8053E5C3663D}" type="slidenum">
              <a:rPr lang="en-GB" smtClean="0"/>
              <a:t>21</a:t>
            </a:fld>
            <a:endParaRPr lang="en-GB"/>
          </a:p>
        </p:txBody>
      </p:sp>
    </p:spTree>
    <p:extLst>
      <p:ext uri="{BB962C8B-B14F-4D97-AF65-F5344CB8AC3E}">
        <p14:creationId xmlns:p14="http://schemas.microsoft.com/office/powerpoint/2010/main" val="410274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7D2C49B2-4082-42C4-A47A-E67A8187FA4D}"/>
                  </a:ext>
                </a:extLst>
              </p:cNvPr>
              <p:cNvSpPr txBox="1"/>
              <p:nvPr/>
            </p:nvSpPr>
            <p:spPr>
              <a:xfrm>
                <a:off x="-1" y="948690"/>
                <a:ext cx="12191999"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t>The synchronous particle is the ideal particle which travels along the design (central) orbit at each turn.</a:t>
                </a:r>
              </a:p>
              <a:p>
                <a:pPr marL="742950" lvl="1" indent="-285750">
                  <a:buFont typeface="Wingdings" panose="05000000000000000000" pitchFamily="2" charset="2"/>
                  <a:buChar char="Ø"/>
                </a:pPr>
                <a:r>
                  <a:rPr lang="en-GB" dirty="0"/>
                  <a:t>For this particle </a:t>
                </a:r>
                <a14:m>
                  <m:oMath xmlns:m="http://schemas.openxmlformats.org/officeDocument/2006/math">
                    <m:r>
                      <a:rPr lang="en-GB"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=0</m:t>
                    </m:r>
                  </m:oMath>
                </a14:m>
                <a:r>
                  <a:rPr lang="en-GB" dirty="0"/>
                  <a:t> at each turn and the corresponding phase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𝑆𝑅</m:t>
                        </m:r>
                      </m:sub>
                    </m:sSub>
                  </m:oMath>
                </a14:m>
                <a:r>
                  <a:rPr lang="en-GB" dirty="0"/>
                  <a:t> is called synchronous phase.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subscript SR indicates that the synchronous phase is evaluated considering the synchrotron radiation.</a:t>
                </a:r>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𝑠</m:t>
                        </m:r>
                      </m:sub>
                    </m:sSub>
                  </m:oMath>
                </a14:m>
                <a:r>
                  <a:rPr lang="en-GB"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oMath>
                </a14:m>
                <a:r>
                  <a:rPr lang="en-GB" dirty="0"/>
                  <a:t>=0) =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 1.571 rad is the synchronous phase without considering the synchrotron radiation.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13" name="CasellaDiTesto 12">
                <a:extLst>
                  <a:ext uri="{FF2B5EF4-FFF2-40B4-BE49-F238E27FC236}">
                    <a16:creationId xmlns:a16="http://schemas.microsoft.com/office/drawing/2014/main" id="{7D2C49B2-4082-42C4-A47A-E67A8187FA4D}"/>
                  </a:ext>
                </a:extLst>
              </p:cNvPr>
              <p:cNvSpPr txBox="1">
                <a:spLocks noRot="1" noChangeAspect="1" noMove="1" noResize="1" noEditPoints="1" noAdjustHandles="1" noChangeArrowheads="1" noChangeShapeType="1" noTextEdit="1"/>
              </p:cNvSpPr>
              <p:nvPr/>
            </p:nvSpPr>
            <p:spPr>
              <a:xfrm>
                <a:off x="-1" y="948690"/>
                <a:ext cx="12191999" cy="5909310"/>
              </a:xfrm>
              <a:prstGeom prst="rect">
                <a:avLst/>
              </a:prstGeom>
              <a:blipFill>
                <a:blip r:embed="rId2"/>
                <a:stretch>
                  <a:fillRect l="-300" t="-619"/>
                </a:stretch>
              </a:blipFill>
            </p:spPr>
            <p:txBody>
              <a:bodyPr/>
              <a:lstStyle/>
              <a:p>
                <a:r>
                  <a:rPr lang="en-GB">
                    <a:noFill/>
                  </a:rPr>
                  <a:t> </a:t>
                </a:r>
              </a:p>
            </p:txBody>
          </p:sp>
        </mc:Fallback>
      </mc:AlternateContent>
      <p:pic>
        <p:nvPicPr>
          <p:cNvPr id="8" name="Immagine 7">
            <a:extLst>
              <a:ext uri="{FF2B5EF4-FFF2-40B4-BE49-F238E27FC236}">
                <a16:creationId xmlns:a16="http://schemas.microsoft.com/office/drawing/2014/main" id="{0719BBE5-52DB-40CE-B968-4954C0CDF030}"/>
              </a:ext>
            </a:extLst>
          </p:cNvPr>
          <p:cNvPicPr>
            <a:picLocks noChangeAspect="1"/>
          </p:cNvPicPr>
          <p:nvPr/>
        </p:nvPicPr>
        <p:blipFill>
          <a:blip r:embed="rId3"/>
          <a:stretch>
            <a:fillRect/>
          </a:stretch>
        </p:blipFill>
        <p:spPr>
          <a:xfrm>
            <a:off x="426940" y="3903345"/>
            <a:ext cx="5926485" cy="2762045"/>
          </a:xfrm>
          <a:prstGeom prst="rect">
            <a:avLst/>
          </a:prstGeom>
        </p:spPr>
      </p:pic>
      <p:sp>
        <p:nvSpPr>
          <p:cNvPr id="5" name="CasellaDiTesto 4">
            <a:extLst>
              <a:ext uri="{FF2B5EF4-FFF2-40B4-BE49-F238E27FC236}">
                <a16:creationId xmlns:a16="http://schemas.microsoft.com/office/drawing/2014/main" id="{750D382A-C7EB-4FE2-B39A-A86A2CC49D16}"/>
              </a:ext>
            </a:extLst>
          </p:cNvPr>
          <p:cNvSpPr txBox="1"/>
          <p:nvPr/>
        </p:nvSpPr>
        <p:spPr>
          <a:xfrm>
            <a:off x="0" y="88880"/>
            <a:ext cx="12191999" cy="707886"/>
          </a:xfrm>
          <a:prstGeom prst="rect">
            <a:avLst/>
          </a:prstGeom>
          <a:noFill/>
        </p:spPr>
        <p:txBody>
          <a:bodyPr wrap="square" rtlCol="0">
            <a:spAutoFit/>
          </a:bodyPr>
          <a:lstStyle/>
          <a:p>
            <a:pPr algn="ctr"/>
            <a:r>
              <a:rPr lang="en-GB" sz="4000" dirty="0">
                <a:latin typeface="+mj-lt"/>
              </a:rPr>
              <a:t>Synchronous phase</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D2415A96-7320-4F19-A3BD-5A3BC8A1D094}"/>
                  </a:ext>
                </a:extLst>
              </p:cNvPr>
              <p:cNvSpPr txBox="1"/>
              <p:nvPr/>
            </p:nvSpPr>
            <p:spPr>
              <a:xfrm>
                <a:off x="2266190" y="1724048"/>
                <a:ext cx="3171308" cy="7173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ea typeface="Cambria Math" panose="02040503050406030204" pitchFamily="18" charset="0"/>
                        </a:rPr>
                        <m:t>−</m:t>
                      </m:r>
                      <m:f>
                        <m:fPr>
                          <m:ctrlPr>
                            <a:rPr lang="en-GB" i="1" smtClean="0">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ea typeface="Cambria Math" panose="02040503050406030204" pitchFamily="18" charset="0"/>
                        </a:rPr>
                        <m:t>=0</m:t>
                      </m:r>
                    </m:oMath>
                  </m:oMathPara>
                </a14:m>
                <a:endParaRPr lang="en-GB" dirty="0">
                  <a:solidFill>
                    <a:srgbClr val="FF0000"/>
                  </a:solidFill>
                </a:endParaRPr>
              </a:p>
            </p:txBody>
          </p:sp>
        </mc:Choice>
        <mc:Fallback xmlns="">
          <p:sp>
            <p:nvSpPr>
              <p:cNvPr id="4" name="CasellaDiTesto 3">
                <a:extLst>
                  <a:ext uri="{FF2B5EF4-FFF2-40B4-BE49-F238E27FC236}">
                    <a16:creationId xmlns:a16="http://schemas.microsoft.com/office/drawing/2014/main" id="{D2415A96-7320-4F19-A3BD-5A3BC8A1D094}"/>
                  </a:ext>
                </a:extLst>
              </p:cNvPr>
              <p:cNvSpPr txBox="1">
                <a:spLocks noRot="1" noChangeAspect="1" noMove="1" noResize="1" noEditPoints="1" noAdjustHandles="1" noChangeArrowheads="1" noChangeShapeType="1" noTextEdit="1"/>
              </p:cNvSpPr>
              <p:nvPr/>
            </p:nvSpPr>
            <p:spPr>
              <a:xfrm>
                <a:off x="2266190" y="1724048"/>
                <a:ext cx="3171308" cy="717312"/>
              </a:xfrm>
              <a:prstGeom prst="rect">
                <a:avLst/>
              </a:prstGeom>
              <a:blipFill>
                <a:blip r:embed="rId4"/>
                <a:stretch>
                  <a:fillRect/>
                </a:stretch>
              </a:blipFill>
            </p:spPr>
            <p:txBody>
              <a:bodyPr/>
              <a:lstStyle/>
              <a:p>
                <a:r>
                  <a:rPr lang="en-GB">
                    <a:noFill/>
                  </a:rPr>
                  <a:t> </a:t>
                </a:r>
              </a:p>
            </p:txBody>
          </p:sp>
        </mc:Fallback>
      </mc:AlternateContent>
      <p:sp>
        <p:nvSpPr>
          <p:cNvPr id="6" name="Freccia a destra 5">
            <a:extLst>
              <a:ext uri="{FF2B5EF4-FFF2-40B4-BE49-F238E27FC236}">
                <a16:creationId xmlns:a16="http://schemas.microsoft.com/office/drawing/2014/main" id="{D88F8F60-3C78-41F9-BBB8-31A300BC3455}"/>
              </a:ext>
            </a:extLst>
          </p:cNvPr>
          <p:cNvSpPr/>
          <p:nvPr/>
        </p:nvSpPr>
        <p:spPr>
          <a:xfrm>
            <a:off x="5412842" y="1949539"/>
            <a:ext cx="850276" cy="266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5BD78FB7-D7A8-4BA0-9144-A1D1C1AC00DA}"/>
                  </a:ext>
                </a:extLst>
              </p:cNvPr>
              <p:cNvSpPr txBox="1"/>
              <p:nvPr/>
            </p:nvSpPr>
            <p:spPr>
              <a:xfrm>
                <a:off x="6604159" y="1772108"/>
                <a:ext cx="2148399" cy="7048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𝑆𝑅</m:t>
                          </m:r>
                        </m:sub>
                      </m:sSub>
                      <m:r>
                        <a:rPr lang="en-GB" b="0" i="1" smtClean="0">
                          <a:solidFill>
                            <a:srgbClr val="FF0000"/>
                          </a:solidFill>
                          <a:latin typeface="Cambria Math" panose="02040503050406030204" pitchFamily="18" charset="0"/>
                        </a:rPr>
                        <m:t>=</m:t>
                      </m:r>
                      <m:func>
                        <m:funcPr>
                          <m:ctrlPr>
                            <a:rPr lang="en-GB" b="0" i="1" smtClean="0">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arccos</m:t>
                          </m:r>
                        </m:fName>
                        <m:e>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𝑈</m:t>
                                  </m:r>
                                </m:e>
                                <m:sub>
                                  <m:r>
                                    <a:rPr lang="en-GB" i="1">
                                      <a:solidFill>
                                        <a:srgbClr val="FF0000"/>
                                      </a:solidFill>
                                      <a:latin typeface="Cambria Math" panose="02040503050406030204" pitchFamily="18" charset="0"/>
                                      <a:ea typeface="Cambria Math" panose="02040503050406030204" pitchFamily="18" charset="0"/>
                                    </a:rPr>
                                    <m:t>0</m:t>
                                  </m:r>
                                </m:sub>
                              </m:sSub>
                            </m:num>
                            <m:den>
                              <m:r>
                                <a:rPr lang="en-GB"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i="1" dirty="0">
                                          <a:solidFill>
                                            <a:srgbClr val="FF0000"/>
                                          </a:solidFill>
                                          <a:latin typeface="Cambria Math" panose="02040503050406030204" pitchFamily="18" charset="0"/>
                                          <a:ea typeface="Cambria Math" panose="02040503050406030204" pitchFamily="18" charset="0"/>
                                        </a:rPr>
                                        <m:t>𝑉</m:t>
                                      </m:r>
                                    </m:e>
                                  </m:acc>
                                </m:e>
                                <m:sub>
                                  <m:r>
                                    <a:rPr lang="en-GB" i="1" dirty="0">
                                      <a:solidFill>
                                        <a:srgbClr val="FF0000"/>
                                      </a:solidFill>
                                      <a:latin typeface="Cambria Math" panose="02040503050406030204" pitchFamily="18" charset="0"/>
                                      <a:ea typeface="Cambria Math" panose="02040503050406030204" pitchFamily="18" charset="0"/>
                                    </a:rPr>
                                    <m:t>𝑟𝑓</m:t>
                                  </m:r>
                                </m:sub>
                              </m:sSub>
                            </m:den>
                          </m:f>
                        </m:e>
                      </m:func>
                    </m:oMath>
                  </m:oMathPara>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5BD78FB7-D7A8-4BA0-9144-A1D1C1AC00DA}"/>
                  </a:ext>
                </a:extLst>
              </p:cNvPr>
              <p:cNvSpPr txBox="1">
                <a:spLocks noRot="1" noChangeAspect="1" noMove="1" noResize="1" noEditPoints="1" noAdjustHandles="1" noChangeArrowheads="1" noChangeShapeType="1" noTextEdit="1"/>
              </p:cNvSpPr>
              <p:nvPr/>
            </p:nvSpPr>
            <p:spPr>
              <a:xfrm>
                <a:off x="6604159" y="1772108"/>
                <a:ext cx="2148399" cy="70480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C5BC0440-1071-4F7D-9C8F-95F4C882E61F}"/>
                  </a:ext>
                </a:extLst>
              </p:cNvPr>
              <p:cNvSpPr txBox="1"/>
              <p:nvPr/>
            </p:nvSpPr>
            <p:spPr>
              <a:xfrm>
                <a:off x="1613181" y="5941091"/>
                <a:ext cx="8566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rPr>
                          </m:ctrlPr>
                        </m:sSubPr>
                        <m:e>
                          <m:r>
                            <a:rPr lang="en-GB" b="1" i="1">
                              <a:solidFill>
                                <a:srgbClr val="008000"/>
                              </a:solidFill>
                              <a:latin typeface="Cambria Math" panose="02040503050406030204" pitchFamily="18" charset="0"/>
                              <a:ea typeface="Cambria Math" panose="02040503050406030204" pitchFamily="18" charset="0"/>
                            </a:rPr>
                            <m:t>∆</m:t>
                          </m:r>
                          <m:r>
                            <a:rPr lang="en-GB" b="1" i="1">
                              <a:solidFill>
                                <a:srgbClr val="008000"/>
                              </a:solidFill>
                              <a:latin typeface="Cambria Math" panose="02040503050406030204" pitchFamily="18" charset="0"/>
                              <a:ea typeface="Cambria Math" panose="02040503050406030204" pitchFamily="18" charset="0"/>
                            </a:rPr>
                            <m:t>𝝋</m:t>
                          </m:r>
                        </m:e>
                        <m:sub>
                          <m:r>
                            <a:rPr lang="en-GB" b="1" i="1" smtClean="0">
                              <a:solidFill>
                                <a:srgbClr val="008000"/>
                              </a:solidFill>
                              <a:latin typeface="Cambria Math" panose="02040503050406030204" pitchFamily="18" charset="0"/>
                              <a:ea typeface="Cambria Math" panose="02040503050406030204" pitchFamily="18" charset="0"/>
                            </a:rPr>
                            <m:t>𝑺𝑹</m:t>
                          </m:r>
                        </m:sub>
                      </m:sSub>
                    </m:oMath>
                  </m:oMathPara>
                </a14:m>
                <a:endParaRPr lang="en-GB" b="1" dirty="0"/>
              </a:p>
            </p:txBody>
          </p:sp>
        </mc:Choice>
        <mc:Fallback xmlns="">
          <p:sp>
            <p:nvSpPr>
              <p:cNvPr id="28" name="CasellaDiTesto 27">
                <a:extLst>
                  <a:ext uri="{FF2B5EF4-FFF2-40B4-BE49-F238E27FC236}">
                    <a16:creationId xmlns:a16="http://schemas.microsoft.com/office/drawing/2014/main" id="{C5BC0440-1071-4F7D-9C8F-95F4C882E61F}"/>
                  </a:ext>
                </a:extLst>
              </p:cNvPr>
              <p:cNvSpPr txBox="1">
                <a:spLocks noRot="1" noChangeAspect="1" noMove="1" noResize="1" noEditPoints="1" noAdjustHandles="1" noChangeArrowheads="1" noChangeShapeType="1" noTextEdit="1"/>
              </p:cNvSpPr>
              <p:nvPr/>
            </p:nvSpPr>
            <p:spPr>
              <a:xfrm>
                <a:off x="1613181" y="5941091"/>
                <a:ext cx="856697" cy="369332"/>
              </a:xfrm>
              <a:prstGeom prst="rect">
                <a:avLst/>
              </a:prstGeom>
              <a:blipFill>
                <a:blip r:embed="rId6"/>
                <a:stretch>
                  <a:fillRect b="-6667"/>
                </a:stretch>
              </a:blipFill>
            </p:spPr>
            <p:txBody>
              <a:bodyPr/>
              <a:lstStyle/>
              <a:p>
                <a:r>
                  <a:rPr lang="en-GB">
                    <a:noFill/>
                  </a:rPr>
                  <a:t> </a:t>
                </a:r>
              </a:p>
            </p:txBody>
          </p:sp>
        </mc:Fallback>
      </mc:AlternateContent>
      <p:sp>
        <p:nvSpPr>
          <p:cNvPr id="31" name="Rettangolo 30">
            <a:extLst>
              <a:ext uri="{FF2B5EF4-FFF2-40B4-BE49-F238E27FC236}">
                <a16:creationId xmlns:a16="http://schemas.microsoft.com/office/drawing/2014/main" id="{8CBAA467-03A7-4A32-8231-B12F845656C6}"/>
              </a:ext>
            </a:extLst>
          </p:cNvPr>
          <p:cNvSpPr/>
          <p:nvPr/>
        </p:nvSpPr>
        <p:spPr>
          <a:xfrm>
            <a:off x="2921641" y="6480698"/>
            <a:ext cx="1216237" cy="359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asellaDiTesto 32">
            <a:extLst>
              <a:ext uri="{FF2B5EF4-FFF2-40B4-BE49-F238E27FC236}">
                <a16:creationId xmlns:a16="http://schemas.microsoft.com/office/drawing/2014/main" id="{AF4F5832-7F6D-4431-AA4F-DEBC222B407E}"/>
              </a:ext>
            </a:extLst>
          </p:cNvPr>
          <p:cNvSpPr txBox="1"/>
          <p:nvPr/>
        </p:nvSpPr>
        <p:spPr>
          <a:xfrm>
            <a:off x="1035053" y="3625770"/>
            <a:ext cx="301841" cy="369332"/>
          </a:xfrm>
          <a:prstGeom prst="rect">
            <a:avLst/>
          </a:prstGeom>
          <a:noFill/>
        </p:spPr>
        <p:txBody>
          <a:bodyPr wrap="square" rtlCol="0">
            <a:spAutoFit/>
          </a:bodyPr>
          <a:lstStyle/>
          <a:p>
            <a:r>
              <a:rPr lang="en-GB" b="1" dirty="0">
                <a:solidFill>
                  <a:srgbClr val="FF0000"/>
                </a:solidFill>
              </a:rPr>
              <a:t>0</a:t>
            </a: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F73B462C-3D34-4A1F-8E04-5CC7473B273E}"/>
                  </a:ext>
                </a:extLst>
              </p:cNvPr>
              <p:cNvSpPr txBox="1"/>
              <p:nvPr/>
            </p:nvSpPr>
            <p:spPr>
              <a:xfrm>
                <a:off x="5827969" y="3603707"/>
                <a:ext cx="4749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dirty="0" smtClean="0">
                          <a:solidFill>
                            <a:srgbClr val="FF0000"/>
                          </a:solidFill>
                          <a:latin typeface="Cambria Math" panose="02040503050406030204" pitchFamily="18" charset="0"/>
                        </a:rPr>
                        <m:t>𝟐</m:t>
                      </m:r>
                      <m:r>
                        <a:rPr lang="en-GB" b="1" i="1" dirty="0" smtClean="0">
                          <a:solidFill>
                            <a:srgbClr val="FF0000"/>
                          </a:solidFill>
                          <a:latin typeface="Cambria Math" panose="02040503050406030204" pitchFamily="18" charset="0"/>
                          <a:ea typeface="Cambria Math" panose="02040503050406030204" pitchFamily="18" charset="0"/>
                        </a:rPr>
                        <m:t>𝝅</m:t>
                      </m:r>
                    </m:oMath>
                  </m:oMathPara>
                </a14:m>
                <a:endParaRPr lang="en-GB" b="1" dirty="0">
                  <a:solidFill>
                    <a:srgbClr val="FF0000"/>
                  </a:solidFill>
                </a:endParaRPr>
              </a:p>
            </p:txBody>
          </p:sp>
        </mc:Choice>
        <mc:Fallback xmlns="">
          <p:sp>
            <p:nvSpPr>
              <p:cNvPr id="35" name="CasellaDiTesto 34">
                <a:extLst>
                  <a:ext uri="{FF2B5EF4-FFF2-40B4-BE49-F238E27FC236}">
                    <a16:creationId xmlns:a16="http://schemas.microsoft.com/office/drawing/2014/main" id="{F73B462C-3D34-4A1F-8E04-5CC7473B273E}"/>
                  </a:ext>
                </a:extLst>
              </p:cNvPr>
              <p:cNvSpPr txBox="1">
                <a:spLocks noRot="1" noChangeAspect="1" noMove="1" noResize="1" noEditPoints="1" noAdjustHandles="1" noChangeArrowheads="1" noChangeShapeType="1" noTextEdit="1"/>
              </p:cNvSpPr>
              <p:nvPr/>
            </p:nvSpPr>
            <p:spPr>
              <a:xfrm>
                <a:off x="5827969" y="3603707"/>
                <a:ext cx="47495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BC932329-972E-41FE-96A4-A2F43799EABF}"/>
                  </a:ext>
                </a:extLst>
              </p:cNvPr>
              <p:cNvSpPr txBox="1"/>
              <p:nvPr/>
            </p:nvSpPr>
            <p:spPr>
              <a:xfrm>
                <a:off x="6632579" y="3534013"/>
                <a:ext cx="5559419" cy="2898358"/>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r>
                      <a:rPr lang="en-GB" b="0" i="1" smtClean="0">
                        <a:latin typeface="Cambria Math" panose="02040503050406030204" pitchFamily="18" charset="0"/>
                      </a:rPr>
                      <m:t> &lt;</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/2</m:t>
                    </m:r>
                  </m:oMath>
                </a14:m>
                <a:r>
                  <a:rPr lang="en-GB" dirty="0"/>
                  <a:t>, since the corresponding RF voltage must be positive in order to compensate for the energy lost by synchrotron radiation.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In DAFNE, using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oMath>
                </a14:m>
                <a:r>
                  <a:rPr lang="en-GB" dirty="0"/>
                  <a:t> = 8.88 keV and </a:t>
                </a:r>
                <a14:m>
                  <m:oMath xmlns:m="http://schemas.openxmlformats.org/officeDocument/2006/math">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oMath>
                </a14:m>
                <a:r>
                  <a:rPr lang="en-GB" dirty="0"/>
                  <a:t> = 130 kV, we have</a:t>
                </a:r>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As shown later,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changes when induced voltages are added to the equations of motions.</a:t>
                </a:r>
              </a:p>
            </p:txBody>
          </p:sp>
        </mc:Choice>
        <mc:Fallback xmlns="">
          <p:sp>
            <p:nvSpPr>
              <p:cNvPr id="39" name="CasellaDiTesto 38">
                <a:extLst>
                  <a:ext uri="{FF2B5EF4-FFF2-40B4-BE49-F238E27FC236}">
                    <a16:creationId xmlns:a16="http://schemas.microsoft.com/office/drawing/2014/main" id="{BC932329-972E-41FE-96A4-A2F43799EABF}"/>
                  </a:ext>
                </a:extLst>
              </p:cNvPr>
              <p:cNvSpPr txBox="1">
                <a:spLocks noRot="1" noChangeAspect="1" noMove="1" noResize="1" noEditPoints="1" noAdjustHandles="1" noChangeArrowheads="1" noChangeShapeType="1" noTextEdit="1"/>
              </p:cNvSpPr>
              <p:nvPr/>
            </p:nvSpPr>
            <p:spPr>
              <a:xfrm>
                <a:off x="6632579" y="3534013"/>
                <a:ext cx="5559419" cy="2898358"/>
              </a:xfrm>
              <a:prstGeom prst="rect">
                <a:avLst/>
              </a:prstGeom>
              <a:blipFill>
                <a:blip r:embed="rId8"/>
                <a:stretch>
                  <a:fillRect l="-658" t="-1263" r="-877" b="-2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34A12853-68E1-4A8D-A6CD-91CD6B10C1F0}"/>
                  </a:ext>
                </a:extLst>
              </p:cNvPr>
              <p:cNvSpPr txBox="1"/>
              <p:nvPr/>
            </p:nvSpPr>
            <p:spPr>
              <a:xfrm>
                <a:off x="8593479" y="5284367"/>
                <a:ext cx="1935976" cy="369332"/>
              </a:xfrm>
              <a:prstGeom prst="rect">
                <a:avLst/>
              </a:prstGeom>
              <a:noFill/>
            </p:spPr>
            <p:txBody>
              <a:bodyPr wrap="square">
                <a:spAutoFit/>
              </a:bodyPr>
              <a:lstStyle/>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 1.502 rad</a:t>
                </a:r>
              </a:p>
            </p:txBody>
          </p:sp>
        </mc:Choice>
        <mc:Fallback xmlns="">
          <p:sp>
            <p:nvSpPr>
              <p:cNvPr id="41" name="CasellaDiTesto 40">
                <a:extLst>
                  <a:ext uri="{FF2B5EF4-FFF2-40B4-BE49-F238E27FC236}">
                    <a16:creationId xmlns:a16="http://schemas.microsoft.com/office/drawing/2014/main" id="{34A12853-68E1-4A8D-A6CD-91CD6B10C1F0}"/>
                  </a:ext>
                </a:extLst>
              </p:cNvPr>
              <p:cNvSpPr txBox="1">
                <a:spLocks noRot="1" noChangeAspect="1" noMove="1" noResize="1" noEditPoints="1" noAdjustHandles="1" noChangeArrowheads="1" noChangeShapeType="1" noTextEdit="1"/>
              </p:cNvSpPr>
              <p:nvPr/>
            </p:nvSpPr>
            <p:spPr>
              <a:xfrm>
                <a:off x="8593479" y="5284367"/>
                <a:ext cx="1935976" cy="369332"/>
              </a:xfrm>
              <a:prstGeom prst="rect">
                <a:avLst/>
              </a:prstGeom>
              <a:blipFill>
                <a:blip r:embed="rId9"/>
                <a:stretch>
                  <a:fillRect t="-10000" b="-26667"/>
                </a:stretch>
              </a:blipFill>
            </p:spPr>
            <p:txBody>
              <a:bodyPr/>
              <a:lstStyle/>
              <a:p>
                <a:r>
                  <a:rPr lang="en-GB">
                    <a:noFill/>
                  </a:rPr>
                  <a:t> </a:t>
                </a:r>
              </a:p>
            </p:txBody>
          </p:sp>
        </mc:Fallback>
      </mc:AlternateContent>
      <p:sp>
        <p:nvSpPr>
          <p:cNvPr id="9" name="Segnaposto numero diapositiva 8">
            <a:extLst>
              <a:ext uri="{FF2B5EF4-FFF2-40B4-BE49-F238E27FC236}">
                <a16:creationId xmlns:a16="http://schemas.microsoft.com/office/drawing/2014/main" id="{5C269200-C3E9-4EC9-82EE-B8CB9409029A}"/>
              </a:ext>
            </a:extLst>
          </p:cNvPr>
          <p:cNvSpPr>
            <a:spLocks noGrp="1"/>
          </p:cNvSpPr>
          <p:nvPr>
            <p:ph type="sldNum" sz="quarter" idx="12"/>
          </p:nvPr>
        </p:nvSpPr>
        <p:spPr/>
        <p:txBody>
          <a:bodyPr/>
          <a:lstStyle/>
          <a:p>
            <a:fld id="{F556478C-EA8F-4B12-8AB2-8053E5C3663D}" type="slidenum">
              <a:rPr lang="en-GB" smtClean="0"/>
              <a:t>22</a:t>
            </a:fld>
            <a:endParaRPr lang="en-GB"/>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04DAA9F-8369-4B07-8A43-5FB9F06B12A4}"/>
                  </a:ext>
                </a:extLst>
              </p:cNvPr>
              <p:cNvSpPr txBox="1"/>
              <p:nvPr/>
            </p:nvSpPr>
            <p:spPr>
              <a:xfrm>
                <a:off x="3364078" y="6414309"/>
                <a:ext cx="1028447" cy="369332"/>
              </a:xfrm>
              <a:prstGeom prst="rect">
                <a:avLst/>
              </a:prstGeom>
              <a:noFill/>
            </p:spPr>
            <p:txBody>
              <a:bodyPr wrap="square"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oMath>
                </a14:m>
                <a:r>
                  <a:rPr lang="en-GB" dirty="0"/>
                  <a:t> [rad]</a:t>
                </a:r>
              </a:p>
            </p:txBody>
          </p:sp>
        </mc:Choice>
        <mc:Fallback xmlns="">
          <p:sp>
            <p:nvSpPr>
              <p:cNvPr id="2" name="CasellaDiTesto 1">
                <a:extLst>
                  <a:ext uri="{FF2B5EF4-FFF2-40B4-BE49-F238E27FC236}">
                    <a16:creationId xmlns:a16="http://schemas.microsoft.com/office/drawing/2014/main" id="{D04DAA9F-8369-4B07-8A43-5FB9F06B12A4}"/>
                  </a:ext>
                </a:extLst>
              </p:cNvPr>
              <p:cNvSpPr txBox="1">
                <a:spLocks noRot="1" noChangeAspect="1" noMove="1" noResize="1" noEditPoints="1" noAdjustHandles="1" noChangeArrowheads="1" noChangeShapeType="1" noTextEdit="1"/>
              </p:cNvSpPr>
              <p:nvPr/>
            </p:nvSpPr>
            <p:spPr>
              <a:xfrm>
                <a:off x="3364078" y="6414309"/>
                <a:ext cx="1028447" cy="369332"/>
              </a:xfrm>
              <a:prstGeom prst="rect">
                <a:avLst/>
              </a:prstGeom>
              <a:blipFill>
                <a:blip r:embed="rId10"/>
                <a:stretch>
                  <a:fillRect t="-8197" r="-592" b="-24590"/>
                </a:stretch>
              </a:blipFill>
            </p:spPr>
            <p:txBody>
              <a:bodyPr/>
              <a:lstStyle/>
              <a:p>
                <a:r>
                  <a:rPr lang="en-GB">
                    <a:noFill/>
                  </a:rPr>
                  <a:t> </a:t>
                </a:r>
              </a:p>
            </p:txBody>
          </p:sp>
        </mc:Fallback>
      </mc:AlternateContent>
      <p:sp>
        <p:nvSpPr>
          <p:cNvPr id="3" name="Rettangolo 2">
            <a:extLst>
              <a:ext uri="{FF2B5EF4-FFF2-40B4-BE49-F238E27FC236}">
                <a16:creationId xmlns:a16="http://schemas.microsoft.com/office/drawing/2014/main" id="{A53FDC20-6593-4869-9BBE-219244DCA38A}"/>
              </a:ext>
            </a:extLst>
          </p:cNvPr>
          <p:cNvSpPr/>
          <p:nvPr/>
        </p:nvSpPr>
        <p:spPr>
          <a:xfrm>
            <a:off x="411338" y="4765457"/>
            <a:ext cx="177520" cy="95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3CB0652C-72A5-4354-B9BF-682ED45C2C0E}"/>
                  </a:ext>
                </a:extLst>
              </p:cNvPr>
              <p:cNvSpPr txBox="1"/>
              <p:nvPr/>
            </p:nvSpPr>
            <p:spPr>
              <a:xfrm rot="16200000">
                <a:off x="-113364" y="4963556"/>
                <a:ext cx="1172765" cy="369332"/>
              </a:xfrm>
              <a:prstGeom prst="rect">
                <a:avLst/>
              </a:prstGeom>
              <a:noFill/>
            </p:spPr>
            <p:txBody>
              <a:bodyPr wrap="square" rtlCol="0">
                <a:spAutoFit/>
              </a:bodyPr>
              <a:lstStyle/>
              <a:p>
                <a14:m>
                  <m:oMath xmlns:m="http://schemas.openxmlformats.org/officeDocument/2006/math">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func>
                  </m:oMath>
                </a14:m>
                <a:r>
                  <a:rPr lang="en-GB" dirty="0"/>
                  <a:t> [1]</a:t>
                </a:r>
              </a:p>
            </p:txBody>
          </p:sp>
        </mc:Choice>
        <mc:Fallback xmlns="">
          <p:sp>
            <p:nvSpPr>
              <p:cNvPr id="25" name="CasellaDiTesto 24">
                <a:extLst>
                  <a:ext uri="{FF2B5EF4-FFF2-40B4-BE49-F238E27FC236}">
                    <a16:creationId xmlns:a16="http://schemas.microsoft.com/office/drawing/2014/main" id="{3CB0652C-72A5-4354-B9BF-682ED45C2C0E}"/>
                  </a:ext>
                </a:extLst>
              </p:cNvPr>
              <p:cNvSpPr txBox="1">
                <a:spLocks noRot="1" noChangeAspect="1" noMove="1" noResize="1" noEditPoints="1" noAdjustHandles="1" noChangeArrowheads="1" noChangeShapeType="1" noTextEdit="1"/>
              </p:cNvSpPr>
              <p:nvPr/>
            </p:nvSpPr>
            <p:spPr>
              <a:xfrm rot="16200000">
                <a:off x="-113364" y="4963556"/>
                <a:ext cx="1172765" cy="369332"/>
              </a:xfrm>
              <a:prstGeom prst="rect">
                <a:avLst/>
              </a:prstGeom>
              <a:blipFill>
                <a:blip r:embed="rId11"/>
                <a:stretch>
                  <a:fillRect l="-8197" t="-2591" r="-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9493CA14-46FE-45EE-BB43-E0D1CCF6EA88}"/>
                  </a:ext>
                </a:extLst>
              </p:cNvPr>
              <p:cNvSpPr txBox="1"/>
              <p:nvPr/>
            </p:nvSpPr>
            <p:spPr>
              <a:xfrm>
                <a:off x="2372950" y="3922530"/>
                <a:ext cx="13151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𝝋</m:t>
                          </m:r>
                        </m:e>
                        <m:sub>
                          <m:r>
                            <a:rPr lang="en-GB" b="1" i="1" smtClean="0">
                              <a:solidFill>
                                <a:srgbClr val="BF00BF"/>
                              </a:solidFill>
                              <a:latin typeface="Cambria Math" panose="02040503050406030204" pitchFamily="18" charset="0"/>
                              <a:ea typeface="Cambria Math" panose="02040503050406030204" pitchFamily="18" charset="0"/>
                            </a:rPr>
                            <m:t>𝒔</m:t>
                          </m:r>
                        </m:sub>
                      </m:sSub>
                      <m:r>
                        <a:rPr lang="en-GB" b="1" i="1" smtClean="0">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𝝅</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𝟐</m:t>
                      </m:r>
                    </m:oMath>
                  </m:oMathPara>
                </a14:m>
                <a:endParaRPr lang="en-GB" b="1" dirty="0"/>
              </a:p>
            </p:txBody>
          </p:sp>
        </mc:Choice>
        <mc:Fallback xmlns="">
          <p:sp>
            <p:nvSpPr>
              <p:cNvPr id="32" name="CasellaDiTesto 31">
                <a:extLst>
                  <a:ext uri="{FF2B5EF4-FFF2-40B4-BE49-F238E27FC236}">
                    <a16:creationId xmlns:a16="http://schemas.microsoft.com/office/drawing/2014/main" id="{9493CA14-46FE-45EE-BB43-E0D1CCF6EA88}"/>
                  </a:ext>
                </a:extLst>
              </p:cNvPr>
              <p:cNvSpPr txBox="1">
                <a:spLocks noRot="1" noChangeAspect="1" noMove="1" noResize="1" noEditPoints="1" noAdjustHandles="1" noChangeArrowheads="1" noChangeShapeType="1" noTextEdit="1"/>
              </p:cNvSpPr>
              <p:nvPr/>
            </p:nvSpPr>
            <p:spPr>
              <a:xfrm>
                <a:off x="2372950" y="3922530"/>
                <a:ext cx="1315130" cy="369332"/>
              </a:xfrm>
              <a:prstGeom prst="rect">
                <a:avLst/>
              </a:prstGeom>
              <a:blipFill>
                <a:blip r:embed="rId12"/>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96A7670D-4500-4A93-8BA9-6CAF910D6D92}"/>
                  </a:ext>
                </a:extLst>
              </p:cNvPr>
              <p:cNvSpPr txBox="1"/>
              <p:nvPr/>
            </p:nvSpPr>
            <p:spPr>
              <a:xfrm>
                <a:off x="4137878" y="4595655"/>
                <a:ext cx="7175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0" smtClean="0">
                          <a:solidFill>
                            <a:srgbClr val="0000FF"/>
                          </a:solidFill>
                          <a:latin typeface="Cambria Math" panose="02040503050406030204" pitchFamily="18" charset="0"/>
                        </a:rPr>
                        <m:t>𝐜𝐨𝐬</m:t>
                      </m:r>
                      <m:r>
                        <a:rPr lang="en-GB" b="0" i="1" smtClean="0">
                          <a:solidFill>
                            <a:srgbClr val="0000FF"/>
                          </a:solidFill>
                          <a:latin typeface="Cambria Math" panose="02040503050406030204" pitchFamily="18" charset="0"/>
                        </a:rPr>
                        <m:t> </m:t>
                      </m:r>
                      <m:r>
                        <a:rPr lang="en-GB" b="1" i="1" smtClean="0">
                          <a:solidFill>
                            <a:srgbClr val="0000FF"/>
                          </a:solidFill>
                          <a:latin typeface="Cambria Math" panose="02040503050406030204" pitchFamily="18" charset="0"/>
                          <a:ea typeface="Cambria Math" panose="02040503050406030204" pitchFamily="18" charset="0"/>
                        </a:rPr>
                        <m:t>∆</m:t>
                      </m:r>
                      <m:r>
                        <a:rPr lang="en-GB" b="1" i="1" smtClean="0">
                          <a:solidFill>
                            <a:srgbClr val="0000FF"/>
                          </a:solidFill>
                          <a:latin typeface="Cambria Math" panose="02040503050406030204" pitchFamily="18" charset="0"/>
                          <a:ea typeface="Cambria Math" panose="02040503050406030204" pitchFamily="18" charset="0"/>
                        </a:rPr>
                        <m:t>𝝋</m:t>
                      </m:r>
                    </m:oMath>
                  </m:oMathPara>
                </a14:m>
                <a:endParaRPr lang="en-GB" b="1" dirty="0">
                  <a:solidFill>
                    <a:srgbClr val="0000FF"/>
                  </a:solidFill>
                </a:endParaRPr>
              </a:p>
            </p:txBody>
          </p:sp>
        </mc:Choice>
        <mc:Fallback xmlns="">
          <p:sp>
            <p:nvSpPr>
              <p:cNvPr id="34" name="CasellaDiTesto 33">
                <a:extLst>
                  <a:ext uri="{FF2B5EF4-FFF2-40B4-BE49-F238E27FC236}">
                    <a16:creationId xmlns:a16="http://schemas.microsoft.com/office/drawing/2014/main" id="{96A7670D-4500-4A93-8BA9-6CAF910D6D92}"/>
                  </a:ext>
                </a:extLst>
              </p:cNvPr>
              <p:cNvSpPr txBox="1">
                <a:spLocks noRot="1" noChangeAspect="1" noMove="1" noResize="1" noEditPoints="1" noAdjustHandles="1" noChangeArrowheads="1" noChangeShapeType="1" noTextEdit="1"/>
              </p:cNvSpPr>
              <p:nvPr/>
            </p:nvSpPr>
            <p:spPr>
              <a:xfrm>
                <a:off x="4137878" y="4595655"/>
                <a:ext cx="717587" cy="369332"/>
              </a:xfrm>
              <a:prstGeom prst="rect">
                <a:avLst/>
              </a:prstGeom>
              <a:blipFill>
                <a:blip r:embed="rId13"/>
                <a:stretch>
                  <a:fillRect r="-24576"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1171057C-2BE9-4E35-8624-37B5F74EF404}"/>
                  </a:ext>
                </a:extLst>
              </p:cNvPr>
              <p:cNvSpPr txBox="1"/>
              <p:nvPr/>
            </p:nvSpPr>
            <p:spPr>
              <a:xfrm>
                <a:off x="928633" y="3326731"/>
                <a:ext cx="5730240" cy="369332"/>
              </a:xfrm>
              <a:prstGeom prst="rect">
                <a:avLst/>
              </a:prstGeom>
              <a:noFill/>
            </p:spPr>
            <p:txBody>
              <a:bodyPr wrap="square" rtlCol="0">
                <a:spAutoFit/>
              </a:bodyPr>
              <a:lstStyle/>
              <a:p>
                <a:r>
                  <a:rPr lang="en-GB" b="1" dirty="0">
                    <a:solidFill>
                      <a:schemeClr val="tx1"/>
                    </a:solidFill>
                  </a:rPr>
                  <a:t>Example of difference between </a:t>
                </a:r>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smtClean="0">
                            <a:solidFill>
                              <a:schemeClr val="tx1"/>
                            </a:solidFill>
                            <a:latin typeface="Cambria Math" panose="02040503050406030204" pitchFamily="18" charset="0"/>
                            <a:ea typeface="Cambria Math" panose="02040503050406030204" pitchFamily="18" charset="0"/>
                          </a:rPr>
                          <m:t>𝒔</m:t>
                        </m:r>
                      </m:sub>
                    </m:sSub>
                  </m:oMath>
                </a14:m>
                <a:r>
                  <a:rPr lang="en-GB" b="1" dirty="0">
                    <a:solidFill>
                      <a:schemeClr val="tx1"/>
                    </a:solidFill>
                  </a:rPr>
                  <a:t> and </a:t>
                </a:r>
                <a14:m>
                  <m:oMath xmlns:m="http://schemas.openxmlformats.org/officeDocument/2006/math">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ea typeface="Cambria Math" panose="02040503050406030204" pitchFamily="18" charset="0"/>
                          </a:rPr>
                          <m:t>𝑺𝑹</m:t>
                        </m:r>
                      </m:sub>
                    </m:sSub>
                  </m:oMath>
                </a14:m>
                <a:r>
                  <a:rPr lang="en-GB" b="1" dirty="0">
                    <a:solidFill>
                      <a:schemeClr val="tx1"/>
                    </a:solidFill>
                  </a:rPr>
                  <a:t> in DAFNE   </a:t>
                </a:r>
              </a:p>
            </p:txBody>
          </p:sp>
        </mc:Choice>
        <mc:Fallback xmlns="">
          <p:sp>
            <p:nvSpPr>
              <p:cNvPr id="10" name="CasellaDiTesto 9">
                <a:extLst>
                  <a:ext uri="{FF2B5EF4-FFF2-40B4-BE49-F238E27FC236}">
                    <a16:creationId xmlns:a16="http://schemas.microsoft.com/office/drawing/2014/main" id="{1171057C-2BE9-4E35-8624-37B5F74EF404}"/>
                  </a:ext>
                </a:extLst>
              </p:cNvPr>
              <p:cNvSpPr txBox="1">
                <a:spLocks noRot="1" noChangeAspect="1" noMove="1" noResize="1" noEditPoints="1" noAdjustHandles="1" noChangeArrowheads="1" noChangeShapeType="1" noTextEdit="1"/>
              </p:cNvSpPr>
              <p:nvPr/>
            </p:nvSpPr>
            <p:spPr>
              <a:xfrm>
                <a:off x="928633" y="3326731"/>
                <a:ext cx="5730240" cy="369332"/>
              </a:xfrm>
              <a:prstGeom prst="rect">
                <a:avLst/>
              </a:prstGeom>
              <a:blipFill>
                <a:blip r:embed="rId14"/>
                <a:stretch>
                  <a:fillRect l="-851" t="-10000" b="-26667"/>
                </a:stretch>
              </a:blipFill>
            </p:spPr>
            <p:txBody>
              <a:bodyPr/>
              <a:lstStyle/>
              <a:p>
                <a:r>
                  <a:rPr lang="en-GB">
                    <a:noFill/>
                  </a:rPr>
                  <a:t> </a:t>
                </a:r>
              </a:p>
            </p:txBody>
          </p:sp>
        </mc:Fallback>
      </mc:AlternateContent>
    </p:spTree>
    <p:extLst>
      <p:ext uri="{BB962C8B-B14F-4D97-AF65-F5344CB8AC3E}">
        <p14:creationId xmlns:p14="http://schemas.microsoft.com/office/powerpoint/2010/main" val="355008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5FAF1AC-FADF-43C5-A0DC-7A09A0B6C2E8}"/>
              </a:ext>
            </a:extLst>
          </p:cNvPr>
          <p:cNvSpPr txBox="1"/>
          <p:nvPr/>
        </p:nvSpPr>
        <p:spPr>
          <a:xfrm>
            <a:off x="0" y="257556"/>
            <a:ext cx="12191999" cy="646331"/>
          </a:xfrm>
          <a:prstGeom prst="rect">
            <a:avLst/>
          </a:prstGeom>
          <a:noFill/>
        </p:spPr>
        <p:txBody>
          <a:bodyPr wrap="square" rtlCol="0">
            <a:spAutoFit/>
          </a:bodyPr>
          <a:lstStyle/>
          <a:p>
            <a:pPr algn="ctr"/>
            <a:r>
              <a:rPr lang="en-GB" sz="3600" dirty="0">
                <a:latin typeface="+mj-lt"/>
              </a:rPr>
              <a:t>Small-amplitude synchrotron frequency and damping rate (1/3)</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5E129B1-410B-40D2-BE9C-5EF375BEF4E6}"/>
                  </a:ext>
                </a:extLst>
              </p:cNvPr>
              <p:cNvSpPr txBox="1"/>
              <p:nvPr/>
            </p:nvSpPr>
            <p:spPr>
              <a:xfrm>
                <a:off x="357528" y="1713491"/>
                <a:ext cx="3078131" cy="295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e>
                          </m:d>
                        </m:sup>
                      </m:sSup>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2</m:t>
                      </m:r>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h</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oMath>
                  </m:oMathPara>
                </a14:m>
                <a:endParaRPr lang="en-GB" i="1" dirty="0">
                  <a:solidFill>
                    <a:schemeClr val="tx1"/>
                  </a:solidFill>
                </a:endParaRPr>
              </a:p>
            </p:txBody>
          </p:sp>
        </mc:Choice>
        <mc:Fallback xmlns="">
          <p:sp>
            <p:nvSpPr>
              <p:cNvPr id="7" name="CasellaDiTesto 6">
                <a:extLst>
                  <a:ext uri="{FF2B5EF4-FFF2-40B4-BE49-F238E27FC236}">
                    <a16:creationId xmlns:a16="http://schemas.microsoft.com/office/drawing/2014/main" id="{D5E129B1-410B-40D2-BE9C-5EF375BEF4E6}"/>
                  </a:ext>
                </a:extLst>
              </p:cNvPr>
              <p:cNvSpPr txBox="1">
                <a:spLocks noRot="1" noChangeAspect="1" noMove="1" noResize="1" noEditPoints="1" noAdjustHandles="1" noChangeArrowheads="1" noChangeShapeType="1" noTextEdit="1"/>
              </p:cNvSpPr>
              <p:nvPr/>
            </p:nvSpPr>
            <p:spPr>
              <a:xfrm>
                <a:off x="357528" y="1713491"/>
                <a:ext cx="3078131" cy="295594"/>
              </a:xfrm>
              <a:prstGeom prst="rect">
                <a:avLst/>
              </a:prstGeom>
              <a:blipFill>
                <a:blip r:embed="rId2"/>
                <a:stretch>
                  <a:fillRect t="-6122" b="-224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5C6B75E-EF8F-4415-AA08-B1908B6D39B0}"/>
                  </a:ext>
                </a:extLst>
              </p:cNvPr>
              <p:cNvSpPr txBox="1"/>
              <p:nvPr/>
            </p:nvSpPr>
            <p:spPr>
              <a:xfrm>
                <a:off x="330895" y="2163127"/>
                <a:ext cx="5301950" cy="7173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func>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ea typeface="Cambria Math" panose="02040503050406030204" pitchFamily="18" charset="0"/>
                        </a:rPr>
                        <m:t>−</m:t>
                      </m:r>
                      <m:f>
                        <m:fPr>
                          <m:ctrlPr>
                            <a:rPr lang="en-GB" i="1" smtClean="0">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d>
                        <m:dPr>
                          <m:ctrlPr>
                            <a:rPr lang="en-GB"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1+</m:t>
                          </m:r>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2</m:t>
                              </m:r>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e>
                      </m:d>
                    </m:oMath>
                  </m:oMathPara>
                </a14:m>
                <a:endParaRPr lang="en-GB" dirty="0">
                  <a:solidFill>
                    <a:schemeClr val="tx1"/>
                  </a:solidFill>
                </a:endParaRPr>
              </a:p>
            </p:txBody>
          </p:sp>
        </mc:Choice>
        <mc:Fallback xmlns="">
          <p:sp>
            <p:nvSpPr>
              <p:cNvPr id="9" name="CasellaDiTesto 8">
                <a:extLst>
                  <a:ext uri="{FF2B5EF4-FFF2-40B4-BE49-F238E27FC236}">
                    <a16:creationId xmlns:a16="http://schemas.microsoft.com/office/drawing/2014/main" id="{D5C6B75E-EF8F-4415-AA08-B1908B6D39B0}"/>
                  </a:ext>
                </a:extLst>
              </p:cNvPr>
              <p:cNvSpPr txBox="1">
                <a:spLocks noRot="1" noChangeAspect="1" noMove="1" noResize="1" noEditPoints="1" noAdjustHandles="1" noChangeArrowheads="1" noChangeShapeType="1" noTextEdit="1"/>
              </p:cNvSpPr>
              <p:nvPr/>
            </p:nvSpPr>
            <p:spPr>
              <a:xfrm>
                <a:off x="330895" y="2163127"/>
                <a:ext cx="5301950" cy="71731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A8C302A-0F5C-4388-83A6-6054277A2239}"/>
                  </a:ext>
                </a:extLst>
              </p:cNvPr>
              <p:cNvSpPr txBox="1"/>
              <p:nvPr/>
            </p:nvSpPr>
            <p:spPr>
              <a:xfrm>
                <a:off x="0" y="1047369"/>
                <a:ext cx="12191999" cy="369332"/>
              </a:xfrm>
              <a:prstGeom prst="rect">
                <a:avLst/>
              </a:prstGeom>
              <a:noFill/>
            </p:spPr>
            <p:txBody>
              <a:bodyPr wrap="square" rtlCol="0">
                <a:spAutoFit/>
              </a:bodyPr>
              <a:lstStyle/>
              <a:p>
                <a:pPr marL="285750" indent="-285750">
                  <a:buFont typeface="Wingdings" panose="05000000000000000000" pitchFamily="2" charset="2"/>
                  <a:buChar char="q"/>
                </a:pPr>
                <a:r>
                  <a:rPr lang="en-GB" dirty="0"/>
                  <a:t>We first derive the continuous version of the equations of motion assuming that </a:t>
                </a:r>
                <a14:m>
                  <m:oMath xmlns:m="http://schemas.openxmlformats.org/officeDocument/2006/math">
                    <m:r>
                      <a:rPr lang="en-GB" i="1" dirty="0" smtClean="0">
                        <a:latin typeface="Cambria Math" panose="02040503050406030204" pitchFamily="18" charset="0"/>
                      </a:rPr>
                      <m:t>𝑑𝑡</m:t>
                    </m:r>
                    <m:r>
                      <a:rPr lang="en-GB" b="0" i="0" dirty="0"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 in the derivative.  </a:t>
                </a:r>
              </a:p>
            </p:txBody>
          </p:sp>
        </mc:Choice>
        <mc:Fallback xmlns="">
          <p:sp>
            <p:nvSpPr>
              <p:cNvPr id="11" name="CasellaDiTesto 10">
                <a:extLst>
                  <a:ext uri="{FF2B5EF4-FFF2-40B4-BE49-F238E27FC236}">
                    <a16:creationId xmlns:a16="http://schemas.microsoft.com/office/drawing/2014/main" id="{9A8C302A-0F5C-4388-83A6-6054277A2239}"/>
                  </a:ext>
                </a:extLst>
              </p:cNvPr>
              <p:cNvSpPr txBox="1">
                <a:spLocks noRot="1" noChangeAspect="1" noMove="1" noResize="1" noEditPoints="1" noAdjustHandles="1" noChangeArrowheads="1" noChangeShapeType="1" noTextEdit="1"/>
              </p:cNvSpPr>
              <p:nvPr/>
            </p:nvSpPr>
            <p:spPr>
              <a:xfrm>
                <a:off x="0" y="1047369"/>
                <a:ext cx="12191999" cy="369332"/>
              </a:xfrm>
              <a:prstGeom prst="rect">
                <a:avLst/>
              </a:prstGeom>
              <a:blipFill>
                <a:blip r:embed="rId4"/>
                <a:stretch>
                  <a:fillRect l="-300" t="-10000" b="-26667"/>
                </a:stretch>
              </a:blipFill>
            </p:spPr>
            <p:txBody>
              <a:bodyPr/>
              <a:lstStyle/>
              <a:p>
                <a:r>
                  <a:rPr lang="en-GB">
                    <a:noFill/>
                  </a:rPr>
                  <a:t> </a:t>
                </a:r>
              </a:p>
            </p:txBody>
          </p:sp>
        </mc:Fallback>
      </mc:AlternateContent>
      <p:sp>
        <p:nvSpPr>
          <p:cNvPr id="13" name="Freccia a destra 12">
            <a:extLst>
              <a:ext uri="{FF2B5EF4-FFF2-40B4-BE49-F238E27FC236}">
                <a16:creationId xmlns:a16="http://schemas.microsoft.com/office/drawing/2014/main" id="{C6730A0B-2D2F-4D17-AB95-D1F4CB141AD6}"/>
              </a:ext>
            </a:extLst>
          </p:cNvPr>
          <p:cNvSpPr/>
          <p:nvPr/>
        </p:nvSpPr>
        <p:spPr>
          <a:xfrm>
            <a:off x="5832180" y="2079110"/>
            <a:ext cx="850276" cy="26633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F1211C6-AABE-4C75-93E2-F949B9739B07}"/>
                  </a:ext>
                </a:extLst>
              </p:cNvPr>
              <p:cNvSpPr txBox="1"/>
              <p:nvPr/>
            </p:nvSpPr>
            <p:spPr>
              <a:xfrm>
                <a:off x="7150998" y="1713491"/>
                <a:ext cx="1403333" cy="3161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acc>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𝑟𝑓</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𝛿</m:t>
                      </m:r>
                    </m:oMath>
                  </m:oMathPara>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DF1211C6-AABE-4C75-93E2-F949B9739B07}"/>
                  </a:ext>
                </a:extLst>
              </p:cNvPr>
              <p:cNvSpPr txBox="1">
                <a:spLocks noRot="1" noChangeAspect="1" noMove="1" noResize="1" noEditPoints="1" noAdjustHandles="1" noChangeArrowheads="1" noChangeShapeType="1" noTextEdit="1"/>
              </p:cNvSpPr>
              <p:nvPr/>
            </p:nvSpPr>
            <p:spPr>
              <a:xfrm>
                <a:off x="7150998" y="1713491"/>
                <a:ext cx="1403333" cy="316112"/>
              </a:xfrm>
              <a:prstGeom prst="rect">
                <a:avLst/>
              </a:prstGeom>
              <a:blipFill>
                <a:blip r:embed="rId5"/>
                <a:stretch>
                  <a:fillRect l="-3478" t="-9615" r="-3478"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17CB23D-ECF1-4A63-87D0-8178237F939E}"/>
                  </a:ext>
                </a:extLst>
              </p:cNvPr>
              <p:cNvSpPr txBox="1"/>
              <p:nvPr/>
            </p:nvSpPr>
            <p:spPr>
              <a:xfrm>
                <a:off x="7329609" y="2215955"/>
                <a:ext cx="3275447" cy="619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𝛿</m:t>
                          </m:r>
                        </m:e>
                      </m:acc>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i="1" dirty="0">
                                      <a:solidFill>
                                        <a:srgbClr val="FF0000"/>
                                      </a:solidFill>
                                      <a:latin typeface="Cambria Math" panose="02040503050406030204" pitchFamily="18" charset="0"/>
                                      <a:ea typeface="Cambria Math" panose="02040503050406030204" pitchFamily="18" charset="0"/>
                                    </a:rPr>
                                    <m:t>𝑉</m:t>
                                  </m:r>
                                </m:e>
                              </m:acc>
                            </m:e>
                            <m:sub>
                              <m:r>
                                <a:rPr lang="en-GB" i="1" dirty="0">
                                  <a:solidFill>
                                    <a:srgbClr val="FF0000"/>
                                  </a:solidFill>
                                  <a:latin typeface="Cambria Math" panose="02040503050406030204" pitchFamily="18" charset="0"/>
                                  <a:ea typeface="Cambria Math" panose="02040503050406030204" pitchFamily="18" charset="0"/>
                                </a:rPr>
                                <m:t>𝑟𝑓</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𝐸</m:t>
                              </m:r>
                            </m:e>
                            <m:sub>
                              <m:r>
                                <a:rPr lang="en-GB"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den>
                      </m:f>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dirty="0">
                              <a:solidFill>
                                <a:srgbClr val="FF0000"/>
                              </a:solidFill>
                              <a:latin typeface="Cambria Math" panose="02040503050406030204" pitchFamily="18" charset="0"/>
                              <a:ea typeface="Cambria Math" panose="02040503050406030204" pitchFamily="18" charset="0"/>
                            </a:rPr>
                            <m:t>cos</m:t>
                          </m:r>
                        </m:fName>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func>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𝑈</m:t>
                              </m:r>
                            </m:e>
                            <m:sub>
                              <m:r>
                                <a:rPr lang="en-GB"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𝐸</m:t>
                              </m:r>
                            </m:e>
                            <m:sub>
                              <m:r>
                                <a:rPr lang="en-GB"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den>
                      </m:f>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1+</m:t>
                          </m:r>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𝛿</m:t>
                          </m:r>
                        </m:e>
                      </m:d>
                    </m:oMath>
                  </m:oMathPara>
                </a14:m>
                <a:endParaRPr lang="en-GB" dirty="0">
                  <a:solidFill>
                    <a:srgbClr val="FF0000"/>
                  </a:solidFill>
                </a:endParaRPr>
              </a:p>
            </p:txBody>
          </p:sp>
        </mc:Choice>
        <mc:Fallback xmlns="">
          <p:sp>
            <p:nvSpPr>
              <p:cNvPr id="16" name="CasellaDiTesto 15">
                <a:extLst>
                  <a:ext uri="{FF2B5EF4-FFF2-40B4-BE49-F238E27FC236}">
                    <a16:creationId xmlns:a16="http://schemas.microsoft.com/office/drawing/2014/main" id="{217CB23D-ECF1-4A63-87D0-8178237F939E}"/>
                  </a:ext>
                </a:extLst>
              </p:cNvPr>
              <p:cNvSpPr txBox="1">
                <a:spLocks noRot="1" noChangeAspect="1" noMove="1" noResize="1" noEditPoints="1" noAdjustHandles="1" noChangeArrowheads="1" noChangeShapeType="1" noTextEdit="1"/>
              </p:cNvSpPr>
              <p:nvPr/>
            </p:nvSpPr>
            <p:spPr>
              <a:xfrm>
                <a:off x="7329609" y="2215955"/>
                <a:ext cx="3275447" cy="619016"/>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F9C4FDB-45EE-4E30-83D4-97FB1007AAA7}"/>
                  </a:ext>
                </a:extLst>
              </p:cNvPr>
              <p:cNvSpPr txBox="1"/>
              <p:nvPr/>
            </p:nvSpPr>
            <p:spPr>
              <a:xfrm>
                <a:off x="0" y="3178012"/>
                <a:ext cx="12192000" cy="2585323"/>
              </a:xfrm>
              <a:prstGeom prst="rect">
                <a:avLst/>
              </a:prstGeom>
              <a:noFill/>
            </p:spPr>
            <p:txBody>
              <a:bodyPr wrap="square" rtlCol="0">
                <a:spAutoFit/>
              </a:bodyPr>
              <a:lstStyle/>
              <a:p>
                <a:pPr marL="285750" indent="-285750">
                  <a:buFont typeface="Wingdings" panose="05000000000000000000" pitchFamily="2" charset="2"/>
                  <a:buChar char="q"/>
                </a:pPr>
                <a:r>
                  <a:rPr lang="en-GB" dirty="0"/>
                  <a:t>We expand </a:t>
                </a:r>
                <a14:m>
                  <m:oMath xmlns:m="http://schemas.openxmlformats.org/officeDocument/2006/math">
                    <m:func>
                      <m:funcPr>
                        <m:ctrlPr>
                          <a:rPr lang="en-GB" i="1" dirty="0" smtClean="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func>
                  </m:oMath>
                </a14:m>
                <a:r>
                  <a:rPr lang="en-GB" dirty="0"/>
                  <a:t> around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and we assume that the phase displacement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Sub>
                  </m:oMath>
                </a14:m>
                <a:r>
                  <a:rPr lang="en-GB" dirty="0"/>
                  <a:t> is small.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Since </a:t>
                </a:r>
                <a14:m>
                  <m:oMath xmlns:m="http://schemas.openxmlformats.org/officeDocument/2006/math">
                    <m:acc>
                      <m:accPr>
                        <m:chr m:val="̇"/>
                        <m:ctrlPr>
                          <a:rPr lang="en-GB" i="1" smtClean="0">
                            <a:solidFill>
                              <a:schemeClr val="tx1"/>
                            </a:solidFill>
                            <a:latin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𝜑</m:t>
                        </m:r>
                      </m:e>
                    </m:acc>
                    <m:r>
                      <a:rPr lang="en-GB" b="0" i="1" smtClean="0">
                        <a:solidFill>
                          <a:schemeClr val="tx1"/>
                        </a:solidFill>
                        <a:latin typeface="Cambria Math" panose="02040503050406030204" pitchFamily="18" charset="0"/>
                        <a:ea typeface="Cambria Math" panose="02040503050406030204" pitchFamily="18" charset="0"/>
                      </a:rPr>
                      <m:t>=</m:t>
                    </m:r>
                    <m:acc>
                      <m:accPr>
                        <m:chr m:val="̇"/>
                        <m:ctrlPr>
                          <a:rPr lang="en-GB" i="1">
                            <a:solidFill>
                              <a:schemeClr val="tx1"/>
                            </a:solidFill>
                            <a:latin typeface="Cambria Math" panose="02040503050406030204" pitchFamily="18" charset="0"/>
                          </a:rPr>
                        </m:ctrlPr>
                      </m:acc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𝜑</m:t>
                            </m:r>
                          </m:e>
                          <m:sub>
                            <m:r>
                              <a:rPr lang="en-GB" i="1">
                                <a:solidFill>
                                  <a:schemeClr val="tx1"/>
                                </a:solidFill>
                                <a:latin typeface="Cambria Math" panose="02040503050406030204" pitchFamily="18" charset="0"/>
                              </a:rPr>
                              <m:t>0</m:t>
                            </m:r>
                          </m:sub>
                        </m:sSub>
                      </m:e>
                    </m:acc>
                  </m:oMath>
                </a14:m>
                <a:r>
                  <a:rPr lang="en-GB" dirty="0"/>
                  <a:t>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And deriving again </a:t>
                </a:r>
              </a:p>
            </p:txBody>
          </p:sp>
        </mc:Choice>
        <mc:Fallback xmlns="">
          <p:sp>
            <p:nvSpPr>
              <p:cNvPr id="18" name="CasellaDiTesto 17">
                <a:extLst>
                  <a:ext uri="{FF2B5EF4-FFF2-40B4-BE49-F238E27FC236}">
                    <a16:creationId xmlns:a16="http://schemas.microsoft.com/office/drawing/2014/main" id="{0F9C4FDB-45EE-4E30-83D4-97FB1007AAA7}"/>
                  </a:ext>
                </a:extLst>
              </p:cNvPr>
              <p:cNvSpPr txBox="1">
                <a:spLocks noRot="1" noChangeAspect="1" noMove="1" noResize="1" noEditPoints="1" noAdjustHandles="1" noChangeArrowheads="1" noChangeShapeType="1" noTextEdit="1"/>
              </p:cNvSpPr>
              <p:nvPr/>
            </p:nvSpPr>
            <p:spPr>
              <a:xfrm>
                <a:off x="0" y="3178012"/>
                <a:ext cx="12192000" cy="2585323"/>
              </a:xfrm>
              <a:prstGeom prst="rect">
                <a:avLst/>
              </a:prstGeom>
              <a:blipFill>
                <a:blip r:embed="rId7"/>
                <a:stretch>
                  <a:fillRect l="-300" t="-1179" b="-33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233F2199-C7A7-4B69-9003-565DDE2D2833}"/>
                  </a:ext>
                </a:extLst>
              </p:cNvPr>
              <p:cNvSpPr txBox="1"/>
              <p:nvPr/>
            </p:nvSpPr>
            <p:spPr>
              <a:xfrm>
                <a:off x="39912" y="3707729"/>
                <a:ext cx="1219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i="1" dirty="0" smtClean="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func>
                      <m:r>
                        <a:rPr lang="en-GB" b="0" i="1" smtClean="0">
                          <a:latin typeface="Cambria Math" panose="02040503050406030204" pitchFamily="18" charset="0"/>
                          <a:ea typeface="Cambria Math" panose="02040503050406030204" pitchFamily="18" charset="0"/>
                        </a:rPr>
                        <m:t>=</m:t>
                      </m:r>
                      <m:func>
                        <m:funcPr>
                          <m:ctrlPr>
                            <a:rPr lang="en-GB" i="1" dirty="0" smtClean="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d>
                            <m:dPr>
                              <m:ctrlPr>
                                <a:rPr lang="en-GB" i="1" dirty="0"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0</m:t>
                                  </m:r>
                                </m:sub>
                              </m:sSub>
                            </m:e>
                          </m:d>
                        </m:e>
                      </m:func>
                      <m:r>
                        <a:rPr lang="en-GB" i="1" smtClean="0">
                          <a:latin typeface="Cambria Math" panose="02040503050406030204" pitchFamily="18" charset="0"/>
                          <a:ea typeface="Cambria Math" panose="02040503050406030204" pitchFamily="18" charset="0"/>
                        </a:rPr>
                        <m:t>≈</m:t>
                      </m:r>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r>
                        <a:rPr lang="en-GB" b="0" i="1" smtClean="0">
                          <a:latin typeface="Cambria Math" panose="02040503050406030204" pitchFamily="18" charset="0"/>
                        </a:rPr>
                        <m:t>−</m:t>
                      </m:r>
                      <m:func>
                        <m:funcPr>
                          <m:ctrlPr>
                            <a:rPr lang="en-GB" i="1" dirty="0">
                              <a:latin typeface="Cambria Math" panose="02040503050406030204" pitchFamily="18" charset="0"/>
                              <a:ea typeface="Cambria Math" panose="02040503050406030204" pitchFamily="18" charset="0"/>
                            </a:rPr>
                          </m:ctrlPr>
                        </m:funcPr>
                        <m:fName>
                          <m:r>
                            <m:rPr>
                              <m:sty m:val="p"/>
                            </m:rPr>
                            <a:rPr lang="en-GB" b="0" i="0" dirty="0" smtClean="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Sub>
                    </m:oMath>
                  </m:oMathPara>
                </a14:m>
                <a:endParaRPr lang="en-GB" dirty="0"/>
              </a:p>
            </p:txBody>
          </p:sp>
        </mc:Choice>
        <mc:Fallback xmlns="">
          <p:sp>
            <p:nvSpPr>
              <p:cNvPr id="20" name="CasellaDiTesto 19">
                <a:extLst>
                  <a:ext uri="{FF2B5EF4-FFF2-40B4-BE49-F238E27FC236}">
                    <a16:creationId xmlns:a16="http://schemas.microsoft.com/office/drawing/2014/main" id="{233F2199-C7A7-4B69-9003-565DDE2D2833}"/>
                  </a:ext>
                </a:extLst>
              </p:cNvPr>
              <p:cNvSpPr txBox="1">
                <a:spLocks noRot="1" noChangeAspect="1" noMove="1" noResize="1" noEditPoints="1" noAdjustHandles="1" noChangeArrowheads="1" noChangeShapeType="1" noTextEdit="1"/>
              </p:cNvSpPr>
              <p:nvPr/>
            </p:nvSpPr>
            <p:spPr>
              <a:xfrm>
                <a:off x="39912" y="3707729"/>
                <a:ext cx="12192000" cy="369332"/>
              </a:xfrm>
              <a:prstGeom prst="rect">
                <a:avLst/>
              </a:prstGeom>
              <a:blipFill>
                <a:blip r:embed="rId8"/>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737DA22B-620C-462F-B745-0C96152BD93A}"/>
                  </a:ext>
                </a:extLst>
              </p:cNvPr>
              <p:cNvSpPr txBox="1"/>
              <p:nvPr/>
            </p:nvSpPr>
            <p:spPr>
              <a:xfrm>
                <a:off x="1212655" y="4831843"/>
                <a:ext cx="1367875"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Sub>
                        </m:e>
                      </m:acc>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𝛿</m:t>
                      </m:r>
                    </m:oMath>
                  </m:oMathPara>
                </a14:m>
                <a:endParaRPr lang="en-GB" dirty="0"/>
              </a:p>
            </p:txBody>
          </p:sp>
        </mc:Choice>
        <mc:Fallback xmlns="">
          <p:sp>
            <p:nvSpPr>
              <p:cNvPr id="22" name="CasellaDiTesto 21">
                <a:extLst>
                  <a:ext uri="{FF2B5EF4-FFF2-40B4-BE49-F238E27FC236}">
                    <a16:creationId xmlns:a16="http://schemas.microsoft.com/office/drawing/2014/main" id="{737DA22B-620C-462F-B745-0C96152BD93A}"/>
                  </a:ext>
                </a:extLst>
              </p:cNvPr>
              <p:cNvSpPr txBox="1">
                <a:spLocks noRot="1" noChangeAspect="1" noMove="1" noResize="1" noEditPoints="1" noAdjustHandles="1" noChangeArrowheads="1" noChangeShapeType="1" noTextEdit="1"/>
              </p:cNvSpPr>
              <p:nvPr/>
            </p:nvSpPr>
            <p:spPr>
              <a:xfrm>
                <a:off x="1212655" y="4831843"/>
                <a:ext cx="1367875" cy="299249"/>
              </a:xfrm>
              <a:prstGeom prst="rect">
                <a:avLst/>
              </a:prstGeom>
              <a:blipFill>
                <a:blip r:embed="rId9"/>
                <a:stretch>
                  <a:fillRect l="-4018" t="-2041" r="-3571"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EEDC9CC1-86DE-4E01-937B-6D3C4C78BA9A}"/>
                  </a:ext>
                </a:extLst>
              </p:cNvPr>
              <p:cNvSpPr txBox="1"/>
              <p:nvPr/>
            </p:nvSpPr>
            <p:spPr>
              <a:xfrm>
                <a:off x="3377753" y="4671959"/>
                <a:ext cx="8452763" cy="619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r>
                        <a:rPr lang="en-GB" b="0" i="1" smtClean="0">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r>
                        <a:rPr lang="en-GB" b="0" i="1" smtClean="0">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rPr>
                            <m:t>2</m:t>
                          </m:r>
                          <m:r>
                            <a:rPr lang="en-GB" i="1">
                              <a:latin typeface="Cambria Math" panose="02040503050406030204" pitchFamily="18" charset="0"/>
                              <a:ea typeface="Cambria Math" panose="02040503050406030204" pitchFamily="18" charset="0"/>
                            </a:rPr>
                            <m:t>𝛿</m:t>
                          </m:r>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𝛿</m:t>
                      </m:r>
                    </m:oMath>
                  </m:oMathPara>
                </a14:m>
                <a:endParaRPr lang="en-GB" dirty="0"/>
              </a:p>
            </p:txBody>
          </p:sp>
        </mc:Choice>
        <mc:Fallback xmlns="">
          <p:sp>
            <p:nvSpPr>
              <p:cNvPr id="24" name="CasellaDiTesto 23">
                <a:extLst>
                  <a:ext uri="{FF2B5EF4-FFF2-40B4-BE49-F238E27FC236}">
                    <a16:creationId xmlns:a16="http://schemas.microsoft.com/office/drawing/2014/main" id="{EEDC9CC1-86DE-4E01-937B-6D3C4C78BA9A}"/>
                  </a:ext>
                </a:extLst>
              </p:cNvPr>
              <p:cNvSpPr txBox="1">
                <a:spLocks noRot="1" noChangeAspect="1" noMove="1" noResize="1" noEditPoints="1" noAdjustHandles="1" noChangeArrowheads="1" noChangeShapeType="1" noTextEdit="1"/>
              </p:cNvSpPr>
              <p:nvPr/>
            </p:nvSpPr>
            <p:spPr>
              <a:xfrm>
                <a:off x="3377753" y="4671959"/>
                <a:ext cx="8452763" cy="61901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0ADD0074-B6F3-429F-AD85-BADC7BC85189}"/>
                  </a:ext>
                </a:extLst>
              </p:cNvPr>
              <p:cNvSpPr txBox="1"/>
              <p:nvPr/>
            </p:nvSpPr>
            <p:spPr>
              <a:xfrm>
                <a:off x="4125490" y="5793068"/>
                <a:ext cx="3727174" cy="619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b="0" i="1" smtClean="0">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r>
                        <a:rPr lang="en-GB" b="0" i="1" smtClean="0">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oMath>
                  </m:oMathPara>
                </a14:m>
                <a:endParaRPr lang="en-GB" dirty="0"/>
              </a:p>
            </p:txBody>
          </p:sp>
        </mc:Choice>
        <mc:Fallback xmlns="">
          <p:sp>
            <p:nvSpPr>
              <p:cNvPr id="26" name="CasellaDiTesto 25">
                <a:extLst>
                  <a:ext uri="{FF2B5EF4-FFF2-40B4-BE49-F238E27FC236}">
                    <a16:creationId xmlns:a16="http://schemas.microsoft.com/office/drawing/2014/main" id="{0ADD0074-B6F3-429F-AD85-BADC7BC85189}"/>
                  </a:ext>
                </a:extLst>
              </p:cNvPr>
              <p:cNvSpPr txBox="1">
                <a:spLocks noRot="1" noChangeAspect="1" noMove="1" noResize="1" noEditPoints="1" noAdjustHandles="1" noChangeArrowheads="1" noChangeShapeType="1" noTextEdit="1"/>
              </p:cNvSpPr>
              <p:nvPr/>
            </p:nvSpPr>
            <p:spPr>
              <a:xfrm>
                <a:off x="4125490" y="5793068"/>
                <a:ext cx="3727174" cy="619016"/>
              </a:xfrm>
              <a:prstGeom prst="rect">
                <a:avLst/>
              </a:prstGeom>
              <a:blipFill>
                <a:blip r:embed="rId11"/>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7A5F9D44-7E95-4BA4-8828-A4CEB383E116}"/>
              </a:ext>
            </a:extLst>
          </p:cNvPr>
          <p:cNvSpPr>
            <a:spLocks noGrp="1"/>
          </p:cNvSpPr>
          <p:nvPr>
            <p:ph type="sldNum" sz="quarter" idx="12"/>
          </p:nvPr>
        </p:nvSpPr>
        <p:spPr/>
        <p:txBody>
          <a:bodyPr/>
          <a:lstStyle/>
          <a:p>
            <a:fld id="{F556478C-EA8F-4B12-8AB2-8053E5C3663D}" type="slidenum">
              <a:rPr lang="en-GB" smtClean="0"/>
              <a:t>23</a:t>
            </a:fld>
            <a:endParaRPr lang="en-GB"/>
          </a:p>
        </p:txBody>
      </p:sp>
    </p:spTree>
    <p:extLst>
      <p:ext uri="{BB962C8B-B14F-4D97-AF65-F5344CB8AC3E}">
        <p14:creationId xmlns:p14="http://schemas.microsoft.com/office/powerpoint/2010/main" val="312451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4C1B8E4-A844-4617-828D-0F4902E40375}"/>
                  </a:ext>
                </a:extLst>
              </p:cNvPr>
              <p:cNvSpPr txBox="1"/>
              <p:nvPr/>
            </p:nvSpPr>
            <p:spPr>
              <a:xfrm>
                <a:off x="0" y="1020007"/>
                <a:ext cx="12192000" cy="5933676"/>
              </a:xfrm>
              <a:prstGeom prst="rect">
                <a:avLst/>
              </a:prstGeom>
              <a:noFill/>
            </p:spPr>
            <p:txBody>
              <a:bodyPr wrap="square" rtlCol="0">
                <a:spAutoFit/>
              </a:bodyPr>
              <a:lstStyle/>
              <a:p>
                <a:pPr marL="285750" indent="-285750">
                  <a:buFont typeface="Wingdings" panose="05000000000000000000" pitchFamily="2" charset="2"/>
                  <a:buChar char="q"/>
                </a:pPr>
                <a:r>
                  <a:rPr lang="en-GB" dirty="0"/>
                  <a:t>Therefore</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oMath>
                </a14:m>
                <a:r>
                  <a:rPr lang="en-GB" dirty="0"/>
                  <a:t> and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Ω</m:t>
                        </m:r>
                      </m:e>
                      <m:sup>
                        <m:r>
                          <a:rPr lang="en-GB" i="1">
                            <a:latin typeface="Cambria Math" panose="02040503050406030204" pitchFamily="18" charset="0"/>
                            <a:ea typeface="Cambria Math" panose="02040503050406030204" pitchFamily="18" charset="0"/>
                          </a:rPr>
                          <m:t>2</m:t>
                        </m:r>
                      </m:sup>
                    </m:sSup>
                  </m:oMath>
                </a14:m>
                <a:r>
                  <a:rPr lang="en-GB" dirty="0"/>
                  <a:t> are given by</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eigenvalues of this differential equation are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therefore the solution is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14:m>
                  <m:oMath xmlns:m="http://schemas.openxmlformats.org/officeDocument/2006/math">
                    <m:r>
                      <a:rPr lang="en-GB" i="1" smtClean="0">
                        <a:latin typeface="Cambria Math" panose="02040503050406030204" pitchFamily="18" charset="0"/>
                        <a:ea typeface="Cambria Math" panose="02040503050406030204" pitchFamily="18" charset="0"/>
                      </a:rPr>
                      <m:t>𝛿</m:t>
                    </m:r>
                  </m:oMath>
                </a14:m>
                <a:r>
                  <a:rPr lang="en-GB" dirty="0"/>
                  <a:t> decays exponentially oscillating. The small-amplitude damping-rate and synchrotron-frequency are given respectively by</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3" name="CasellaDiTesto 2">
                <a:extLst>
                  <a:ext uri="{FF2B5EF4-FFF2-40B4-BE49-F238E27FC236}">
                    <a16:creationId xmlns:a16="http://schemas.microsoft.com/office/drawing/2014/main" id="{34C1B8E4-A844-4617-828D-0F4902E40375}"/>
                  </a:ext>
                </a:extLst>
              </p:cNvPr>
              <p:cNvSpPr txBox="1">
                <a:spLocks noRot="1" noChangeAspect="1" noMove="1" noResize="1" noEditPoints="1" noAdjustHandles="1" noChangeArrowheads="1" noChangeShapeType="1" noTextEdit="1"/>
              </p:cNvSpPr>
              <p:nvPr/>
            </p:nvSpPr>
            <p:spPr>
              <a:xfrm>
                <a:off x="0" y="1020007"/>
                <a:ext cx="12192000" cy="5933676"/>
              </a:xfrm>
              <a:prstGeom prst="rect">
                <a:avLst/>
              </a:prstGeom>
              <a:blipFill>
                <a:blip r:embed="rId2"/>
                <a:stretch>
                  <a:fillRect l="-300" t="-5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85AB946C-B57E-4563-8BFE-CD846D263178}"/>
                  </a:ext>
                </a:extLst>
              </p:cNvPr>
              <p:cNvSpPr txBox="1"/>
              <p:nvPr/>
            </p:nvSpPr>
            <p:spPr>
              <a:xfrm>
                <a:off x="4802320" y="1363928"/>
                <a:ext cx="2313134" cy="312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b="0" i="1" smtClean="0">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𝛿</m:t>
                          </m:r>
                        </m:e>
                      </m:acc>
                      <m:r>
                        <a:rPr lang="en-GB" b="0" i="1" smtClean="0">
                          <a:solidFill>
                            <a:srgbClr val="FF0000"/>
                          </a:solidFill>
                          <a:latin typeface="Cambria Math" panose="02040503050406030204" pitchFamily="18" charset="0"/>
                        </a:rPr>
                        <m:t>+</m:t>
                      </m:r>
                      <m:r>
                        <a:rPr lang="en-GB" i="1" smtClean="0">
                          <a:solidFill>
                            <a:srgbClr val="FF0000"/>
                          </a:solidFill>
                          <a:latin typeface="Cambria Math" panose="02040503050406030204" pitchFamily="18" charset="0"/>
                          <a:ea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b="0" i="1" smtClean="0">
                              <a:solidFill>
                                <a:srgbClr val="FF0000"/>
                              </a:solidFill>
                              <a:latin typeface="Cambria Math" panose="02040503050406030204" pitchFamily="18" charset="0"/>
                              <a:ea typeface="Cambria Math" panose="02040503050406030204" pitchFamily="18" charset="0"/>
                            </a:rPr>
                            <m:t>𝑟</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𝑆𝑅</m:t>
                          </m:r>
                        </m:sub>
                      </m:sSub>
                      <m:acc>
                        <m:accPr>
                          <m:chr m:val="̇"/>
                          <m:ctrlPr>
                            <a:rPr lang="en-GB" i="1">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𝛿</m:t>
                          </m:r>
                        </m:e>
                      </m:acc>
                      <m:r>
                        <a:rPr lang="en-GB" b="0" i="1" smtClean="0">
                          <a:solidFill>
                            <a:srgbClr val="FF0000"/>
                          </a:solidFill>
                          <a:latin typeface="Cambria Math" panose="02040503050406030204" pitchFamily="18" charset="0"/>
                          <a:ea typeface="Cambria Math" panose="02040503050406030204" pitchFamily="18" charset="0"/>
                        </a:rPr>
                        <m:t>+</m:t>
                      </m:r>
                      <m:sSup>
                        <m:sSupPr>
                          <m:ctrlPr>
                            <a:rPr lang="en-GB" b="0" i="1" smtClean="0">
                              <a:solidFill>
                                <a:srgbClr val="FF0000"/>
                              </a:solidFill>
                              <a:latin typeface="Cambria Math" panose="02040503050406030204" pitchFamily="18" charset="0"/>
                              <a:ea typeface="Cambria Math" panose="02040503050406030204" pitchFamily="18" charset="0"/>
                            </a:rPr>
                          </m:ctrlPr>
                        </m:sSupPr>
                        <m:e>
                          <m:r>
                            <m:rPr>
                              <m:sty m:val="p"/>
                            </m:rPr>
                            <a:rPr lang="el-GR" b="0" i="1" smtClean="0">
                              <a:solidFill>
                                <a:srgbClr val="FF0000"/>
                              </a:solidFill>
                              <a:latin typeface="Cambria Math" panose="02040503050406030204" pitchFamily="18" charset="0"/>
                              <a:ea typeface="Cambria Math" panose="02040503050406030204" pitchFamily="18" charset="0"/>
                            </a:rPr>
                            <m:t>Ω</m:t>
                          </m:r>
                        </m:e>
                        <m:sup>
                          <m:r>
                            <a:rPr lang="en-GB" b="0" i="1" smtClean="0">
                              <a:solidFill>
                                <a:srgbClr val="FF0000"/>
                              </a:solidFill>
                              <a:latin typeface="Cambria Math" panose="02040503050406030204" pitchFamily="18" charset="0"/>
                              <a:ea typeface="Cambria Math" panose="02040503050406030204" pitchFamily="18" charset="0"/>
                            </a:rPr>
                            <m:t>2</m:t>
                          </m:r>
                        </m:sup>
                      </m:sSup>
                      <m:r>
                        <a:rPr lang="en-GB" i="1">
                          <a:solidFill>
                            <a:srgbClr val="FF0000"/>
                          </a:solidFill>
                          <a:latin typeface="Cambria Math" panose="02040503050406030204" pitchFamily="18" charset="0"/>
                          <a:ea typeface="Cambria Math" panose="02040503050406030204" pitchFamily="18" charset="0"/>
                        </a:rPr>
                        <m:t>𝛿</m:t>
                      </m:r>
                      <m:r>
                        <a:rPr lang="en-GB" b="0" i="1" smtClean="0">
                          <a:solidFill>
                            <a:srgbClr val="FF0000"/>
                          </a:solidFill>
                          <a:latin typeface="Cambria Math" panose="02040503050406030204" pitchFamily="18" charset="0"/>
                          <a:ea typeface="Cambria Math" panose="02040503050406030204" pitchFamily="18" charset="0"/>
                        </a:rPr>
                        <m:t>=0</m:t>
                      </m:r>
                    </m:oMath>
                  </m:oMathPara>
                </a14:m>
                <a:endParaRPr lang="en-GB" dirty="0">
                  <a:solidFill>
                    <a:srgbClr val="FF0000"/>
                  </a:solidFill>
                </a:endParaRPr>
              </a:p>
            </p:txBody>
          </p:sp>
        </mc:Choice>
        <mc:Fallback xmlns="">
          <p:sp>
            <p:nvSpPr>
              <p:cNvPr id="4" name="CasellaDiTesto 3">
                <a:extLst>
                  <a:ext uri="{FF2B5EF4-FFF2-40B4-BE49-F238E27FC236}">
                    <a16:creationId xmlns:a16="http://schemas.microsoft.com/office/drawing/2014/main" id="{85AB946C-B57E-4563-8BFE-CD846D263178}"/>
                  </a:ext>
                </a:extLst>
              </p:cNvPr>
              <p:cNvSpPr txBox="1">
                <a:spLocks noRot="1" noChangeAspect="1" noMove="1" noResize="1" noEditPoints="1" noAdjustHandles="1" noChangeArrowheads="1" noChangeShapeType="1" noTextEdit="1"/>
              </p:cNvSpPr>
              <p:nvPr/>
            </p:nvSpPr>
            <p:spPr>
              <a:xfrm>
                <a:off x="4802320" y="1363928"/>
                <a:ext cx="2313134" cy="312201"/>
              </a:xfrm>
              <a:prstGeom prst="rect">
                <a:avLst/>
              </a:prstGeom>
              <a:blipFill>
                <a:blip r:embed="rId3"/>
                <a:stretch>
                  <a:fillRect l="-2111" t="-11765" r="-1847" b="-98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CAF57394-DFE6-4EF2-842A-0678D43DB33A}"/>
                  </a:ext>
                </a:extLst>
              </p:cNvPr>
              <p:cNvSpPr txBox="1"/>
              <p:nvPr/>
            </p:nvSpPr>
            <p:spPr>
              <a:xfrm>
                <a:off x="1409327" y="2263130"/>
                <a:ext cx="6094520" cy="6597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21" name="CasellaDiTesto 20">
                <a:extLst>
                  <a:ext uri="{FF2B5EF4-FFF2-40B4-BE49-F238E27FC236}">
                    <a16:creationId xmlns:a16="http://schemas.microsoft.com/office/drawing/2014/main" id="{CAF57394-DFE6-4EF2-842A-0678D43DB33A}"/>
                  </a:ext>
                </a:extLst>
              </p:cNvPr>
              <p:cNvSpPr txBox="1">
                <a:spLocks noRot="1" noChangeAspect="1" noMove="1" noResize="1" noEditPoints="1" noAdjustHandles="1" noChangeArrowheads="1" noChangeShapeType="1" noTextEdit="1"/>
              </p:cNvSpPr>
              <p:nvPr/>
            </p:nvSpPr>
            <p:spPr>
              <a:xfrm>
                <a:off x="1409327" y="2263130"/>
                <a:ext cx="6094520" cy="65979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665D87B0-2B2F-484E-9314-E2F1DA624EFB}"/>
                  </a:ext>
                </a:extLst>
              </p:cNvPr>
              <p:cNvSpPr txBox="1"/>
              <p:nvPr/>
            </p:nvSpPr>
            <p:spPr>
              <a:xfrm>
                <a:off x="5584056" y="2211577"/>
                <a:ext cx="3062797" cy="711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Ω</m:t>
                          </m:r>
                        </m:e>
                        <m:sup>
                          <m:r>
                            <a:rPr lang="en-GB" i="1">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oMath>
                  </m:oMathPara>
                </a14:m>
                <a:endParaRPr lang="en-GB" dirty="0"/>
              </a:p>
            </p:txBody>
          </p:sp>
        </mc:Choice>
        <mc:Fallback xmlns="">
          <p:sp>
            <p:nvSpPr>
              <p:cNvPr id="23" name="CasellaDiTesto 22">
                <a:extLst>
                  <a:ext uri="{FF2B5EF4-FFF2-40B4-BE49-F238E27FC236}">
                    <a16:creationId xmlns:a16="http://schemas.microsoft.com/office/drawing/2014/main" id="{665D87B0-2B2F-484E-9314-E2F1DA624EFB}"/>
                  </a:ext>
                </a:extLst>
              </p:cNvPr>
              <p:cNvSpPr txBox="1">
                <a:spLocks noRot="1" noChangeAspect="1" noMove="1" noResize="1" noEditPoints="1" noAdjustHandles="1" noChangeArrowheads="1" noChangeShapeType="1" noTextEdit="1"/>
              </p:cNvSpPr>
              <p:nvPr/>
            </p:nvSpPr>
            <p:spPr>
              <a:xfrm>
                <a:off x="5584056" y="2211577"/>
                <a:ext cx="3062797" cy="71134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E89991D-E950-4511-8096-37E8972D9E83}"/>
                  </a:ext>
                </a:extLst>
              </p:cNvPr>
              <p:cNvSpPr txBox="1"/>
              <p:nvPr/>
            </p:nvSpPr>
            <p:spPr>
              <a:xfrm>
                <a:off x="3506679" y="3844270"/>
                <a:ext cx="2264146" cy="294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𝜆</m:t>
                          </m:r>
                        </m:e>
                        <m:sup>
                          <m:r>
                            <a:rPr lang="en-GB" b="0" i="1" smtClean="0">
                              <a:latin typeface="Cambria Math" panose="02040503050406030204" pitchFamily="18" charset="0"/>
                            </a:rPr>
                            <m:t>2</m:t>
                          </m:r>
                        </m:sup>
                      </m:sSup>
                      <m:r>
                        <a:rPr lang="en-GB" b="0" i="1" smtClean="0">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i="1">
                          <a:latin typeface="Cambria Math" panose="02040503050406030204" pitchFamily="18" charset="0"/>
                          <a:ea typeface="Cambria Math" panose="02040503050406030204" pitchFamily="18" charset="0"/>
                        </a:rPr>
                        <m:t>𝜆</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Ω</m:t>
                          </m:r>
                        </m:e>
                        <m:sup>
                          <m:r>
                            <a:rPr lang="en-GB" i="1">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12" name="CasellaDiTesto 11">
                <a:extLst>
                  <a:ext uri="{FF2B5EF4-FFF2-40B4-BE49-F238E27FC236}">
                    <a16:creationId xmlns:a16="http://schemas.microsoft.com/office/drawing/2014/main" id="{5E89991D-E950-4511-8096-37E8972D9E83}"/>
                  </a:ext>
                </a:extLst>
              </p:cNvPr>
              <p:cNvSpPr txBox="1">
                <a:spLocks noRot="1" noChangeAspect="1" noMove="1" noResize="1" noEditPoints="1" noAdjustHandles="1" noChangeArrowheads="1" noChangeShapeType="1" noTextEdit="1"/>
              </p:cNvSpPr>
              <p:nvPr/>
            </p:nvSpPr>
            <p:spPr>
              <a:xfrm>
                <a:off x="3506679" y="3844270"/>
                <a:ext cx="2264146" cy="294696"/>
              </a:xfrm>
              <a:prstGeom prst="rect">
                <a:avLst/>
              </a:prstGeom>
              <a:blipFill>
                <a:blip r:embed="rId6"/>
                <a:stretch>
                  <a:fillRect l="-2151" r="-1882" b="-12500"/>
                </a:stretch>
              </a:blipFill>
            </p:spPr>
            <p:txBody>
              <a:bodyPr/>
              <a:lstStyle/>
              <a:p>
                <a:r>
                  <a:rPr lang="en-GB">
                    <a:noFill/>
                  </a:rPr>
                  <a:t> </a:t>
                </a:r>
              </a:p>
            </p:txBody>
          </p:sp>
        </mc:Fallback>
      </mc:AlternateContent>
      <p:sp>
        <p:nvSpPr>
          <p:cNvPr id="15" name="Freccia a destra 14">
            <a:extLst>
              <a:ext uri="{FF2B5EF4-FFF2-40B4-BE49-F238E27FC236}">
                <a16:creationId xmlns:a16="http://schemas.microsoft.com/office/drawing/2014/main" id="{2067DF6B-1818-4F6A-B319-94EFEF91B126}"/>
              </a:ext>
            </a:extLst>
          </p:cNvPr>
          <p:cNvSpPr/>
          <p:nvPr/>
        </p:nvSpPr>
        <p:spPr>
          <a:xfrm>
            <a:off x="5924472" y="3835392"/>
            <a:ext cx="804802" cy="274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9DE2431B-FAD8-4209-A1C9-42C4D02B8E37}"/>
                  </a:ext>
                </a:extLst>
              </p:cNvPr>
              <p:cNvSpPr txBox="1"/>
              <p:nvPr/>
            </p:nvSpPr>
            <p:spPr>
              <a:xfrm>
                <a:off x="6882921" y="3653235"/>
                <a:ext cx="3038396"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rPr>
                            <m:t>1,2</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𝑗</m:t>
                      </m:r>
                      <m:rad>
                        <m:radPr>
                          <m:degHide m:val="on"/>
                          <m:ctrlPr>
                            <a:rPr lang="en-GB" i="1" smtClean="0">
                              <a:latin typeface="Cambria Math" panose="02040503050406030204" pitchFamily="18" charset="0"/>
                              <a:ea typeface="Cambria Math" panose="02040503050406030204" pitchFamily="18" charset="0"/>
                            </a:rPr>
                          </m:ctrlPr>
                        </m:radPr>
                        <m:deg/>
                        <m:e>
                          <m:sSup>
                            <m:sSupPr>
                              <m:ctrlPr>
                                <a:rPr lang="en-GB"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Ω</m:t>
                              </m:r>
                            </m:e>
                            <m:sup>
                              <m:r>
                                <a:rPr lang="en-GB" i="1">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up>
                              <m:r>
                                <a:rPr lang="en-GB" i="1">
                                  <a:latin typeface="Cambria Math" panose="02040503050406030204" pitchFamily="18" charset="0"/>
                                  <a:ea typeface="Cambria Math" panose="02040503050406030204" pitchFamily="18" charset="0"/>
                                </a:rPr>
                                <m:t>2</m:t>
                              </m:r>
                            </m:sup>
                          </m:sSubSup>
                        </m:e>
                      </m:rad>
                    </m:oMath>
                  </m:oMathPara>
                </a14:m>
                <a:endParaRPr lang="en-GB" dirty="0"/>
              </a:p>
            </p:txBody>
          </p:sp>
        </mc:Choice>
        <mc:Fallback xmlns="">
          <p:sp>
            <p:nvSpPr>
              <p:cNvPr id="25" name="CasellaDiTesto 24">
                <a:extLst>
                  <a:ext uri="{FF2B5EF4-FFF2-40B4-BE49-F238E27FC236}">
                    <a16:creationId xmlns:a16="http://schemas.microsoft.com/office/drawing/2014/main" id="{9DE2431B-FAD8-4209-A1C9-42C4D02B8E37}"/>
                  </a:ext>
                </a:extLst>
              </p:cNvPr>
              <p:cNvSpPr txBox="1">
                <a:spLocks noRot="1" noChangeAspect="1" noMove="1" noResize="1" noEditPoints="1" noAdjustHandles="1" noChangeArrowheads="1" noChangeShapeType="1" noTextEdit="1"/>
              </p:cNvSpPr>
              <p:nvPr/>
            </p:nvSpPr>
            <p:spPr>
              <a:xfrm>
                <a:off x="6882921" y="3653235"/>
                <a:ext cx="3038396" cy="56368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DF6A160B-07AB-4485-9526-039499D2EF20}"/>
                  </a:ext>
                </a:extLst>
              </p:cNvPr>
              <p:cNvSpPr txBox="1"/>
              <p:nvPr/>
            </p:nvSpPr>
            <p:spPr>
              <a:xfrm>
                <a:off x="2718786" y="4587359"/>
                <a:ext cx="609452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𝑡</m:t>
                          </m:r>
                        </m:sup>
                      </m:sSup>
                      <m:r>
                        <m:rPr>
                          <m:sty m:val="p"/>
                        </m:rPr>
                        <a:rPr lang="en-GB">
                          <a:latin typeface="Cambria Math" panose="02040503050406030204" pitchFamily="18" charset="0"/>
                          <a:ea typeface="Cambria Math" panose="02040503050406030204" pitchFamily="18" charset="0"/>
                        </a:rPr>
                        <m:t>cos</m:t>
                      </m:r>
                      <m:d>
                        <m:dPr>
                          <m:ctrlPr>
                            <a:rPr lang="en-GB" i="1">
                              <a:latin typeface="Cambria Math" panose="02040503050406030204" pitchFamily="18" charset="0"/>
                              <a:ea typeface="Cambria Math" panose="02040503050406030204" pitchFamily="18" charset="0"/>
                            </a:rPr>
                          </m:ctrlPr>
                        </m:dPr>
                        <m:e>
                          <m:rad>
                            <m:radPr>
                              <m:degHide m:val="on"/>
                              <m:ctrlPr>
                                <a:rPr lang="en-GB" i="1">
                                  <a:latin typeface="Cambria Math" panose="02040503050406030204" pitchFamily="18" charset="0"/>
                                  <a:ea typeface="Cambria Math" panose="02040503050406030204" pitchFamily="18" charset="0"/>
                                </a:rPr>
                              </m:ctrlPr>
                            </m:radPr>
                            <m:deg/>
                            <m:e>
                              <m:sSup>
                                <m:sSupPr>
                                  <m:ctrlPr>
                                    <a:rPr lang="en-GB"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Ω</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𝑆𝑅</m:t>
                                  </m:r>
                                </m:sub>
                                <m:sup>
                                  <m:r>
                                    <a:rPr lang="en-GB" b="0" i="1" smtClean="0">
                                      <a:latin typeface="Cambria Math" panose="02040503050406030204" pitchFamily="18" charset="0"/>
                                      <a:ea typeface="Cambria Math" panose="02040503050406030204" pitchFamily="18" charset="0"/>
                                    </a:rPr>
                                    <m:t>2</m:t>
                                  </m:r>
                                </m:sup>
                              </m:sSubSup>
                            </m:e>
                          </m:ra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e>
                      </m:d>
                    </m:oMath>
                  </m:oMathPara>
                </a14:m>
                <a:endParaRPr lang="en-GB" dirty="0"/>
              </a:p>
            </p:txBody>
          </p:sp>
        </mc:Choice>
        <mc:Fallback xmlns="">
          <p:sp>
            <p:nvSpPr>
              <p:cNvPr id="28" name="CasellaDiTesto 27">
                <a:extLst>
                  <a:ext uri="{FF2B5EF4-FFF2-40B4-BE49-F238E27FC236}">
                    <a16:creationId xmlns:a16="http://schemas.microsoft.com/office/drawing/2014/main" id="{DF6A160B-07AB-4485-9526-039499D2EF20}"/>
                  </a:ext>
                </a:extLst>
              </p:cNvPr>
              <p:cNvSpPr txBox="1">
                <a:spLocks noRot="1" noChangeAspect="1" noMove="1" noResize="1" noEditPoints="1" noAdjustHandles="1" noChangeArrowheads="1" noChangeShapeType="1" noTextEdit="1"/>
              </p:cNvSpPr>
              <p:nvPr/>
            </p:nvSpPr>
            <p:spPr>
              <a:xfrm>
                <a:off x="2718786" y="4587359"/>
                <a:ext cx="6094520" cy="71468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C318DD8-01BD-4A1D-9AAF-1C4D523D815A}"/>
                  </a:ext>
                </a:extLst>
              </p:cNvPr>
              <p:cNvSpPr txBox="1"/>
              <p:nvPr/>
            </p:nvSpPr>
            <p:spPr>
              <a:xfrm>
                <a:off x="559295" y="6021036"/>
                <a:ext cx="1580223" cy="657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smtClean="0">
                              <a:solidFill>
                                <a:srgbClr val="FF0000"/>
                              </a:solidFill>
                              <a:latin typeface="Cambria Math" panose="02040503050406030204" pitchFamily="18" charset="0"/>
                              <a:ea typeface="Cambria Math" panose="02040503050406030204" pitchFamily="18" charset="0"/>
                            </a:rPr>
                            <m:t>𝑟</m:t>
                          </m:r>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𝑆𝑅</m:t>
                          </m:r>
                        </m:sub>
                      </m:sSub>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𝑈</m:t>
                              </m:r>
                            </m:e>
                            <m:sub>
                              <m:r>
                                <a:rPr lang="en-GB" b="0"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𝑇</m:t>
                              </m:r>
                            </m:e>
                            <m:sub>
                              <m:r>
                                <a:rPr lang="en-GB" b="0" i="1">
                                  <a:solidFill>
                                    <a:srgbClr val="FF0000"/>
                                  </a:solidFill>
                                  <a:latin typeface="Cambria Math" panose="02040503050406030204" pitchFamily="18" charset="0"/>
                                  <a:ea typeface="Cambria Math" panose="02040503050406030204" pitchFamily="18" charset="0"/>
                                </a:rPr>
                                <m:t>0</m:t>
                              </m:r>
                            </m:sub>
                          </m:sSub>
                        </m:den>
                      </m:f>
                    </m:oMath>
                  </m:oMathPara>
                </a14:m>
                <a:endParaRPr lang="en-GB" dirty="0"/>
              </a:p>
            </p:txBody>
          </p:sp>
        </mc:Choice>
        <mc:Fallback xmlns="">
          <p:sp>
            <p:nvSpPr>
              <p:cNvPr id="2" name="CasellaDiTesto 1">
                <a:extLst>
                  <a:ext uri="{FF2B5EF4-FFF2-40B4-BE49-F238E27FC236}">
                    <a16:creationId xmlns:a16="http://schemas.microsoft.com/office/drawing/2014/main" id="{DC318DD8-01BD-4A1D-9AAF-1C4D523D815A}"/>
                  </a:ext>
                </a:extLst>
              </p:cNvPr>
              <p:cNvSpPr txBox="1">
                <a:spLocks noRot="1" noChangeAspect="1" noMove="1" noResize="1" noEditPoints="1" noAdjustHandles="1" noChangeArrowheads="1" noChangeShapeType="1" noTextEdit="1"/>
              </p:cNvSpPr>
              <p:nvPr/>
            </p:nvSpPr>
            <p:spPr>
              <a:xfrm>
                <a:off x="559295" y="6021036"/>
                <a:ext cx="1580223" cy="65793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2599D5AC-0B37-4CE7-8482-56088E917CBA}"/>
                  </a:ext>
                </a:extLst>
              </p:cNvPr>
              <p:cNvSpPr txBox="1"/>
              <p:nvPr/>
            </p:nvSpPr>
            <p:spPr>
              <a:xfrm>
                <a:off x="5246703" y="5797474"/>
                <a:ext cx="6894620" cy="993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𝜔</m:t>
                          </m:r>
                        </m:e>
                        <m:sub>
                          <m:r>
                            <a:rPr lang="en-GB" b="0" i="1" smtClean="0">
                              <a:solidFill>
                                <a:srgbClr val="FF0000"/>
                              </a:solidFill>
                              <a:latin typeface="Cambria Math" panose="02040503050406030204" pitchFamily="18" charset="0"/>
                              <a:ea typeface="Cambria Math" panose="02040503050406030204" pitchFamily="18" charset="0"/>
                            </a:rPr>
                            <m:t>𝑠</m:t>
                          </m:r>
                          <m:r>
                            <a:rPr lang="en-GB" b="0" i="1" smtClean="0">
                              <a:solidFill>
                                <a:srgbClr val="FF0000"/>
                              </a:solidFill>
                              <a:latin typeface="Cambria Math" panose="02040503050406030204" pitchFamily="18" charset="0"/>
                              <a:ea typeface="Cambria Math" panose="02040503050406030204" pitchFamily="18" charset="0"/>
                            </a:rPr>
                            <m:t>0,</m:t>
                          </m:r>
                          <m:r>
                            <a:rPr lang="en-GB" b="0" i="1">
                              <a:solidFill>
                                <a:srgbClr val="FF0000"/>
                              </a:solidFill>
                              <a:latin typeface="Cambria Math" panose="02040503050406030204" pitchFamily="18" charset="0"/>
                              <a:ea typeface="Cambria Math" panose="02040503050406030204" pitchFamily="18" charset="0"/>
                            </a:rPr>
                            <m:t>𝑆𝑅</m:t>
                          </m:r>
                        </m:sub>
                      </m:sSub>
                      <m:r>
                        <a:rPr lang="en-GB" b="0" i="1" smtClean="0">
                          <a:solidFill>
                            <a:srgbClr val="FF0000"/>
                          </a:solidFill>
                          <a:latin typeface="Cambria Math" panose="02040503050406030204" pitchFamily="18" charset="0"/>
                          <a:ea typeface="Cambria Math" panose="02040503050406030204" pitchFamily="18" charset="0"/>
                        </a:rPr>
                        <m:t>=</m:t>
                      </m:r>
                      <m:rad>
                        <m:radPr>
                          <m:degHide m:val="on"/>
                          <m:ctrlPr>
                            <a:rPr lang="en-GB" i="1">
                              <a:solidFill>
                                <a:srgbClr val="FF0000"/>
                              </a:solidFill>
                              <a:latin typeface="Cambria Math" panose="02040503050406030204" pitchFamily="18" charset="0"/>
                              <a:ea typeface="Cambria Math" panose="02040503050406030204" pitchFamily="18" charset="0"/>
                            </a:rPr>
                          </m:ctrlPr>
                        </m:radPr>
                        <m:deg/>
                        <m:e>
                          <m:f>
                            <m:fPr>
                              <m:ctrlPr>
                                <a:rPr lang="en-GB" i="1">
                                  <a:solidFill>
                                    <a:srgbClr val="FF0000"/>
                                  </a:solidFill>
                                  <a:latin typeface="Cambria Math" panose="02040503050406030204" pitchFamily="18" charset="0"/>
                                </a:rPr>
                              </m:ctrlPr>
                            </m:fPr>
                            <m:num>
                              <m:r>
                                <a:rPr lang="en-GB" b="0"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b="0" i="1" dirty="0">
                                          <a:solidFill>
                                            <a:srgbClr val="FF0000"/>
                                          </a:solidFill>
                                          <a:latin typeface="Cambria Math" panose="02040503050406030204" pitchFamily="18" charset="0"/>
                                          <a:ea typeface="Cambria Math" panose="02040503050406030204" pitchFamily="18" charset="0"/>
                                        </a:rPr>
                                        <m:t>𝑉</m:t>
                                      </m:r>
                                    </m:e>
                                  </m:acc>
                                </m:e>
                                <m:sub>
                                  <m:r>
                                    <a:rPr lang="en-GB" b="0" i="1" dirty="0">
                                      <a:solidFill>
                                        <a:srgbClr val="FF0000"/>
                                      </a:solidFill>
                                      <a:latin typeface="Cambria Math" panose="02040503050406030204" pitchFamily="18" charset="0"/>
                                      <a:ea typeface="Cambria Math" panose="02040503050406030204" pitchFamily="18" charset="0"/>
                                    </a:rPr>
                                    <m:t>𝑟𝑓</m:t>
                                  </m:r>
                                </m:sub>
                              </m:sSub>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𝜔</m:t>
                                  </m:r>
                                </m:e>
                                <m:sub>
                                  <m:r>
                                    <a:rPr lang="en-GB" b="0" i="1">
                                      <a:solidFill>
                                        <a:srgbClr val="FF0000"/>
                                      </a:solidFill>
                                      <a:latin typeface="Cambria Math" panose="02040503050406030204" pitchFamily="18" charset="0"/>
                                    </a:rPr>
                                    <m:t>𝑟𝑓</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𝑇</m:t>
                                  </m:r>
                                </m:e>
                                <m:sub>
                                  <m:r>
                                    <a:rPr lang="en-GB" b="0" i="1">
                                      <a:solidFill>
                                        <a:srgbClr val="FF0000"/>
                                      </a:solidFill>
                                      <a:latin typeface="Cambria Math" panose="02040503050406030204" pitchFamily="18" charset="0"/>
                                      <a:ea typeface="Cambria Math" panose="02040503050406030204" pitchFamily="18" charset="0"/>
                                    </a:rPr>
                                    <m:t>0</m:t>
                                  </m:r>
                                </m:sub>
                              </m:sSub>
                            </m:den>
                          </m:f>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b="0" i="0" dirty="0">
                                  <a:solidFill>
                                    <a:srgbClr val="FF0000"/>
                                  </a:solidFill>
                                  <a:latin typeface="Cambria Math" panose="02040503050406030204" pitchFamily="18" charset="0"/>
                                  <a:ea typeface="Cambria Math" panose="02040503050406030204" pitchFamily="18" charset="0"/>
                                </a:rPr>
                                <m:t>sin</m:t>
                              </m:r>
                            </m:fName>
                            <m:e>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𝜑</m:t>
                                  </m:r>
                                </m:e>
                                <m:sub>
                                  <m:r>
                                    <a:rPr lang="en-GB" b="0" i="1">
                                      <a:solidFill>
                                        <a:srgbClr val="FF0000"/>
                                      </a:solidFill>
                                      <a:latin typeface="Cambria Math" panose="02040503050406030204" pitchFamily="18" charset="0"/>
                                    </a:rPr>
                                    <m:t>𝑆𝑅</m:t>
                                  </m:r>
                                </m:sub>
                              </m:sSub>
                            </m:e>
                          </m:func>
                          <m:r>
                            <a:rPr lang="en-GB" b="0" i="1">
                              <a:solidFill>
                                <a:srgbClr val="FF0000"/>
                              </a:solidFill>
                              <a:latin typeface="Cambria Math" panose="02040503050406030204" pitchFamily="18" charset="0"/>
                              <a:ea typeface="Cambria Math" panose="02040503050406030204" pitchFamily="18" charset="0"/>
                            </a:rPr>
                            <m:t>−</m:t>
                          </m:r>
                          <m:sSubSup>
                            <m:sSubSupPr>
                              <m:ctrlPr>
                                <a:rPr lang="en-GB" i="1">
                                  <a:solidFill>
                                    <a:srgbClr val="FF0000"/>
                                  </a:solidFill>
                                  <a:latin typeface="Cambria Math" panose="02040503050406030204" pitchFamily="18" charset="0"/>
                                  <a:ea typeface="Cambria Math" panose="02040503050406030204" pitchFamily="18" charset="0"/>
                                </a:rPr>
                              </m:ctrlPr>
                            </m:sSubSupPr>
                            <m:e>
                              <m:r>
                                <a:rPr lang="en-GB" b="0" i="1">
                                  <a:solidFill>
                                    <a:srgbClr val="FF0000"/>
                                  </a:solidFill>
                                  <a:latin typeface="Cambria Math" panose="02040503050406030204" pitchFamily="18" charset="0"/>
                                  <a:ea typeface="Cambria Math" panose="02040503050406030204" pitchFamily="18" charset="0"/>
                                </a:rPr>
                                <m:t>𝛼</m:t>
                              </m:r>
                            </m:e>
                            <m:sub>
                              <m:r>
                                <a:rPr lang="en-GB" b="0" i="1" smtClean="0">
                                  <a:solidFill>
                                    <a:srgbClr val="FF0000"/>
                                  </a:solidFill>
                                  <a:latin typeface="Cambria Math" panose="02040503050406030204" pitchFamily="18" charset="0"/>
                                  <a:ea typeface="Cambria Math" panose="02040503050406030204" pitchFamily="18" charset="0"/>
                                </a:rPr>
                                <m:t>𝑟</m:t>
                              </m:r>
                              <m:r>
                                <a:rPr lang="en-GB" b="0" i="1">
                                  <a:solidFill>
                                    <a:srgbClr val="FF0000"/>
                                  </a:solidFill>
                                  <a:latin typeface="Cambria Math" panose="02040503050406030204" pitchFamily="18" charset="0"/>
                                  <a:ea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𝑆𝑅</m:t>
                              </m:r>
                            </m:sub>
                            <m:sup>
                              <m:r>
                                <a:rPr lang="en-GB" b="0" i="1">
                                  <a:solidFill>
                                    <a:srgbClr val="FF0000"/>
                                  </a:solidFill>
                                  <a:latin typeface="Cambria Math" panose="02040503050406030204" pitchFamily="18" charset="0"/>
                                  <a:ea typeface="Cambria Math" panose="02040503050406030204" pitchFamily="18" charset="0"/>
                                </a:rPr>
                                <m:t>2</m:t>
                              </m:r>
                            </m:sup>
                          </m:sSubSup>
                        </m:e>
                      </m:rad>
                      <m:r>
                        <a:rPr lang="en-GB" b="0" i="1" smtClean="0">
                          <a:solidFill>
                            <a:srgbClr val="FF0000"/>
                          </a:solidFill>
                          <a:latin typeface="Cambria Math" panose="02040503050406030204" pitchFamily="18" charset="0"/>
                          <a:ea typeface="Cambria Math" panose="02040503050406030204" pitchFamily="18" charset="0"/>
                        </a:rPr>
                        <m:t> </m:t>
                      </m:r>
                      <m:d>
                        <m:dPr>
                          <m:ctrlPr>
                            <a:rPr lang="en-GB"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m:t>
                          </m:r>
                          <m:rad>
                            <m:radPr>
                              <m:degHide m:val="on"/>
                              <m:ctrlPr>
                                <a:rPr lang="en-GB" i="1">
                                  <a:solidFill>
                                    <a:schemeClr val="tx1"/>
                                  </a:solidFill>
                                  <a:latin typeface="Cambria Math" panose="02040503050406030204" pitchFamily="18" charset="0"/>
                                  <a:ea typeface="Cambria Math" panose="02040503050406030204" pitchFamily="18" charset="0"/>
                                </a:rPr>
                              </m:ctrlPr>
                            </m:radPr>
                            <m:deg/>
                            <m:e>
                              <m:f>
                                <m:fPr>
                                  <m:ctrlPr>
                                    <a:rPr lang="en-GB" i="1">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rPr>
                                        <m:t>𝑟𝑓</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𝑇</m:t>
                                      </m:r>
                                    </m:e>
                                    <m:sub>
                                      <m:r>
                                        <a:rPr lang="en-GB" b="0" i="1">
                                          <a:solidFill>
                                            <a:schemeClr val="tx1"/>
                                          </a:solidFill>
                                          <a:latin typeface="Cambria Math" panose="02040503050406030204" pitchFamily="18" charset="0"/>
                                          <a:ea typeface="Cambria Math" panose="02040503050406030204" pitchFamily="18" charset="0"/>
                                        </a:rPr>
                                        <m:t>0</m:t>
                                      </m:r>
                                    </m:sub>
                                  </m:sSub>
                                </m:den>
                              </m:f>
                            </m:e>
                          </m:rad>
                          <m:r>
                            <a:rPr lang="en-GB" b="0" i="0" smtClean="0">
                              <a:solidFill>
                                <a:schemeClr val="tx1"/>
                              </a:solidFill>
                              <a:latin typeface="Cambria Math" panose="02040503050406030204" pitchFamily="18" charset="0"/>
                              <a:ea typeface="Cambria Math" panose="02040503050406030204" pitchFamily="18" charset="0"/>
                            </a:rPr>
                            <m:t> </m:t>
                          </m:r>
                          <m:r>
                            <m:rPr>
                              <m:sty m:val="p"/>
                            </m:rPr>
                            <a:rPr lang="en-GB" b="0" i="0">
                              <a:solidFill>
                                <a:schemeClr val="tx1"/>
                              </a:solidFill>
                              <a:latin typeface="Cambria Math" panose="02040503050406030204" pitchFamily="18" charset="0"/>
                              <a:ea typeface="Cambria Math" panose="02040503050406030204" pitchFamily="18" charset="0"/>
                            </a:rPr>
                            <m:t>if</m:t>
                          </m:r>
                          <m:r>
                            <a:rPr lang="en-GB" b="0" i="1" smtClean="0">
                              <a:solidFill>
                                <a:schemeClr val="tx1"/>
                              </a:solidFill>
                              <a:latin typeface="Cambria Math" panose="02040503050406030204" pitchFamily="18" charset="0"/>
                              <a:ea typeface="Cambria Math" panose="02040503050406030204" pitchFamily="18" charset="0"/>
                            </a:rPr>
                            <m:t> </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r>
                            <a:rPr lang="en-GB" b="0"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0</m:t>
                          </m:r>
                        </m:e>
                      </m:d>
                    </m:oMath>
                  </m:oMathPara>
                </a14:m>
                <a:endParaRPr lang="en-GB" dirty="0"/>
              </a:p>
            </p:txBody>
          </p:sp>
        </mc:Choice>
        <mc:Fallback xmlns="">
          <p:sp>
            <p:nvSpPr>
              <p:cNvPr id="6" name="CasellaDiTesto 5">
                <a:extLst>
                  <a:ext uri="{FF2B5EF4-FFF2-40B4-BE49-F238E27FC236}">
                    <a16:creationId xmlns:a16="http://schemas.microsoft.com/office/drawing/2014/main" id="{2599D5AC-0B37-4CE7-8482-56088E917CBA}"/>
                  </a:ext>
                </a:extLst>
              </p:cNvPr>
              <p:cNvSpPr txBox="1">
                <a:spLocks noRot="1" noChangeAspect="1" noMove="1" noResize="1" noEditPoints="1" noAdjustHandles="1" noChangeArrowheads="1" noChangeShapeType="1" noTextEdit="1"/>
              </p:cNvSpPr>
              <p:nvPr/>
            </p:nvSpPr>
            <p:spPr>
              <a:xfrm>
                <a:off x="5246703" y="5797474"/>
                <a:ext cx="6894620" cy="993285"/>
              </a:xfrm>
              <a:prstGeom prst="rect">
                <a:avLst/>
              </a:prstGeom>
              <a:blipFill>
                <a:blip r:embed="rId10"/>
                <a:stretch>
                  <a:fillRect/>
                </a:stretch>
              </a:blipFill>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F2023980-B4A1-4F9B-8DD3-E128A9AB153B}"/>
              </a:ext>
            </a:extLst>
          </p:cNvPr>
          <p:cNvSpPr>
            <a:spLocks noGrp="1"/>
          </p:cNvSpPr>
          <p:nvPr>
            <p:ph type="sldNum" sz="quarter" idx="12"/>
          </p:nvPr>
        </p:nvSpPr>
        <p:spPr/>
        <p:txBody>
          <a:bodyPr/>
          <a:lstStyle/>
          <a:p>
            <a:fld id="{F556478C-EA8F-4B12-8AB2-8053E5C3663D}" type="slidenum">
              <a:rPr lang="en-GB" smtClean="0"/>
              <a:t>24</a:t>
            </a:fld>
            <a:endParaRPr lang="en-GB"/>
          </a:p>
        </p:txBody>
      </p:sp>
      <p:sp>
        <p:nvSpPr>
          <p:cNvPr id="7" name="CasellaDiTesto 6">
            <a:extLst>
              <a:ext uri="{FF2B5EF4-FFF2-40B4-BE49-F238E27FC236}">
                <a16:creationId xmlns:a16="http://schemas.microsoft.com/office/drawing/2014/main" id="{5E10E6EB-E4CC-44A1-AD12-51B3E7CA624E}"/>
              </a:ext>
            </a:extLst>
          </p:cNvPr>
          <p:cNvSpPr txBox="1"/>
          <p:nvPr/>
        </p:nvSpPr>
        <p:spPr>
          <a:xfrm>
            <a:off x="0" y="257556"/>
            <a:ext cx="12191999" cy="646331"/>
          </a:xfrm>
          <a:prstGeom prst="rect">
            <a:avLst/>
          </a:prstGeom>
          <a:noFill/>
        </p:spPr>
        <p:txBody>
          <a:bodyPr wrap="square" rtlCol="0">
            <a:spAutoFit/>
          </a:bodyPr>
          <a:lstStyle/>
          <a:p>
            <a:pPr algn="ctr"/>
            <a:r>
              <a:rPr lang="en-GB" sz="3600" dirty="0">
                <a:latin typeface="+mj-lt"/>
              </a:rPr>
              <a:t>Small-amplitude synchrotron frequency and damping rate (2/3)</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FA92C42-B656-4F05-BB26-3CCAF67AACF0}"/>
                  </a:ext>
                </a:extLst>
              </p:cNvPr>
              <p:cNvSpPr txBox="1"/>
              <p:nvPr/>
            </p:nvSpPr>
            <p:spPr>
              <a:xfrm>
                <a:off x="8863982" y="4772025"/>
                <a:ext cx="3277341" cy="369332"/>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r>
                  <a:rPr lang="en-GB" dirty="0"/>
                  <a:t> and </a:t>
                </a:r>
                <a14:m>
                  <m:oMath xmlns:m="http://schemas.openxmlformats.org/officeDocument/2006/math">
                    <m:r>
                      <a:rPr lang="en-GB" i="1">
                        <a:latin typeface="Cambria Math" panose="02040503050406030204" pitchFamily="18" charset="0"/>
                        <a:ea typeface="Cambria Math" panose="02040503050406030204" pitchFamily="18" charset="0"/>
                      </a:rPr>
                      <m:t>𝐵</m:t>
                    </m:r>
                  </m:oMath>
                </a14:m>
                <a:r>
                  <a:rPr lang="en-GB" dirty="0"/>
                  <a:t> are constants </a:t>
                </a:r>
              </a:p>
            </p:txBody>
          </p:sp>
        </mc:Choice>
        <mc:Fallback xmlns="">
          <p:sp>
            <p:nvSpPr>
              <p:cNvPr id="8" name="CasellaDiTesto 7">
                <a:extLst>
                  <a:ext uri="{FF2B5EF4-FFF2-40B4-BE49-F238E27FC236}">
                    <a16:creationId xmlns:a16="http://schemas.microsoft.com/office/drawing/2014/main" id="{BFA92C42-B656-4F05-BB26-3CCAF67AACF0}"/>
                  </a:ext>
                </a:extLst>
              </p:cNvPr>
              <p:cNvSpPr txBox="1">
                <a:spLocks noRot="1" noChangeAspect="1" noMove="1" noResize="1" noEditPoints="1" noAdjustHandles="1" noChangeArrowheads="1" noChangeShapeType="1" noTextEdit="1"/>
              </p:cNvSpPr>
              <p:nvPr/>
            </p:nvSpPr>
            <p:spPr>
              <a:xfrm>
                <a:off x="8863982" y="4772025"/>
                <a:ext cx="3277341" cy="369332"/>
              </a:xfrm>
              <a:prstGeom prst="rect">
                <a:avLst/>
              </a:prstGeom>
              <a:blipFill>
                <a:blip r:embed="rId11"/>
                <a:stretch>
                  <a:fillRect l="-1115"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3B6AFFE-AA62-49C1-9F1D-B8ABB6DDC365}"/>
                  </a:ext>
                </a:extLst>
              </p:cNvPr>
              <p:cNvSpPr txBox="1"/>
              <p:nvPr/>
            </p:nvSpPr>
            <p:spPr>
              <a:xfrm>
                <a:off x="2019671" y="6211504"/>
                <a:ext cx="2892074" cy="276999"/>
              </a:xfrm>
              <a:prstGeom prst="rect">
                <a:avLst/>
              </a:prstGeom>
              <a:noFill/>
            </p:spPr>
            <p:txBody>
              <a:bodyPr wrap="none" lIns="0" tIns="0" rIns="0" bIns="0" rtlCol="0">
                <a:spAutoFit/>
              </a:bodyPr>
              <a:lstStyle/>
              <a:p>
                <a:r>
                  <a:rPr lang="en-GB" b="0" dirty="0"/>
                  <a:t>(</a:t>
                </a:r>
                <a14:m>
                  <m:oMath xmlns:m="http://schemas.openxmlformats.org/officeDocument/2006/math">
                    <m:r>
                      <a:rPr lang="en-GB" b="0" i="1" smtClean="0">
                        <a:latin typeface="Cambria Math" panose="02040503050406030204" pitchFamily="18" charset="0"/>
                      </a:rPr>
                      <m:t>=0</m:t>
                    </m:r>
                  </m:oMath>
                </a14:m>
                <a:r>
                  <a:rPr lang="en-GB" dirty="0"/>
                  <a:t> if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0</m:t>
                        </m:r>
                      </m:sub>
                    </m:sSub>
                  </m:oMath>
                </a14:m>
                <a:r>
                  <a:rPr lang="en-GB" dirty="0"/>
                  <a:t> = 0, i.e. no damping)</a:t>
                </a:r>
              </a:p>
            </p:txBody>
          </p:sp>
        </mc:Choice>
        <mc:Fallback xmlns="">
          <p:sp>
            <p:nvSpPr>
              <p:cNvPr id="9" name="CasellaDiTesto 8">
                <a:extLst>
                  <a:ext uri="{FF2B5EF4-FFF2-40B4-BE49-F238E27FC236}">
                    <a16:creationId xmlns:a16="http://schemas.microsoft.com/office/drawing/2014/main" id="{F3B6AFFE-AA62-49C1-9F1D-B8ABB6DDC365}"/>
                  </a:ext>
                </a:extLst>
              </p:cNvPr>
              <p:cNvSpPr txBox="1">
                <a:spLocks noRot="1" noChangeAspect="1" noMove="1" noResize="1" noEditPoints="1" noAdjustHandles="1" noChangeArrowheads="1" noChangeShapeType="1" noTextEdit="1"/>
              </p:cNvSpPr>
              <p:nvPr/>
            </p:nvSpPr>
            <p:spPr>
              <a:xfrm>
                <a:off x="2019671" y="6211504"/>
                <a:ext cx="2892074" cy="276999"/>
              </a:xfrm>
              <a:prstGeom prst="rect">
                <a:avLst/>
              </a:prstGeom>
              <a:blipFill>
                <a:blip r:embed="rId12"/>
                <a:stretch>
                  <a:fillRect l="-4842" t="-28889" r="-4211" b="-51111"/>
                </a:stretch>
              </a:blipFill>
            </p:spPr>
            <p:txBody>
              <a:bodyPr/>
              <a:lstStyle/>
              <a:p>
                <a:r>
                  <a:rPr lang="en-GB">
                    <a:noFill/>
                  </a:rPr>
                  <a:t> </a:t>
                </a:r>
              </a:p>
            </p:txBody>
          </p:sp>
        </mc:Fallback>
      </mc:AlternateContent>
      <p:sp>
        <p:nvSpPr>
          <p:cNvPr id="13" name="Parentesi quadra aperta 12">
            <a:extLst>
              <a:ext uri="{FF2B5EF4-FFF2-40B4-BE49-F238E27FC236}">
                <a16:creationId xmlns:a16="http://schemas.microsoft.com/office/drawing/2014/main" id="{B8484636-C4DD-48A2-B5D5-A0AED0EF3C08}"/>
              </a:ext>
            </a:extLst>
          </p:cNvPr>
          <p:cNvSpPr/>
          <p:nvPr/>
        </p:nvSpPr>
        <p:spPr>
          <a:xfrm rot="16200000">
            <a:off x="7949374" y="6150732"/>
            <a:ext cx="78354" cy="711349"/>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D991DD9-EEF7-4470-ADF1-E473F892A226}"/>
                  </a:ext>
                </a:extLst>
              </p:cNvPr>
              <p:cNvSpPr txBox="1"/>
              <p:nvPr/>
            </p:nvSpPr>
            <p:spPr>
              <a:xfrm>
                <a:off x="7779359" y="6563230"/>
                <a:ext cx="4151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≈1</m:t>
                      </m:r>
                    </m:oMath>
                  </m:oMathPara>
                </a14:m>
                <a:endParaRPr lang="en-GB" dirty="0"/>
              </a:p>
            </p:txBody>
          </p:sp>
        </mc:Choice>
        <mc:Fallback xmlns="">
          <p:sp>
            <p:nvSpPr>
              <p:cNvPr id="14" name="CasellaDiTesto 13">
                <a:extLst>
                  <a:ext uri="{FF2B5EF4-FFF2-40B4-BE49-F238E27FC236}">
                    <a16:creationId xmlns:a16="http://schemas.microsoft.com/office/drawing/2014/main" id="{2D991DD9-EEF7-4470-ADF1-E473F892A226}"/>
                  </a:ext>
                </a:extLst>
              </p:cNvPr>
              <p:cNvSpPr txBox="1">
                <a:spLocks noRot="1" noChangeAspect="1" noMove="1" noResize="1" noEditPoints="1" noAdjustHandles="1" noChangeArrowheads="1" noChangeShapeType="1" noTextEdit="1"/>
              </p:cNvSpPr>
              <p:nvPr/>
            </p:nvSpPr>
            <p:spPr>
              <a:xfrm>
                <a:off x="7779359" y="6563230"/>
                <a:ext cx="415178" cy="276999"/>
              </a:xfrm>
              <a:prstGeom prst="rect">
                <a:avLst/>
              </a:prstGeom>
              <a:blipFill>
                <a:blip r:embed="rId13"/>
                <a:stretch>
                  <a:fillRect l="-5882" r="-14706"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708BCF9-B17D-42F6-BA71-705ED94C4B9D}"/>
                  </a:ext>
                </a:extLst>
              </p:cNvPr>
              <p:cNvSpPr txBox="1"/>
              <p:nvPr/>
            </p:nvSpPr>
            <p:spPr>
              <a:xfrm>
                <a:off x="5569390" y="6547373"/>
                <a:ext cx="4151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&gt;0</m:t>
                      </m:r>
                    </m:oMath>
                  </m:oMathPara>
                </a14:m>
                <a:endParaRPr lang="en-GB" dirty="0"/>
              </a:p>
            </p:txBody>
          </p:sp>
        </mc:Choice>
        <mc:Fallback xmlns="">
          <p:sp>
            <p:nvSpPr>
              <p:cNvPr id="20" name="CasellaDiTesto 19">
                <a:extLst>
                  <a:ext uri="{FF2B5EF4-FFF2-40B4-BE49-F238E27FC236}">
                    <a16:creationId xmlns:a16="http://schemas.microsoft.com/office/drawing/2014/main" id="{1708BCF9-B17D-42F6-BA71-705ED94C4B9D}"/>
                  </a:ext>
                </a:extLst>
              </p:cNvPr>
              <p:cNvSpPr txBox="1">
                <a:spLocks noRot="1" noChangeAspect="1" noMove="1" noResize="1" noEditPoints="1" noAdjustHandles="1" noChangeArrowheads="1" noChangeShapeType="1" noTextEdit="1"/>
              </p:cNvSpPr>
              <p:nvPr/>
            </p:nvSpPr>
            <p:spPr>
              <a:xfrm>
                <a:off x="5569390" y="6547373"/>
                <a:ext cx="415178" cy="276999"/>
              </a:xfrm>
              <a:prstGeom prst="rect">
                <a:avLst/>
              </a:prstGeom>
              <a:blipFill>
                <a:blip r:embed="rId14"/>
                <a:stretch>
                  <a:fillRect l="-11765" r="-13235" b="-8889"/>
                </a:stretch>
              </a:blipFill>
            </p:spPr>
            <p:txBody>
              <a:bodyPr/>
              <a:lstStyle/>
              <a:p>
                <a:r>
                  <a:rPr lang="en-GB">
                    <a:noFill/>
                  </a:rPr>
                  <a:t> </a:t>
                </a:r>
              </a:p>
            </p:txBody>
          </p:sp>
        </mc:Fallback>
      </mc:AlternateContent>
      <p:sp>
        <p:nvSpPr>
          <p:cNvPr id="22" name="Parentesi quadra aperta 21">
            <a:extLst>
              <a:ext uri="{FF2B5EF4-FFF2-40B4-BE49-F238E27FC236}">
                <a16:creationId xmlns:a16="http://schemas.microsoft.com/office/drawing/2014/main" id="{887CB382-AE94-427D-B2DF-96E45A6B0D7F}"/>
              </a:ext>
            </a:extLst>
          </p:cNvPr>
          <p:cNvSpPr/>
          <p:nvPr/>
        </p:nvSpPr>
        <p:spPr>
          <a:xfrm rot="16200000">
            <a:off x="5716159" y="6250222"/>
            <a:ext cx="78992" cy="51300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22322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2AC59A46-00AF-4303-9EA1-0B9C2DBB619A}"/>
                  </a:ext>
                </a:extLst>
              </p:cNvPr>
              <p:cNvSpPr txBox="1"/>
              <p:nvPr/>
            </p:nvSpPr>
            <p:spPr>
              <a:xfrm>
                <a:off x="0" y="2031445"/>
                <a:ext cx="12191999" cy="4524315"/>
              </a:xfrm>
              <a:prstGeom prst="rect">
                <a:avLst/>
              </a:prstGeom>
              <a:noFill/>
            </p:spPr>
            <p:txBody>
              <a:bodyPr wrap="square" rtlCol="0">
                <a:spAutoFit/>
              </a:bodyPr>
              <a:lstStyle/>
              <a:p>
                <a:pPr marL="742950" lvl="1" indent="-285750">
                  <a:buFont typeface="Wingdings" panose="05000000000000000000" pitchFamily="2" charset="2"/>
                  <a:buChar char="Ø"/>
                </a:pPr>
                <a:r>
                  <a:rPr lang="en-GB" dirty="0"/>
                  <a:t>depend on the initial conditions </a:t>
                </a:r>
                <a14:m>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oMath>
                </a14:m>
                <a:r>
                  <a:rPr lang="en-GB" dirty="0"/>
                  <a:t> and </a:t>
                </a:r>
                <a14:m>
                  <m:oMath xmlns:m="http://schemas.openxmlformats.org/officeDocument/2006/math">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oMath>
                </a14:m>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If for instance we assume that </a:t>
                </a:r>
                <a14:m>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r>
                      <a:rPr lang="en-GB" i="1">
                        <a:latin typeface="Cambria Math" panose="02040503050406030204" pitchFamily="18" charset="0"/>
                        <a:ea typeface="Cambria Math" panose="02040503050406030204" pitchFamily="18" charset="0"/>
                      </a:rPr>
                      <m:t>=0</m:t>
                    </m:r>
                  </m:oMath>
                </a14:m>
                <a:r>
                  <a:rPr lang="en-GB" dirty="0"/>
                  <a:t> then</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r>
                  <a:rPr lang="en-GB" dirty="0"/>
                  <a:t>or</a:t>
                </a:r>
              </a:p>
              <a:p>
                <a:pPr lvl="1"/>
                <a:endParaRPr lang="en-GB" dirty="0"/>
              </a:p>
              <a:p>
                <a:pPr lvl="1"/>
                <a:endParaRPr lang="en-GB" dirty="0"/>
              </a:p>
              <a:p>
                <a:pPr lvl="1"/>
                <a:endParaRPr lang="en-GB" dirty="0"/>
              </a:p>
              <a:p>
                <a:pPr marL="742950" lvl="1" indent="-285750">
                  <a:buFont typeface="Wingdings" panose="05000000000000000000" pitchFamily="2" charset="2"/>
                  <a:buChar char="Ø"/>
                </a:pPr>
                <a:r>
                  <a:rPr lang="en-GB" dirty="0"/>
                  <a:t>therefore, using the relation between </a:t>
                </a:r>
                <a14:m>
                  <m:oMath xmlns:m="http://schemas.openxmlformats.org/officeDocument/2006/math">
                    <m:acc>
                      <m:accPr>
                        <m:chr m:val="̇"/>
                        <m:ctrlPr>
                          <a:rPr lang="en-GB"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oMath>
                </a14:m>
                <a:r>
                  <a:rPr lang="en-GB" dirty="0"/>
                  <a:t> </a:t>
                </a:r>
                <a:r>
                  <a:rPr lang="en-GB" dirty="0">
                    <a:solidFill>
                      <a:schemeClr val="tx1"/>
                    </a:solidFill>
                  </a:rPr>
                  <a:t>and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𝜑</m:t>
                        </m:r>
                      </m:e>
                      <m:sub>
                        <m:r>
                          <a:rPr lang="en-GB" i="1">
                            <a:solidFill>
                              <a:schemeClr val="tx1"/>
                            </a:solidFill>
                            <a:latin typeface="Cambria Math" panose="02040503050406030204" pitchFamily="18" charset="0"/>
                          </a:rPr>
                          <m:t>0</m:t>
                        </m:r>
                      </m:sub>
                    </m:sSub>
                    <m:r>
                      <a:rPr lang="en-GB" i="1">
                        <a:solidFill>
                          <a:schemeClr val="tx1"/>
                        </a:solidFill>
                        <a:latin typeface="Cambria Math" panose="02040503050406030204" pitchFamily="18" charset="0"/>
                      </a:rPr>
                      <m:t>(0)</m:t>
                    </m:r>
                  </m:oMath>
                </a14:m>
                <a:r>
                  <a:rPr lang="en-GB" dirty="0">
                    <a:solidFill>
                      <a:schemeClr val="tx1"/>
                    </a:solidFill>
                  </a:rPr>
                  <a:t>, we obtain </a:t>
                </a: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5" name="CasellaDiTesto 4">
                <a:extLst>
                  <a:ext uri="{FF2B5EF4-FFF2-40B4-BE49-F238E27FC236}">
                    <a16:creationId xmlns:a16="http://schemas.microsoft.com/office/drawing/2014/main" id="{2AC59A46-00AF-4303-9EA1-0B9C2DBB619A}"/>
                  </a:ext>
                </a:extLst>
              </p:cNvPr>
              <p:cNvSpPr txBox="1">
                <a:spLocks noRot="1" noChangeAspect="1" noMove="1" noResize="1" noEditPoints="1" noAdjustHandles="1" noChangeArrowheads="1" noChangeShapeType="1" noTextEdit="1"/>
              </p:cNvSpPr>
              <p:nvPr/>
            </p:nvSpPr>
            <p:spPr>
              <a:xfrm>
                <a:off x="0" y="2031445"/>
                <a:ext cx="12191999" cy="4524315"/>
              </a:xfrm>
              <a:prstGeom prst="rect">
                <a:avLst/>
              </a:prstGeom>
              <a:blipFill>
                <a:blip r:embed="rId2"/>
                <a:stretch>
                  <a:fillRect l="-300" t="-2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2BE89B8-3A7E-4B5D-8CFD-81E17DC66FD1}"/>
                  </a:ext>
                </a:extLst>
              </p:cNvPr>
              <p:cNvSpPr txBox="1"/>
              <p:nvPr/>
            </p:nvSpPr>
            <p:spPr>
              <a:xfrm>
                <a:off x="3833656" y="3704833"/>
                <a:ext cx="21972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cos</m:t>
                          </m:r>
                        </m:fName>
                        <m:e>
                          <m:r>
                            <a:rPr lang="en-GB" b="0" i="1" smtClean="0">
                              <a:latin typeface="Cambria Math" panose="02040503050406030204" pitchFamily="18" charset="0"/>
                              <a:ea typeface="Cambria Math" panose="02040503050406030204" pitchFamily="18" charset="0"/>
                            </a:rPr>
                            <m:t>𝐵</m:t>
                          </m:r>
                        </m:e>
                      </m:func>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11" name="CasellaDiTesto 10">
                <a:extLst>
                  <a:ext uri="{FF2B5EF4-FFF2-40B4-BE49-F238E27FC236}">
                    <a16:creationId xmlns:a16="http://schemas.microsoft.com/office/drawing/2014/main" id="{A2BE89B8-3A7E-4B5D-8CFD-81E17DC66FD1}"/>
                  </a:ext>
                </a:extLst>
              </p:cNvPr>
              <p:cNvSpPr txBox="1">
                <a:spLocks noRot="1" noChangeAspect="1" noMove="1" noResize="1" noEditPoints="1" noAdjustHandles="1" noChangeArrowheads="1" noChangeShapeType="1" noTextEdit="1"/>
              </p:cNvSpPr>
              <p:nvPr/>
            </p:nvSpPr>
            <p:spPr>
              <a:xfrm>
                <a:off x="3833656" y="3704833"/>
                <a:ext cx="2197223"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7FFDF611-648D-43FB-BB11-7FB34D0B85B6}"/>
                  </a:ext>
                </a:extLst>
              </p:cNvPr>
              <p:cNvSpPr txBox="1"/>
              <p:nvPr/>
            </p:nvSpPr>
            <p:spPr>
              <a:xfrm>
                <a:off x="5823696" y="3538959"/>
                <a:ext cx="1840889" cy="64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𝐴</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sin</m:t>
                          </m:r>
                        </m:fName>
                        <m:e>
                          <m:r>
                            <a:rPr lang="en-GB" i="1">
                              <a:latin typeface="Cambria Math" panose="02040503050406030204" pitchFamily="18" charset="0"/>
                              <a:ea typeface="Cambria Math" panose="02040503050406030204" pitchFamily="18" charset="0"/>
                            </a:rPr>
                            <m:t>𝐵</m:t>
                          </m:r>
                        </m:e>
                      </m:func>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𝑆𝑅</m:t>
                              </m:r>
                            </m:sub>
                          </m:sSub>
                        </m:den>
                      </m:f>
                    </m:oMath>
                  </m:oMathPara>
                </a14:m>
                <a:endParaRPr lang="en-GB" dirty="0"/>
              </a:p>
            </p:txBody>
          </p:sp>
        </mc:Choice>
        <mc:Fallback xmlns="">
          <p:sp>
            <p:nvSpPr>
              <p:cNvPr id="13" name="CasellaDiTesto 12">
                <a:extLst>
                  <a:ext uri="{FF2B5EF4-FFF2-40B4-BE49-F238E27FC236}">
                    <a16:creationId xmlns:a16="http://schemas.microsoft.com/office/drawing/2014/main" id="{7FFDF611-648D-43FB-BB11-7FB34D0B85B6}"/>
                  </a:ext>
                </a:extLst>
              </p:cNvPr>
              <p:cNvSpPr txBox="1">
                <a:spLocks noRot="1" noChangeAspect="1" noMove="1" noResize="1" noEditPoints="1" noAdjustHandles="1" noChangeArrowheads="1" noChangeShapeType="1" noTextEdit="1"/>
              </p:cNvSpPr>
              <p:nvPr/>
            </p:nvSpPr>
            <p:spPr>
              <a:xfrm>
                <a:off x="5823696" y="3538959"/>
                <a:ext cx="1840889" cy="6413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0D0B9EC5-367E-40B8-A9C6-97E36D3DE1B1}"/>
                  </a:ext>
                </a:extLst>
              </p:cNvPr>
              <p:cNvSpPr txBox="1"/>
              <p:nvPr/>
            </p:nvSpPr>
            <p:spPr>
              <a:xfrm>
                <a:off x="2048008" y="2582719"/>
                <a:ext cx="21972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cos</m:t>
                          </m:r>
                        </m:fName>
                        <m:e>
                          <m:r>
                            <a:rPr lang="en-GB" b="0" i="1" smtClean="0">
                              <a:latin typeface="Cambria Math" panose="02040503050406030204" pitchFamily="18" charset="0"/>
                              <a:ea typeface="Cambria Math" panose="02040503050406030204" pitchFamily="18" charset="0"/>
                            </a:rPr>
                            <m:t>𝐵</m:t>
                          </m:r>
                        </m:e>
                      </m:func>
                    </m:oMath>
                  </m:oMathPara>
                </a14:m>
                <a:endParaRPr lang="en-GB" dirty="0"/>
              </a:p>
            </p:txBody>
          </p:sp>
        </mc:Choice>
        <mc:Fallback xmlns="">
          <p:sp>
            <p:nvSpPr>
              <p:cNvPr id="33" name="CasellaDiTesto 32">
                <a:extLst>
                  <a:ext uri="{FF2B5EF4-FFF2-40B4-BE49-F238E27FC236}">
                    <a16:creationId xmlns:a16="http://schemas.microsoft.com/office/drawing/2014/main" id="{0D0B9EC5-367E-40B8-A9C6-97E36D3DE1B1}"/>
                  </a:ext>
                </a:extLst>
              </p:cNvPr>
              <p:cNvSpPr txBox="1">
                <a:spLocks noRot="1" noChangeAspect="1" noMove="1" noResize="1" noEditPoints="1" noAdjustHandles="1" noChangeArrowheads="1" noChangeShapeType="1" noTextEdit="1"/>
              </p:cNvSpPr>
              <p:nvPr/>
            </p:nvSpPr>
            <p:spPr>
              <a:xfrm>
                <a:off x="2048008" y="2582719"/>
                <a:ext cx="2197223"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05EF4D1D-96F6-4267-9313-A5B4B993B424}"/>
                  </a:ext>
                </a:extLst>
              </p:cNvPr>
              <p:cNvSpPr txBox="1"/>
              <p:nvPr/>
            </p:nvSpPr>
            <p:spPr>
              <a:xfrm>
                <a:off x="4622871" y="2558611"/>
                <a:ext cx="5109097" cy="4045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b="0"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i="1">
                          <a:latin typeface="Cambria Math" panose="02040503050406030204" pitchFamily="18" charset="0"/>
                          <a:ea typeface="Cambria Math" panose="02040503050406030204" pitchFamily="18" charset="0"/>
                        </a:rPr>
                        <m:t>𝐴</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𝐵</m:t>
                          </m:r>
                        </m:e>
                      </m:func>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𝑆𝑅</m:t>
                          </m:r>
                        </m:sub>
                      </m:sSub>
                      <m:r>
                        <a:rPr lang="en-GB" i="1">
                          <a:latin typeface="Cambria Math" panose="02040503050406030204" pitchFamily="18" charset="0"/>
                          <a:ea typeface="Cambria Math" panose="02040503050406030204" pitchFamily="18" charset="0"/>
                        </a:rPr>
                        <m:t>𝐴</m:t>
                      </m:r>
                      <m:func>
                        <m:funcPr>
                          <m:ctrlPr>
                            <a:rPr lang="en-GB" i="1">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sin</m:t>
                          </m:r>
                        </m:fName>
                        <m:e>
                          <m:r>
                            <a:rPr lang="en-GB" i="1">
                              <a:latin typeface="Cambria Math" panose="02040503050406030204" pitchFamily="18" charset="0"/>
                              <a:ea typeface="Cambria Math" panose="02040503050406030204" pitchFamily="18" charset="0"/>
                            </a:rPr>
                            <m:t>𝐵</m:t>
                          </m:r>
                        </m:e>
                      </m:func>
                    </m:oMath>
                  </m:oMathPara>
                </a14:m>
                <a:endParaRPr lang="en-GB" dirty="0"/>
              </a:p>
            </p:txBody>
          </p:sp>
        </mc:Choice>
        <mc:Fallback xmlns="">
          <p:sp>
            <p:nvSpPr>
              <p:cNvPr id="35" name="CasellaDiTesto 34">
                <a:extLst>
                  <a:ext uri="{FF2B5EF4-FFF2-40B4-BE49-F238E27FC236}">
                    <a16:creationId xmlns:a16="http://schemas.microsoft.com/office/drawing/2014/main" id="{05EF4D1D-96F6-4267-9313-A5B4B993B424}"/>
                  </a:ext>
                </a:extLst>
              </p:cNvPr>
              <p:cNvSpPr txBox="1">
                <a:spLocks noRot="1" noChangeAspect="1" noMove="1" noResize="1" noEditPoints="1" noAdjustHandles="1" noChangeArrowheads="1" noChangeShapeType="1" noTextEdit="1"/>
              </p:cNvSpPr>
              <p:nvPr/>
            </p:nvSpPr>
            <p:spPr>
              <a:xfrm>
                <a:off x="4622871" y="2558611"/>
                <a:ext cx="5109097" cy="40453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6CCE71F6-9CB7-4D8E-940E-15E419B32995}"/>
                  </a:ext>
                </a:extLst>
              </p:cNvPr>
              <p:cNvSpPr txBox="1"/>
              <p:nvPr/>
            </p:nvSpPr>
            <p:spPr>
              <a:xfrm>
                <a:off x="0" y="1440692"/>
                <a:ext cx="12192000"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𝛿</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𝑡</m:t>
                          </m:r>
                        </m:sup>
                      </m:sSup>
                      <m:r>
                        <m:rPr>
                          <m:sty m:val="p"/>
                        </m:rPr>
                        <a:rPr lang="en-GB">
                          <a:latin typeface="Cambria Math" panose="02040503050406030204" pitchFamily="18" charset="0"/>
                          <a:ea typeface="Cambria Math" panose="02040503050406030204" pitchFamily="18" charset="0"/>
                        </a:rPr>
                        <m:t>cos</m:t>
                      </m:r>
                      <m:d>
                        <m:dPr>
                          <m:ctrlPr>
                            <a:rPr lang="en-GB" i="1">
                              <a:latin typeface="Cambria Math" panose="02040503050406030204" pitchFamily="18" charset="0"/>
                              <a:ea typeface="Cambria Math" panose="02040503050406030204" pitchFamily="18" charset="0"/>
                            </a:rPr>
                          </m:ctrlPr>
                        </m:dPr>
                        <m:e>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m:t>
                              </m:r>
                            </m:sub>
                          </m:s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e>
                      </m:d>
                    </m:oMath>
                  </m:oMathPara>
                </a14:m>
                <a:endParaRPr lang="en-GB" dirty="0"/>
              </a:p>
            </p:txBody>
          </p:sp>
        </mc:Choice>
        <mc:Fallback xmlns="">
          <p:sp>
            <p:nvSpPr>
              <p:cNvPr id="37" name="CasellaDiTesto 36">
                <a:extLst>
                  <a:ext uri="{FF2B5EF4-FFF2-40B4-BE49-F238E27FC236}">
                    <a16:creationId xmlns:a16="http://schemas.microsoft.com/office/drawing/2014/main" id="{6CCE71F6-9CB7-4D8E-940E-15E419B32995}"/>
                  </a:ext>
                </a:extLst>
              </p:cNvPr>
              <p:cNvSpPr txBox="1">
                <a:spLocks noRot="1" noChangeAspect="1" noMove="1" noResize="1" noEditPoints="1" noAdjustHandles="1" noChangeArrowheads="1" noChangeShapeType="1" noTextEdit="1"/>
              </p:cNvSpPr>
              <p:nvPr/>
            </p:nvSpPr>
            <p:spPr>
              <a:xfrm>
                <a:off x="0" y="1440692"/>
                <a:ext cx="12192000" cy="404983"/>
              </a:xfrm>
              <a:prstGeom prst="rect">
                <a:avLst/>
              </a:prstGeom>
              <a:blipFill>
                <a:blip r:embed="rId14"/>
                <a:stretch>
                  <a:fillRect/>
                </a:stretch>
              </a:blipFill>
            </p:spPr>
            <p:txBody>
              <a:bodyPr/>
              <a:lstStyle/>
              <a:p>
                <a:r>
                  <a:rPr lang="en-GB">
                    <a:noFill/>
                  </a:rPr>
                  <a:t> </a:t>
                </a:r>
              </a:p>
            </p:txBody>
          </p:sp>
        </mc:Fallback>
      </mc:AlternateContent>
      <p:sp>
        <p:nvSpPr>
          <p:cNvPr id="38" name="CasellaDiTesto 37">
            <a:extLst>
              <a:ext uri="{FF2B5EF4-FFF2-40B4-BE49-F238E27FC236}">
                <a16:creationId xmlns:a16="http://schemas.microsoft.com/office/drawing/2014/main" id="{7C47C785-7EAD-49CD-AFEF-6CA5FC7F7D33}"/>
              </a:ext>
            </a:extLst>
          </p:cNvPr>
          <p:cNvSpPr txBox="1"/>
          <p:nvPr/>
        </p:nvSpPr>
        <p:spPr>
          <a:xfrm>
            <a:off x="0" y="1062176"/>
            <a:ext cx="12192000" cy="369332"/>
          </a:xfrm>
          <a:prstGeom prst="rect">
            <a:avLst/>
          </a:prstGeom>
          <a:noFill/>
        </p:spPr>
        <p:txBody>
          <a:bodyPr wrap="square" rtlCol="0">
            <a:spAutoFit/>
          </a:bodyPr>
          <a:lstStyle/>
          <a:p>
            <a:pPr marL="285750" indent="-285750">
              <a:buFont typeface="Wingdings" panose="05000000000000000000" pitchFamily="2" charset="2"/>
              <a:buChar char="q"/>
            </a:pPr>
            <a:r>
              <a:rPr lang="en-GB" dirty="0"/>
              <a:t>The constants </a:t>
            </a:r>
            <a:r>
              <a:rPr lang="en-GB" i="1" dirty="0"/>
              <a:t>A</a:t>
            </a:r>
            <a:r>
              <a:rPr lang="en-GB" dirty="0"/>
              <a:t> and </a:t>
            </a:r>
            <a:r>
              <a:rPr lang="en-GB" i="1" dirty="0"/>
              <a:t>B</a:t>
            </a:r>
            <a:r>
              <a:rPr lang="en-GB" dirty="0"/>
              <a:t> in</a:t>
            </a:r>
          </a:p>
        </p:txBody>
      </p:sp>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778345CA-B5A8-4BBF-87B8-708FCCEDFB4F}"/>
                  </a:ext>
                </a:extLst>
              </p:cNvPr>
              <p:cNvSpPr txBox="1"/>
              <p:nvPr/>
            </p:nvSpPr>
            <p:spPr>
              <a:xfrm>
                <a:off x="4605286" y="4712168"/>
                <a:ext cx="865558"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𝐵</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𝜋</m:t>
                          </m:r>
                        </m:num>
                        <m:den>
                          <m:r>
                            <a:rPr lang="en-GB" b="0" i="1" smtClean="0">
                              <a:latin typeface="Cambria Math" panose="02040503050406030204" pitchFamily="18" charset="0"/>
                            </a:rPr>
                            <m:t>2</m:t>
                          </m:r>
                        </m:den>
                      </m:f>
                    </m:oMath>
                  </m:oMathPara>
                </a14:m>
                <a:endParaRPr lang="en-GB" dirty="0"/>
              </a:p>
            </p:txBody>
          </p:sp>
        </mc:Choice>
        <mc:Fallback xmlns="">
          <p:sp>
            <p:nvSpPr>
              <p:cNvPr id="44" name="CasellaDiTesto 43">
                <a:extLst>
                  <a:ext uri="{FF2B5EF4-FFF2-40B4-BE49-F238E27FC236}">
                    <a16:creationId xmlns:a16="http://schemas.microsoft.com/office/drawing/2014/main" id="{778345CA-B5A8-4BBF-87B8-708FCCEDFB4F}"/>
                  </a:ext>
                </a:extLst>
              </p:cNvPr>
              <p:cNvSpPr txBox="1">
                <a:spLocks noRot="1" noChangeAspect="1" noMove="1" noResize="1" noEditPoints="1" noAdjustHandles="1" noChangeArrowheads="1" noChangeShapeType="1" noTextEdit="1"/>
              </p:cNvSpPr>
              <p:nvPr/>
            </p:nvSpPr>
            <p:spPr>
              <a:xfrm>
                <a:off x="4605286" y="4712168"/>
                <a:ext cx="865558" cy="47064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FAF103CA-E85D-4EC6-84FA-0F5EC3376931}"/>
                  </a:ext>
                </a:extLst>
              </p:cNvPr>
              <p:cNvSpPr txBox="1"/>
              <p:nvPr/>
            </p:nvSpPr>
            <p:spPr>
              <a:xfrm>
                <a:off x="6371227" y="4613298"/>
                <a:ext cx="1313693" cy="64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𝛿</m:t>
                              </m:r>
                            </m:e>
                          </m:acc>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𝑠</m:t>
                              </m:r>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𝑆𝑅</m:t>
                              </m:r>
                            </m:sub>
                          </m:sSub>
                        </m:den>
                      </m:f>
                    </m:oMath>
                  </m:oMathPara>
                </a14:m>
                <a:endParaRPr lang="en-GB" dirty="0"/>
              </a:p>
            </p:txBody>
          </p:sp>
        </mc:Choice>
        <mc:Fallback xmlns="">
          <p:sp>
            <p:nvSpPr>
              <p:cNvPr id="46" name="CasellaDiTesto 45">
                <a:extLst>
                  <a:ext uri="{FF2B5EF4-FFF2-40B4-BE49-F238E27FC236}">
                    <a16:creationId xmlns:a16="http://schemas.microsoft.com/office/drawing/2014/main" id="{FAF103CA-E85D-4EC6-84FA-0F5EC3376931}"/>
                  </a:ext>
                </a:extLst>
              </p:cNvPr>
              <p:cNvSpPr txBox="1">
                <a:spLocks noRot="1" noChangeAspect="1" noMove="1" noResize="1" noEditPoints="1" noAdjustHandles="1" noChangeArrowheads="1" noChangeShapeType="1" noTextEdit="1"/>
              </p:cNvSpPr>
              <p:nvPr/>
            </p:nvSpPr>
            <p:spPr>
              <a:xfrm>
                <a:off x="6371227" y="4613298"/>
                <a:ext cx="1313693" cy="641329"/>
              </a:xfrm>
              <a:prstGeom prst="rect">
                <a:avLst/>
              </a:prstGeom>
              <a:blipFill>
                <a:blip r:embed="rId16"/>
                <a:stretch>
                  <a:fillRect/>
                </a:stretch>
              </a:blipFill>
            </p:spPr>
            <p:txBody>
              <a:bodyPr/>
              <a:lstStyle/>
              <a:p>
                <a:r>
                  <a:rPr lang="en-GB">
                    <a:noFill/>
                  </a:rPr>
                  <a:t> </a:t>
                </a:r>
              </a:p>
            </p:txBody>
          </p:sp>
        </mc:Fallback>
      </mc:AlternateContent>
      <p:sp>
        <p:nvSpPr>
          <p:cNvPr id="17" name="Segnaposto numero diapositiva 16">
            <a:extLst>
              <a:ext uri="{FF2B5EF4-FFF2-40B4-BE49-F238E27FC236}">
                <a16:creationId xmlns:a16="http://schemas.microsoft.com/office/drawing/2014/main" id="{E211A001-E503-4881-87B2-B2BDD906D620}"/>
              </a:ext>
            </a:extLst>
          </p:cNvPr>
          <p:cNvSpPr>
            <a:spLocks noGrp="1"/>
          </p:cNvSpPr>
          <p:nvPr>
            <p:ph type="sldNum" sz="quarter" idx="12"/>
          </p:nvPr>
        </p:nvSpPr>
        <p:spPr/>
        <p:txBody>
          <a:bodyPr/>
          <a:lstStyle/>
          <a:p>
            <a:fld id="{F556478C-EA8F-4B12-8AB2-8053E5C3663D}" type="slidenum">
              <a:rPr lang="en-GB" smtClean="0"/>
              <a:t>25</a:t>
            </a:fld>
            <a:endParaRPr lang="en-GB"/>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914F09D7-7C6B-447F-BE03-F62A5C964DA6}"/>
                  </a:ext>
                </a:extLst>
              </p:cNvPr>
              <p:cNvSpPr txBox="1"/>
              <p:nvPr/>
            </p:nvSpPr>
            <p:spPr>
              <a:xfrm>
                <a:off x="0" y="5790941"/>
                <a:ext cx="12191999" cy="7336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solidFill>
                            <a:srgbClr val="FF0000"/>
                          </a:solidFill>
                          <a:latin typeface="Cambria Math" panose="02040503050406030204" pitchFamily="18" charset="0"/>
                          <a:ea typeface="Cambria Math" panose="02040503050406030204" pitchFamily="18" charset="0"/>
                        </a:rPr>
                        <m:t>𝛿</m:t>
                      </m:r>
                      <m:d>
                        <m:dPr>
                          <m:ctrlPr>
                            <a:rPr lang="en-GB" b="0" i="1" smtClean="0">
                              <a:solidFill>
                                <a:srgbClr val="FF0000"/>
                              </a:solidFill>
                              <a:latin typeface="Cambria Math" panose="02040503050406030204" pitchFamily="18" charset="0"/>
                              <a:ea typeface="Cambria Math" panose="02040503050406030204" pitchFamily="18" charset="0"/>
                            </a:rPr>
                          </m:ctrlPr>
                        </m:dPr>
                        <m:e>
                          <m:r>
                            <a:rPr lang="en-GB" b="0" i="1" smtClean="0">
                              <a:solidFill>
                                <a:srgbClr val="FF0000"/>
                              </a:solidFill>
                              <a:latin typeface="Cambria Math" panose="02040503050406030204" pitchFamily="18" charset="0"/>
                              <a:ea typeface="Cambria Math" panose="02040503050406030204" pitchFamily="18" charset="0"/>
                            </a:rPr>
                            <m:t>𝑡</m:t>
                          </m:r>
                        </m:e>
                      </m:d>
                      <m:r>
                        <a:rPr lang="en-GB" b="0" i="1" smtClean="0">
                          <a:solidFill>
                            <a:srgbClr val="FF0000"/>
                          </a:solidFill>
                          <a:latin typeface="Cambria Math" panose="02040503050406030204" pitchFamily="18" charset="0"/>
                          <a:ea typeface="Cambria Math" panose="02040503050406030204" pitchFamily="18" charset="0"/>
                        </a:rPr>
                        <m:t>=</m:t>
                      </m:r>
                      <m:f>
                        <m:fPr>
                          <m:ctrlPr>
                            <a:rPr lang="en-GB" i="1" smtClean="0">
                              <a:solidFill>
                                <a:schemeClr val="tx1"/>
                              </a:solidFill>
                              <a:latin typeface="Cambria Math" panose="02040503050406030204" pitchFamily="18" charset="0"/>
                              <a:ea typeface="Cambria Math" panose="02040503050406030204" pitchFamily="18" charset="0"/>
                            </a:rPr>
                          </m:ctrlPr>
                        </m:fPr>
                        <m:num>
                          <m:acc>
                            <m:accPr>
                              <m:chr m:val="̇"/>
                              <m:ctrlPr>
                                <a:rPr lang="en-GB" i="1">
                                  <a:solidFill>
                                    <a:schemeClr val="tx1"/>
                                  </a:solidFill>
                                  <a:latin typeface="Cambria Math" panose="02040503050406030204" pitchFamily="18" charset="0"/>
                                  <a:ea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𝛿</m:t>
                              </m:r>
                            </m:e>
                          </m:acc>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0</m:t>
                              </m:r>
                            </m:e>
                          </m:d>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𝑠</m:t>
                              </m:r>
                              <m:r>
                                <a:rPr lang="en-GB" i="1">
                                  <a:solidFill>
                                    <a:schemeClr val="tx1"/>
                                  </a:solidFill>
                                  <a:latin typeface="Cambria Math" panose="02040503050406030204" pitchFamily="18" charset="0"/>
                                  <a:ea typeface="Cambria Math" panose="02040503050406030204" pitchFamily="18" charset="0"/>
                                </a:rPr>
                                <m:t>0,</m:t>
                              </m:r>
                              <m:r>
                                <a:rPr lang="en-GB" i="1">
                                  <a:solidFill>
                                    <a:schemeClr val="tx1"/>
                                  </a:solidFill>
                                  <a:latin typeface="Cambria Math" panose="02040503050406030204" pitchFamily="18" charset="0"/>
                                  <a:ea typeface="Cambria Math" panose="02040503050406030204" pitchFamily="18" charset="0"/>
                                </a:rPr>
                                <m:t>𝑆𝑅</m:t>
                              </m:r>
                            </m:sub>
                          </m:sSub>
                        </m:den>
                      </m:f>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𝑒</m:t>
                          </m:r>
                        </m:e>
                        <m:sup>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b="0" i="1" smtClean="0">
                                  <a:solidFill>
                                    <a:schemeClr val="tx1"/>
                                  </a:solidFill>
                                  <a:latin typeface="Cambria Math" panose="02040503050406030204" pitchFamily="18" charset="0"/>
                                  <a:ea typeface="Cambria Math" panose="02040503050406030204" pitchFamily="18" charset="0"/>
                                </a:rPr>
                                <m:t>𝑟</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𝑆𝑅</m:t>
                              </m:r>
                            </m:sub>
                          </m:sSub>
                          <m:r>
                            <a:rPr lang="en-GB" b="0" i="1" smtClean="0">
                              <a:solidFill>
                                <a:schemeClr val="tx1"/>
                              </a:solidFill>
                              <a:latin typeface="Cambria Math" panose="02040503050406030204" pitchFamily="18" charset="0"/>
                              <a:ea typeface="Cambria Math" panose="02040503050406030204" pitchFamily="18" charset="0"/>
                            </a:rPr>
                            <m:t>𝑡</m:t>
                          </m:r>
                        </m:sup>
                      </m:sSup>
                      <m:r>
                        <m:rPr>
                          <m:sty m:val="p"/>
                        </m:rPr>
                        <a:rPr lang="en-GB" b="0" i="0" smtClean="0">
                          <a:solidFill>
                            <a:schemeClr val="tx1"/>
                          </a:solidFill>
                          <a:latin typeface="Cambria Math" panose="02040503050406030204" pitchFamily="18" charset="0"/>
                          <a:ea typeface="Cambria Math" panose="02040503050406030204" pitchFamily="18" charset="0"/>
                        </a:rPr>
                        <m:t>sin</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𝑠</m:t>
                              </m:r>
                              <m:r>
                                <a:rPr lang="en-GB" b="0" i="1">
                                  <a:solidFill>
                                    <a:schemeClr val="tx1"/>
                                  </a:solidFill>
                                  <a:latin typeface="Cambria Math" panose="02040503050406030204" pitchFamily="18" charset="0"/>
                                  <a:ea typeface="Cambria Math" panose="02040503050406030204" pitchFamily="18" charset="0"/>
                                </a:rPr>
                                <m:t>0,</m:t>
                              </m:r>
                              <m:r>
                                <a:rPr lang="en-GB" b="0" i="1">
                                  <a:solidFill>
                                    <a:schemeClr val="tx1"/>
                                  </a:solidFill>
                                  <a:latin typeface="Cambria Math" panose="02040503050406030204" pitchFamily="18" charset="0"/>
                                  <a:ea typeface="Cambria Math" panose="02040503050406030204" pitchFamily="18" charset="0"/>
                                </a:rPr>
                                <m:t>𝑆𝑅</m:t>
                              </m:r>
                            </m:sub>
                          </m:sSub>
                          <m:r>
                            <a:rPr lang="en-GB" b="0" i="1" smtClean="0">
                              <a:solidFill>
                                <a:schemeClr val="tx1"/>
                              </a:solidFill>
                              <a:latin typeface="Cambria Math" panose="02040503050406030204" pitchFamily="18" charset="0"/>
                              <a:ea typeface="Cambria Math" panose="02040503050406030204" pitchFamily="18" charset="0"/>
                            </a:rPr>
                            <m:t>𝑡</m:t>
                          </m:r>
                        </m:e>
                      </m:d>
                      <m:r>
                        <a:rPr lang="en-GB" b="0" i="1" smtClean="0">
                          <a:solidFill>
                            <a:schemeClr val="tx1"/>
                          </a:solidFill>
                          <a:latin typeface="Cambria Math" panose="02040503050406030204" pitchFamily="18" charset="0"/>
                          <a:ea typeface="Cambria Math" panose="02040503050406030204" pitchFamily="18" charset="0"/>
                        </a:rPr>
                        <m:t>=</m:t>
                      </m:r>
                      <m:r>
                        <a:rPr lang="en-GB"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i="1" dirty="0">
                                      <a:solidFill>
                                        <a:srgbClr val="FF0000"/>
                                      </a:solidFill>
                                      <a:latin typeface="Cambria Math" panose="02040503050406030204" pitchFamily="18" charset="0"/>
                                      <a:ea typeface="Cambria Math" panose="02040503050406030204" pitchFamily="18" charset="0"/>
                                    </a:rPr>
                                    <m:t>𝑉</m:t>
                                  </m:r>
                                </m:e>
                              </m:acc>
                            </m:e>
                            <m:sub>
                              <m:r>
                                <a:rPr lang="en-GB" i="1" dirty="0">
                                  <a:solidFill>
                                    <a:srgbClr val="FF0000"/>
                                  </a:solidFill>
                                  <a:latin typeface="Cambria Math" panose="02040503050406030204" pitchFamily="18" charset="0"/>
                                  <a:ea typeface="Cambria Math" panose="02040503050406030204" pitchFamily="18" charset="0"/>
                                </a:rPr>
                                <m:t>𝑟𝑓</m:t>
                              </m:r>
                            </m:sub>
                          </m:sSub>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dirty="0">
                                  <a:solidFill>
                                    <a:srgbClr val="FF0000"/>
                                  </a:solidFill>
                                  <a:latin typeface="Cambria Math" panose="02040503050406030204" pitchFamily="18" charset="0"/>
                                  <a:ea typeface="Cambria Math" panose="02040503050406030204" pitchFamily="18" charset="0"/>
                                </a:rPr>
                                <m:t>sin</m:t>
                              </m:r>
                            </m:fName>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𝑆𝑅</m:t>
                                  </m:r>
                                </m:sub>
                              </m:sSub>
                            </m:e>
                          </m:func>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(0)</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𝐸</m:t>
                              </m:r>
                            </m:e>
                            <m:sub>
                              <m:r>
                                <a:rPr lang="en-GB"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𝑠</m:t>
                              </m:r>
                              <m:r>
                                <a:rPr lang="en-GB" i="1">
                                  <a:solidFill>
                                    <a:srgbClr val="FF0000"/>
                                  </a:solidFill>
                                  <a:latin typeface="Cambria Math" panose="02040503050406030204" pitchFamily="18" charset="0"/>
                                  <a:ea typeface="Cambria Math" panose="02040503050406030204" pitchFamily="18" charset="0"/>
                                </a:rPr>
                                <m:t>0,</m:t>
                              </m:r>
                              <m:r>
                                <a:rPr lang="en-GB" i="1">
                                  <a:solidFill>
                                    <a:srgbClr val="FF0000"/>
                                  </a:solidFill>
                                  <a:latin typeface="Cambria Math" panose="02040503050406030204" pitchFamily="18" charset="0"/>
                                  <a:ea typeface="Cambria Math" panose="02040503050406030204" pitchFamily="18" charset="0"/>
                                </a:rPr>
                                <m:t>𝑆𝑅</m:t>
                              </m:r>
                            </m:sub>
                          </m:sSub>
                        </m:den>
                      </m:f>
                      <m:sSup>
                        <m:sSupPr>
                          <m:ctrlPr>
                            <a:rPr lang="en-GB" i="1">
                              <a:solidFill>
                                <a:srgbClr val="FF0000"/>
                              </a:solidFill>
                              <a:latin typeface="Cambria Math" panose="02040503050406030204" pitchFamily="18" charset="0"/>
                              <a:ea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𝑒</m:t>
                          </m:r>
                        </m:e>
                        <m:sup>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𝑟</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𝑆𝑅</m:t>
                              </m:r>
                            </m:sub>
                          </m:sSub>
                          <m:r>
                            <a:rPr lang="en-GB" i="1">
                              <a:solidFill>
                                <a:srgbClr val="FF0000"/>
                              </a:solidFill>
                              <a:latin typeface="Cambria Math" panose="02040503050406030204" pitchFamily="18" charset="0"/>
                              <a:ea typeface="Cambria Math" panose="02040503050406030204" pitchFamily="18" charset="0"/>
                            </a:rPr>
                            <m:t>𝑡</m:t>
                          </m:r>
                        </m:sup>
                      </m:sSup>
                      <m:r>
                        <m:rPr>
                          <m:sty m:val="p"/>
                        </m:rPr>
                        <a:rPr lang="en-GB">
                          <a:solidFill>
                            <a:srgbClr val="FF0000"/>
                          </a:solidFill>
                          <a:latin typeface="Cambria Math" panose="02040503050406030204" pitchFamily="18" charset="0"/>
                          <a:ea typeface="Cambria Math" panose="02040503050406030204" pitchFamily="18" charset="0"/>
                        </a:rPr>
                        <m:t>sin</m:t>
                      </m:r>
                      <m:d>
                        <m:dPr>
                          <m:ctrlPr>
                            <a:rPr lang="en-GB" i="1">
                              <a:solidFill>
                                <a:srgbClr val="FF0000"/>
                              </a:solidFill>
                              <a:latin typeface="Cambria Math" panose="02040503050406030204" pitchFamily="18" charset="0"/>
                              <a:ea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𝑠</m:t>
                              </m:r>
                              <m:r>
                                <a:rPr lang="en-GB" i="1">
                                  <a:solidFill>
                                    <a:srgbClr val="FF0000"/>
                                  </a:solidFill>
                                  <a:latin typeface="Cambria Math" panose="02040503050406030204" pitchFamily="18" charset="0"/>
                                  <a:ea typeface="Cambria Math" panose="02040503050406030204" pitchFamily="18" charset="0"/>
                                </a:rPr>
                                <m:t>0,</m:t>
                              </m:r>
                              <m:r>
                                <a:rPr lang="en-GB" i="1">
                                  <a:solidFill>
                                    <a:srgbClr val="FF0000"/>
                                  </a:solidFill>
                                  <a:latin typeface="Cambria Math" panose="02040503050406030204" pitchFamily="18" charset="0"/>
                                  <a:ea typeface="Cambria Math" panose="02040503050406030204" pitchFamily="18" charset="0"/>
                                </a:rPr>
                                <m:t>𝑆𝑅</m:t>
                              </m:r>
                            </m:sub>
                          </m:sSub>
                          <m:r>
                            <a:rPr lang="en-GB" i="1">
                              <a:solidFill>
                                <a:srgbClr val="FF0000"/>
                              </a:solidFill>
                              <a:latin typeface="Cambria Math" panose="02040503050406030204" pitchFamily="18" charset="0"/>
                              <a:ea typeface="Cambria Math" panose="02040503050406030204" pitchFamily="18" charset="0"/>
                            </a:rPr>
                            <m:t>𝑡</m:t>
                          </m:r>
                        </m:e>
                      </m:d>
                    </m:oMath>
                  </m:oMathPara>
                </a14:m>
                <a:endParaRPr lang="en-GB" dirty="0">
                  <a:solidFill>
                    <a:srgbClr val="FF0000"/>
                  </a:solidFill>
                </a:endParaRPr>
              </a:p>
            </p:txBody>
          </p:sp>
        </mc:Choice>
        <mc:Fallback xmlns="">
          <p:sp>
            <p:nvSpPr>
              <p:cNvPr id="3" name="CasellaDiTesto 2">
                <a:extLst>
                  <a:ext uri="{FF2B5EF4-FFF2-40B4-BE49-F238E27FC236}">
                    <a16:creationId xmlns:a16="http://schemas.microsoft.com/office/drawing/2014/main" id="{914F09D7-7C6B-447F-BE03-F62A5C964DA6}"/>
                  </a:ext>
                </a:extLst>
              </p:cNvPr>
              <p:cNvSpPr txBox="1">
                <a:spLocks noRot="1" noChangeAspect="1" noMove="1" noResize="1" noEditPoints="1" noAdjustHandles="1" noChangeArrowheads="1" noChangeShapeType="1" noTextEdit="1"/>
              </p:cNvSpPr>
              <p:nvPr/>
            </p:nvSpPr>
            <p:spPr>
              <a:xfrm>
                <a:off x="0" y="5790941"/>
                <a:ext cx="12191999" cy="733662"/>
              </a:xfrm>
              <a:prstGeom prst="rect">
                <a:avLst/>
              </a:prstGeom>
              <a:blipFill>
                <a:blip r:embed="rId17"/>
                <a:stretch>
                  <a:fillRect/>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E153F909-18D4-4339-B9F3-67BBCF2DD7A8}"/>
              </a:ext>
            </a:extLst>
          </p:cNvPr>
          <p:cNvSpPr txBox="1"/>
          <p:nvPr/>
        </p:nvSpPr>
        <p:spPr>
          <a:xfrm>
            <a:off x="0" y="257556"/>
            <a:ext cx="12191999" cy="646331"/>
          </a:xfrm>
          <a:prstGeom prst="rect">
            <a:avLst/>
          </a:prstGeom>
          <a:noFill/>
        </p:spPr>
        <p:txBody>
          <a:bodyPr wrap="square" rtlCol="0">
            <a:spAutoFit/>
          </a:bodyPr>
          <a:lstStyle/>
          <a:p>
            <a:pPr algn="ctr"/>
            <a:r>
              <a:rPr lang="en-GB" sz="3600" dirty="0">
                <a:latin typeface="+mj-lt"/>
              </a:rPr>
              <a:t>Small-amplitude synchrotron frequency and damping rate (3/3)</a:t>
            </a:r>
          </a:p>
        </p:txBody>
      </p:sp>
    </p:spTree>
    <p:extLst>
      <p:ext uri="{BB962C8B-B14F-4D97-AF65-F5344CB8AC3E}">
        <p14:creationId xmlns:p14="http://schemas.microsoft.com/office/powerpoint/2010/main" val="317341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magine 73">
            <a:extLst>
              <a:ext uri="{FF2B5EF4-FFF2-40B4-BE49-F238E27FC236}">
                <a16:creationId xmlns:a16="http://schemas.microsoft.com/office/drawing/2014/main" id="{0AC8F9B1-045F-489E-82B6-EBEBC72E5348}"/>
              </a:ext>
            </a:extLst>
          </p:cNvPr>
          <p:cNvPicPr>
            <a:picLocks noChangeAspect="1"/>
          </p:cNvPicPr>
          <p:nvPr/>
        </p:nvPicPr>
        <p:blipFill>
          <a:blip r:embed="rId2"/>
          <a:stretch>
            <a:fillRect/>
          </a:stretch>
        </p:blipFill>
        <p:spPr>
          <a:xfrm>
            <a:off x="7663318" y="1580076"/>
            <a:ext cx="4312380" cy="2121911"/>
          </a:xfrm>
          <a:prstGeom prst="rect">
            <a:avLst/>
          </a:prstGeom>
        </p:spPr>
      </p:pic>
      <p:pic>
        <p:nvPicPr>
          <p:cNvPr id="73" name="Immagine 72">
            <a:extLst>
              <a:ext uri="{FF2B5EF4-FFF2-40B4-BE49-F238E27FC236}">
                <a16:creationId xmlns:a16="http://schemas.microsoft.com/office/drawing/2014/main" id="{80F66FA3-80F9-41A8-A70F-A48A367BEC8D}"/>
              </a:ext>
            </a:extLst>
          </p:cNvPr>
          <p:cNvPicPr>
            <a:picLocks noChangeAspect="1"/>
          </p:cNvPicPr>
          <p:nvPr/>
        </p:nvPicPr>
        <p:blipFill>
          <a:blip r:embed="rId3"/>
          <a:stretch>
            <a:fillRect/>
          </a:stretch>
        </p:blipFill>
        <p:spPr>
          <a:xfrm>
            <a:off x="95843" y="2541890"/>
            <a:ext cx="4359796" cy="2346517"/>
          </a:xfrm>
          <a:prstGeom prst="rect">
            <a:avLst/>
          </a:prstGeom>
        </p:spPr>
      </p:pic>
      <p:sp>
        <p:nvSpPr>
          <p:cNvPr id="5" name="CasellaDiTesto 4">
            <a:extLst>
              <a:ext uri="{FF2B5EF4-FFF2-40B4-BE49-F238E27FC236}">
                <a16:creationId xmlns:a16="http://schemas.microsoft.com/office/drawing/2014/main" id="{029E18B8-BC8D-4DE6-BDEC-82231CD78E2F}"/>
              </a:ext>
            </a:extLst>
          </p:cNvPr>
          <p:cNvSpPr txBox="1"/>
          <p:nvPr/>
        </p:nvSpPr>
        <p:spPr>
          <a:xfrm>
            <a:off x="0" y="186535"/>
            <a:ext cx="12191999" cy="646331"/>
          </a:xfrm>
          <a:prstGeom prst="rect">
            <a:avLst/>
          </a:prstGeom>
          <a:noFill/>
        </p:spPr>
        <p:txBody>
          <a:bodyPr wrap="square" rtlCol="0">
            <a:spAutoFit/>
          </a:bodyPr>
          <a:lstStyle/>
          <a:p>
            <a:pPr algn="ctr"/>
            <a:r>
              <a:rPr lang="en-GB" sz="3600" dirty="0">
                <a:latin typeface="+mj-lt"/>
              </a:rPr>
              <a:t>Comparison between simulation and analytical formula (1/2)</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911A2B7-382B-4B8D-B529-011C954BCB5A}"/>
                  </a:ext>
                </a:extLst>
              </p:cNvPr>
              <p:cNvSpPr txBox="1"/>
              <p:nvPr/>
            </p:nvSpPr>
            <p:spPr>
              <a:xfrm>
                <a:off x="0" y="908021"/>
                <a:ext cx="12191998" cy="1601721"/>
              </a:xfrm>
              <a:prstGeom prst="rect">
                <a:avLst/>
              </a:prstGeom>
              <a:noFill/>
            </p:spPr>
            <p:txBody>
              <a:bodyPr wrap="square">
                <a:spAutoFit/>
              </a:bodyPr>
              <a:lstStyle/>
              <a:p>
                <a:pPr marL="285750" indent="-285750">
                  <a:buFont typeface="Wingdings" panose="05000000000000000000" pitchFamily="2" charset="2"/>
                  <a:buChar char="q"/>
                </a:pPr>
                <a:r>
                  <a:rPr lang="en-GB" sz="1600" dirty="0"/>
                  <a:t>Comparison between </a:t>
                </a:r>
                <a14:m>
                  <m:oMath xmlns:m="http://schemas.openxmlformats.org/officeDocument/2006/math">
                    <m:r>
                      <a:rPr lang="en-GB" sz="1600" i="1" smtClean="0">
                        <a:latin typeface="Cambria Math" panose="02040503050406030204" pitchFamily="18" charset="0"/>
                        <a:ea typeface="Cambria Math" panose="02040503050406030204" pitchFamily="18" charset="0"/>
                      </a:rPr>
                      <m:t>𝛿</m:t>
                    </m:r>
                  </m:oMath>
                </a14:m>
                <a:r>
                  <a:rPr lang="en-GB" sz="1600" dirty="0"/>
                  <a:t> evolutions from single-bunch simulation (</a:t>
                </a:r>
                <a14:m>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𝛿</m:t>
                        </m:r>
                      </m:e>
                      <m:sub>
                        <m:r>
                          <a:rPr lang="en-GB" sz="1600" b="0" i="1" smtClean="0">
                            <a:latin typeface="Cambria Math" panose="02040503050406030204" pitchFamily="18" charset="0"/>
                          </a:rPr>
                          <m:t>𝑠𝑖𝑚</m:t>
                        </m:r>
                      </m:sub>
                    </m:sSub>
                  </m:oMath>
                </a14:m>
                <a:r>
                  <a:rPr lang="en-GB" sz="1600" dirty="0"/>
                  <a:t>) and analytical formula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𝛿</m:t>
                        </m:r>
                      </m:e>
                      <m:sub>
                        <m:r>
                          <a:rPr lang="en-GB" sz="1600" b="0" i="1" smtClean="0">
                            <a:latin typeface="Cambria Math" panose="02040503050406030204" pitchFamily="18" charset="0"/>
                          </a:rPr>
                          <m:t>𝑎𝑛</m:t>
                        </m:r>
                      </m:sub>
                    </m:sSub>
                  </m:oMath>
                </a14:m>
                <a:r>
                  <a:rPr lang="en-GB" sz="1600" dirty="0"/>
                  <a:t>).</a:t>
                </a:r>
                <a:endParaRPr lang="en-GB" sz="1600" b="1" dirty="0">
                  <a:solidFill>
                    <a:srgbClr val="FF0000"/>
                  </a:solidFill>
                </a:endParaRPr>
              </a:p>
              <a:p>
                <a:pPr marL="285750" indent="-285750">
                  <a:buFont typeface="Wingdings" panose="05000000000000000000" pitchFamily="2" charset="2"/>
                  <a:buChar char="q"/>
                </a:pPr>
                <a:r>
                  <a:rPr lang="en-GB" sz="1600" dirty="0"/>
                  <a:t>Used parameters: </a:t>
                </a:r>
              </a:p>
              <a:p>
                <a:pPr marL="742950" lvl="1" indent="-285750">
                  <a:buFont typeface="Wingdings" panose="05000000000000000000" pitchFamily="2" charset="2"/>
                  <a:buChar char="Ø"/>
                </a:pP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𝑈</m:t>
                        </m:r>
                      </m:e>
                      <m:sub>
                        <m:r>
                          <a:rPr lang="en-GB" sz="1600" i="1">
                            <a:latin typeface="Cambria Math" panose="02040503050406030204" pitchFamily="18" charset="0"/>
                            <a:ea typeface="Cambria Math" panose="02040503050406030204" pitchFamily="18" charset="0"/>
                          </a:rPr>
                          <m:t>0</m:t>
                        </m:r>
                      </m:sub>
                    </m:sSub>
                  </m:oMath>
                </a14:m>
                <a:r>
                  <a:rPr lang="en-GB" sz="1600" dirty="0"/>
                  <a:t> = 9.3 keV,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oMath>
                </a14:m>
                <a:r>
                  <a:rPr lang="en-GB" sz="1600" dirty="0"/>
                  <a:t> = 510 MeV, </a:t>
                </a:r>
                <a14:m>
                  <m:oMath xmlns:m="http://schemas.openxmlformats.org/officeDocument/2006/math">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oMath>
                </a14:m>
                <a:r>
                  <a:rPr lang="en-GB" sz="1600" dirty="0"/>
                  <a:t> = 260 kV,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oMath>
                </a14:m>
                <a:r>
                  <a:rPr lang="en-GB" sz="1600" dirty="0"/>
                  <a:t> = 0.02;</a:t>
                </a:r>
              </a:p>
              <a:p>
                <a:pPr marL="742950" lvl="1" indent="-285750">
                  <a:buFont typeface="Wingdings" panose="05000000000000000000" pitchFamily="2" charset="2"/>
                  <a:buChar char="Ø"/>
                </a:pPr>
                <a14:m>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Sub>
                    <m:d>
                      <m:dPr>
                        <m:ctrlPr>
                          <a:rPr lang="en-GB" sz="1600" b="0" i="1" smtClean="0">
                            <a:latin typeface="Cambria Math" panose="02040503050406030204" pitchFamily="18" charset="0"/>
                          </a:rPr>
                        </m:ctrlPr>
                      </m:dPr>
                      <m:e>
                        <m:r>
                          <a:rPr lang="en-GB" sz="1600" b="0" i="1" smtClean="0">
                            <a:latin typeface="Cambria Math" panose="02040503050406030204" pitchFamily="18" charset="0"/>
                          </a:rPr>
                          <m:t>0</m:t>
                        </m:r>
                      </m:e>
                    </m:d>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10</m:t>
                        </m:r>
                      </m:e>
                      <m:sup>
                        <m:r>
                          <a:rPr lang="en-GB" sz="1600" b="0" i="1" smtClean="0">
                            <a:latin typeface="Cambria Math" panose="02040503050406030204" pitchFamily="18" charset="0"/>
                          </a:rPr>
                          <m:t>−10</m:t>
                        </m:r>
                      </m:sup>
                    </m:sSup>
                    <m:r>
                      <a:rPr lang="en-GB" sz="1600" b="0" i="0" smtClean="0">
                        <a:latin typeface="Cambria Math" panose="02040503050406030204" pitchFamily="18" charset="0"/>
                      </a:rPr>
                      <m:t> </m:t>
                    </m:r>
                  </m:oMath>
                </a14:m>
                <a:r>
                  <a:rPr lang="en-GB" sz="1600" dirty="0"/>
                  <a:t>rad, </a:t>
                </a:r>
                <a14:m>
                  <m:oMath xmlns:m="http://schemas.openxmlformats.org/officeDocument/2006/math">
                    <m:r>
                      <a:rPr lang="en-GB" sz="1600" i="1">
                        <a:latin typeface="Cambria Math" panose="02040503050406030204" pitchFamily="18" charset="0"/>
                        <a:ea typeface="Cambria Math" panose="02040503050406030204" pitchFamily="18" charset="0"/>
                      </a:rPr>
                      <m:t>𝛿</m:t>
                    </m:r>
                    <m:d>
                      <m:dPr>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0</m:t>
                        </m:r>
                      </m:e>
                    </m:d>
                    <m:r>
                      <a:rPr lang="en-GB" sz="1600" i="1">
                        <a:latin typeface="Cambria Math" panose="02040503050406030204" pitchFamily="18" charset="0"/>
                        <a:ea typeface="Cambria Math" panose="02040503050406030204" pitchFamily="18" charset="0"/>
                      </a:rPr>
                      <m:t>=0</m:t>
                    </m:r>
                  </m:oMath>
                </a14:m>
                <a:r>
                  <a:rPr lang="en-GB" sz="1600" dirty="0"/>
                  <a:t>;</a:t>
                </a:r>
              </a:p>
              <a:p>
                <a:pPr marL="742950" lvl="1" indent="-285750">
                  <a:buFont typeface="Wingdings" panose="05000000000000000000" pitchFamily="2" charset="2"/>
                  <a:buChar char="Ø"/>
                </a:pPr>
                <a:r>
                  <a:rPr lang="en-GB" sz="1600" dirty="0"/>
                  <a:t>200000 turns are simulated.</a:t>
                </a:r>
              </a:p>
              <a:p>
                <a:pPr marL="742950" lvl="1" indent="-285750">
                  <a:buFont typeface="Wingdings" panose="05000000000000000000" pitchFamily="2" charset="2"/>
                  <a:buChar char="Ø"/>
                </a:pPr>
                <a:endParaRPr lang="en-GB" sz="1600" dirty="0"/>
              </a:p>
            </p:txBody>
          </p:sp>
        </mc:Choice>
        <mc:Fallback xmlns="">
          <p:sp>
            <p:nvSpPr>
              <p:cNvPr id="7" name="CasellaDiTesto 6">
                <a:extLst>
                  <a:ext uri="{FF2B5EF4-FFF2-40B4-BE49-F238E27FC236}">
                    <a16:creationId xmlns:a16="http://schemas.microsoft.com/office/drawing/2014/main" id="{4911A2B7-382B-4B8D-B529-011C954BCB5A}"/>
                  </a:ext>
                </a:extLst>
              </p:cNvPr>
              <p:cNvSpPr txBox="1">
                <a:spLocks noRot="1" noChangeAspect="1" noMove="1" noResize="1" noEditPoints="1" noAdjustHandles="1" noChangeArrowheads="1" noChangeShapeType="1" noTextEdit="1"/>
              </p:cNvSpPr>
              <p:nvPr/>
            </p:nvSpPr>
            <p:spPr>
              <a:xfrm>
                <a:off x="0" y="908021"/>
                <a:ext cx="12191998" cy="1601721"/>
              </a:xfrm>
              <a:prstGeom prst="rect">
                <a:avLst/>
              </a:prstGeom>
              <a:blipFill>
                <a:blip r:embed="rId4"/>
                <a:stretch>
                  <a:fillRect l="-200" t="-11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51310D3-68C8-457A-BF02-E00FF6F99563}"/>
                  </a:ext>
                </a:extLst>
              </p:cNvPr>
              <p:cNvSpPr txBox="1"/>
              <p:nvPr/>
            </p:nvSpPr>
            <p:spPr>
              <a:xfrm>
                <a:off x="3858885" y="4034372"/>
                <a:ext cx="568171" cy="584775"/>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m:oMathPara>
                </a14:m>
                <a:endParaRPr lang="en-GB" sz="1600" b="1" dirty="0"/>
              </a:p>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smtClean="0">
                              <a:solidFill>
                                <a:srgbClr val="FF0000"/>
                              </a:solidFill>
                              <a:latin typeface="Cambria Math" panose="02040503050406030204" pitchFamily="18" charset="0"/>
                            </a:rPr>
                            <m:t>𝒂𝒏</m:t>
                          </m:r>
                        </m:sub>
                      </m:sSub>
                    </m:oMath>
                  </m:oMathPara>
                </a14:m>
                <a:endParaRPr lang="en-GB" sz="1600" b="1" dirty="0"/>
              </a:p>
            </p:txBody>
          </p:sp>
        </mc:Choice>
        <mc:Fallback xmlns="">
          <p:sp>
            <p:nvSpPr>
              <p:cNvPr id="27" name="CasellaDiTesto 26">
                <a:extLst>
                  <a:ext uri="{FF2B5EF4-FFF2-40B4-BE49-F238E27FC236}">
                    <a16:creationId xmlns:a16="http://schemas.microsoft.com/office/drawing/2014/main" id="{751310D3-68C8-457A-BF02-E00FF6F99563}"/>
                  </a:ext>
                </a:extLst>
              </p:cNvPr>
              <p:cNvSpPr txBox="1">
                <a:spLocks noRot="1" noChangeAspect="1" noMove="1" noResize="1" noEditPoints="1" noAdjustHandles="1" noChangeArrowheads="1" noChangeShapeType="1" noTextEdit="1"/>
              </p:cNvSpPr>
              <p:nvPr/>
            </p:nvSpPr>
            <p:spPr>
              <a:xfrm>
                <a:off x="3858885" y="4034372"/>
                <a:ext cx="568171" cy="584775"/>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87908E8A-B334-4557-B910-6F55D5DB07F6}"/>
                  </a:ext>
                </a:extLst>
              </p:cNvPr>
              <p:cNvSpPr txBox="1"/>
              <p:nvPr/>
            </p:nvSpPr>
            <p:spPr>
              <a:xfrm>
                <a:off x="10689914" y="1713779"/>
                <a:ext cx="1268028" cy="338554"/>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smtClean="0">
                              <a:solidFill>
                                <a:srgbClr val="008000"/>
                              </a:solidFill>
                              <a:latin typeface="Cambria Math" panose="02040503050406030204" pitchFamily="18" charset="0"/>
                            </a:rPr>
                            <m:t>𝒔𝒊𝒎</m:t>
                          </m:r>
                        </m:sub>
                      </m:sSub>
                      <m:r>
                        <a:rPr lang="en-GB" sz="1600" b="1" i="0" smtClean="0">
                          <a:solidFill>
                            <a:srgbClr val="008000"/>
                          </a:solidFill>
                          <a:latin typeface="Cambria Math" panose="02040503050406030204" pitchFamily="18" charset="0"/>
                        </a:rPr>
                        <m:t>−</m:t>
                      </m:r>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a:solidFill>
                                <a:srgbClr val="008000"/>
                              </a:solidFill>
                              <a:latin typeface="Cambria Math" panose="02040503050406030204" pitchFamily="18" charset="0"/>
                            </a:rPr>
                            <m:t>𝒂𝒏</m:t>
                          </m:r>
                        </m:sub>
                      </m:sSub>
                    </m:oMath>
                  </m:oMathPara>
                </a14:m>
                <a:endParaRPr lang="en-GB" sz="1600" b="1" dirty="0"/>
              </a:p>
            </p:txBody>
          </p:sp>
        </mc:Choice>
        <mc:Fallback xmlns="">
          <p:sp>
            <p:nvSpPr>
              <p:cNvPr id="31" name="CasellaDiTesto 30">
                <a:extLst>
                  <a:ext uri="{FF2B5EF4-FFF2-40B4-BE49-F238E27FC236}">
                    <a16:creationId xmlns:a16="http://schemas.microsoft.com/office/drawing/2014/main" id="{87908E8A-B334-4557-B910-6F55D5DB07F6}"/>
                  </a:ext>
                </a:extLst>
              </p:cNvPr>
              <p:cNvSpPr txBox="1">
                <a:spLocks noRot="1" noChangeAspect="1" noMove="1" noResize="1" noEditPoints="1" noAdjustHandles="1" noChangeArrowheads="1" noChangeShapeType="1" noTextEdit="1"/>
              </p:cNvSpPr>
              <p:nvPr/>
            </p:nvSpPr>
            <p:spPr>
              <a:xfrm>
                <a:off x="10689914" y="1713779"/>
                <a:ext cx="1268028" cy="338554"/>
              </a:xfrm>
              <a:prstGeom prst="rect">
                <a:avLst/>
              </a:prstGeom>
              <a:blipFill>
                <a:blip r:embed="rId6"/>
                <a:stretch>
                  <a:fillRect/>
                </a:stretch>
              </a:blipFill>
              <a:ln>
                <a:solidFill>
                  <a:schemeClr val="tx1"/>
                </a:solidFill>
              </a:ln>
            </p:spPr>
            <p:txBody>
              <a:bodyPr/>
              <a:lstStyle/>
              <a:p>
                <a:r>
                  <a:rPr lang="en-GB">
                    <a:noFill/>
                  </a:rPr>
                  <a:t> </a:t>
                </a:r>
              </a:p>
            </p:txBody>
          </p:sp>
        </mc:Fallback>
      </mc:AlternateContent>
      <p:pic>
        <p:nvPicPr>
          <p:cNvPr id="32" name="Immagine 31">
            <a:extLst>
              <a:ext uri="{FF2B5EF4-FFF2-40B4-BE49-F238E27FC236}">
                <a16:creationId xmlns:a16="http://schemas.microsoft.com/office/drawing/2014/main" id="{18FC8B9C-1D39-4846-B6F4-2CBBF3A5B18D}"/>
              </a:ext>
            </a:extLst>
          </p:cNvPr>
          <p:cNvPicPr>
            <a:picLocks noChangeAspect="1"/>
          </p:cNvPicPr>
          <p:nvPr/>
        </p:nvPicPr>
        <p:blipFill>
          <a:blip r:embed="rId7"/>
          <a:stretch>
            <a:fillRect/>
          </a:stretch>
        </p:blipFill>
        <p:spPr>
          <a:xfrm>
            <a:off x="207707" y="5127760"/>
            <a:ext cx="2012398" cy="1658061"/>
          </a:xfrm>
          <a:prstGeom prst="rect">
            <a:avLst/>
          </a:prstGeom>
          <a:ln w="12700">
            <a:solidFill>
              <a:schemeClr val="tx1"/>
            </a:solidFill>
          </a:ln>
        </p:spPr>
      </p:pic>
      <p:sp>
        <p:nvSpPr>
          <p:cNvPr id="33" name="Rettangolo 32">
            <a:extLst>
              <a:ext uri="{FF2B5EF4-FFF2-40B4-BE49-F238E27FC236}">
                <a16:creationId xmlns:a16="http://schemas.microsoft.com/office/drawing/2014/main" id="{0118D61B-ACD6-4776-A700-4640DF13727E}"/>
              </a:ext>
            </a:extLst>
          </p:cNvPr>
          <p:cNvSpPr/>
          <p:nvPr/>
        </p:nvSpPr>
        <p:spPr>
          <a:xfrm>
            <a:off x="584699" y="2725063"/>
            <a:ext cx="141695" cy="1817593"/>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ttore 2 34">
            <a:extLst>
              <a:ext uri="{FF2B5EF4-FFF2-40B4-BE49-F238E27FC236}">
                <a16:creationId xmlns:a16="http://schemas.microsoft.com/office/drawing/2014/main" id="{833D6D53-F267-4728-8E99-A379C80EEBC4}"/>
              </a:ext>
            </a:extLst>
          </p:cNvPr>
          <p:cNvCxnSpPr>
            <a:cxnSpLocks/>
          </p:cNvCxnSpPr>
          <p:nvPr/>
        </p:nvCxnSpPr>
        <p:spPr>
          <a:xfrm>
            <a:off x="746727" y="4474812"/>
            <a:ext cx="53019" cy="617319"/>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E6E5B943-E6CB-4898-ACBB-3AF3F7F23990}"/>
              </a:ext>
            </a:extLst>
          </p:cNvPr>
          <p:cNvCxnSpPr>
            <a:cxnSpLocks/>
            <a:stCxn id="96" idx="0"/>
            <a:endCxn id="97" idx="1"/>
          </p:cNvCxnSpPr>
          <p:nvPr/>
        </p:nvCxnSpPr>
        <p:spPr>
          <a:xfrm flipV="1">
            <a:off x="1500957" y="2752254"/>
            <a:ext cx="3569110" cy="358288"/>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pic>
        <p:nvPicPr>
          <p:cNvPr id="45" name="Immagine 44">
            <a:extLst>
              <a:ext uri="{FF2B5EF4-FFF2-40B4-BE49-F238E27FC236}">
                <a16:creationId xmlns:a16="http://schemas.microsoft.com/office/drawing/2014/main" id="{8AB47D3B-1A19-4AB3-B5D9-F05EFC2E1E96}"/>
              </a:ext>
            </a:extLst>
          </p:cNvPr>
          <p:cNvPicPr>
            <a:picLocks noChangeAspect="1"/>
          </p:cNvPicPr>
          <p:nvPr/>
        </p:nvPicPr>
        <p:blipFill>
          <a:blip r:embed="rId8"/>
          <a:stretch>
            <a:fillRect/>
          </a:stretch>
        </p:blipFill>
        <p:spPr>
          <a:xfrm>
            <a:off x="2384053" y="5957276"/>
            <a:ext cx="1881399" cy="827212"/>
          </a:xfrm>
          <a:prstGeom prst="rect">
            <a:avLst/>
          </a:prstGeom>
          <a:ln w="12700">
            <a:solidFill>
              <a:schemeClr val="tx1"/>
            </a:solidFill>
          </a:ln>
        </p:spPr>
      </p:pic>
      <p:sp>
        <p:nvSpPr>
          <p:cNvPr id="48" name="Rettangolo 47">
            <a:extLst>
              <a:ext uri="{FF2B5EF4-FFF2-40B4-BE49-F238E27FC236}">
                <a16:creationId xmlns:a16="http://schemas.microsoft.com/office/drawing/2014/main" id="{C5C19BA0-85A4-4854-8FF1-5DC88540506F}"/>
              </a:ext>
            </a:extLst>
          </p:cNvPr>
          <p:cNvSpPr/>
          <p:nvPr/>
        </p:nvSpPr>
        <p:spPr>
          <a:xfrm>
            <a:off x="443004" y="6406063"/>
            <a:ext cx="141695" cy="152400"/>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ttangolo 56">
            <a:extLst>
              <a:ext uri="{FF2B5EF4-FFF2-40B4-BE49-F238E27FC236}">
                <a16:creationId xmlns:a16="http://schemas.microsoft.com/office/drawing/2014/main" id="{69940940-26F1-491B-B9BD-AF45109DA449}"/>
              </a:ext>
            </a:extLst>
          </p:cNvPr>
          <p:cNvSpPr/>
          <p:nvPr/>
        </p:nvSpPr>
        <p:spPr>
          <a:xfrm>
            <a:off x="541312" y="5216162"/>
            <a:ext cx="141695" cy="152400"/>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Immagine 57">
            <a:extLst>
              <a:ext uri="{FF2B5EF4-FFF2-40B4-BE49-F238E27FC236}">
                <a16:creationId xmlns:a16="http://schemas.microsoft.com/office/drawing/2014/main" id="{110B8764-4480-4CBC-A50D-38E5F3140512}"/>
              </a:ext>
            </a:extLst>
          </p:cNvPr>
          <p:cNvPicPr>
            <a:picLocks noChangeAspect="1"/>
          </p:cNvPicPr>
          <p:nvPr/>
        </p:nvPicPr>
        <p:blipFill>
          <a:blip r:embed="rId9"/>
          <a:stretch>
            <a:fillRect/>
          </a:stretch>
        </p:blipFill>
        <p:spPr>
          <a:xfrm>
            <a:off x="2384053" y="5076700"/>
            <a:ext cx="1869460" cy="827212"/>
          </a:xfrm>
          <a:prstGeom prst="rect">
            <a:avLst/>
          </a:prstGeom>
          <a:ln w="12700">
            <a:solidFill>
              <a:schemeClr val="tx1"/>
            </a:solidFill>
          </a:ln>
        </p:spPr>
      </p:pic>
      <p:cxnSp>
        <p:nvCxnSpPr>
          <p:cNvPr id="59" name="Connettore 2 58">
            <a:extLst>
              <a:ext uri="{FF2B5EF4-FFF2-40B4-BE49-F238E27FC236}">
                <a16:creationId xmlns:a16="http://schemas.microsoft.com/office/drawing/2014/main" id="{8E811F08-63BD-40EF-AB50-BE4229FD0F93}"/>
              </a:ext>
            </a:extLst>
          </p:cNvPr>
          <p:cNvCxnSpPr>
            <a:cxnSpLocks/>
            <a:stCxn id="57" idx="3"/>
          </p:cNvCxnSpPr>
          <p:nvPr/>
        </p:nvCxnSpPr>
        <p:spPr>
          <a:xfrm>
            <a:off x="683007" y="5292362"/>
            <a:ext cx="1701047" cy="266733"/>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83E41DC4-1078-4D54-85F5-CCA2972E6515}"/>
              </a:ext>
            </a:extLst>
          </p:cNvPr>
          <p:cNvCxnSpPr>
            <a:cxnSpLocks/>
            <a:stCxn id="48" idx="3"/>
          </p:cNvCxnSpPr>
          <p:nvPr/>
        </p:nvCxnSpPr>
        <p:spPr>
          <a:xfrm flipV="1">
            <a:off x="584699" y="6480502"/>
            <a:ext cx="1799354" cy="1761"/>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sp>
        <p:nvSpPr>
          <p:cNvPr id="96" name="Rettangolo 95">
            <a:extLst>
              <a:ext uri="{FF2B5EF4-FFF2-40B4-BE49-F238E27FC236}">
                <a16:creationId xmlns:a16="http://schemas.microsoft.com/office/drawing/2014/main" id="{AD3F0969-D140-417C-8CD9-C6CB46D39FBF}"/>
              </a:ext>
            </a:extLst>
          </p:cNvPr>
          <p:cNvSpPr/>
          <p:nvPr/>
        </p:nvSpPr>
        <p:spPr>
          <a:xfrm>
            <a:off x="1430109" y="3110542"/>
            <a:ext cx="141695" cy="1036894"/>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7" name="Immagine 96">
            <a:extLst>
              <a:ext uri="{FF2B5EF4-FFF2-40B4-BE49-F238E27FC236}">
                <a16:creationId xmlns:a16="http://schemas.microsoft.com/office/drawing/2014/main" id="{E1223CC5-FCA9-4D84-A683-9B2089B50A65}"/>
              </a:ext>
            </a:extLst>
          </p:cNvPr>
          <p:cNvPicPr>
            <a:picLocks noChangeAspect="1"/>
          </p:cNvPicPr>
          <p:nvPr/>
        </p:nvPicPr>
        <p:blipFill>
          <a:blip r:embed="rId10"/>
          <a:stretch>
            <a:fillRect/>
          </a:stretch>
        </p:blipFill>
        <p:spPr>
          <a:xfrm>
            <a:off x="5070067" y="1923223"/>
            <a:ext cx="2422278" cy="1658061"/>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101" name="CasellaDiTesto 100">
                <a:extLst>
                  <a:ext uri="{FF2B5EF4-FFF2-40B4-BE49-F238E27FC236}">
                    <a16:creationId xmlns:a16="http://schemas.microsoft.com/office/drawing/2014/main" id="{09093219-8DFE-4225-9A22-4A09FE7F9211}"/>
                  </a:ext>
                </a:extLst>
              </p:cNvPr>
              <p:cNvSpPr txBox="1"/>
              <p:nvPr/>
            </p:nvSpPr>
            <p:spPr>
              <a:xfrm>
                <a:off x="4597335" y="3794507"/>
                <a:ext cx="7594666" cy="3057760"/>
              </a:xfrm>
              <a:prstGeom prst="rect">
                <a:avLst/>
              </a:prstGeom>
              <a:noFill/>
            </p:spPr>
            <p:txBody>
              <a:bodyPr wrap="square">
                <a:spAutoFit/>
              </a:bodyPr>
              <a:lstStyle/>
              <a:p>
                <a:pPr marL="285750" indent="-285750">
                  <a:buFont typeface="Wingdings" panose="05000000000000000000" pitchFamily="2" charset="2"/>
                  <a:buChar char="q"/>
                </a:pPr>
                <a:r>
                  <a:rPr lang="en-GB" sz="1600" dirty="0"/>
                  <a:t>The two curves have the same amplitude of oscillations (exponential envelope).</a:t>
                </a:r>
              </a:p>
              <a:p>
                <a:pPr marL="742950" lvl="1" indent="-285750">
                  <a:buFont typeface="Wingdings" panose="05000000000000000000" pitchFamily="2" charset="2"/>
                  <a:buChar char="Ø"/>
                </a:pPr>
                <a:r>
                  <a:rPr lang="en-GB" sz="1600" dirty="0"/>
                  <a:t>However the phase-difference between the two curves can be large.</a:t>
                </a:r>
              </a:p>
              <a:p>
                <a:pPr marL="1200150" lvl="2" indent="-285750">
                  <a:buFont typeface="Arial" panose="020B0604020202020204" pitchFamily="34" charset="0"/>
                  <a:buChar char="•"/>
                </a:pPr>
                <a:r>
                  <a:rPr lang="en-GB" sz="1600" dirty="0"/>
                  <a:t>The curves are out of phase by almost </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/2</m:t>
                    </m:r>
                  </m:oMath>
                </a14:m>
                <a:r>
                  <a:rPr lang="en-GB" sz="1600" dirty="0"/>
                  <a:t> at 15 ms. </a:t>
                </a:r>
              </a:p>
              <a:p>
                <a:pPr lvl="1"/>
                <a:endParaRPr lang="en-GB" sz="1600" dirty="0"/>
              </a:p>
              <a:p>
                <a:pPr marL="285750" indent="-285750">
                  <a:buFont typeface="Wingdings" panose="05000000000000000000" pitchFamily="2" charset="2"/>
                  <a:buChar char="q"/>
                </a:pPr>
                <a:r>
                  <a:rPr lang="en-GB" sz="1600" dirty="0"/>
                  <a:t>This phase-difference comes from the fact that the equations of motion in the code are discrete while the analytical formula is continuous.</a:t>
                </a:r>
              </a:p>
              <a:p>
                <a:pPr marL="742950" lvl="1" indent="-285750">
                  <a:buFont typeface="Wingdings" panose="05000000000000000000" pitchFamily="2" charset="2"/>
                  <a:buChar char="Ø"/>
                </a:pPr>
                <a:r>
                  <a:rPr lang="en-GB" sz="1600" dirty="0"/>
                  <a:t>The equations of motion are correct, the analytical formula is an approximation.</a:t>
                </a:r>
              </a:p>
              <a:p>
                <a:pPr marL="742950" lvl="1" indent="-285750">
                  <a:buFont typeface="Wingdings" panose="05000000000000000000" pitchFamily="2" charset="2"/>
                  <a:buChar char="Ø"/>
                </a:pPr>
                <a:r>
                  <a:rPr lang="en-GB" sz="1600" dirty="0"/>
                  <a:t>As shown later, the phase-space orbits associated to the equations of motion are tilted ellipses, while the analytical formula provides non-tilted ellipses.</a:t>
                </a:r>
              </a:p>
              <a:p>
                <a:pPr marL="742950" lvl="1" indent="-285750">
                  <a:buFont typeface="Wingdings" panose="05000000000000000000" pitchFamily="2" charset="2"/>
                  <a:buChar char="Ø"/>
                </a:pPr>
                <a:endParaRPr lang="en-GB" sz="1600" dirty="0"/>
              </a:p>
              <a:p>
                <a:pPr marL="285750" indent="-285750">
                  <a:buFont typeface="Wingdings" panose="05000000000000000000" pitchFamily="2" charset="2"/>
                  <a:buChar char="q"/>
                </a:pPr>
                <a:r>
                  <a:rPr lang="en-GB" sz="1600" dirty="0"/>
                  <a:t>For example, the error can decrease by just decreasing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𝛼</m:t>
                        </m:r>
                      </m:e>
                      <m:sub>
                        <m:r>
                          <a:rPr lang="en-GB" sz="1600" b="0" i="1" smtClean="0">
                            <a:latin typeface="Cambria Math" panose="02040503050406030204" pitchFamily="18" charset="0"/>
                            <a:ea typeface="Cambria Math" panose="02040503050406030204" pitchFamily="18" charset="0"/>
                          </a:rPr>
                          <m:t>0</m:t>
                        </m:r>
                      </m:sub>
                    </m:sSub>
                  </m:oMath>
                </a14:m>
                <a:r>
                  <a:rPr lang="en-GB" sz="1600" dirty="0"/>
                  <a:t>.</a:t>
                </a:r>
              </a:p>
              <a:p>
                <a:pPr marL="742950" lvl="1" indent="-285750">
                  <a:buFont typeface="Wingdings" panose="05000000000000000000" pitchFamily="2" charset="2"/>
                  <a:buChar char="Ø"/>
                </a:pPr>
                <a14:m>
                  <m:oMath xmlns:m="http://schemas.openxmlformats.org/officeDocument/2006/math">
                    <m:sSub>
                      <m:sSubPr>
                        <m:ctrlPr>
                          <a:rPr lang="en-GB" sz="1600" i="1" smtClean="0">
                            <a:latin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𝑓</m:t>
                        </m:r>
                      </m:e>
                      <m:sub>
                        <m:r>
                          <a:rPr lang="en-GB" sz="1600" b="0" i="1" smtClean="0">
                            <a:latin typeface="Cambria Math" panose="02040503050406030204" pitchFamily="18" charset="0"/>
                            <a:ea typeface="Cambria Math" panose="02040503050406030204" pitchFamily="18" charset="0"/>
                          </a:rPr>
                          <m:t>𝑠</m:t>
                        </m:r>
                        <m:r>
                          <a:rPr lang="en-GB" sz="1600" b="0" i="1" smtClean="0">
                            <a:latin typeface="Cambria Math" panose="02040503050406030204" pitchFamily="18" charset="0"/>
                            <a:ea typeface="Cambria Math" panose="02040503050406030204" pitchFamily="18" charset="0"/>
                          </a:rPr>
                          <m:t>0,</m:t>
                        </m:r>
                        <m:r>
                          <a:rPr lang="en-GB" sz="1600" b="0" i="1" smtClean="0">
                            <a:latin typeface="Cambria Math" panose="02040503050406030204" pitchFamily="18" charset="0"/>
                            <a:ea typeface="Cambria Math" panose="02040503050406030204" pitchFamily="18" charset="0"/>
                          </a:rPr>
                          <m:t>𝑆𝑅</m:t>
                        </m:r>
                      </m:sub>
                    </m:sSub>
                  </m:oMath>
                </a14:m>
                <a:r>
                  <a:rPr lang="en-GB" sz="1600" dirty="0"/>
                  <a:t> decreases, therefore the discretized curve converges to the smooth one.</a:t>
                </a:r>
              </a:p>
            </p:txBody>
          </p:sp>
        </mc:Choice>
        <mc:Fallback xmlns="">
          <p:sp>
            <p:nvSpPr>
              <p:cNvPr id="101" name="CasellaDiTesto 100">
                <a:extLst>
                  <a:ext uri="{FF2B5EF4-FFF2-40B4-BE49-F238E27FC236}">
                    <a16:creationId xmlns:a16="http://schemas.microsoft.com/office/drawing/2014/main" id="{09093219-8DFE-4225-9A22-4A09FE7F9211}"/>
                  </a:ext>
                </a:extLst>
              </p:cNvPr>
              <p:cNvSpPr txBox="1">
                <a:spLocks noRot="1" noChangeAspect="1" noMove="1" noResize="1" noEditPoints="1" noAdjustHandles="1" noChangeArrowheads="1" noChangeShapeType="1" noTextEdit="1"/>
              </p:cNvSpPr>
              <p:nvPr/>
            </p:nvSpPr>
            <p:spPr>
              <a:xfrm>
                <a:off x="4597335" y="3794507"/>
                <a:ext cx="7594666" cy="3057760"/>
              </a:xfrm>
              <a:prstGeom prst="rect">
                <a:avLst/>
              </a:prstGeom>
              <a:blipFill>
                <a:blip r:embed="rId11"/>
                <a:stretch>
                  <a:fillRect l="-321" t="-598" r="-883" b="-1394"/>
                </a:stretch>
              </a:blipFill>
            </p:spPr>
            <p:txBody>
              <a:bodyPr/>
              <a:lstStyle/>
              <a:p>
                <a:r>
                  <a:rPr lang="en-GB">
                    <a:noFill/>
                  </a:rPr>
                  <a:t> </a:t>
                </a:r>
              </a:p>
            </p:txBody>
          </p:sp>
        </mc:Fallback>
      </mc:AlternateContent>
      <p:cxnSp>
        <p:nvCxnSpPr>
          <p:cNvPr id="107" name="Connettore diritto 106">
            <a:extLst>
              <a:ext uri="{FF2B5EF4-FFF2-40B4-BE49-F238E27FC236}">
                <a16:creationId xmlns:a16="http://schemas.microsoft.com/office/drawing/2014/main" id="{704FC31A-BE74-4551-BA5A-36A1A949017B}"/>
              </a:ext>
            </a:extLst>
          </p:cNvPr>
          <p:cNvCxnSpPr>
            <a:cxnSpLocks/>
          </p:cNvCxnSpPr>
          <p:nvPr/>
        </p:nvCxnSpPr>
        <p:spPr>
          <a:xfrm>
            <a:off x="9012035" y="1713671"/>
            <a:ext cx="0" cy="1757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CasellaDiTesto 107">
            <a:extLst>
              <a:ext uri="{FF2B5EF4-FFF2-40B4-BE49-F238E27FC236}">
                <a16:creationId xmlns:a16="http://schemas.microsoft.com/office/drawing/2014/main" id="{9AF7D3DC-2DA9-4227-AE40-1E739971FAD8}"/>
              </a:ext>
            </a:extLst>
          </p:cNvPr>
          <p:cNvSpPr txBox="1"/>
          <p:nvPr/>
        </p:nvSpPr>
        <p:spPr>
          <a:xfrm>
            <a:off x="9488514" y="1370327"/>
            <a:ext cx="1661853" cy="338554"/>
          </a:xfrm>
          <a:prstGeom prst="rect">
            <a:avLst/>
          </a:prstGeom>
          <a:noFill/>
        </p:spPr>
        <p:txBody>
          <a:bodyPr wrap="square" rtlCol="0">
            <a:spAutoFit/>
          </a:bodyPr>
          <a:lstStyle/>
          <a:p>
            <a:r>
              <a:rPr lang="en-GB" sz="1600" b="1" dirty="0"/>
              <a:t>Error curve</a:t>
            </a:r>
          </a:p>
        </p:txBody>
      </p:sp>
      <p:sp>
        <p:nvSpPr>
          <p:cNvPr id="8" name="Segnaposto numero diapositiva 7">
            <a:extLst>
              <a:ext uri="{FF2B5EF4-FFF2-40B4-BE49-F238E27FC236}">
                <a16:creationId xmlns:a16="http://schemas.microsoft.com/office/drawing/2014/main" id="{AD701091-4901-4423-8E4D-7A4A7F37F4FF}"/>
              </a:ext>
            </a:extLst>
          </p:cNvPr>
          <p:cNvSpPr>
            <a:spLocks noGrp="1"/>
          </p:cNvSpPr>
          <p:nvPr>
            <p:ph type="sldNum" sz="quarter" idx="12"/>
          </p:nvPr>
        </p:nvSpPr>
        <p:spPr/>
        <p:txBody>
          <a:bodyPr/>
          <a:lstStyle/>
          <a:p>
            <a:fld id="{F556478C-EA8F-4B12-8AB2-8053E5C3663D}" type="slidenum">
              <a:rPr lang="en-GB" smtClean="0"/>
              <a:t>26</a:t>
            </a:fld>
            <a:endParaRPr lang="en-GB"/>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A244546C-1D35-48A5-BEA7-282D025789A8}"/>
                  </a:ext>
                </a:extLst>
              </p:cNvPr>
              <p:cNvSpPr txBox="1"/>
              <p:nvPr/>
            </p:nvSpPr>
            <p:spPr>
              <a:xfrm>
                <a:off x="1322692" y="2303368"/>
                <a:ext cx="2781076" cy="338554"/>
              </a:xfrm>
              <a:prstGeom prst="rect">
                <a:avLst/>
              </a:prstGeom>
              <a:noFill/>
            </p:spPr>
            <p:txBody>
              <a:bodyPr wrap="square" rtlCol="0">
                <a:spAutoFit/>
              </a:bodyPr>
              <a:lstStyle/>
              <a:p>
                <a:r>
                  <a:rPr lang="en-GB" sz="1600" b="1" dirty="0"/>
                  <a:t>Evolution of </a:t>
                </a:r>
                <a14:m>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a14:m>
                <a:r>
                  <a:rPr lang="en-GB" sz="1600" b="1" dirty="0"/>
                  <a:t> and </a:t>
                </a:r>
                <a14:m>
                  <m:oMath xmlns:m="http://schemas.openxmlformats.org/officeDocument/2006/math">
                    <m:sSub>
                      <m:sSubPr>
                        <m:ctrlPr>
                          <a:rPr lang="en-GB" sz="1600" b="1" i="1">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a:solidFill>
                              <a:srgbClr val="FF0000"/>
                            </a:solidFill>
                            <a:latin typeface="Cambria Math" panose="02040503050406030204" pitchFamily="18" charset="0"/>
                          </a:rPr>
                          <m:t>𝒂𝒏</m:t>
                        </m:r>
                      </m:sub>
                    </m:sSub>
                  </m:oMath>
                </a14:m>
                <a:r>
                  <a:rPr lang="en-GB" sz="1600" b="1" dirty="0"/>
                  <a:t>  </a:t>
                </a:r>
              </a:p>
            </p:txBody>
          </p:sp>
        </mc:Choice>
        <mc:Fallback xmlns="">
          <p:sp>
            <p:nvSpPr>
              <p:cNvPr id="29" name="CasellaDiTesto 28">
                <a:extLst>
                  <a:ext uri="{FF2B5EF4-FFF2-40B4-BE49-F238E27FC236}">
                    <a16:creationId xmlns:a16="http://schemas.microsoft.com/office/drawing/2014/main" id="{A244546C-1D35-48A5-BEA7-282D025789A8}"/>
                  </a:ext>
                </a:extLst>
              </p:cNvPr>
              <p:cNvSpPr txBox="1">
                <a:spLocks noRot="1" noChangeAspect="1" noMove="1" noResize="1" noEditPoints="1" noAdjustHandles="1" noChangeArrowheads="1" noChangeShapeType="1" noTextEdit="1"/>
              </p:cNvSpPr>
              <p:nvPr/>
            </p:nvSpPr>
            <p:spPr>
              <a:xfrm>
                <a:off x="1322692" y="2303368"/>
                <a:ext cx="2781076" cy="338554"/>
              </a:xfrm>
              <a:prstGeom prst="rect">
                <a:avLst/>
              </a:prstGeom>
              <a:blipFill>
                <a:blip r:embed="rId12"/>
                <a:stretch>
                  <a:fillRect l="-1316" t="-5455" b="-23636"/>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7784EC01-2312-40B3-A296-A87F4FBA4825}"/>
              </a:ext>
            </a:extLst>
          </p:cNvPr>
          <p:cNvSpPr txBox="1"/>
          <p:nvPr/>
        </p:nvSpPr>
        <p:spPr>
          <a:xfrm>
            <a:off x="6017433" y="1595193"/>
            <a:ext cx="866562" cy="338554"/>
          </a:xfrm>
          <a:prstGeom prst="rect">
            <a:avLst/>
          </a:prstGeom>
          <a:noFill/>
        </p:spPr>
        <p:txBody>
          <a:bodyPr wrap="square" rtlCol="0">
            <a:spAutoFit/>
          </a:bodyPr>
          <a:lstStyle/>
          <a:p>
            <a:r>
              <a:rPr lang="en-GB" sz="1600" b="1" dirty="0"/>
              <a:t>Zoom</a:t>
            </a:r>
          </a:p>
        </p:txBody>
      </p:sp>
      <p:sp>
        <p:nvSpPr>
          <p:cNvPr id="34" name="CasellaDiTesto 33">
            <a:extLst>
              <a:ext uri="{FF2B5EF4-FFF2-40B4-BE49-F238E27FC236}">
                <a16:creationId xmlns:a16="http://schemas.microsoft.com/office/drawing/2014/main" id="{6DCC75E2-3992-4CC0-876A-80C985D71203}"/>
              </a:ext>
            </a:extLst>
          </p:cNvPr>
          <p:cNvSpPr txBox="1"/>
          <p:nvPr/>
        </p:nvSpPr>
        <p:spPr>
          <a:xfrm>
            <a:off x="996828" y="4819527"/>
            <a:ext cx="866562" cy="338554"/>
          </a:xfrm>
          <a:prstGeom prst="rect">
            <a:avLst/>
          </a:prstGeom>
          <a:noFill/>
        </p:spPr>
        <p:txBody>
          <a:bodyPr wrap="square" rtlCol="0">
            <a:spAutoFit/>
          </a:bodyPr>
          <a:lstStyle/>
          <a:p>
            <a:r>
              <a:rPr lang="en-GB" sz="1600" b="1" dirty="0"/>
              <a:t>Zoom</a:t>
            </a:r>
          </a:p>
        </p:txBody>
      </p:sp>
      <p:sp>
        <p:nvSpPr>
          <p:cNvPr id="36" name="CasellaDiTesto 35">
            <a:extLst>
              <a:ext uri="{FF2B5EF4-FFF2-40B4-BE49-F238E27FC236}">
                <a16:creationId xmlns:a16="http://schemas.microsoft.com/office/drawing/2014/main" id="{B7754FEF-BE9A-44D7-BD20-12CBEF4AED97}"/>
              </a:ext>
            </a:extLst>
          </p:cNvPr>
          <p:cNvSpPr txBox="1"/>
          <p:nvPr/>
        </p:nvSpPr>
        <p:spPr>
          <a:xfrm>
            <a:off x="2930552" y="5256451"/>
            <a:ext cx="871738" cy="338554"/>
          </a:xfrm>
          <a:prstGeom prst="rect">
            <a:avLst/>
          </a:prstGeom>
          <a:noFill/>
        </p:spPr>
        <p:txBody>
          <a:bodyPr wrap="square" rtlCol="0">
            <a:spAutoFit/>
          </a:bodyPr>
          <a:lstStyle/>
          <a:p>
            <a:r>
              <a:rPr lang="en-GB" sz="1600" b="1" dirty="0">
                <a:solidFill>
                  <a:srgbClr val="0000FF"/>
                </a:solidFill>
              </a:rPr>
              <a:t>Discrete</a:t>
            </a:r>
          </a:p>
        </p:txBody>
      </p:sp>
      <p:sp>
        <p:nvSpPr>
          <p:cNvPr id="37" name="CasellaDiTesto 36">
            <a:extLst>
              <a:ext uri="{FF2B5EF4-FFF2-40B4-BE49-F238E27FC236}">
                <a16:creationId xmlns:a16="http://schemas.microsoft.com/office/drawing/2014/main" id="{D8FB03C8-9792-489D-A03C-AF0F83AE1F42}"/>
              </a:ext>
            </a:extLst>
          </p:cNvPr>
          <p:cNvSpPr txBox="1"/>
          <p:nvPr/>
        </p:nvSpPr>
        <p:spPr>
          <a:xfrm>
            <a:off x="2975439" y="4768440"/>
            <a:ext cx="866562" cy="338554"/>
          </a:xfrm>
          <a:prstGeom prst="rect">
            <a:avLst/>
          </a:prstGeom>
          <a:noFill/>
        </p:spPr>
        <p:txBody>
          <a:bodyPr wrap="square" rtlCol="0">
            <a:spAutoFit/>
          </a:bodyPr>
          <a:lstStyle/>
          <a:p>
            <a:r>
              <a:rPr lang="en-GB" sz="1600" b="1" dirty="0"/>
              <a:t>Zooms</a:t>
            </a:r>
          </a:p>
        </p:txBody>
      </p:sp>
      <p:sp>
        <p:nvSpPr>
          <p:cNvPr id="38" name="CasellaDiTesto 37">
            <a:extLst>
              <a:ext uri="{FF2B5EF4-FFF2-40B4-BE49-F238E27FC236}">
                <a16:creationId xmlns:a16="http://schemas.microsoft.com/office/drawing/2014/main" id="{46D30847-F1B8-4F0F-9817-8F40216E647A}"/>
              </a:ext>
            </a:extLst>
          </p:cNvPr>
          <p:cNvSpPr txBox="1"/>
          <p:nvPr/>
        </p:nvSpPr>
        <p:spPr>
          <a:xfrm>
            <a:off x="8606285" y="1420269"/>
            <a:ext cx="711256" cy="338554"/>
          </a:xfrm>
          <a:prstGeom prst="rect">
            <a:avLst/>
          </a:prstGeom>
          <a:noFill/>
        </p:spPr>
        <p:txBody>
          <a:bodyPr wrap="square">
            <a:spAutoFit/>
          </a:bodyPr>
          <a:lstStyle/>
          <a:p>
            <a:r>
              <a:rPr lang="en-GB" sz="1600" b="1" dirty="0"/>
              <a:t>15 ms </a:t>
            </a:r>
          </a:p>
        </p:txBody>
      </p:sp>
      <p:sp>
        <p:nvSpPr>
          <p:cNvPr id="40" name="CasellaDiTesto 39">
            <a:extLst>
              <a:ext uri="{FF2B5EF4-FFF2-40B4-BE49-F238E27FC236}">
                <a16:creationId xmlns:a16="http://schemas.microsoft.com/office/drawing/2014/main" id="{2559481D-7955-49ED-BF3B-8A7227DDF4CE}"/>
              </a:ext>
            </a:extLst>
          </p:cNvPr>
          <p:cNvSpPr txBox="1"/>
          <p:nvPr/>
        </p:nvSpPr>
        <p:spPr>
          <a:xfrm>
            <a:off x="2945907" y="5490306"/>
            <a:ext cx="871738" cy="338554"/>
          </a:xfrm>
          <a:prstGeom prst="rect">
            <a:avLst/>
          </a:prstGeom>
          <a:noFill/>
        </p:spPr>
        <p:txBody>
          <a:bodyPr wrap="square" rtlCol="0">
            <a:spAutoFit/>
          </a:bodyPr>
          <a:lstStyle/>
          <a:p>
            <a:r>
              <a:rPr lang="en-GB" sz="1600" b="1" dirty="0">
                <a:solidFill>
                  <a:srgbClr val="FF0000"/>
                </a:solidFill>
              </a:rPr>
              <a:t>Smooth</a:t>
            </a:r>
          </a:p>
        </p:txBody>
      </p:sp>
      <p:sp>
        <p:nvSpPr>
          <p:cNvPr id="41" name="CasellaDiTesto 40">
            <a:extLst>
              <a:ext uri="{FF2B5EF4-FFF2-40B4-BE49-F238E27FC236}">
                <a16:creationId xmlns:a16="http://schemas.microsoft.com/office/drawing/2014/main" id="{949A8C31-6D7D-4FA3-8BC6-EA4B4741DA38}"/>
              </a:ext>
            </a:extLst>
          </p:cNvPr>
          <p:cNvSpPr txBox="1"/>
          <p:nvPr/>
        </p:nvSpPr>
        <p:spPr>
          <a:xfrm>
            <a:off x="2964914" y="5907966"/>
            <a:ext cx="871738" cy="338554"/>
          </a:xfrm>
          <a:prstGeom prst="rect">
            <a:avLst/>
          </a:prstGeom>
          <a:noFill/>
        </p:spPr>
        <p:txBody>
          <a:bodyPr wrap="square" rtlCol="0">
            <a:spAutoFit/>
          </a:bodyPr>
          <a:lstStyle/>
          <a:p>
            <a:r>
              <a:rPr lang="en-GB" sz="1600" b="1" dirty="0">
                <a:solidFill>
                  <a:srgbClr val="0000FF"/>
                </a:solidFill>
              </a:rPr>
              <a:t>Discrete</a:t>
            </a:r>
          </a:p>
        </p:txBody>
      </p:sp>
      <p:sp>
        <p:nvSpPr>
          <p:cNvPr id="42" name="CasellaDiTesto 41">
            <a:extLst>
              <a:ext uri="{FF2B5EF4-FFF2-40B4-BE49-F238E27FC236}">
                <a16:creationId xmlns:a16="http://schemas.microsoft.com/office/drawing/2014/main" id="{ED946D05-6E2B-42D5-80FD-406F2C525153}"/>
              </a:ext>
            </a:extLst>
          </p:cNvPr>
          <p:cNvSpPr txBox="1"/>
          <p:nvPr/>
        </p:nvSpPr>
        <p:spPr>
          <a:xfrm>
            <a:off x="2980269" y="6141821"/>
            <a:ext cx="871738" cy="338554"/>
          </a:xfrm>
          <a:prstGeom prst="rect">
            <a:avLst/>
          </a:prstGeom>
          <a:noFill/>
        </p:spPr>
        <p:txBody>
          <a:bodyPr wrap="square" rtlCol="0">
            <a:spAutoFit/>
          </a:bodyPr>
          <a:lstStyle/>
          <a:p>
            <a:r>
              <a:rPr lang="en-GB" sz="1600" b="1" dirty="0">
                <a:solidFill>
                  <a:srgbClr val="FF0000"/>
                </a:solidFill>
              </a:rPr>
              <a:t>Smooth</a:t>
            </a:r>
          </a:p>
        </p:txBody>
      </p:sp>
    </p:spTree>
    <p:extLst>
      <p:ext uri="{BB962C8B-B14F-4D97-AF65-F5344CB8AC3E}">
        <p14:creationId xmlns:p14="http://schemas.microsoft.com/office/powerpoint/2010/main" val="2806007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E4A37518-8D03-49D0-8681-796AB85348CA}"/>
              </a:ext>
            </a:extLst>
          </p:cNvPr>
          <p:cNvPicPr>
            <a:picLocks noChangeAspect="1"/>
          </p:cNvPicPr>
          <p:nvPr/>
        </p:nvPicPr>
        <p:blipFill>
          <a:blip r:embed="rId2"/>
          <a:stretch>
            <a:fillRect/>
          </a:stretch>
        </p:blipFill>
        <p:spPr>
          <a:xfrm>
            <a:off x="7692326" y="4300187"/>
            <a:ext cx="4301582" cy="2067506"/>
          </a:xfrm>
          <a:prstGeom prst="rect">
            <a:avLst/>
          </a:prstGeom>
        </p:spPr>
      </p:pic>
      <p:pic>
        <p:nvPicPr>
          <p:cNvPr id="23" name="Immagine 22">
            <a:extLst>
              <a:ext uri="{FF2B5EF4-FFF2-40B4-BE49-F238E27FC236}">
                <a16:creationId xmlns:a16="http://schemas.microsoft.com/office/drawing/2014/main" id="{45D8A5BC-AD33-4EF7-AC19-822A2B802E16}"/>
              </a:ext>
            </a:extLst>
          </p:cNvPr>
          <p:cNvPicPr>
            <a:picLocks noChangeAspect="1"/>
          </p:cNvPicPr>
          <p:nvPr/>
        </p:nvPicPr>
        <p:blipFill>
          <a:blip r:embed="rId3"/>
          <a:stretch>
            <a:fillRect/>
          </a:stretch>
        </p:blipFill>
        <p:spPr>
          <a:xfrm>
            <a:off x="115411" y="4462895"/>
            <a:ext cx="4301582" cy="1898992"/>
          </a:xfrm>
          <a:prstGeom prst="rect">
            <a:avLst/>
          </a:prstGeom>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9E4F78DA-DCAE-48E0-A30B-430D84EDE4FC}"/>
                  </a:ext>
                </a:extLst>
              </p:cNvPr>
              <p:cNvSpPr txBox="1"/>
              <p:nvPr/>
            </p:nvSpPr>
            <p:spPr>
              <a:xfrm>
                <a:off x="0" y="852256"/>
                <a:ext cx="12191999" cy="338554"/>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𝛼</m:t>
                        </m:r>
                      </m:e>
                      <m:sub>
                        <m:r>
                          <a:rPr lang="en-GB" sz="1600" b="0" i="1" smtClean="0">
                            <a:latin typeface="Cambria Math" panose="02040503050406030204" pitchFamily="18" charset="0"/>
                          </a:rPr>
                          <m:t>0</m:t>
                        </m:r>
                      </m:sub>
                    </m:sSub>
                  </m:oMath>
                </a14:m>
                <a:r>
                  <a:rPr lang="en-GB" sz="1600" dirty="0"/>
                  <a:t> is decreased from 0.02 to 0.002. </a:t>
                </a:r>
              </a:p>
            </p:txBody>
          </p:sp>
        </mc:Choice>
        <mc:Fallback xmlns="">
          <p:sp>
            <p:nvSpPr>
              <p:cNvPr id="2" name="CasellaDiTesto 1">
                <a:extLst>
                  <a:ext uri="{FF2B5EF4-FFF2-40B4-BE49-F238E27FC236}">
                    <a16:creationId xmlns:a16="http://schemas.microsoft.com/office/drawing/2014/main" id="{9E4F78DA-DCAE-48E0-A30B-430D84EDE4FC}"/>
                  </a:ext>
                </a:extLst>
              </p:cNvPr>
              <p:cNvSpPr txBox="1">
                <a:spLocks noRot="1" noChangeAspect="1" noMove="1" noResize="1" noEditPoints="1" noAdjustHandles="1" noChangeArrowheads="1" noChangeShapeType="1" noTextEdit="1"/>
              </p:cNvSpPr>
              <p:nvPr/>
            </p:nvSpPr>
            <p:spPr>
              <a:xfrm>
                <a:off x="0" y="852256"/>
                <a:ext cx="12191999" cy="338554"/>
              </a:xfrm>
              <a:prstGeom prst="rect">
                <a:avLst/>
              </a:prstGeom>
              <a:blipFill>
                <a:blip r:embed="rId4"/>
                <a:stretch>
                  <a:fillRect l="-200" t="-5455" b="-23636"/>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73212CC1-1E68-4D98-922F-4F85DEEE571D}"/>
              </a:ext>
            </a:extLst>
          </p:cNvPr>
          <p:cNvPicPr>
            <a:picLocks noChangeAspect="1"/>
          </p:cNvPicPr>
          <p:nvPr/>
        </p:nvPicPr>
        <p:blipFill>
          <a:blip r:embed="rId5"/>
          <a:stretch>
            <a:fillRect/>
          </a:stretch>
        </p:blipFill>
        <p:spPr>
          <a:xfrm>
            <a:off x="115411" y="1478024"/>
            <a:ext cx="4323424" cy="1873307"/>
          </a:xfrm>
          <a:prstGeom prst="rect">
            <a:avLst/>
          </a:prstGeom>
        </p:spPr>
      </p:pic>
      <p:pic>
        <p:nvPicPr>
          <p:cNvPr id="4" name="Immagine 3">
            <a:extLst>
              <a:ext uri="{FF2B5EF4-FFF2-40B4-BE49-F238E27FC236}">
                <a16:creationId xmlns:a16="http://schemas.microsoft.com/office/drawing/2014/main" id="{B4CE579E-2623-4425-9B58-2773D86CFEB6}"/>
              </a:ext>
            </a:extLst>
          </p:cNvPr>
          <p:cNvPicPr>
            <a:picLocks noChangeAspect="1"/>
          </p:cNvPicPr>
          <p:nvPr/>
        </p:nvPicPr>
        <p:blipFill>
          <a:blip r:embed="rId6"/>
          <a:stretch>
            <a:fillRect/>
          </a:stretch>
        </p:blipFill>
        <p:spPr>
          <a:xfrm>
            <a:off x="7572964" y="1300927"/>
            <a:ext cx="4412204" cy="2050405"/>
          </a:xfrm>
          <a:prstGeom prst="rect">
            <a:avLst/>
          </a:prstGeom>
        </p:spPr>
      </p:pic>
      <p:pic>
        <p:nvPicPr>
          <p:cNvPr id="8" name="Immagine 7">
            <a:extLst>
              <a:ext uri="{FF2B5EF4-FFF2-40B4-BE49-F238E27FC236}">
                <a16:creationId xmlns:a16="http://schemas.microsoft.com/office/drawing/2014/main" id="{DF98E654-F8E8-47E0-A3E3-23200B27F81F}"/>
              </a:ext>
            </a:extLst>
          </p:cNvPr>
          <p:cNvPicPr>
            <a:picLocks noChangeAspect="1"/>
          </p:cNvPicPr>
          <p:nvPr/>
        </p:nvPicPr>
        <p:blipFill>
          <a:blip r:embed="rId7"/>
          <a:stretch>
            <a:fillRect/>
          </a:stretch>
        </p:blipFill>
        <p:spPr>
          <a:xfrm>
            <a:off x="4980191" y="1544102"/>
            <a:ext cx="2087167" cy="1572489"/>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B91A7CE-9F88-46A3-ABD2-F997545E5D8F}"/>
                  </a:ext>
                </a:extLst>
              </p:cNvPr>
              <p:cNvSpPr txBox="1"/>
              <p:nvPr/>
            </p:nvSpPr>
            <p:spPr>
              <a:xfrm>
                <a:off x="3844060" y="2540704"/>
                <a:ext cx="568171" cy="584775"/>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m:oMathPara>
                </a14:m>
                <a:endParaRPr lang="en-GB" sz="1600" b="1" dirty="0"/>
              </a:p>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smtClean="0">
                              <a:solidFill>
                                <a:srgbClr val="FF0000"/>
                              </a:solidFill>
                              <a:latin typeface="Cambria Math" panose="02040503050406030204" pitchFamily="18" charset="0"/>
                            </a:rPr>
                            <m:t>𝒂𝒏</m:t>
                          </m:r>
                        </m:sub>
                      </m:sSub>
                    </m:oMath>
                  </m:oMathPara>
                </a14:m>
                <a:endParaRPr lang="en-GB" sz="1600" b="1" dirty="0"/>
              </a:p>
            </p:txBody>
          </p:sp>
        </mc:Choice>
        <mc:Fallback xmlns="">
          <p:sp>
            <p:nvSpPr>
              <p:cNvPr id="9" name="CasellaDiTesto 8">
                <a:extLst>
                  <a:ext uri="{FF2B5EF4-FFF2-40B4-BE49-F238E27FC236}">
                    <a16:creationId xmlns:a16="http://schemas.microsoft.com/office/drawing/2014/main" id="{2B91A7CE-9F88-46A3-ABD2-F997545E5D8F}"/>
                  </a:ext>
                </a:extLst>
              </p:cNvPr>
              <p:cNvSpPr txBox="1">
                <a:spLocks noRot="1" noChangeAspect="1" noMove="1" noResize="1" noEditPoints="1" noAdjustHandles="1" noChangeArrowheads="1" noChangeShapeType="1" noTextEdit="1"/>
              </p:cNvSpPr>
              <p:nvPr/>
            </p:nvSpPr>
            <p:spPr>
              <a:xfrm>
                <a:off x="3844060" y="2540704"/>
                <a:ext cx="568171" cy="584775"/>
              </a:xfrm>
              <a:prstGeom prst="rect">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464D557-0146-4F60-AF39-E7EE6A1E3B9F}"/>
                  </a:ext>
                </a:extLst>
              </p:cNvPr>
              <p:cNvSpPr txBox="1"/>
              <p:nvPr/>
            </p:nvSpPr>
            <p:spPr>
              <a:xfrm>
                <a:off x="10699071" y="1400669"/>
                <a:ext cx="1268028" cy="338554"/>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smtClean="0">
                              <a:solidFill>
                                <a:srgbClr val="008000"/>
                              </a:solidFill>
                              <a:latin typeface="Cambria Math" panose="02040503050406030204" pitchFamily="18" charset="0"/>
                            </a:rPr>
                            <m:t>𝒔𝒊𝒎</m:t>
                          </m:r>
                        </m:sub>
                      </m:sSub>
                      <m:r>
                        <a:rPr lang="en-GB" sz="1600" b="1" i="0" smtClean="0">
                          <a:solidFill>
                            <a:srgbClr val="008000"/>
                          </a:solidFill>
                          <a:latin typeface="Cambria Math" panose="02040503050406030204" pitchFamily="18" charset="0"/>
                        </a:rPr>
                        <m:t>−</m:t>
                      </m:r>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a:solidFill>
                                <a:srgbClr val="008000"/>
                              </a:solidFill>
                              <a:latin typeface="Cambria Math" panose="02040503050406030204" pitchFamily="18" charset="0"/>
                            </a:rPr>
                            <m:t>𝒂𝒏</m:t>
                          </m:r>
                        </m:sub>
                      </m:sSub>
                    </m:oMath>
                  </m:oMathPara>
                </a14:m>
                <a:endParaRPr lang="en-GB" sz="1600" b="1" dirty="0"/>
              </a:p>
            </p:txBody>
          </p:sp>
        </mc:Choice>
        <mc:Fallback xmlns="">
          <p:sp>
            <p:nvSpPr>
              <p:cNvPr id="10" name="CasellaDiTesto 9">
                <a:extLst>
                  <a:ext uri="{FF2B5EF4-FFF2-40B4-BE49-F238E27FC236}">
                    <a16:creationId xmlns:a16="http://schemas.microsoft.com/office/drawing/2014/main" id="{7464D557-0146-4F60-AF39-E7EE6A1E3B9F}"/>
                  </a:ext>
                </a:extLst>
              </p:cNvPr>
              <p:cNvSpPr txBox="1">
                <a:spLocks noRot="1" noChangeAspect="1" noMove="1" noResize="1" noEditPoints="1" noAdjustHandles="1" noChangeArrowheads="1" noChangeShapeType="1" noTextEdit="1"/>
              </p:cNvSpPr>
              <p:nvPr/>
            </p:nvSpPr>
            <p:spPr>
              <a:xfrm>
                <a:off x="10699071" y="1400669"/>
                <a:ext cx="1268028" cy="338554"/>
              </a:xfrm>
              <a:prstGeom prst="rect">
                <a:avLst/>
              </a:prstGeom>
              <a:blipFill>
                <a:blip r:embed="rId9"/>
                <a:stretch>
                  <a:fillRect/>
                </a:stretch>
              </a:blipFill>
              <a:ln>
                <a:solidFill>
                  <a:schemeClr val="tx1"/>
                </a:solidFill>
              </a:ln>
            </p:spPr>
            <p:txBody>
              <a:bodyPr/>
              <a:lstStyle/>
              <a:p>
                <a:r>
                  <a:rPr lang="en-GB">
                    <a:noFill/>
                  </a:rPr>
                  <a:t> </a:t>
                </a:r>
              </a:p>
            </p:txBody>
          </p:sp>
        </mc:Fallback>
      </mc:AlternateContent>
      <p:cxnSp>
        <p:nvCxnSpPr>
          <p:cNvPr id="37" name="Connettore 2 36">
            <a:extLst>
              <a:ext uri="{FF2B5EF4-FFF2-40B4-BE49-F238E27FC236}">
                <a16:creationId xmlns:a16="http://schemas.microsoft.com/office/drawing/2014/main" id="{E3BC5000-05FE-471A-A4E8-06DAE5A5597A}"/>
              </a:ext>
            </a:extLst>
          </p:cNvPr>
          <p:cNvCxnSpPr>
            <a:cxnSpLocks/>
            <a:stCxn id="40" idx="0"/>
          </p:cNvCxnSpPr>
          <p:nvPr/>
        </p:nvCxnSpPr>
        <p:spPr>
          <a:xfrm>
            <a:off x="1604908" y="2020315"/>
            <a:ext cx="3375283" cy="0"/>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a:extLst>
              <a:ext uri="{FF2B5EF4-FFF2-40B4-BE49-F238E27FC236}">
                <a16:creationId xmlns:a16="http://schemas.microsoft.com/office/drawing/2014/main" id="{61C3BA5A-508D-401C-A0D7-A483EE035893}"/>
              </a:ext>
            </a:extLst>
          </p:cNvPr>
          <p:cNvSpPr/>
          <p:nvPr/>
        </p:nvSpPr>
        <p:spPr>
          <a:xfrm>
            <a:off x="1544714" y="2020315"/>
            <a:ext cx="120387" cy="646332"/>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413588C3-50BD-4006-B541-AA71C6E7FB49}"/>
                  </a:ext>
                </a:extLst>
              </p:cNvPr>
              <p:cNvSpPr txBox="1"/>
              <p:nvPr/>
            </p:nvSpPr>
            <p:spPr>
              <a:xfrm>
                <a:off x="186431" y="3458909"/>
                <a:ext cx="12005568" cy="344133"/>
              </a:xfrm>
              <a:prstGeom prst="rect">
                <a:avLst/>
              </a:prstGeom>
              <a:noFill/>
            </p:spPr>
            <p:txBody>
              <a:bodyPr wrap="square">
                <a:spAutoFit/>
              </a:bodyPr>
              <a:lstStyle/>
              <a:p>
                <a:pPr marL="742950" lvl="1" indent="-285750">
                  <a:buFont typeface="Wingdings" panose="05000000000000000000" pitchFamily="2" charset="2"/>
                  <a:buChar char="Ø"/>
                </a:pPr>
                <a:r>
                  <a:rPr lang="en-GB" sz="1600" dirty="0"/>
                  <a:t>The phase difference is barely visible. The maximum error is reduced from </a:t>
                </a:r>
                <a14:m>
                  <m:oMath xmlns:m="http://schemas.openxmlformats.org/officeDocument/2006/math">
                    <m:r>
                      <a:rPr lang="en-GB" sz="1600" b="0" i="1" smtClean="0">
                        <a:latin typeface="Cambria Math" panose="02040503050406030204" pitchFamily="18" charset="0"/>
                      </a:rPr>
                      <m:t>3</m:t>
                    </m:r>
                    <m:r>
                      <a:rPr lang="en-GB" sz="1600" b="0" i="1" smtClean="0">
                        <a:latin typeface="Cambria Math" panose="02040503050406030204" pitchFamily="18" charset="0"/>
                        <a:ea typeface="Cambria Math" panose="02040503050406030204" pitchFamily="18" charset="0"/>
                      </a:rPr>
                      <m:t>∙1</m:t>
                    </m:r>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0</m:t>
                        </m:r>
                      </m:e>
                      <m:sup>
                        <m:r>
                          <a:rPr lang="en-GB" sz="1600" b="0" i="1" smtClean="0">
                            <a:latin typeface="Cambria Math" panose="02040503050406030204" pitchFamily="18" charset="0"/>
                            <a:ea typeface="Cambria Math" panose="02040503050406030204" pitchFamily="18" charset="0"/>
                          </a:rPr>
                          <m:t>−13</m:t>
                        </m:r>
                      </m:sup>
                    </m:sSup>
                  </m:oMath>
                </a14:m>
                <a:r>
                  <a:rPr lang="en-GB" sz="1600" dirty="0"/>
                  <a:t> to </a:t>
                </a:r>
                <a14:m>
                  <m:oMath xmlns:m="http://schemas.openxmlformats.org/officeDocument/2006/math">
                    <m:r>
                      <a:rPr lang="en-GB" sz="1600" b="0" i="1" smtClean="0">
                        <a:latin typeface="Cambria Math" panose="02040503050406030204" pitchFamily="18" charset="0"/>
                      </a:rPr>
                      <m:t>4</m:t>
                    </m:r>
                    <m:r>
                      <a:rPr lang="en-GB" sz="1600" b="0" i="1">
                        <a:latin typeface="Cambria Math" panose="02040503050406030204" pitchFamily="18" charset="0"/>
                        <a:ea typeface="Cambria Math" panose="02040503050406030204" pitchFamily="18" charset="0"/>
                      </a:rPr>
                      <m:t>∙1</m:t>
                    </m:r>
                    <m:sSup>
                      <m:sSupPr>
                        <m:ctrlPr>
                          <a:rPr lang="en-GB" sz="1600" i="1">
                            <a:latin typeface="Cambria Math" panose="02040503050406030204" pitchFamily="18" charset="0"/>
                            <a:ea typeface="Cambria Math" panose="02040503050406030204" pitchFamily="18" charset="0"/>
                          </a:rPr>
                        </m:ctrlPr>
                      </m:sSupPr>
                      <m:e>
                        <m:r>
                          <a:rPr lang="en-GB" sz="1600" b="0" i="1">
                            <a:latin typeface="Cambria Math" panose="02040503050406030204" pitchFamily="18" charset="0"/>
                            <a:ea typeface="Cambria Math" panose="02040503050406030204" pitchFamily="18" charset="0"/>
                          </a:rPr>
                          <m:t>0</m:t>
                        </m:r>
                      </m:e>
                      <m:sup>
                        <m:r>
                          <a:rPr lang="en-GB" sz="1600" b="0" i="1">
                            <a:latin typeface="Cambria Math" panose="02040503050406030204" pitchFamily="18" charset="0"/>
                            <a:ea typeface="Cambria Math" panose="02040503050406030204" pitchFamily="18" charset="0"/>
                          </a:rPr>
                          <m:t>−1</m:t>
                        </m:r>
                        <m:r>
                          <a:rPr lang="en-GB" sz="1600" b="0" i="1" smtClean="0">
                            <a:latin typeface="Cambria Math" panose="02040503050406030204" pitchFamily="18" charset="0"/>
                            <a:ea typeface="Cambria Math" panose="02040503050406030204" pitchFamily="18" charset="0"/>
                          </a:rPr>
                          <m:t>4</m:t>
                        </m:r>
                      </m:sup>
                    </m:sSup>
                  </m:oMath>
                </a14:m>
                <a:r>
                  <a:rPr lang="en-GB" sz="1600" dirty="0"/>
                  <a:t>.  </a:t>
                </a:r>
              </a:p>
            </p:txBody>
          </p:sp>
        </mc:Choice>
        <mc:Fallback xmlns="">
          <p:sp>
            <p:nvSpPr>
              <p:cNvPr id="16" name="CasellaDiTesto 15">
                <a:extLst>
                  <a:ext uri="{FF2B5EF4-FFF2-40B4-BE49-F238E27FC236}">
                    <a16:creationId xmlns:a16="http://schemas.microsoft.com/office/drawing/2014/main" id="{413588C3-50BD-4006-B541-AA71C6E7FB49}"/>
                  </a:ext>
                </a:extLst>
              </p:cNvPr>
              <p:cNvSpPr txBox="1">
                <a:spLocks noRot="1" noChangeAspect="1" noMove="1" noResize="1" noEditPoints="1" noAdjustHandles="1" noChangeArrowheads="1" noChangeShapeType="1" noTextEdit="1"/>
              </p:cNvSpPr>
              <p:nvPr/>
            </p:nvSpPr>
            <p:spPr>
              <a:xfrm>
                <a:off x="186431" y="3458909"/>
                <a:ext cx="12005568" cy="344133"/>
              </a:xfrm>
              <a:prstGeom prst="rect">
                <a:avLst/>
              </a:prstGeom>
              <a:blipFill>
                <a:blip r:embed="rId10"/>
                <a:stretch>
                  <a:fillRect t="-5263" b="-19298"/>
                </a:stretch>
              </a:blipFill>
            </p:spPr>
            <p:txBody>
              <a:bodyPr/>
              <a:lstStyle/>
              <a:p>
                <a:r>
                  <a:rPr lang="en-GB">
                    <a:noFill/>
                  </a:rPr>
                  <a:t> </a:t>
                </a:r>
              </a:p>
            </p:txBody>
          </p:sp>
        </mc:Fallback>
      </mc:AlternateContent>
      <p:cxnSp>
        <p:nvCxnSpPr>
          <p:cNvPr id="44" name="Connettore diritto 43">
            <a:extLst>
              <a:ext uri="{FF2B5EF4-FFF2-40B4-BE49-F238E27FC236}">
                <a16:creationId xmlns:a16="http://schemas.microsoft.com/office/drawing/2014/main" id="{4D6CA24C-3D03-4373-8EF4-77C728B597A0}"/>
              </a:ext>
            </a:extLst>
          </p:cNvPr>
          <p:cNvCxnSpPr>
            <a:cxnSpLocks/>
          </p:cNvCxnSpPr>
          <p:nvPr/>
        </p:nvCxnSpPr>
        <p:spPr>
          <a:xfrm>
            <a:off x="9069573" y="1385870"/>
            <a:ext cx="0" cy="1731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E9A17B5D-2D24-4F3B-A19C-224727B98218}"/>
                  </a:ext>
                </a:extLst>
              </p:cNvPr>
              <p:cNvSpPr txBox="1"/>
              <p:nvPr/>
            </p:nvSpPr>
            <p:spPr>
              <a:xfrm>
                <a:off x="0" y="3879548"/>
                <a:ext cx="12191999" cy="338554"/>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𝛼</m:t>
                        </m:r>
                      </m:e>
                      <m:sub>
                        <m:r>
                          <a:rPr lang="en-GB" sz="1600" b="0" i="1" smtClean="0">
                            <a:latin typeface="Cambria Math" panose="02040503050406030204" pitchFamily="18" charset="0"/>
                          </a:rPr>
                          <m:t>0</m:t>
                        </m:r>
                      </m:sub>
                    </m:sSub>
                  </m:oMath>
                </a14:m>
                <a:r>
                  <a:rPr lang="en-GB" sz="1600" dirty="0"/>
                  <a:t> is decreased from even more, from 0.002 to 0.0002.</a:t>
                </a:r>
              </a:p>
            </p:txBody>
          </p:sp>
        </mc:Choice>
        <mc:Fallback xmlns="">
          <p:sp>
            <p:nvSpPr>
              <p:cNvPr id="52" name="CasellaDiTesto 51">
                <a:extLst>
                  <a:ext uri="{FF2B5EF4-FFF2-40B4-BE49-F238E27FC236}">
                    <a16:creationId xmlns:a16="http://schemas.microsoft.com/office/drawing/2014/main" id="{E9A17B5D-2D24-4F3B-A19C-224727B98218}"/>
                  </a:ext>
                </a:extLst>
              </p:cNvPr>
              <p:cNvSpPr txBox="1">
                <a:spLocks noRot="1" noChangeAspect="1" noMove="1" noResize="1" noEditPoints="1" noAdjustHandles="1" noChangeArrowheads="1" noChangeShapeType="1" noTextEdit="1"/>
              </p:cNvSpPr>
              <p:nvPr/>
            </p:nvSpPr>
            <p:spPr>
              <a:xfrm>
                <a:off x="0" y="3879548"/>
                <a:ext cx="12191999" cy="338554"/>
              </a:xfrm>
              <a:prstGeom prst="rect">
                <a:avLst/>
              </a:prstGeom>
              <a:blipFill>
                <a:blip r:embed="rId11"/>
                <a:stretch>
                  <a:fillRect l="-200" t="-5357" b="-2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256A37C5-682E-49B8-ABD1-86CCF0489D69}"/>
                  </a:ext>
                </a:extLst>
              </p:cNvPr>
              <p:cNvSpPr txBox="1"/>
              <p:nvPr/>
            </p:nvSpPr>
            <p:spPr>
              <a:xfrm>
                <a:off x="3828763" y="5557920"/>
                <a:ext cx="568171" cy="584775"/>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m:oMathPara>
                </a14:m>
                <a:endParaRPr lang="en-GB" sz="1600" b="1" dirty="0"/>
              </a:p>
              <a:p>
                <a:pPr/>
                <a14:m>
                  <m:oMathPara xmlns:m="http://schemas.openxmlformats.org/officeDocument/2006/math">
                    <m:oMathParaPr>
                      <m:jc m:val="centerGroup"/>
                    </m:oMathParaPr>
                    <m:oMath xmlns:m="http://schemas.openxmlformats.org/officeDocument/2006/math">
                      <m:sSub>
                        <m:sSubPr>
                          <m:ctrlPr>
                            <a:rPr lang="en-GB" sz="1600" b="1" i="1" smtClean="0">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smtClean="0">
                              <a:solidFill>
                                <a:srgbClr val="FF0000"/>
                              </a:solidFill>
                              <a:latin typeface="Cambria Math" panose="02040503050406030204" pitchFamily="18" charset="0"/>
                            </a:rPr>
                            <m:t>𝒂𝒏</m:t>
                          </m:r>
                        </m:sub>
                      </m:sSub>
                    </m:oMath>
                  </m:oMathPara>
                </a14:m>
                <a:endParaRPr lang="en-GB" sz="1600" b="1" dirty="0"/>
              </a:p>
            </p:txBody>
          </p:sp>
        </mc:Choice>
        <mc:Fallback xmlns="">
          <p:sp>
            <p:nvSpPr>
              <p:cNvPr id="60" name="CasellaDiTesto 59">
                <a:extLst>
                  <a:ext uri="{FF2B5EF4-FFF2-40B4-BE49-F238E27FC236}">
                    <a16:creationId xmlns:a16="http://schemas.microsoft.com/office/drawing/2014/main" id="{256A37C5-682E-49B8-ABD1-86CCF0489D69}"/>
                  </a:ext>
                </a:extLst>
              </p:cNvPr>
              <p:cNvSpPr txBox="1">
                <a:spLocks noRot="1" noChangeAspect="1" noMove="1" noResize="1" noEditPoints="1" noAdjustHandles="1" noChangeArrowheads="1" noChangeShapeType="1" noTextEdit="1"/>
              </p:cNvSpPr>
              <p:nvPr/>
            </p:nvSpPr>
            <p:spPr>
              <a:xfrm>
                <a:off x="3828763" y="5557920"/>
                <a:ext cx="568171" cy="584775"/>
              </a:xfrm>
              <a:prstGeom prst="rect">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317B9ADA-2116-48F8-8C23-B9F53C765F5C}"/>
                  </a:ext>
                </a:extLst>
              </p:cNvPr>
              <p:cNvSpPr txBox="1"/>
              <p:nvPr/>
            </p:nvSpPr>
            <p:spPr>
              <a:xfrm>
                <a:off x="10699071" y="4419083"/>
                <a:ext cx="1268028" cy="338554"/>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smtClean="0">
                              <a:solidFill>
                                <a:srgbClr val="008000"/>
                              </a:solidFill>
                              <a:latin typeface="Cambria Math" panose="02040503050406030204" pitchFamily="18" charset="0"/>
                            </a:rPr>
                            <m:t>𝒔𝒊𝒎</m:t>
                          </m:r>
                        </m:sub>
                      </m:sSub>
                      <m:r>
                        <a:rPr lang="en-GB" sz="1600" b="1" i="0" smtClean="0">
                          <a:solidFill>
                            <a:srgbClr val="008000"/>
                          </a:solidFill>
                          <a:latin typeface="Cambria Math" panose="02040503050406030204" pitchFamily="18" charset="0"/>
                        </a:rPr>
                        <m:t>−</m:t>
                      </m:r>
                      <m:sSub>
                        <m:sSubPr>
                          <m:ctrlPr>
                            <a:rPr lang="en-GB" sz="1600" b="1" i="1" smtClean="0">
                              <a:solidFill>
                                <a:srgbClr val="008000"/>
                              </a:solidFill>
                              <a:latin typeface="Cambria Math" panose="02040503050406030204" pitchFamily="18" charset="0"/>
                            </a:rPr>
                          </m:ctrlPr>
                        </m:sSubPr>
                        <m:e>
                          <m:r>
                            <a:rPr lang="en-GB" sz="1600" b="1" i="1">
                              <a:solidFill>
                                <a:srgbClr val="008000"/>
                              </a:solidFill>
                              <a:latin typeface="Cambria Math" panose="02040503050406030204" pitchFamily="18" charset="0"/>
                              <a:ea typeface="Cambria Math" panose="02040503050406030204" pitchFamily="18" charset="0"/>
                            </a:rPr>
                            <m:t>𝜹</m:t>
                          </m:r>
                        </m:e>
                        <m:sub>
                          <m:r>
                            <a:rPr lang="en-GB" sz="1600" b="1" i="1">
                              <a:solidFill>
                                <a:srgbClr val="008000"/>
                              </a:solidFill>
                              <a:latin typeface="Cambria Math" panose="02040503050406030204" pitchFamily="18" charset="0"/>
                            </a:rPr>
                            <m:t>𝒂𝒏</m:t>
                          </m:r>
                        </m:sub>
                      </m:sSub>
                    </m:oMath>
                  </m:oMathPara>
                </a14:m>
                <a:endParaRPr lang="en-GB" sz="1600" b="1" dirty="0"/>
              </a:p>
            </p:txBody>
          </p:sp>
        </mc:Choice>
        <mc:Fallback xmlns="">
          <p:sp>
            <p:nvSpPr>
              <p:cNvPr id="61" name="CasellaDiTesto 60">
                <a:extLst>
                  <a:ext uri="{FF2B5EF4-FFF2-40B4-BE49-F238E27FC236}">
                    <a16:creationId xmlns:a16="http://schemas.microsoft.com/office/drawing/2014/main" id="{317B9ADA-2116-48F8-8C23-B9F53C765F5C}"/>
                  </a:ext>
                </a:extLst>
              </p:cNvPr>
              <p:cNvSpPr txBox="1">
                <a:spLocks noRot="1" noChangeAspect="1" noMove="1" noResize="1" noEditPoints="1" noAdjustHandles="1" noChangeArrowheads="1" noChangeShapeType="1" noTextEdit="1"/>
              </p:cNvSpPr>
              <p:nvPr/>
            </p:nvSpPr>
            <p:spPr>
              <a:xfrm>
                <a:off x="10699071" y="4419083"/>
                <a:ext cx="1268028" cy="338554"/>
              </a:xfrm>
              <a:prstGeom prst="rect">
                <a:avLst/>
              </a:prstGeom>
              <a:blipFill>
                <a:blip r:embed="rId13"/>
                <a:stretch>
                  <a:fillRect/>
                </a:stretch>
              </a:blipFill>
              <a:ln>
                <a:solidFill>
                  <a:schemeClr val="tx1"/>
                </a:solidFill>
              </a:ln>
            </p:spPr>
            <p:txBody>
              <a:bodyPr/>
              <a:lstStyle/>
              <a:p>
                <a:r>
                  <a:rPr lang="en-GB">
                    <a:noFill/>
                  </a:rPr>
                  <a:t> </a:t>
                </a:r>
              </a:p>
            </p:txBody>
          </p:sp>
        </mc:Fallback>
      </mc:AlternateContent>
      <p:cxnSp>
        <p:nvCxnSpPr>
          <p:cNvPr id="64" name="Connettore 2 63">
            <a:extLst>
              <a:ext uri="{FF2B5EF4-FFF2-40B4-BE49-F238E27FC236}">
                <a16:creationId xmlns:a16="http://schemas.microsoft.com/office/drawing/2014/main" id="{6EC535FA-B404-40CA-90B9-D06699FB96F8}"/>
              </a:ext>
            </a:extLst>
          </p:cNvPr>
          <p:cNvCxnSpPr>
            <a:cxnSpLocks/>
            <a:stCxn id="65" idx="0"/>
          </p:cNvCxnSpPr>
          <p:nvPr/>
        </p:nvCxnSpPr>
        <p:spPr>
          <a:xfrm>
            <a:off x="1489229" y="4947306"/>
            <a:ext cx="3438060" cy="0"/>
          </a:xfrm>
          <a:prstGeom prst="straightConnector1">
            <a:avLst/>
          </a:prstGeom>
          <a:ln w="28575">
            <a:solidFill>
              <a:srgbClr val="C9C927"/>
            </a:solidFill>
            <a:tailEnd type="triangle"/>
          </a:ln>
        </p:spPr>
        <p:style>
          <a:lnRef idx="1">
            <a:schemeClr val="accent1"/>
          </a:lnRef>
          <a:fillRef idx="0">
            <a:schemeClr val="accent1"/>
          </a:fillRef>
          <a:effectRef idx="0">
            <a:schemeClr val="accent1"/>
          </a:effectRef>
          <a:fontRef idx="minor">
            <a:schemeClr val="tx1"/>
          </a:fontRef>
        </p:style>
      </p:cxnSp>
      <p:sp>
        <p:nvSpPr>
          <p:cNvPr id="65" name="Rettangolo 64">
            <a:extLst>
              <a:ext uri="{FF2B5EF4-FFF2-40B4-BE49-F238E27FC236}">
                <a16:creationId xmlns:a16="http://schemas.microsoft.com/office/drawing/2014/main" id="{7DB3BF72-9419-4574-877E-CDBE2AD9537B}"/>
              </a:ext>
            </a:extLst>
          </p:cNvPr>
          <p:cNvSpPr/>
          <p:nvPr/>
        </p:nvSpPr>
        <p:spPr>
          <a:xfrm>
            <a:off x="1433743" y="4947306"/>
            <a:ext cx="110972" cy="743280"/>
          </a:xfrm>
          <a:prstGeom prst="rect">
            <a:avLst/>
          </a:prstGeom>
          <a:noFill/>
          <a:ln w="38100">
            <a:solidFill>
              <a:srgbClr val="C9C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69" name="Connettore diritto 68">
            <a:extLst>
              <a:ext uri="{FF2B5EF4-FFF2-40B4-BE49-F238E27FC236}">
                <a16:creationId xmlns:a16="http://schemas.microsoft.com/office/drawing/2014/main" id="{B85CE490-79B9-4CF3-A271-3C6B0F0E86EF}"/>
              </a:ext>
            </a:extLst>
          </p:cNvPr>
          <p:cNvCxnSpPr>
            <a:cxnSpLocks/>
          </p:cNvCxnSpPr>
          <p:nvPr/>
        </p:nvCxnSpPr>
        <p:spPr>
          <a:xfrm>
            <a:off x="9140593" y="4403663"/>
            <a:ext cx="0" cy="1731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98E2EDC8-1090-4A50-90A0-D5D4542C354E}"/>
              </a:ext>
            </a:extLst>
          </p:cNvPr>
          <p:cNvPicPr>
            <a:picLocks noChangeAspect="1"/>
          </p:cNvPicPr>
          <p:nvPr/>
        </p:nvPicPr>
        <p:blipFill>
          <a:blip r:embed="rId14"/>
          <a:stretch>
            <a:fillRect/>
          </a:stretch>
        </p:blipFill>
        <p:spPr>
          <a:xfrm>
            <a:off x="4927289" y="4519671"/>
            <a:ext cx="2395363" cy="1606454"/>
          </a:xfrm>
          <a:prstGeom prst="rect">
            <a:avLst/>
          </a:prstGeom>
          <a:ln w="12700">
            <a:solidFill>
              <a:schemeClr val="tx1"/>
            </a:solidFill>
          </a:ln>
        </p:spPr>
      </p:pic>
      <p:sp>
        <p:nvSpPr>
          <p:cNvPr id="13" name="Segnaposto numero diapositiva 12">
            <a:extLst>
              <a:ext uri="{FF2B5EF4-FFF2-40B4-BE49-F238E27FC236}">
                <a16:creationId xmlns:a16="http://schemas.microsoft.com/office/drawing/2014/main" id="{26848BCE-5F20-4F24-A9AF-0A744F7A0E41}"/>
              </a:ext>
            </a:extLst>
          </p:cNvPr>
          <p:cNvSpPr>
            <a:spLocks noGrp="1"/>
          </p:cNvSpPr>
          <p:nvPr>
            <p:ph type="sldNum" sz="quarter" idx="12"/>
          </p:nvPr>
        </p:nvSpPr>
        <p:spPr/>
        <p:txBody>
          <a:bodyPr/>
          <a:lstStyle/>
          <a:p>
            <a:fld id="{F556478C-EA8F-4B12-8AB2-8053E5C3663D}" type="slidenum">
              <a:rPr lang="en-GB" smtClean="0"/>
              <a:t>27</a:t>
            </a:fld>
            <a:endParaRPr lang="en-GB"/>
          </a:p>
        </p:txBody>
      </p:sp>
      <p:sp>
        <p:nvSpPr>
          <p:cNvPr id="6" name="CasellaDiTesto 5">
            <a:extLst>
              <a:ext uri="{FF2B5EF4-FFF2-40B4-BE49-F238E27FC236}">
                <a16:creationId xmlns:a16="http://schemas.microsoft.com/office/drawing/2014/main" id="{B136E4A5-1CB3-4DC9-A142-561DD379BA90}"/>
              </a:ext>
            </a:extLst>
          </p:cNvPr>
          <p:cNvSpPr txBox="1"/>
          <p:nvPr/>
        </p:nvSpPr>
        <p:spPr>
          <a:xfrm>
            <a:off x="0" y="133268"/>
            <a:ext cx="12191999" cy="646331"/>
          </a:xfrm>
          <a:prstGeom prst="rect">
            <a:avLst/>
          </a:prstGeom>
          <a:noFill/>
        </p:spPr>
        <p:txBody>
          <a:bodyPr wrap="square" rtlCol="0">
            <a:spAutoFit/>
          </a:bodyPr>
          <a:lstStyle/>
          <a:p>
            <a:pPr algn="ctr"/>
            <a:r>
              <a:rPr lang="en-GB" sz="3600" dirty="0">
                <a:latin typeface="+mj-lt"/>
              </a:rPr>
              <a:t>Comparison between simulation and analytical formula (2/2)</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F399E103-820C-4808-800D-861F3F761D06}"/>
                  </a:ext>
                </a:extLst>
              </p:cNvPr>
              <p:cNvSpPr txBox="1"/>
              <p:nvPr/>
            </p:nvSpPr>
            <p:spPr>
              <a:xfrm>
                <a:off x="1333196" y="1223895"/>
                <a:ext cx="2781076" cy="338554"/>
              </a:xfrm>
              <a:prstGeom prst="rect">
                <a:avLst/>
              </a:prstGeom>
              <a:noFill/>
            </p:spPr>
            <p:txBody>
              <a:bodyPr wrap="square" rtlCol="0">
                <a:spAutoFit/>
              </a:bodyPr>
              <a:lstStyle/>
              <a:p>
                <a:r>
                  <a:rPr lang="en-GB" sz="1600" b="1" dirty="0"/>
                  <a:t>Evolution of </a:t>
                </a:r>
                <a14:m>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a14:m>
                <a:r>
                  <a:rPr lang="en-GB" sz="1600" b="1" dirty="0"/>
                  <a:t> and </a:t>
                </a:r>
                <a14:m>
                  <m:oMath xmlns:m="http://schemas.openxmlformats.org/officeDocument/2006/math">
                    <m:sSub>
                      <m:sSubPr>
                        <m:ctrlPr>
                          <a:rPr lang="en-GB" sz="1600" b="1" i="1">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a:solidFill>
                              <a:srgbClr val="FF0000"/>
                            </a:solidFill>
                            <a:latin typeface="Cambria Math" panose="02040503050406030204" pitchFamily="18" charset="0"/>
                          </a:rPr>
                          <m:t>𝒂𝒏</m:t>
                        </m:r>
                      </m:sub>
                    </m:sSub>
                  </m:oMath>
                </a14:m>
                <a:r>
                  <a:rPr lang="en-GB" sz="1600" b="1" dirty="0"/>
                  <a:t>  </a:t>
                </a:r>
              </a:p>
            </p:txBody>
          </p:sp>
        </mc:Choice>
        <mc:Fallback xmlns="">
          <p:sp>
            <p:nvSpPr>
              <p:cNvPr id="25" name="CasellaDiTesto 24">
                <a:extLst>
                  <a:ext uri="{FF2B5EF4-FFF2-40B4-BE49-F238E27FC236}">
                    <a16:creationId xmlns:a16="http://schemas.microsoft.com/office/drawing/2014/main" id="{F399E103-820C-4808-800D-861F3F761D06}"/>
                  </a:ext>
                </a:extLst>
              </p:cNvPr>
              <p:cNvSpPr txBox="1">
                <a:spLocks noRot="1" noChangeAspect="1" noMove="1" noResize="1" noEditPoints="1" noAdjustHandles="1" noChangeArrowheads="1" noChangeShapeType="1" noTextEdit="1"/>
              </p:cNvSpPr>
              <p:nvPr/>
            </p:nvSpPr>
            <p:spPr>
              <a:xfrm>
                <a:off x="1333196" y="1223895"/>
                <a:ext cx="2781076" cy="338554"/>
              </a:xfrm>
              <a:prstGeom prst="rect">
                <a:avLst/>
              </a:prstGeom>
              <a:blipFill>
                <a:blip r:embed="rId15"/>
                <a:stretch>
                  <a:fillRect l="-1316" t="-5455" b="-23636"/>
                </a:stretch>
              </a:blipFill>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9175A9F7-B399-4B5D-8CB1-6F02B8582E68}"/>
              </a:ext>
            </a:extLst>
          </p:cNvPr>
          <p:cNvSpPr txBox="1"/>
          <p:nvPr/>
        </p:nvSpPr>
        <p:spPr>
          <a:xfrm>
            <a:off x="5698059" y="1223895"/>
            <a:ext cx="866562" cy="338554"/>
          </a:xfrm>
          <a:prstGeom prst="rect">
            <a:avLst/>
          </a:prstGeom>
          <a:noFill/>
        </p:spPr>
        <p:txBody>
          <a:bodyPr wrap="square" rtlCol="0">
            <a:spAutoFit/>
          </a:bodyPr>
          <a:lstStyle/>
          <a:p>
            <a:r>
              <a:rPr lang="en-GB" sz="1600" b="1" dirty="0"/>
              <a:t>Zoom</a:t>
            </a:r>
          </a:p>
        </p:txBody>
      </p:sp>
      <p:sp>
        <p:nvSpPr>
          <p:cNvPr id="27" name="CasellaDiTesto 26">
            <a:extLst>
              <a:ext uri="{FF2B5EF4-FFF2-40B4-BE49-F238E27FC236}">
                <a16:creationId xmlns:a16="http://schemas.microsoft.com/office/drawing/2014/main" id="{0201E063-92FA-4E25-8470-68AE6AC7D0B7}"/>
              </a:ext>
            </a:extLst>
          </p:cNvPr>
          <p:cNvSpPr txBox="1"/>
          <p:nvPr/>
        </p:nvSpPr>
        <p:spPr>
          <a:xfrm>
            <a:off x="9575180" y="1060233"/>
            <a:ext cx="1661853" cy="338554"/>
          </a:xfrm>
          <a:prstGeom prst="rect">
            <a:avLst/>
          </a:prstGeom>
          <a:noFill/>
        </p:spPr>
        <p:txBody>
          <a:bodyPr wrap="square" rtlCol="0">
            <a:spAutoFit/>
          </a:bodyPr>
          <a:lstStyle/>
          <a:p>
            <a:r>
              <a:rPr lang="en-GB" sz="1600" b="1" dirty="0"/>
              <a:t>Error curve</a:t>
            </a:r>
          </a:p>
        </p:txBody>
      </p:sp>
      <p:sp>
        <p:nvSpPr>
          <p:cNvPr id="28" name="CasellaDiTesto 27">
            <a:extLst>
              <a:ext uri="{FF2B5EF4-FFF2-40B4-BE49-F238E27FC236}">
                <a16:creationId xmlns:a16="http://schemas.microsoft.com/office/drawing/2014/main" id="{3A8414C1-95DB-4F12-8C68-0D2386AB91A4}"/>
              </a:ext>
            </a:extLst>
          </p:cNvPr>
          <p:cNvSpPr txBox="1"/>
          <p:nvPr/>
        </p:nvSpPr>
        <p:spPr>
          <a:xfrm>
            <a:off x="8737462" y="1084351"/>
            <a:ext cx="711256" cy="338554"/>
          </a:xfrm>
          <a:prstGeom prst="rect">
            <a:avLst/>
          </a:prstGeom>
          <a:noFill/>
        </p:spPr>
        <p:txBody>
          <a:bodyPr wrap="square">
            <a:spAutoFit/>
          </a:bodyPr>
          <a:lstStyle/>
          <a:p>
            <a:r>
              <a:rPr lang="en-GB" sz="1600" b="1" dirty="0"/>
              <a:t>18 ms </a:t>
            </a:r>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A789703E-19D9-44EF-8CA6-5C3936B1BCA8}"/>
                  </a:ext>
                </a:extLst>
              </p:cNvPr>
              <p:cNvSpPr txBox="1"/>
              <p:nvPr/>
            </p:nvSpPr>
            <p:spPr>
              <a:xfrm>
                <a:off x="186431" y="6433108"/>
                <a:ext cx="12005568" cy="344133"/>
              </a:xfrm>
              <a:prstGeom prst="rect">
                <a:avLst/>
              </a:prstGeom>
              <a:noFill/>
            </p:spPr>
            <p:txBody>
              <a:bodyPr wrap="square">
                <a:spAutoFit/>
              </a:bodyPr>
              <a:lstStyle/>
              <a:p>
                <a:pPr marL="742950" lvl="1" indent="-285750">
                  <a:buFont typeface="Wingdings" panose="05000000000000000000" pitchFamily="2" charset="2"/>
                  <a:buChar char="Ø"/>
                </a:pPr>
                <a:r>
                  <a:rPr lang="en-GB" sz="1600" dirty="0"/>
                  <a:t>The phase difference isn’t visible anymore. The maximum error is reduced from </a:t>
                </a:r>
                <a14:m>
                  <m:oMath xmlns:m="http://schemas.openxmlformats.org/officeDocument/2006/math">
                    <m:r>
                      <a:rPr lang="en-GB" sz="1600" i="1">
                        <a:latin typeface="Cambria Math" panose="02040503050406030204" pitchFamily="18" charset="0"/>
                      </a:rPr>
                      <m:t>4</m:t>
                    </m:r>
                    <m:r>
                      <a:rPr lang="en-GB" sz="1600" i="1">
                        <a:latin typeface="Cambria Math" panose="02040503050406030204" pitchFamily="18" charset="0"/>
                        <a:ea typeface="Cambria Math" panose="02040503050406030204" pitchFamily="18" charset="0"/>
                      </a:rPr>
                      <m:t>∙1</m:t>
                    </m:r>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0</m:t>
                        </m:r>
                      </m:e>
                      <m:sup>
                        <m:r>
                          <a:rPr lang="en-GB" sz="1600" i="1">
                            <a:latin typeface="Cambria Math" panose="02040503050406030204" pitchFamily="18" charset="0"/>
                            <a:ea typeface="Cambria Math" panose="02040503050406030204" pitchFamily="18" charset="0"/>
                          </a:rPr>
                          <m:t>−14</m:t>
                        </m:r>
                      </m:sup>
                    </m:sSup>
                  </m:oMath>
                </a14:m>
                <a:r>
                  <a:rPr lang="en-GB" sz="1600" dirty="0"/>
                  <a:t> to </a:t>
                </a:r>
                <a14:m>
                  <m:oMath xmlns:m="http://schemas.openxmlformats.org/officeDocument/2006/math">
                    <m:r>
                      <a:rPr lang="en-GB" sz="1600" b="0" i="1" smtClean="0">
                        <a:latin typeface="Cambria Math" panose="02040503050406030204" pitchFamily="18" charset="0"/>
                      </a:rPr>
                      <m:t>1.2</m:t>
                    </m:r>
                    <m:r>
                      <a:rPr lang="en-GB" sz="1600" b="0" i="1">
                        <a:latin typeface="Cambria Math" panose="02040503050406030204" pitchFamily="18" charset="0"/>
                        <a:ea typeface="Cambria Math" panose="02040503050406030204" pitchFamily="18" charset="0"/>
                      </a:rPr>
                      <m:t>∙1</m:t>
                    </m:r>
                    <m:sSup>
                      <m:sSupPr>
                        <m:ctrlPr>
                          <a:rPr lang="en-GB" sz="1600" i="1">
                            <a:latin typeface="Cambria Math" panose="02040503050406030204" pitchFamily="18" charset="0"/>
                            <a:ea typeface="Cambria Math" panose="02040503050406030204" pitchFamily="18" charset="0"/>
                          </a:rPr>
                        </m:ctrlPr>
                      </m:sSupPr>
                      <m:e>
                        <m:r>
                          <a:rPr lang="en-GB" sz="1600" b="0" i="1">
                            <a:latin typeface="Cambria Math" panose="02040503050406030204" pitchFamily="18" charset="0"/>
                            <a:ea typeface="Cambria Math" panose="02040503050406030204" pitchFamily="18" charset="0"/>
                          </a:rPr>
                          <m:t>0</m:t>
                        </m:r>
                      </m:e>
                      <m:sup>
                        <m:r>
                          <a:rPr lang="en-GB" sz="1600" b="0" i="1">
                            <a:latin typeface="Cambria Math" panose="02040503050406030204" pitchFamily="18" charset="0"/>
                            <a:ea typeface="Cambria Math" panose="02040503050406030204" pitchFamily="18" charset="0"/>
                          </a:rPr>
                          <m:t>−1</m:t>
                        </m:r>
                        <m:r>
                          <a:rPr lang="en-GB" sz="1600" b="0" i="1" smtClean="0">
                            <a:latin typeface="Cambria Math" panose="02040503050406030204" pitchFamily="18" charset="0"/>
                            <a:ea typeface="Cambria Math" panose="02040503050406030204" pitchFamily="18" charset="0"/>
                          </a:rPr>
                          <m:t>4</m:t>
                        </m:r>
                      </m:sup>
                    </m:sSup>
                  </m:oMath>
                </a14:m>
                <a:r>
                  <a:rPr lang="en-GB" sz="1600" dirty="0"/>
                  <a:t>.  </a:t>
                </a:r>
              </a:p>
            </p:txBody>
          </p:sp>
        </mc:Choice>
        <mc:Fallback xmlns="">
          <p:sp>
            <p:nvSpPr>
              <p:cNvPr id="31" name="CasellaDiTesto 30">
                <a:extLst>
                  <a:ext uri="{FF2B5EF4-FFF2-40B4-BE49-F238E27FC236}">
                    <a16:creationId xmlns:a16="http://schemas.microsoft.com/office/drawing/2014/main" id="{A789703E-19D9-44EF-8CA6-5C3936B1BCA8}"/>
                  </a:ext>
                </a:extLst>
              </p:cNvPr>
              <p:cNvSpPr txBox="1">
                <a:spLocks noRot="1" noChangeAspect="1" noMove="1" noResize="1" noEditPoints="1" noAdjustHandles="1" noChangeArrowheads="1" noChangeShapeType="1" noTextEdit="1"/>
              </p:cNvSpPr>
              <p:nvPr/>
            </p:nvSpPr>
            <p:spPr>
              <a:xfrm>
                <a:off x="186431" y="6433108"/>
                <a:ext cx="12005568" cy="344133"/>
              </a:xfrm>
              <a:prstGeom prst="rect">
                <a:avLst/>
              </a:prstGeom>
              <a:blipFill>
                <a:blip r:embed="rId16"/>
                <a:stretch>
                  <a:fillRect t="-5263" b="-1929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2D2A61EF-A785-4669-AA65-6A6D2AA3E1DA}"/>
                  </a:ext>
                </a:extLst>
              </p:cNvPr>
              <p:cNvSpPr txBox="1"/>
              <p:nvPr/>
            </p:nvSpPr>
            <p:spPr>
              <a:xfrm>
                <a:off x="1297856" y="4225801"/>
                <a:ext cx="2781076" cy="338554"/>
              </a:xfrm>
              <a:prstGeom prst="rect">
                <a:avLst/>
              </a:prstGeom>
              <a:noFill/>
            </p:spPr>
            <p:txBody>
              <a:bodyPr wrap="square" rtlCol="0">
                <a:spAutoFit/>
              </a:bodyPr>
              <a:lstStyle/>
              <a:p>
                <a:r>
                  <a:rPr lang="en-GB" sz="1600" b="1" dirty="0"/>
                  <a:t>Evolution of </a:t>
                </a:r>
                <a14:m>
                  <m:oMath xmlns:m="http://schemas.openxmlformats.org/officeDocument/2006/math">
                    <m:sSub>
                      <m:sSubPr>
                        <m:ctrlPr>
                          <a:rPr lang="en-GB" sz="1600" b="1" i="1" smtClean="0">
                            <a:solidFill>
                              <a:srgbClr val="0D0DEC"/>
                            </a:solidFill>
                            <a:latin typeface="Cambria Math" panose="02040503050406030204" pitchFamily="18" charset="0"/>
                          </a:rPr>
                        </m:ctrlPr>
                      </m:sSubPr>
                      <m:e>
                        <m:r>
                          <a:rPr lang="en-GB" sz="1600" b="1" i="1">
                            <a:solidFill>
                              <a:srgbClr val="0D0DEC"/>
                            </a:solidFill>
                            <a:latin typeface="Cambria Math" panose="02040503050406030204" pitchFamily="18" charset="0"/>
                            <a:ea typeface="Cambria Math" panose="02040503050406030204" pitchFamily="18" charset="0"/>
                          </a:rPr>
                          <m:t>𝜹</m:t>
                        </m:r>
                      </m:e>
                      <m:sub>
                        <m:r>
                          <a:rPr lang="en-GB" sz="1600" b="1" i="1" smtClean="0">
                            <a:solidFill>
                              <a:srgbClr val="0D0DEC"/>
                            </a:solidFill>
                            <a:latin typeface="Cambria Math" panose="02040503050406030204" pitchFamily="18" charset="0"/>
                          </a:rPr>
                          <m:t>𝒔𝒊𝒎</m:t>
                        </m:r>
                      </m:sub>
                    </m:sSub>
                  </m:oMath>
                </a14:m>
                <a:r>
                  <a:rPr lang="en-GB" sz="1600" b="1" dirty="0"/>
                  <a:t> and </a:t>
                </a:r>
                <a14:m>
                  <m:oMath xmlns:m="http://schemas.openxmlformats.org/officeDocument/2006/math">
                    <m:sSub>
                      <m:sSubPr>
                        <m:ctrlPr>
                          <a:rPr lang="en-GB" sz="1600" b="1" i="1">
                            <a:solidFill>
                              <a:srgbClr val="FF0000"/>
                            </a:solidFill>
                            <a:latin typeface="Cambria Math" panose="02040503050406030204" pitchFamily="18" charset="0"/>
                          </a:rPr>
                        </m:ctrlPr>
                      </m:sSubPr>
                      <m:e>
                        <m:r>
                          <a:rPr lang="en-GB" sz="1600" b="1" i="1">
                            <a:solidFill>
                              <a:srgbClr val="FF0000"/>
                            </a:solidFill>
                            <a:latin typeface="Cambria Math" panose="02040503050406030204" pitchFamily="18" charset="0"/>
                            <a:ea typeface="Cambria Math" panose="02040503050406030204" pitchFamily="18" charset="0"/>
                          </a:rPr>
                          <m:t>𝜹</m:t>
                        </m:r>
                      </m:e>
                      <m:sub>
                        <m:r>
                          <a:rPr lang="en-GB" sz="1600" b="1" i="1">
                            <a:solidFill>
                              <a:srgbClr val="FF0000"/>
                            </a:solidFill>
                            <a:latin typeface="Cambria Math" panose="02040503050406030204" pitchFamily="18" charset="0"/>
                          </a:rPr>
                          <m:t>𝒂𝒏</m:t>
                        </m:r>
                      </m:sub>
                    </m:sSub>
                  </m:oMath>
                </a14:m>
                <a:r>
                  <a:rPr lang="en-GB" sz="1600" b="1" dirty="0"/>
                  <a:t>  </a:t>
                </a:r>
              </a:p>
            </p:txBody>
          </p:sp>
        </mc:Choice>
        <mc:Fallback xmlns="">
          <p:sp>
            <p:nvSpPr>
              <p:cNvPr id="32" name="CasellaDiTesto 31">
                <a:extLst>
                  <a:ext uri="{FF2B5EF4-FFF2-40B4-BE49-F238E27FC236}">
                    <a16:creationId xmlns:a16="http://schemas.microsoft.com/office/drawing/2014/main" id="{2D2A61EF-A785-4669-AA65-6A6D2AA3E1DA}"/>
                  </a:ext>
                </a:extLst>
              </p:cNvPr>
              <p:cNvSpPr txBox="1">
                <a:spLocks noRot="1" noChangeAspect="1" noMove="1" noResize="1" noEditPoints="1" noAdjustHandles="1" noChangeArrowheads="1" noChangeShapeType="1" noTextEdit="1"/>
              </p:cNvSpPr>
              <p:nvPr/>
            </p:nvSpPr>
            <p:spPr>
              <a:xfrm>
                <a:off x="1297856" y="4225801"/>
                <a:ext cx="2781076" cy="338554"/>
              </a:xfrm>
              <a:prstGeom prst="rect">
                <a:avLst/>
              </a:prstGeom>
              <a:blipFill>
                <a:blip r:embed="rId17"/>
                <a:stretch>
                  <a:fillRect l="-1316" t="-5357" b="-21429"/>
                </a:stretch>
              </a:blipFill>
            </p:spPr>
            <p:txBody>
              <a:bodyPr/>
              <a:lstStyle/>
              <a:p>
                <a:r>
                  <a:rPr lang="en-GB">
                    <a:noFill/>
                  </a:rPr>
                  <a:t> </a:t>
                </a:r>
              </a:p>
            </p:txBody>
          </p:sp>
        </mc:Fallback>
      </mc:AlternateContent>
      <p:sp>
        <p:nvSpPr>
          <p:cNvPr id="33" name="CasellaDiTesto 32">
            <a:extLst>
              <a:ext uri="{FF2B5EF4-FFF2-40B4-BE49-F238E27FC236}">
                <a16:creationId xmlns:a16="http://schemas.microsoft.com/office/drawing/2014/main" id="{45D26F9B-BDFE-474F-B30D-FF890D40993C}"/>
              </a:ext>
            </a:extLst>
          </p:cNvPr>
          <p:cNvSpPr txBox="1"/>
          <p:nvPr/>
        </p:nvSpPr>
        <p:spPr>
          <a:xfrm>
            <a:off x="5790409" y="4212688"/>
            <a:ext cx="866562" cy="338554"/>
          </a:xfrm>
          <a:prstGeom prst="rect">
            <a:avLst/>
          </a:prstGeom>
          <a:noFill/>
        </p:spPr>
        <p:txBody>
          <a:bodyPr wrap="square" rtlCol="0">
            <a:spAutoFit/>
          </a:bodyPr>
          <a:lstStyle/>
          <a:p>
            <a:r>
              <a:rPr lang="en-GB" sz="1600" b="1" dirty="0"/>
              <a:t>Zoom</a:t>
            </a:r>
          </a:p>
        </p:txBody>
      </p:sp>
      <p:sp>
        <p:nvSpPr>
          <p:cNvPr id="34" name="CasellaDiTesto 33">
            <a:extLst>
              <a:ext uri="{FF2B5EF4-FFF2-40B4-BE49-F238E27FC236}">
                <a16:creationId xmlns:a16="http://schemas.microsoft.com/office/drawing/2014/main" id="{F178B19D-BCE3-4BF5-B2E2-90EC5231B808}"/>
              </a:ext>
            </a:extLst>
          </p:cNvPr>
          <p:cNvSpPr txBox="1"/>
          <p:nvPr/>
        </p:nvSpPr>
        <p:spPr>
          <a:xfrm>
            <a:off x="9613201" y="4110025"/>
            <a:ext cx="1661853" cy="338554"/>
          </a:xfrm>
          <a:prstGeom prst="rect">
            <a:avLst/>
          </a:prstGeom>
          <a:noFill/>
        </p:spPr>
        <p:txBody>
          <a:bodyPr wrap="square" rtlCol="0">
            <a:spAutoFit/>
          </a:bodyPr>
          <a:lstStyle/>
          <a:p>
            <a:r>
              <a:rPr lang="en-GB" sz="1600" b="1" dirty="0"/>
              <a:t>Error curve</a:t>
            </a:r>
          </a:p>
        </p:txBody>
      </p:sp>
      <p:sp>
        <p:nvSpPr>
          <p:cNvPr id="35" name="CasellaDiTesto 34">
            <a:extLst>
              <a:ext uri="{FF2B5EF4-FFF2-40B4-BE49-F238E27FC236}">
                <a16:creationId xmlns:a16="http://schemas.microsoft.com/office/drawing/2014/main" id="{26FE2E92-5A91-42FC-A107-E159F5521E69}"/>
              </a:ext>
            </a:extLst>
          </p:cNvPr>
          <p:cNvSpPr txBox="1"/>
          <p:nvPr/>
        </p:nvSpPr>
        <p:spPr>
          <a:xfrm>
            <a:off x="8775483" y="4134143"/>
            <a:ext cx="711256" cy="338554"/>
          </a:xfrm>
          <a:prstGeom prst="rect">
            <a:avLst/>
          </a:prstGeom>
          <a:noFill/>
        </p:spPr>
        <p:txBody>
          <a:bodyPr wrap="square">
            <a:spAutoFit/>
          </a:bodyPr>
          <a:lstStyle/>
          <a:p>
            <a:r>
              <a:rPr lang="en-GB" sz="1600" b="1" dirty="0"/>
              <a:t>17 ms </a:t>
            </a:r>
          </a:p>
        </p:txBody>
      </p:sp>
    </p:spTree>
    <p:extLst>
      <p:ext uri="{BB962C8B-B14F-4D97-AF65-F5344CB8AC3E}">
        <p14:creationId xmlns:p14="http://schemas.microsoft.com/office/powerpoint/2010/main" val="1658881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A92AF93-7B30-41E0-ACB9-E1E75E212CFA}"/>
                  </a:ext>
                </a:extLst>
              </p:cNvPr>
              <p:cNvSpPr txBox="1"/>
              <p:nvPr/>
            </p:nvSpPr>
            <p:spPr>
              <a:xfrm>
                <a:off x="0" y="1160750"/>
                <a:ext cx="12192000" cy="2343975"/>
              </a:xfrm>
              <a:prstGeom prst="rect">
                <a:avLst/>
              </a:prstGeom>
              <a:noFill/>
            </p:spPr>
            <p:txBody>
              <a:bodyPr wrap="square" rtlCol="0">
                <a:spAutoFit/>
              </a:bodyPr>
              <a:lstStyle/>
              <a:p>
                <a:pPr marL="285750" indent="-285750">
                  <a:buFont typeface="Wingdings" panose="05000000000000000000" pitchFamily="2" charset="2"/>
                  <a:buChar char="q"/>
                </a:pPr>
                <a:r>
                  <a:rPr lang="en-GB" dirty="0"/>
                  <a:t>We start from the discrete equations of motion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change variable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𝜑</m:t>
                    </m:r>
                    <m:r>
                      <a:rPr lang="en-GB" b="0" i="1" smtClean="0">
                        <a:solidFill>
                          <a:schemeClr val="tx1"/>
                        </a:solidFill>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r>
                      <a:rPr lang="en-GB" i="1">
                        <a:latin typeface="Cambria Math" panose="02040503050406030204" pitchFamily="18" charset="0"/>
                      </a:rPr>
                      <m:t> </m:t>
                    </m:r>
                  </m:oMath>
                </a14:m>
                <a:r>
                  <a:rPr lang="en-GB" dirty="0"/>
                  <a:t>+ </a:t>
                </a:r>
                <a14:m>
                  <m:oMath xmlns:m="http://schemas.openxmlformats.org/officeDocument/2006/math">
                    <m:sSub>
                      <m:sSubPr>
                        <m:ctrlPr>
                          <a:rPr lang="en-GB" i="1" dirty="0"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dirty="0" smtClean="0">
                            <a:latin typeface="Cambria Math" panose="02040503050406030204" pitchFamily="18" charset="0"/>
                          </a:rPr>
                          <m:t>0</m:t>
                        </m:r>
                      </m:sub>
                    </m:sSub>
                  </m:oMath>
                </a14:m>
                <a:r>
                  <a:rPr lang="en-GB" dirty="0"/>
                  <a:t> --&gt; </a:t>
                </a:r>
                <a14:m>
                  <m:oMath xmlns:m="http://schemas.openxmlformats.org/officeDocument/2006/math">
                    <m:sSub>
                      <m:sSubPr>
                        <m:ctrlPr>
                          <a:rPr lang="en-GB" i="1" dirty="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dirty="0">
                            <a:latin typeface="Cambria Math" panose="02040503050406030204" pitchFamily="18" charset="0"/>
                          </a:rPr>
                          <m:t>0</m:t>
                        </m:r>
                      </m:sub>
                    </m:sSub>
                  </m:oMath>
                </a14:m>
                <a:r>
                  <a:rPr lang="en-GB" dirty="0"/>
                  <a:t> and we linearly expand </a:t>
                </a:r>
                <a14:m>
                  <m:oMath xmlns:m="http://schemas.openxmlformats.org/officeDocument/2006/math">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func>
                  </m:oMath>
                </a14:m>
                <a:r>
                  <a:rPr lang="en-GB" dirty="0"/>
                  <a:t> around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for small </a:t>
                </a:r>
                <a14:m>
                  <m:oMath xmlns:m="http://schemas.openxmlformats.org/officeDocument/2006/math">
                    <m:sSub>
                      <m:sSubPr>
                        <m:ctrlPr>
                          <a:rPr lang="en-GB" i="1" dirty="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dirty="0">
                            <a:latin typeface="Cambria Math" panose="02040503050406030204" pitchFamily="18" charset="0"/>
                          </a:rPr>
                          <m:t>0</m:t>
                        </m:r>
                      </m:sub>
                    </m:sSub>
                  </m:oMath>
                </a14:m>
                <a:r>
                  <a:rPr lang="en-GB" dirty="0"/>
                  <a:t>   </a:t>
                </a:r>
              </a:p>
            </p:txBody>
          </p:sp>
        </mc:Choice>
        <mc:Fallback xmlns="">
          <p:sp>
            <p:nvSpPr>
              <p:cNvPr id="10" name="CasellaDiTesto 9">
                <a:extLst>
                  <a:ext uri="{FF2B5EF4-FFF2-40B4-BE49-F238E27FC236}">
                    <a16:creationId xmlns:a16="http://schemas.microsoft.com/office/drawing/2014/main" id="{3A92AF93-7B30-41E0-ACB9-E1E75E212CFA}"/>
                  </a:ext>
                </a:extLst>
              </p:cNvPr>
              <p:cNvSpPr txBox="1">
                <a:spLocks noRot="1" noChangeAspect="1" noMove="1" noResize="1" noEditPoints="1" noAdjustHandles="1" noChangeArrowheads="1" noChangeShapeType="1" noTextEdit="1"/>
              </p:cNvSpPr>
              <p:nvPr/>
            </p:nvSpPr>
            <p:spPr>
              <a:xfrm>
                <a:off x="0" y="1160750"/>
                <a:ext cx="12192000" cy="2343975"/>
              </a:xfrm>
              <a:prstGeom prst="rect">
                <a:avLst/>
              </a:prstGeom>
              <a:blipFill>
                <a:blip r:embed="rId2"/>
                <a:stretch>
                  <a:fillRect l="-300" t="-1299" b="-1558"/>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F03D1770-F7F9-4D1D-AA14-4F2F105FC20F}"/>
              </a:ext>
            </a:extLst>
          </p:cNvPr>
          <p:cNvSpPr txBox="1"/>
          <p:nvPr/>
        </p:nvSpPr>
        <p:spPr>
          <a:xfrm>
            <a:off x="0" y="204290"/>
            <a:ext cx="12191999" cy="707886"/>
          </a:xfrm>
          <a:prstGeom prst="rect">
            <a:avLst/>
          </a:prstGeom>
          <a:noFill/>
        </p:spPr>
        <p:txBody>
          <a:bodyPr wrap="square" rtlCol="0">
            <a:spAutoFit/>
          </a:bodyPr>
          <a:lstStyle/>
          <a:p>
            <a:pPr algn="ctr"/>
            <a:r>
              <a:rPr lang="en-GB" sz="4000" dirty="0">
                <a:latin typeface="+mj-lt"/>
              </a:rPr>
              <a:t>Amplitude of motion for small oscillations (1/2)</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CE6D7DB2-FA42-4F41-A9A4-D1CCC1B15BD9}"/>
                  </a:ext>
                </a:extLst>
              </p:cNvPr>
              <p:cNvSpPr txBox="1"/>
              <p:nvPr/>
            </p:nvSpPr>
            <p:spPr>
              <a:xfrm>
                <a:off x="0" y="1669544"/>
                <a:ext cx="12192000" cy="295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e>
                          </m:d>
                        </m:sup>
                      </m:sSup>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2</m:t>
                      </m:r>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h</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oMath>
                  </m:oMathPara>
                </a14:m>
                <a:endParaRPr lang="en-GB" i="1" dirty="0">
                  <a:solidFill>
                    <a:schemeClr val="tx1"/>
                  </a:solidFill>
                </a:endParaRPr>
              </a:p>
            </p:txBody>
          </p:sp>
        </mc:Choice>
        <mc:Fallback xmlns="">
          <p:sp>
            <p:nvSpPr>
              <p:cNvPr id="7" name="CasellaDiTesto 6">
                <a:extLst>
                  <a:ext uri="{FF2B5EF4-FFF2-40B4-BE49-F238E27FC236}">
                    <a16:creationId xmlns:a16="http://schemas.microsoft.com/office/drawing/2014/main" id="{CE6D7DB2-FA42-4F41-A9A4-D1CCC1B15BD9}"/>
                  </a:ext>
                </a:extLst>
              </p:cNvPr>
              <p:cNvSpPr txBox="1">
                <a:spLocks noRot="1" noChangeAspect="1" noMove="1" noResize="1" noEditPoints="1" noAdjustHandles="1" noChangeArrowheads="1" noChangeShapeType="1" noTextEdit="1"/>
              </p:cNvSpPr>
              <p:nvPr/>
            </p:nvSpPr>
            <p:spPr>
              <a:xfrm>
                <a:off x="0" y="1669544"/>
                <a:ext cx="12192000" cy="295594"/>
              </a:xfrm>
              <a:prstGeom prst="rect">
                <a:avLst/>
              </a:prstGeom>
              <a:blipFill>
                <a:blip r:embed="rId3"/>
                <a:stretch>
                  <a:fillRect t="-625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1F5F6FD1-C45F-44AC-BB83-C5305E313347}"/>
                  </a:ext>
                </a:extLst>
              </p:cNvPr>
              <p:cNvSpPr txBox="1"/>
              <p:nvPr/>
            </p:nvSpPr>
            <p:spPr>
              <a:xfrm>
                <a:off x="2959516" y="2189761"/>
                <a:ext cx="6119090" cy="7173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p>
                            </m:e>
                          </m:func>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ea typeface="Cambria Math" panose="02040503050406030204" pitchFamily="18" charset="0"/>
                        </a:rPr>
                        <m:t>−</m:t>
                      </m:r>
                      <m:f>
                        <m:fPr>
                          <m:ctrlPr>
                            <a:rPr lang="en-GB" i="1" smtClean="0">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d>
                        <m:dPr>
                          <m:ctrlPr>
                            <a:rPr lang="en-GB"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1+</m:t>
                          </m:r>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2</m:t>
                              </m:r>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e>
                      </m:d>
                    </m:oMath>
                  </m:oMathPara>
                </a14:m>
                <a:endParaRPr lang="en-GB" dirty="0">
                  <a:solidFill>
                    <a:schemeClr val="tx1"/>
                  </a:solidFill>
                </a:endParaRPr>
              </a:p>
            </p:txBody>
          </p:sp>
        </mc:Choice>
        <mc:Fallback xmlns="">
          <p:sp>
            <p:nvSpPr>
              <p:cNvPr id="9" name="CasellaDiTesto 8">
                <a:extLst>
                  <a:ext uri="{FF2B5EF4-FFF2-40B4-BE49-F238E27FC236}">
                    <a16:creationId xmlns:a16="http://schemas.microsoft.com/office/drawing/2014/main" id="{1F5F6FD1-C45F-44AC-BB83-C5305E313347}"/>
                  </a:ext>
                </a:extLst>
              </p:cNvPr>
              <p:cNvSpPr txBox="1">
                <a:spLocks noRot="1" noChangeAspect="1" noMove="1" noResize="1" noEditPoints="1" noAdjustHandles="1" noChangeArrowheads="1" noChangeShapeType="1" noTextEdit="1"/>
              </p:cNvSpPr>
              <p:nvPr/>
            </p:nvSpPr>
            <p:spPr>
              <a:xfrm>
                <a:off x="2959516" y="2189761"/>
                <a:ext cx="6119090" cy="71731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8196E18-3331-4CBE-8A1C-91B1F166B998}"/>
                  </a:ext>
                </a:extLst>
              </p:cNvPr>
              <p:cNvSpPr txBox="1"/>
              <p:nvPr/>
            </p:nvSpPr>
            <p:spPr>
              <a:xfrm>
                <a:off x="1" y="3717925"/>
                <a:ext cx="12192000" cy="3479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en-GB" b="0" i="1" smtClean="0">
                              <a:solidFill>
                                <a:schemeClr val="tx1"/>
                              </a:solidFill>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bSup>
                      <m:r>
                        <a:rPr lang="en-GB" b="0" i="1" smtClean="0">
                          <a:solidFill>
                            <a:schemeClr val="tx1"/>
                          </a:solidFill>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bSup>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2</m:t>
                      </m:r>
                      <m:r>
                        <a:rPr lang="en-GB" b="0" i="1" smtClean="0">
                          <a:solidFill>
                            <a:schemeClr val="tx1"/>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h</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oMath>
                  </m:oMathPara>
                </a14:m>
                <a:endParaRPr lang="en-GB" i="1" dirty="0">
                  <a:solidFill>
                    <a:schemeClr val="tx1"/>
                  </a:solidFill>
                </a:endParaRPr>
              </a:p>
            </p:txBody>
          </p:sp>
        </mc:Choice>
        <mc:Fallback xmlns="">
          <p:sp>
            <p:nvSpPr>
              <p:cNvPr id="12" name="CasellaDiTesto 11">
                <a:extLst>
                  <a:ext uri="{FF2B5EF4-FFF2-40B4-BE49-F238E27FC236}">
                    <a16:creationId xmlns:a16="http://schemas.microsoft.com/office/drawing/2014/main" id="{28196E18-3331-4CBE-8A1C-91B1F166B998}"/>
                  </a:ext>
                </a:extLst>
              </p:cNvPr>
              <p:cNvSpPr txBox="1">
                <a:spLocks noRot="1" noChangeAspect="1" noMove="1" noResize="1" noEditPoints="1" noAdjustHandles="1" noChangeArrowheads="1" noChangeShapeType="1" noTextEdit="1"/>
              </p:cNvSpPr>
              <p:nvPr/>
            </p:nvSpPr>
            <p:spPr>
              <a:xfrm>
                <a:off x="1" y="3717925"/>
                <a:ext cx="12192000" cy="347916"/>
              </a:xfrm>
              <a:prstGeom prst="rect">
                <a:avLst/>
              </a:prstGeom>
              <a:blipFill>
                <a:blip r:embed="rId5"/>
                <a:stretch>
                  <a:fillRect t="-3509" b="-175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4C415C1B-E47A-4752-9D65-0C09B0368542}"/>
                  </a:ext>
                </a:extLst>
              </p:cNvPr>
              <p:cNvSpPr txBox="1"/>
              <p:nvPr/>
            </p:nvSpPr>
            <p:spPr>
              <a:xfrm>
                <a:off x="0" y="4252333"/>
                <a:ext cx="12191999" cy="7173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ea typeface="Cambria Math" panose="02040503050406030204" pitchFamily="18" charset="0"/>
                            </a:rPr>
                            <m:t>𝛿</m:t>
                          </m:r>
                        </m:e>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d>
                        <m:dPr>
                          <m:ctrlPr>
                            <a:rPr lang="en-GB" b="0" i="1" smtClean="0">
                              <a:solidFill>
                                <a:schemeClr val="tx1"/>
                              </a:solidFill>
                              <a:latin typeface="Cambria Math" panose="02040503050406030204" pitchFamily="18" charset="0"/>
                              <a:ea typeface="Cambria Math" panose="02040503050406030204" pitchFamily="18" charset="0"/>
                            </a:rPr>
                          </m:ctrlPr>
                        </m:dPr>
                        <m:e>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r>
                            <a:rPr lang="en-GB" i="1">
                              <a:latin typeface="Cambria Math" panose="02040503050406030204" pitchFamily="18" charset="0"/>
                            </a:rPr>
                            <m:t>−</m:t>
                          </m:r>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sup>
                          </m:sSubSup>
                        </m:e>
                      </m:d>
                      <m:r>
                        <a:rPr lang="en-GB" b="0" i="1" smtClean="0">
                          <a:solidFill>
                            <a:schemeClr val="tx1"/>
                          </a:solidFill>
                          <a:latin typeface="Cambria Math" panose="02040503050406030204" pitchFamily="18" charset="0"/>
                          <a:ea typeface="Cambria Math" panose="02040503050406030204" pitchFamily="18" charset="0"/>
                        </a:rPr>
                        <m:t>−</m:t>
                      </m:r>
                      <m:f>
                        <m:fPr>
                          <m:ctrlPr>
                            <a:rPr lang="en-GB" i="1" smtClean="0">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d>
                        <m:dPr>
                          <m:ctrlPr>
                            <a:rPr lang="en-GB"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1+</m:t>
                          </m:r>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2</m:t>
                              </m:r>
                              <m:r>
                                <a:rPr lang="en-GB" b="0" i="1">
                                  <a:solidFill>
                                    <a:schemeClr val="tx1"/>
                                  </a:solidFill>
                                  <a:latin typeface="Cambria Math" panose="02040503050406030204" pitchFamily="18" charset="0"/>
                                  <a:ea typeface="Cambria Math" panose="02040503050406030204" pitchFamily="18" charset="0"/>
                                </a:rPr>
                                <m:t>𝛿</m:t>
                              </m:r>
                            </m:e>
                            <m:sup>
                              <m:d>
                                <m:dPr>
                                  <m:ctrlPr>
                                    <a:rPr lang="en-GB" b="0"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e>
                              </m:d>
                            </m:sup>
                          </m:sSup>
                        </m:e>
                      </m:d>
                    </m:oMath>
                  </m:oMathPara>
                </a14:m>
                <a:endParaRPr lang="en-GB" dirty="0">
                  <a:solidFill>
                    <a:schemeClr val="tx1"/>
                  </a:solidFill>
                </a:endParaRPr>
              </a:p>
            </p:txBody>
          </p:sp>
        </mc:Choice>
        <mc:Fallback xmlns="">
          <p:sp>
            <p:nvSpPr>
              <p:cNvPr id="14" name="CasellaDiTesto 13">
                <a:extLst>
                  <a:ext uri="{FF2B5EF4-FFF2-40B4-BE49-F238E27FC236}">
                    <a16:creationId xmlns:a16="http://schemas.microsoft.com/office/drawing/2014/main" id="{4C415C1B-E47A-4752-9D65-0C09B0368542}"/>
                  </a:ext>
                </a:extLst>
              </p:cNvPr>
              <p:cNvSpPr txBox="1">
                <a:spLocks noRot="1" noChangeAspect="1" noMove="1" noResize="1" noEditPoints="1" noAdjustHandles="1" noChangeArrowheads="1" noChangeShapeType="1" noTextEdit="1"/>
              </p:cNvSpPr>
              <p:nvPr/>
            </p:nvSpPr>
            <p:spPr>
              <a:xfrm>
                <a:off x="0" y="4252333"/>
                <a:ext cx="12191999" cy="71731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072AEC9-4A63-4A33-AAA5-BAD53117090D}"/>
                  </a:ext>
                </a:extLst>
              </p:cNvPr>
              <p:cNvSpPr txBox="1"/>
              <p:nvPr/>
            </p:nvSpPr>
            <p:spPr>
              <a:xfrm>
                <a:off x="3048739" y="4909282"/>
                <a:ext cx="6094520" cy="711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r>
                        <a:rPr lang="en-GB" b="0" i="1" smtClean="0">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d>
                        <m:dPr>
                          <m:ctrlPr>
                            <a:rPr lang="en-GB" i="1" smtClean="0">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𝑛</m:t>
                                  </m:r>
                                </m:e>
                              </m:d>
                            </m:sup>
                          </m:sSubSup>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h</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m:oMathPara>
                </a14:m>
                <a:endParaRPr lang="en-GB" dirty="0"/>
              </a:p>
            </p:txBody>
          </p:sp>
        </mc:Choice>
        <mc:Fallback xmlns="">
          <p:sp>
            <p:nvSpPr>
              <p:cNvPr id="16" name="CasellaDiTesto 15">
                <a:extLst>
                  <a:ext uri="{FF2B5EF4-FFF2-40B4-BE49-F238E27FC236}">
                    <a16:creationId xmlns:a16="http://schemas.microsoft.com/office/drawing/2014/main" id="{E072AEC9-4A63-4A33-AAA5-BAD53117090D}"/>
                  </a:ext>
                </a:extLst>
              </p:cNvPr>
              <p:cNvSpPr txBox="1">
                <a:spLocks noRot="1" noChangeAspect="1" noMove="1" noResize="1" noEditPoints="1" noAdjustHandles="1" noChangeArrowheads="1" noChangeShapeType="1" noTextEdit="1"/>
              </p:cNvSpPr>
              <p:nvPr/>
            </p:nvSpPr>
            <p:spPr>
              <a:xfrm>
                <a:off x="3048739" y="4909282"/>
                <a:ext cx="6094520" cy="7113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D5ECAEF2-990D-43C8-BB88-DC5781A75C41}"/>
                  </a:ext>
                </a:extLst>
              </p:cNvPr>
              <p:cNvSpPr txBox="1"/>
              <p:nvPr/>
            </p:nvSpPr>
            <p:spPr>
              <a:xfrm>
                <a:off x="1850254" y="5646129"/>
                <a:ext cx="9356326" cy="7364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m:t>
                      </m:r>
                      <m:r>
                        <a:rPr lang="en-GB" i="1">
                          <a:latin typeface="Cambria Math" panose="02040503050406030204" pitchFamily="18" charset="0"/>
                        </a:rPr>
                        <m:t>−</m:t>
                      </m:r>
                      <m:f>
                        <m:fPr>
                          <m:ctrlPr>
                            <a:rPr lang="en-GB" i="1">
                              <a:latin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𝑛</m:t>
                              </m:r>
                            </m:e>
                          </m:d>
                        </m:sup>
                      </m:sSubSup>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h</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e>
                              </m:func>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den>
                          </m:f>
                        </m:e>
                      </m:d>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𝛿</m:t>
                          </m:r>
                        </m:e>
                        <m:sup>
                          <m:d>
                            <m:dPr>
                              <m:ctrlPr>
                                <a:rPr lang="en-GB" i="1">
                                  <a:latin typeface="Cambria Math" panose="02040503050406030204" pitchFamily="18" charset="0"/>
                                </a:rPr>
                              </m:ctrlPr>
                            </m:dPr>
                            <m:e>
                              <m:r>
                                <a:rPr lang="en-GB" i="1">
                                  <a:latin typeface="Cambria Math" panose="02040503050406030204" pitchFamily="18" charset="0"/>
                                </a:rPr>
                                <m:t>𝑛</m:t>
                              </m:r>
                            </m:e>
                          </m:d>
                        </m:sup>
                      </m:sSup>
                    </m:oMath>
                  </m:oMathPara>
                </a14:m>
                <a:endParaRPr lang="en-GB" dirty="0"/>
              </a:p>
            </p:txBody>
          </p:sp>
        </mc:Choice>
        <mc:Fallback xmlns="">
          <p:sp>
            <p:nvSpPr>
              <p:cNvPr id="18" name="CasellaDiTesto 17">
                <a:extLst>
                  <a:ext uri="{FF2B5EF4-FFF2-40B4-BE49-F238E27FC236}">
                    <a16:creationId xmlns:a16="http://schemas.microsoft.com/office/drawing/2014/main" id="{D5ECAEF2-990D-43C8-BB88-DC5781A75C41}"/>
                  </a:ext>
                </a:extLst>
              </p:cNvPr>
              <p:cNvSpPr txBox="1">
                <a:spLocks noRot="1" noChangeAspect="1" noMove="1" noResize="1" noEditPoints="1" noAdjustHandles="1" noChangeArrowheads="1" noChangeShapeType="1" noTextEdit="1"/>
              </p:cNvSpPr>
              <p:nvPr/>
            </p:nvSpPr>
            <p:spPr>
              <a:xfrm>
                <a:off x="1850254" y="5646129"/>
                <a:ext cx="9356326" cy="736484"/>
              </a:xfrm>
              <a:prstGeom prst="rect">
                <a:avLst/>
              </a:prstGeom>
              <a:blipFill>
                <a:blip r:embed="rId8"/>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2D5EDD85-8230-4E2E-8941-53C275A867D0}"/>
              </a:ext>
            </a:extLst>
          </p:cNvPr>
          <p:cNvSpPr>
            <a:spLocks noGrp="1"/>
          </p:cNvSpPr>
          <p:nvPr>
            <p:ph type="sldNum" sz="quarter" idx="12"/>
          </p:nvPr>
        </p:nvSpPr>
        <p:spPr/>
        <p:txBody>
          <a:bodyPr/>
          <a:lstStyle/>
          <a:p>
            <a:fld id="{F556478C-EA8F-4B12-8AB2-8053E5C3663D}" type="slidenum">
              <a:rPr lang="en-GB" smtClean="0"/>
              <a:t>28</a:t>
            </a:fld>
            <a:endParaRPr lang="en-GB"/>
          </a:p>
        </p:txBody>
      </p:sp>
    </p:spTree>
    <p:extLst>
      <p:ext uri="{BB962C8B-B14F-4D97-AF65-F5344CB8AC3E}">
        <p14:creationId xmlns:p14="http://schemas.microsoft.com/office/powerpoint/2010/main" val="2865236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93C307-1675-4809-900B-DD3128E4F013}"/>
              </a:ext>
            </a:extLst>
          </p:cNvPr>
          <p:cNvSpPr txBox="1"/>
          <p:nvPr/>
        </p:nvSpPr>
        <p:spPr>
          <a:xfrm>
            <a:off x="124286" y="1089734"/>
            <a:ext cx="12067711" cy="4924425"/>
          </a:xfrm>
          <a:prstGeom prst="rect">
            <a:avLst/>
          </a:prstGeom>
          <a:noFill/>
        </p:spPr>
        <p:txBody>
          <a:bodyPr wrap="square" lIns="0" tIns="0" rIns="0" bIns="0" rtlCol="0">
            <a:spAutoFit/>
          </a:bodyPr>
          <a:lstStyle/>
          <a:p>
            <a:pPr marL="285750" indent="-285750">
              <a:buFont typeface="Wingdings" panose="05000000000000000000" pitchFamily="2" charset="2"/>
              <a:buChar char="q"/>
            </a:pPr>
            <a:r>
              <a:rPr lang="en-GB" sz="1600" dirty="0"/>
              <a:t>We can write these two equations in matrix form</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endParaRPr lang="en-GB" sz="1600" dirty="0"/>
          </a:p>
          <a:p>
            <a:pPr marL="285750" indent="-285750">
              <a:buFont typeface="Wingdings" panose="05000000000000000000" pitchFamily="2" charset="2"/>
              <a:buChar char="q"/>
            </a:pPr>
            <a:r>
              <a:rPr lang="en-GB" sz="1600" dirty="0"/>
              <a:t>The 2x2 matrix can be written as</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endParaRPr lang="en-GB" sz="1600" dirty="0"/>
          </a:p>
          <a:p>
            <a:pPr marL="742950" lvl="1" indent="-285750">
              <a:buFont typeface="Wingdings" panose="05000000000000000000" pitchFamily="2" charset="2"/>
              <a:buChar char="Ø"/>
            </a:pPr>
            <a:r>
              <a:rPr lang="en-GB" sz="1600" dirty="0"/>
              <a:t>where</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This matrix representation indicates that the phase-space orbits are tilted ellipses with equations</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a:p>
            <a:pPr marL="742950" lvl="1" indent="-285750">
              <a:buFont typeface="Wingdings" panose="05000000000000000000" pitchFamily="2" charset="2"/>
              <a:buChar char="Ø"/>
            </a:pPr>
            <a:r>
              <a:rPr lang="en-GB" sz="1600" dirty="0"/>
              <a:t>and the amplitude of motion is proportional to</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1ABE4E2-2779-45CF-984B-ECDCDE09099D}"/>
                  </a:ext>
                </a:extLst>
              </p:cNvPr>
              <p:cNvSpPr txBox="1"/>
              <p:nvPr/>
            </p:nvSpPr>
            <p:spPr>
              <a:xfrm>
                <a:off x="1" y="1429838"/>
                <a:ext cx="12192000" cy="80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latin typeface="Cambria Math" panose="02040503050406030204" pitchFamily="18" charset="0"/>
                            </a:rPr>
                          </m:ctrlPr>
                        </m:dPr>
                        <m:e>
                          <m:m>
                            <m:mPr>
                              <m:mcs>
                                <m:mc>
                                  <m:mcPr>
                                    <m:count m:val="1"/>
                                    <m:mcJc m:val="center"/>
                                  </m:mcPr>
                                </m:mc>
                              </m:mcs>
                              <m:ctrlPr>
                                <a:rPr lang="en-GB" sz="1600" i="1" smtClean="0">
                                  <a:latin typeface="Cambria Math" panose="02040503050406030204" pitchFamily="18" charset="0"/>
                                </a:rPr>
                              </m:ctrlPr>
                            </m:mPr>
                            <m:mr>
                              <m:e>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up>
                                    <m:r>
                                      <a:rPr lang="en-GB" sz="1600" i="1">
                                        <a:latin typeface="Cambria Math" panose="02040503050406030204" pitchFamily="18" charset="0"/>
                                      </a:rPr>
                                      <m:t>(</m:t>
                                    </m:r>
                                    <m:r>
                                      <a:rPr lang="en-GB" sz="1600" i="1">
                                        <a:latin typeface="Cambria Math" panose="02040503050406030204" pitchFamily="18" charset="0"/>
                                      </a:rPr>
                                      <m:t>𝑛</m:t>
                                    </m:r>
                                    <m:r>
                                      <a:rPr lang="en-GB" sz="1600" i="1">
                                        <a:latin typeface="Cambria Math" panose="02040503050406030204" pitchFamily="18" charset="0"/>
                                      </a:rPr>
                                      <m:t>+1)</m:t>
                                    </m:r>
                                  </m:sup>
                                </m:sSubSup>
                              </m:e>
                            </m:mr>
                            <m:mr>
                              <m:e>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𝛿</m:t>
                                    </m:r>
                                  </m:e>
                                  <m:sup>
                                    <m:r>
                                      <a:rPr lang="en-GB" sz="1600" i="1">
                                        <a:latin typeface="Cambria Math" panose="02040503050406030204" pitchFamily="18" charset="0"/>
                                      </a:rPr>
                                      <m:t>(</m:t>
                                    </m:r>
                                    <m:r>
                                      <a:rPr lang="en-GB" sz="1600" i="1">
                                        <a:latin typeface="Cambria Math" panose="02040503050406030204" pitchFamily="18" charset="0"/>
                                      </a:rPr>
                                      <m:t>𝑛</m:t>
                                    </m:r>
                                    <m:r>
                                      <a:rPr lang="en-GB" sz="1600" i="1">
                                        <a:latin typeface="Cambria Math" panose="02040503050406030204" pitchFamily="18" charset="0"/>
                                      </a:rPr>
                                      <m:t>+1)</m:t>
                                    </m:r>
                                  </m:sup>
                                </m:sSup>
                              </m:e>
                            </m:mr>
                          </m:m>
                        </m:e>
                      </m:d>
                      <m:r>
                        <a:rPr lang="en-GB" sz="1600" b="0" i="1" smtClean="0">
                          <a:latin typeface="Cambria Math" panose="02040503050406030204" pitchFamily="18" charset="0"/>
                        </a:rPr>
                        <m:t>=</m:t>
                      </m:r>
                      <m:d>
                        <m:dPr>
                          <m:ctrlPr>
                            <a:rPr lang="en-GB" sz="1600" b="0" i="1" smtClean="0">
                              <a:latin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rPr>
                              </m:ctrlPr>
                            </m:mPr>
                            <m:mr>
                              <m:e>
                                <m:r>
                                  <m:rPr>
                                    <m:brk m:alnAt="7"/>
                                  </m:rPr>
                                  <a:rPr lang="en-GB" sz="1600" b="0" i="1" smtClean="0">
                                    <a:latin typeface="Cambria Math" panose="02040503050406030204" pitchFamily="18" charset="0"/>
                                  </a:rPr>
                                  <m:t>1</m:t>
                                </m:r>
                              </m:e>
                              <m:e>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e>
                            </m:mr>
                            <m:mr>
                              <m:e>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e>
                              <m:e>
                                <m:r>
                                  <a:rPr lang="en-GB" sz="1600" i="1">
                                    <a:latin typeface="Cambria Math" panose="02040503050406030204" pitchFamily="18" charset="0"/>
                                  </a:rPr>
                                  <m:t>1−</m:t>
                                </m:r>
                                <m:f>
                                  <m:fPr>
                                    <m:ctrlPr>
                                      <a:rPr lang="en-GB" sz="1600" i="1">
                                        <a:latin typeface="Cambria Math" panose="02040503050406030204" pitchFamily="18" charset="0"/>
                                      </a:rPr>
                                    </m:ctrlPr>
                                  </m:fPr>
                                  <m:num>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r>
                                  <a:rPr lang="en-GB" sz="1600" i="1">
                                    <a:latin typeface="Cambria Math" panose="02040503050406030204" pitchFamily="18" charset="0"/>
                                    <a:ea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2</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𝑈</m:t>
                                        </m:r>
                                      </m:e>
                                      <m:sub>
                                        <m:r>
                                          <a:rPr lang="en-GB" sz="1600" i="1">
                                            <a:latin typeface="Cambria Math" panose="02040503050406030204" pitchFamily="18" charset="0"/>
                                            <a:ea typeface="Cambria Math" panose="02040503050406030204" pitchFamily="18" charset="0"/>
                                          </a:rPr>
                                          <m:t>0</m:t>
                                        </m:r>
                                      </m:sub>
                                    </m:sSub>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e>
                            </m:mr>
                          </m:m>
                        </m:e>
                      </m:d>
                      <m:d>
                        <m:dPr>
                          <m:ctrlPr>
                            <a:rPr lang="en-GB" sz="1600" i="1">
                              <a:latin typeface="Cambria Math" panose="02040503050406030204" pitchFamily="18" charset="0"/>
                            </a:rPr>
                          </m:ctrlPr>
                        </m:dPr>
                        <m:e>
                          <m:m>
                            <m:mPr>
                              <m:mcs>
                                <m:mc>
                                  <m:mcPr>
                                    <m:count m:val="1"/>
                                    <m:mcJc m:val="center"/>
                                  </m:mcPr>
                                </m:mc>
                              </m:mcs>
                              <m:ctrlPr>
                                <a:rPr lang="en-GB" sz="1600" i="1">
                                  <a:latin typeface="Cambria Math" panose="02040503050406030204" pitchFamily="18" charset="0"/>
                                </a:rPr>
                              </m:ctrlPr>
                            </m:mPr>
                            <m:mr>
                              <m:e>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up>
                                    <m:r>
                                      <a:rPr lang="en-GB" sz="1600" i="1">
                                        <a:latin typeface="Cambria Math" panose="02040503050406030204" pitchFamily="18" charset="0"/>
                                      </a:rPr>
                                      <m:t>(</m:t>
                                    </m:r>
                                    <m:r>
                                      <a:rPr lang="en-GB" sz="1600" i="1">
                                        <a:latin typeface="Cambria Math" panose="02040503050406030204" pitchFamily="18" charset="0"/>
                                      </a:rPr>
                                      <m:t>𝑛</m:t>
                                    </m:r>
                                    <m:r>
                                      <a:rPr lang="en-GB" sz="1600" i="1">
                                        <a:latin typeface="Cambria Math" panose="02040503050406030204" pitchFamily="18" charset="0"/>
                                      </a:rPr>
                                      <m:t>)</m:t>
                                    </m:r>
                                  </m:sup>
                                </m:sSubSup>
                              </m:e>
                            </m:mr>
                            <m:mr>
                              <m:e>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𝛿</m:t>
                                    </m:r>
                                  </m:e>
                                  <m:sup>
                                    <m:r>
                                      <a:rPr lang="en-GB" sz="1600" i="1">
                                        <a:latin typeface="Cambria Math" panose="02040503050406030204" pitchFamily="18" charset="0"/>
                                      </a:rPr>
                                      <m:t>(</m:t>
                                    </m:r>
                                    <m:r>
                                      <a:rPr lang="en-GB" sz="1600" i="1">
                                        <a:latin typeface="Cambria Math" panose="02040503050406030204" pitchFamily="18" charset="0"/>
                                      </a:rPr>
                                      <m:t>𝑛</m:t>
                                    </m:r>
                                    <m:r>
                                      <a:rPr lang="en-GB" sz="1600" i="1">
                                        <a:latin typeface="Cambria Math" panose="02040503050406030204" pitchFamily="18" charset="0"/>
                                      </a:rPr>
                                      <m:t>)</m:t>
                                    </m:r>
                                  </m:sup>
                                </m:sSup>
                              </m:e>
                            </m:mr>
                          </m:m>
                        </m:e>
                      </m:d>
                    </m:oMath>
                  </m:oMathPara>
                </a14:m>
                <a:endParaRPr lang="en-GB" sz="1600" dirty="0"/>
              </a:p>
            </p:txBody>
          </p:sp>
        </mc:Choice>
        <mc:Fallback xmlns="">
          <p:sp>
            <p:nvSpPr>
              <p:cNvPr id="3" name="CasellaDiTesto 2">
                <a:extLst>
                  <a:ext uri="{FF2B5EF4-FFF2-40B4-BE49-F238E27FC236}">
                    <a16:creationId xmlns:a16="http://schemas.microsoft.com/office/drawing/2014/main" id="{71ABE4E2-2779-45CF-984B-ECDCDE09099D}"/>
                  </a:ext>
                </a:extLst>
              </p:cNvPr>
              <p:cNvSpPr txBox="1">
                <a:spLocks noRot="1" noChangeAspect="1" noMove="1" noResize="1" noEditPoints="1" noAdjustHandles="1" noChangeArrowheads="1" noChangeShapeType="1" noTextEdit="1"/>
              </p:cNvSpPr>
              <p:nvPr/>
            </p:nvSpPr>
            <p:spPr>
              <a:xfrm>
                <a:off x="1" y="1429838"/>
                <a:ext cx="12192000" cy="802399"/>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05948932-A46D-4EBC-8243-DB3A0B2644F1}"/>
                  </a:ext>
                </a:extLst>
              </p:cNvPr>
              <p:cNvSpPr txBox="1"/>
              <p:nvPr/>
            </p:nvSpPr>
            <p:spPr>
              <a:xfrm>
                <a:off x="1616364" y="2484925"/>
                <a:ext cx="12191997" cy="894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600" b="0" i="1" smtClean="0">
                              <a:latin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rPr>
                              </m:ctrlPr>
                            </m:mPr>
                            <m:mr>
                              <m:e>
                                <m:r>
                                  <m:rPr>
                                    <m:brk m:alnAt="7"/>
                                  </m:rPr>
                                  <a:rPr lang="en-GB" sz="1600" b="0" i="1" smtClean="0">
                                    <a:latin typeface="Cambria Math" panose="02040503050406030204" pitchFamily="18" charset="0"/>
                                  </a:rPr>
                                  <m:t>1</m:t>
                                </m:r>
                              </m:e>
                              <m:e>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e>
                            </m:mr>
                            <m:mr>
                              <m:e>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e>
                              <m:e>
                                <m:r>
                                  <a:rPr lang="en-GB" sz="1600" i="1">
                                    <a:latin typeface="Cambria Math" panose="02040503050406030204" pitchFamily="18" charset="0"/>
                                  </a:rPr>
                                  <m:t>1−</m:t>
                                </m:r>
                                <m:f>
                                  <m:fPr>
                                    <m:ctrlPr>
                                      <a:rPr lang="en-GB" sz="1600" i="1">
                                        <a:latin typeface="Cambria Math" panose="02040503050406030204" pitchFamily="18" charset="0"/>
                                      </a:rPr>
                                    </m:ctrlPr>
                                  </m:fPr>
                                  <m:num>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r>
                                  <a:rPr lang="en-GB" sz="1600" i="1">
                                    <a:latin typeface="Cambria Math" panose="02040503050406030204" pitchFamily="18" charset="0"/>
                                    <a:ea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2</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𝑈</m:t>
                                        </m:r>
                                      </m:e>
                                      <m:sub>
                                        <m:r>
                                          <a:rPr lang="en-GB" sz="1600" i="1">
                                            <a:latin typeface="Cambria Math" panose="02040503050406030204" pitchFamily="18" charset="0"/>
                                            <a:ea typeface="Cambria Math" panose="02040503050406030204" pitchFamily="18" charset="0"/>
                                          </a:rPr>
                                          <m:t>0</m:t>
                                        </m:r>
                                      </m:sub>
                                    </m:sSub>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e>
                            </m:mr>
                          </m:m>
                        </m:e>
                      </m:d>
                      <m:r>
                        <a:rPr lang="en-GB" sz="1600" b="0" i="1" smtClean="0">
                          <a:latin typeface="Cambria Math" panose="02040503050406030204" pitchFamily="18" charset="0"/>
                          <a:ea typeface="Cambria Math" panose="02040503050406030204" pitchFamily="18" charset="0"/>
                        </a:rPr>
                        <m:t>=</m:t>
                      </m:r>
                      <m:d>
                        <m:dPr>
                          <m:ctrlPr>
                            <a:rPr lang="en-GB" sz="1600" i="1">
                              <a:latin typeface="Cambria Math" panose="02040503050406030204" pitchFamily="18" charset="0"/>
                            </a:rPr>
                          </m:ctrlPr>
                        </m:dPr>
                        <m:e>
                          <m:m>
                            <m:mPr>
                              <m:mcs>
                                <m:mc>
                                  <m:mcPr>
                                    <m:count m:val="2"/>
                                    <m:mcJc m:val="center"/>
                                  </m:mcPr>
                                </m:mc>
                              </m:mcs>
                              <m:ctrlPr>
                                <a:rPr lang="en-GB" sz="1600" i="1">
                                  <a:latin typeface="Cambria Math" panose="02040503050406030204" pitchFamily="18" charset="0"/>
                                </a:rPr>
                              </m:ctrlPr>
                            </m:mPr>
                            <m:mr>
                              <m:e>
                                <m:func>
                                  <m:funcPr>
                                    <m:ctrlPr>
                                      <a:rPr lang="en-GB" sz="1600" i="1" smtClean="0">
                                        <a:latin typeface="Cambria Math" panose="02040503050406030204" pitchFamily="18" charset="0"/>
                                      </a:rPr>
                                    </m:ctrlPr>
                                  </m:funcPr>
                                  <m:fName>
                                    <m:r>
                                      <m:rPr>
                                        <m:sty m:val="p"/>
                                        <m:brk m:alnAt="7"/>
                                      </m:rPr>
                                      <a:rPr lang="en-GB" sz="1600" i="0" smtClean="0">
                                        <a:latin typeface="Cambria Math" panose="02040503050406030204" pitchFamily="18" charset="0"/>
                                      </a:rPr>
                                      <m:t>c</m:t>
                                    </m:r>
                                    <m:r>
                                      <m:rPr>
                                        <m:sty m:val="p"/>
                                      </m:rPr>
                                      <a:rPr lang="en-GB" sz="1600" i="0" smtClean="0">
                                        <a:latin typeface="Cambria Math" panose="02040503050406030204" pitchFamily="18" charset="0"/>
                                      </a:rPr>
                                      <m:t>os</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r>
                                  <m:rPr>
                                    <m:brk m:alnAt="7"/>
                                  </m:rPr>
                                  <a:rPr lang="en-GB" sz="1600" b="0" i="1" smtClean="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rPr>
                                      <m:t>𝑥</m:t>
                                    </m:r>
                                  </m:sub>
                                </m:sSub>
                                <m:func>
                                  <m:funcPr>
                                    <m:ctrlPr>
                                      <a:rPr lang="en-GB" sz="1600" i="1">
                                        <a:latin typeface="Cambria Math" panose="02040503050406030204" pitchFamily="18" charset="0"/>
                                      </a:rPr>
                                    </m:ctrlPr>
                                  </m:funcPr>
                                  <m:fName>
                                    <m:r>
                                      <m:rPr>
                                        <m:sty m:val="p"/>
                                      </m:rPr>
                                      <a:rPr lang="en-GB" sz="1600" b="0" i="0" smtClean="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𝛽</m:t>
                                    </m:r>
                                  </m:e>
                                  <m:sub>
                                    <m:r>
                                      <a:rPr lang="en-GB" sz="1600" i="1">
                                        <a:latin typeface="Cambria Math" panose="02040503050406030204" pitchFamily="18" charset="0"/>
                                      </a:rPr>
                                      <m:t>𝑥</m:t>
                                    </m:r>
                                  </m:sub>
                                </m:sSub>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e>
                            </m:mr>
                            <m:mr>
                              <m:e>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𝛾</m:t>
                                    </m:r>
                                  </m:e>
                                  <m:sub>
                                    <m:r>
                                      <a:rPr lang="en-GB" sz="1600" i="1">
                                        <a:latin typeface="Cambria Math" panose="02040503050406030204" pitchFamily="18" charset="0"/>
                                      </a:rPr>
                                      <m:t>𝑥</m:t>
                                    </m:r>
                                  </m:sub>
                                </m:sSub>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e>
                              <m:e>
                                <m:func>
                                  <m:funcPr>
                                    <m:ctrlPr>
                                      <a:rPr lang="en-GB" sz="1600" i="1">
                                        <a:latin typeface="Cambria Math" panose="02040503050406030204" pitchFamily="18" charset="0"/>
                                      </a:rPr>
                                    </m:ctrlPr>
                                  </m:funcPr>
                                  <m:fName>
                                    <m:r>
                                      <m:rPr>
                                        <m:sty m:val="p"/>
                                        <m:brk m:alnAt="7"/>
                                      </m:rPr>
                                      <a:rPr lang="en-GB" sz="1600">
                                        <a:latin typeface="Cambria Math" panose="02040503050406030204" pitchFamily="18" charset="0"/>
                                      </a:rPr>
                                      <m:t>c</m:t>
                                    </m:r>
                                    <m:r>
                                      <m:rPr>
                                        <m:sty m:val="p"/>
                                      </m:rPr>
                                      <a:rPr lang="en-GB" sz="1600">
                                        <a:latin typeface="Cambria Math" panose="02040503050406030204" pitchFamily="18" charset="0"/>
                                      </a:rPr>
                                      <m:t>os</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r>
                                  <a:rPr lang="en-GB" sz="1600" b="0" i="1" smtClean="0">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rPr>
                                      <m:t>𝑥</m:t>
                                    </m:r>
                                  </m:sub>
                                </m:sSub>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e>
                            </m:mr>
                          </m:m>
                        </m:e>
                      </m:d>
                    </m:oMath>
                  </m:oMathPara>
                </a14:m>
                <a:endParaRPr lang="en-GB" sz="1600" dirty="0"/>
              </a:p>
            </p:txBody>
          </p:sp>
        </mc:Choice>
        <mc:Fallback xmlns="">
          <p:sp>
            <p:nvSpPr>
              <p:cNvPr id="15" name="CasellaDiTesto 14">
                <a:extLst>
                  <a:ext uri="{FF2B5EF4-FFF2-40B4-BE49-F238E27FC236}">
                    <a16:creationId xmlns:a16="http://schemas.microsoft.com/office/drawing/2014/main" id="{05948932-A46D-4EBC-8243-DB3A0B2644F1}"/>
                  </a:ext>
                </a:extLst>
              </p:cNvPr>
              <p:cNvSpPr txBox="1">
                <a:spLocks noRot="1" noChangeAspect="1" noMove="1" noResize="1" noEditPoints="1" noAdjustHandles="1" noChangeArrowheads="1" noChangeShapeType="1" noTextEdit="1"/>
              </p:cNvSpPr>
              <p:nvPr/>
            </p:nvSpPr>
            <p:spPr>
              <a:xfrm>
                <a:off x="1616364" y="2484925"/>
                <a:ext cx="12191997" cy="8947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4431B7EF-F35A-4B8C-9789-A0F600D2FF57}"/>
                  </a:ext>
                </a:extLst>
              </p:cNvPr>
              <p:cNvSpPr txBox="1"/>
              <p:nvPr/>
            </p:nvSpPr>
            <p:spPr>
              <a:xfrm>
                <a:off x="296460" y="3629966"/>
                <a:ext cx="4092606" cy="6426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GB" sz="1600" i="1" smtClean="0">
                              <a:latin typeface="Cambria Math" panose="02040503050406030204" pitchFamily="18" charset="0"/>
                            </a:rPr>
                          </m:ctrlPr>
                        </m:funcPr>
                        <m:fName>
                          <m:r>
                            <m:rPr>
                              <m:sty m:val="p"/>
                              <m:brk m:alnAt="7"/>
                            </m:rPr>
                            <a:rPr lang="en-GB" sz="1600">
                              <a:latin typeface="Cambria Math" panose="02040503050406030204" pitchFamily="18" charset="0"/>
                            </a:rPr>
                            <m:t>c</m:t>
                          </m:r>
                          <m:r>
                            <m:rPr>
                              <m:sty m:val="p"/>
                            </m:rPr>
                            <a:rPr lang="en-GB" sz="1600">
                              <a:latin typeface="Cambria Math" panose="02040503050406030204" pitchFamily="18" charset="0"/>
                            </a:rPr>
                            <m:t>os</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r>
                        <a:rPr lang="en-GB" sz="1600" b="0" i="1" smtClean="0">
                          <a:latin typeface="Cambria Math" panose="02040503050406030204" pitchFamily="18" charset="0"/>
                        </a:rPr>
                        <m:t>=</m:t>
                      </m:r>
                      <m:r>
                        <a:rPr lang="en-GB" sz="1600" i="1">
                          <a:latin typeface="Cambria Math" panose="02040503050406030204" pitchFamily="18" charset="0"/>
                        </a:rPr>
                        <m:t>1−</m:t>
                      </m:r>
                      <m:f>
                        <m:fPr>
                          <m:ctrlPr>
                            <a:rPr lang="en-GB" sz="1600" i="1">
                              <a:latin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r>
                        <a:rPr lang="en-GB" sz="1600" i="1">
                          <a:latin typeface="Cambria Math" panose="02040503050406030204" pitchFamily="18" charset="0"/>
                          <a:ea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𝑈</m:t>
                              </m:r>
                            </m:e>
                            <m:sub>
                              <m:r>
                                <a:rPr lang="en-GB" sz="1600" i="1">
                                  <a:latin typeface="Cambria Math" panose="02040503050406030204" pitchFamily="18" charset="0"/>
                                  <a:ea typeface="Cambria Math" panose="02040503050406030204" pitchFamily="18" charset="0"/>
                                </a:rPr>
                                <m:t>0</m:t>
                              </m:r>
                            </m:sub>
                          </m:sSub>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den>
                      </m:f>
                    </m:oMath>
                  </m:oMathPara>
                </a14:m>
                <a:endParaRPr lang="en-GB" sz="1600" dirty="0"/>
              </a:p>
            </p:txBody>
          </p:sp>
        </mc:Choice>
        <mc:Fallback xmlns="">
          <p:sp>
            <p:nvSpPr>
              <p:cNvPr id="6" name="CasellaDiTesto 5">
                <a:extLst>
                  <a:ext uri="{FF2B5EF4-FFF2-40B4-BE49-F238E27FC236}">
                    <a16:creationId xmlns:a16="http://schemas.microsoft.com/office/drawing/2014/main" id="{4431B7EF-F35A-4B8C-9789-A0F600D2FF57}"/>
                  </a:ext>
                </a:extLst>
              </p:cNvPr>
              <p:cNvSpPr txBox="1">
                <a:spLocks noRot="1" noChangeAspect="1" noMove="1" noResize="1" noEditPoints="1" noAdjustHandles="1" noChangeArrowheads="1" noChangeShapeType="1" noTextEdit="1"/>
              </p:cNvSpPr>
              <p:nvPr/>
            </p:nvSpPr>
            <p:spPr>
              <a:xfrm>
                <a:off x="296460" y="3629966"/>
                <a:ext cx="4092606" cy="64261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630B9E25-03A5-41A3-A386-507C6A1C4F81}"/>
                  </a:ext>
                </a:extLst>
              </p:cNvPr>
              <p:cNvSpPr txBox="1"/>
              <p:nvPr/>
            </p:nvSpPr>
            <p:spPr>
              <a:xfrm>
                <a:off x="4256754" y="3756026"/>
                <a:ext cx="2366256" cy="3904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sz="1600" i="1" smtClean="0">
                              <a:latin typeface="Cambria Math" panose="02040503050406030204" pitchFamily="18" charset="0"/>
                            </a:rPr>
                          </m:ctrlPr>
                        </m:funcPr>
                        <m:fName>
                          <m:r>
                            <m:rPr>
                              <m:sty m:val="p"/>
                            </m:rPr>
                            <a:rPr lang="en-GB" sz="1600" b="0" i="0" smtClean="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r>
                        <a:rPr lang="en-GB" sz="1600" b="0" i="1" smtClean="0">
                          <a:latin typeface="Cambria Math" panose="02040503050406030204" pitchFamily="18" charset="0"/>
                        </a:rPr>
                        <m:t>=</m:t>
                      </m:r>
                      <m:rad>
                        <m:radPr>
                          <m:degHide m:val="on"/>
                          <m:ctrlPr>
                            <a:rPr lang="en-GB" sz="1600" b="0" i="1" smtClean="0">
                              <a:latin typeface="Cambria Math" panose="02040503050406030204" pitchFamily="18" charset="0"/>
                            </a:rPr>
                          </m:ctrlPr>
                        </m:radPr>
                        <m:deg/>
                        <m:e>
                          <m:r>
                            <a:rPr lang="en-GB" sz="1600" b="0" i="1" smtClean="0">
                              <a:latin typeface="Cambria Math" panose="02040503050406030204" pitchFamily="18" charset="0"/>
                            </a:rPr>
                            <m:t>1−</m:t>
                          </m:r>
                          <m:sSup>
                            <m:sSupPr>
                              <m:ctrlPr>
                                <a:rPr lang="en-GB" sz="1600" b="0" i="1" smtClean="0">
                                  <a:latin typeface="Cambria Math" panose="02040503050406030204" pitchFamily="18" charset="0"/>
                                </a:rPr>
                              </m:ctrlPr>
                            </m:sSupPr>
                            <m:e>
                              <m:r>
                                <m:rPr>
                                  <m:sty m:val="p"/>
                                  <m:brk m:alnAt="7"/>
                                </m:rPr>
                                <a:rPr lang="en-GB" sz="1600">
                                  <a:latin typeface="Cambria Math" panose="02040503050406030204" pitchFamily="18" charset="0"/>
                                </a:rPr>
                                <m:t>c</m:t>
                              </m:r>
                              <m:r>
                                <m:rPr>
                                  <m:sty m:val="p"/>
                                </m:rPr>
                                <a:rPr lang="en-GB" sz="1600">
                                  <a:latin typeface="Cambria Math" panose="02040503050406030204" pitchFamily="18" charset="0"/>
                                </a:rPr>
                                <m:t>os</m:t>
                              </m:r>
                            </m:e>
                            <m:sup>
                              <m:r>
                                <a:rPr lang="en-GB" sz="1600" b="0" i="1" smtClean="0">
                                  <a:latin typeface="Cambria Math" panose="02040503050406030204" pitchFamily="18" charset="0"/>
                                </a:rPr>
                                <m:t>2</m:t>
                              </m:r>
                            </m:sup>
                          </m:sSup>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rad>
                    </m:oMath>
                  </m:oMathPara>
                </a14:m>
                <a:endParaRPr lang="en-GB" sz="1600" dirty="0"/>
              </a:p>
            </p:txBody>
          </p:sp>
        </mc:Choice>
        <mc:Fallback xmlns="">
          <p:sp>
            <p:nvSpPr>
              <p:cNvPr id="17" name="CasellaDiTesto 16">
                <a:extLst>
                  <a:ext uri="{FF2B5EF4-FFF2-40B4-BE49-F238E27FC236}">
                    <a16:creationId xmlns:a16="http://schemas.microsoft.com/office/drawing/2014/main" id="{630B9E25-03A5-41A3-A386-507C6A1C4F81}"/>
                  </a:ext>
                </a:extLst>
              </p:cNvPr>
              <p:cNvSpPr txBox="1">
                <a:spLocks noRot="1" noChangeAspect="1" noMove="1" noResize="1" noEditPoints="1" noAdjustHandles="1" noChangeArrowheads="1" noChangeShapeType="1" noTextEdit="1"/>
              </p:cNvSpPr>
              <p:nvPr/>
            </p:nvSpPr>
            <p:spPr>
              <a:xfrm>
                <a:off x="4256754" y="3756026"/>
                <a:ext cx="2366256" cy="390492"/>
              </a:xfrm>
              <a:prstGeom prst="rect">
                <a:avLst/>
              </a:prstGeom>
              <a:blipFill>
                <a:blip r:embed="rId5"/>
                <a:stretch>
                  <a:fillRect b="-15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8216939-8E07-46DC-B245-4340D600347B}"/>
                  </a:ext>
                </a:extLst>
              </p:cNvPr>
              <p:cNvSpPr txBox="1"/>
              <p:nvPr/>
            </p:nvSpPr>
            <p:spPr>
              <a:xfrm>
                <a:off x="6483083" y="3671881"/>
                <a:ext cx="1988599" cy="5965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rPr>
                            <m:t>𝑥</m:t>
                          </m:r>
                        </m:sub>
                      </m:sSub>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1−</m:t>
                          </m:r>
                          <m:func>
                            <m:funcPr>
                              <m:ctrlPr>
                                <a:rPr lang="en-GB" sz="1600" i="1">
                                  <a:latin typeface="Cambria Math" panose="02040503050406030204" pitchFamily="18" charset="0"/>
                                </a:rPr>
                              </m:ctrlPr>
                            </m:funcPr>
                            <m:fName>
                              <m:r>
                                <m:rPr>
                                  <m:sty m:val="p"/>
                                  <m:brk m:alnAt="7"/>
                                </m:rPr>
                                <a:rPr lang="en-GB" sz="1600">
                                  <a:latin typeface="Cambria Math" panose="02040503050406030204" pitchFamily="18" charset="0"/>
                                </a:rPr>
                                <m:t>c</m:t>
                              </m:r>
                              <m:r>
                                <m:rPr>
                                  <m:sty m:val="p"/>
                                </m:rPr>
                                <a:rPr lang="en-GB" sz="1600">
                                  <a:latin typeface="Cambria Math" panose="02040503050406030204" pitchFamily="18" charset="0"/>
                                </a:rPr>
                                <m:t>os</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num>
                        <m:den>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den>
                      </m:f>
                    </m:oMath>
                  </m:oMathPara>
                </a14:m>
                <a:endParaRPr lang="en-GB" sz="1600" dirty="0"/>
              </a:p>
            </p:txBody>
          </p:sp>
        </mc:Choice>
        <mc:Fallback xmlns="">
          <p:sp>
            <p:nvSpPr>
              <p:cNvPr id="19" name="CasellaDiTesto 18">
                <a:extLst>
                  <a:ext uri="{FF2B5EF4-FFF2-40B4-BE49-F238E27FC236}">
                    <a16:creationId xmlns:a16="http://schemas.microsoft.com/office/drawing/2014/main" id="{D8216939-8E07-46DC-B245-4340D600347B}"/>
                  </a:ext>
                </a:extLst>
              </p:cNvPr>
              <p:cNvSpPr txBox="1">
                <a:spLocks noRot="1" noChangeAspect="1" noMove="1" noResize="1" noEditPoints="1" noAdjustHandles="1" noChangeArrowheads="1" noChangeShapeType="1" noTextEdit="1"/>
              </p:cNvSpPr>
              <p:nvPr/>
            </p:nvSpPr>
            <p:spPr>
              <a:xfrm>
                <a:off x="6483083" y="3671881"/>
                <a:ext cx="1988599" cy="5965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BE0FEB06-64E7-4B89-9168-9A0F5351EEEB}"/>
                  </a:ext>
                </a:extLst>
              </p:cNvPr>
              <p:cNvSpPr txBox="1"/>
              <p:nvPr/>
            </p:nvSpPr>
            <p:spPr>
              <a:xfrm>
                <a:off x="8041958" y="3668382"/>
                <a:ext cx="1988599"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𝛽</m:t>
                          </m:r>
                        </m:e>
                        <m:sub>
                          <m:r>
                            <a:rPr lang="en-GB" sz="1600" i="1">
                              <a:latin typeface="Cambria Math" panose="02040503050406030204" pitchFamily="18" charset="0"/>
                            </a:rPr>
                            <m:t>𝑥</m:t>
                          </m:r>
                        </m:sub>
                      </m:sSub>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r>
                            <a:rPr lang="en-GB" sz="1600" i="1">
                              <a:latin typeface="Cambria Math" panose="02040503050406030204" pitchFamily="18" charset="0"/>
                              <a:ea typeface="Cambria Math" panose="02040503050406030204" pitchFamily="18" charset="0"/>
                            </a:rPr>
                            <m:t>h</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num>
                        <m:den>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den>
                      </m:f>
                    </m:oMath>
                  </m:oMathPara>
                </a14:m>
                <a:endParaRPr lang="en-GB" sz="1600" dirty="0"/>
              </a:p>
            </p:txBody>
          </p:sp>
        </mc:Choice>
        <mc:Fallback xmlns="">
          <p:sp>
            <p:nvSpPr>
              <p:cNvPr id="21" name="CasellaDiTesto 20">
                <a:extLst>
                  <a:ext uri="{FF2B5EF4-FFF2-40B4-BE49-F238E27FC236}">
                    <a16:creationId xmlns:a16="http://schemas.microsoft.com/office/drawing/2014/main" id="{BE0FEB06-64E7-4B89-9168-9A0F5351EEEB}"/>
                  </a:ext>
                </a:extLst>
              </p:cNvPr>
              <p:cNvSpPr txBox="1">
                <a:spLocks noRot="1" noChangeAspect="1" noMove="1" noResize="1" noEditPoints="1" noAdjustHandles="1" noChangeArrowheads="1" noChangeShapeType="1" noTextEdit="1"/>
              </p:cNvSpPr>
              <p:nvPr/>
            </p:nvSpPr>
            <p:spPr>
              <a:xfrm>
                <a:off x="8041958" y="3668382"/>
                <a:ext cx="1988599" cy="60138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0C194EC4-D8A1-4037-9711-0CFDBE2A8FEE}"/>
                  </a:ext>
                </a:extLst>
              </p:cNvPr>
              <p:cNvSpPr txBox="1"/>
              <p:nvPr/>
            </p:nvSpPr>
            <p:spPr>
              <a:xfrm>
                <a:off x="9755349" y="3629966"/>
                <a:ext cx="2436648" cy="642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𝛾</m:t>
                          </m:r>
                        </m:e>
                        <m:sub>
                          <m:r>
                            <a:rPr lang="en-GB" sz="1600" i="1">
                              <a:latin typeface="Cambria Math" panose="02040503050406030204" pitchFamily="18" charset="0"/>
                            </a:rPr>
                            <m:t>𝑥</m:t>
                          </m:r>
                        </m:sub>
                      </m:sSub>
                      <m:r>
                        <a:rPr lang="en-GB" sz="1600" b="0" i="1" smtClean="0">
                          <a:latin typeface="Cambria Math" panose="02040503050406030204" pitchFamily="18" charset="0"/>
                        </a:rPr>
                        <m:t>=</m:t>
                      </m:r>
                      <m:f>
                        <m:fPr>
                          <m:ctrlPr>
                            <a:rPr lang="en-GB" sz="1600" i="1">
                              <a:latin typeface="Cambria Math" panose="02040503050406030204" pitchFamily="18" charset="0"/>
                            </a:rPr>
                          </m:ctrlPr>
                        </m:fPr>
                        <m:num>
                          <m:r>
                            <a:rPr lang="en-GB" sz="1600" i="1" dirty="0">
                              <a:latin typeface="Cambria Math" panose="02040503050406030204" pitchFamily="18" charset="0"/>
                              <a:ea typeface="Cambria Math" panose="02040503050406030204" pitchFamily="18" charset="0"/>
                            </a:rPr>
                            <m:t>𝑒</m:t>
                          </m:r>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𝑆𝑅</m:t>
                                  </m:r>
                                </m:sub>
                              </m:sSub>
                            </m:e>
                          </m:func>
                        </m:num>
                        <m:den>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𝜇</m:t>
                                  </m:r>
                                </m:e>
                                <m:sub>
                                  <m:r>
                                    <a:rPr lang="en-GB" sz="1600" i="1">
                                      <a:latin typeface="Cambria Math" panose="02040503050406030204" pitchFamily="18" charset="0"/>
                                    </a:rPr>
                                    <m:t>𝑥</m:t>
                                  </m:r>
                                </m:sub>
                              </m:sSub>
                            </m:e>
                          </m:func>
                        </m:den>
                      </m:f>
                    </m:oMath>
                  </m:oMathPara>
                </a14:m>
                <a:endParaRPr lang="en-GB" sz="1600" dirty="0"/>
              </a:p>
            </p:txBody>
          </p:sp>
        </mc:Choice>
        <mc:Fallback xmlns="">
          <p:sp>
            <p:nvSpPr>
              <p:cNvPr id="23" name="CasellaDiTesto 22">
                <a:extLst>
                  <a:ext uri="{FF2B5EF4-FFF2-40B4-BE49-F238E27FC236}">
                    <a16:creationId xmlns:a16="http://schemas.microsoft.com/office/drawing/2014/main" id="{0C194EC4-D8A1-4037-9711-0CFDBE2A8FEE}"/>
                  </a:ext>
                </a:extLst>
              </p:cNvPr>
              <p:cNvSpPr txBox="1">
                <a:spLocks noRot="1" noChangeAspect="1" noMove="1" noResize="1" noEditPoints="1" noAdjustHandles="1" noChangeArrowheads="1" noChangeShapeType="1" noTextEdit="1"/>
              </p:cNvSpPr>
              <p:nvPr/>
            </p:nvSpPr>
            <p:spPr>
              <a:xfrm>
                <a:off x="9755349" y="3629966"/>
                <a:ext cx="2436648" cy="64261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1A5D04F3-722A-4132-8367-B56E75DBF503}"/>
                  </a:ext>
                </a:extLst>
              </p:cNvPr>
              <p:cNvSpPr txBox="1"/>
              <p:nvPr/>
            </p:nvSpPr>
            <p:spPr>
              <a:xfrm>
                <a:off x="4544612" y="5623660"/>
                <a:ext cx="2743956"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GB" sz="1600" i="1" smtClean="0">
                              <a:solidFill>
                                <a:srgbClr val="FF0000"/>
                              </a:solidFill>
                              <a:latin typeface="Cambria Math" panose="02040503050406030204" pitchFamily="18" charset="0"/>
                              <a:ea typeface="Cambria Math" panose="02040503050406030204" pitchFamily="18" charset="0"/>
                            </a:rPr>
                          </m:ctrlPr>
                        </m:radPr>
                        <m:deg/>
                        <m:e>
                          <m:r>
                            <a:rPr lang="en-GB" sz="1600" i="1">
                              <a:solidFill>
                                <a:srgbClr val="FF0000"/>
                              </a:solidFill>
                              <a:latin typeface="Cambria Math" panose="02040503050406030204" pitchFamily="18" charset="0"/>
                              <a:ea typeface="Cambria Math" panose="02040503050406030204" pitchFamily="18" charset="0"/>
                            </a:rPr>
                            <m:t>𝜀</m:t>
                          </m:r>
                        </m:e>
                      </m:rad>
                      <m:r>
                        <a:rPr lang="en-GB" sz="1600" b="0" i="1" smtClean="0">
                          <a:solidFill>
                            <a:srgbClr val="FF0000"/>
                          </a:solidFill>
                          <a:latin typeface="Cambria Math" panose="02040503050406030204" pitchFamily="18" charset="0"/>
                          <a:ea typeface="Cambria Math" panose="02040503050406030204" pitchFamily="18" charset="0"/>
                        </a:rPr>
                        <m:t>=</m:t>
                      </m:r>
                      <m:rad>
                        <m:radPr>
                          <m:degHide m:val="on"/>
                          <m:ctrlPr>
                            <a:rPr lang="en-GB" sz="1600" b="0" i="1" smtClean="0">
                              <a:solidFill>
                                <a:srgbClr val="FF0000"/>
                              </a:solidFill>
                              <a:latin typeface="Cambria Math" panose="02040503050406030204" pitchFamily="18" charset="0"/>
                              <a:ea typeface="Cambria Math" panose="02040503050406030204" pitchFamily="18" charset="0"/>
                            </a:rPr>
                          </m:ctrlPr>
                        </m:radPr>
                        <m:deg/>
                        <m:e>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𝛾</m:t>
                              </m:r>
                            </m:e>
                            <m:sub>
                              <m:r>
                                <a:rPr lang="en-GB" sz="1600" i="1">
                                  <a:solidFill>
                                    <a:srgbClr val="FF0000"/>
                                  </a:solidFill>
                                  <a:latin typeface="Cambria Math" panose="02040503050406030204" pitchFamily="18" charset="0"/>
                                </a:rPr>
                                <m:t>𝑥</m:t>
                              </m:r>
                            </m:sub>
                          </m:sSub>
                          <m:sSubSup>
                            <m:sSubSupPr>
                              <m:ctrlPr>
                                <a:rPr lang="en-GB" sz="1600" i="1">
                                  <a:solidFill>
                                    <a:srgbClr val="FF0000"/>
                                  </a:solidFill>
                                  <a:latin typeface="Cambria Math" panose="02040503050406030204" pitchFamily="18" charset="0"/>
                                </a:rPr>
                              </m:ctrlPr>
                            </m:sSubSupPr>
                            <m:e>
                              <m:r>
                                <a:rPr lang="en-GB" sz="1600" i="1">
                                  <a:solidFill>
                                    <a:srgbClr val="FF0000"/>
                                  </a:solidFill>
                                  <a:latin typeface="Cambria Math" panose="02040503050406030204" pitchFamily="18" charset="0"/>
                                  <a:ea typeface="Cambria Math" panose="02040503050406030204" pitchFamily="18" charset="0"/>
                                </a:rPr>
                                <m:t>𝜑</m:t>
                              </m:r>
                            </m:e>
                            <m:sub>
                              <m:r>
                                <a:rPr lang="en-GB" sz="1600" i="1">
                                  <a:solidFill>
                                    <a:srgbClr val="FF0000"/>
                                  </a:solidFill>
                                  <a:latin typeface="Cambria Math" panose="02040503050406030204" pitchFamily="18" charset="0"/>
                                </a:rPr>
                                <m:t>0</m:t>
                              </m:r>
                            </m:sub>
                            <m:sup>
                              <m:r>
                                <a:rPr lang="en-GB" sz="1600" i="1">
                                  <a:solidFill>
                                    <a:srgbClr val="FF0000"/>
                                  </a:solidFill>
                                  <a:latin typeface="Cambria Math" panose="02040503050406030204" pitchFamily="18" charset="0"/>
                                </a:rPr>
                                <m:t>2</m:t>
                              </m:r>
                            </m:sup>
                          </m:sSubSup>
                          <m:r>
                            <a:rPr lang="en-GB" sz="1600" i="1">
                              <a:solidFill>
                                <a:srgbClr val="FF0000"/>
                              </a:solidFill>
                              <a:latin typeface="Cambria Math" panose="02040503050406030204" pitchFamily="18" charset="0"/>
                            </a:rPr>
                            <m:t>+2</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𝛼</m:t>
                              </m:r>
                            </m:e>
                            <m:sub>
                              <m:r>
                                <a:rPr lang="en-GB" sz="1600" i="1">
                                  <a:solidFill>
                                    <a:srgbClr val="FF0000"/>
                                  </a:solidFill>
                                  <a:latin typeface="Cambria Math" panose="02040503050406030204" pitchFamily="18" charset="0"/>
                                </a:rPr>
                                <m:t>𝑥</m:t>
                              </m:r>
                            </m:sub>
                          </m:sSub>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𝜑</m:t>
                              </m:r>
                            </m:e>
                            <m:sub>
                              <m:r>
                                <a:rPr lang="en-GB" sz="1600" i="1">
                                  <a:solidFill>
                                    <a:srgbClr val="FF0000"/>
                                  </a:solidFill>
                                  <a:latin typeface="Cambria Math" panose="02040503050406030204" pitchFamily="18" charset="0"/>
                                </a:rPr>
                                <m:t>0</m:t>
                              </m:r>
                            </m:sub>
                          </m:sSub>
                          <m:r>
                            <a:rPr lang="en-GB" sz="1600" i="1">
                              <a:solidFill>
                                <a:srgbClr val="FF0000"/>
                              </a:solidFill>
                              <a:latin typeface="Cambria Math" panose="02040503050406030204" pitchFamily="18" charset="0"/>
                              <a:ea typeface="Cambria Math" panose="02040503050406030204" pitchFamily="18" charset="0"/>
                            </a:rPr>
                            <m:t>𝛿</m:t>
                          </m:r>
                          <m:r>
                            <a:rPr lang="en-GB" sz="1600" i="1">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𝛽</m:t>
                              </m:r>
                            </m:e>
                            <m:sub>
                              <m:r>
                                <a:rPr lang="en-GB" sz="1600" i="1">
                                  <a:solidFill>
                                    <a:srgbClr val="FF0000"/>
                                  </a:solidFill>
                                  <a:latin typeface="Cambria Math" panose="02040503050406030204" pitchFamily="18" charset="0"/>
                                </a:rPr>
                                <m:t>𝑥</m:t>
                              </m:r>
                            </m:sub>
                          </m:sSub>
                          <m:sSup>
                            <m:sSupPr>
                              <m:ctrlPr>
                                <a:rPr lang="en-GB" sz="1600" i="1">
                                  <a:solidFill>
                                    <a:srgbClr val="FF0000"/>
                                  </a:solidFill>
                                  <a:latin typeface="Cambria Math" panose="02040503050406030204" pitchFamily="18" charset="0"/>
                                </a:rPr>
                              </m:ctrlPr>
                            </m:sSupPr>
                            <m:e>
                              <m:r>
                                <a:rPr lang="en-GB" sz="1600" i="1">
                                  <a:solidFill>
                                    <a:srgbClr val="FF0000"/>
                                  </a:solidFill>
                                  <a:latin typeface="Cambria Math" panose="02040503050406030204" pitchFamily="18" charset="0"/>
                                  <a:ea typeface="Cambria Math" panose="02040503050406030204" pitchFamily="18" charset="0"/>
                                </a:rPr>
                                <m:t>𝛿</m:t>
                              </m:r>
                            </m:e>
                            <m:sup>
                              <m:r>
                                <a:rPr lang="en-GB" sz="1600" i="1">
                                  <a:solidFill>
                                    <a:srgbClr val="FF0000"/>
                                  </a:solidFill>
                                  <a:latin typeface="Cambria Math" panose="02040503050406030204" pitchFamily="18" charset="0"/>
                                </a:rPr>
                                <m:t>2</m:t>
                              </m:r>
                            </m:sup>
                          </m:sSup>
                        </m:e>
                      </m:rad>
                    </m:oMath>
                  </m:oMathPara>
                </a14:m>
                <a:endParaRPr lang="en-GB" sz="1600" dirty="0"/>
              </a:p>
            </p:txBody>
          </p:sp>
        </mc:Choice>
        <mc:Fallback xmlns="">
          <p:sp>
            <p:nvSpPr>
              <p:cNvPr id="25" name="CasellaDiTesto 24">
                <a:extLst>
                  <a:ext uri="{FF2B5EF4-FFF2-40B4-BE49-F238E27FC236}">
                    <a16:creationId xmlns:a16="http://schemas.microsoft.com/office/drawing/2014/main" id="{1A5D04F3-722A-4132-8367-B56E75DBF503}"/>
                  </a:ext>
                </a:extLst>
              </p:cNvPr>
              <p:cNvSpPr txBox="1">
                <a:spLocks noRot="1" noChangeAspect="1" noMove="1" noResize="1" noEditPoints="1" noAdjustHandles="1" noChangeArrowheads="1" noChangeShapeType="1" noTextEdit="1"/>
              </p:cNvSpPr>
              <p:nvPr/>
            </p:nvSpPr>
            <p:spPr>
              <a:xfrm>
                <a:off x="4544612" y="5623660"/>
                <a:ext cx="2743956" cy="50109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305770A0-5ED1-49BE-A5A0-FEF855EECF91}"/>
                  </a:ext>
                </a:extLst>
              </p:cNvPr>
              <p:cNvSpPr txBox="1"/>
              <p:nvPr/>
            </p:nvSpPr>
            <p:spPr>
              <a:xfrm>
                <a:off x="4930562" y="4907006"/>
                <a:ext cx="2455159" cy="25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rPr>
                        <m:t>𝜀</m:t>
                      </m:r>
                      <m:r>
                        <a:rPr lang="en-GB" sz="1600" b="0" i="1" smtClean="0">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𝛾</m:t>
                          </m:r>
                        </m:e>
                        <m:sub>
                          <m:r>
                            <a:rPr lang="en-GB" sz="1600" i="1">
                              <a:latin typeface="Cambria Math" panose="02040503050406030204" pitchFamily="18" charset="0"/>
                            </a:rPr>
                            <m:t>𝑥</m:t>
                          </m:r>
                        </m:sub>
                      </m:sSub>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up>
                          <m:r>
                            <a:rPr lang="en-GB" sz="1600" i="1">
                              <a:latin typeface="Cambria Math" panose="02040503050406030204" pitchFamily="18" charset="0"/>
                            </a:rPr>
                            <m:t>2</m:t>
                          </m:r>
                        </m:sup>
                      </m:sSubSup>
                      <m:r>
                        <a:rPr lang="en-GB" sz="1600" i="1">
                          <a:latin typeface="Cambria Math" panose="02040503050406030204" pitchFamily="18" charset="0"/>
                        </a:rPr>
                        <m:t>+2</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rPr>
                            <m:t>𝑥</m:t>
                          </m:r>
                        </m:sub>
                      </m:sSub>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Sub>
                      <m:r>
                        <a:rPr lang="en-GB" sz="1600" i="1">
                          <a:latin typeface="Cambria Math" panose="02040503050406030204" pitchFamily="18" charset="0"/>
                          <a:ea typeface="Cambria Math" panose="02040503050406030204" pitchFamily="18" charset="0"/>
                        </a:rPr>
                        <m:t>𝛿</m:t>
                      </m:r>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𝛽</m:t>
                          </m:r>
                        </m:e>
                        <m:sub>
                          <m:r>
                            <a:rPr lang="en-GB" sz="1600" i="1">
                              <a:latin typeface="Cambria Math" panose="02040503050406030204" pitchFamily="18" charset="0"/>
                            </a:rPr>
                            <m:t>𝑥</m:t>
                          </m:r>
                        </m:sub>
                      </m:sSub>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𝛿</m:t>
                          </m:r>
                        </m:e>
                        <m:sup>
                          <m:r>
                            <a:rPr lang="en-GB" sz="1600" i="1">
                              <a:latin typeface="Cambria Math" panose="02040503050406030204" pitchFamily="18" charset="0"/>
                            </a:rPr>
                            <m:t>2</m:t>
                          </m:r>
                        </m:sup>
                      </m:sSup>
                    </m:oMath>
                  </m:oMathPara>
                </a14:m>
                <a:endParaRPr lang="en-GB" sz="1600" dirty="0"/>
              </a:p>
            </p:txBody>
          </p:sp>
        </mc:Choice>
        <mc:Fallback xmlns="">
          <p:sp>
            <p:nvSpPr>
              <p:cNvPr id="4" name="CasellaDiTesto 3">
                <a:extLst>
                  <a:ext uri="{FF2B5EF4-FFF2-40B4-BE49-F238E27FC236}">
                    <a16:creationId xmlns:a16="http://schemas.microsoft.com/office/drawing/2014/main" id="{305770A0-5ED1-49BE-A5A0-FEF855EECF91}"/>
                  </a:ext>
                </a:extLst>
              </p:cNvPr>
              <p:cNvSpPr txBox="1">
                <a:spLocks noRot="1" noChangeAspect="1" noMove="1" noResize="1" noEditPoints="1" noAdjustHandles="1" noChangeArrowheads="1" noChangeShapeType="1" noTextEdit="1"/>
              </p:cNvSpPr>
              <p:nvPr/>
            </p:nvSpPr>
            <p:spPr>
              <a:xfrm>
                <a:off x="4930562" y="4907006"/>
                <a:ext cx="2455159" cy="251094"/>
              </a:xfrm>
              <a:prstGeom prst="rect">
                <a:avLst/>
              </a:prstGeom>
              <a:blipFill>
                <a:blip r:embed="rId10"/>
                <a:stretch>
                  <a:fillRect l="-744" r="-248" b="-31707"/>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A7D91F42-E8F8-49A5-B7CA-420C36D1B729}"/>
              </a:ext>
            </a:extLst>
          </p:cNvPr>
          <p:cNvSpPr>
            <a:spLocks noGrp="1"/>
          </p:cNvSpPr>
          <p:nvPr>
            <p:ph type="sldNum" sz="quarter" idx="12"/>
          </p:nvPr>
        </p:nvSpPr>
        <p:spPr/>
        <p:txBody>
          <a:bodyPr/>
          <a:lstStyle/>
          <a:p>
            <a:fld id="{F556478C-EA8F-4B12-8AB2-8053E5C3663D}" type="slidenum">
              <a:rPr lang="en-GB" smtClean="0"/>
              <a:t>29</a:t>
            </a:fld>
            <a:endParaRPr lang="en-GB"/>
          </a:p>
        </p:txBody>
      </p:sp>
      <p:sp>
        <p:nvSpPr>
          <p:cNvPr id="7" name="CasellaDiTesto 6">
            <a:extLst>
              <a:ext uri="{FF2B5EF4-FFF2-40B4-BE49-F238E27FC236}">
                <a16:creationId xmlns:a16="http://schemas.microsoft.com/office/drawing/2014/main" id="{74B535A0-044E-4BEB-8034-4640C1E04B94}"/>
              </a:ext>
            </a:extLst>
          </p:cNvPr>
          <p:cNvSpPr txBox="1"/>
          <p:nvPr/>
        </p:nvSpPr>
        <p:spPr>
          <a:xfrm>
            <a:off x="3695" y="110515"/>
            <a:ext cx="12191999" cy="707886"/>
          </a:xfrm>
          <a:prstGeom prst="rect">
            <a:avLst/>
          </a:prstGeom>
          <a:noFill/>
        </p:spPr>
        <p:txBody>
          <a:bodyPr wrap="square" rtlCol="0">
            <a:spAutoFit/>
          </a:bodyPr>
          <a:lstStyle/>
          <a:p>
            <a:pPr algn="ctr"/>
            <a:r>
              <a:rPr lang="en-GB" sz="4000" dirty="0">
                <a:latin typeface="+mj-lt"/>
              </a:rPr>
              <a:t>Amplitude of motion for small oscillations (2/2)</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515C698-755C-4DC2-89FC-EC09AE6B6CFD}"/>
                  </a:ext>
                </a:extLst>
              </p:cNvPr>
              <p:cNvSpPr txBox="1"/>
              <p:nvPr/>
            </p:nvSpPr>
            <p:spPr>
              <a:xfrm>
                <a:off x="1" y="6214766"/>
                <a:ext cx="12192000" cy="584775"/>
              </a:xfrm>
              <a:prstGeom prst="rect">
                <a:avLst/>
              </a:prstGeom>
              <a:noFill/>
            </p:spPr>
            <p:txBody>
              <a:bodyPr wrap="square">
                <a:spAutoFit/>
              </a:bodyPr>
              <a:lstStyle/>
              <a:p>
                <a:pPr marL="285750" indent="-285750">
                  <a:buFont typeface="Wingdings" panose="05000000000000000000" pitchFamily="2" charset="2"/>
                  <a:buChar char="q"/>
                </a:pPr>
                <a:r>
                  <a:rPr lang="en-GB" sz="1600" dirty="0"/>
                  <a:t>This idea of matrix representation comes from transverse beam dynamics, where </a:t>
                </a:r>
                <a14:m>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𝜇</m:t>
                        </m:r>
                      </m:e>
                      <m:sub>
                        <m:r>
                          <a:rPr lang="en-GB" sz="1600" b="0" i="1" smtClean="0">
                            <a:latin typeface="Cambria Math" panose="02040503050406030204" pitchFamily="18" charset="0"/>
                          </a:rPr>
                          <m:t>𝑥</m:t>
                        </m:r>
                      </m:sub>
                    </m:sSub>
                  </m:oMath>
                </a14:m>
                <a:r>
                  <a:rPr lang="en-GB" sz="1600" dirty="0"/>
                  <a:t> is the phase advance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rPr>
                          <m:t>𝑥</m:t>
                        </m:r>
                      </m:sub>
                    </m:sSub>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𝛽</m:t>
                        </m:r>
                      </m:e>
                      <m:sub>
                        <m:r>
                          <a:rPr lang="en-GB" sz="1600" i="1">
                            <a:latin typeface="Cambria Math" panose="02040503050406030204" pitchFamily="18" charset="0"/>
                          </a:rPr>
                          <m:t>𝑥</m:t>
                        </m:r>
                      </m:sub>
                    </m:sSub>
                  </m:oMath>
                </a14:m>
                <a:r>
                  <a:rPr lang="en-GB" sz="1600" dirty="0"/>
                  <a:t>,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𝛾</m:t>
                        </m:r>
                      </m:e>
                      <m:sub>
                        <m:r>
                          <a:rPr lang="en-GB" sz="1600" i="1">
                            <a:latin typeface="Cambria Math" panose="02040503050406030204" pitchFamily="18" charset="0"/>
                          </a:rPr>
                          <m:t>𝑥</m:t>
                        </m:r>
                      </m:sub>
                    </m:sSub>
                  </m:oMath>
                </a14:m>
                <a:r>
                  <a:rPr lang="en-GB" sz="1600" dirty="0"/>
                  <a:t> are the Twiss parameters.</a:t>
                </a:r>
              </a:p>
            </p:txBody>
          </p:sp>
        </mc:Choice>
        <mc:Fallback xmlns="">
          <p:sp>
            <p:nvSpPr>
              <p:cNvPr id="16" name="CasellaDiTesto 15">
                <a:extLst>
                  <a:ext uri="{FF2B5EF4-FFF2-40B4-BE49-F238E27FC236}">
                    <a16:creationId xmlns:a16="http://schemas.microsoft.com/office/drawing/2014/main" id="{2515C698-755C-4DC2-89FC-EC09AE6B6CFD}"/>
                  </a:ext>
                </a:extLst>
              </p:cNvPr>
              <p:cNvSpPr txBox="1">
                <a:spLocks noRot="1" noChangeAspect="1" noMove="1" noResize="1" noEditPoints="1" noAdjustHandles="1" noChangeArrowheads="1" noChangeShapeType="1" noTextEdit="1"/>
              </p:cNvSpPr>
              <p:nvPr/>
            </p:nvSpPr>
            <p:spPr>
              <a:xfrm>
                <a:off x="1" y="6214766"/>
                <a:ext cx="12192000" cy="584775"/>
              </a:xfrm>
              <a:prstGeom prst="rect">
                <a:avLst/>
              </a:prstGeom>
              <a:blipFill>
                <a:blip r:embed="rId11"/>
                <a:stretch>
                  <a:fillRect l="-200" t="-3125" b="-12500"/>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A8B36694-1F5A-4E8B-BAEB-643923F703C1}"/>
              </a:ext>
            </a:extLst>
          </p:cNvPr>
          <p:cNvSpPr txBox="1"/>
          <p:nvPr/>
        </p:nvSpPr>
        <p:spPr>
          <a:xfrm>
            <a:off x="7492894" y="5563335"/>
            <a:ext cx="469910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This formula is used in the code to evaluate how the bunch amplitude of motion evolves with time.</a:t>
            </a:r>
          </a:p>
        </p:txBody>
      </p:sp>
    </p:spTree>
    <p:extLst>
      <p:ext uri="{BB962C8B-B14F-4D97-AF65-F5344CB8AC3E}">
        <p14:creationId xmlns:p14="http://schemas.microsoft.com/office/powerpoint/2010/main" val="40056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A54C43E-E5EC-42BB-B6EB-4176F6736126}"/>
              </a:ext>
            </a:extLst>
          </p:cNvPr>
          <p:cNvSpPr>
            <a:spLocks noGrp="1"/>
          </p:cNvSpPr>
          <p:nvPr>
            <p:ph type="sldNum" sz="quarter" idx="12"/>
          </p:nvPr>
        </p:nvSpPr>
        <p:spPr/>
        <p:txBody>
          <a:bodyPr/>
          <a:lstStyle/>
          <a:p>
            <a:fld id="{F556478C-EA8F-4B12-8AB2-8053E5C3663D}" type="slidenum">
              <a:rPr lang="en-GB" smtClean="0"/>
              <a:t>3</a:t>
            </a:fld>
            <a:endParaRPr lang="en-GB"/>
          </a:p>
        </p:txBody>
      </p:sp>
      <p:sp>
        <p:nvSpPr>
          <p:cNvPr id="6" name="CasellaDiTesto 5">
            <a:extLst>
              <a:ext uri="{FF2B5EF4-FFF2-40B4-BE49-F238E27FC236}">
                <a16:creationId xmlns:a16="http://schemas.microsoft.com/office/drawing/2014/main" id="{56B18393-5880-4AB6-A3D1-385104C464E1}"/>
              </a:ext>
            </a:extLst>
          </p:cNvPr>
          <p:cNvSpPr txBox="1"/>
          <p:nvPr/>
        </p:nvSpPr>
        <p:spPr>
          <a:xfrm>
            <a:off x="-1" y="885440"/>
            <a:ext cx="12192001" cy="5909310"/>
          </a:xfrm>
          <a:prstGeom prst="rect">
            <a:avLst/>
          </a:prstGeom>
          <a:noFill/>
        </p:spPr>
        <p:txBody>
          <a:bodyPr wrap="square">
            <a:spAutoFit/>
          </a:bodyPr>
          <a:lstStyle/>
          <a:p>
            <a:pPr marL="285750" indent="-285750">
              <a:buFont typeface="Wingdings" panose="05000000000000000000" pitchFamily="2" charset="2"/>
              <a:buChar char="q"/>
            </a:pPr>
            <a:r>
              <a:rPr lang="en-GB" dirty="0">
                <a:solidFill>
                  <a:srgbClr val="FF0000"/>
                </a:solidFill>
              </a:rPr>
              <a:t>The studies performed with the Fortran code provided useful indications for stable machine operation, such as expected grow rates of coupled-bunch instabilities and optimal feedback parameters to counteract them.</a:t>
            </a:r>
          </a:p>
          <a:p>
            <a:pPr marL="742950" lvl="1" indent="-285750">
              <a:buFont typeface="Wingdings" panose="05000000000000000000" pitchFamily="2" charset="2"/>
              <a:buChar char="Ø"/>
            </a:pPr>
            <a:r>
              <a:rPr lang="en-GB" dirty="0"/>
              <a:t>The code was rarely used after the 1990s and in particular it was never benchmarked with measurements.</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solidFill>
                  <a:srgbClr val="FF0000"/>
                </a:solidFill>
              </a:rPr>
              <a:t>The code is relatively fast and easy-to-use. This recently motivated the desire to make it usable again, both for accelerator physicists and operators who can use it in (almost) real time to better understand the beam-dynamics under observation.</a:t>
            </a:r>
          </a:p>
          <a:p>
            <a:pPr marL="742950" lvl="1" indent="-285750">
              <a:buFont typeface="Wingdings" panose="05000000000000000000" pitchFamily="2" charset="2"/>
              <a:buChar char="Ø"/>
            </a:pPr>
            <a:r>
              <a:rPr lang="en-GB" dirty="0"/>
              <a:t>The code is modular and can be easily customized, therefore it can also be applied to other accelerators.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Recently, the Fortran code was rewritten entirely in Python, which is an open-source high-level programming language.</a:t>
            </a:r>
          </a:p>
          <a:p>
            <a:pPr marL="742950" lvl="1" indent="-285750">
              <a:buFont typeface="Wingdings" panose="05000000000000000000" pitchFamily="2" charset="2"/>
              <a:buChar char="Ø"/>
            </a:pPr>
            <a:r>
              <a:rPr lang="en-GB" dirty="0"/>
              <a:t>Pros of using Python: less lines of code for a given task, better code-readability, easier production of data and plots.</a:t>
            </a:r>
          </a:p>
          <a:p>
            <a:pPr marL="742950" lvl="1" indent="-285750">
              <a:buFont typeface="Wingdings" panose="05000000000000000000" pitchFamily="2" charset="2"/>
              <a:buChar char="Ø"/>
            </a:pPr>
            <a:r>
              <a:rPr lang="en-GB" dirty="0"/>
              <a:t>Cons of using Python: execution speed. However this can be solved by converting the most time-consuming Python routines into the C++ language and embedding them into the Python code (as done e.g. for the CERN BLonD code).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During the code conversion from Fortran to Python, some routines were generalized or improved, some minor bugs were fixed and new functionalities were added.</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solidFill>
                  <a:srgbClr val="FF0000"/>
                </a:solidFill>
              </a:rPr>
              <a:t>Three types of content are included in this presentation.</a:t>
            </a:r>
          </a:p>
          <a:p>
            <a:pPr marL="742950" lvl="1" indent="-285750">
              <a:buFont typeface="Wingdings" panose="05000000000000000000" pitchFamily="2" charset="2"/>
              <a:buChar char="Ø"/>
            </a:pPr>
            <a:r>
              <a:rPr lang="en-GB" dirty="0"/>
              <a:t>Essential theoretical concepts, which are needed to understand the principles behind the code, are covered in detail. </a:t>
            </a:r>
          </a:p>
          <a:p>
            <a:pPr marL="1200150" lvl="2" indent="-285750">
              <a:buFont typeface="Arial" panose="020B0604020202020204" pitchFamily="34" charset="0"/>
              <a:buChar char="•"/>
            </a:pPr>
            <a:r>
              <a:rPr lang="en-GB" dirty="0"/>
              <a:t>Complete derivations are presented to make the presentation as self-contained as possible.</a:t>
            </a:r>
          </a:p>
          <a:p>
            <a:pPr marL="742950" lvl="1" indent="-285750">
              <a:buFont typeface="Wingdings" panose="05000000000000000000" pitchFamily="2" charset="2"/>
              <a:buChar char="Ø"/>
            </a:pPr>
            <a:r>
              <a:rPr lang="en-GB" dirty="0"/>
              <a:t>Several important code-routines are described and explained in depth.</a:t>
            </a:r>
          </a:p>
          <a:p>
            <a:pPr marL="742950" lvl="1" indent="-285750">
              <a:buFont typeface="Wingdings" panose="05000000000000000000" pitchFamily="2" charset="2"/>
              <a:buChar char="Ø"/>
            </a:pPr>
            <a:r>
              <a:rPr lang="en-GB" dirty="0"/>
              <a:t>The code-capabilities are illustrated by numerous examples.</a:t>
            </a:r>
          </a:p>
        </p:txBody>
      </p:sp>
      <p:sp>
        <p:nvSpPr>
          <p:cNvPr id="7" name="CasellaDiTesto 6">
            <a:extLst>
              <a:ext uri="{FF2B5EF4-FFF2-40B4-BE49-F238E27FC236}">
                <a16:creationId xmlns:a16="http://schemas.microsoft.com/office/drawing/2014/main" id="{CF2CC704-3AAF-4A35-8CBF-8B697E3672CC}"/>
              </a:ext>
            </a:extLst>
          </p:cNvPr>
          <p:cNvSpPr txBox="1"/>
          <p:nvPr/>
        </p:nvSpPr>
        <p:spPr>
          <a:xfrm>
            <a:off x="0" y="88777"/>
            <a:ext cx="12192000" cy="707886"/>
          </a:xfrm>
          <a:prstGeom prst="rect">
            <a:avLst/>
          </a:prstGeom>
          <a:noFill/>
        </p:spPr>
        <p:txBody>
          <a:bodyPr wrap="square" rtlCol="0">
            <a:spAutoFit/>
          </a:bodyPr>
          <a:lstStyle/>
          <a:p>
            <a:pPr algn="ctr"/>
            <a:r>
              <a:rPr lang="en-GB" sz="4000" dirty="0">
                <a:latin typeface="+mj-lt"/>
              </a:rPr>
              <a:t>Introduction (2/2)</a:t>
            </a:r>
          </a:p>
        </p:txBody>
      </p:sp>
    </p:spTree>
    <p:extLst>
      <p:ext uri="{BB962C8B-B14F-4D97-AF65-F5344CB8AC3E}">
        <p14:creationId xmlns:p14="http://schemas.microsoft.com/office/powerpoint/2010/main" val="78721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0E6E7D3-FAD2-4A72-9850-DC1270312B32}"/>
              </a:ext>
            </a:extLst>
          </p:cNvPr>
          <p:cNvSpPr txBox="1"/>
          <p:nvPr/>
        </p:nvSpPr>
        <p:spPr>
          <a:xfrm>
            <a:off x="0" y="88878"/>
            <a:ext cx="12191999" cy="707886"/>
          </a:xfrm>
          <a:prstGeom prst="rect">
            <a:avLst/>
          </a:prstGeom>
          <a:noFill/>
        </p:spPr>
        <p:txBody>
          <a:bodyPr wrap="square" rtlCol="0">
            <a:spAutoFit/>
          </a:bodyPr>
          <a:lstStyle/>
          <a:p>
            <a:pPr algn="ctr"/>
            <a:r>
              <a:rPr lang="en-GB" sz="4000" dirty="0">
                <a:latin typeface="+mj-lt"/>
              </a:rPr>
              <a:t>Example: amplitude of motion for small oscillations</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CDA451E-30F4-46A0-9EE5-692AEE0F026D}"/>
                  </a:ext>
                </a:extLst>
              </p:cNvPr>
              <p:cNvSpPr txBox="1"/>
              <p:nvPr/>
            </p:nvSpPr>
            <p:spPr>
              <a:xfrm>
                <a:off x="79900" y="800163"/>
                <a:ext cx="12112100" cy="616836"/>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Single-bunch simulations are performed with the code to verify that the bunch-orbits in phase-space are indeed titled ellipses. </a:t>
                </a:r>
              </a:p>
              <a:p>
                <a:pPr marL="742950" lvl="1" indent="-285750">
                  <a:buFont typeface="Wingdings" panose="05000000000000000000" pitchFamily="2" charset="2"/>
                  <a:buChar char="Ø"/>
                </a:pPr>
                <a:r>
                  <a:rPr lang="en-GB" sz="1600" dirty="0"/>
                  <a:t>Parameters used in simulations: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𝐸</m:t>
                        </m:r>
                      </m:e>
                      <m:sub>
                        <m:r>
                          <a:rPr lang="en-GB" sz="1600" i="1">
                            <a:latin typeface="Cambria Math" panose="02040503050406030204" pitchFamily="18" charset="0"/>
                            <a:ea typeface="Cambria Math" panose="02040503050406030204" pitchFamily="18" charset="0"/>
                          </a:rPr>
                          <m:t>0</m:t>
                        </m:r>
                      </m:sub>
                    </m:sSub>
                  </m:oMath>
                </a14:m>
                <a:r>
                  <a:rPr lang="en-GB" sz="1600" dirty="0"/>
                  <a:t> = 510 MeV,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oMath>
                </a14:m>
                <a:r>
                  <a:rPr lang="en-GB" sz="1600" dirty="0"/>
                  <a:t> = 0.02,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0</m:t>
                        </m:r>
                      </m:sub>
                    </m:sSub>
                    <m:d>
                      <m:dPr>
                        <m:ctrlPr>
                          <a:rPr lang="en-GB" sz="1600" i="1">
                            <a:latin typeface="Cambria Math" panose="02040503050406030204" pitchFamily="18" charset="0"/>
                          </a:rPr>
                        </m:ctrlPr>
                      </m:dPr>
                      <m:e>
                        <m:r>
                          <a:rPr lang="en-GB" sz="1600" i="1">
                            <a:latin typeface="Cambria Math" panose="02040503050406030204" pitchFamily="18" charset="0"/>
                          </a:rPr>
                          <m:t>0</m:t>
                        </m:r>
                      </m:e>
                    </m:d>
                    <m:r>
                      <a:rPr lang="en-GB" sz="1600" i="1">
                        <a:latin typeface="Cambria Math" panose="02040503050406030204" pitchFamily="18" charset="0"/>
                      </a:rPr>
                      <m:t>=</m:t>
                    </m:r>
                    <m:sSup>
                      <m:sSupPr>
                        <m:ctrlPr>
                          <a:rPr lang="en-GB" sz="1600" i="1">
                            <a:latin typeface="Cambria Math" panose="02040503050406030204" pitchFamily="18" charset="0"/>
                          </a:rPr>
                        </m:ctrlPr>
                      </m:sSupPr>
                      <m:e>
                        <m:r>
                          <a:rPr lang="en-GB" sz="1600" i="1">
                            <a:latin typeface="Cambria Math" panose="02040503050406030204" pitchFamily="18" charset="0"/>
                          </a:rPr>
                          <m:t>10</m:t>
                        </m:r>
                      </m:e>
                      <m:sup>
                        <m:r>
                          <a:rPr lang="en-GB" sz="1600" i="1">
                            <a:latin typeface="Cambria Math" panose="02040503050406030204" pitchFamily="18" charset="0"/>
                          </a:rPr>
                          <m:t>−</m:t>
                        </m:r>
                        <m:r>
                          <a:rPr lang="en-GB" sz="1600" b="0" i="1" smtClean="0">
                            <a:latin typeface="Cambria Math" panose="02040503050406030204" pitchFamily="18" charset="0"/>
                          </a:rPr>
                          <m:t>6</m:t>
                        </m:r>
                      </m:sup>
                    </m:sSup>
                  </m:oMath>
                </a14:m>
                <a:r>
                  <a:rPr lang="en-GB" sz="1600" dirty="0"/>
                  <a:t> rad, </a:t>
                </a:r>
                <a14:m>
                  <m:oMath xmlns:m="http://schemas.openxmlformats.org/officeDocument/2006/math">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oMath>
                </a14:m>
                <a:r>
                  <a:rPr lang="en-GB" sz="1600" dirty="0"/>
                  <a:t> = 260 kV. </a:t>
                </a:r>
              </a:p>
            </p:txBody>
          </p:sp>
        </mc:Choice>
        <mc:Fallback xmlns="">
          <p:sp>
            <p:nvSpPr>
              <p:cNvPr id="6" name="CasellaDiTesto 5">
                <a:extLst>
                  <a:ext uri="{FF2B5EF4-FFF2-40B4-BE49-F238E27FC236}">
                    <a16:creationId xmlns:a16="http://schemas.microsoft.com/office/drawing/2014/main" id="{ACDA451E-30F4-46A0-9EE5-692AEE0F026D}"/>
                  </a:ext>
                </a:extLst>
              </p:cNvPr>
              <p:cNvSpPr txBox="1">
                <a:spLocks noRot="1" noChangeAspect="1" noMove="1" noResize="1" noEditPoints="1" noAdjustHandles="1" noChangeArrowheads="1" noChangeShapeType="1" noTextEdit="1"/>
              </p:cNvSpPr>
              <p:nvPr/>
            </p:nvSpPr>
            <p:spPr>
              <a:xfrm>
                <a:off x="79900" y="800163"/>
                <a:ext cx="12112100" cy="616836"/>
              </a:xfrm>
              <a:prstGeom prst="rect">
                <a:avLst/>
              </a:prstGeom>
              <a:blipFill>
                <a:blip r:embed="rId2"/>
                <a:stretch>
                  <a:fillRect l="-201" t="-2970" b="-9901"/>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0618226C-BBCF-4BCF-8653-BD62DA49ED5B}"/>
              </a:ext>
            </a:extLst>
          </p:cNvPr>
          <p:cNvPicPr>
            <a:picLocks noChangeAspect="1"/>
          </p:cNvPicPr>
          <p:nvPr/>
        </p:nvPicPr>
        <p:blipFill>
          <a:blip r:embed="rId3"/>
          <a:stretch>
            <a:fillRect/>
          </a:stretch>
        </p:blipFill>
        <p:spPr>
          <a:xfrm>
            <a:off x="115171" y="4593966"/>
            <a:ext cx="4638803" cy="2158975"/>
          </a:xfrm>
          <a:prstGeom prst="rect">
            <a:avLst/>
          </a:prstGeom>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C990611-1717-4599-BE1C-70FC8B1A3893}"/>
                  </a:ext>
                </a:extLst>
              </p:cNvPr>
              <p:cNvSpPr txBox="1"/>
              <p:nvPr/>
            </p:nvSpPr>
            <p:spPr>
              <a:xfrm>
                <a:off x="79899" y="3950567"/>
                <a:ext cx="8300622" cy="374205"/>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Unrealistically we increase the voltage to </a:t>
                </a:r>
                <a14:m>
                  <m:oMath xmlns:m="http://schemas.openxmlformats.org/officeDocument/2006/math">
                    <m:sSub>
                      <m:sSubPr>
                        <m:ctrlPr>
                          <a:rPr lang="en-GB" sz="1600" i="1" dirty="0">
                            <a:latin typeface="Cambria Math" panose="02040503050406030204" pitchFamily="18" charset="0"/>
                            <a:ea typeface="Cambria Math" panose="02040503050406030204" pitchFamily="18" charset="0"/>
                          </a:rPr>
                        </m:ctrlPr>
                      </m:sSubPr>
                      <m:e>
                        <m:acc>
                          <m:accPr>
                            <m:chr m:val="̂"/>
                            <m:ctrlPr>
                              <a:rPr lang="en-GB" sz="1600" i="1" dirty="0">
                                <a:latin typeface="Cambria Math" panose="02040503050406030204" pitchFamily="18" charset="0"/>
                                <a:ea typeface="Cambria Math" panose="02040503050406030204" pitchFamily="18" charset="0"/>
                              </a:rPr>
                            </m:ctrlPr>
                          </m:accPr>
                          <m:e>
                            <m:r>
                              <a:rPr lang="en-GB" sz="1600" b="0" i="1" dirty="0">
                                <a:latin typeface="Cambria Math" panose="02040503050406030204" pitchFamily="18" charset="0"/>
                                <a:ea typeface="Cambria Math" panose="02040503050406030204" pitchFamily="18" charset="0"/>
                              </a:rPr>
                              <m:t>𝑉</m:t>
                            </m:r>
                          </m:e>
                        </m:acc>
                      </m:e>
                      <m:sub>
                        <m:r>
                          <a:rPr lang="en-GB" sz="1600" b="0" i="1" dirty="0">
                            <a:latin typeface="Cambria Math" panose="02040503050406030204" pitchFamily="18" charset="0"/>
                            <a:ea typeface="Cambria Math" panose="02040503050406030204" pitchFamily="18" charset="0"/>
                          </a:rPr>
                          <m:t>𝑟𝑓</m:t>
                        </m:r>
                      </m:sub>
                    </m:sSub>
                  </m:oMath>
                </a14:m>
                <a:r>
                  <a:rPr lang="en-GB" sz="1600" dirty="0"/>
                  <a:t> = 26 MV to see better that the ellipses are tilted.</a:t>
                </a:r>
              </a:p>
            </p:txBody>
          </p:sp>
        </mc:Choice>
        <mc:Fallback xmlns="">
          <p:sp>
            <p:nvSpPr>
              <p:cNvPr id="4" name="CasellaDiTesto 3">
                <a:extLst>
                  <a:ext uri="{FF2B5EF4-FFF2-40B4-BE49-F238E27FC236}">
                    <a16:creationId xmlns:a16="http://schemas.microsoft.com/office/drawing/2014/main" id="{0C990611-1717-4599-BE1C-70FC8B1A3893}"/>
                  </a:ext>
                </a:extLst>
              </p:cNvPr>
              <p:cNvSpPr txBox="1">
                <a:spLocks noRot="1" noChangeAspect="1" noMove="1" noResize="1" noEditPoints="1" noAdjustHandles="1" noChangeArrowheads="1" noChangeShapeType="1" noTextEdit="1"/>
              </p:cNvSpPr>
              <p:nvPr/>
            </p:nvSpPr>
            <p:spPr>
              <a:xfrm>
                <a:off x="79899" y="3950567"/>
                <a:ext cx="8300622" cy="374205"/>
              </a:xfrm>
              <a:prstGeom prst="rect">
                <a:avLst/>
              </a:prstGeom>
              <a:blipFill>
                <a:blip r:embed="rId4"/>
                <a:stretch>
                  <a:fillRect l="-294" b="-163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16783C1E-5939-4A51-AC5F-5E1D7231618A}"/>
                  </a:ext>
                </a:extLst>
              </p:cNvPr>
              <p:cNvSpPr txBox="1"/>
              <p:nvPr/>
            </p:nvSpPr>
            <p:spPr>
              <a:xfrm>
                <a:off x="10227294" y="2360808"/>
                <a:ext cx="1198485" cy="7859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GB" sz="1400" b="0" i="1" smtClean="0">
                              <a:latin typeface="Cambria Math" panose="02040503050406030204" pitchFamily="18" charset="0"/>
                            </a:rPr>
                          </m:ctrlPr>
                        </m:dPr>
                        <m:e>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𝑥</m:t>
                              </m:r>
                            </m:sub>
                          </m:sSub>
                          <m:rad>
                            <m:radPr>
                              <m:degHide m:val="on"/>
                              <m:ctrlPr>
                                <a:rPr lang="en-GB" sz="1400" i="1">
                                  <a:latin typeface="Cambria Math" panose="02040503050406030204" pitchFamily="18" charset="0"/>
                                </a:rPr>
                              </m:ctrlPr>
                            </m:radPr>
                            <m:deg/>
                            <m:e>
                              <m:f>
                                <m:fPr>
                                  <m:ctrlPr>
                                    <a:rPr lang="en-GB" sz="1400" i="1">
                                      <a:latin typeface="Cambria Math" panose="02040503050406030204" pitchFamily="18" charset="0"/>
                                    </a:rPr>
                                  </m:ctrlPr>
                                </m:fPr>
                                <m:num>
                                  <m:r>
                                    <a:rPr lang="en-GB" sz="1400" i="1">
                                      <a:latin typeface="Cambria Math" panose="02040503050406030204" pitchFamily="18" charset="0"/>
                                      <a:ea typeface="Cambria Math" panose="02040503050406030204" pitchFamily="18" charset="0"/>
                                    </a:rPr>
                                    <m:t>𝜀</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𝛾</m:t>
                                      </m:r>
                                    </m:e>
                                    <m:sub>
                                      <m:r>
                                        <a:rPr lang="en-GB" sz="1400" i="1">
                                          <a:latin typeface="Cambria Math" panose="02040503050406030204" pitchFamily="18" charset="0"/>
                                        </a:rPr>
                                        <m:t>𝑥</m:t>
                                      </m:r>
                                    </m:sub>
                                  </m:sSub>
                                </m:den>
                              </m:f>
                            </m:e>
                          </m:rad>
                          <m:r>
                            <a:rPr lang="en-GB" sz="1400" i="1">
                              <a:latin typeface="Cambria Math" panose="02040503050406030204" pitchFamily="18" charset="0"/>
                            </a:rPr>
                            <m:t>,</m:t>
                          </m:r>
                          <m:rad>
                            <m:radPr>
                              <m:degHide m:val="on"/>
                              <m:ctrlPr>
                                <a:rPr lang="en-GB" sz="1400" i="1">
                                  <a:latin typeface="Cambria Math" panose="02040503050406030204" pitchFamily="18" charset="0"/>
                                </a:rPr>
                              </m:ctrlPr>
                            </m:radPr>
                            <m:deg/>
                            <m:e>
                              <m:r>
                                <a:rPr lang="en-GB" sz="1400" i="1">
                                  <a:latin typeface="Cambria Math" panose="02040503050406030204" pitchFamily="18" charset="0"/>
                                  <a:ea typeface="Cambria Math" panose="02040503050406030204" pitchFamily="18" charset="0"/>
                                </a:rPr>
                                <m:t>𝜀</m:t>
                              </m:r>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𝛾</m:t>
                                  </m:r>
                                </m:e>
                                <m:sub>
                                  <m:r>
                                    <a:rPr lang="en-GB" sz="1400" i="1">
                                      <a:latin typeface="Cambria Math" panose="02040503050406030204" pitchFamily="18" charset="0"/>
                                    </a:rPr>
                                    <m:t>𝑥</m:t>
                                  </m:r>
                                </m:sub>
                              </m:sSub>
                            </m:e>
                          </m:rad>
                        </m:e>
                      </m:d>
                    </m:oMath>
                  </m:oMathPara>
                </a14:m>
                <a:endParaRPr lang="en-GB" sz="1400" dirty="0"/>
              </a:p>
            </p:txBody>
          </p:sp>
        </mc:Choice>
        <mc:Fallback xmlns="">
          <p:sp>
            <p:nvSpPr>
              <p:cNvPr id="8" name="CasellaDiTesto 7">
                <a:extLst>
                  <a:ext uri="{FF2B5EF4-FFF2-40B4-BE49-F238E27FC236}">
                    <a16:creationId xmlns:a16="http://schemas.microsoft.com/office/drawing/2014/main" id="{16783C1E-5939-4A51-AC5F-5E1D7231618A}"/>
                  </a:ext>
                </a:extLst>
              </p:cNvPr>
              <p:cNvSpPr txBox="1">
                <a:spLocks noRot="1" noChangeAspect="1" noMove="1" noResize="1" noEditPoints="1" noAdjustHandles="1" noChangeArrowheads="1" noChangeShapeType="1" noTextEdit="1"/>
              </p:cNvSpPr>
              <p:nvPr/>
            </p:nvSpPr>
            <p:spPr>
              <a:xfrm>
                <a:off x="10227294" y="2360808"/>
                <a:ext cx="1198485" cy="785921"/>
              </a:xfrm>
              <a:prstGeom prst="rect">
                <a:avLst/>
              </a:prstGeom>
              <a:blipFill>
                <a:blip r:embed="rId5"/>
                <a:stretch>
                  <a:fillRect r="-18367"/>
                </a:stretch>
              </a:blipFill>
            </p:spPr>
            <p:txBody>
              <a:bodyPr/>
              <a:lstStyle/>
              <a:p>
                <a:r>
                  <a:rPr lang="en-GB">
                    <a:noFill/>
                  </a:rPr>
                  <a:t> </a:t>
                </a:r>
              </a:p>
            </p:txBody>
          </p:sp>
        </mc:Fallback>
      </mc:AlternateContent>
      <p:sp>
        <p:nvSpPr>
          <p:cNvPr id="9" name="Ovale 8">
            <a:extLst>
              <a:ext uri="{FF2B5EF4-FFF2-40B4-BE49-F238E27FC236}">
                <a16:creationId xmlns:a16="http://schemas.microsoft.com/office/drawing/2014/main" id="{77C92FC4-34E9-4BD2-829A-0C850265DA1E}"/>
              </a:ext>
            </a:extLst>
          </p:cNvPr>
          <p:cNvSpPr/>
          <p:nvPr/>
        </p:nvSpPr>
        <p:spPr>
          <a:xfrm>
            <a:off x="10099307" y="2721394"/>
            <a:ext cx="115410" cy="116188"/>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DC88E68C-70B4-48C2-8AB1-1C6C669D3106}"/>
              </a:ext>
            </a:extLst>
          </p:cNvPr>
          <p:cNvSpPr/>
          <p:nvPr/>
        </p:nvSpPr>
        <p:spPr>
          <a:xfrm>
            <a:off x="10099307" y="4177333"/>
            <a:ext cx="115410" cy="1161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D3354401-0850-4EA2-8887-1E54FFC7A9FB}"/>
                  </a:ext>
                </a:extLst>
              </p:cNvPr>
              <p:cNvSpPr txBox="1"/>
              <p:nvPr/>
            </p:nvSpPr>
            <p:spPr>
              <a:xfrm>
                <a:off x="10201399" y="3852121"/>
                <a:ext cx="1720048" cy="785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400" b="0" i="1" smtClean="0">
                              <a:latin typeface="Cambria Math" panose="02040503050406030204" pitchFamily="18" charset="0"/>
                            </a:rPr>
                          </m:ctrlPr>
                        </m:dPr>
                        <m:e>
                          <m:r>
                            <a:rPr lang="en-GB" sz="1400" i="1">
                              <a:latin typeface="Cambria Math" panose="02040503050406030204" pitchFamily="18" charset="0"/>
                            </a:rPr>
                            <m:t>−</m:t>
                          </m:r>
                          <m:rad>
                            <m:radPr>
                              <m:degHide m:val="on"/>
                              <m:ctrlPr>
                                <a:rPr lang="en-GB" sz="1400" i="1">
                                  <a:latin typeface="Cambria Math" panose="02040503050406030204" pitchFamily="18" charset="0"/>
                                </a:rPr>
                              </m:ctrlPr>
                            </m:radPr>
                            <m:deg/>
                            <m:e>
                              <m:r>
                                <a:rPr lang="en-GB" sz="1400" i="1">
                                  <a:latin typeface="Cambria Math" panose="02040503050406030204" pitchFamily="18" charset="0"/>
                                  <a:ea typeface="Cambria Math" panose="02040503050406030204" pitchFamily="18" charset="0"/>
                                </a:rPr>
                                <m:t>𝜀</m:t>
                              </m:r>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𝛽</m:t>
                                  </m:r>
                                </m:e>
                                <m:sub>
                                  <m:r>
                                    <a:rPr lang="en-GB" sz="1400" i="1">
                                      <a:latin typeface="Cambria Math" panose="02040503050406030204" pitchFamily="18" charset="0"/>
                                    </a:rPr>
                                    <m:t>𝑥</m:t>
                                  </m:r>
                                </m:sub>
                              </m:sSub>
                            </m:e>
                          </m:rad>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𝛼</m:t>
                              </m:r>
                            </m:e>
                            <m:sub>
                              <m:r>
                                <a:rPr lang="en-GB" sz="1400" i="1">
                                  <a:latin typeface="Cambria Math" panose="02040503050406030204" pitchFamily="18" charset="0"/>
                                </a:rPr>
                                <m:t>𝑥</m:t>
                              </m:r>
                            </m:sub>
                          </m:sSub>
                          <m:rad>
                            <m:radPr>
                              <m:degHide m:val="on"/>
                              <m:ctrlPr>
                                <a:rPr lang="en-GB" sz="1400" i="1">
                                  <a:latin typeface="Cambria Math" panose="02040503050406030204" pitchFamily="18" charset="0"/>
                                </a:rPr>
                              </m:ctrlPr>
                            </m:radPr>
                            <m:deg/>
                            <m:e>
                              <m:f>
                                <m:fPr>
                                  <m:ctrlPr>
                                    <a:rPr lang="en-GB" sz="1400" i="1">
                                      <a:latin typeface="Cambria Math" panose="02040503050406030204" pitchFamily="18" charset="0"/>
                                    </a:rPr>
                                  </m:ctrlPr>
                                </m:fPr>
                                <m:num>
                                  <m:r>
                                    <a:rPr lang="en-GB" sz="1400" i="1">
                                      <a:latin typeface="Cambria Math" panose="02040503050406030204" pitchFamily="18" charset="0"/>
                                      <a:ea typeface="Cambria Math" panose="02040503050406030204" pitchFamily="18" charset="0"/>
                                    </a:rPr>
                                    <m:t>𝜀</m:t>
                                  </m:r>
                                </m:num>
                                <m:den>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𝛽</m:t>
                                      </m:r>
                                    </m:e>
                                    <m:sub>
                                      <m:r>
                                        <a:rPr lang="en-GB" sz="1400" i="1">
                                          <a:latin typeface="Cambria Math" panose="02040503050406030204" pitchFamily="18" charset="0"/>
                                        </a:rPr>
                                        <m:t>𝑥</m:t>
                                      </m:r>
                                    </m:sub>
                                  </m:sSub>
                                </m:den>
                              </m:f>
                            </m:e>
                          </m:rad>
                        </m:e>
                      </m:d>
                    </m:oMath>
                  </m:oMathPara>
                </a14:m>
                <a:endParaRPr lang="en-GB" sz="1400" dirty="0"/>
              </a:p>
            </p:txBody>
          </p:sp>
        </mc:Choice>
        <mc:Fallback xmlns="">
          <p:sp>
            <p:nvSpPr>
              <p:cNvPr id="13" name="CasellaDiTesto 12">
                <a:extLst>
                  <a:ext uri="{FF2B5EF4-FFF2-40B4-BE49-F238E27FC236}">
                    <a16:creationId xmlns:a16="http://schemas.microsoft.com/office/drawing/2014/main" id="{D3354401-0850-4EA2-8887-1E54FFC7A9FB}"/>
                  </a:ext>
                </a:extLst>
              </p:cNvPr>
              <p:cNvSpPr txBox="1">
                <a:spLocks noRot="1" noChangeAspect="1" noMove="1" noResize="1" noEditPoints="1" noAdjustHandles="1" noChangeArrowheads="1" noChangeShapeType="1" noTextEdit="1"/>
              </p:cNvSpPr>
              <p:nvPr/>
            </p:nvSpPr>
            <p:spPr>
              <a:xfrm>
                <a:off x="10201399" y="3852121"/>
                <a:ext cx="1720048" cy="785921"/>
              </a:xfrm>
              <a:prstGeom prst="rect">
                <a:avLst/>
              </a:prstGeom>
              <a:blipFill>
                <a:blip r:embed="rId6"/>
                <a:stretch>
                  <a:fillRect/>
                </a:stretch>
              </a:blipFill>
            </p:spPr>
            <p:txBody>
              <a:bodyPr/>
              <a:lstStyle/>
              <a:p>
                <a:r>
                  <a:rPr lang="en-GB">
                    <a:noFill/>
                  </a:rPr>
                  <a:t> </a:t>
                </a:r>
              </a:p>
            </p:txBody>
          </p:sp>
        </mc:Fallback>
      </mc:AlternateContent>
      <p:sp>
        <p:nvSpPr>
          <p:cNvPr id="16" name="Ovale 15">
            <a:extLst>
              <a:ext uri="{FF2B5EF4-FFF2-40B4-BE49-F238E27FC236}">
                <a16:creationId xmlns:a16="http://schemas.microsoft.com/office/drawing/2014/main" id="{51CAF2BE-4027-4663-9BCE-4A334F04570A}"/>
              </a:ext>
            </a:extLst>
          </p:cNvPr>
          <p:cNvSpPr/>
          <p:nvPr/>
        </p:nvSpPr>
        <p:spPr>
          <a:xfrm>
            <a:off x="10073413" y="5114696"/>
            <a:ext cx="153881" cy="160605"/>
          </a:xfrm>
          <a:prstGeom prst="ellipse">
            <a:avLst/>
          </a:prstGeom>
          <a:solidFill>
            <a:srgbClr val="C0C006"/>
          </a:solidFill>
          <a:ln>
            <a:solidFill>
              <a:srgbClr val="C0C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E286FBAF-2760-43AB-8DB5-678A829132D2}"/>
              </a:ext>
            </a:extLst>
          </p:cNvPr>
          <p:cNvSpPr txBox="1"/>
          <p:nvPr/>
        </p:nvSpPr>
        <p:spPr>
          <a:xfrm>
            <a:off x="10309413" y="5000809"/>
            <a:ext cx="753122" cy="369332"/>
          </a:xfrm>
          <a:prstGeom prst="rect">
            <a:avLst/>
          </a:prstGeom>
          <a:noFill/>
        </p:spPr>
        <p:txBody>
          <a:bodyPr wrap="square" rtlCol="0">
            <a:spAutoFit/>
          </a:bodyPr>
          <a:lstStyle/>
          <a:p>
            <a:r>
              <a:rPr lang="en-GB" dirty="0"/>
              <a:t>turn 0</a:t>
            </a:r>
          </a:p>
        </p:txBody>
      </p:sp>
      <p:sp>
        <p:nvSpPr>
          <p:cNvPr id="19" name="Ovale 18">
            <a:extLst>
              <a:ext uri="{FF2B5EF4-FFF2-40B4-BE49-F238E27FC236}">
                <a16:creationId xmlns:a16="http://schemas.microsoft.com/office/drawing/2014/main" id="{EA308D67-E682-470D-91B5-2803856E52D5}"/>
              </a:ext>
            </a:extLst>
          </p:cNvPr>
          <p:cNvSpPr/>
          <p:nvPr/>
        </p:nvSpPr>
        <p:spPr>
          <a:xfrm>
            <a:off x="10073413" y="5395729"/>
            <a:ext cx="153881" cy="16060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FB1E6E48-E5BE-4EFB-8C8B-47DAD1972FE1}"/>
              </a:ext>
            </a:extLst>
          </p:cNvPr>
          <p:cNvSpPr txBox="1"/>
          <p:nvPr/>
        </p:nvSpPr>
        <p:spPr>
          <a:xfrm>
            <a:off x="10309412" y="5281842"/>
            <a:ext cx="1358283" cy="369332"/>
          </a:xfrm>
          <a:prstGeom prst="rect">
            <a:avLst/>
          </a:prstGeom>
          <a:noFill/>
        </p:spPr>
        <p:txBody>
          <a:bodyPr wrap="square" rtlCol="0">
            <a:spAutoFit/>
          </a:bodyPr>
          <a:lstStyle/>
          <a:p>
            <a:r>
              <a:rPr lang="en-GB" dirty="0"/>
              <a:t>turn 12500</a:t>
            </a:r>
          </a:p>
        </p:txBody>
      </p:sp>
      <p:sp>
        <p:nvSpPr>
          <p:cNvPr id="23" name="Ovale 22">
            <a:extLst>
              <a:ext uri="{FF2B5EF4-FFF2-40B4-BE49-F238E27FC236}">
                <a16:creationId xmlns:a16="http://schemas.microsoft.com/office/drawing/2014/main" id="{815DD14A-39D8-4F73-99DB-52937F22B452}"/>
              </a:ext>
            </a:extLst>
          </p:cNvPr>
          <p:cNvSpPr/>
          <p:nvPr/>
        </p:nvSpPr>
        <p:spPr>
          <a:xfrm>
            <a:off x="10074892" y="5671880"/>
            <a:ext cx="153881" cy="160605"/>
          </a:xfrm>
          <a:prstGeom prst="ellipse">
            <a:avLst/>
          </a:prstGeom>
          <a:solidFill>
            <a:srgbClr val="FB8901"/>
          </a:solidFill>
          <a:ln>
            <a:solidFill>
              <a:srgbClr val="FB8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24">
            <a:extLst>
              <a:ext uri="{FF2B5EF4-FFF2-40B4-BE49-F238E27FC236}">
                <a16:creationId xmlns:a16="http://schemas.microsoft.com/office/drawing/2014/main" id="{ED528E7D-DA82-472E-8094-9EC357A1FB98}"/>
              </a:ext>
            </a:extLst>
          </p:cNvPr>
          <p:cNvSpPr txBox="1"/>
          <p:nvPr/>
        </p:nvSpPr>
        <p:spPr>
          <a:xfrm>
            <a:off x="10310891" y="5557993"/>
            <a:ext cx="1358283" cy="369332"/>
          </a:xfrm>
          <a:prstGeom prst="rect">
            <a:avLst/>
          </a:prstGeom>
          <a:noFill/>
        </p:spPr>
        <p:txBody>
          <a:bodyPr wrap="square" rtlCol="0">
            <a:spAutoFit/>
          </a:bodyPr>
          <a:lstStyle/>
          <a:p>
            <a:r>
              <a:rPr lang="en-GB" dirty="0"/>
              <a:t>turn 25000</a:t>
            </a:r>
          </a:p>
        </p:txBody>
      </p:sp>
      <p:sp>
        <p:nvSpPr>
          <p:cNvPr id="27" name="Ovale 26">
            <a:extLst>
              <a:ext uri="{FF2B5EF4-FFF2-40B4-BE49-F238E27FC236}">
                <a16:creationId xmlns:a16="http://schemas.microsoft.com/office/drawing/2014/main" id="{D07C7080-B7C8-4C61-946B-1308CFF815E2}"/>
              </a:ext>
            </a:extLst>
          </p:cNvPr>
          <p:cNvSpPr/>
          <p:nvPr/>
        </p:nvSpPr>
        <p:spPr>
          <a:xfrm>
            <a:off x="10073413" y="5939739"/>
            <a:ext cx="153881" cy="160605"/>
          </a:xfrm>
          <a:prstGeom prst="ellipse">
            <a:avLst/>
          </a:prstGeom>
          <a:solidFill>
            <a:srgbClr val="00BFBF"/>
          </a:solidFill>
          <a:ln>
            <a:solidFill>
              <a:srgbClr val="00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asellaDiTesto 28">
            <a:extLst>
              <a:ext uri="{FF2B5EF4-FFF2-40B4-BE49-F238E27FC236}">
                <a16:creationId xmlns:a16="http://schemas.microsoft.com/office/drawing/2014/main" id="{C6ED6979-08E1-4486-A6C7-5DD89E0BBBC5}"/>
              </a:ext>
            </a:extLst>
          </p:cNvPr>
          <p:cNvSpPr txBox="1"/>
          <p:nvPr/>
        </p:nvSpPr>
        <p:spPr>
          <a:xfrm>
            <a:off x="10309412" y="5825852"/>
            <a:ext cx="1358283" cy="369332"/>
          </a:xfrm>
          <a:prstGeom prst="rect">
            <a:avLst/>
          </a:prstGeom>
          <a:noFill/>
        </p:spPr>
        <p:txBody>
          <a:bodyPr wrap="square" rtlCol="0">
            <a:spAutoFit/>
          </a:bodyPr>
          <a:lstStyle/>
          <a:p>
            <a:r>
              <a:rPr lang="en-GB" dirty="0"/>
              <a:t>turn 50000</a:t>
            </a:r>
          </a:p>
        </p:txBody>
      </p:sp>
      <p:sp>
        <p:nvSpPr>
          <p:cNvPr id="31" name="Ovale 30">
            <a:extLst>
              <a:ext uri="{FF2B5EF4-FFF2-40B4-BE49-F238E27FC236}">
                <a16:creationId xmlns:a16="http://schemas.microsoft.com/office/drawing/2014/main" id="{FFDF32F1-3793-457E-B557-B02E1AB87DCE}"/>
              </a:ext>
            </a:extLst>
          </p:cNvPr>
          <p:cNvSpPr/>
          <p:nvPr/>
        </p:nvSpPr>
        <p:spPr>
          <a:xfrm>
            <a:off x="10073413" y="6197193"/>
            <a:ext cx="153881" cy="160605"/>
          </a:xfrm>
          <a:prstGeom prst="ellipse">
            <a:avLst/>
          </a:prstGeom>
          <a:solidFill>
            <a:srgbClr val="BF00BF"/>
          </a:solidFill>
          <a:ln>
            <a:solidFill>
              <a:srgbClr val="BF0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asellaDiTesto 32">
            <a:extLst>
              <a:ext uri="{FF2B5EF4-FFF2-40B4-BE49-F238E27FC236}">
                <a16:creationId xmlns:a16="http://schemas.microsoft.com/office/drawing/2014/main" id="{5259EAB8-7F81-49A2-8276-A9AE3E798627}"/>
              </a:ext>
            </a:extLst>
          </p:cNvPr>
          <p:cNvSpPr txBox="1"/>
          <p:nvPr/>
        </p:nvSpPr>
        <p:spPr>
          <a:xfrm>
            <a:off x="10309412" y="6083306"/>
            <a:ext cx="1358283" cy="369332"/>
          </a:xfrm>
          <a:prstGeom prst="rect">
            <a:avLst/>
          </a:prstGeom>
          <a:noFill/>
        </p:spPr>
        <p:txBody>
          <a:bodyPr wrap="square" rtlCol="0">
            <a:spAutoFit/>
          </a:bodyPr>
          <a:lstStyle/>
          <a:p>
            <a:r>
              <a:rPr lang="en-GB" dirty="0"/>
              <a:t>turn 100000</a:t>
            </a:r>
          </a:p>
        </p:txBody>
      </p:sp>
      <p:sp>
        <p:nvSpPr>
          <p:cNvPr id="34" name="Rettangolo 33">
            <a:extLst>
              <a:ext uri="{FF2B5EF4-FFF2-40B4-BE49-F238E27FC236}">
                <a16:creationId xmlns:a16="http://schemas.microsoft.com/office/drawing/2014/main" id="{245E98F8-2723-4EAB-B49B-FFDAAB2EC74F}"/>
              </a:ext>
            </a:extLst>
          </p:cNvPr>
          <p:cNvSpPr/>
          <p:nvPr/>
        </p:nvSpPr>
        <p:spPr>
          <a:xfrm>
            <a:off x="9830018" y="1705825"/>
            <a:ext cx="2091429" cy="4798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Immagine 34">
            <a:extLst>
              <a:ext uri="{FF2B5EF4-FFF2-40B4-BE49-F238E27FC236}">
                <a16:creationId xmlns:a16="http://schemas.microsoft.com/office/drawing/2014/main" id="{B03A9699-68A4-42B9-964F-9CF8DA917D23}"/>
              </a:ext>
            </a:extLst>
          </p:cNvPr>
          <p:cNvPicPr>
            <a:picLocks noChangeAspect="1"/>
          </p:cNvPicPr>
          <p:nvPr/>
        </p:nvPicPr>
        <p:blipFill>
          <a:blip r:embed="rId7"/>
          <a:stretch>
            <a:fillRect/>
          </a:stretch>
        </p:blipFill>
        <p:spPr>
          <a:xfrm>
            <a:off x="4988491" y="4578785"/>
            <a:ext cx="4607010" cy="2168834"/>
          </a:xfrm>
          <a:prstGeom prst="rect">
            <a:avLst/>
          </a:prstGeom>
        </p:spPr>
      </p:pic>
      <p:pic>
        <p:nvPicPr>
          <p:cNvPr id="38" name="Immagine 37">
            <a:extLst>
              <a:ext uri="{FF2B5EF4-FFF2-40B4-BE49-F238E27FC236}">
                <a16:creationId xmlns:a16="http://schemas.microsoft.com/office/drawing/2014/main" id="{F62C9843-48C8-4FF4-9484-64170CC3E1D1}"/>
              </a:ext>
            </a:extLst>
          </p:cNvPr>
          <p:cNvPicPr>
            <a:picLocks noChangeAspect="1"/>
          </p:cNvPicPr>
          <p:nvPr/>
        </p:nvPicPr>
        <p:blipFill>
          <a:blip r:embed="rId8"/>
          <a:stretch>
            <a:fillRect/>
          </a:stretch>
        </p:blipFill>
        <p:spPr>
          <a:xfrm>
            <a:off x="4877825" y="1678659"/>
            <a:ext cx="4653869" cy="2171130"/>
          </a:xfrm>
          <a:prstGeom prst="rect">
            <a:avLst/>
          </a:prstGeom>
        </p:spPr>
      </p:pic>
      <p:pic>
        <p:nvPicPr>
          <p:cNvPr id="39" name="Immagine 38">
            <a:extLst>
              <a:ext uri="{FF2B5EF4-FFF2-40B4-BE49-F238E27FC236}">
                <a16:creationId xmlns:a16="http://schemas.microsoft.com/office/drawing/2014/main" id="{9DE7E0C2-F1F0-429C-AC21-BD6563B241D4}"/>
              </a:ext>
            </a:extLst>
          </p:cNvPr>
          <p:cNvPicPr>
            <a:picLocks noChangeAspect="1"/>
          </p:cNvPicPr>
          <p:nvPr/>
        </p:nvPicPr>
        <p:blipFill>
          <a:blip r:embed="rId9"/>
          <a:stretch>
            <a:fillRect/>
          </a:stretch>
        </p:blipFill>
        <p:spPr>
          <a:xfrm>
            <a:off x="115171" y="1657749"/>
            <a:ext cx="4644796" cy="2192040"/>
          </a:xfrm>
          <a:prstGeom prst="rect">
            <a:avLst/>
          </a:prstGeom>
        </p:spPr>
      </p:pic>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92E2A726-811F-45D0-B888-35CA02231996}"/>
                  </a:ext>
                </a:extLst>
              </p:cNvPr>
              <p:cNvSpPr txBox="1"/>
              <p:nvPr/>
            </p:nvSpPr>
            <p:spPr>
              <a:xfrm>
                <a:off x="3441295" y="2959088"/>
                <a:ext cx="1290505" cy="620426"/>
              </a:xfrm>
              <a:prstGeom prst="rect">
                <a:avLst/>
              </a:prstGeom>
              <a:solidFill>
                <a:srgbClr val="FFFFFF"/>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𝑼</m:t>
                          </m:r>
                        </m:e>
                        <m:sub>
                          <m:r>
                            <a:rPr lang="en-GB" sz="1600" b="1" i="1" smtClean="0">
                              <a:latin typeface="Cambria Math" panose="02040503050406030204" pitchFamily="18" charset="0"/>
                            </a:rPr>
                            <m:t>𝟎</m:t>
                          </m:r>
                        </m:sub>
                      </m:sSub>
                      <m:r>
                        <a:rPr lang="en-GB" sz="1600" b="1" i="1" smtClean="0">
                          <a:latin typeface="Cambria Math" panose="02040503050406030204" pitchFamily="18" charset="0"/>
                        </a:rPr>
                        <m:t>=</m:t>
                      </m:r>
                      <m:r>
                        <a:rPr lang="en-GB" sz="1600" b="1" i="1" smtClean="0">
                          <a:latin typeface="Cambria Math" panose="02040503050406030204" pitchFamily="18" charset="0"/>
                        </a:rPr>
                        <m:t>𝟎</m:t>
                      </m:r>
                      <m:r>
                        <a:rPr lang="en-GB" sz="1600" b="1" i="1" smtClean="0">
                          <a:latin typeface="Cambria Math" panose="02040503050406030204" pitchFamily="18" charset="0"/>
                        </a:rPr>
                        <m:t> </m:t>
                      </m:r>
                      <m:r>
                        <a:rPr lang="en-GB" sz="1600" b="1" i="0" smtClean="0">
                          <a:latin typeface="Cambria Math" panose="02040503050406030204" pitchFamily="18" charset="0"/>
                        </a:rPr>
                        <m:t>𝐞𝐕</m:t>
                      </m:r>
                    </m:oMath>
                  </m:oMathPara>
                </a14:m>
                <a:endParaRPr lang="en-GB" sz="1600" b="1" dirty="0"/>
              </a:p>
              <a:p>
                <a14:m>
                  <m:oMath xmlns:m="http://schemas.openxmlformats.org/officeDocument/2006/math">
                    <m:sSub>
                      <m:sSubPr>
                        <m:ctrlPr>
                          <a:rPr lang="en-GB" sz="1600" b="1" i="1" dirty="0" smtClean="0">
                            <a:latin typeface="Cambria Math" panose="02040503050406030204" pitchFamily="18" charset="0"/>
                            <a:ea typeface="Cambria Math" panose="02040503050406030204" pitchFamily="18" charset="0"/>
                          </a:rPr>
                        </m:ctrlPr>
                      </m:sSubPr>
                      <m:e>
                        <m:acc>
                          <m:accPr>
                            <m:chr m:val="̂"/>
                            <m:ctrlPr>
                              <a:rPr lang="en-GB" sz="1600" b="1" i="1" dirty="0">
                                <a:latin typeface="Cambria Math" panose="02040503050406030204" pitchFamily="18" charset="0"/>
                                <a:ea typeface="Cambria Math" panose="02040503050406030204" pitchFamily="18" charset="0"/>
                              </a:rPr>
                            </m:ctrlPr>
                          </m:accPr>
                          <m:e>
                            <m:r>
                              <a:rPr lang="en-GB" sz="1600" b="1" i="1" dirty="0">
                                <a:latin typeface="Cambria Math" panose="02040503050406030204" pitchFamily="18" charset="0"/>
                                <a:ea typeface="Cambria Math" panose="02040503050406030204" pitchFamily="18" charset="0"/>
                              </a:rPr>
                              <m:t>𝑽</m:t>
                            </m:r>
                          </m:e>
                        </m:acc>
                      </m:e>
                      <m:sub>
                        <m:r>
                          <a:rPr lang="en-GB" sz="1600" b="1" i="1" dirty="0">
                            <a:latin typeface="Cambria Math" panose="02040503050406030204" pitchFamily="18" charset="0"/>
                            <a:ea typeface="Cambria Math" panose="02040503050406030204" pitchFamily="18" charset="0"/>
                          </a:rPr>
                          <m:t>𝒓𝒇</m:t>
                        </m:r>
                      </m:sub>
                    </m:sSub>
                  </m:oMath>
                </a14:m>
                <a:r>
                  <a:rPr lang="en-GB" sz="1600" b="1" dirty="0"/>
                  <a:t> = 260 kV</a:t>
                </a:r>
              </a:p>
            </p:txBody>
          </p:sp>
        </mc:Choice>
        <mc:Fallback xmlns="">
          <p:sp>
            <p:nvSpPr>
              <p:cNvPr id="41" name="CasellaDiTesto 40">
                <a:extLst>
                  <a:ext uri="{FF2B5EF4-FFF2-40B4-BE49-F238E27FC236}">
                    <a16:creationId xmlns:a16="http://schemas.microsoft.com/office/drawing/2014/main" id="{92E2A726-811F-45D0-B888-35CA02231996}"/>
                  </a:ext>
                </a:extLst>
              </p:cNvPr>
              <p:cNvSpPr txBox="1">
                <a:spLocks noRot="1" noChangeAspect="1" noMove="1" noResize="1" noEditPoints="1" noAdjustHandles="1" noChangeArrowheads="1" noChangeShapeType="1" noTextEdit="1"/>
              </p:cNvSpPr>
              <p:nvPr/>
            </p:nvSpPr>
            <p:spPr>
              <a:xfrm>
                <a:off x="3441295" y="2959088"/>
                <a:ext cx="1290505" cy="620426"/>
              </a:xfrm>
              <a:prstGeom prst="rect">
                <a:avLst/>
              </a:prstGeom>
              <a:blipFill>
                <a:blip r:embed="rId10"/>
                <a:stretch>
                  <a:fillRect b="-769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6604DFC1-1ACF-4CAA-AFD8-FB7B03AE4828}"/>
                  </a:ext>
                </a:extLst>
              </p:cNvPr>
              <p:cNvSpPr txBox="1"/>
              <p:nvPr/>
            </p:nvSpPr>
            <p:spPr>
              <a:xfrm>
                <a:off x="8042189" y="2959227"/>
                <a:ext cx="1462871" cy="620426"/>
              </a:xfrm>
              <a:prstGeom prst="rect">
                <a:avLst/>
              </a:prstGeom>
              <a:solidFill>
                <a:srgbClr val="FFFFFF"/>
              </a:solid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𝑼</m:t>
                          </m:r>
                        </m:e>
                        <m:sub>
                          <m:r>
                            <a:rPr lang="en-GB" sz="1600" b="1" i="1" smtClean="0">
                              <a:latin typeface="Cambria Math" panose="02040503050406030204" pitchFamily="18" charset="0"/>
                            </a:rPr>
                            <m:t>𝟎</m:t>
                          </m:r>
                        </m:sub>
                      </m:sSub>
                      <m:r>
                        <a:rPr lang="en-GB" sz="1600" b="1" i="1" smtClean="0">
                          <a:latin typeface="Cambria Math" panose="02040503050406030204" pitchFamily="18" charset="0"/>
                        </a:rPr>
                        <m:t>=</m:t>
                      </m:r>
                      <m:r>
                        <a:rPr lang="en-GB" sz="1600" b="1" i="1" smtClean="0">
                          <a:latin typeface="Cambria Math" panose="02040503050406030204" pitchFamily="18" charset="0"/>
                        </a:rPr>
                        <m:t>𝟗</m:t>
                      </m:r>
                      <m:r>
                        <a:rPr lang="en-GB" sz="1600" b="1" i="1" smtClean="0">
                          <a:latin typeface="Cambria Math" panose="02040503050406030204" pitchFamily="18" charset="0"/>
                        </a:rPr>
                        <m:t>.</m:t>
                      </m:r>
                      <m:r>
                        <a:rPr lang="en-GB" sz="1600" b="1" i="1" smtClean="0">
                          <a:latin typeface="Cambria Math" panose="02040503050406030204" pitchFamily="18" charset="0"/>
                        </a:rPr>
                        <m:t>𝟑</m:t>
                      </m:r>
                      <m:r>
                        <a:rPr lang="en-GB" sz="1600" b="1" i="1" smtClean="0">
                          <a:latin typeface="Cambria Math" panose="02040503050406030204" pitchFamily="18" charset="0"/>
                        </a:rPr>
                        <m:t> </m:t>
                      </m:r>
                      <m:r>
                        <a:rPr lang="en-GB" sz="1600" b="1" i="0" smtClean="0">
                          <a:latin typeface="Cambria Math" panose="02040503050406030204" pitchFamily="18" charset="0"/>
                        </a:rPr>
                        <m:t>𝐤𝐞𝐕</m:t>
                      </m:r>
                    </m:oMath>
                  </m:oMathPara>
                </a14:m>
                <a:endParaRPr lang="en-GB" sz="1600" b="1" dirty="0"/>
              </a:p>
              <a:p>
                <a:pPr algn="ctr"/>
                <a14:m>
                  <m:oMath xmlns:m="http://schemas.openxmlformats.org/officeDocument/2006/math">
                    <m:sSub>
                      <m:sSubPr>
                        <m:ctrlPr>
                          <a:rPr lang="en-GB" sz="1600" b="1" i="1" dirty="0" smtClean="0">
                            <a:latin typeface="Cambria Math" panose="02040503050406030204" pitchFamily="18" charset="0"/>
                            <a:ea typeface="Cambria Math" panose="02040503050406030204" pitchFamily="18" charset="0"/>
                          </a:rPr>
                        </m:ctrlPr>
                      </m:sSubPr>
                      <m:e>
                        <m:acc>
                          <m:accPr>
                            <m:chr m:val="̂"/>
                            <m:ctrlPr>
                              <a:rPr lang="en-GB" sz="1600" b="1" i="1" dirty="0">
                                <a:latin typeface="Cambria Math" panose="02040503050406030204" pitchFamily="18" charset="0"/>
                                <a:ea typeface="Cambria Math" panose="02040503050406030204" pitchFamily="18" charset="0"/>
                              </a:rPr>
                            </m:ctrlPr>
                          </m:accPr>
                          <m:e>
                            <m:r>
                              <a:rPr lang="en-GB" sz="1600" b="1" i="1" dirty="0">
                                <a:latin typeface="Cambria Math" panose="02040503050406030204" pitchFamily="18" charset="0"/>
                                <a:ea typeface="Cambria Math" panose="02040503050406030204" pitchFamily="18" charset="0"/>
                              </a:rPr>
                              <m:t>𝑽</m:t>
                            </m:r>
                          </m:e>
                        </m:acc>
                      </m:e>
                      <m:sub>
                        <m:r>
                          <a:rPr lang="en-GB" sz="1600" b="1" i="1" dirty="0">
                            <a:latin typeface="Cambria Math" panose="02040503050406030204" pitchFamily="18" charset="0"/>
                            <a:ea typeface="Cambria Math" panose="02040503050406030204" pitchFamily="18" charset="0"/>
                          </a:rPr>
                          <m:t>𝒓𝒇</m:t>
                        </m:r>
                      </m:sub>
                    </m:sSub>
                  </m:oMath>
                </a14:m>
                <a:r>
                  <a:rPr lang="en-GB" sz="1600" b="1" dirty="0"/>
                  <a:t> = 260 kV</a:t>
                </a:r>
              </a:p>
            </p:txBody>
          </p:sp>
        </mc:Choice>
        <mc:Fallback xmlns="">
          <p:sp>
            <p:nvSpPr>
              <p:cNvPr id="43" name="CasellaDiTesto 42">
                <a:extLst>
                  <a:ext uri="{FF2B5EF4-FFF2-40B4-BE49-F238E27FC236}">
                    <a16:creationId xmlns:a16="http://schemas.microsoft.com/office/drawing/2014/main" id="{6604DFC1-1ACF-4CAA-AFD8-FB7B03AE4828}"/>
                  </a:ext>
                </a:extLst>
              </p:cNvPr>
              <p:cNvSpPr txBox="1">
                <a:spLocks noRot="1" noChangeAspect="1" noMove="1" noResize="1" noEditPoints="1" noAdjustHandles="1" noChangeArrowheads="1" noChangeShapeType="1" noTextEdit="1"/>
              </p:cNvSpPr>
              <p:nvPr/>
            </p:nvSpPr>
            <p:spPr>
              <a:xfrm>
                <a:off x="8042189" y="2959227"/>
                <a:ext cx="1462871" cy="620426"/>
              </a:xfrm>
              <a:prstGeom prst="rect">
                <a:avLst/>
              </a:prstGeom>
              <a:blipFill>
                <a:blip r:embed="rId11"/>
                <a:stretch>
                  <a:fillRect b="-7692"/>
                </a:stretch>
              </a:blipFill>
              <a:ln>
                <a:solidFill>
                  <a:schemeClr val="tx1"/>
                </a:solidFill>
              </a:ln>
            </p:spPr>
            <p:txBody>
              <a:bodyPr/>
              <a:lstStyle/>
              <a:p>
                <a:r>
                  <a:rPr lang="en-GB">
                    <a:noFill/>
                  </a:rPr>
                  <a:t> </a:t>
                </a:r>
              </a:p>
            </p:txBody>
          </p:sp>
        </mc:Fallback>
      </mc:AlternateContent>
      <p:sp>
        <p:nvSpPr>
          <p:cNvPr id="15" name="Segnaposto numero diapositiva 14">
            <a:extLst>
              <a:ext uri="{FF2B5EF4-FFF2-40B4-BE49-F238E27FC236}">
                <a16:creationId xmlns:a16="http://schemas.microsoft.com/office/drawing/2014/main" id="{F8A7E52A-237C-4DBA-BB0D-E36F20BEF246}"/>
              </a:ext>
            </a:extLst>
          </p:cNvPr>
          <p:cNvSpPr>
            <a:spLocks noGrp="1"/>
          </p:cNvSpPr>
          <p:nvPr>
            <p:ph type="sldNum" sz="quarter" idx="12"/>
          </p:nvPr>
        </p:nvSpPr>
        <p:spPr/>
        <p:txBody>
          <a:bodyPr/>
          <a:lstStyle/>
          <a:p>
            <a:fld id="{F556478C-EA8F-4B12-8AB2-8053E5C3663D}" type="slidenum">
              <a:rPr lang="en-GB" smtClean="0"/>
              <a:t>30</a:t>
            </a:fld>
            <a:endParaRPr lang="en-GB"/>
          </a:p>
        </p:txBody>
      </p:sp>
      <p:cxnSp>
        <p:nvCxnSpPr>
          <p:cNvPr id="7" name="Connettore diritto 6">
            <a:extLst>
              <a:ext uri="{FF2B5EF4-FFF2-40B4-BE49-F238E27FC236}">
                <a16:creationId xmlns:a16="http://schemas.microsoft.com/office/drawing/2014/main" id="{56C00F9C-CA72-4C7E-AF15-336658B11476}"/>
              </a:ext>
            </a:extLst>
          </p:cNvPr>
          <p:cNvCxnSpPr/>
          <p:nvPr/>
        </p:nvCxnSpPr>
        <p:spPr>
          <a:xfrm>
            <a:off x="506027" y="2645546"/>
            <a:ext cx="42128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19A3C0DB-1636-461B-8836-867EE57F61D8}"/>
              </a:ext>
            </a:extLst>
          </p:cNvPr>
          <p:cNvCxnSpPr>
            <a:cxnSpLocks/>
          </p:cNvCxnSpPr>
          <p:nvPr/>
        </p:nvCxnSpPr>
        <p:spPr>
          <a:xfrm>
            <a:off x="2618913" y="1705825"/>
            <a:ext cx="0" cy="1883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E14ECBF2-B130-44CB-8787-D4C139990DFD}"/>
              </a:ext>
            </a:extLst>
          </p:cNvPr>
          <p:cNvCxnSpPr>
            <a:cxnSpLocks/>
          </p:cNvCxnSpPr>
          <p:nvPr/>
        </p:nvCxnSpPr>
        <p:spPr>
          <a:xfrm>
            <a:off x="2540494" y="4621069"/>
            <a:ext cx="0" cy="1883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916BCB11-0862-4D1B-8964-07117D296E7E}"/>
              </a:ext>
            </a:extLst>
          </p:cNvPr>
          <p:cNvCxnSpPr/>
          <p:nvPr/>
        </p:nvCxnSpPr>
        <p:spPr>
          <a:xfrm>
            <a:off x="427610" y="5548592"/>
            <a:ext cx="42128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C823192B-FE59-45FC-B89D-E61E467949CD}"/>
              </a:ext>
            </a:extLst>
          </p:cNvPr>
          <p:cNvCxnSpPr/>
          <p:nvPr/>
        </p:nvCxnSpPr>
        <p:spPr>
          <a:xfrm>
            <a:off x="5293235" y="2629271"/>
            <a:ext cx="42128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ttore diritto 43">
            <a:extLst>
              <a:ext uri="{FF2B5EF4-FFF2-40B4-BE49-F238E27FC236}">
                <a16:creationId xmlns:a16="http://schemas.microsoft.com/office/drawing/2014/main" id="{91094C63-3D59-4B81-A4B2-CD6FBDA8C5DA}"/>
              </a:ext>
            </a:extLst>
          </p:cNvPr>
          <p:cNvCxnSpPr>
            <a:cxnSpLocks/>
          </p:cNvCxnSpPr>
          <p:nvPr/>
        </p:nvCxnSpPr>
        <p:spPr>
          <a:xfrm>
            <a:off x="7396579" y="1705825"/>
            <a:ext cx="0" cy="1883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3BEB806C-98AF-4D31-8335-2B7F00D35CF1}"/>
              </a:ext>
            </a:extLst>
          </p:cNvPr>
          <p:cNvCxnSpPr/>
          <p:nvPr/>
        </p:nvCxnSpPr>
        <p:spPr>
          <a:xfrm>
            <a:off x="5310010" y="5529357"/>
            <a:ext cx="421280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Connettore diritto 45">
            <a:extLst>
              <a:ext uri="{FF2B5EF4-FFF2-40B4-BE49-F238E27FC236}">
                <a16:creationId xmlns:a16="http://schemas.microsoft.com/office/drawing/2014/main" id="{4C268615-5061-43E4-8B30-20A29071DC9E}"/>
              </a:ext>
            </a:extLst>
          </p:cNvPr>
          <p:cNvCxnSpPr>
            <a:cxnSpLocks/>
          </p:cNvCxnSpPr>
          <p:nvPr/>
        </p:nvCxnSpPr>
        <p:spPr>
          <a:xfrm>
            <a:off x="7408416" y="4593966"/>
            <a:ext cx="0" cy="188349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AEDF28E5-2266-40F4-A899-F5E33159E438}"/>
                  </a:ext>
                </a:extLst>
              </p:cNvPr>
              <p:cNvSpPr txBox="1"/>
              <p:nvPr/>
            </p:nvSpPr>
            <p:spPr>
              <a:xfrm>
                <a:off x="9830018" y="1738966"/>
                <a:ext cx="2091429" cy="584775"/>
              </a:xfrm>
              <a:prstGeom prst="rect">
                <a:avLst/>
              </a:prstGeom>
              <a:noFill/>
            </p:spPr>
            <p:txBody>
              <a:bodyPr wrap="square" rtlCol="0">
                <a:spAutoFit/>
              </a:bodyPr>
              <a:lstStyle/>
              <a:p>
                <a:pPr algn="ctr"/>
                <a:r>
                  <a:rPr lang="en-GB" sz="1600" b="1" dirty="0"/>
                  <a:t>Ellipse-point with largest </a:t>
                </a:r>
                <a14:m>
                  <m:oMath xmlns:m="http://schemas.openxmlformats.org/officeDocument/2006/math">
                    <m:r>
                      <a:rPr lang="en-GB" sz="1600" b="1" i="1" smtClean="0">
                        <a:latin typeface="Cambria Math" panose="02040503050406030204" pitchFamily="18" charset="0"/>
                        <a:ea typeface="Cambria Math" panose="02040503050406030204" pitchFamily="18" charset="0"/>
                      </a:rPr>
                      <m:t>𝜹</m:t>
                    </m:r>
                  </m:oMath>
                </a14:m>
                <a:endParaRPr lang="en-GB" sz="1600" b="1" dirty="0"/>
              </a:p>
            </p:txBody>
          </p:sp>
        </mc:Choice>
        <mc:Fallback xmlns="">
          <p:sp>
            <p:nvSpPr>
              <p:cNvPr id="20" name="CasellaDiTesto 19">
                <a:extLst>
                  <a:ext uri="{FF2B5EF4-FFF2-40B4-BE49-F238E27FC236}">
                    <a16:creationId xmlns:a16="http://schemas.microsoft.com/office/drawing/2014/main" id="{AEDF28E5-2266-40F4-A899-F5E33159E438}"/>
                  </a:ext>
                </a:extLst>
              </p:cNvPr>
              <p:cNvSpPr txBox="1">
                <a:spLocks noRot="1" noChangeAspect="1" noMove="1" noResize="1" noEditPoints="1" noAdjustHandles="1" noChangeArrowheads="1" noChangeShapeType="1" noTextEdit="1"/>
              </p:cNvSpPr>
              <p:nvPr/>
            </p:nvSpPr>
            <p:spPr>
              <a:xfrm>
                <a:off x="9830018" y="1738966"/>
                <a:ext cx="2091429" cy="584775"/>
              </a:xfrm>
              <a:prstGeom prst="rect">
                <a:avLst/>
              </a:prstGeom>
              <a:blipFill>
                <a:blip r:embed="rId12"/>
                <a:stretch>
                  <a:fillRect t="-3125"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D573DDCA-FAC8-444A-8401-EB201FED6C54}"/>
                  </a:ext>
                </a:extLst>
              </p:cNvPr>
              <p:cNvSpPr txBox="1"/>
              <p:nvPr/>
            </p:nvSpPr>
            <p:spPr>
              <a:xfrm>
                <a:off x="9830018" y="3249475"/>
                <a:ext cx="2091429" cy="584775"/>
              </a:xfrm>
              <a:prstGeom prst="rect">
                <a:avLst/>
              </a:prstGeom>
              <a:noFill/>
            </p:spPr>
            <p:txBody>
              <a:bodyPr wrap="square" rtlCol="0">
                <a:spAutoFit/>
              </a:bodyPr>
              <a:lstStyle/>
              <a:p>
                <a:pPr algn="ctr"/>
                <a:r>
                  <a:rPr lang="en-GB" sz="1600" b="1" dirty="0"/>
                  <a:t>Ellipse-point with smaller </a:t>
                </a:r>
                <a14:m>
                  <m:oMath xmlns:m="http://schemas.openxmlformats.org/officeDocument/2006/math">
                    <m:sSub>
                      <m:sSubPr>
                        <m:ctrlPr>
                          <a:rPr lang="en-GB" sz="1600" b="1" i="1" smtClean="0">
                            <a:latin typeface="Cambria Math" panose="02040503050406030204" pitchFamily="18" charset="0"/>
                            <a:ea typeface="Cambria Math" panose="02040503050406030204" pitchFamily="18" charset="0"/>
                          </a:rPr>
                        </m:ctrlPr>
                      </m:sSubPr>
                      <m:e>
                        <m:r>
                          <a:rPr lang="en-GB" sz="1600" b="1" i="1" smtClean="0">
                            <a:latin typeface="Cambria Math" panose="02040503050406030204" pitchFamily="18" charset="0"/>
                            <a:ea typeface="Cambria Math" panose="02040503050406030204" pitchFamily="18" charset="0"/>
                          </a:rPr>
                          <m:t>𝝋</m:t>
                        </m:r>
                      </m:e>
                      <m:sub>
                        <m:r>
                          <a:rPr lang="en-GB" sz="1600" b="1" i="1" smtClean="0">
                            <a:latin typeface="Cambria Math" panose="02040503050406030204" pitchFamily="18" charset="0"/>
                            <a:ea typeface="Cambria Math" panose="02040503050406030204" pitchFamily="18" charset="0"/>
                          </a:rPr>
                          <m:t>𝟎</m:t>
                        </m:r>
                      </m:sub>
                    </m:sSub>
                  </m:oMath>
                </a14:m>
                <a:endParaRPr lang="en-GB" sz="1600" b="1" dirty="0"/>
              </a:p>
            </p:txBody>
          </p:sp>
        </mc:Choice>
        <mc:Fallback xmlns="">
          <p:sp>
            <p:nvSpPr>
              <p:cNvPr id="47" name="CasellaDiTesto 46">
                <a:extLst>
                  <a:ext uri="{FF2B5EF4-FFF2-40B4-BE49-F238E27FC236}">
                    <a16:creationId xmlns:a16="http://schemas.microsoft.com/office/drawing/2014/main" id="{D573DDCA-FAC8-444A-8401-EB201FED6C54}"/>
                  </a:ext>
                </a:extLst>
              </p:cNvPr>
              <p:cNvSpPr txBox="1">
                <a:spLocks noRot="1" noChangeAspect="1" noMove="1" noResize="1" noEditPoints="1" noAdjustHandles="1" noChangeArrowheads="1" noChangeShapeType="1" noTextEdit="1"/>
              </p:cNvSpPr>
              <p:nvPr/>
            </p:nvSpPr>
            <p:spPr>
              <a:xfrm>
                <a:off x="9830018" y="3249475"/>
                <a:ext cx="2091429" cy="584775"/>
              </a:xfrm>
              <a:prstGeom prst="rect">
                <a:avLst/>
              </a:prstGeom>
              <a:blipFill>
                <a:blip r:embed="rId15"/>
                <a:stretch>
                  <a:fillRect t="-3125" b="-12500"/>
                </a:stretch>
              </a:blipFill>
            </p:spPr>
            <p:txBody>
              <a:bodyPr/>
              <a:lstStyle/>
              <a:p>
                <a:r>
                  <a:rPr lang="en-GB">
                    <a:noFill/>
                  </a:rPr>
                  <a:t> </a:t>
                </a:r>
              </a:p>
            </p:txBody>
          </p:sp>
        </mc:Fallback>
      </mc:AlternateContent>
      <p:sp>
        <p:nvSpPr>
          <p:cNvPr id="48" name="CasellaDiTesto 47">
            <a:extLst>
              <a:ext uri="{FF2B5EF4-FFF2-40B4-BE49-F238E27FC236}">
                <a16:creationId xmlns:a16="http://schemas.microsoft.com/office/drawing/2014/main" id="{97A23F89-3708-4084-909F-00257579F11D}"/>
              </a:ext>
            </a:extLst>
          </p:cNvPr>
          <p:cNvSpPr txBox="1"/>
          <p:nvPr/>
        </p:nvSpPr>
        <p:spPr>
          <a:xfrm>
            <a:off x="9828343" y="4699029"/>
            <a:ext cx="2091429" cy="338554"/>
          </a:xfrm>
          <a:prstGeom prst="rect">
            <a:avLst/>
          </a:prstGeom>
          <a:noFill/>
        </p:spPr>
        <p:txBody>
          <a:bodyPr wrap="square" rtlCol="0">
            <a:spAutoFit/>
          </a:bodyPr>
          <a:lstStyle/>
          <a:p>
            <a:pPr algn="ctr"/>
            <a:r>
              <a:rPr lang="en-GB" sz="1600" b="1" dirty="0"/>
              <a:t>Simulated bunch at</a:t>
            </a:r>
          </a:p>
        </p:txBody>
      </p:sp>
      <p:sp>
        <p:nvSpPr>
          <p:cNvPr id="2" name="CasellaDiTesto 1">
            <a:extLst>
              <a:ext uri="{FF2B5EF4-FFF2-40B4-BE49-F238E27FC236}">
                <a16:creationId xmlns:a16="http://schemas.microsoft.com/office/drawing/2014/main" id="{28A6A32F-A2F8-4260-94AC-F5AE76D638E7}"/>
              </a:ext>
            </a:extLst>
          </p:cNvPr>
          <p:cNvSpPr txBox="1"/>
          <p:nvPr/>
        </p:nvSpPr>
        <p:spPr>
          <a:xfrm>
            <a:off x="786344" y="1369081"/>
            <a:ext cx="3863598" cy="338554"/>
          </a:xfrm>
          <a:prstGeom prst="rect">
            <a:avLst/>
          </a:prstGeom>
          <a:noFill/>
        </p:spPr>
        <p:txBody>
          <a:bodyPr wrap="square" rtlCol="0">
            <a:spAutoFit/>
          </a:bodyPr>
          <a:lstStyle/>
          <a:p>
            <a:r>
              <a:rPr lang="en-GB" sz="1600" b="1" dirty="0"/>
              <a:t>Non-damped motion, slightly tilted ellipse</a:t>
            </a:r>
          </a:p>
        </p:txBody>
      </p:sp>
      <p:sp>
        <p:nvSpPr>
          <p:cNvPr id="49" name="CasellaDiTesto 48">
            <a:extLst>
              <a:ext uri="{FF2B5EF4-FFF2-40B4-BE49-F238E27FC236}">
                <a16:creationId xmlns:a16="http://schemas.microsoft.com/office/drawing/2014/main" id="{05C7FFE4-7807-40FE-8520-5AF47B157A33}"/>
              </a:ext>
            </a:extLst>
          </p:cNvPr>
          <p:cNvSpPr txBox="1"/>
          <p:nvPr/>
        </p:nvSpPr>
        <p:spPr>
          <a:xfrm>
            <a:off x="5723990" y="1368097"/>
            <a:ext cx="3416089" cy="338554"/>
          </a:xfrm>
          <a:prstGeom prst="rect">
            <a:avLst/>
          </a:prstGeom>
          <a:noFill/>
        </p:spPr>
        <p:txBody>
          <a:bodyPr wrap="square" rtlCol="0">
            <a:spAutoFit/>
          </a:bodyPr>
          <a:lstStyle/>
          <a:p>
            <a:r>
              <a:rPr lang="en-GB" sz="1600" b="1" dirty="0"/>
              <a:t>Damped motion, slightly tilted ellipses</a:t>
            </a:r>
          </a:p>
        </p:txBody>
      </p:sp>
      <p:sp>
        <p:nvSpPr>
          <p:cNvPr id="50" name="CasellaDiTesto 49">
            <a:extLst>
              <a:ext uri="{FF2B5EF4-FFF2-40B4-BE49-F238E27FC236}">
                <a16:creationId xmlns:a16="http://schemas.microsoft.com/office/drawing/2014/main" id="{DD23AABF-1864-4701-BE72-ECC5A8B1A16C}"/>
              </a:ext>
            </a:extLst>
          </p:cNvPr>
          <p:cNvSpPr txBox="1"/>
          <p:nvPr/>
        </p:nvSpPr>
        <p:spPr>
          <a:xfrm>
            <a:off x="786344" y="4291118"/>
            <a:ext cx="3863598" cy="338554"/>
          </a:xfrm>
          <a:prstGeom prst="rect">
            <a:avLst/>
          </a:prstGeom>
          <a:noFill/>
        </p:spPr>
        <p:txBody>
          <a:bodyPr wrap="square" rtlCol="0">
            <a:spAutoFit/>
          </a:bodyPr>
          <a:lstStyle/>
          <a:p>
            <a:r>
              <a:rPr lang="en-GB" sz="1600" b="1" dirty="0"/>
              <a:t>Non-damped motion, very tilted ellipse</a:t>
            </a:r>
          </a:p>
        </p:txBody>
      </p:sp>
      <p:sp>
        <p:nvSpPr>
          <p:cNvPr id="51" name="CasellaDiTesto 50">
            <a:extLst>
              <a:ext uri="{FF2B5EF4-FFF2-40B4-BE49-F238E27FC236}">
                <a16:creationId xmlns:a16="http://schemas.microsoft.com/office/drawing/2014/main" id="{615B27D2-F3AB-4CA6-8F64-BA4AEE0524CC}"/>
              </a:ext>
            </a:extLst>
          </p:cNvPr>
          <p:cNvSpPr txBox="1"/>
          <p:nvPr/>
        </p:nvSpPr>
        <p:spPr>
          <a:xfrm>
            <a:off x="5723990" y="4290134"/>
            <a:ext cx="3416089" cy="338554"/>
          </a:xfrm>
          <a:prstGeom prst="rect">
            <a:avLst/>
          </a:prstGeom>
          <a:noFill/>
        </p:spPr>
        <p:txBody>
          <a:bodyPr wrap="square" rtlCol="0">
            <a:spAutoFit/>
          </a:bodyPr>
          <a:lstStyle/>
          <a:p>
            <a:r>
              <a:rPr lang="en-GB" sz="1600" b="1" dirty="0"/>
              <a:t>Damped motion, very tilted ellipses</a:t>
            </a:r>
          </a:p>
        </p:txBody>
      </p:sp>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27E32560-7903-4CD7-B1B8-5585912356B0}"/>
                  </a:ext>
                </a:extLst>
              </p:cNvPr>
              <p:cNvSpPr txBox="1"/>
              <p:nvPr/>
            </p:nvSpPr>
            <p:spPr>
              <a:xfrm>
                <a:off x="3373568" y="4627506"/>
                <a:ext cx="1290505" cy="620426"/>
              </a:xfrm>
              <a:prstGeom prst="rect">
                <a:avLst/>
              </a:prstGeom>
              <a:solidFill>
                <a:srgbClr val="FFFFFF"/>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𝑼</m:t>
                          </m:r>
                        </m:e>
                        <m:sub>
                          <m:r>
                            <a:rPr lang="en-GB" sz="1600" b="1" i="1" smtClean="0">
                              <a:latin typeface="Cambria Math" panose="02040503050406030204" pitchFamily="18" charset="0"/>
                            </a:rPr>
                            <m:t>𝟎</m:t>
                          </m:r>
                        </m:sub>
                      </m:sSub>
                      <m:r>
                        <a:rPr lang="en-GB" sz="1600" b="1" i="1" smtClean="0">
                          <a:latin typeface="Cambria Math" panose="02040503050406030204" pitchFamily="18" charset="0"/>
                        </a:rPr>
                        <m:t>=</m:t>
                      </m:r>
                      <m:r>
                        <a:rPr lang="en-GB" sz="1600" b="1" i="1" smtClean="0">
                          <a:latin typeface="Cambria Math" panose="02040503050406030204" pitchFamily="18" charset="0"/>
                        </a:rPr>
                        <m:t>𝟎</m:t>
                      </m:r>
                      <m:r>
                        <a:rPr lang="en-GB" sz="1600" b="1" i="1" smtClean="0">
                          <a:latin typeface="Cambria Math" panose="02040503050406030204" pitchFamily="18" charset="0"/>
                        </a:rPr>
                        <m:t> </m:t>
                      </m:r>
                      <m:r>
                        <a:rPr lang="en-GB" sz="1600" b="1" i="0" smtClean="0">
                          <a:latin typeface="Cambria Math" panose="02040503050406030204" pitchFamily="18" charset="0"/>
                        </a:rPr>
                        <m:t>𝐞𝐕</m:t>
                      </m:r>
                    </m:oMath>
                  </m:oMathPara>
                </a14:m>
                <a:endParaRPr lang="en-GB" sz="1600" b="1" dirty="0"/>
              </a:p>
              <a:p>
                <a14:m>
                  <m:oMath xmlns:m="http://schemas.openxmlformats.org/officeDocument/2006/math">
                    <m:sSub>
                      <m:sSubPr>
                        <m:ctrlPr>
                          <a:rPr lang="en-GB" sz="1600" b="1" i="1" dirty="0" smtClean="0">
                            <a:latin typeface="Cambria Math" panose="02040503050406030204" pitchFamily="18" charset="0"/>
                            <a:ea typeface="Cambria Math" panose="02040503050406030204" pitchFamily="18" charset="0"/>
                          </a:rPr>
                        </m:ctrlPr>
                      </m:sSubPr>
                      <m:e>
                        <m:acc>
                          <m:accPr>
                            <m:chr m:val="̂"/>
                            <m:ctrlPr>
                              <a:rPr lang="en-GB" sz="1600" b="1" i="1" dirty="0">
                                <a:latin typeface="Cambria Math" panose="02040503050406030204" pitchFamily="18" charset="0"/>
                                <a:ea typeface="Cambria Math" panose="02040503050406030204" pitchFamily="18" charset="0"/>
                              </a:rPr>
                            </m:ctrlPr>
                          </m:accPr>
                          <m:e>
                            <m:r>
                              <a:rPr lang="en-GB" sz="1600" b="1" i="1" dirty="0">
                                <a:latin typeface="Cambria Math" panose="02040503050406030204" pitchFamily="18" charset="0"/>
                                <a:ea typeface="Cambria Math" panose="02040503050406030204" pitchFamily="18" charset="0"/>
                              </a:rPr>
                              <m:t>𝑽</m:t>
                            </m:r>
                          </m:e>
                        </m:acc>
                      </m:e>
                      <m:sub>
                        <m:r>
                          <a:rPr lang="en-GB" sz="1600" b="1" i="1" dirty="0">
                            <a:latin typeface="Cambria Math" panose="02040503050406030204" pitchFamily="18" charset="0"/>
                            <a:ea typeface="Cambria Math" panose="02040503050406030204" pitchFamily="18" charset="0"/>
                          </a:rPr>
                          <m:t>𝒓𝒇</m:t>
                        </m:r>
                      </m:sub>
                    </m:sSub>
                  </m:oMath>
                </a14:m>
                <a:r>
                  <a:rPr lang="en-GB" sz="1600" b="1" dirty="0"/>
                  <a:t> = 26 MV</a:t>
                </a:r>
              </a:p>
            </p:txBody>
          </p:sp>
        </mc:Choice>
        <mc:Fallback xmlns="">
          <p:sp>
            <p:nvSpPr>
              <p:cNvPr id="52" name="CasellaDiTesto 51">
                <a:extLst>
                  <a:ext uri="{FF2B5EF4-FFF2-40B4-BE49-F238E27FC236}">
                    <a16:creationId xmlns:a16="http://schemas.microsoft.com/office/drawing/2014/main" id="{27E32560-7903-4CD7-B1B8-5585912356B0}"/>
                  </a:ext>
                </a:extLst>
              </p:cNvPr>
              <p:cNvSpPr txBox="1">
                <a:spLocks noRot="1" noChangeAspect="1" noMove="1" noResize="1" noEditPoints="1" noAdjustHandles="1" noChangeArrowheads="1" noChangeShapeType="1" noTextEdit="1"/>
              </p:cNvSpPr>
              <p:nvPr/>
            </p:nvSpPr>
            <p:spPr>
              <a:xfrm>
                <a:off x="3373568" y="4627506"/>
                <a:ext cx="1290505" cy="620426"/>
              </a:xfrm>
              <a:prstGeom prst="rect">
                <a:avLst/>
              </a:prstGeom>
              <a:blipFill>
                <a:blip r:embed="rId16"/>
                <a:stretch>
                  <a:fillRect b="-769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8A0EF998-9824-4F48-81BE-E16B1E4B83A2}"/>
                  </a:ext>
                </a:extLst>
              </p:cNvPr>
              <p:cNvSpPr txBox="1"/>
              <p:nvPr/>
            </p:nvSpPr>
            <p:spPr>
              <a:xfrm>
                <a:off x="8036604" y="4601011"/>
                <a:ext cx="1462871" cy="620426"/>
              </a:xfrm>
              <a:prstGeom prst="rect">
                <a:avLst/>
              </a:prstGeom>
              <a:solidFill>
                <a:srgbClr val="FFFFFF"/>
              </a:solid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600" b="1" i="1" smtClean="0">
                              <a:latin typeface="Cambria Math" panose="02040503050406030204" pitchFamily="18" charset="0"/>
                            </a:rPr>
                          </m:ctrlPr>
                        </m:sSubPr>
                        <m:e>
                          <m:r>
                            <a:rPr lang="en-GB" sz="1600" b="1" i="1" smtClean="0">
                              <a:latin typeface="Cambria Math" panose="02040503050406030204" pitchFamily="18" charset="0"/>
                            </a:rPr>
                            <m:t>𝑼</m:t>
                          </m:r>
                        </m:e>
                        <m:sub>
                          <m:r>
                            <a:rPr lang="en-GB" sz="1600" b="1" i="1" smtClean="0">
                              <a:latin typeface="Cambria Math" panose="02040503050406030204" pitchFamily="18" charset="0"/>
                            </a:rPr>
                            <m:t>𝟎</m:t>
                          </m:r>
                        </m:sub>
                      </m:sSub>
                      <m:r>
                        <a:rPr lang="en-GB" sz="1600" b="1" i="1" smtClean="0">
                          <a:latin typeface="Cambria Math" panose="02040503050406030204" pitchFamily="18" charset="0"/>
                        </a:rPr>
                        <m:t>=</m:t>
                      </m:r>
                      <m:r>
                        <a:rPr lang="en-GB" sz="1600" b="1" i="1" smtClean="0">
                          <a:latin typeface="Cambria Math" panose="02040503050406030204" pitchFamily="18" charset="0"/>
                        </a:rPr>
                        <m:t>𝟗</m:t>
                      </m:r>
                      <m:r>
                        <a:rPr lang="en-GB" sz="1600" b="1" i="1" smtClean="0">
                          <a:latin typeface="Cambria Math" panose="02040503050406030204" pitchFamily="18" charset="0"/>
                        </a:rPr>
                        <m:t>.</m:t>
                      </m:r>
                      <m:r>
                        <a:rPr lang="en-GB" sz="1600" b="1" i="1" smtClean="0">
                          <a:latin typeface="Cambria Math" panose="02040503050406030204" pitchFamily="18" charset="0"/>
                        </a:rPr>
                        <m:t>𝟑</m:t>
                      </m:r>
                      <m:r>
                        <a:rPr lang="en-GB" sz="1600" b="1" i="1" smtClean="0">
                          <a:latin typeface="Cambria Math" panose="02040503050406030204" pitchFamily="18" charset="0"/>
                        </a:rPr>
                        <m:t> </m:t>
                      </m:r>
                      <m:r>
                        <a:rPr lang="en-GB" sz="1600" b="1" i="0" smtClean="0">
                          <a:latin typeface="Cambria Math" panose="02040503050406030204" pitchFamily="18" charset="0"/>
                        </a:rPr>
                        <m:t>𝐤𝐞𝐕</m:t>
                      </m:r>
                    </m:oMath>
                  </m:oMathPara>
                </a14:m>
                <a:endParaRPr lang="en-GB" sz="1600" b="1" dirty="0"/>
              </a:p>
              <a:p>
                <a:pPr algn="ctr"/>
                <a14:m>
                  <m:oMath xmlns:m="http://schemas.openxmlformats.org/officeDocument/2006/math">
                    <m:sSub>
                      <m:sSubPr>
                        <m:ctrlPr>
                          <a:rPr lang="en-GB" sz="1600" b="1" i="1" dirty="0" smtClean="0">
                            <a:latin typeface="Cambria Math" panose="02040503050406030204" pitchFamily="18" charset="0"/>
                            <a:ea typeface="Cambria Math" panose="02040503050406030204" pitchFamily="18" charset="0"/>
                          </a:rPr>
                        </m:ctrlPr>
                      </m:sSubPr>
                      <m:e>
                        <m:acc>
                          <m:accPr>
                            <m:chr m:val="̂"/>
                            <m:ctrlPr>
                              <a:rPr lang="en-GB" sz="1600" b="1" i="1" dirty="0">
                                <a:latin typeface="Cambria Math" panose="02040503050406030204" pitchFamily="18" charset="0"/>
                                <a:ea typeface="Cambria Math" panose="02040503050406030204" pitchFamily="18" charset="0"/>
                              </a:rPr>
                            </m:ctrlPr>
                          </m:accPr>
                          <m:e>
                            <m:r>
                              <a:rPr lang="en-GB" sz="1600" b="1" i="1" dirty="0">
                                <a:latin typeface="Cambria Math" panose="02040503050406030204" pitchFamily="18" charset="0"/>
                                <a:ea typeface="Cambria Math" panose="02040503050406030204" pitchFamily="18" charset="0"/>
                              </a:rPr>
                              <m:t>𝑽</m:t>
                            </m:r>
                          </m:e>
                        </m:acc>
                      </m:e>
                      <m:sub>
                        <m:r>
                          <a:rPr lang="en-GB" sz="1600" b="1" i="1" dirty="0">
                            <a:latin typeface="Cambria Math" panose="02040503050406030204" pitchFamily="18" charset="0"/>
                            <a:ea typeface="Cambria Math" panose="02040503050406030204" pitchFamily="18" charset="0"/>
                          </a:rPr>
                          <m:t>𝒓𝒇</m:t>
                        </m:r>
                      </m:sub>
                    </m:sSub>
                  </m:oMath>
                </a14:m>
                <a:r>
                  <a:rPr lang="en-GB" sz="1600" b="1" dirty="0"/>
                  <a:t> = 26 MV</a:t>
                </a:r>
              </a:p>
            </p:txBody>
          </p:sp>
        </mc:Choice>
        <mc:Fallback xmlns="">
          <p:sp>
            <p:nvSpPr>
              <p:cNvPr id="53" name="CasellaDiTesto 52">
                <a:extLst>
                  <a:ext uri="{FF2B5EF4-FFF2-40B4-BE49-F238E27FC236}">
                    <a16:creationId xmlns:a16="http://schemas.microsoft.com/office/drawing/2014/main" id="{8A0EF998-9824-4F48-81BE-E16B1E4B83A2}"/>
                  </a:ext>
                </a:extLst>
              </p:cNvPr>
              <p:cNvSpPr txBox="1">
                <a:spLocks noRot="1" noChangeAspect="1" noMove="1" noResize="1" noEditPoints="1" noAdjustHandles="1" noChangeArrowheads="1" noChangeShapeType="1" noTextEdit="1"/>
              </p:cNvSpPr>
              <p:nvPr/>
            </p:nvSpPr>
            <p:spPr>
              <a:xfrm>
                <a:off x="8036604" y="4601011"/>
                <a:ext cx="1462871" cy="620426"/>
              </a:xfrm>
              <a:prstGeom prst="rect">
                <a:avLst/>
              </a:prstGeom>
              <a:blipFill>
                <a:blip r:embed="rId17"/>
                <a:stretch>
                  <a:fillRect b="-7692"/>
                </a:stretch>
              </a:blipFill>
              <a:ln>
                <a:solidFill>
                  <a:schemeClr val="tx1"/>
                </a:solidFill>
              </a:ln>
            </p:spPr>
            <p:txBody>
              <a:bodyPr/>
              <a:lstStyle/>
              <a:p>
                <a:r>
                  <a:rPr lang="en-GB">
                    <a:noFill/>
                  </a:rPr>
                  <a:t> </a:t>
                </a:r>
              </a:p>
            </p:txBody>
          </p:sp>
        </mc:Fallback>
      </mc:AlternateContent>
      <p:sp>
        <p:nvSpPr>
          <p:cNvPr id="12" name="Rettangolo 11">
            <a:extLst>
              <a:ext uri="{FF2B5EF4-FFF2-40B4-BE49-F238E27FC236}">
                <a16:creationId xmlns:a16="http://schemas.microsoft.com/office/drawing/2014/main" id="{34F038C9-56E3-423C-AE37-438D74351C27}"/>
              </a:ext>
            </a:extLst>
          </p:cNvPr>
          <p:cNvSpPr/>
          <p:nvPr/>
        </p:nvSpPr>
        <p:spPr>
          <a:xfrm>
            <a:off x="79900" y="2263416"/>
            <a:ext cx="176598" cy="79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ttangolo 54">
            <a:extLst>
              <a:ext uri="{FF2B5EF4-FFF2-40B4-BE49-F238E27FC236}">
                <a16:creationId xmlns:a16="http://schemas.microsoft.com/office/drawing/2014/main" id="{F088D1AD-285C-45E0-8802-7CD7C33BD3C4}"/>
              </a:ext>
            </a:extLst>
          </p:cNvPr>
          <p:cNvSpPr/>
          <p:nvPr/>
        </p:nvSpPr>
        <p:spPr>
          <a:xfrm>
            <a:off x="4832745" y="2229777"/>
            <a:ext cx="176598" cy="79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ttangolo 55">
            <a:extLst>
              <a:ext uri="{FF2B5EF4-FFF2-40B4-BE49-F238E27FC236}">
                <a16:creationId xmlns:a16="http://schemas.microsoft.com/office/drawing/2014/main" id="{B1CAF2C6-112A-4980-A72E-F02B4188BBF3}"/>
              </a:ext>
            </a:extLst>
          </p:cNvPr>
          <p:cNvSpPr/>
          <p:nvPr/>
        </p:nvSpPr>
        <p:spPr>
          <a:xfrm>
            <a:off x="4946758" y="5149098"/>
            <a:ext cx="176598" cy="79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ttangolo 56">
            <a:extLst>
              <a:ext uri="{FF2B5EF4-FFF2-40B4-BE49-F238E27FC236}">
                <a16:creationId xmlns:a16="http://schemas.microsoft.com/office/drawing/2014/main" id="{521D1E61-CCC8-4544-AC54-0E778D363E6C}"/>
              </a:ext>
            </a:extLst>
          </p:cNvPr>
          <p:cNvSpPr/>
          <p:nvPr/>
        </p:nvSpPr>
        <p:spPr>
          <a:xfrm>
            <a:off x="75167" y="5157652"/>
            <a:ext cx="176598" cy="79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ttangolo 57">
            <a:extLst>
              <a:ext uri="{FF2B5EF4-FFF2-40B4-BE49-F238E27FC236}">
                <a16:creationId xmlns:a16="http://schemas.microsoft.com/office/drawing/2014/main" id="{B00DAE58-5E33-4F25-B0BF-3691CE0AC908}"/>
              </a:ext>
            </a:extLst>
          </p:cNvPr>
          <p:cNvSpPr/>
          <p:nvPr/>
        </p:nvSpPr>
        <p:spPr>
          <a:xfrm>
            <a:off x="1873743" y="3729006"/>
            <a:ext cx="1490947" cy="160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ttangolo 58">
            <a:extLst>
              <a:ext uri="{FF2B5EF4-FFF2-40B4-BE49-F238E27FC236}">
                <a16:creationId xmlns:a16="http://schemas.microsoft.com/office/drawing/2014/main" id="{8F4B2F6C-D529-4C86-A92A-FC60A1EF2C08}"/>
              </a:ext>
            </a:extLst>
          </p:cNvPr>
          <p:cNvSpPr/>
          <p:nvPr/>
        </p:nvSpPr>
        <p:spPr>
          <a:xfrm>
            <a:off x="6340691" y="3713714"/>
            <a:ext cx="1490947" cy="160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ttangolo 59">
            <a:extLst>
              <a:ext uri="{FF2B5EF4-FFF2-40B4-BE49-F238E27FC236}">
                <a16:creationId xmlns:a16="http://schemas.microsoft.com/office/drawing/2014/main" id="{EA42D9A5-91D5-4B9D-97AA-80D4DC1E9E04}"/>
              </a:ext>
            </a:extLst>
          </p:cNvPr>
          <p:cNvSpPr/>
          <p:nvPr/>
        </p:nvSpPr>
        <p:spPr>
          <a:xfrm>
            <a:off x="1873743" y="6596107"/>
            <a:ext cx="1490947" cy="160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ttangolo 60">
            <a:extLst>
              <a:ext uri="{FF2B5EF4-FFF2-40B4-BE49-F238E27FC236}">
                <a16:creationId xmlns:a16="http://schemas.microsoft.com/office/drawing/2014/main" id="{5564B1C6-D8D9-4B16-92A8-630D91D6DD30}"/>
              </a:ext>
            </a:extLst>
          </p:cNvPr>
          <p:cNvSpPr/>
          <p:nvPr/>
        </p:nvSpPr>
        <p:spPr>
          <a:xfrm>
            <a:off x="6546522" y="6617459"/>
            <a:ext cx="1490947" cy="160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9C1A23CE-D6E2-4BAF-960B-84A19B0A72A1}"/>
                  </a:ext>
                </a:extLst>
              </p:cNvPr>
              <p:cNvSpPr txBox="1"/>
              <p:nvPr/>
            </p:nvSpPr>
            <p:spPr>
              <a:xfrm>
                <a:off x="2022406" y="6557586"/>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300" b="0" i="1" smtClean="0">
                              <a:latin typeface="Cambria Math" panose="02040503050406030204" pitchFamily="18" charset="0"/>
                              <a:ea typeface="Cambria Math" panose="02040503050406030204" pitchFamily="18" charset="0"/>
                            </a:rPr>
                          </m:ctrlPr>
                        </m:sSubPr>
                        <m:e>
                          <m:r>
                            <a:rPr lang="en-GB" sz="1300" i="1" smtClean="0">
                              <a:latin typeface="Cambria Math" panose="02040503050406030204" pitchFamily="18" charset="0"/>
                              <a:ea typeface="Cambria Math" panose="02040503050406030204" pitchFamily="18" charset="0"/>
                            </a:rPr>
                            <m:t>𝜑</m:t>
                          </m:r>
                        </m:e>
                        <m:sub>
                          <m:r>
                            <a:rPr lang="en-GB" sz="1300" b="0" i="1" smtClean="0">
                              <a:latin typeface="Cambria Math" panose="02040503050406030204" pitchFamily="18" charset="0"/>
                              <a:ea typeface="Cambria Math" panose="02040503050406030204" pitchFamily="18" charset="0"/>
                            </a:rPr>
                            <m:t>0</m:t>
                          </m:r>
                        </m:sub>
                      </m:sSub>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−6</m:t>
                          </m:r>
                        </m:sup>
                      </m:sSup>
                      <m:r>
                        <a:rPr lang="en-GB" sz="1300" b="0" i="1" smtClean="0">
                          <a:latin typeface="Cambria Math" panose="02040503050406030204" pitchFamily="18" charset="0"/>
                          <a:ea typeface="Cambria Math" panose="02040503050406030204" pitchFamily="18" charset="0"/>
                        </a:rPr>
                        <m:t> </m:t>
                      </m:r>
                      <m:r>
                        <m:rPr>
                          <m:sty m:val="p"/>
                        </m:rPr>
                        <a:rPr lang="en-GB" sz="1300" b="0" i="0" smtClean="0">
                          <a:latin typeface="Cambria Math" panose="02040503050406030204" pitchFamily="18" charset="0"/>
                          <a:ea typeface="Cambria Math" panose="02040503050406030204" pitchFamily="18" charset="0"/>
                        </a:rPr>
                        <m:t>rad</m:t>
                      </m:r>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10" name="CasellaDiTesto 9">
                <a:extLst>
                  <a:ext uri="{FF2B5EF4-FFF2-40B4-BE49-F238E27FC236}">
                    <a16:creationId xmlns:a16="http://schemas.microsoft.com/office/drawing/2014/main" id="{9C1A23CE-D6E2-4BAF-960B-84A19B0A72A1}"/>
                  </a:ext>
                </a:extLst>
              </p:cNvPr>
              <p:cNvSpPr txBox="1">
                <a:spLocks noRot="1" noChangeAspect="1" noMove="1" noResize="1" noEditPoints="1" noAdjustHandles="1" noChangeArrowheads="1" noChangeShapeType="1" noTextEdit="1"/>
              </p:cNvSpPr>
              <p:nvPr/>
            </p:nvSpPr>
            <p:spPr>
              <a:xfrm>
                <a:off x="2022406" y="6557586"/>
                <a:ext cx="997257" cy="292388"/>
              </a:xfrm>
              <a:prstGeom prst="rect">
                <a:avLst/>
              </a:prstGeom>
              <a:blipFill>
                <a:blip r:embed="rId18"/>
                <a:stretch>
                  <a:fillRect r="-10429"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606357D2-7FEE-4560-B9DF-F16F968F4762}"/>
                  </a:ext>
                </a:extLst>
              </p:cNvPr>
              <p:cNvSpPr txBox="1"/>
              <p:nvPr/>
            </p:nvSpPr>
            <p:spPr>
              <a:xfrm>
                <a:off x="2017967" y="3673448"/>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300" b="0" i="1" smtClean="0">
                              <a:latin typeface="Cambria Math" panose="02040503050406030204" pitchFamily="18" charset="0"/>
                              <a:ea typeface="Cambria Math" panose="02040503050406030204" pitchFamily="18" charset="0"/>
                            </a:rPr>
                          </m:ctrlPr>
                        </m:sSubPr>
                        <m:e>
                          <m:r>
                            <a:rPr lang="en-GB" sz="1300" i="1" smtClean="0">
                              <a:latin typeface="Cambria Math" panose="02040503050406030204" pitchFamily="18" charset="0"/>
                              <a:ea typeface="Cambria Math" panose="02040503050406030204" pitchFamily="18" charset="0"/>
                            </a:rPr>
                            <m:t>𝜑</m:t>
                          </m:r>
                        </m:e>
                        <m:sub>
                          <m:r>
                            <a:rPr lang="en-GB" sz="1300" b="0" i="1" smtClean="0">
                              <a:latin typeface="Cambria Math" panose="02040503050406030204" pitchFamily="18" charset="0"/>
                              <a:ea typeface="Cambria Math" panose="02040503050406030204" pitchFamily="18" charset="0"/>
                            </a:rPr>
                            <m:t>0</m:t>
                          </m:r>
                        </m:sub>
                      </m:sSub>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−6</m:t>
                          </m:r>
                        </m:sup>
                      </m:sSup>
                      <m:r>
                        <a:rPr lang="en-GB" sz="1300" b="0" i="1" smtClean="0">
                          <a:latin typeface="Cambria Math" panose="02040503050406030204" pitchFamily="18" charset="0"/>
                          <a:ea typeface="Cambria Math" panose="02040503050406030204" pitchFamily="18" charset="0"/>
                        </a:rPr>
                        <m:t> </m:t>
                      </m:r>
                      <m:r>
                        <m:rPr>
                          <m:sty m:val="p"/>
                        </m:rPr>
                        <a:rPr lang="en-GB" sz="1300" b="0" i="0" smtClean="0">
                          <a:latin typeface="Cambria Math" panose="02040503050406030204" pitchFamily="18" charset="0"/>
                          <a:ea typeface="Cambria Math" panose="02040503050406030204" pitchFamily="18" charset="0"/>
                        </a:rPr>
                        <m:t>rad</m:t>
                      </m:r>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2" name="CasellaDiTesto 61">
                <a:extLst>
                  <a:ext uri="{FF2B5EF4-FFF2-40B4-BE49-F238E27FC236}">
                    <a16:creationId xmlns:a16="http://schemas.microsoft.com/office/drawing/2014/main" id="{606357D2-7FEE-4560-B9DF-F16F968F4762}"/>
                  </a:ext>
                </a:extLst>
              </p:cNvPr>
              <p:cNvSpPr txBox="1">
                <a:spLocks noRot="1" noChangeAspect="1" noMove="1" noResize="1" noEditPoints="1" noAdjustHandles="1" noChangeArrowheads="1" noChangeShapeType="1" noTextEdit="1"/>
              </p:cNvSpPr>
              <p:nvPr/>
            </p:nvSpPr>
            <p:spPr>
              <a:xfrm>
                <a:off x="2017967" y="3673448"/>
                <a:ext cx="997257" cy="292388"/>
              </a:xfrm>
              <a:prstGeom prst="rect">
                <a:avLst/>
              </a:prstGeom>
              <a:blipFill>
                <a:blip r:embed="rId18"/>
                <a:stretch>
                  <a:fillRect r="-9756"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1CBD1928-6D75-4F17-840D-B589B62935B9}"/>
                  </a:ext>
                </a:extLst>
              </p:cNvPr>
              <p:cNvSpPr txBox="1"/>
              <p:nvPr/>
            </p:nvSpPr>
            <p:spPr>
              <a:xfrm>
                <a:off x="6872125" y="6557586"/>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300" b="0" i="1" smtClean="0">
                              <a:latin typeface="Cambria Math" panose="02040503050406030204" pitchFamily="18" charset="0"/>
                              <a:ea typeface="Cambria Math" panose="02040503050406030204" pitchFamily="18" charset="0"/>
                            </a:rPr>
                          </m:ctrlPr>
                        </m:sSubPr>
                        <m:e>
                          <m:r>
                            <a:rPr lang="en-GB" sz="1300" i="1" smtClean="0">
                              <a:latin typeface="Cambria Math" panose="02040503050406030204" pitchFamily="18" charset="0"/>
                              <a:ea typeface="Cambria Math" panose="02040503050406030204" pitchFamily="18" charset="0"/>
                            </a:rPr>
                            <m:t>𝜑</m:t>
                          </m:r>
                        </m:e>
                        <m:sub>
                          <m:r>
                            <a:rPr lang="en-GB" sz="1300" b="0" i="1" smtClean="0">
                              <a:latin typeface="Cambria Math" panose="02040503050406030204" pitchFamily="18" charset="0"/>
                              <a:ea typeface="Cambria Math" panose="02040503050406030204" pitchFamily="18" charset="0"/>
                            </a:rPr>
                            <m:t>0</m:t>
                          </m:r>
                        </m:sub>
                      </m:sSub>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−6</m:t>
                          </m:r>
                        </m:sup>
                      </m:sSup>
                      <m:r>
                        <a:rPr lang="en-GB" sz="1300" b="0" i="1" smtClean="0">
                          <a:latin typeface="Cambria Math" panose="02040503050406030204" pitchFamily="18" charset="0"/>
                          <a:ea typeface="Cambria Math" panose="02040503050406030204" pitchFamily="18" charset="0"/>
                        </a:rPr>
                        <m:t> </m:t>
                      </m:r>
                      <m:r>
                        <m:rPr>
                          <m:sty m:val="p"/>
                        </m:rPr>
                        <a:rPr lang="en-GB" sz="1300" b="0" i="0" smtClean="0">
                          <a:latin typeface="Cambria Math" panose="02040503050406030204" pitchFamily="18" charset="0"/>
                          <a:ea typeface="Cambria Math" panose="02040503050406030204" pitchFamily="18" charset="0"/>
                        </a:rPr>
                        <m:t>rad</m:t>
                      </m:r>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3" name="CasellaDiTesto 62">
                <a:extLst>
                  <a:ext uri="{FF2B5EF4-FFF2-40B4-BE49-F238E27FC236}">
                    <a16:creationId xmlns:a16="http://schemas.microsoft.com/office/drawing/2014/main" id="{1CBD1928-6D75-4F17-840D-B589B62935B9}"/>
                  </a:ext>
                </a:extLst>
              </p:cNvPr>
              <p:cNvSpPr txBox="1">
                <a:spLocks noRot="1" noChangeAspect="1" noMove="1" noResize="1" noEditPoints="1" noAdjustHandles="1" noChangeArrowheads="1" noChangeShapeType="1" noTextEdit="1"/>
              </p:cNvSpPr>
              <p:nvPr/>
            </p:nvSpPr>
            <p:spPr>
              <a:xfrm>
                <a:off x="6872125" y="6557586"/>
                <a:ext cx="997257" cy="292388"/>
              </a:xfrm>
              <a:prstGeom prst="rect">
                <a:avLst/>
              </a:prstGeom>
              <a:blipFill>
                <a:blip r:embed="rId18"/>
                <a:stretch>
                  <a:fillRect r="-9756"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CasellaDiTesto 63">
                <a:extLst>
                  <a:ext uri="{FF2B5EF4-FFF2-40B4-BE49-F238E27FC236}">
                    <a16:creationId xmlns:a16="http://schemas.microsoft.com/office/drawing/2014/main" id="{F6E9DBA1-37E7-4D25-AE73-22318B5D5D25}"/>
                  </a:ext>
                </a:extLst>
              </p:cNvPr>
              <p:cNvSpPr txBox="1"/>
              <p:nvPr/>
            </p:nvSpPr>
            <p:spPr>
              <a:xfrm>
                <a:off x="6867686" y="3673448"/>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300" b="0" i="1" smtClean="0">
                              <a:latin typeface="Cambria Math" panose="02040503050406030204" pitchFamily="18" charset="0"/>
                              <a:ea typeface="Cambria Math" panose="02040503050406030204" pitchFamily="18" charset="0"/>
                            </a:rPr>
                          </m:ctrlPr>
                        </m:sSubPr>
                        <m:e>
                          <m:r>
                            <a:rPr lang="en-GB" sz="1300" i="1" smtClean="0">
                              <a:latin typeface="Cambria Math" panose="02040503050406030204" pitchFamily="18" charset="0"/>
                              <a:ea typeface="Cambria Math" panose="02040503050406030204" pitchFamily="18" charset="0"/>
                            </a:rPr>
                            <m:t>𝜑</m:t>
                          </m:r>
                        </m:e>
                        <m:sub>
                          <m:r>
                            <a:rPr lang="en-GB" sz="1300" b="0" i="1" smtClean="0">
                              <a:latin typeface="Cambria Math" panose="02040503050406030204" pitchFamily="18" charset="0"/>
                              <a:ea typeface="Cambria Math" panose="02040503050406030204" pitchFamily="18" charset="0"/>
                            </a:rPr>
                            <m:t>0</m:t>
                          </m:r>
                        </m:sub>
                      </m:sSub>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−6</m:t>
                          </m:r>
                        </m:sup>
                      </m:sSup>
                      <m:r>
                        <a:rPr lang="en-GB" sz="1300" b="0" i="1" smtClean="0">
                          <a:latin typeface="Cambria Math" panose="02040503050406030204" pitchFamily="18" charset="0"/>
                          <a:ea typeface="Cambria Math" panose="02040503050406030204" pitchFamily="18" charset="0"/>
                        </a:rPr>
                        <m:t> </m:t>
                      </m:r>
                      <m:r>
                        <m:rPr>
                          <m:sty m:val="p"/>
                        </m:rPr>
                        <a:rPr lang="en-GB" sz="1300" b="0" i="0" smtClean="0">
                          <a:latin typeface="Cambria Math" panose="02040503050406030204" pitchFamily="18" charset="0"/>
                          <a:ea typeface="Cambria Math" panose="02040503050406030204" pitchFamily="18" charset="0"/>
                        </a:rPr>
                        <m:t>rad</m:t>
                      </m:r>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4" name="CasellaDiTesto 63">
                <a:extLst>
                  <a:ext uri="{FF2B5EF4-FFF2-40B4-BE49-F238E27FC236}">
                    <a16:creationId xmlns:a16="http://schemas.microsoft.com/office/drawing/2014/main" id="{F6E9DBA1-37E7-4D25-AE73-22318B5D5D25}"/>
                  </a:ext>
                </a:extLst>
              </p:cNvPr>
              <p:cNvSpPr txBox="1">
                <a:spLocks noRot="1" noChangeAspect="1" noMove="1" noResize="1" noEditPoints="1" noAdjustHandles="1" noChangeArrowheads="1" noChangeShapeType="1" noTextEdit="1"/>
              </p:cNvSpPr>
              <p:nvPr/>
            </p:nvSpPr>
            <p:spPr>
              <a:xfrm>
                <a:off x="6867686" y="3673448"/>
                <a:ext cx="997257" cy="292388"/>
              </a:xfrm>
              <a:prstGeom prst="rect">
                <a:avLst/>
              </a:prstGeom>
              <a:blipFill>
                <a:blip r:embed="rId18"/>
                <a:stretch>
                  <a:fillRect r="-10429" b="-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94A261CD-981B-4075-BF70-DE13D58C14EB}"/>
                  </a:ext>
                </a:extLst>
              </p:cNvPr>
              <p:cNvSpPr txBox="1"/>
              <p:nvPr/>
            </p:nvSpPr>
            <p:spPr>
              <a:xfrm rot="16200000">
                <a:off x="-360807" y="2477542"/>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300" b="0" i="1" smtClean="0">
                          <a:latin typeface="Cambria Math" panose="02040503050406030204" pitchFamily="18" charset="0"/>
                          <a:ea typeface="Cambria Math" panose="02040503050406030204" pitchFamily="18" charset="0"/>
                        </a:rPr>
                        <m:t>𝛿</m:t>
                      </m:r>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−8</m:t>
                          </m:r>
                        </m:sup>
                      </m:sSup>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54" name="CasellaDiTesto 53">
                <a:extLst>
                  <a:ext uri="{FF2B5EF4-FFF2-40B4-BE49-F238E27FC236}">
                    <a16:creationId xmlns:a16="http://schemas.microsoft.com/office/drawing/2014/main" id="{94A261CD-981B-4075-BF70-DE13D58C14EB}"/>
                  </a:ext>
                </a:extLst>
              </p:cNvPr>
              <p:cNvSpPr txBox="1">
                <a:spLocks noRot="1" noChangeAspect="1" noMove="1" noResize="1" noEditPoints="1" noAdjustHandles="1" noChangeArrowheads="1" noChangeShapeType="1" noTextEdit="1"/>
              </p:cNvSpPr>
              <p:nvPr/>
            </p:nvSpPr>
            <p:spPr>
              <a:xfrm rot="16200000">
                <a:off x="-360807" y="2477542"/>
                <a:ext cx="997257" cy="292388"/>
              </a:xfrm>
              <a:prstGeom prst="rect">
                <a:avLst/>
              </a:prstGeom>
              <a:blipFill>
                <a:blip r:embed="rId19"/>
                <a:stretch>
                  <a:fillRect r="-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9DA5360C-0F92-42F4-A541-B0E87BFDA5B9}"/>
                  </a:ext>
                </a:extLst>
              </p:cNvPr>
              <p:cNvSpPr txBox="1"/>
              <p:nvPr/>
            </p:nvSpPr>
            <p:spPr>
              <a:xfrm rot="16200000">
                <a:off x="-349242" y="5407179"/>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300" b="0" i="1" smtClean="0">
                          <a:latin typeface="Cambria Math" panose="02040503050406030204" pitchFamily="18" charset="0"/>
                          <a:ea typeface="Cambria Math" panose="02040503050406030204" pitchFamily="18" charset="0"/>
                        </a:rPr>
                        <m:t>𝛿</m:t>
                      </m:r>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−8</m:t>
                          </m:r>
                        </m:sup>
                      </m:sSup>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5" name="CasellaDiTesto 64">
                <a:extLst>
                  <a:ext uri="{FF2B5EF4-FFF2-40B4-BE49-F238E27FC236}">
                    <a16:creationId xmlns:a16="http://schemas.microsoft.com/office/drawing/2014/main" id="{9DA5360C-0F92-42F4-A541-B0E87BFDA5B9}"/>
                  </a:ext>
                </a:extLst>
              </p:cNvPr>
              <p:cNvSpPr txBox="1">
                <a:spLocks noRot="1" noChangeAspect="1" noMove="1" noResize="1" noEditPoints="1" noAdjustHandles="1" noChangeArrowheads="1" noChangeShapeType="1" noTextEdit="1"/>
              </p:cNvSpPr>
              <p:nvPr/>
            </p:nvSpPr>
            <p:spPr>
              <a:xfrm rot="16200000">
                <a:off x="-349242" y="5407179"/>
                <a:ext cx="997257" cy="292388"/>
              </a:xfrm>
              <a:prstGeom prst="rect">
                <a:avLst/>
              </a:prstGeom>
              <a:blipFill>
                <a:blip r:embed="rId20"/>
                <a:stretch>
                  <a:fillRect r="-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CasellaDiTesto 65">
                <a:extLst>
                  <a:ext uri="{FF2B5EF4-FFF2-40B4-BE49-F238E27FC236}">
                    <a16:creationId xmlns:a16="http://schemas.microsoft.com/office/drawing/2014/main" id="{258395AE-3940-42A7-AC0C-1AC28C58833D}"/>
                  </a:ext>
                </a:extLst>
              </p:cNvPr>
              <p:cNvSpPr txBox="1"/>
              <p:nvPr/>
            </p:nvSpPr>
            <p:spPr>
              <a:xfrm rot="16200000">
                <a:off x="4426420" y="2479022"/>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300" b="0" i="1" smtClean="0">
                          <a:latin typeface="Cambria Math" panose="02040503050406030204" pitchFamily="18" charset="0"/>
                          <a:ea typeface="Cambria Math" panose="02040503050406030204" pitchFamily="18" charset="0"/>
                        </a:rPr>
                        <m:t>𝛿</m:t>
                      </m:r>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−8</m:t>
                          </m:r>
                        </m:sup>
                      </m:sSup>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6" name="CasellaDiTesto 65">
                <a:extLst>
                  <a:ext uri="{FF2B5EF4-FFF2-40B4-BE49-F238E27FC236}">
                    <a16:creationId xmlns:a16="http://schemas.microsoft.com/office/drawing/2014/main" id="{258395AE-3940-42A7-AC0C-1AC28C58833D}"/>
                  </a:ext>
                </a:extLst>
              </p:cNvPr>
              <p:cNvSpPr txBox="1">
                <a:spLocks noRot="1" noChangeAspect="1" noMove="1" noResize="1" noEditPoints="1" noAdjustHandles="1" noChangeArrowheads="1" noChangeShapeType="1" noTextEdit="1"/>
              </p:cNvSpPr>
              <p:nvPr/>
            </p:nvSpPr>
            <p:spPr>
              <a:xfrm rot="16200000">
                <a:off x="4426420" y="2479022"/>
                <a:ext cx="997257" cy="292388"/>
              </a:xfrm>
              <a:prstGeom prst="rect">
                <a:avLst/>
              </a:prstGeom>
              <a:blipFill>
                <a:blip r:embed="rId19"/>
                <a:stretch>
                  <a:fillRect r="-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D35CF6F4-29E2-40E0-9721-B3EFD825AEAD}"/>
                  </a:ext>
                </a:extLst>
              </p:cNvPr>
              <p:cNvSpPr txBox="1"/>
              <p:nvPr/>
            </p:nvSpPr>
            <p:spPr>
              <a:xfrm rot="16200000">
                <a:off x="4437985" y="5408659"/>
                <a:ext cx="997257" cy="2923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300" b="0" i="1" smtClean="0">
                          <a:latin typeface="Cambria Math" panose="02040503050406030204" pitchFamily="18" charset="0"/>
                          <a:ea typeface="Cambria Math" panose="02040503050406030204" pitchFamily="18" charset="0"/>
                        </a:rPr>
                        <m:t>𝛿</m:t>
                      </m:r>
                      <m:r>
                        <a:rPr lang="en-GB" sz="1300" b="0" i="1" smtClean="0">
                          <a:latin typeface="Cambria Math" panose="02040503050406030204" pitchFamily="18" charset="0"/>
                          <a:ea typeface="Cambria Math" panose="02040503050406030204" pitchFamily="18" charset="0"/>
                        </a:rPr>
                        <m:t>[</m:t>
                      </m:r>
                      <m:sSup>
                        <m:sSupPr>
                          <m:ctrlPr>
                            <a:rPr lang="en-GB" sz="1300" b="0" i="1" smtClean="0">
                              <a:latin typeface="Cambria Math" panose="02040503050406030204" pitchFamily="18" charset="0"/>
                              <a:ea typeface="Cambria Math" panose="02040503050406030204" pitchFamily="18" charset="0"/>
                            </a:rPr>
                          </m:ctrlPr>
                        </m:sSupPr>
                        <m:e>
                          <m:r>
                            <a:rPr lang="en-GB" sz="1300" b="0" i="1" smtClean="0">
                              <a:latin typeface="Cambria Math" panose="02040503050406030204" pitchFamily="18" charset="0"/>
                              <a:ea typeface="Cambria Math" panose="02040503050406030204" pitchFamily="18" charset="0"/>
                            </a:rPr>
                            <m:t>10</m:t>
                          </m:r>
                        </m:e>
                        <m:sup>
                          <m:r>
                            <a:rPr lang="en-GB" sz="1300" b="0" i="1" smtClean="0">
                              <a:latin typeface="Cambria Math" panose="02040503050406030204" pitchFamily="18" charset="0"/>
                              <a:ea typeface="Cambria Math" panose="02040503050406030204" pitchFamily="18" charset="0"/>
                            </a:rPr>
                            <m:t>−8</m:t>
                          </m:r>
                        </m:sup>
                      </m:sSup>
                      <m:r>
                        <a:rPr lang="en-GB" sz="1300" b="0" i="1" smtClean="0">
                          <a:latin typeface="Cambria Math" panose="02040503050406030204" pitchFamily="18" charset="0"/>
                          <a:ea typeface="Cambria Math" panose="02040503050406030204" pitchFamily="18" charset="0"/>
                        </a:rPr>
                        <m:t>]</m:t>
                      </m:r>
                    </m:oMath>
                  </m:oMathPara>
                </a14:m>
                <a:endParaRPr lang="en-GB" sz="1300" dirty="0"/>
              </a:p>
            </p:txBody>
          </p:sp>
        </mc:Choice>
        <mc:Fallback xmlns="">
          <p:sp>
            <p:nvSpPr>
              <p:cNvPr id="67" name="CasellaDiTesto 66">
                <a:extLst>
                  <a:ext uri="{FF2B5EF4-FFF2-40B4-BE49-F238E27FC236}">
                    <a16:creationId xmlns:a16="http://schemas.microsoft.com/office/drawing/2014/main" id="{D35CF6F4-29E2-40E0-9721-B3EFD825AEAD}"/>
                  </a:ext>
                </a:extLst>
              </p:cNvPr>
              <p:cNvSpPr txBox="1">
                <a:spLocks noRot="1" noChangeAspect="1" noMove="1" noResize="1" noEditPoints="1" noAdjustHandles="1" noChangeArrowheads="1" noChangeShapeType="1" noTextEdit="1"/>
              </p:cNvSpPr>
              <p:nvPr/>
            </p:nvSpPr>
            <p:spPr>
              <a:xfrm rot="16200000">
                <a:off x="4437985" y="5408659"/>
                <a:ext cx="997257" cy="292388"/>
              </a:xfrm>
              <a:prstGeom prst="rect">
                <a:avLst/>
              </a:prstGeom>
              <a:blipFill>
                <a:blip r:embed="rId20"/>
                <a:stretch>
                  <a:fillRect r="-8333"/>
                </a:stretch>
              </a:blipFill>
            </p:spPr>
            <p:txBody>
              <a:bodyPr/>
              <a:lstStyle/>
              <a:p>
                <a:r>
                  <a:rPr lang="en-GB">
                    <a:noFill/>
                  </a:rPr>
                  <a:t> </a:t>
                </a:r>
              </a:p>
            </p:txBody>
          </p:sp>
        </mc:Fallback>
      </mc:AlternateContent>
    </p:spTree>
    <p:extLst>
      <p:ext uri="{BB962C8B-B14F-4D97-AF65-F5344CB8AC3E}">
        <p14:creationId xmlns:p14="http://schemas.microsoft.com/office/powerpoint/2010/main" val="77463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2EAFB84-E8E4-4A96-ADC8-AD72E66EC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728" y="2483643"/>
            <a:ext cx="4140862" cy="3450718"/>
          </a:xfrm>
          <a:prstGeom prst="rect">
            <a:avLst/>
          </a:prstGeom>
        </p:spPr>
      </p:pic>
      <p:sp>
        <p:nvSpPr>
          <p:cNvPr id="4" name="Segnaposto numero diapositiva 3">
            <a:extLst>
              <a:ext uri="{FF2B5EF4-FFF2-40B4-BE49-F238E27FC236}">
                <a16:creationId xmlns:a16="http://schemas.microsoft.com/office/drawing/2014/main" id="{D70A8949-602F-4CE3-A463-8FD1CD387151}"/>
              </a:ext>
            </a:extLst>
          </p:cNvPr>
          <p:cNvSpPr>
            <a:spLocks noGrp="1"/>
          </p:cNvSpPr>
          <p:nvPr>
            <p:ph type="sldNum" sz="quarter" idx="12"/>
          </p:nvPr>
        </p:nvSpPr>
        <p:spPr/>
        <p:txBody>
          <a:bodyPr/>
          <a:lstStyle/>
          <a:p>
            <a:fld id="{F556478C-EA8F-4B12-8AB2-8053E5C3663D}" type="slidenum">
              <a:rPr lang="en-GB" smtClean="0"/>
              <a:t>31</a:t>
            </a:fld>
            <a:endParaRPr lang="en-GB"/>
          </a:p>
        </p:txBody>
      </p:sp>
      <p:sp>
        <p:nvSpPr>
          <p:cNvPr id="6" name="CasellaDiTesto 5">
            <a:extLst>
              <a:ext uri="{FF2B5EF4-FFF2-40B4-BE49-F238E27FC236}">
                <a16:creationId xmlns:a16="http://schemas.microsoft.com/office/drawing/2014/main" id="{B1515886-E7CE-4187-B97C-552400927E33}"/>
              </a:ext>
            </a:extLst>
          </p:cNvPr>
          <p:cNvSpPr txBox="1"/>
          <p:nvPr/>
        </p:nvSpPr>
        <p:spPr>
          <a:xfrm>
            <a:off x="0" y="121077"/>
            <a:ext cx="12192000" cy="615553"/>
          </a:xfrm>
          <a:prstGeom prst="rect">
            <a:avLst/>
          </a:prstGeom>
          <a:noFill/>
        </p:spPr>
        <p:txBody>
          <a:bodyPr wrap="square" rtlCol="0">
            <a:spAutoFit/>
          </a:bodyPr>
          <a:lstStyle/>
          <a:p>
            <a:pPr algn="ctr"/>
            <a:r>
              <a:rPr lang="en-GB" sz="3400" dirty="0">
                <a:latin typeface="+mj-lt"/>
              </a:rPr>
              <a:t>Example: bunch profile (delta) performing synchrotron oscillations</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5777B194-3E22-41CF-8BFB-E9CCED2FB9AD}"/>
                  </a:ext>
                </a:extLst>
              </p:cNvPr>
              <p:cNvSpPr txBox="1"/>
              <p:nvPr/>
            </p:nvSpPr>
            <p:spPr>
              <a:xfrm>
                <a:off x="0" y="539416"/>
                <a:ext cx="12192000" cy="1957715"/>
              </a:xfrm>
              <a:prstGeom prst="rect">
                <a:avLst/>
              </a:prstGeom>
              <a:noFill/>
            </p:spPr>
            <p:txBody>
              <a:bodyPr wrap="square" rtlCol="0">
                <a:spAutoFit/>
              </a:bodyPr>
              <a:lstStyle/>
              <a:p>
                <a:endParaRPr lang="en-GB" sz="1700" dirty="0"/>
              </a:p>
              <a:p>
                <a:pPr marL="285750" indent="-285750">
                  <a:buFont typeface="Wingdings" panose="05000000000000000000" pitchFamily="2" charset="2"/>
                  <a:buChar char="q"/>
                </a:pPr>
                <a:r>
                  <a:rPr lang="en-GB" sz="1700" dirty="0"/>
                  <a:t>Simulation of a Dirac-delta bunch-profile performing synchrotron oscillations in DAFNE.</a:t>
                </a:r>
              </a:p>
              <a:p>
                <a:pPr marL="742950" lvl="1" indent="-285750">
                  <a:buFont typeface="Wingdings" panose="05000000000000000000" pitchFamily="2" charset="2"/>
                  <a:buChar char="Ø"/>
                </a:pPr>
                <a:r>
                  <a:rPr lang="en-GB" sz="1700" dirty="0">
                    <a:ea typeface="Cambria Math" panose="02040503050406030204" pitchFamily="18" charset="0"/>
                  </a:rPr>
                  <a:t>Used parameters: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𝐸</m:t>
                        </m:r>
                      </m:e>
                      <m:sub>
                        <m:r>
                          <a:rPr lang="en-GB" sz="1700" i="1">
                            <a:latin typeface="Cambria Math" panose="02040503050406030204" pitchFamily="18" charset="0"/>
                            <a:ea typeface="Cambria Math" panose="02040503050406030204" pitchFamily="18" charset="0"/>
                          </a:rPr>
                          <m:t>0</m:t>
                        </m:r>
                      </m:sub>
                    </m:sSub>
                  </m:oMath>
                </a14:m>
                <a:r>
                  <a:rPr lang="en-GB" sz="1700" dirty="0"/>
                  <a:t> = 510 MeV,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𝑈</m:t>
                        </m:r>
                      </m:e>
                      <m:sub>
                        <m:r>
                          <a:rPr lang="en-GB" sz="1700" i="1">
                            <a:latin typeface="Cambria Math" panose="02040503050406030204" pitchFamily="18" charset="0"/>
                            <a:ea typeface="Cambria Math" panose="02040503050406030204" pitchFamily="18" charset="0"/>
                          </a:rPr>
                          <m:t>0</m:t>
                        </m:r>
                      </m:sub>
                    </m:sSub>
                  </m:oMath>
                </a14:m>
                <a:r>
                  <a:rPr lang="en-GB" sz="1700" dirty="0"/>
                  <a:t> = 9.3 keV, </a:t>
                </a:r>
                <a14:m>
                  <m:oMath xmlns:m="http://schemas.openxmlformats.org/officeDocument/2006/math">
                    <m:sSub>
                      <m:sSubPr>
                        <m:ctrlPr>
                          <a:rPr lang="en-GB" sz="1700" i="1" dirty="0">
                            <a:latin typeface="Cambria Math" panose="02040503050406030204" pitchFamily="18" charset="0"/>
                            <a:ea typeface="Cambria Math" panose="02040503050406030204" pitchFamily="18" charset="0"/>
                          </a:rPr>
                        </m:ctrlPr>
                      </m:sSubPr>
                      <m:e>
                        <m:acc>
                          <m:accPr>
                            <m:chr m:val="̂"/>
                            <m:ctrlPr>
                              <a:rPr lang="en-GB" sz="1700" i="1" dirty="0">
                                <a:latin typeface="Cambria Math" panose="02040503050406030204" pitchFamily="18" charset="0"/>
                                <a:ea typeface="Cambria Math" panose="02040503050406030204" pitchFamily="18" charset="0"/>
                              </a:rPr>
                            </m:ctrlPr>
                          </m:accPr>
                          <m:e>
                            <m:r>
                              <a:rPr lang="en-GB" sz="1700" i="1" dirty="0">
                                <a:latin typeface="Cambria Math" panose="02040503050406030204" pitchFamily="18" charset="0"/>
                                <a:ea typeface="Cambria Math" panose="02040503050406030204" pitchFamily="18" charset="0"/>
                              </a:rPr>
                              <m:t>𝑉</m:t>
                            </m:r>
                          </m:e>
                        </m:acc>
                      </m:e>
                      <m:sub>
                        <m:r>
                          <a:rPr lang="en-GB" sz="1700" i="1" dirty="0">
                            <a:latin typeface="Cambria Math" panose="02040503050406030204" pitchFamily="18" charset="0"/>
                            <a:ea typeface="Cambria Math" panose="02040503050406030204" pitchFamily="18" charset="0"/>
                          </a:rPr>
                          <m:t>𝑟𝑓</m:t>
                        </m:r>
                      </m:sub>
                    </m:sSub>
                  </m:oMath>
                </a14:m>
                <a:r>
                  <a:rPr lang="en-GB" sz="1700" dirty="0"/>
                  <a:t> = 130 kV,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ea typeface="Cambria Math" panose="02040503050406030204" pitchFamily="18" charset="0"/>
                          </a:rPr>
                          <m:t>0</m:t>
                        </m:r>
                      </m:sub>
                    </m:sSub>
                  </m:oMath>
                </a14:m>
                <a:r>
                  <a:rPr lang="en-GB" sz="1700" dirty="0"/>
                  <a:t> = 0.018, initial oscillation-amplitude of 0.1 rad.</a:t>
                </a:r>
              </a:p>
              <a:p>
                <a:pPr marL="742950" lvl="1" indent="-285750">
                  <a:buFont typeface="Wingdings" panose="05000000000000000000" pitchFamily="2" charset="2"/>
                  <a:buChar char="Ø"/>
                </a:pPr>
                <a:r>
                  <a:rPr lang="en-GB" sz="1700" dirty="0"/>
                  <a:t>From these parameters we derive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a:latin typeface="Cambria Math" panose="02040503050406030204" pitchFamily="18" charset="0"/>
                          </a:rPr>
                          <m:t>0</m:t>
                        </m:r>
                      </m:sub>
                    </m:sSub>
                  </m:oMath>
                </a14:m>
                <a:r>
                  <a:rPr lang="en-GB" sz="1700" dirty="0"/>
                  <a:t> = 3.07 MHz,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smtClean="0">
                            <a:latin typeface="Cambria Math" panose="02040503050406030204" pitchFamily="18" charset="0"/>
                          </a:rPr>
                          <m:t>𝑅𝐹</m:t>
                        </m:r>
                      </m:sub>
                    </m:sSub>
                  </m:oMath>
                </a14:m>
                <a:r>
                  <a:rPr lang="en-GB" sz="1700" dirty="0"/>
                  <a:t> = 368.26 MHz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𝑠</m:t>
                        </m:r>
                        <m:r>
                          <a:rPr lang="en-GB" sz="1700" i="1">
                            <a:latin typeface="Cambria Math" panose="02040503050406030204" pitchFamily="18" charset="0"/>
                          </a:rPr>
                          <m:t>0,</m:t>
                        </m:r>
                        <m:r>
                          <a:rPr lang="en-GB" sz="1700" b="0" i="1" smtClean="0">
                            <a:latin typeface="Cambria Math" panose="02040503050406030204" pitchFamily="18" charset="0"/>
                          </a:rPr>
                          <m:t>𝑆𝑅</m:t>
                        </m:r>
                      </m:sub>
                    </m:sSub>
                  </m:oMath>
                </a14:m>
                <a:r>
                  <a:rPr lang="en-GB" sz="1700" dirty="0"/>
                  <a:t> = 28.69 kHz.</a:t>
                </a:r>
              </a:p>
              <a:p>
                <a:pPr marL="742950" lvl="1" indent="-285750">
                  <a:buFont typeface="Wingdings" panose="05000000000000000000" pitchFamily="2" charset="2"/>
                  <a:buChar char="Ø"/>
                </a:pPr>
                <a:r>
                  <a:rPr lang="en-GB" sz="1700" dirty="0"/>
                  <a:t>The inverse of the synchrotron tune </a:t>
                </a:r>
                <a14:m>
                  <m:oMath xmlns:m="http://schemas.openxmlformats.org/officeDocument/2006/math">
                    <m:f>
                      <m:fPr>
                        <m:type m:val="lin"/>
                        <m:ctrlPr>
                          <a:rPr lang="en-GB" sz="1700" b="0" i="1" smtClean="0">
                            <a:latin typeface="Cambria Math" panose="02040503050406030204" pitchFamily="18" charset="0"/>
                          </a:rPr>
                        </m:ctrlPr>
                      </m:fPr>
                      <m:num>
                        <m:r>
                          <a:rPr lang="en-GB" sz="1700" b="0" i="1" smtClean="0">
                            <a:latin typeface="Cambria Math" panose="02040503050406030204" pitchFamily="18" charset="0"/>
                          </a:rPr>
                          <m:t>1</m:t>
                        </m:r>
                      </m:num>
                      <m:den>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𝑄</m:t>
                            </m:r>
                          </m:e>
                          <m:sub>
                            <m:r>
                              <a:rPr lang="en-GB" sz="1700" b="0" i="1" smtClean="0">
                                <a:latin typeface="Cambria Math" panose="02040503050406030204" pitchFamily="18" charset="0"/>
                              </a:rPr>
                              <m:t>𝑠</m:t>
                            </m:r>
                          </m:sub>
                        </m:sSub>
                      </m:den>
                    </m:f>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0</m:t>
                        </m:r>
                      </m:sub>
                    </m:sSub>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𝑠</m:t>
                        </m:r>
                        <m:r>
                          <a:rPr lang="en-GB" sz="1700" i="1">
                            <a:latin typeface="Cambria Math" panose="02040503050406030204" pitchFamily="18" charset="0"/>
                          </a:rPr>
                          <m:t>0</m:t>
                        </m:r>
                      </m:sub>
                    </m:sSub>
                    <m:r>
                      <a:rPr lang="en-GB" sz="1700" i="1" dirty="0">
                        <a:latin typeface="Cambria Math" panose="02040503050406030204" pitchFamily="18" charset="0"/>
                        <a:ea typeface="Cambria Math" panose="02040503050406030204" pitchFamily="18" charset="0"/>
                      </a:rPr>
                      <m:t>≈</m:t>
                    </m:r>
                  </m:oMath>
                </a14:m>
                <a:r>
                  <a:rPr lang="en-GB" sz="1700" dirty="0"/>
                  <a:t> 107 corresponds to the number of revolution turns necessary to perform one synchrotron period in phase space.</a:t>
                </a:r>
              </a:p>
              <a:p>
                <a:pPr marL="742950" lvl="1" indent="-285750">
                  <a:buFont typeface="Wingdings" panose="05000000000000000000" pitchFamily="2" charset="2"/>
                  <a:buChar char="Ø"/>
                </a:pPr>
                <a:r>
                  <a:rPr lang="en-GB" sz="1700" dirty="0"/>
                  <a:t>We simulate exactly one synchrotron period.</a:t>
                </a:r>
              </a:p>
            </p:txBody>
          </p:sp>
        </mc:Choice>
        <mc:Fallback xmlns="">
          <p:sp>
            <p:nvSpPr>
              <p:cNvPr id="5" name="CasellaDiTesto 4">
                <a:extLst>
                  <a:ext uri="{FF2B5EF4-FFF2-40B4-BE49-F238E27FC236}">
                    <a16:creationId xmlns:a16="http://schemas.microsoft.com/office/drawing/2014/main" id="{5777B194-3E22-41CF-8BFB-E9CCED2FB9AD}"/>
                  </a:ext>
                </a:extLst>
              </p:cNvPr>
              <p:cNvSpPr txBox="1">
                <a:spLocks noRot="1" noChangeAspect="1" noMove="1" noResize="1" noEditPoints="1" noAdjustHandles="1" noChangeArrowheads="1" noChangeShapeType="1" noTextEdit="1"/>
              </p:cNvSpPr>
              <p:nvPr/>
            </p:nvSpPr>
            <p:spPr>
              <a:xfrm>
                <a:off x="0" y="539416"/>
                <a:ext cx="12192000" cy="1957715"/>
              </a:xfrm>
              <a:prstGeom prst="rect">
                <a:avLst/>
              </a:prstGeom>
              <a:blipFill>
                <a:blip r:embed="rId3"/>
                <a:stretch>
                  <a:fillRect l="-200" b="-3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71914718-0AEB-49A2-879D-D658AE1D026B}"/>
                  </a:ext>
                </a:extLst>
              </p:cNvPr>
              <p:cNvSpPr txBox="1"/>
              <p:nvPr/>
            </p:nvSpPr>
            <p:spPr>
              <a:xfrm>
                <a:off x="5170139" y="5015000"/>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𝑡</m:t>
                          </m:r>
                        </m:e>
                        <m:sub>
                          <m:r>
                            <a:rPr lang="en-GB" sz="2000" b="0" i="1" smtClean="0">
                              <a:latin typeface="Cambria Math" panose="02040503050406030204" pitchFamily="18" charset="0"/>
                            </a:rPr>
                            <m:t>𝑅𝐹</m:t>
                          </m:r>
                        </m:sub>
                      </m:sSub>
                    </m:oMath>
                  </m:oMathPara>
                </a14:m>
                <a:endParaRPr lang="en-GB" dirty="0"/>
              </a:p>
            </p:txBody>
          </p:sp>
        </mc:Choice>
        <mc:Fallback xmlns="">
          <p:sp>
            <p:nvSpPr>
              <p:cNvPr id="9" name="CasellaDiTesto 8">
                <a:extLst>
                  <a:ext uri="{FF2B5EF4-FFF2-40B4-BE49-F238E27FC236}">
                    <a16:creationId xmlns:a16="http://schemas.microsoft.com/office/drawing/2014/main" id="{71914718-0AEB-49A2-879D-D658AE1D026B}"/>
                  </a:ext>
                </a:extLst>
              </p:cNvPr>
              <p:cNvSpPr txBox="1">
                <a:spLocks noRot="1" noChangeAspect="1" noMove="1" noResize="1" noEditPoints="1" noAdjustHandles="1" noChangeArrowheads="1" noChangeShapeType="1" noTextEdit="1"/>
              </p:cNvSpPr>
              <p:nvPr/>
            </p:nvSpPr>
            <p:spPr>
              <a:xfrm>
                <a:off x="5170139" y="5015000"/>
                <a:ext cx="535620" cy="400110"/>
              </a:xfrm>
              <a:prstGeom prst="rect">
                <a:avLst/>
              </a:prstGeom>
              <a:blipFill>
                <a:blip r:embed="rId4"/>
                <a:stretch>
                  <a:fillRect b="-15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FA8FDAA-854F-4008-ABFA-9C8AE482D7E2}"/>
                  </a:ext>
                </a:extLst>
              </p:cNvPr>
              <p:cNvSpPr txBox="1"/>
              <p:nvPr/>
            </p:nvSpPr>
            <p:spPr>
              <a:xfrm>
                <a:off x="3098811" y="5032386"/>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ea typeface="Cambria Math" panose="02040503050406030204" pitchFamily="18" charset="0"/>
                            </a:rPr>
                            <m:t>∆</m:t>
                          </m:r>
                          <m:r>
                            <a:rPr lang="en-GB" sz="2000" b="0" i="1" smtClean="0">
                              <a:solidFill>
                                <a:srgbClr val="FF0000"/>
                              </a:solidFill>
                              <a:latin typeface="Cambria Math" panose="02040503050406030204" pitchFamily="18" charset="0"/>
                              <a:ea typeface="Cambria Math" panose="02040503050406030204" pitchFamily="18" charset="0"/>
                            </a:rPr>
                            <m:t>𝑡</m:t>
                          </m:r>
                        </m:e>
                        <m:sub>
                          <m:r>
                            <a:rPr lang="en-GB" sz="2000" b="0" i="1" smtClean="0">
                              <a:solidFill>
                                <a:srgbClr val="FF0000"/>
                              </a:solidFill>
                              <a:latin typeface="Cambria Math" panose="02040503050406030204" pitchFamily="18" charset="0"/>
                            </a:rPr>
                            <m:t>𝑆𝑅</m:t>
                          </m:r>
                        </m:sub>
                      </m:sSub>
                    </m:oMath>
                  </m:oMathPara>
                </a14:m>
                <a:endParaRPr lang="en-GB" dirty="0"/>
              </a:p>
            </p:txBody>
          </p:sp>
        </mc:Choice>
        <mc:Fallback xmlns="">
          <p:sp>
            <p:nvSpPr>
              <p:cNvPr id="2" name="CasellaDiTesto 1">
                <a:extLst>
                  <a:ext uri="{FF2B5EF4-FFF2-40B4-BE49-F238E27FC236}">
                    <a16:creationId xmlns:a16="http://schemas.microsoft.com/office/drawing/2014/main" id="{8FA8FDAA-854F-4008-ABFA-9C8AE482D7E2}"/>
                  </a:ext>
                </a:extLst>
              </p:cNvPr>
              <p:cNvSpPr txBox="1">
                <a:spLocks noRot="1" noChangeAspect="1" noMove="1" noResize="1" noEditPoints="1" noAdjustHandles="1" noChangeArrowheads="1" noChangeShapeType="1" noTextEdit="1"/>
              </p:cNvSpPr>
              <p:nvPr/>
            </p:nvSpPr>
            <p:spPr>
              <a:xfrm>
                <a:off x="3098811" y="5032386"/>
                <a:ext cx="535620" cy="400110"/>
              </a:xfrm>
              <a:prstGeom prst="rect">
                <a:avLst/>
              </a:prstGeom>
              <a:blipFill>
                <a:blip r:embed="rId5"/>
                <a:stretch>
                  <a:fillRect r="-17045" b="-1538"/>
                </a:stretch>
              </a:blipFill>
            </p:spPr>
            <p:txBody>
              <a:bodyPr/>
              <a:lstStyle/>
              <a:p>
                <a:r>
                  <a:rPr lang="en-GB">
                    <a:noFill/>
                  </a:rPr>
                  <a:t> </a:t>
                </a:r>
              </a:p>
            </p:txBody>
          </p:sp>
        </mc:Fallback>
      </mc:AlternateContent>
      <p:pic>
        <p:nvPicPr>
          <p:cNvPr id="12" name="Immagine 11">
            <a:extLst>
              <a:ext uri="{FF2B5EF4-FFF2-40B4-BE49-F238E27FC236}">
                <a16:creationId xmlns:a16="http://schemas.microsoft.com/office/drawing/2014/main" id="{6A5693C4-FF76-48AA-A51B-37A3E1318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645" y="2483642"/>
            <a:ext cx="4140862" cy="3485861"/>
          </a:xfrm>
          <a:prstGeom prst="rect">
            <a:avLst/>
          </a:prstGeom>
        </p:spPr>
      </p:pic>
      <p:sp>
        <p:nvSpPr>
          <p:cNvPr id="10" name="CasellaDiTesto 9">
            <a:extLst>
              <a:ext uri="{FF2B5EF4-FFF2-40B4-BE49-F238E27FC236}">
                <a16:creationId xmlns:a16="http://schemas.microsoft.com/office/drawing/2014/main" id="{BC0D3E4B-2A6D-4510-A99F-542042317776}"/>
              </a:ext>
            </a:extLst>
          </p:cNvPr>
          <p:cNvSpPr txBox="1"/>
          <p:nvPr/>
        </p:nvSpPr>
        <p:spPr>
          <a:xfrm>
            <a:off x="0" y="5889603"/>
            <a:ext cx="12192000" cy="87716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What is the spectrum of a bunch-profile performing synchrotron oscillations?</a:t>
            </a:r>
          </a:p>
          <a:p>
            <a:pPr marL="742950" lvl="1" indent="-285750">
              <a:buFont typeface="Wingdings" panose="05000000000000000000" pitchFamily="2" charset="2"/>
              <a:buChar char="Ø"/>
            </a:pPr>
            <a:r>
              <a:rPr lang="en-GB" sz="1700" dirty="0"/>
              <a:t>Doing numerically a Discrete Fourier Transform (DFT) of the time-domain bunch-profile is computationally expensive.</a:t>
            </a:r>
          </a:p>
          <a:p>
            <a:pPr marL="742950" lvl="1" indent="-285750">
              <a:buFont typeface="Wingdings" panose="05000000000000000000" pitchFamily="2" charset="2"/>
              <a:buChar char="Ø"/>
            </a:pPr>
            <a:r>
              <a:rPr lang="en-GB" sz="1700" dirty="0"/>
              <a:t>We can recur to analytical evaluations.</a:t>
            </a:r>
          </a:p>
        </p:txBody>
      </p:sp>
      <p:sp>
        <p:nvSpPr>
          <p:cNvPr id="7" name="Rettangolo 6">
            <a:extLst>
              <a:ext uri="{FF2B5EF4-FFF2-40B4-BE49-F238E27FC236}">
                <a16:creationId xmlns:a16="http://schemas.microsoft.com/office/drawing/2014/main" id="{AE3B567E-C28A-4F03-B5A1-D9341A69DCF4}"/>
              </a:ext>
            </a:extLst>
          </p:cNvPr>
          <p:cNvSpPr/>
          <p:nvPr/>
        </p:nvSpPr>
        <p:spPr>
          <a:xfrm>
            <a:off x="8123067" y="2698814"/>
            <a:ext cx="1100831" cy="26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2D97E906-0217-4D19-828B-470B32366326}"/>
              </a:ext>
            </a:extLst>
          </p:cNvPr>
          <p:cNvSpPr txBox="1"/>
          <p:nvPr/>
        </p:nvSpPr>
        <p:spPr>
          <a:xfrm>
            <a:off x="7892259" y="2629929"/>
            <a:ext cx="1526219" cy="400110"/>
          </a:xfrm>
          <a:prstGeom prst="rect">
            <a:avLst/>
          </a:prstGeom>
          <a:noFill/>
          <a:ln>
            <a:solidFill>
              <a:schemeClr val="bg1"/>
            </a:solidFill>
          </a:ln>
        </p:spPr>
        <p:txBody>
          <a:bodyPr wrap="square" rtlCol="0">
            <a:spAutoFit/>
          </a:bodyPr>
          <a:lstStyle/>
          <a:p>
            <a:pPr algn="ctr"/>
            <a:r>
              <a:rPr lang="en-GB" sz="2000" b="1" dirty="0"/>
              <a:t>Zoom</a:t>
            </a:r>
          </a:p>
        </p:txBody>
      </p:sp>
    </p:spTree>
    <p:extLst>
      <p:ext uri="{BB962C8B-B14F-4D97-AF65-F5344CB8AC3E}">
        <p14:creationId xmlns:p14="http://schemas.microsoft.com/office/powerpoint/2010/main" val="2361385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70A8949-602F-4CE3-A463-8FD1CD387151}"/>
              </a:ext>
            </a:extLst>
          </p:cNvPr>
          <p:cNvSpPr>
            <a:spLocks noGrp="1"/>
          </p:cNvSpPr>
          <p:nvPr>
            <p:ph type="sldNum" sz="quarter" idx="12"/>
          </p:nvPr>
        </p:nvSpPr>
        <p:spPr/>
        <p:txBody>
          <a:bodyPr/>
          <a:lstStyle/>
          <a:p>
            <a:fld id="{F556478C-EA8F-4B12-8AB2-8053E5C3663D}" type="slidenum">
              <a:rPr lang="en-GB" smtClean="0"/>
              <a:t>32</a:t>
            </a:fld>
            <a:endParaRPr lang="en-GB"/>
          </a:p>
        </p:txBody>
      </p:sp>
      <p:sp>
        <p:nvSpPr>
          <p:cNvPr id="6" name="CasellaDiTesto 5">
            <a:extLst>
              <a:ext uri="{FF2B5EF4-FFF2-40B4-BE49-F238E27FC236}">
                <a16:creationId xmlns:a16="http://schemas.microsoft.com/office/drawing/2014/main" id="{B1515886-E7CE-4187-B97C-552400927E33}"/>
              </a:ext>
            </a:extLst>
          </p:cNvPr>
          <p:cNvSpPr txBox="1"/>
          <p:nvPr/>
        </p:nvSpPr>
        <p:spPr>
          <a:xfrm>
            <a:off x="-27709" y="151839"/>
            <a:ext cx="12293601" cy="677108"/>
          </a:xfrm>
          <a:prstGeom prst="rect">
            <a:avLst/>
          </a:prstGeom>
          <a:noFill/>
        </p:spPr>
        <p:txBody>
          <a:bodyPr wrap="square" rtlCol="0">
            <a:spAutoFit/>
          </a:bodyPr>
          <a:lstStyle/>
          <a:p>
            <a:pPr algn="ctr"/>
            <a:r>
              <a:rPr lang="en-GB" sz="3800" dirty="0">
                <a:latin typeface="+mj-lt"/>
              </a:rPr>
              <a:t>Spectrum of one bunch performing synchrotron oscillations</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096BAB96-1FB0-4666-837B-745C57AFB2E8}"/>
                  </a:ext>
                </a:extLst>
              </p:cNvPr>
              <p:cNvSpPr txBox="1"/>
              <p:nvPr/>
            </p:nvSpPr>
            <p:spPr>
              <a:xfrm>
                <a:off x="0" y="880019"/>
                <a:ext cx="12191999" cy="584775"/>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We need these three general properties, two concerning the Dirac-delta function </a:t>
                </a:r>
                <a14:m>
                  <m:oMath xmlns:m="http://schemas.openxmlformats.org/officeDocument/2006/math">
                    <m:r>
                      <a:rPr lang="en-GB" sz="1600" i="1" smtClean="0">
                        <a:solidFill>
                          <a:schemeClr val="tx1"/>
                        </a:solidFill>
                        <a:latin typeface="Cambria Math" panose="02040503050406030204" pitchFamily="18" charset="0"/>
                        <a:ea typeface="Cambria Math" panose="02040503050406030204" pitchFamily="18" charset="0"/>
                      </a:rPr>
                      <m:t>𝛿</m:t>
                    </m:r>
                    <m:d>
                      <m:dPr>
                        <m:ctrlPr>
                          <a:rPr lang="en-GB" sz="1600" b="0" i="1" smtClean="0">
                            <a:solidFill>
                              <a:schemeClr val="tx1"/>
                            </a:solidFill>
                            <a:latin typeface="Cambria Math" panose="02040503050406030204" pitchFamily="18" charset="0"/>
                            <a:ea typeface="Cambria Math" panose="02040503050406030204" pitchFamily="18" charset="0"/>
                          </a:rPr>
                        </m:ctrlPr>
                      </m:dPr>
                      <m:e>
                        <m:r>
                          <a:rPr lang="en-GB" sz="1600" b="0" i="1" smtClean="0">
                            <a:solidFill>
                              <a:schemeClr val="tx1"/>
                            </a:solidFill>
                            <a:latin typeface="Cambria Math" panose="02040503050406030204" pitchFamily="18" charset="0"/>
                            <a:ea typeface="Cambria Math" panose="02040503050406030204" pitchFamily="18" charset="0"/>
                          </a:rPr>
                          <m:t>𝑥</m:t>
                        </m:r>
                      </m:e>
                    </m:d>
                  </m:oMath>
                </a14:m>
                <a:r>
                  <a:rPr lang="en-GB" sz="1600" dirty="0"/>
                  <a:t> and the last one related to a series-expansion of a complex exponential.    </a:t>
                </a:r>
              </a:p>
            </p:txBody>
          </p:sp>
        </mc:Choice>
        <mc:Fallback xmlns="">
          <p:sp>
            <p:nvSpPr>
              <p:cNvPr id="3" name="CasellaDiTesto 2">
                <a:extLst>
                  <a:ext uri="{FF2B5EF4-FFF2-40B4-BE49-F238E27FC236}">
                    <a16:creationId xmlns:a16="http://schemas.microsoft.com/office/drawing/2014/main" id="{096BAB96-1FB0-4666-837B-745C57AFB2E8}"/>
                  </a:ext>
                </a:extLst>
              </p:cNvPr>
              <p:cNvSpPr txBox="1">
                <a:spLocks noRot="1" noChangeAspect="1" noMove="1" noResize="1" noEditPoints="1" noAdjustHandles="1" noChangeArrowheads="1" noChangeShapeType="1" noTextEdit="1"/>
              </p:cNvSpPr>
              <p:nvPr/>
            </p:nvSpPr>
            <p:spPr>
              <a:xfrm>
                <a:off x="0" y="880019"/>
                <a:ext cx="12191999" cy="584775"/>
              </a:xfrm>
              <a:prstGeom prst="rect">
                <a:avLst/>
              </a:prstGeom>
              <a:blipFill>
                <a:blip r:embed="rId2"/>
                <a:stretch>
                  <a:fillRect l="-200" t="-3125"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6329C2D1-DC84-4C44-AA54-E87F6DD9975F}"/>
                  </a:ext>
                </a:extLst>
              </p:cNvPr>
              <p:cNvSpPr txBox="1"/>
              <p:nvPr/>
            </p:nvSpPr>
            <p:spPr>
              <a:xfrm>
                <a:off x="885431" y="1752791"/>
                <a:ext cx="2238626" cy="6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0000"/>
                          </a:solidFill>
                          <a:latin typeface="Cambria Math" panose="02040503050406030204" pitchFamily="18" charset="0"/>
                          <a:ea typeface="Cambria Math" panose="02040503050406030204" pitchFamily="18" charset="0"/>
                        </a:rPr>
                        <m:t>𝛿</m:t>
                      </m:r>
                      <m:d>
                        <m:dPr>
                          <m:ctrlPr>
                            <a:rPr lang="en-GB" b="0" i="1" smtClean="0">
                              <a:solidFill>
                                <a:srgbClr val="FF0000"/>
                              </a:solidFill>
                              <a:latin typeface="Cambria Math" panose="02040503050406030204" pitchFamily="18" charset="0"/>
                              <a:ea typeface="Cambria Math" panose="02040503050406030204" pitchFamily="18" charset="0"/>
                            </a:rPr>
                          </m:ctrlPr>
                        </m:dPr>
                        <m:e>
                          <m:r>
                            <a:rPr lang="en-GB" b="0" i="1" smtClean="0">
                              <a:solidFill>
                                <a:srgbClr val="FF0000"/>
                              </a:solidFill>
                              <a:latin typeface="Cambria Math" panose="02040503050406030204" pitchFamily="18" charset="0"/>
                              <a:ea typeface="Cambria Math" panose="02040503050406030204" pitchFamily="18" charset="0"/>
                            </a:rPr>
                            <m:t>𝑥</m:t>
                          </m:r>
                        </m:e>
                      </m:d>
                      <m:r>
                        <a:rPr lang="en-GB" b="0" i="1" smtClean="0">
                          <a:solidFill>
                            <a:srgbClr val="FF0000"/>
                          </a:solidFill>
                          <a:latin typeface="Cambria Math" panose="02040503050406030204" pitchFamily="18" charset="0"/>
                          <a:ea typeface="Cambria Math" panose="02040503050406030204" pitchFamily="18" charset="0"/>
                        </a:rPr>
                        <m:t>=</m:t>
                      </m:r>
                      <m:f>
                        <m:fPr>
                          <m:ctrlPr>
                            <a:rPr lang="en-GB" b="0" i="1" smtClean="0">
                              <a:solidFill>
                                <a:srgbClr val="FF0000"/>
                              </a:solidFill>
                              <a:latin typeface="Cambria Math" panose="02040503050406030204" pitchFamily="18" charset="0"/>
                              <a:ea typeface="Cambria Math" panose="02040503050406030204" pitchFamily="18" charset="0"/>
                            </a:rPr>
                          </m:ctrlPr>
                        </m:fPr>
                        <m:num>
                          <m:r>
                            <a:rPr lang="en-GB" b="0" i="1" smtClean="0">
                              <a:solidFill>
                                <a:srgbClr val="FF0000"/>
                              </a:solidFill>
                              <a:latin typeface="Cambria Math" panose="02040503050406030204" pitchFamily="18" charset="0"/>
                              <a:ea typeface="Cambria Math" panose="02040503050406030204" pitchFamily="18" charset="0"/>
                            </a:rPr>
                            <m:t>1</m:t>
                          </m:r>
                        </m:num>
                        <m:den>
                          <m:r>
                            <a:rPr lang="en-GB" b="0" i="1" smtClean="0">
                              <a:solidFill>
                                <a:srgbClr val="FF0000"/>
                              </a:solidFill>
                              <a:latin typeface="Cambria Math" panose="02040503050406030204" pitchFamily="18" charset="0"/>
                              <a:ea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den>
                      </m:f>
                      <m:nary>
                        <m:naryPr>
                          <m:ctrlPr>
                            <a:rPr lang="en-GB" b="0" i="1" smtClean="0">
                              <a:solidFill>
                                <a:srgbClr val="FF0000"/>
                              </a:solidFill>
                              <a:latin typeface="Cambria Math" panose="02040503050406030204" pitchFamily="18" charset="0"/>
                              <a:ea typeface="Cambria Math" panose="02040503050406030204" pitchFamily="18" charset="0"/>
                            </a:rPr>
                          </m:ctrlPr>
                        </m:naryPr>
                        <m:sub>
                          <m:r>
                            <m:rPr>
                              <m:brk m:alnAt="23"/>
                            </m:rP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m:t>
                          </m:r>
                        </m:sub>
                        <m:sup>
                          <m:r>
                            <a:rPr lang="en-GB" b="0" i="1" smtClean="0">
                              <a:solidFill>
                                <a:srgbClr val="FF0000"/>
                              </a:solidFill>
                              <a:latin typeface="Cambria Math" panose="02040503050406030204" pitchFamily="18" charset="0"/>
                              <a:ea typeface="Cambria Math" panose="02040503050406030204" pitchFamily="18" charset="0"/>
                            </a:rPr>
                            <m:t>+∞</m:t>
                          </m:r>
                        </m:sup>
                        <m:e>
                          <m:sSup>
                            <m:sSupPr>
                              <m:ctrlPr>
                                <a:rPr lang="en-GB" b="0"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𝑒</m:t>
                              </m:r>
                            </m:e>
                            <m:sup>
                              <m:r>
                                <a:rPr lang="en-GB" b="0" i="1" smtClean="0">
                                  <a:solidFill>
                                    <a:srgbClr val="FF0000"/>
                                  </a:solidFill>
                                  <a:latin typeface="Cambria Math" panose="02040503050406030204" pitchFamily="18" charset="0"/>
                                  <a:ea typeface="Cambria Math" panose="02040503050406030204" pitchFamily="18" charset="0"/>
                                </a:rPr>
                                <m:t>𝑗𝑥𝑡</m:t>
                              </m:r>
                            </m:sup>
                          </m:sSup>
                        </m:e>
                      </m:nary>
                      <m:r>
                        <a:rPr lang="en-GB" b="0" i="1" smtClean="0">
                          <a:solidFill>
                            <a:srgbClr val="FF0000"/>
                          </a:solidFill>
                          <a:latin typeface="Cambria Math" panose="02040503050406030204" pitchFamily="18" charset="0"/>
                          <a:ea typeface="Cambria Math" panose="02040503050406030204" pitchFamily="18" charset="0"/>
                        </a:rPr>
                        <m:t>𝑑𝑡</m:t>
                      </m:r>
                    </m:oMath>
                  </m:oMathPara>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6329C2D1-DC84-4C44-AA54-E87F6DD9975F}"/>
                  </a:ext>
                </a:extLst>
              </p:cNvPr>
              <p:cNvSpPr txBox="1">
                <a:spLocks noRot="1" noChangeAspect="1" noMove="1" noResize="1" noEditPoints="1" noAdjustHandles="1" noChangeArrowheads="1" noChangeShapeType="1" noTextEdit="1"/>
              </p:cNvSpPr>
              <p:nvPr/>
            </p:nvSpPr>
            <p:spPr>
              <a:xfrm>
                <a:off x="885431" y="1752791"/>
                <a:ext cx="2238626" cy="61221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386DEE9F-7E3A-4F28-BED0-A4D5059CB4AF}"/>
                  </a:ext>
                </a:extLst>
              </p:cNvPr>
              <p:cNvSpPr txBox="1"/>
              <p:nvPr/>
            </p:nvSpPr>
            <p:spPr>
              <a:xfrm>
                <a:off x="3815137" y="1676991"/>
                <a:ext cx="3239990" cy="800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solidFill>
                                <a:srgbClr val="FF0000"/>
                              </a:solidFill>
                              <a:latin typeface="Cambria Math" panose="02040503050406030204" pitchFamily="18" charset="0"/>
                            </a:rPr>
                          </m:ctrlPr>
                        </m:naryPr>
                        <m:sub>
                          <m:r>
                            <m:rPr>
                              <m:brk m:alnAt="23"/>
                            </m:rPr>
                            <a:rPr lang="en-GB" b="0" i="1" smtClean="0">
                              <a:solidFill>
                                <a:srgbClr val="FF0000"/>
                              </a:solidFill>
                              <a:latin typeface="Cambria Math" panose="02040503050406030204" pitchFamily="18" charset="0"/>
                            </a:rPr>
                            <m:t>𝑘</m:t>
                          </m:r>
                          <m:r>
                            <a:rPr lang="en-GB" b="0" i="1" smtClean="0">
                              <a:solidFill>
                                <a:srgbClr val="FF0000"/>
                              </a:solidFill>
                              <a:latin typeface="Cambria Math" panose="02040503050406030204" pitchFamily="18" charset="0"/>
                            </a:rPr>
                            <m:t>=−∞</m:t>
                          </m:r>
                        </m:sub>
                        <m:sup>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m:t>
                          </m:r>
                        </m:sup>
                        <m:e>
                          <m:r>
                            <a:rPr lang="en-GB" i="1">
                              <a:solidFill>
                                <a:srgbClr val="FF0000"/>
                              </a:solidFill>
                              <a:latin typeface="Cambria Math" panose="02040503050406030204" pitchFamily="18" charset="0"/>
                              <a:ea typeface="Cambria Math" panose="02040503050406030204" pitchFamily="18" charset="0"/>
                            </a:rPr>
                            <m:t>𝛿</m:t>
                          </m:r>
                          <m:d>
                            <m:dPr>
                              <m:ctrlPr>
                                <a:rPr lang="en-GB" i="1">
                                  <a:solidFill>
                                    <a:srgbClr val="FF0000"/>
                                  </a:solidFill>
                                  <a:latin typeface="Cambria Math" panose="02040503050406030204" pitchFamily="18" charset="0"/>
                                  <a:ea typeface="Cambria Math" panose="02040503050406030204" pitchFamily="18" charset="0"/>
                                </a:rPr>
                              </m:ctrlPr>
                            </m:dPr>
                            <m:e>
                              <m:r>
                                <a:rPr lang="en-GB" b="0" i="1" smtClean="0">
                                  <a:solidFill>
                                    <a:srgbClr val="FF0000"/>
                                  </a:solidFill>
                                  <a:latin typeface="Cambria Math" panose="02040503050406030204" pitchFamily="18" charset="0"/>
                                  <a:ea typeface="Cambria Math" panose="02040503050406030204" pitchFamily="18" charset="0"/>
                                </a:rPr>
                                <m:t>𝑡</m:t>
                              </m:r>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𝑘𝑇</m:t>
                              </m:r>
                            </m:e>
                          </m:d>
                        </m:e>
                      </m:nary>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a:rPr lang="en-GB" i="1">
                              <a:solidFill>
                                <a:srgbClr val="FF0000"/>
                              </a:solidFill>
                              <a:latin typeface="Cambria Math" panose="02040503050406030204" pitchFamily="18" charset="0"/>
                              <a:ea typeface="Cambria Math" panose="02040503050406030204" pitchFamily="18" charset="0"/>
                            </a:rPr>
                            <m:t>1</m:t>
                          </m:r>
                        </m:num>
                        <m:den>
                          <m:r>
                            <a:rPr lang="en-GB" i="1">
                              <a:solidFill>
                                <a:srgbClr val="FF0000"/>
                              </a:solidFill>
                              <a:latin typeface="Cambria Math" panose="02040503050406030204" pitchFamily="18" charset="0"/>
                              <a:ea typeface="Cambria Math" panose="02040503050406030204" pitchFamily="18" charset="0"/>
                            </a:rPr>
                            <m:t>𝑇</m:t>
                          </m:r>
                        </m:den>
                      </m:f>
                      <m:nary>
                        <m:naryPr>
                          <m:chr m:val="∑"/>
                          <m:ctrlPr>
                            <a:rPr lang="en-GB" i="1" smtClean="0">
                              <a:solidFill>
                                <a:srgbClr val="FF0000"/>
                              </a:solidFill>
                              <a:latin typeface="Cambria Math" panose="02040503050406030204" pitchFamily="18" charset="0"/>
                            </a:rPr>
                          </m:ctrlPr>
                        </m:naryPr>
                        <m:sub>
                          <m:r>
                            <m:rPr>
                              <m:brk m:alnAt="23"/>
                            </m:rPr>
                            <a:rPr lang="en-GB" b="0" i="1" smtClean="0">
                              <a:solidFill>
                                <a:srgbClr val="FF0000"/>
                              </a:solidFill>
                              <a:latin typeface="Cambria Math" panose="02040503050406030204" pitchFamily="18" charset="0"/>
                            </a:rPr>
                            <m:t>𝑞</m:t>
                          </m:r>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b>
                        <m:sup>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p>
                        <m:e>
                          <m:sSup>
                            <m:sSupPr>
                              <m:ctrlPr>
                                <a:rPr lang="en-GB" i="1">
                                  <a:solidFill>
                                    <a:srgbClr val="FF0000"/>
                                  </a:solidFill>
                                  <a:latin typeface="Cambria Math" panose="02040503050406030204" pitchFamily="18" charset="0"/>
                                  <a:ea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𝑒</m:t>
                              </m:r>
                            </m:e>
                            <m:sup>
                              <m:r>
                                <a:rPr lang="en-GB" b="0" i="1" smtClean="0">
                                  <a:solidFill>
                                    <a:srgbClr val="FF0000"/>
                                  </a:solidFill>
                                  <a:latin typeface="Cambria Math" panose="02040503050406030204" pitchFamily="18" charset="0"/>
                                  <a:ea typeface="Cambria Math" panose="02040503050406030204" pitchFamily="18" charset="0"/>
                                </a:rPr>
                                <m:t>𝑗</m:t>
                              </m:r>
                              <m:r>
                                <a:rPr lang="en-GB" i="1">
                                  <a:solidFill>
                                    <a:srgbClr val="FF0000"/>
                                  </a:solidFill>
                                  <a:latin typeface="Cambria Math" panose="02040503050406030204" pitchFamily="18" charset="0"/>
                                  <a:ea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r>
                                <a:rPr lang="en-GB" b="0" i="1" smtClean="0">
                                  <a:solidFill>
                                    <a:srgbClr val="FF0000"/>
                                  </a:solidFill>
                                  <a:latin typeface="Cambria Math" panose="02040503050406030204" pitchFamily="18" charset="0"/>
                                  <a:ea typeface="Cambria Math" panose="02040503050406030204" pitchFamily="18" charset="0"/>
                                </a:rPr>
                                <m:t>𝑞</m:t>
                              </m:r>
                              <m:f>
                                <m:fPr>
                                  <m:ctrlPr>
                                    <a:rPr lang="en-GB" b="0" i="1" smtClean="0">
                                      <a:solidFill>
                                        <a:srgbClr val="FF0000"/>
                                      </a:solidFill>
                                      <a:latin typeface="Cambria Math" panose="02040503050406030204" pitchFamily="18" charset="0"/>
                                      <a:ea typeface="Cambria Math" panose="02040503050406030204" pitchFamily="18" charset="0"/>
                                    </a:rPr>
                                  </m:ctrlPr>
                                </m:fPr>
                                <m:num>
                                  <m:r>
                                    <a:rPr lang="en-GB" b="0" i="1" smtClean="0">
                                      <a:solidFill>
                                        <a:srgbClr val="FF0000"/>
                                      </a:solidFill>
                                      <a:latin typeface="Cambria Math" panose="02040503050406030204" pitchFamily="18" charset="0"/>
                                      <a:ea typeface="Cambria Math" panose="02040503050406030204" pitchFamily="18" charset="0"/>
                                    </a:rPr>
                                    <m:t>𝑡</m:t>
                                  </m:r>
                                </m:num>
                                <m:den>
                                  <m:r>
                                    <a:rPr lang="en-GB" b="0" i="1" smtClean="0">
                                      <a:solidFill>
                                        <a:srgbClr val="FF0000"/>
                                      </a:solidFill>
                                      <a:latin typeface="Cambria Math" panose="02040503050406030204" pitchFamily="18" charset="0"/>
                                      <a:ea typeface="Cambria Math" panose="02040503050406030204" pitchFamily="18" charset="0"/>
                                    </a:rPr>
                                    <m:t>𝑇</m:t>
                                  </m:r>
                                </m:den>
                              </m:f>
                            </m:sup>
                          </m:sSup>
                        </m:e>
                      </m:nary>
                    </m:oMath>
                  </m:oMathPara>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386DEE9F-7E3A-4F28-BED0-A4D5059CB4AF}"/>
                  </a:ext>
                </a:extLst>
              </p:cNvPr>
              <p:cNvSpPr txBox="1">
                <a:spLocks noRot="1" noChangeAspect="1" noMove="1" noResize="1" noEditPoints="1" noAdjustHandles="1" noChangeArrowheads="1" noChangeShapeType="1" noTextEdit="1"/>
              </p:cNvSpPr>
              <p:nvPr/>
            </p:nvSpPr>
            <p:spPr>
              <a:xfrm>
                <a:off x="3815137" y="1676991"/>
                <a:ext cx="3239990" cy="80034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73E711A6-0220-4356-8CBD-D5435617E4F2}"/>
                  </a:ext>
                </a:extLst>
              </p:cNvPr>
              <p:cNvSpPr txBox="1"/>
              <p:nvPr/>
            </p:nvSpPr>
            <p:spPr>
              <a:xfrm>
                <a:off x="7898863" y="1676103"/>
                <a:ext cx="3065968" cy="7698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𝑗𝑥</m:t>
                          </m:r>
                          <m:func>
                            <m:funcPr>
                              <m:ctrlPr>
                                <a:rPr lang="en-GB" b="0" i="1" smtClean="0">
                                  <a:solidFill>
                                    <a:srgbClr val="FF0000"/>
                                  </a:solidFill>
                                  <a:latin typeface="Cambria Math" panose="02040503050406030204" pitchFamily="18" charset="0"/>
                                </a:rPr>
                              </m:ctrlPr>
                            </m:funcPr>
                            <m:fName>
                              <m:r>
                                <m:rPr>
                                  <m:sty m:val="p"/>
                                </m:rPr>
                                <a:rPr lang="en-GB" b="0" i="0" smtClean="0">
                                  <a:solidFill>
                                    <a:srgbClr val="FF0000"/>
                                  </a:solidFill>
                                  <a:latin typeface="Cambria Math" panose="02040503050406030204" pitchFamily="18" charset="0"/>
                                </a:rPr>
                                <m:t>cos</m:t>
                              </m:r>
                            </m:fName>
                            <m:e>
                              <m:r>
                                <a:rPr lang="en-GB" b="0" i="1" smtClean="0">
                                  <a:solidFill>
                                    <a:srgbClr val="FF0000"/>
                                  </a:solidFill>
                                  <a:latin typeface="Cambria Math" panose="02040503050406030204" pitchFamily="18" charset="0"/>
                                  <a:ea typeface="Cambria Math" panose="02040503050406030204" pitchFamily="18" charset="0"/>
                                </a:rPr>
                                <m:t>𝜃</m:t>
                              </m:r>
                            </m:e>
                          </m:func>
                        </m:sup>
                      </m:sSup>
                      <m:r>
                        <a:rPr lang="en-GB" b="0" i="1" smtClean="0">
                          <a:solidFill>
                            <a:srgbClr val="FF0000"/>
                          </a:solidFill>
                          <a:latin typeface="Cambria Math" panose="02040503050406030204" pitchFamily="18" charset="0"/>
                        </a:rPr>
                        <m:t>=</m:t>
                      </m:r>
                      <m:nary>
                        <m:naryPr>
                          <m:chr m:val="∑"/>
                          <m:ctrlPr>
                            <a:rPr lang="en-GB" i="1">
                              <a:solidFill>
                                <a:srgbClr val="FF0000"/>
                              </a:solidFill>
                              <a:latin typeface="Cambria Math" panose="02040503050406030204" pitchFamily="18" charset="0"/>
                            </a:rPr>
                          </m:ctrlPr>
                        </m:naryPr>
                        <m:sub>
                          <m:r>
                            <m:rPr>
                              <m:brk m:alnAt="23"/>
                            </m:rPr>
                            <a:rPr lang="en-GB" i="1">
                              <a:solidFill>
                                <a:srgbClr val="FF0000"/>
                              </a:solidFill>
                              <a:latin typeface="Cambria Math" panose="02040503050406030204" pitchFamily="18" charset="0"/>
                            </a:rPr>
                            <m:t>𝑛</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b>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p>
                        <m:e>
                          <m:sSup>
                            <m:sSupPr>
                              <m:ctrlPr>
                                <a:rPr lang="en-GB" i="1" smtClean="0">
                                  <a:solidFill>
                                    <a:srgbClr val="FF0000"/>
                                  </a:solidFill>
                                  <a:latin typeface="Cambria Math" panose="02040503050406030204" pitchFamily="18" charset="0"/>
                                  <a:ea typeface="Cambria Math" panose="02040503050406030204" pitchFamily="18" charset="0"/>
                                </a:rPr>
                              </m:ctrlPr>
                            </m:sSupPr>
                            <m:e>
                              <m:r>
                                <a:rPr lang="en-GB" b="0" i="1" smtClean="0">
                                  <a:solidFill>
                                    <a:srgbClr val="FF0000"/>
                                  </a:solidFill>
                                  <a:latin typeface="Cambria Math" panose="02040503050406030204" pitchFamily="18" charset="0"/>
                                  <a:ea typeface="Cambria Math" panose="02040503050406030204" pitchFamily="18" charset="0"/>
                                </a:rPr>
                                <m:t>𝑗</m:t>
                              </m:r>
                            </m:e>
                            <m:sup>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𝑛</m:t>
                              </m:r>
                            </m:sup>
                          </m:sSup>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𝐽</m:t>
                              </m:r>
                            </m:e>
                            <m:sub>
                              <m:r>
                                <a:rPr lang="en-GB" b="0" i="1" smtClean="0">
                                  <a:solidFill>
                                    <a:srgbClr val="FF0000"/>
                                  </a:solidFill>
                                  <a:latin typeface="Cambria Math" panose="02040503050406030204" pitchFamily="18" charset="0"/>
                                  <a:ea typeface="Cambria Math" panose="02040503050406030204" pitchFamily="18" charset="0"/>
                                </a:rPr>
                                <m:t>𝑛</m:t>
                              </m:r>
                            </m:sub>
                          </m:sSub>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𝑥</m:t>
                          </m:r>
                          <m:r>
                            <a:rPr lang="en-GB" b="0" i="1" smtClean="0">
                              <a:solidFill>
                                <a:srgbClr val="FF0000"/>
                              </a:solidFill>
                              <a:latin typeface="Cambria Math" panose="02040503050406030204" pitchFamily="18" charset="0"/>
                              <a:ea typeface="Cambria Math" panose="02040503050406030204" pitchFamily="18" charset="0"/>
                            </a:rPr>
                            <m:t>)</m:t>
                          </m:r>
                          <m:sSup>
                            <m:sSupPr>
                              <m:ctrlPr>
                                <a:rPr lang="en-GB" i="1">
                                  <a:solidFill>
                                    <a:srgbClr val="FF0000"/>
                                  </a:solidFill>
                                  <a:latin typeface="Cambria Math" panose="02040503050406030204" pitchFamily="18" charset="0"/>
                                  <a:ea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𝑒</m:t>
                              </m:r>
                            </m:e>
                            <m:sup>
                              <m:r>
                                <a:rPr lang="en-GB" i="1">
                                  <a:solidFill>
                                    <a:srgbClr val="FF0000"/>
                                  </a:solidFill>
                                  <a:latin typeface="Cambria Math" panose="02040503050406030204" pitchFamily="18" charset="0"/>
                                  <a:ea typeface="Cambria Math" panose="02040503050406030204" pitchFamily="18" charset="0"/>
                                </a:rPr>
                                <m:t>𝑗</m:t>
                              </m:r>
                              <m:r>
                                <a:rPr lang="en-GB" b="0" i="1" smtClean="0">
                                  <a:solidFill>
                                    <a:srgbClr val="FF0000"/>
                                  </a:solidFill>
                                  <a:latin typeface="Cambria Math" panose="02040503050406030204" pitchFamily="18" charset="0"/>
                                  <a:ea typeface="Cambria Math" panose="02040503050406030204" pitchFamily="18" charset="0"/>
                                </a:rPr>
                                <m:t>𝑛</m:t>
                              </m:r>
                              <m:r>
                                <a:rPr lang="en-GB" i="1">
                                  <a:solidFill>
                                    <a:srgbClr val="FF0000"/>
                                  </a:solidFill>
                                  <a:latin typeface="Cambria Math" panose="02040503050406030204" pitchFamily="18" charset="0"/>
                                  <a:ea typeface="Cambria Math" panose="02040503050406030204" pitchFamily="18" charset="0"/>
                                </a:rPr>
                                <m:t>𝜃</m:t>
                              </m:r>
                            </m:sup>
                          </m:sSup>
                        </m:e>
                      </m:nary>
                    </m:oMath>
                  </m:oMathPara>
                </a14:m>
                <a:endParaRPr lang="en-GB" dirty="0">
                  <a:solidFill>
                    <a:srgbClr val="FF0000"/>
                  </a:solidFill>
                </a:endParaRPr>
              </a:p>
            </p:txBody>
          </p:sp>
        </mc:Choice>
        <mc:Fallback xmlns="">
          <p:sp>
            <p:nvSpPr>
              <p:cNvPr id="15" name="CasellaDiTesto 14">
                <a:extLst>
                  <a:ext uri="{FF2B5EF4-FFF2-40B4-BE49-F238E27FC236}">
                    <a16:creationId xmlns:a16="http://schemas.microsoft.com/office/drawing/2014/main" id="{73E711A6-0220-4356-8CBD-D5435617E4F2}"/>
                  </a:ext>
                </a:extLst>
              </p:cNvPr>
              <p:cNvSpPr txBox="1">
                <a:spLocks noRot="1" noChangeAspect="1" noMove="1" noResize="1" noEditPoints="1" noAdjustHandles="1" noChangeArrowheads="1" noChangeShapeType="1" noTextEdit="1"/>
              </p:cNvSpPr>
              <p:nvPr/>
            </p:nvSpPr>
            <p:spPr>
              <a:xfrm>
                <a:off x="7898863" y="1676103"/>
                <a:ext cx="3065968" cy="769891"/>
              </a:xfrm>
              <a:prstGeom prst="rect">
                <a:avLst/>
              </a:prstGeom>
              <a:blipFill>
                <a:blip r:embed="rId5"/>
                <a:stretch>
                  <a:fillRect/>
                </a:stretch>
              </a:blipFill>
            </p:spPr>
            <p:txBody>
              <a:bodyPr/>
              <a:lstStyle/>
              <a:p>
                <a:r>
                  <a:rPr lang="en-GB">
                    <a:noFill/>
                  </a:rPr>
                  <a:t> </a:t>
                </a:r>
              </a:p>
            </p:txBody>
          </p:sp>
        </mc:Fallback>
      </mc:AlternateContent>
      <p:sp>
        <p:nvSpPr>
          <p:cNvPr id="17" name="CasellaDiTesto 16">
            <a:extLst>
              <a:ext uri="{FF2B5EF4-FFF2-40B4-BE49-F238E27FC236}">
                <a16:creationId xmlns:a16="http://schemas.microsoft.com/office/drawing/2014/main" id="{566F0019-F0E8-4741-AC0B-5479517DA3B0}"/>
              </a:ext>
            </a:extLst>
          </p:cNvPr>
          <p:cNvSpPr txBox="1"/>
          <p:nvPr/>
        </p:nvSpPr>
        <p:spPr>
          <a:xfrm>
            <a:off x="4031971" y="1252328"/>
            <a:ext cx="1141546" cy="338554"/>
          </a:xfrm>
          <a:prstGeom prst="rect">
            <a:avLst/>
          </a:prstGeom>
          <a:noFill/>
        </p:spPr>
        <p:txBody>
          <a:bodyPr wrap="square" rtlCol="0">
            <a:spAutoFit/>
          </a:bodyPr>
          <a:lstStyle/>
          <a:p>
            <a:r>
              <a:rPr lang="en-GB" sz="1600" dirty="0">
                <a:solidFill>
                  <a:srgbClr val="0000FF"/>
                </a:solidFill>
              </a:rPr>
              <a:t>Dirac comb</a:t>
            </a:r>
          </a:p>
        </p:txBody>
      </p:sp>
      <p:cxnSp>
        <p:nvCxnSpPr>
          <p:cNvPr id="19" name="Connettore 2 18">
            <a:extLst>
              <a:ext uri="{FF2B5EF4-FFF2-40B4-BE49-F238E27FC236}">
                <a16:creationId xmlns:a16="http://schemas.microsoft.com/office/drawing/2014/main" id="{8E3DE038-1CAC-483F-ABD7-19295AFF068D}"/>
              </a:ext>
            </a:extLst>
          </p:cNvPr>
          <p:cNvCxnSpPr>
            <a:cxnSpLocks/>
          </p:cNvCxnSpPr>
          <p:nvPr/>
        </p:nvCxnSpPr>
        <p:spPr>
          <a:xfrm>
            <a:off x="5173517" y="2179169"/>
            <a:ext cx="0" cy="22700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C8DB0496-9494-4865-94CC-02F7B1CF1FD2}"/>
              </a:ext>
            </a:extLst>
          </p:cNvPr>
          <p:cNvSpPr txBox="1"/>
          <p:nvPr/>
        </p:nvSpPr>
        <p:spPr>
          <a:xfrm>
            <a:off x="4787062" y="2358334"/>
            <a:ext cx="772909" cy="338554"/>
          </a:xfrm>
          <a:prstGeom prst="rect">
            <a:avLst/>
          </a:prstGeom>
          <a:noFill/>
        </p:spPr>
        <p:txBody>
          <a:bodyPr wrap="square" rtlCol="0">
            <a:spAutoFit/>
          </a:bodyPr>
          <a:lstStyle/>
          <a:p>
            <a:r>
              <a:rPr lang="en-GB" sz="1600" dirty="0">
                <a:solidFill>
                  <a:srgbClr val="0000FF"/>
                </a:solidFill>
              </a:rPr>
              <a:t>Period</a:t>
            </a:r>
          </a:p>
        </p:txBody>
      </p:sp>
      <p:cxnSp>
        <p:nvCxnSpPr>
          <p:cNvPr id="23" name="Connettore 2 22">
            <a:extLst>
              <a:ext uri="{FF2B5EF4-FFF2-40B4-BE49-F238E27FC236}">
                <a16:creationId xmlns:a16="http://schemas.microsoft.com/office/drawing/2014/main" id="{B5627ED3-1780-4319-8009-4831565D7AAA}"/>
              </a:ext>
            </a:extLst>
          </p:cNvPr>
          <p:cNvCxnSpPr>
            <a:cxnSpLocks/>
          </p:cNvCxnSpPr>
          <p:nvPr/>
        </p:nvCxnSpPr>
        <p:spPr>
          <a:xfrm flipV="1">
            <a:off x="10104044" y="1627208"/>
            <a:ext cx="0" cy="28409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770796E-1D3F-4513-B25B-57A40064D818}"/>
                  </a:ext>
                </a:extLst>
              </p:cNvPr>
              <p:cNvSpPr txBox="1"/>
              <p:nvPr/>
            </p:nvSpPr>
            <p:spPr>
              <a:xfrm>
                <a:off x="8523449" y="1287120"/>
                <a:ext cx="3296084" cy="338554"/>
              </a:xfrm>
              <a:prstGeom prst="rect">
                <a:avLst/>
              </a:prstGeom>
              <a:noFill/>
            </p:spPr>
            <p:txBody>
              <a:bodyPr wrap="square">
                <a:spAutoFit/>
              </a:bodyPr>
              <a:lstStyle/>
              <a:p>
                <a14:m>
                  <m:oMath xmlns:m="http://schemas.openxmlformats.org/officeDocument/2006/math">
                    <m:r>
                      <a:rPr lang="en-GB" sz="1600" i="1" dirty="0" smtClean="0">
                        <a:solidFill>
                          <a:srgbClr val="0000FF"/>
                        </a:solidFill>
                        <a:latin typeface="Cambria Math" panose="02040503050406030204" pitchFamily="18" charset="0"/>
                      </a:rPr>
                      <m:t>𝑛</m:t>
                    </m:r>
                  </m:oMath>
                </a14:m>
                <a:r>
                  <a:rPr lang="en-GB" sz="1600" dirty="0">
                    <a:solidFill>
                      <a:srgbClr val="0000FF"/>
                    </a:solidFill>
                  </a:rPr>
                  <a:t>-th Bessel function of the first kind</a:t>
                </a:r>
              </a:p>
            </p:txBody>
          </p:sp>
        </mc:Choice>
        <mc:Fallback xmlns="">
          <p:sp>
            <p:nvSpPr>
              <p:cNvPr id="28" name="CasellaDiTesto 27">
                <a:extLst>
                  <a:ext uri="{FF2B5EF4-FFF2-40B4-BE49-F238E27FC236}">
                    <a16:creationId xmlns:a16="http://schemas.microsoft.com/office/drawing/2014/main" id="{5770796E-1D3F-4513-B25B-57A40064D818}"/>
                  </a:ext>
                </a:extLst>
              </p:cNvPr>
              <p:cNvSpPr txBox="1">
                <a:spLocks noRot="1" noChangeAspect="1" noMove="1" noResize="1" noEditPoints="1" noAdjustHandles="1" noChangeArrowheads="1" noChangeShapeType="1" noTextEdit="1"/>
              </p:cNvSpPr>
              <p:nvPr/>
            </p:nvSpPr>
            <p:spPr>
              <a:xfrm>
                <a:off x="8523449" y="1287120"/>
                <a:ext cx="3296084" cy="338554"/>
              </a:xfrm>
              <a:prstGeom prst="rect">
                <a:avLst/>
              </a:prstGeom>
              <a:blipFill>
                <a:blip r:embed="rId6"/>
                <a:stretch>
                  <a:fillRect t="-5357" b="-2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6641FA05-627A-4E96-A82F-2AF7EC4B24B5}"/>
                  </a:ext>
                </a:extLst>
              </p:cNvPr>
              <p:cNvSpPr txBox="1"/>
              <p:nvPr/>
            </p:nvSpPr>
            <p:spPr>
              <a:xfrm>
                <a:off x="1661601" y="3662568"/>
                <a:ext cx="8958350" cy="7559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𝜆</m:t>
                      </m:r>
                      <m:d>
                        <m:dPr>
                          <m:ctrlPr>
                            <a:rPr lang="en-GB" sz="1700" b="0" i="1" smtClean="0">
                              <a:solidFill>
                                <a:schemeClr val="tx1"/>
                              </a:solidFill>
                              <a:latin typeface="Cambria Math" panose="02040503050406030204" pitchFamily="18" charset="0"/>
                              <a:ea typeface="Cambria Math" panose="02040503050406030204" pitchFamily="18" charset="0"/>
                            </a:rPr>
                          </m:ctrlPr>
                        </m:dPr>
                        <m:e>
                          <m:r>
                            <a:rPr lang="en-GB" sz="1700" b="0" i="1" smtClean="0">
                              <a:solidFill>
                                <a:schemeClr val="tx1"/>
                              </a:solidFill>
                              <a:latin typeface="Cambria Math" panose="02040503050406030204" pitchFamily="18" charset="0"/>
                              <a:ea typeface="Cambria Math" panose="02040503050406030204" pitchFamily="18" charset="0"/>
                            </a:rPr>
                            <m:t>𝑡</m:t>
                          </m:r>
                        </m:e>
                      </m:d>
                      <m:r>
                        <a:rPr lang="en-GB" sz="1700" b="0" i="1" smtClean="0">
                          <a:solidFill>
                            <a:schemeClr val="tx1"/>
                          </a:solidFill>
                          <a:latin typeface="Cambria Math" panose="02040503050406030204" pitchFamily="18" charset="0"/>
                          <a:ea typeface="Cambria Math" panose="02040503050406030204" pitchFamily="18" charset="0"/>
                        </a:rPr>
                        <m:t>∝</m:t>
                      </m:r>
                      <m:nary>
                        <m:naryPr>
                          <m:chr m:val="∑"/>
                          <m:ctrlPr>
                            <a:rPr lang="en-GB" sz="1700" i="1" smtClean="0">
                              <a:solidFill>
                                <a:schemeClr val="tx1"/>
                              </a:solidFill>
                              <a:latin typeface="Cambria Math" panose="02040503050406030204" pitchFamily="18" charset="0"/>
                            </a:rPr>
                          </m:ctrlPr>
                        </m:naryPr>
                        <m:sub>
                          <m:r>
                            <m:rPr>
                              <m:brk m:alnAt="23"/>
                            </m:rPr>
                            <a:rPr lang="en-GB" sz="1700" i="1">
                              <a:solidFill>
                                <a:schemeClr val="tx1"/>
                              </a:solidFill>
                              <a:latin typeface="Cambria Math" panose="02040503050406030204" pitchFamily="18" charset="0"/>
                            </a:rPr>
                            <m:t>𝑘</m:t>
                          </m:r>
                          <m:r>
                            <a:rPr lang="en-GB" sz="1700" i="1">
                              <a:solidFill>
                                <a:schemeClr val="tx1"/>
                              </a:solidFill>
                              <a:latin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r>
                            <a:rPr lang="en-GB" sz="1700" i="1">
                              <a:solidFill>
                                <a:schemeClr val="tx1"/>
                              </a:solidFill>
                              <a:latin typeface="Cambria Math" panose="02040503050406030204" pitchFamily="18" charset="0"/>
                              <a:ea typeface="Cambria Math" panose="02040503050406030204" pitchFamily="18" charset="0"/>
                            </a:rPr>
                            <m:t>𝛿</m:t>
                          </m:r>
                          <m:d>
                            <m:dPr>
                              <m:ctrlPr>
                                <a:rPr lang="en-GB" sz="1700" i="1" smtClean="0">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𝑡</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𝑘</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𝑇</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rPr>
                                <m:t>−</m:t>
                              </m:r>
                              <m:sSub>
                                <m:sSubPr>
                                  <m:ctrlPr>
                                    <a:rPr lang="en-GB" sz="1700" b="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b="0" i="1" smtClean="0">
                                      <a:solidFill>
                                        <a:schemeClr val="tx1"/>
                                      </a:solidFill>
                                      <a:latin typeface="Cambria Math" panose="02040503050406030204" pitchFamily="18" charset="0"/>
                                    </a:rPr>
                                    <m:t>𝑠</m:t>
                                  </m:r>
                                </m:sub>
                              </m:sSub>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d>
                                    <m:dPr>
                                      <m:begChr m:val="["/>
                                      <m:endChr m:val="]"/>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r>
                                        <a:rPr lang="en-GB" sz="1700" i="1">
                                          <a:solidFill>
                                            <a:schemeClr val="tx1"/>
                                          </a:solidFill>
                                          <a:latin typeface="Cambria Math" panose="02040503050406030204" pitchFamily="18" charset="0"/>
                                          <a:ea typeface="Cambria Math" panose="02040503050406030204" pitchFamily="18" charset="0"/>
                                        </a:rPr>
                                        <m:t>𝑡</m:t>
                                      </m:r>
                                    </m:e>
                                  </m:d>
                                </m:e>
                              </m:func>
                            </m:e>
                          </m:d>
                        </m:e>
                      </m:nary>
                      <m:r>
                        <a:rPr lang="en-GB" sz="1700" i="1">
                          <a:solidFill>
                            <a:schemeClr val="tx1"/>
                          </a:solidFill>
                          <a:latin typeface="Cambria Math" panose="02040503050406030204" pitchFamily="18" charset="0"/>
                          <a:ea typeface="Cambria Math" panose="02040503050406030204" pitchFamily="18" charset="0"/>
                        </a:rPr>
                        <m:t>∝</m:t>
                      </m:r>
                      <m:nary>
                        <m:naryPr>
                          <m:chr m:val="∑"/>
                          <m:ctrlPr>
                            <a:rPr lang="en-GB" sz="1700" i="1" smtClean="0">
                              <a:solidFill>
                                <a:schemeClr val="tx1"/>
                              </a:solidFill>
                              <a:latin typeface="Cambria Math" panose="02040503050406030204" pitchFamily="18" charset="0"/>
                            </a:rPr>
                          </m:ctrlPr>
                        </m:naryPr>
                        <m:sub>
                          <m:r>
                            <a:rPr lang="en-GB" sz="1700" b="0" i="1" smtClean="0">
                              <a:solidFill>
                                <a:schemeClr val="tx1"/>
                              </a:solidFill>
                              <a:latin typeface="Cambria Math" panose="02040503050406030204" pitchFamily="18" charset="0"/>
                            </a:rPr>
                            <m:t>𝑞</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ea typeface="Cambria Math" panose="02040503050406030204" pitchFamily="18" charset="0"/>
                                    </a:rPr>
                                    <m:t>0</m:t>
                                  </m:r>
                                </m:sub>
                              </m:sSub>
                              <m:r>
                                <a:rPr lang="en-GB" sz="1700" b="0" i="1" smtClean="0">
                                  <a:solidFill>
                                    <a:schemeClr val="tx1"/>
                                  </a:solidFill>
                                  <a:latin typeface="Cambria Math" panose="02040503050406030204" pitchFamily="18" charset="0"/>
                                  <a:ea typeface="Cambria Math" panose="02040503050406030204" pitchFamily="18" charset="0"/>
                                </a:rPr>
                                <m:t>𝑞</m:t>
                              </m:r>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𝑡</m:t>
                                  </m:r>
                                  <m:r>
                                    <a:rPr lang="en-GB" sz="1700" i="1">
                                      <a:solidFill>
                                        <a:schemeClr val="tx1"/>
                                      </a:solidFill>
                                      <a:latin typeface="Cambria Math" panose="02040503050406030204" pitchFamily="18" charset="0"/>
                                    </a:rPr>
                                    <m:t>−</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i="1">
                                          <a:solidFill>
                                            <a:schemeClr val="tx1"/>
                                          </a:solidFill>
                                          <a:latin typeface="Cambria Math" panose="02040503050406030204" pitchFamily="18" charset="0"/>
                                        </a:rPr>
                                        <m:t>𝑠</m:t>
                                      </m:r>
                                    </m:sub>
                                  </m:sSub>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d>
                                        <m:dPr>
                                          <m:begChr m:val="["/>
                                          <m:endChr m:val="]"/>
                                          <m:ctrlPr>
                                            <a:rPr lang="en-GB" sz="1700" i="1">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r>
                                            <a:rPr lang="en-GB" sz="1700" i="1">
                                              <a:solidFill>
                                                <a:schemeClr val="tx1"/>
                                              </a:solidFill>
                                              <a:latin typeface="Cambria Math" panose="02040503050406030204" pitchFamily="18" charset="0"/>
                                              <a:ea typeface="Cambria Math" panose="02040503050406030204" pitchFamily="18" charset="0"/>
                                            </a:rPr>
                                            <m:t>𝑡</m:t>
                                          </m:r>
                                        </m:e>
                                      </m:d>
                                    </m:e>
                                  </m:func>
                                </m:e>
                              </m:d>
                            </m:sup>
                          </m:sSup>
                        </m:e>
                      </m:nary>
                      <m:r>
                        <a:rPr lang="en-GB" sz="1700" b="0" i="1" smtClean="0">
                          <a:solidFill>
                            <a:schemeClr val="tx1"/>
                          </a:solidFill>
                          <a:latin typeface="Cambria Math" panose="02040503050406030204" pitchFamily="18" charset="0"/>
                          <a:ea typeface="Cambria Math" panose="02040503050406030204" pitchFamily="18" charset="0"/>
                        </a:rPr>
                        <m:t>=</m:t>
                      </m:r>
                      <m:nary>
                        <m:naryPr>
                          <m:chr m:val="∑"/>
                          <m:ctrlPr>
                            <a:rPr lang="en-GB" sz="1700" i="1">
                              <a:solidFill>
                                <a:schemeClr val="tx1"/>
                              </a:solidFill>
                              <a:latin typeface="Cambria Math" panose="02040503050406030204" pitchFamily="18" charset="0"/>
                            </a:rPr>
                          </m:ctrlPr>
                        </m:naryPr>
                        <m:sub>
                          <m:r>
                            <a:rPr lang="en-GB" sz="1700" b="0" i="1" smtClean="0">
                              <a:solidFill>
                                <a:schemeClr val="tx1"/>
                              </a:solidFill>
                              <a:latin typeface="Cambria Math" panose="02040503050406030204" pitchFamily="18" charset="0"/>
                            </a:rPr>
                            <m:t>𝑞</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b="0" i="1" smtClean="0">
                                  <a:solidFill>
                                    <a:schemeClr val="tx1"/>
                                  </a:solidFill>
                                  <a:latin typeface="Cambria Math" panose="02040503050406030204" pitchFamily="18" charset="0"/>
                                  <a:ea typeface="Cambria Math" panose="02040503050406030204" pitchFamily="18" charset="0"/>
                                </a:rPr>
                                <m:t>𝑞𝑡</m:t>
                              </m:r>
                            </m:sup>
                          </m:sSup>
                        </m:e>
                      </m:nary>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𝑗</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b="0" i="1" smtClean="0">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i="1">
                                  <a:solidFill>
                                    <a:schemeClr val="tx1"/>
                                  </a:solidFill>
                                  <a:latin typeface="Cambria Math" panose="02040503050406030204" pitchFamily="18" charset="0"/>
                                </a:rPr>
                                <m:t>𝑠</m:t>
                              </m:r>
                            </m:sub>
                          </m:sSub>
                          <m:func>
                            <m:funcPr>
                              <m:ctrlPr>
                                <a:rPr lang="en-GB" sz="1700" i="1">
                                  <a:solidFill>
                                    <a:schemeClr val="tx1"/>
                                  </a:solidFill>
                                  <a:latin typeface="Cambria Math" panose="02040503050406030204" pitchFamily="18" charset="0"/>
                                </a:rPr>
                              </m:ctrlPr>
                            </m:funcPr>
                            <m:fName>
                              <m:r>
                                <m:rPr>
                                  <m:sty m:val="p"/>
                                </m:rPr>
                                <a:rPr lang="en-GB" sz="1700">
                                  <a:solidFill>
                                    <a:schemeClr val="tx1"/>
                                  </a:solidFill>
                                  <a:latin typeface="Cambria Math" panose="02040503050406030204" pitchFamily="18" charset="0"/>
                                </a:rPr>
                                <m:t>cos</m:t>
                              </m:r>
                            </m:fName>
                            <m:e>
                              <m:d>
                                <m:dPr>
                                  <m:ctrlPr>
                                    <a:rPr lang="en-GB" sz="1700" i="1" smtClean="0">
                                      <a:solidFill>
                                        <a:schemeClr val="tx1"/>
                                      </a:solidFill>
                                      <a:latin typeface="Cambria Math" panose="02040503050406030204" pitchFamily="18" charset="0"/>
                                    </a:rPr>
                                  </m:ctrlPr>
                                </m:dP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r>
                                    <a:rPr lang="en-GB" sz="1700" b="0" i="1" smtClean="0">
                                      <a:solidFill>
                                        <a:schemeClr val="tx1"/>
                                      </a:solidFill>
                                      <a:latin typeface="Cambria Math" panose="02040503050406030204" pitchFamily="18" charset="0"/>
                                      <a:ea typeface="Cambria Math" panose="02040503050406030204" pitchFamily="18" charset="0"/>
                                    </a:rPr>
                                    <m:t>𝑡</m:t>
                                  </m:r>
                                </m:e>
                              </m:d>
                            </m:e>
                          </m:func>
                        </m:sup>
                      </m:sSup>
                    </m:oMath>
                  </m:oMathPara>
                </a14:m>
                <a:endParaRPr lang="en-GB" sz="1700" dirty="0">
                  <a:solidFill>
                    <a:schemeClr val="tx1"/>
                  </a:solidFill>
                </a:endParaRPr>
              </a:p>
            </p:txBody>
          </p:sp>
        </mc:Choice>
        <mc:Fallback xmlns="">
          <p:sp>
            <p:nvSpPr>
              <p:cNvPr id="29" name="CasellaDiTesto 28">
                <a:extLst>
                  <a:ext uri="{FF2B5EF4-FFF2-40B4-BE49-F238E27FC236}">
                    <a16:creationId xmlns:a16="http://schemas.microsoft.com/office/drawing/2014/main" id="{6641FA05-627A-4E96-A82F-2AF7EC4B24B5}"/>
                  </a:ext>
                </a:extLst>
              </p:cNvPr>
              <p:cNvSpPr txBox="1">
                <a:spLocks noRot="1" noChangeAspect="1" noMove="1" noResize="1" noEditPoints="1" noAdjustHandles="1" noChangeArrowheads="1" noChangeShapeType="1" noTextEdit="1"/>
              </p:cNvSpPr>
              <p:nvPr/>
            </p:nvSpPr>
            <p:spPr>
              <a:xfrm>
                <a:off x="1661601" y="3662568"/>
                <a:ext cx="8958350" cy="755976"/>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08E6418E-5DB0-4DB4-8450-81D21491B01F}"/>
                  </a:ext>
                </a:extLst>
              </p:cNvPr>
              <p:cNvSpPr txBox="1"/>
              <p:nvPr/>
            </p:nvSpPr>
            <p:spPr>
              <a:xfrm>
                <a:off x="2065814" y="4582364"/>
                <a:ext cx="7607980" cy="7559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solidFill>
                            <a:schemeClr val="tx1"/>
                          </a:solidFill>
                          <a:latin typeface="Cambria Math" panose="02040503050406030204" pitchFamily="18" charset="0"/>
                          <a:ea typeface="Cambria Math" panose="02040503050406030204" pitchFamily="18" charset="0"/>
                        </a:rPr>
                        <m:t>=</m:t>
                      </m:r>
                      <m:nary>
                        <m:naryPr>
                          <m:chr m:val="∑"/>
                          <m:ctrlPr>
                            <a:rPr lang="en-GB" sz="1700" i="1">
                              <a:solidFill>
                                <a:schemeClr val="tx1"/>
                              </a:solidFill>
                              <a:latin typeface="Cambria Math" panose="02040503050406030204" pitchFamily="18" charset="0"/>
                            </a:rPr>
                          </m:ctrlPr>
                        </m:naryPr>
                        <m:sub>
                          <m:r>
                            <a:rPr lang="en-GB" sz="1700" b="0" i="1" smtClean="0">
                              <a:solidFill>
                                <a:schemeClr val="tx1"/>
                              </a:solidFill>
                              <a:latin typeface="Cambria Math" panose="02040503050406030204" pitchFamily="18" charset="0"/>
                            </a:rPr>
                            <m:t>𝑞</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b="0" i="1" smtClean="0">
                                  <a:solidFill>
                                    <a:schemeClr val="tx1"/>
                                  </a:solidFill>
                                  <a:latin typeface="Cambria Math" panose="02040503050406030204" pitchFamily="18" charset="0"/>
                                  <a:ea typeface="Cambria Math" panose="02040503050406030204" pitchFamily="18" charset="0"/>
                                </a:rPr>
                                <m:t>𝑞𝑡</m:t>
                              </m:r>
                            </m:sup>
                          </m:sSup>
                        </m:e>
                      </m:nary>
                      <m:nary>
                        <m:naryPr>
                          <m:chr m:val="∑"/>
                          <m:ctrlPr>
                            <a:rPr lang="en-GB" sz="1700" i="1" smtClean="0">
                              <a:solidFill>
                                <a:schemeClr val="tx1"/>
                              </a:solidFill>
                              <a:latin typeface="Cambria Math" panose="02040503050406030204" pitchFamily="18" charset="0"/>
                            </a:rPr>
                          </m:ctrlPr>
                        </m:naryPr>
                        <m:sub>
                          <m:r>
                            <m:rPr>
                              <m:brk m:alnAt="23"/>
                            </m:rPr>
                            <a:rPr lang="en-GB" sz="1700" i="1">
                              <a:solidFill>
                                <a:schemeClr val="tx1"/>
                              </a:solidFill>
                              <a:latin typeface="Cambria Math" panose="02040503050406030204" pitchFamily="18" charset="0"/>
                            </a:rPr>
                            <m:t>𝑛</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𝑗</m:t>
                              </m:r>
                            </m:e>
                            <m:sup>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𝑛</m:t>
                              </m:r>
                            </m:sup>
                          </m:sSup>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𝐽</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i="1">
                                  <a:solidFill>
                                    <a:schemeClr val="tx1"/>
                                  </a:solidFill>
                                  <a:latin typeface="Cambria Math" panose="02040503050406030204" pitchFamily="18" charset="0"/>
                                </a:rPr>
                                <m:t>𝑠</m:t>
                              </m:r>
                            </m:sub>
                          </m:sSub>
                          <m:r>
                            <a:rPr lang="en-GB" sz="1700" i="1">
                              <a:solidFill>
                                <a:schemeClr val="tx1"/>
                              </a:solidFill>
                              <a:latin typeface="Cambria Math" panose="02040503050406030204" pitchFamily="18" charset="0"/>
                              <a:ea typeface="Cambria Math" panose="02040503050406030204" pitchFamily="18" charset="0"/>
                            </a:rPr>
                            <m:t>)</m:t>
                          </m:r>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𝑗𝑛</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r>
                                <a:rPr lang="en-GB" sz="1700" b="0" i="1" smtClean="0">
                                  <a:solidFill>
                                    <a:schemeClr val="tx1"/>
                                  </a:solidFill>
                                  <a:latin typeface="Cambria Math" panose="02040503050406030204" pitchFamily="18" charset="0"/>
                                  <a:ea typeface="Cambria Math" panose="02040503050406030204" pitchFamily="18" charset="0"/>
                                </a:rPr>
                                <m:t>𝑡</m:t>
                              </m:r>
                            </m:sup>
                          </m:sSup>
                        </m:e>
                      </m:nary>
                      <m:r>
                        <a:rPr lang="en-GB" sz="1700" b="0" i="1" smtClean="0">
                          <a:solidFill>
                            <a:schemeClr val="tx1"/>
                          </a:solidFill>
                          <a:latin typeface="Cambria Math" panose="02040503050406030204" pitchFamily="18" charset="0"/>
                          <a:ea typeface="Cambria Math" panose="02040503050406030204" pitchFamily="18" charset="0"/>
                        </a:rPr>
                        <m:t>=</m:t>
                      </m:r>
                      <m:nary>
                        <m:naryPr>
                          <m:chr m:val="∑"/>
                          <m:ctrlPr>
                            <a:rPr lang="en-GB" sz="1700" i="1">
                              <a:solidFill>
                                <a:schemeClr val="tx1"/>
                              </a:solidFill>
                              <a:latin typeface="Cambria Math" panose="02040503050406030204" pitchFamily="18" charset="0"/>
                            </a:rPr>
                          </m:ctrlPr>
                        </m:naryPr>
                        <m:sub>
                          <m:r>
                            <a:rPr lang="en-GB" sz="1700" i="1">
                              <a:solidFill>
                                <a:schemeClr val="tx1"/>
                              </a:solidFill>
                              <a:latin typeface="Cambria Math" panose="02040503050406030204" pitchFamily="18" charset="0"/>
                            </a:rPr>
                            <m:t>𝑞</m:t>
                          </m:r>
                          <m:r>
                            <a:rPr lang="en-GB" sz="1700" i="1">
                              <a:solidFill>
                                <a:schemeClr val="tx1"/>
                              </a:solidFill>
                              <a:latin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nary>
                            <m:naryPr>
                              <m:chr m:val="∑"/>
                              <m:ctrlPr>
                                <a:rPr lang="en-GB" sz="1700" i="1">
                                  <a:solidFill>
                                    <a:schemeClr val="tx1"/>
                                  </a:solidFill>
                                  <a:latin typeface="Cambria Math" panose="02040503050406030204" pitchFamily="18" charset="0"/>
                                </a:rPr>
                              </m:ctrlPr>
                            </m:naryPr>
                            <m:sub>
                              <m:r>
                                <a:rPr lang="en-GB" sz="1700" b="0" i="1" smtClean="0">
                                  <a:solidFill>
                                    <a:schemeClr val="tx1"/>
                                  </a:solidFill>
                                  <a:latin typeface="Cambria Math" panose="02040503050406030204" pitchFamily="18" charset="0"/>
                                </a:rPr>
                                <m:t>𝑛</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𝑗</m:t>
                                  </m:r>
                                </m:e>
                                <m:sup>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𝑛</m:t>
                                  </m:r>
                                </m:sup>
                              </m:sSup>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𝐽</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i="1">
                                      <a:solidFill>
                                        <a:schemeClr val="tx1"/>
                                      </a:solidFill>
                                      <a:latin typeface="Cambria Math" panose="02040503050406030204" pitchFamily="18" charset="0"/>
                                    </a:rPr>
                                    <m:t>𝑠</m:t>
                                  </m:r>
                                </m:sub>
                              </m:sSub>
                              <m:r>
                                <a:rPr lang="en-GB" sz="1700" i="1">
                                  <a:solidFill>
                                    <a:schemeClr val="tx1"/>
                                  </a:solidFill>
                                  <a:latin typeface="Cambria Math" panose="02040503050406030204" pitchFamily="18" charset="0"/>
                                  <a:ea typeface="Cambria Math" panose="02040503050406030204" pitchFamily="18" charset="0"/>
                                </a:rPr>
                                <m:t>)</m:t>
                              </m:r>
                            </m:e>
                          </m:nary>
                        </m:e>
                      </m:nary>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m:t>
                          </m:r>
                          <m:d>
                            <m:dPr>
                              <m:ctrlPr>
                                <a:rPr lang="en-GB" sz="1700" i="1" smtClean="0">
                                  <a:solidFill>
                                    <a:schemeClr val="tx1"/>
                                  </a:solidFill>
                                  <a:latin typeface="Cambria Math" panose="02040503050406030204" pitchFamily="18" charset="0"/>
                                  <a:ea typeface="Cambria Math" panose="02040503050406030204" pitchFamily="18" charset="0"/>
                                </a:rPr>
                              </m:ctrlPr>
                            </m:dPr>
                            <m:e>
                              <m:r>
                                <a:rPr lang="en-GB" sz="1700" b="0" i="1" smtClean="0">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b="0" i="1" smtClean="0">
                                      <a:solidFill>
                                        <a:schemeClr val="tx1"/>
                                      </a:solidFill>
                                      <a:latin typeface="Cambria Math" panose="02040503050406030204" pitchFamily="18" charset="0"/>
                                      <a:ea typeface="Cambria Math" panose="02040503050406030204" pitchFamily="18" charset="0"/>
                                    </a:rPr>
                                    <m:t>0</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𝑛</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e>
                          </m:d>
                          <m:r>
                            <a:rPr lang="en-GB" sz="1700" i="1">
                              <a:solidFill>
                                <a:schemeClr val="tx1"/>
                              </a:solidFill>
                              <a:latin typeface="Cambria Math" panose="02040503050406030204" pitchFamily="18" charset="0"/>
                              <a:ea typeface="Cambria Math" panose="02040503050406030204" pitchFamily="18" charset="0"/>
                            </a:rPr>
                            <m:t>𝑡</m:t>
                          </m:r>
                        </m:sup>
                      </m:sSup>
                    </m:oMath>
                  </m:oMathPara>
                </a14:m>
                <a:endParaRPr lang="en-GB" sz="1700" dirty="0">
                  <a:solidFill>
                    <a:schemeClr val="tx1"/>
                  </a:solidFill>
                </a:endParaRPr>
              </a:p>
            </p:txBody>
          </p:sp>
        </mc:Choice>
        <mc:Fallback xmlns="">
          <p:sp>
            <p:nvSpPr>
              <p:cNvPr id="33" name="CasellaDiTesto 32">
                <a:extLst>
                  <a:ext uri="{FF2B5EF4-FFF2-40B4-BE49-F238E27FC236}">
                    <a16:creationId xmlns:a16="http://schemas.microsoft.com/office/drawing/2014/main" id="{08E6418E-5DB0-4DB4-8450-81D21491B01F}"/>
                  </a:ext>
                </a:extLst>
              </p:cNvPr>
              <p:cNvSpPr txBox="1">
                <a:spLocks noRot="1" noChangeAspect="1" noMove="1" noResize="1" noEditPoints="1" noAdjustHandles="1" noChangeArrowheads="1" noChangeShapeType="1" noTextEdit="1"/>
              </p:cNvSpPr>
              <p:nvPr/>
            </p:nvSpPr>
            <p:spPr>
              <a:xfrm>
                <a:off x="2065814" y="4582364"/>
                <a:ext cx="7607980" cy="75597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5D30979F-5825-435D-8211-11DC83DA27AE}"/>
                  </a:ext>
                </a:extLst>
              </p:cNvPr>
              <p:cNvSpPr txBox="1"/>
              <p:nvPr/>
            </p:nvSpPr>
            <p:spPr>
              <a:xfrm>
                <a:off x="640520" y="5561141"/>
                <a:ext cx="11514306" cy="7559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FF0000"/>
                          </a:solidFill>
                          <a:latin typeface="Cambria Math" panose="02040503050406030204" pitchFamily="18" charset="0"/>
                          <a:ea typeface="Cambria Math" panose="02040503050406030204" pitchFamily="18" charset="0"/>
                        </a:rPr>
                        <m:t>𝑆</m:t>
                      </m:r>
                      <m:d>
                        <m:dPr>
                          <m:ctrlPr>
                            <a:rPr lang="en-GB" sz="1700" b="0" i="1" smtClean="0">
                              <a:solidFill>
                                <a:srgbClr val="FF0000"/>
                              </a:solidFill>
                              <a:latin typeface="Cambria Math" panose="02040503050406030204" pitchFamily="18" charset="0"/>
                              <a:ea typeface="Cambria Math" panose="02040503050406030204" pitchFamily="18" charset="0"/>
                            </a:rPr>
                          </m:ctrlPr>
                        </m:dPr>
                        <m:e>
                          <m:r>
                            <a:rPr lang="en-GB" sz="1700" b="0" i="1" smtClean="0">
                              <a:solidFill>
                                <a:srgbClr val="FF0000"/>
                              </a:solidFill>
                              <a:latin typeface="Cambria Math" panose="02040503050406030204" pitchFamily="18" charset="0"/>
                              <a:ea typeface="Cambria Math" panose="02040503050406030204" pitchFamily="18" charset="0"/>
                            </a:rPr>
                            <m:t>𝜔</m:t>
                          </m:r>
                        </m:e>
                      </m:d>
                      <m:r>
                        <a:rPr lang="en-GB" sz="1700" i="1" smtClean="0">
                          <a:solidFill>
                            <a:schemeClr val="tx1"/>
                          </a:solidFill>
                          <a:latin typeface="Cambria Math" panose="02040503050406030204" pitchFamily="18" charset="0"/>
                          <a:ea typeface="Cambria Math" panose="02040503050406030204" pitchFamily="18" charset="0"/>
                        </a:rPr>
                        <m:t>=</m:t>
                      </m:r>
                      <m:nary>
                        <m:naryPr>
                          <m:ctrlPr>
                            <a:rPr lang="en-GB" sz="1700" i="1">
                              <a:solidFill>
                                <a:schemeClr val="tx1"/>
                              </a:solidFill>
                              <a:latin typeface="Cambria Math" panose="02040503050406030204" pitchFamily="18" charset="0"/>
                              <a:ea typeface="Cambria Math" panose="02040503050406030204" pitchFamily="18" charset="0"/>
                            </a:rPr>
                          </m:ctrlPr>
                        </m:naryPr>
                        <m:sub>
                          <m:r>
                            <m:rPr>
                              <m:brk m:alnAt="23"/>
                            </m:rP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ea typeface="Cambria Math" panose="02040503050406030204" pitchFamily="18" charset="0"/>
                            </a:rPr>
                            <m:t>+∞</m:t>
                          </m:r>
                        </m:sup>
                        <m:e>
                          <m:r>
                            <a:rPr lang="en-GB" sz="1700" i="1">
                              <a:solidFill>
                                <a:schemeClr val="tx1"/>
                              </a:solidFill>
                              <a:latin typeface="Cambria Math" panose="02040503050406030204" pitchFamily="18" charset="0"/>
                              <a:ea typeface="Cambria Math" panose="02040503050406030204" pitchFamily="18" charset="0"/>
                            </a:rPr>
                            <m:t>𝜆</m:t>
                          </m:r>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𝑡</m:t>
                              </m:r>
                            </m:e>
                          </m:d>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𝑗</m:t>
                              </m:r>
                              <m:r>
                                <a:rPr lang="en-GB" sz="1700" i="1">
                                  <a:solidFill>
                                    <a:schemeClr val="tx1"/>
                                  </a:solidFill>
                                  <a:latin typeface="Cambria Math" panose="02040503050406030204" pitchFamily="18" charset="0"/>
                                  <a:ea typeface="Cambria Math" panose="02040503050406030204" pitchFamily="18" charset="0"/>
                                </a:rPr>
                                <m:t>𝜔</m:t>
                              </m:r>
                              <m:r>
                                <a:rPr lang="en-GB" sz="1700" i="1">
                                  <a:solidFill>
                                    <a:schemeClr val="tx1"/>
                                  </a:solidFill>
                                  <a:latin typeface="Cambria Math" panose="02040503050406030204" pitchFamily="18" charset="0"/>
                                  <a:ea typeface="Cambria Math" panose="02040503050406030204" pitchFamily="18" charset="0"/>
                                </a:rPr>
                                <m:t>𝑡</m:t>
                              </m:r>
                            </m:sup>
                          </m:sSup>
                        </m:e>
                      </m:nary>
                      <m:r>
                        <a:rPr lang="en-GB" sz="1700" i="1">
                          <a:solidFill>
                            <a:schemeClr val="tx1"/>
                          </a:solidFill>
                          <a:latin typeface="Cambria Math" panose="02040503050406030204" pitchFamily="18" charset="0"/>
                          <a:ea typeface="Cambria Math" panose="02040503050406030204" pitchFamily="18" charset="0"/>
                        </a:rPr>
                        <m:t>𝑑𝑡</m:t>
                      </m:r>
                      <m:r>
                        <a:rPr lang="en-GB" sz="1700" i="1">
                          <a:solidFill>
                            <a:schemeClr val="tx1"/>
                          </a:solidFill>
                          <a:latin typeface="Cambria Math" panose="02040503050406030204" pitchFamily="18" charset="0"/>
                          <a:ea typeface="Cambria Math" panose="02040503050406030204" pitchFamily="18" charset="0"/>
                        </a:rPr>
                        <m:t>∝</m:t>
                      </m:r>
                      <m:nary>
                        <m:naryPr>
                          <m:chr m:val="∑"/>
                          <m:ctrlPr>
                            <a:rPr lang="en-GB" sz="1700" i="1">
                              <a:solidFill>
                                <a:schemeClr val="tx1"/>
                              </a:solidFill>
                              <a:latin typeface="Cambria Math" panose="02040503050406030204" pitchFamily="18" charset="0"/>
                            </a:rPr>
                          </m:ctrlPr>
                        </m:naryPr>
                        <m:sub>
                          <m:r>
                            <a:rPr lang="en-GB" sz="1700" i="1">
                              <a:solidFill>
                                <a:schemeClr val="tx1"/>
                              </a:solidFill>
                              <a:latin typeface="Cambria Math" panose="02040503050406030204" pitchFamily="18" charset="0"/>
                            </a:rPr>
                            <m:t>𝑞</m:t>
                          </m:r>
                          <m:r>
                            <a:rPr lang="en-GB" sz="1700" i="1">
                              <a:solidFill>
                                <a:schemeClr val="tx1"/>
                              </a:solidFill>
                              <a:latin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nary>
                            <m:naryPr>
                              <m:chr m:val="∑"/>
                              <m:ctrlPr>
                                <a:rPr lang="en-GB" sz="1700" i="1">
                                  <a:solidFill>
                                    <a:schemeClr val="tx1"/>
                                  </a:solidFill>
                                  <a:latin typeface="Cambria Math" panose="02040503050406030204" pitchFamily="18" charset="0"/>
                                </a:rPr>
                              </m:ctrlPr>
                            </m:naryPr>
                            <m:sub>
                              <m:r>
                                <a:rPr lang="en-GB" sz="1700" i="1">
                                  <a:solidFill>
                                    <a:schemeClr val="tx1"/>
                                  </a:solidFill>
                                  <a:latin typeface="Cambria Math" panose="02040503050406030204" pitchFamily="18" charset="0"/>
                                </a:rPr>
                                <m:t>𝑛</m:t>
                              </m:r>
                              <m:r>
                                <a:rPr lang="en-GB" sz="1700" i="1">
                                  <a:solidFill>
                                    <a:schemeClr val="tx1"/>
                                  </a:solidFill>
                                  <a:latin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𝑗</m:t>
                                  </m:r>
                                </m:e>
                                <m:sup>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𝑛</m:t>
                                  </m:r>
                                </m:sup>
                              </m:sSup>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𝐽</m:t>
                                  </m:r>
                                </m:e>
                                <m:sub>
                                  <m:r>
                                    <a:rPr lang="en-GB" sz="1700" i="1">
                                      <a:solidFill>
                                        <a:schemeClr val="tx1"/>
                                      </a:solidFill>
                                      <a:latin typeface="Cambria Math" panose="02040503050406030204" pitchFamily="18" charset="0"/>
                                      <a:ea typeface="Cambria Math" panose="02040503050406030204" pitchFamily="18" charset="0"/>
                                    </a:rPr>
                                    <m:t>𝑛</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𝐴</m:t>
                                  </m:r>
                                </m:e>
                                <m:sub>
                                  <m:r>
                                    <a:rPr lang="en-GB" sz="1700" i="1">
                                      <a:solidFill>
                                        <a:schemeClr val="tx1"/>
                                      </a:solidFill>
                                      <a:latin typeface="Cambria Math" panose="02040503050406030204" pitchFamily="18" charset="0"/>
                                    </a:rPr>
                                    <m:t>𝑠</m:t>
                                  </m:r>
                                </m:sub>
                              </m:sSub>
                              <m:r>
                                <a:rPr lang="en-GB" sz="1700" i="1">
                                  <a:solidFill>
                                    <a:schemeClr val="tx1"/>
                                  </a:solidFill>
                                  <a:latin typeface="Cambria Math" panose="02040503050406030204" pitchFamily="18" charset="0"/>
                                  <a:ea typeface="Cambria Math" panose="02040503050406030204" pitchFamily="18" charset="0"/>
                                </a:rPr>
                                <m:t>)</m:t>
                              </m:r>
                            </m:e>
                          </m:nary>
                        </m:e>
                      </m:nary>
                      <m:nary>
                        <m:naryPr>
                          <m:ctrlPr>
                            <a:rPr lang="en-GB" sz="1700" i="1">
                              <a:solidFill>
                                <a:schemeClr val="tx1"/>
                              </a:solidFill>
                              <a:latin typeface="Cambria Math" panose="02040503050406030204" pitchFamily="18" charset="0"/>
                              <a:ea typeface="Cambria Math" panose="02040503050406030204" pitchFamily="18" charset="0"/>
                            </a:rPr>
                          </m:ctrlPr>
                        </m:naryPr>
                        <m:sub>
                          <m:r>
                            <m:rPr>
                              <m:brk m:alnAt="23"/>
                            </m:rP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b>
                        <m:sup>
                          <m:r>
                            <a:rPr lang="en-GB" sz="1700" i="1">
                              <a:solidFill>
                                <a:schemeClr val="tx1"/>
                              </a:solidFill>
                              <a:latin typeface="Cambria Math" panose="02040503050406030204" pitchFamily="18" charset="0"/>
                              <a:ea typeface="Cambria Math" panose="02040503050406030204" pitchFamily="18" charset="0"/>
                            </a:rPr>
                            <m:t>+∞</m:t>
                          </m:r>
                        </m:sup>
                        <m:e>
                          <m:sSup>
                            <m:sSupPr>
                              <m:ctrlPr>
                                <a:rPr lang="en-GB" sz="1700" i="1">
                                  <a:solidFill>
                                    <a:schemeClr val="tx1"/>
                                  </a:solidFill>
                                  <a:latin typeface="Cambria Math" panose="02040503050406030204" pitchFamily="18" charset="0"/>
                                  <a:ea typeface="Cambria Math" panose="02040503050406030204" pitchFamily="18" charset="0"/>
                                </a:rPr>
                              </m:ctrlPr>
                            </m:sSupPr>
                            <m:e>
                              <m:r>
                                <a:rPr lang="en-GB" sz="1700" i="1">
                                  <a:solidFill>
                                    <a:schemeClr val="tx1"/>
                                  </a:solidFill>
                                  <a:latin typeface="Cambria Math" panose="02040503050406030204" pitchFamily="18" charset="0"/>
                                  <a:ea typeface="Cambria Math" panose="02040503050406030204" pitchFamily="18" charset="0"/>
                                </a:rPr>
                                <m:t>𝑒</m:t>
                              </m:r>
                            </m:e>
                            <m:sup>
                              <m:r>
                                <a:rPr lang="en-GB" sz="1700" i="1">
                                  <a:solidFill>
                                    <a:schemeClr val="tx1"/>
                                  </a:solidFill>
                                  <a:latin typeface="Cambria Math" panose="02040503050406030204" pitchFamily="18" charset="0"/>
                                  <a:ea typeface="Cambria Math" panose="02040503050406030204" pitchFamily="18" charset="0"/>
                                </a:rPr>
                                <m:t>𝑗</m:t>
                              </m:r>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𝑞</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𝑛</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𝑠</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𝜔</m:t>
                                  </m:r>
                                </m:e>
                              </m:d>
                              <m:r>
                                <a:rPr lang="en-GB" sz="1700" i="1">
                                  <a:solidFill>
                                    <a:schemeClr val="tx1"/>
                                  </a:solidFill>
                                  <a:latin typeface="Cambria Math" panose="02040503050406030204" pitchFamily="18" charset="0"/>
                                  <a:ea typeface="Cambria Math" panose="02040503050406030204" pitchFamily="18" charset="0"/>
                                </a:rPr>
                                <m:t>𝑡</m:t>
                              </m:r>
                            </m:sup>
                          </m:sSup>
                        </m:e>
                      </m:nary>
                      <m:r>
                        <a:rPr lang="en-GB" sz="1700" i="1">
                          <a:solidFill>
                            <a:schemeClr val="tx1"/>
                          </a:solidFill>
                          <a:latin typeface="Cambria Math" panose="02040503050406030204" pitchFamily="18" charset="0"/>
                          <a:ea typeface="Cambria Math" panose="02040503050406030204" pitchFamily="18" charset="0"/>
                        </a:rPr>
                        <m:t>𝑑𝑡</m:t>
                      </m:r>
                      <m:r>
                        <a:rPr lang="en-GB" sz="1700" i="1">
                          <a:latin typeface="Cambria Math" panose="02040503050406030204" pitchFamily="18" charset="0"/>
                          <a:ea typeface="Cambria Math" panose="02040503050406030204" pitchFamily="18" charset="0"/>
                        </a:rPr>
                        <m:t>∝</m:t>
                      </m:r>
                      <m:nary>
                        <m:naryPr>
                          <m:chr m:val="∑"/>
                          <m:ctrlPr>
                            <a:rPr lang="en-GB" sz="1700" i="1" smtClean="0">
                              <a:solidFill>
                                <a:srgbClr val="FF0000"/>
                              </a:solidFill>
                              <a:latin typeface="Cambria Math" panose="02040503050406030204" pitchFamily="18" charset="0"/>
                            </a:rPr>
                          </m:ctrlPr>
                        </m:naryPr>
                        <m:sub>
                          <m:r>
                            <a:rPr lang="en-GB" sz="1700" i="1">
                              <a:solidFill>
                                <a:srgbClr val="FF0000"/>
                              </a:solidFill>
                              <a:latin typeface="Cambria Math" panose="02040503050406030204" pitchFamily="18" charset="0"/>
                            </a:rPr>
                            <m:t>𝑞</m:t>
                          </m:r>
                          <m:r>
                            <a:rPr lang="en-GB" sz="1700" i="1">
                              <a:solidFill>
                                <a:srgbClr val="FF0000"/>
                              </a:solidFill>
                              <a:latin typeface="Cambria Math" panose="02040503050406030204" pitchFamily="18" charset="0"/>
                            </a:rPr>
                            <m:t>=−∞</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m:t>
                          </m:r>
                        </m:sup>
                        <m:e>
                          <m:nary>
                            <m:naryPr>
                              <m:chr m:val="∑"/>
                              <m:ctrlPr>
                                <a:rPr lang="en-GB" sz="1700" i="1">
                                  <a:solidFill>
                                    <a:srgbClr val="FF0000"/>
                                  </a:solidFill>
                                  <a:latin typeface="Cambria Math" panose="02040503050406030204" pitchFamily="18" charset="0"/>
                                </a:rPr>
                              </m:ctrlPr>
                            </m:naryPr>
                            <m:sub>
                              <m:r>
                                <a:rPr lang="en-GB" sz="1700" i="1">
                                  <a:solidFill>
                                    <a:srgbClr val="FF0000"/>
                                  </a:solidFill>
                                  <a:latin typeface="Cambria Math" panose="02040503050406030204" pitchFamily="18" charset="0"/>
                                </a:rPr>
                                <m:t>𝑛</m:t>
                              </m:r>
                              <m:r>
                                <a:rPr lang="en-GB" sz="1700" i="1">
                                  <a:solidFill>
                                    <a:srgbClr val="FF0000"/>
                                  </a:solidFill>
                                  <a:latin typeface="Cambria Math" panose="02040503050406030204" pitchFamily="18" charset="0"/>
                                </a:rPr>
                                <m:t>=−∞</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m:t>
                              </m:r>
                            </m:sup>
                            <m:e>
                              <m:sSup>
                                <m:sSupPr>
                                  <m:ctrlPr>
                                    <a:rPr lang="en-GB" sz="1700" i="1">
                                      <a:solidFill>
                                        <a:srgbClr val="FF0000"/>
                                      </a:solidFill>
                                      <a:latin typeface="Cambria Math" panose="02040503050406030204" pitchFamily="18" charset="0"/>
                                      <a:ea typeface="Cambria Math" panose="02040503050406030204" pitchFamily="18" charset="0"/>
                                    </a:rPr>
                                  </m:ctrlPr>
                                </m:sSupPr>
                                <m:e>
                                  <m:r>
                                    <a:rPr lang="en-GB" sz="1700" i="1">
                                      <a:solidFill>
                                        <a:srgbClr val="FF0000"/>
                                      </a:solidFill>
                                      <a:latin typeface="Cambria Math" panose="02040503050406030204" pitchFamily="18" charset="0"/>
                                      <a:ea typeface="Cambria Math" panose="02040503050406030204" pitchFamily="18" charset="0"/>
                                    </a:rPr>
                                    <m:t>𝑗</m:t>
                                  </m:r>
                                </m:e>
                                <m:sup>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𝑛</m:t>
                                  </m:r>
                                </m:sup>
                              </m:sSup>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𝐽</m:t>
                                  </m:r>
                                </m:e>
                                <m:sub>
                                  <m:r>
                                    <a:rPr lang="en-GB" sz="1700" i="1">
                                      <a:solidFill>
                                        <a:srgbClr val="FF0000"/>
                                      </a:solidFill>
                                      <a:latin typeface="Cambria Math" panose="02040503050406030204" pitchFamily="18" charset="0"/>
                                      <a:ea typeface="Cambria Math" panose="02040503050406030204" pitchFamily="18" charset="0"/>
                                    </a:rPr>
                                    <m:t>𝑛</m:t>
                                  </m:r>
                                </m:sub>
                              </m:sSub>
                              <m:r>
                                <a:rPr lang="en-GB" sz="1700" i="1">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𝑞</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𝐴</m:t>
                                  </m:r>
                                </m:e>
                                <m:sub>
                                  <m:r>
                                    <a:rPr lang="en-GB" sz="1700" i="1">
                                      <a:solidFill>
                                        <a:srgbClr val="FF0000"/>
                                      </a:solidFill>
                                      <a:latin typeface="Cambria Math" panose="02040503050406030204" pitchFamily="18" charset="0"/>
                                    </a:rPr>
                                    <m:t>𝑠</m:t>
                                  </m:r>
                                </m:sub>
                              </m:sSub>
                              <m:r>
                                <a:rPr lang="en-GB" sz="1700" i="1">
                                  <a:solidFill>
                                    <a:srgbClr val="FF0000"/>
                                  </a:solidFill>
                                  <a:latin typeface="Cambria Math" panose="02040503050406030204" pitchFamily="18" charset="0"/>
                                  <a:ea typeface="Cambria Math" panose="02040503050406030204" pitchFamily="18" charset="0"/>
                                </a:rPr>
                                <m:t>)</m:t>
                              </m:r>
                            </m:e>
                          </m:nary>
                        </m:e>
                      </m:nary>
                      <m:r>
                        <a:rPr lang="en-GB" sz="1700" i="1">
                          <a:solidFill>
                            <a:srgbClr val="FF0000"/>
                          </a:solidFill>
                          <a:latin typeface="Cambria Math" panose="02040503050406030204" pitchFamily="18" charset="0"/>
                          <a:ea typeface="Cambria Math" panose="02040503050406030204" pitchFamily="18" charset="0"/>
                        </a:rPr>
                        <m:t>𝛿</m:t>
                      </m:r>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𝑞</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𝑛</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𝑠</m:t>
                              </m:r>
                            </m:sub>
                          </m:sSub>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𝜔</m:t>
                          </m:r>
                        </m:e>
                      </m:d>
                    </m:oMath>
                  </m:oMathPara>
                </a14:m>
                <a:endParaRPr lang="en-GB" sz="1700" dirty="0">
                  <a:solidFill>
                    <a:schemeClr val="tx1"/>
                  </a:solidFill>
                </a:endParaRPr>
              </a:p>
            </p:txBody>
          </p:sp>
        </mc:Choice>
        <mc:Fallback xmlns="">
          <p:sp>
            <p:nvSpPr>
              <p:cNvPr id="35" name="CasellaDiTesto 34">
                <a:extLst>
                  <a:ext uri="{FF2B5EF4-FFF2-40B4-BE49-F238E27FC236}">
                    <a16:creationId xmlns:a16="http://schemas.microsoft.com/office/drawing/2014/main" id="{5D30979F-5825-435D-8211-11DC83DA27AE}"/>
                  </a:ext>
                </a:extLst>
              </p:cNvPr>
              <p:cNvSpPr txBox="1">
                <a:spLocks noRot="1" noChangeAspect="1" noMove="1" noResize="1" noEditPoints="1" noAdjustHandles="1" noChangeArrowheads="1" noChangeShapeType="1" noTextEdit="1"/>
              </p:cNvSpPr>
              <p:nvPr/>
            </p:nvSpPr>
            <p:spPr>
              <a:xfrm>
                <a:off x="640520" y="5561141"/>
                <a:ext cx="11514306" cy="755976"/>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17C4590E-92F6-43D5-AA19-CA3E8A8C0379}"/>
                  </a:ext>
                </a:extLst>
              </p:cNvPr>
              <p:cNvSpPr txBox="1"/>
              <p:nvPr/>
            </p:nvSpPr>
            <p:spPr>
              <a:xfrm>
                <a:off x="2034" y="6452048"/>
                <a:ext cx="11735541" cy="357534"/>
              </a:xfrm>
              <a:prstGeom prst="rect">
                <a:avLst/>
              </a:prstGeom>
              <a:noFill/>
            </p:spPr>
            <p:txBody>
              <a:bodyPr wrap="square" rtlCol="0">
                <a:spAutoFit/>
              </a:bodyPr>
              <a:lstStyle/>
              <a:p>
                <a:pPr marL="285750" indent="-285750">
                  <a:buFont typeface="Wingdings" panose="05000000000000000000" pitchFamily="2" charset="2"/>
                  <a:buChar char="q"/>
                </a:pPr>
                <a:r>
                  <a:rPr lang="en-GB" sz="1600" dirty="0">
                    <a:solidFill>
                      <a:srgbClr val="FF0000"/>
                    </a:solidFill>
                  </a:rPr>
                  <a:t>The bunch-spectrum is therefore discrete and its lines are at </a:t>
                </a:r>
                <a14:m>
                  <m:oMath xmlns:m="http://schemas.openxmlformats.org/officeDocument/2006/math">
                    <m:sSub>
                      <m:sSubPr>
                        <m:ctrlPr>
                          <a:rPr lang="en-GB" sz="1600" b="0" i="1" smtClean="0">
                            <a:solidFill>
                              <a:srgbClr val="FF0000"/>
                            </a:solidFill>
                            <a:latin typeface="Cambria Math" panose="02040503050406030204" pitchFamily="18" charset="0"/>
                            <a:ea typeface="Cambria Math" panose="02040503050406030204" pitchFamily="18" charset="0"/>
                          </a:rPr>
                        </m:ctrlPr>
                      </m:sSubPr>
                      <m:e>
                        <m:r>
                          <a:rPr lang="en-GB" sz="1600" b="0" i="1" smtClean="0">
                            <a:solidFill>
                              <a:srgbClr val="FF0000"/>
                            </a:solidFill>
                            <a:latin typeface="Cambria Math" panose="02040503050406030204" pitchFamily="18" charset="0"/>
                            <a:ea typeface="Cambria Math" panose="02040503050406030204" pitchFamily="18" charset="0"/>
                          </a:rPr>
                          <m:t>𝜔</m:t>
                        </m:r>
                      </m:e>
                      <m:sub>
                        <m:r>
                          <a:rPr lang="en-GB" sz="1600" b="0" i="1" smtClean="0">
                            <a:solidFill>
                              <a:srgbClr val="FF0000"/>
                            </a:solidFill>
                            <a:latin typeface="Cambria Math" panose="02040503050406030204" pitchFamily="18" charset="0"/>
                            <a:ea typeface="Cambria Math" panose="02040503050406030204" pitchFamily="18" charset="0"/>
                          </a:rPr>
                          <m:t>𝑞</m:t>
                        </m:r>
                        <m:r>
                          <a:rPr lang="en-GB" sz="1600" b="0" i="1" smtClean="0">
                            <a:solidFill>
                              <a:srgbClr val="FF0000"/>
                            </a:solidFill>
                            <a:latin typeface="Cambria Math" panose="02040503050406030204" pitchFamily="18" charset="0"/>
                            <a:ea typeface="Cambria Math" panose="02040503050406030204" pitchFamily="18" charset="0"/>
                          </a:rPr>
                          <m:t>,</m:t>
                        </m:r>
                        <m:r>
                          <a:rPr lang="en-GB" sz="1600" b="0" i="1" smtClean="0">
                            <a:solidFill>
                              <a:srgbClr val="FF0000"/>
                            </a:solidFill>
                            <a:latin typeface="Cambria Math" panose="02040503050406030204" pitchFamily="18" charset="0"/>
                            <a:ea typeface="Cambria Math" panose="02040503050406030204" pitchFamily="18" charset="0"/>
                          </a:rPr>
                          <m:t>𝑛</m:t>
                        </m:r>
                      </m:sub>
                    </m:sSub>
                    <m:r>
                      <a:rPr lang="en-GB" sz="1600" b="0" i="1" smtClean="0">
                        <a:solidFill>
                          <a:srgbClr val="FF0000"/>
                        </a:solidFill>
                        <a:latin typeface="Cambria Math" panose="02040503050406030204" pitchFamily="18" charset="0"/>
                        <a:ea typeface="Cambria Math" panose="02040503050406030204" pitchFamily="18" charset="0"/>
                      </a:rPr>
                      <m:t>=</m:t>
                    </m:r>
                    <m:r>
                      <a:rPr lang="en-GB" sz="1600" b="0" i="1">
                        <a:solidFill>
                          <a:srgbClr val="FF0000"/>
                        </a:solidFill>
                        <a:latin typeface="Cambria Math" panose="02040503050406030204" pitchFamily="18" charset="0"/>
                        <a:ea typeface="Cambria Math" panose="02040503050406030204" pitchFamily="18" charset="0"/>
                      </a:rPr>
                      <m:t>𝑞</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b="0" i="1">
                            <a:solidFill>
                              <a:srgbClr val="FF0000"/>
                            </a:solidFill>
                            <a:latin typeface="Cambria Math" panose="02040503050406030204" pitchFamily="18" charset="0"/>
                            <a:ea typeface="Cambria Math" panose="02040503050406030204" pitchFamily="18" charset="0"/>
                          </a:rPr>
                          <m:t>𝜔</m:t>
                        </m:r>
                      </m:e>
                      <m:sub>
                        <m:r>
                          <a:rPr lang="en-GB" sz="1600" b="0" i="1">
                            <a:solidFill>
                              <a:srgbClr val="FF0000"/>
                            </a:solidFill>
                            <a:latin typeface="Cambria Math" panose="02040503050406030204" pitchFamily="18" charset="0"/>
                            <a:ea typeface="Cambria Math" panose="02040503050406030204" pitchFamily="18" charset="0"/>
                          </a:rPr>
                          <m:t>0</m:t>
                        </m:r>
                      </m:sub>
                    </m:sSub>
                    <m:r>
                      <a:rPr lang="en-GB" sz="1600" b="0" i="1">
                        <a:solidFill>
                          <a:srgbClr val="FF0000"/>
                        </a:solidFill>
                        <a:latin typeface="Cambria Math" panose="02040503050406030204" pitchFamily="18" charset="0"/>
                        <a:ea typeface="Cambria Math" panose="02040503050406030204" pitchFamily="18" charset="0"/>
                      </a:rPr>
                      <m:t>+</m:t>
                    </m:r>
                    <m:r>
                      <a:rPr lang="en-GB" sz="1600" b="0" i="1">
                        <a:solidFill>
                          <a:srgbClr val="FF0000"/>
                        </a:solidFill>
                        <a:latin typeface="Cambria Math" panose="02040503050406030204" pitchFamily="18" charset="0"/>
                        <a:ea typeface="Cambria Math" panose="02040503050406030204" pitchFamily="18" charset="0"/>
                      </a:rPr>
                      <m:t>𝑛</m:t>
                    </m:r>
                    <m:sSub>
                      <m:sSubPr>
                        <m:ctrlPr>
                          <a:rPr lang="en-GB" sz="1600" i="1" smtClean="0">
                            <a:solidFill>
                              <a:srgbClr val="FF0000"/>
                            </a:solidFill>
                            <a:latin typeface="Cambria Math" panose="02040503050406030204" pitchFamily="18" charset="0"/>
                            <a:ea typeface="Cambria Math" panose="02040503050406030204" pitchFamily="18" charset="0"/>
                          </a:rPr>
                        </m:ctrlPr>
                      </m:sSubPr>
                      <m:e>
                        <m:r>
                          <a:rPr lang="en-GB" sz="1600" b="0" i="1">
                            <a:solidFill>
                              <a:srgbClr val="FF0000"/>
                            </a:solidFill>
                            <a:latin typeface="Cambria Math" panose="02040503050406030204" pitchFamily="18" charset="0"/>
                            <a:ea typeface="Cambria Math" panose="02040503050406030204" pitchFamily="18" charset="0"/>
                          </a:rPr>
                          <m:t>𝜔</m:t>
                        </m:r>
                      </m:e>
                      <m:sub>
                        <m:r>
                          <a:rPr lang="en-GB" sz="1600" b="0" i="1">
                            <a:solidFill>
                              <a:srgbClr val="FF0000"/>
                            </a:solidFill>
                            <a:latin typeface="Cambria Math" panose="02040503050406030204" pitchFamily="18" charset="0"/>
                            <a:ea typeface="Cambria Math" panose="02040503050406030204" pitchFamily="18" charset="0"/>
                          </a:rPr>
                          <m:t>𝑠</m:t>
                        </m:r>
                      </m:sub>
                    </m:sSub>
                  </m:oMath>
                </a14:m>
                <a:r>
                  <a:rPr lang="en-GB" sz="1600" dirty="0">
                    <a:solidFill>
                      <a:srgbClr val="FF0000"/>
                    </a:solidFill>
                  </a:rPr>
                  <a:t>.</a:t>
                </a:r>
              </a:p>
            </p:txBody>
          </p:sp>
        </mc:Choice>
        <mc:Fallback xmlns="">
          <p:sp>
            <p:nvSpPr>
              <p:cNvPr id="43" name="CasellaDiTesto 42">
                <a:extLst>
                  <a:ext uri="{FF2B5EF4-FFF2-40B4-BE49-F238E27FC236}">
                    <a16:creationId xmlns:a16="http://schemas.microsoft.com/office/drawing/2014/main" id="{17C4590E-92F6-43D5-AA19-CA3E8A8C0379}"/>
                  </a:ext>
                </a:extLst>
              </p:cNvPr>
              <p:cNvSpPr txBox="1">
                <a:spLocks noRot="1" noChangeAspect="1" noMove="1" noResize="1" noEditPoints="1" noAdjustHandles="1" noChangeArrowheads="1" noChangeShapeType="1" noTextEdit="1"/>
              </p:cNvSpPr>
              <p:nvPr/>
            </p:nvSpPr>
            <p:spPr>
              <a:xfrm>
                <a:off x="2034" y="6452048"/>
                <a:ext cx="11735541" cy="357534"/>
              </a:xfrm>
              <a:prstGeom prst="rect">
                <a:avLst/>
              </a:prstGeom>
              <a:blipFill>
                <a:blip r:embed="rId10"/>
                <a:stretch>
                  <a:fillRect l="-208"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AD0C1104-AA79-48A1-8369-9A491939CBF7}"/>
                  </a:ext>
                </a:extLst>
              </p:cNvPr>
              <p:cNvSpPr txBox="1"/>
              <p:nvPr/>
            </p:nvSpPr>
            <p:spPr>
              <a:xfrm>
                <a:off x="0" y="2737158"/>
                <a:ext cx="12191999" cy="862737"/>
              </a:xfrm>
              <a:prstGeom prst="rect">
                <a:avLst/>
              </a:prstGeom>
              <a:noFill/>
            </p:spPr>
            <p:txBody>
              <a:bodyPr wrap="square">
                <a:spAutoFit/>
              </a:bodyPr>
              <a:lstStyle/>
              <a:p>
                <a:pPr marL="285750" indent="-285750">
                  <a:buFont typeface="Wingdings" panose="05000000000000000000" pitchFamily="2" charset="2"/>
                  <a:buChar char="q"/>
                </a:pPr>
                <a:r>
                  <a:rPr lang="en-GB" sz="1600" dirty="0"/>
                  <a:t>We assume that the bunch-profile is a delta arriving at a given machine-spot at time </a:t>
                </a:r>
                <a14:m>
                  <m:oMath xmlns:m="http://schemas.openxmlformats.org/officeDocument/2006/math">
                    <m:sSup>
                      <m:sSupPr>
                        <m:ctrlPr>
                          <a:rPr lang="en-GB" sz="1600" i="1" smtClean="0">
                            <a:solidFill>
                              <a:schemeClr val="tx1"/>
                            </a:solidFill>
                            <a:latin typeface="Cambria Math" panose="02040503050406030204" pitchFamily="18" charset="0"/>
                          </a:rPr>
                        </m:ctrlPr>
                      </m:sSupPr>
                      <m:e>
                        <m:r>
                          <a:rPr lang="en-GB" sz="1600" b="0" i="1" smtClean="0">
                            <a:solidFill>
                              <a:schemeClr val="tx1"/>
                            </a:solidFill>
                            <a:latin typeface="Cambria Math" panose="02040503050406030204" pitchFamily="18" charset="0"/>
                          </a:rPr>
                          <m:t>𝑡</m:t>
                        </m:r>
                      </m:e>
                      <m:sup>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𝑘</m:t>
                        </m:r>
                        <m:r>
                          <a:rPr lang="en-GB" sz="1600" b="0" i="1" smtClean="0">
                            <a:solidFill>
                              <a:schemeClr val="tx1"/>
                            </a:solidFill>
                            <a:latin typeface="Cambria Math" panose="02040503050406030204" pitchFamily="18" charset="0"/>
                          </a:rPr>
                          <m:t>)</m:t>
                        </m:r>
                      </m:sup>
                    </m:sSup>
                    <m:r>
                      <a:rPr lang="en-GB"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𝑘</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𝑇</m:t>
                        </m:r>
                      </m:e>
                      <m:sub>
                        <m:r>
                          <a:rPr lang="en-GB" sz="1600" i="1">
                            <a:solidFill>
                              <a:schemeClr val="tx1"/>
                            </a:solidFill>
                            <a:latin typeface="Cambria Math" panose="02040503050406030204" pitchFamily="18" charset="0"/>
                            <a:ea typeface="Cambria Math" panose="02040503050406030204" pitchFamily="18" charset="0"/>
                          </a:rPr>
                          <m:t>0</m:t>
                        </m:r>
                      </m:sub>
                    </m:sSub>
                    <m:r>
                      <a:rPr lang="en-GB" sz="1600" b="0" i="1" smtClean="0">
                        <a:solidFill>
                          <a:schemeClr val="tx1"/>
                        </a:solidFill>
                        <a:latin typeface="Cambria Math" panose="02040503050406030204" pitchFamily="18" charset="0"/>
                      </a:rPr>
                      <m:t>+</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𝐴</m:t>
                        </m:r>
                      </m:e>
                      <m:sub>
                        <m:r>
                          <a:rPr lang="en-GB" sz="1600" i="1">
                            <a:solidFill>
                              <a:schemeClr val="tx1"/>
                            </a:solidFill>
                            <a:latin typeface="Cambria Math" panose="02040503050406030204" pitchFamily="18" charset="0"/>
                          </a:rPr>
                          <m:t>𝑠</m:t>
                        </m:r>
                      </m:sub>
                    </m:sSub>
                    <m:func>
                      <m:funcPr>
                        <m:ctrlPr>
                          <a:rPr lang="en-GB" sz="1600" i="1">
                            <a:solidFill>
                              <a:schemeClr val="tx1"/>
                            </a:solidFill>
                            <a:latin typeface="Cambria Math" panose="02040503050406030204" pitchFamily="18" charset="0"/>
                          </a:rPr>
                        </m:ctrlPr>
                      </m:funcPr>
                      <m:fName>
                        <m:r>
                          <m:rPr>
                            <m:sty m:val="p"/>
                          </m:rPr>
                          <a:rPr lang="en-GB" sz="1600">
                            <a:solidFill>
                              <a:schemeClr val="tx1"/>
                            </a:solidFill>
                            <a:latin typeface="Cambria Math" panose="02040503050406030204" pitchFamily="18" charset="0"/>
                          </a:rPr>
                          <m:t>cos</m:t>
                        </m:r>
                      </m:fName>
                      <m:e>
                        <m:d>
                          <m:dPr>
                            <m:begChr m:val="["/>
                            <m:endChr m:val="]"/>
                            <m:ctrlPr>
                              <a:rPr lang="en-GB" sz="1600" i="1">
                                <a:solidFill>
                                  <a:schemeClr val="tx1"/>
                                </a:solidFill>
                                <a:latin typeface="Cambria Math" panose="02040503050406030204" pitchFamily="18" charset="0"/>
                              </a:rPr>
                            </m:ctrlPr>
                          </m:dPr>
                          <m:e>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𝑠</m:t>
                                </m:r>
                              </m:sub>
                            </m:sSub>
                            <m:sSup>
                              <m:sSupPr>
                                <m:ctrlPr>
                                  <a:rPr lang="en-GB" sz="1600" i="1">
                                    <a:solidFill>
                                      <a:schemeClr val="tx1"/>
                                    </a:solidFill>
                                    <a:latin typeface="Cambria Math" panose="02040503050406030204" pitchFamily="18" charset="0"/>
                                  </a:rPr>
                                </m:ctrlPr>
                              </m:sSupPr>
                              <m:e>
                                <m:r>
                                  <a:rPr lang="en-GB" sz="1600" i="1">
                                    <a:solidFill>
                                      <a:schemeClr val="tx1"/>
                                    </a:solidFill>
                                    <a:latin typeface="Cambria Math" panose="02040503050406030204" pitchFamily="18" charset="0"/>
                                  </a:rPr>
                                  <m:t>𝑡</m:t>
                                </m:r>
                              </m:e>
                              <m:sup>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m:t>
                                </m:r>
                                <m:r>
                                  <a:rPr lang="en-GB" sz="1600" i="1">
                                    <a:solidFill>
                                      <a:schemeClr val="tx1"/>
                                    </a:solidFill>
                                    <a:latin typeface="Cambria Math" panose="02040503050406030204" pitchFamily="18" charset="0"/>
                                  </a:rPr>
                                  <m:t>)</m:t>
                                </m:r>
                              </m:sup>
                            </m:sSup>
                          </m:e>
                        </m:d>
                      </m:e>
                    </m:func>
                  </m:oMath>
                </a14:m>
                <a:r>
                  <a:rPr lang="en-GB" sz="1600" dirty="0"/>
                  <a:t>, </a:t>
                </a:r>
                <a14:m>
                  <m:oMath xmlns:m="http://schemas.openxmlformats.org/officeDocument/2006/math">
                    <m:r>
                      <a:rPr lang="en-GB" sz="1600" i="1" dirty="0" smtClean="0">
                        <a:latin typeface="Cambria Math" panose="02040503050406030204" pitchFamily="18" charset="0"/>
                      </a:rPr>
                      <m:t>𝑘</m:t>
                    </m:r>
                  </m:oMath>
                </a14:m>
                <a:r>
                  <a:rPr lang="en-GB" sz="1600" dirty="0"/>
                  <a:t> integer. </a:t>
                </a:r>
              </a:p>
              <a:p>
                <a:pPr marL="742950" lvl="1" indent="-285750">
                  <a:buFont typeface="Wingdings" panose="05000000000000000000" pitchFamily="2" charset="2"/>
                  <a:buChar char="Ø"/>
                </a:pP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𝐴</m:t>
                        </m:r>
                      </m:e>
                      <m:sub>
                        <m:r>
                          <a:rPr lang="en-GB" sz="1600" i="1">
                            <a:latin typeface="Cambria Math" panose="02040503050406030204" pitchFamily="18" charset="0"/>
                          </a:rPr>
                          <m:t>𝑠</m:t>
                        </m:r>
                      </m:sub>
                    </m:sSub>
                  </m:oMath>
                </a14:m>
                <a:r>
                  <a:rPr lang="en-GB" sz="1600" dirty="0"/>
                  <a:t> is the synchrotron-oscillation amplitude, which we assume constant (no synchrotron radiation). </a:t>
                </a:r>
              </a:p>
              <a:p>
                <a:pPr marL="742950" lvl="1" indent="-285750">
                  <a:buFont typeface="Wingdings" panose="05000000000000000000" pitchFamily="2" charset="2"/>
                  <a:buChar char="Ø"/>
                </a:pPr>
                <a:r>
                  <a:rPr lang="en-GB" sz="1600" dirty="0"/>
                  <a:t>The bunch current and spectrum can be written as</a:t>
                </a:r>
              </a:p>
            </p:txBody>
          </p:sp>
        </mc:Choice>
        <mc:Fallback xmlns="">
          <p:sp>
            <p:nvSpPr>
              <p:cNvPr id="24" name="CasellaDiTesto 23">
                <a:extLst>
                  <a:ext uri="{FF2B5EF4-FFF2-40B4-BE49-F238E27FC236}">
                    <a16:creationId xmlns:a16="http://schemas.microsoft.com/office/drawing/2014/main" id="{AD0C1104-AA79-48A1-8369-9A491939CBF7}"/>
                  </a:ext>
                </a:extLst>
              </p:cNvPr>
              <p:cNvSpPr txBox="1">
                <a:spLocks noRot="1" noChangeAspect="1" noMove="1" noResize="1" noEditPoints="1" noAdjustHandles="1" noChangeArrowheads="1" noChangeShapeType="1" noTextEdit="1"/>
              </p:cNvSpPr>
              <p:nvPr/>
            </p:nvSpPr>
            <p:spPr>
              <a:xfrm>
                <a:off x="0" y="2737158"/>
                <a:ext cx="12191999" cy="862737"/>
              </a:xfrm>
              <a:prstGeom prst="rect">
                <a:avLst/>
              </a:prstGeom>
              <a:blipFill>
                <a:blip r:embed="rId11"/>
                <a:stretch>
                  <a:fillRect l="-200" b="-7746"/>
                </a:stretch>
              </a:blipFill>
            </p:spPr>
            <p:txBody>
              <a:bodyPr/>
              <a:lstStyle/>
              <a:p>
                <a:r>
                  <a:rPr lang="en-GB">
                    <a:noFill/>
                  </a:rPr>
                  <a:t> </a:t>
                </a:r>
              </a:p>
            </p:txBody>
          </p:sp>
        </mc:Fallback>
      </mc:AlternateContent>
      <p:sp>
        <p:nvSpPr>
          <p:cNvPr id="2" name="Parentesi quadra aperta 1">
            <a:extLst>
              <a:ext uri="{FF2B5EF4-FFF2-40B4-BE49-F238E27FC236}">
                <a16:creationId xmlns:a16="http://schemas.microsoft.com/office/drawing/2014/main" id="{4E9CDB3F-FAE5-4E17-9358-08B2DAC3AA4D}"/>
              </a:ext>
            </a:extLst>
          </p:cNvPr>
          <p:cNvSpPr/>
          <p:nvPr/>
        </p:nvSpPr>
        <p:spPr>
          <a:xfrm rot="5400000">
            <a:off x="4552960" y="958424"/>
            <a:ext cx="99568" cy="1337568"/>
          </a:xfrm>
          <a:prstGeom prst="leftBracket">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071488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D58E1451-2BF7-4721-83A0-F338F3260E9F}"/>
              </a:ext>
            </a:extLst>
          </p:cNvPr>
          <p:cNvPicPr>
            <a:picLocks noChangeAspect="1"/>
          </p:cNvPicPr>
          <p:nvPr/>
        </p:nvPicPr>
        <p:blipFill>
          <a:blip r:embed="rId2"/>
          <a:stretch>
            <a:fillRect/>
          </a:stretch>
        </p:blipFill>
        <p:spPr>
          <a:xfrm>
            <a:off x="349897" y="2833447"/>
            <a:ext cx="6658093" cy="3110955"/>
          </a:xfrm>
          <a:prstGeom prst="rect">
            <a:avLst/>
          </a:prstGeom>
        </p:spPr>
      </p:pic>
      <p:sp>
        <p:nvSpPr>
          <p:cNvPr id="4" name="Segnaposto numero diapositiva 3">
            <a:extLst>
              <a:ext uri="{FF2B5EF4-FFF2-40B4-BE49-F238E27FC236}">
                <a16:creationId xmlns:a16="http://schemas.microsoft.com/office/drawing/2014/main" id="{10C2330B-7FA0-45E0-AFA5-6A130CF1E445}"/>
              </a:ext>
            </a:extLst>
          </p:cNvPr>
          <p:cNvSpPr>
            <a:spLocks noGrp="1"/>
          </p:cNvSpPr>
          <p:nvPr>
            <p:ph type="sldNum" sz="quarter" idx="12"/>
          </p:nvPr>
        </p:nvSpPr>
        <p:spPr/>
        <p:txBody>
          <a:bodyPr/>
          <a:lstStyle/>
          <a:p>
            <a:fld id="{F556478C-EA8F-4B12-8AB2-8053E5C3663D}" type="slidenum">
              <a:rPr lang="en-GB" smtClean="0"/>
              <a:t>33</a:t>
            </a:fld>
            <a:endParaRPr lang="en-GB"/>
          </a:p>
        </p:txBody>
      </p:sp>
      <p:sp>
        <p:nvSpPr>
          <p:cNvPr id="6" name="CasellaDiTesto 5">
            <a:extLst>
              <a:ext uri="{FF2B5EF4-FFF2-40B4-BE49-F238E27FC236}">
                <a16:creationId xmlns:a16="http://schemas.microsoft.com/office/drawing/2014/main" id="{8186A1FB-2742-47E2-B4D0-B6870D8BB02E}"/>
              </a:ext>
            </a:extLst>
          </p:cNvPr>
          <p:cNvSpPr txBox="1"/>
          <p:nvPr/>
        </p:nvSpPr>
        <p:spPr>
          <a:xfrm>
            <a:off x="-19883" y="151839"/>
            <a:ext cx="12192000" cy="630942"/>
          </a:xfrm>
          <a:prstGeom prst="rect">
            <a:avLst/>
          </a:prstGeom>
          <a:noFill/>
        </p:spPr>
        <p:txBody>
          <a:bodyPr wrap="square" rtlCol="0">
            <a:spAutoFit/>
          </a:bodyPr>
          <a:lstStyle/>
          <a:p>
            <a:pPr algn="ctr"/>
            <a:r>
              <a:rPr lang="en-GB" sz="3500" dirty="0">
                <a:latin typeface="+mj-lt"/>
              </a:rPr>
              <a:t>Example: spectrum of bunch performing synchrotron oscillations</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08144B7-1B68-442F-ABE3-BAACAC8AFE90}"/>
                  </a:ext>
                </a:extLst>
              </p:cNvPr>
              <p:cNvSpPr txBox="1"/>
              <p:nvPr/>
            </p:nvSpPr>
            <p:spPr>
              <a:xfrm>
                <a:off x="-41056" y="624025"/>
                <a:ext cx="12233055" cy="1944635"/>
              </a:xfrm>
              <a:prstGeom prst="rect">
                <a:avLst/>
              </a:prstGeom>
              <a:noFill/>
            </p:spPr>
            <p:txBody>
              <a:bodyPr wrap="square" rtlCol="0">
                <a:spAutoFit/>
              </a:bodyPr>
              <a:lstStyle/>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We consider again the last example, where the simulated bunch-profile was a delta performing synchrotron oscillations.</a:t>
                </a:r>
              </a:p>
              <a:p>
                <a:pPr marL="742950" lvl="1" indent="-285750">
                  <a:buFont typeface="Wingdings" panose="05000000000000000000" pitchFamily="2" charset="2"/>
                  <a:buChar char="Ø"/>
                </a:pPr>
                <a:r>
                  <a:rPr lang="en-GB" sz="1700" dirty="0"/>
                  <a:t>Parameters: 1/</a:t>
                </a:r>
                <a14:m>
                  <m:oMath xmlns:m="http://schemas.openxmlformats.org/officeDocument/2006/math">
                    <m:sSub>
                      <m:sSubPr>
                        <m:ctrlPr>
                          <a:rPr lang="en-GB" sz="1700" i="1" smtClean="0">
                            <a:latin typeface="Cambria Math" panose="02040503050406030204" pitchFamily="18" charset="0"/>
                          </a:rPr>
                        </m:ctrlPr>
                      </m:sSubPr>
                      <m:e>
                        <m:r>
                          <a:rPr lang="en-GB" sz="1700" b="0" i="1" smtClean="0">
                            <a:latin typeface="Cambria Math" panose="02040503050406030204" pitchFamily="18" charset="0"/>
                          </a:rPr>
                          <m:t>𝑄</m:t>
                        </m:r>
                      </m:e>
                      <m:sub>
                        <m:r>
                          <a:rPr lang="en-GB" sz="1700" b="0" i="1" smtClean="0">
                            <a:latin typeface="Cambria Math" panose="02040503050406030204" pitchFamily="18" charset="0"/>
                          </a:rPr>
                          <m:t>𝑠</m:t>
                        </m:r>
                      </m:sub>
                    </m:sSub>
                  </m:oMath>
                </a14:m>
                <a:r>
                  <a:rPr lang="en-GB" sz="1700" dirty="0"/>
                  <a:t> </a:t>
                </a:r>
                <a14:m>
                  <m:oMath xmlns:m="http://schemas.openxmlformats.org/officeDocument/2006/math">
                    <m:r>
                      <a:rPr lang="en-GB" sz="1700" b="0" i="1" dirty="0" smtClean="0">
                        <a:latin typeface="Cambria Math" panose="02040503050406030204" pitchFamily="18" charset="0"/>
                        <a:ea typeface="Cambria Math" panose="02040503050406030204" pitchFamily="18" charset="0"/>
                      </a:rPr>
                      <m:t>≈</m:t>
                    </m:r>
                  </m:oMath>
                </a14:m>
                <a:r>
                  <a:rPr lang="en-GB" sz="1700" dirty="0"/>
                  <a:t> 107, </a:t>
                </a:r>
                <a14:m>
                  <m:oMath xmlns:m="http://schemas.openxmlformats.org/officeDocument/2006/math">
                    <m:sSub>
                      <m:sSubPr>
                        <m:ctrlPr>
                          <a:rPr lang="en-GB" sz="1700" i="1">
                            <a:latin typeface="Cambria Math" panose="02040503050406030204" pitchFamily="18" charset="0"/>
                          </a:rPr>
                        </m:ctrlPr>
                      </m:sSubPr>
                      <m:e>
                        <m:r>
                          <a:rPr lang="en-GB" sz="1700" b="0" i="1" smtClean="0">
                            <a:latin typeface="Cambria Math" panose="02040503050406030204" pitchFamily="18" charset="0"/>
                          </a:rPr>
                          <m:t>𝑓</m:t>
                        </m:r>
                      </m:e>
                      <m:sub>
                        <m:r>
                          <a:rPr lang="en-GB" sz="1700" b="0" i="1">
                            <a:latin typeface="Cambria Math" panose="02040503050406030204" pitchFamily="18" charset="0"/>
                          </a:rPr>
                          <m:t>𝑠</m:t>
                        </m:r>
                        <m:r>
                          <a:rPr lang="en-GB" sz="1700" b="0" i="1" smtClean="0">
                            <a:latin typeface="Cambria Math" panose="02040503050406030204" pitchFamily="18" charset="0"/>
                          </a:rPr>
                          <m:t>0,</m:t>
                        </m:r>
                        <m:r>
                          <a:rPr lang="en-GB" sz="1700" b="0" i="1" smtClean="0">
                            <a:latin typeface="Cambria Math" panose="02040503050406030204" pitchFamily="18" charset="0"/>
                          </a:rPr>
                          <m:t>𝑆𝑅</m:t>
                        </m:r>
                      </m:sub>
                    </m:sSub>
                  </m:oMath>
                </a14:m>
                <a:r>
                  <a:rPr lang="en-GB" sz="1700" dirty="0"/>
                  <a:t> = 28.69 kHz,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a:latin typeface="Cambria Math" panose="02040503050406030204" pitchFamily="18" charset="0"/>
                          </a:rPr>
                          <m:t>0</m:t>
                        </m:r>
                      </m:sub>
                    </m:sSub>
                  </m:oMath>
                </a14:m>
                <a:r>
                  <a:rPr lang="en-GB" sz="1700" dirty="0"/>
                  <a:t> = 3.07 MHz,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smtClean="0">
                            <a:latin typeface="Cambria Math" panose="02040503050406030204" pitchFamily="18" charset="0"/>
                          </a:rPr>
                          <m:t>𝑟𝑓</m:t>
                        </m:r>
                      </m:sub>
                    </m:sSub>
                  </m:oMath>
                </a14:m>
                <a:r>
                  <a:rPr lang="en-GB" sz="1700" dirty="0"/>
                  <a:t> = 368.26 MHz,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𝐴</m:t>
                        </m:r>
                      </m:e>
                      <m:sub>
                        <m:r>
                          <a:rPr lang="en-GB" sz="1700" i="1">
                            <a:latin typeface="Cambria Math" panose="02040503050406030204" pitchFamily="18" charset="0"/>
                          </a:rPr>
                          <m:t>𝑠</m:t>
                        </m:r>
                      </m:sub>
                    </m:sSub>
                  </m:oMath>
                </a14:m>
                <a:r>
                  <a:rPr lang="en-GB" sz="1700" dirty="0"/>
                  <a:t> = 0.1 rad/</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𝑅𝐹</m:t>
                        </m:r>
                      </m:sub>
                    </m:sSub>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We can use Python to evaluate the bunch spectrum</a:t>
                </a:r>
              </a:p>
              <a:p>
                <a:endParaRPr lang="en-GB" sz="1700" dirty="0"/>
              </a:p>
              <a:p>
                <a:pPr lvl="1"/>
                <a:endParaRPr lang="en-GB" sz="1700" dirty="0"/>
              </a:p>
            </p:txBody>
          </p:sp>
        </mc:Choice>
        <mc:Fallback xmlns="">
          <p:sp>
            <p:nvSpPr>
              <p:cNvPr id="8" name="CasellaDiTesto 7">
                <a:extLst>
                  <a:ext uri="{FF2B5EF4-FFF2-40B4-BE49-F238E27FC236}">
                    <a16:creationId xmlns:a16="http://schemas.microsoft.com/office/drawing/2014/main" id="{B08144B7-1B68-442F-ABE3-BAACAC8AFE90}"/>
                  </a:ext>
                </a:extLst>
              </p:cNvPr>
              <p:cNvSpPr txBox="1">
                <a:spLocks noRot="1" noChangeAspect="1" noMove="1" noResize="1" noEditPoints="1" noAdjustHandles="1" noChangeArrowheads="1" noChangeShapeType="1" noTextEdit="1"/>
              </p:cNvSpPr>
              <p:nvPr/>
            </p:nvSpPr>
            <p:spPr>
              <a:xfrm>
                <a:off x="-41056" y="624025"/>
                <a:ext cx="12233055" cy="1944635"/>
              </a:xfrm>
              <a:prstGeom prst="rect">
                <a:avLst/>
              </a:prstGeom>
              <a:blipFill>
                <a:blip r:embed="rId3"/>
                <a:stretch>
                  <a:fillRect l="-1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98BF1EA6-69BF-4850-BA32-89C141D6371C}"/>
                  </a:ext>
                </a:extLst>
              </p:cNvPr>
              <p:cNvSpPr txBox="1"/>
              <p:nvPr/>
            </p:nvSpPr>
            <p:spPr>
              <a:xfrm>
                <a:off x="5133745" y="1536528"/>
                <a:ext cx="5787615" cy="84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solidFill>
                            <a:srgbClr val="BF00BF"/>
                          </a:solidFill>
                          <a:latin typeface="Cambria Math" panose="02040503050406030204" pitchFamily="18" charset="0"/>
                          <a:ea typeface="Cambria Math" panose="02040503050406030204" pitchFamily="18" charset="0"/>
                        </a:rPr>
                        <m:t>𝑆</m:t>
                      </m:r>
                      <m:d>
                        <m:dPr>
                          <m:ctrlPr>
                            <a:rPr lang="en-GB" sz="1700" i="1" smtClean="0">
                              <a:solidFill>
                                <a:srgbClr val="BF00BF"/>
                              </a:solidFill>
                              <a:latin typeface="Cambria Math" panose="02040503050406030204" pitchFamily="18" charset="0"/>
                              <a:ea typeface="Cambria Math" panose="02040503050406030204" pitchFamily="18" charset="0"/>
                            </a:rPr>
                          </m:ctrlPr>
                        </m:dPr>
                        <m:e>
                          <m:r>
                            <a:rPr lang="en-GB" sz="1700" b="0" i="1" smtClean="0">
                              <a:solidFill>
                                <a:srgbClr val="BF00BF"/>
                              </a:solidFill>
                              <a:latin typeface="Cambria Math" panose="02040503050406030204" pitchFamily="18" charset="0"/>
                              <a:ea typeface="Cambria Math" panose="02040503050406030204" pitchFamily="18" charset="0"/>
                            </a:rPr>
                            <m:t>𝑓</m:t>
                          </m:r>
                        </m:e>
                      </m:d>
                      <m:r>
                        <a:rPr lang="en-GB" sz="1700" b="0" i="1" smtClean="0">
                          <a:solidFill>
                            <a:srgbClr val="BF00BF"/>
                          </a:solidFill>
                          <a:latin typeface="Cambria Math" panose="02040503050406030204" pitchFamily="18" charset="0"/>
                          <a:ea typeface="Cambria Math" panose="02040503050406030204" pitchFamily="18" charset="0"/>
                        </a:rPr>
                        <m:t>∝</m:t>
                      </m:r>
                      <m:nary>
                        <m:naryPr>
                          <m:chr m:val="∑"/>
                          <m:ctrlPr>
                            <a:rPr lang="en-GB" sz="1700" i="1">
                              <a:solidFill>
                                <a:srgbClr val="BF00BF"/>
                              </a:solidFill>
                              <a:latin typeface="Cambria Math" panose="02040503050406030204" pitchFamily="18" charset="0"/>
                            </a:rPr>
                          </m:ctrlPr>
                        </m:naryPr>
                        <m:sub>
                          <m:r>
                            <a:rPr lang="en-GB" sz="1700" b="0" i="1">
                              <a:solidFill>
                                <a:srgbClr val="BF00BF"/>
                              </a:solidFill>
                              <a:latin typeface="Cambria Math" panose="02040503050406030204" pitchFamily="18" charset="0"/>
                            </a:rPr>
                            <m:t>𝑞</m:t>
                          </m:r>
                          <m:r>
                            <a:rPr lang="en-GB" sz="1700" b="0" i="1">
                              <a:solidFill>
                                <a:srgbClr val="BF00BF"/>
                              </a:solidFill>
                              <a:latin typeface="Cambria Math" panose="02040503050406030204" pitchFamily="18" charset="0"/>
                            </a:rPr>
                            <m:t>=−∞</m:t>
                          </m:r>
                        </m:sub>
                        <m:sup>
                          <m:r>
                            <a:rPr lang="en-GB" sz="1700" b="0" i="1">
                              <a:solidFill>
                                <a:srgbClr val="BF00BF"/>
                              </a:solidFill>
                              <a:latin typeface="Cambria Math" panose="02040503050406030204" pitchFamily="18" charset="0"/>
                            </a:rPr>
                            <m:t>+</m:t>
                          </m:r>
                          <m:r>
                            <a:rPr lang="en-GB" sz="1700" b="0" i="1">
                              <a:solidFill>
                                <a:srgbClr val="BF00BF"/>
                              </a:solidFill>
                              <a:latin typeface="Cambria Math" panose="02040503050406030204" pitchFamily="18" charset="0"/>
                              <a:ea typeface="Cambria Math" panose="02040503050406030204" pitchFamily="18" charset="0"/>
                            </a:rPr>
                            <m:t>∞</m:t>
                          </m:r>
                        </m:sup>
                        <m:e>
                          <m:nary>
                            <m:naryPr>
                              <m:chr m:val="∑"/>
                              <m:ctrlPr>
                                <a:rPr lang="en-GB" sz="1700" i="1">
                                  <a:solidFill>
                                    <a:srgbClr val="BF00BF"/>
                                  </a:solidFill>
                                  <a:latin typeface="Cambria Math" panose="02040503050406030204" pitchFamily="18" charset="0"/>
                                </a:rPr>
                              </m:ctrlPr>
                            </m:naryPr>
                            <m:sub>
                              <m:r>
                                <a:rPr lang="en-GB" sz="1700" b="0" i="1">
                                  <a:solidFill>
                                    <a:srgbClr val="BF00BF"/>
                                  </a:solidFill>
                                  <a:latin typeface="Cambria Math" panose="02040503050406030204" pitchFamily="18" charset="0"/>
                                </a:rPr>
                                <m:t>𝑛</m:t>
                              </m:r>
                              <m:r>
                                <a:rPr lang="en-GB" sz="1700" b="0" i="1">
                                  <a:solidFill>
                                    <a:srgbClr val="BF00BF"/>
                                  </a:solidFill>
                                  <a:latin typeface="Cambria Math" panose="02040503050406030204" pitchFamily="18" charset="0"/>
                                </a:rPr>
                                <m:t>=−∞</m:t>
                              </m:r>
                            </m:sub>
                            <m:sup>
                              <m:r>
                                <a:rPr lang="en-GB" sz="1700" b="0" i="1">
                                  <a:solidFill>
                                    <a:srgbClr val="BF00BF"/>
                                  </a:solidFill>
                                  <a:latin typeface="Cambria Math" panose="02040503050406030204" pitchFamily="18" charset="0"/>
                                </a:rPr>
                                <m:t>+</m:t>
                              </m:r>
                              <m:r>
                                <a:rPr lang="en-GB" sz="1700" b="0" i="1">
                                  <a:solidFill>
                                    <a:srgbClr val="BF00BF"/>
                                  </a:solidFill>
                                  <a:latin typeface="Cambria Math" panose="02040503050406030204" pitchFamily="18" charset="0"/>
                                  <a:ea typeface="Cambria Math" panose="02040503050406030204" pitchFamily="18" charset="0"/>
                                </a:rPr>
                                <m:t>∞</m:t>
                              </m:r>
                            </m:sup>
                            <m:e>
                              <m:sSup>
                                <m:sSupPr>
                                  <m:ctrlPr>
                                    <a:rPr lang="en-GB" sz="1700" i="1">
                                      <a:solidFill>
                                        <a:srgbClr val="BF00BF"/>
                                      </a:solidFill>
                                      <a:latin typeface="Cambria Math" panose="02040503050406030204" pitchFamily="18" charset="0"/>
                                      <a:ea typeface="Cambria Math" panose="02040503050406030204" pitchFamily="18" charset="0"/>
                                    </a:rPr>
                                  </m:ctrlPr>
                                </m:sSupPr>
                                <m:e>
                                  <m:r>
                                    <a:rPr lang="en-GB" sz="1700" b="0" i="1">
                                      <a:solidFill>
                                        <a:srgbClr val="BF00BF"/>
                                      </a:solidFill>
                                      <a:latin typeface="Cambria Math" panose="02040503050406030204" pitchFamily="18" charset="0"/>
                                      <a:ea typeface="Cambria Math" panose="02040503050406030204" pitchFamily="18" charset="0"/>
                                    </a:rPr>
                                    <m:t>𝑗</m:t>
                                  </m:r>
                                </m:e>
                                <m:sup>
                                  <m:r>
                                    <a:rPr lang="en-GB" sz="1700" b="0" i="1">
                                      <a:solidFill>
                                        <a:srgbClr val="BF00BF"/>
                                      </a:solidFill>
                                      <a:latin typeface="Cambria Math" panose="02040503050406030204" pitchFamily="18" charset="0"/>
                                      <a:ea typeface="Cambria Math" panose="02040503050406030204" pitchFamily="18" charset="0"/>
                                    </a:rPr>
                                    <m:t>−</m:t>
                                  </m:r>
                                  <m:r>
                                    <a:rPr lang="en-GB" sz="1700" b="0" i="1">
                                      <a:solidFill>
                                        <a:srgbClr val="BF00BF"/>
                                      </a:solidFill>
                                      <a:latin typeface="Cambria Math" panose="02040503050406030204" pitchFamily="18" charset="0"/>
                                      <a:ea typeface="Cambria Math" panose="02040503050406030204" pitchFamily="18" charset="0"/>
                                    </a:rPr>
                                    <m:t>𝑛</m:t>
                                  </m:r>
                                </m:sup>
                              </m:sSup>
                              <m:sSub>
                                <m:sSubPr>
                                  <m:ctrlPr>
                                    <a:rPr lang="en-GB" sz="1700" i="1">
                                      <a:solidFill>
                                        <a:srgbClr val="BF00BF"/>
                                      </a:solidFill>
                                      <a:latin typeface="Cambria Math" panose="02040503050406030204" pitchFamily="18" charset="0"/>
                                      <a:ea typeface="Cambria Math" panose="02040503050406030204" pitchFamily="18" charset="0"/>
                                    </a:rPr>
                                  </m:ctrlPr>
                                </m:sSubPr>
                                <m:e>
                                  <m:r>
                                    <a:rPr lang="en-GB" sz="1700" b="0" i="1">
                                      <a:solidFill>
                                        <a:srgbClr val="BF00BF"/>
                                      </a:solidFill>
                                      <a:latin typeface="Cambria Math" panose="02040503050406030204" pitchFamily="18" charset="0"/>
                                      <a:ea typeface="Cambria Math" panose="02040503050406030204" pitchFamily="18" charset="0"/>
                                    </a:rPr>
                                    <m:t>𝐽</m:t>
                                  </m:r>
                                </m:e>
                                <m:sub>
                                  <m:r>
                                    <a:rPr lang="en-GB" sz="1700" b="0" i="1">
                                      <a:solidFill>
                                        <a:srgbClr val="BF00BF"/>
                                      </a:solidFill>
                                      <a:latin typeface="Cambria Math" panose="02040503050406030204" pitchFamily="18" charset="0"/>
                                      <a:ea typeface="Cambria Math" panose="02040503050406030204" pitchFamily="18" charset="0"/>
                                    </a:rPr>
                                    <m:t>𝑛</m:t>
                                  </m:r>
                                </m:sub>
                              </m:sSub>
                              <m:r>
                                <a:rPr lang="en-GB" sz="1700" b="0" i="1">
                                  <a:solidFill>
                                    <a:srgbClr val="BF00BF"/>
                                  </a:solidFill>
                                  <a:latin typeface="Cambria Math" panose="02040503050406030204" pitchFamily="18" charset="0"/>
                                  <a:ea typeface="Cambria Math" panose="02040503050406030204" pitchFamily="18" charset="0"/>
                                </a:rPr>
                                <m:t>(</m:t>
                              </m:r>
                              <m:sSub>
                                <m:sSubPr>
                                  <m:ctrlPr>
                                    <a:rPr lang="en-GB" sz="1700" i="1">
                                      <a:solidFill>
                                        <a:srgbClr val="BF00BF"/>
                                      </a:solidFill>
                                      <a:latin typeface="Cambria Math" panose="02040503050406030204" pitchFamily="18" charset="0"/>
                                      <a:ea typeface="Cambria Math" panose="02040503050406030204" pitchFamily="18" charset="0"/>
                                    </a:rPr>
                                  </m:ctrlPr>
                                </m:sSubPr>
                                <m:e>
                                  <m:r>
                                    <a:rPr lang="en-GB" sz="1700" b="0" i="1" smtClean="0">
                                      <a:solidFill>
                                        <a:srgbClr val="BF00BF"/>
                                      </a:solidFill>
                                      <a:latin typeface="Cambria Math" panose="02040503050406030204" pitchFamily="18" charset="0"/>
                                      <a:ea typeface="Cambria Math" panose="02040503050406030204" pitchFamily="18" charset="0"/>
                                    </a:rPr>
                                    <m:t>2</m:t>
                                  </m:r>
                                  <m:r>
                                    <a:rPr lang="en-GB" sz="1700" b="0" i="1" smtClean="0">
                                      <a:solidFill>
                                        <a:srgbClr val="BF00BF"/>
                                      </a:solidFill>
                                      <a:latin typeface="Cambria Math" panose="02040503050406030204" pitchFamily="18" charset="0"/>
                                      <a:ea typeface="Cambria Math" panose="02040503050406030204" pitchFamily="18" charset="0"/>
                                    </a:rPr>
                                    <m:t>𝜋</m:t>
                                  </m:r>
                                  <m:r>
                                    <a:rPr lang="en-GB" sz="1700" b="0" i="1" smtClean="0">
                                      <a:solidFill>
                                        <a:srgbClr val="BF00BF"/>
                                      </a:solidFill>
                                      <a:latin typeface="Cambria Math" panose="02040503050406030204" pitchFamily="18" charset="0"/>
                                      <a:ea typeface="Cambria Math" panose="02040503050406030204" pitchFamily="18" charset="0"/>
                                    </a:rPr>
                                    <m:t>𝑓</m:t>
                                  </m:r>
                                </m:e>
                                <m:sub>
                                  <m:r>
                                    <a:rPr lang="en-GB" sz="1700" b="0" i="1">
                                      <a:solidFill>
                                        <a:srgbClr val="BF00BF"/>
                                      </a:solidFill>
                                      <a:latin typeface="Cambria Math" panose="02040503050406030204" pitchFamily="18" charset="0"/>
                                      <a:ea typeface="Cambria Math" panose="02040503050406030204" pitchFamily="18" charset="0"/>
                                    </a:rPr>
                                    <m:t>0</m:t>
                                  </m:r>
                                </m:sub>
                              </m:sSub>
                              <m:r>
                                <a:rPr lang="en-GB" sz="1700" b="0" i="1">
                                  <a:solidFill>
                                    <a:srgbClr val="BF00BF"/>
                                  </a:solidFill>
                                  <a:latin typeface="Cambria Math" panose="02040503050406030204" pitchFamily="18" charset="0"/>
                                  <a:ea typeface="Cambria Math" panose="02040503050406030204" pitchFamily="18" charset="0"/>
                                </a:rPr>
                                <m:t>𝑞</m:t>
                              </m:r>
                              <m:sSub>
                                <m:sSubPr>
                                  <m:ctrlPr>
                                    <a:rPr lang="en-GB" sz="1700" i="1">
                                      <a:solidFill>
                                        <a:srgbClr val="BF00BF"/>
                                      </a:solidFill>
                                      <a:latin typeface="Cambria Math" panose="02040503050406030204" pitchFamily="18" charset="0"/>
                                    </a:rPr>
                                  </m:ctrlPr>
                                </m:sSubPr>
                                <m:e>
                                  <m:r>
                                    <a:rPr lang="en-GB" sz="1700" b="0" i="1">
                                      <a:solidFill>
                                        <a:srgbClr val="BF00BF"/>
                                      </a:solidFill>
                                      <a:latin typeface="Cambria Math" panose="02040503050406030204" pitchFamily="18" charset="0"/>
                                    </a:rPr>
                                    <m:t>𝐴</m:t>
                                  </m:r>
                                </m:e>
                                <m:sub>
                                  <m:r>
                                    <a:rPr lang="en-GB" sz="1700" b="0" i="1">
                                      <a:solidFill>
                                        <a:srgbClr val="BF00BF"/>
                                      </a:solidFill>
                                      <a:latin typeface="Cambria Math" panose="02040503050406030204" pitchFamily="18" charset="0"/>
                                    </a:rPr>
                                    <m:t>𝑠</m:t>
                                  </m:r>
                                </m:sub>
                              </m:sSub>
                              <m:r>
                                <a:rPr lang="en-GB" sz="1700" b="0" i="1">
                                  <a:solidFill>
                                    <a:srgbClr val="BF00BF"/>
                                  </a:solidFill>
                                  <a:latin typeface="Cambria Math" panose="02040503050406030204" pitchFamily="18" charset="0"/>
                                  <a:ea typeface="Cambria Math" panose="02040503050406030204" pitchFamily="18" charset="0"/>
                                </a:rPr>
                                <m:t>)</m:t>
                              </m:r>
                            </m:e>
                          </m:nary>
                        </m:e>
                      </m:nary>
                      <m:r>
                        <a:rPr lang="en-GB" sz="1700" b="0" i="1">
                          <a:solidFill>
                            <a:srgbClr val="BF00BF"/>
                          </a:solidFill>
                          <a:latin typeface="Cambria Math" panose="02040503050406030204" pitchFamily="18" charset="0"/>
                          <a:ea typeface="Cambria Math" panose="02040503050406030204" pitchFamily="18" charset="0"/>
                        </a:rPr>
                        <m:t>𝛿</m:t>
                      </m:r>
                      <m:d>
                        <m:dPr>
                          <m:ctrlPr>
                            <a:rPr lang="en-GB" sz="1700" i="1">
                              <a:solidFill>
                                <a:srgbClr val="BF00BF"/>
                              </a:solidFill>
                              <a:latin typeface="Cambria Math" panose="02040503050406030204" pitchFamily="18" charset="0"/>
                              <a:ea typeface="Cambria Math" panose="02040503050406030204" pitchFamily="18" charset="0"/>
                            </a:rPr>
                          </m:ctrlPr>
                        </m:dPr>
                        <m:e>
                          <m:r>
                            <a:rPr lang="en-GB" sz="1700" b="0" i="1">
                              <a:solidFill>
                                <a:srgbClr val="BF00BF"/>
                              </a:solidFill>
                              <a:latin typeface="Cambria Math" panose="02040503050406030204" pitchFamily="18" charset="0"/>
                              <a:ea typeface="Cambria Math" panose="02040503050406030204" pitchFamily="18" charset="0"/>
                            </a:rPr>
                            <m:t>𝑞</m:t>
                          </m:r>
                          <m:sSub>
                            <m:sSubPr>
                              <m:ctrlPr>
                                <a:rPr lang="en-GB" sz="1700" i="1">
                                  <a:solidFill>
                                    <a:srgbClr val="BF00BF"/>
                                  </a:solidFill>
                                  <a:latin typeface="Cambria Math" panose="02040503050406030204" pitchFamily="18" charset="0"/>
                                  <a:ea typeface="Cambria Math" panose="02040503050406030204" pitchFamily="18" charset="0"/>
                                </a:rPr>
                              </m:ctrlPr>
                            </m:sSubPr>
                            <m:e>
                              <m:r>
                                <a:rPr lang="en-GB" sz="1700" b="0" i="1" smtClean="0">
                                  <a:solidFill>
                                    <a:srgbClr val="BF00BF"/>
                                  </a:solidFill>
                                  <a:latin typeface="Cambria Math" panose="02040503050406030204" pitchFamily="18" charset="0"/>
                                  <a:ea typeface="Cambria Math" panose="02040503050406030204" pitchFamily="18" charset="0"/>
                                </a:rPr>
                                <m:t>𝑓</m:t>
                              </m:r>
                            </m:e>
                            <m:sub>
                              <m:r>
                                <a:rPr lang="en-GB" sz="1700" b="0" i="1">
                                  <a:solidFill>
                                    <a:srgbClr val="BF00BF"/>
                                  </a:solidFill>
                                  <a:latin typeface="Cambria Math" panose="02040503050406030204" pitchFamily="18" charset="0"/>
                                  <a:ea typeface="Cambria Math" panose="02040503050406030204" pitchFamily="18" charset="0"/>
                                </a:rPr>
                                <m:t>0</m:t>
                              </m:r>
                            </m:sub>
                          </m:sSub>
                          <m:r>
                            <a:rPr lang="en-GB" sz="1700" b="0" i="1">
                              <a:solidFill>
                                <a:srgbClr val="BF00BF"/>
                              </a:solidFill>
                              <a:latin typeface="Cambria Math" panose="02040503050406030204" pitchFamily="18" charset="0"/>
                              <a:ea typeface="Cambria Math" panose="02040503050406030204" pitchFamily="18" charset="0"/>
                            </a:rPr>
                            <m:t>+</m:t>
                          </m:r>
                          <m:r>
                            <a:rPr lang="en-GB" sz="1700" b="0" i="1">
                              <a:solidFill>
                                <a:srgbClr val="BF00BF"/>
                              </a:solidFill>
                              <a:latin typeface="Cambria Math" panose="02040503050406030204" pitchFamily="18" charset="0"/>
                              <a:ea typeface="Cambria Math" panose="02040503050406030204" pitchFamily="18" charset="0"/>
                            </a:rPr>
                            <m:t>𝑛</m:t>
                          </m:r>
                          <m:sSub>
                            <m:sSubPr>
                              <m:ctrlPr>
                                <a:rPr lang="en-GB" sz="1700" i="1">
                                  <a:solidFill>
                                    <a:srgbClr val="BF00BF"/>
                                  </a:solidFill>
                                  <a:latin typeface="Cambria Math" panose="02040503050406030204" pitchFamily="18" charset="0"/>
                                  <a:ea typeface="Cambria Math" panose="02040503050406030204" pitchFamily="18" charset="0"/>
                                </a:rPr>
                              </m:ctrlPr>
                            </m:sSubPr>
                            <m:e>
                              <m:r>
                                <a:rPr lang="en-GB" sz="1700" b="0" i="1" smtClean="0">
                                  <a:solidFill>
                                    <a:srgbClr val="BF00BF"/>
                                  </a:solidFill>
                                  <a:latin typeface="Cambria Math" panose="02040503050406030204" pitchFamily="18" charset="0"/>
                                  <a:ea typeface="Cambria Math" panose="02040503050406030204" pitchFamily="18" charset="0"/>
                                </a:rPr>
                                <m:t>𝑓</m:t>
                              </m:r>
                            </m:e>
                            <m:sub>
                              <m:r>
                                <a:rPr lang="en-GB" sz="1700" b="0" i="1">
                                  <a:solidFill>
                                    <a:srgbClr val="BF00BF"/>
                                  </a:solidFill>
                                  <a:latin typeface="Cambria Math" panose="02040503050406030204" pitchFamily="18" charset="0"/>
                                  <a:ea typeface="Cambria Math" panose="02040503050406030204" pitchFamily="18" charset="0"/>
                                </a:rPr>
                                <m:t>𝑠</m:t>
                              </m:r>
                              <m:r>
                                <a:rPr lang="en-GB" sz="1700" b="0" i="1" smtClean="0">
                                  <a:solidFill>
                                    <a:srgbClr val="BF00BF"/>
                                  </a:solidFill>
                                  <a:latin typeface="Cambria Math" panose="02040503050406030204" pitchFamily="18" charset="0"/>
                                  <a:ea typeface="Cambria Math" panose="02040503050406030204" pitchFamily="18" charset="0"/>
                                </a:rPr>
                                <m:t>0,</m:t>
                              </m:r>
                              <m:r>
                                <a:rPr lang="en-GB" sz="1700" b="0" i="1" smtClean="0">
                                  <a:solidFill>
                                    <a:srgbClr val="BF00BF"/>
                                  </a:solidFill>
                                  <a:latin typeface="Cambria Math" panose="02040503050406030204" pitchFamily="18" charset="0"/>
                                  <a:ea typeface="Cambria Math" panose="02040503050406030204" pitchFamily="18" charset="0"/>
                                </a:rPr>
                                <m:t>𝑆𝑅</m:t>
                              </m:r>
                            </m:sub>
                          </m:sSub>
                          <m:r>
                            <a:rPr lang="en-GB" sz="1700" b="0" i="1">
                              <a:solidFill>
                                <a:srgbClr val="BF00BF"/>
                              </a:solidFill>
                              <a:latin typeface="Cambria Math" panose="02040503050406030204" pitchFamily="18" charset="0"/>
                              <a:ea typeface="Cambria Math" panose="02040503050406030204" pitchFamily="18" charset="0"/>
                            </a:rPr>
                            <m:t>−</m:t>
                          </m:r>
                          <m:r>
                            <a:rPr lang="en-GB" sz="1700" b="0" i="1" smtClean="0">
                              <a:solidFill>
                                <a:srgbClr val="BF00BF"/>
                              </a:solidFill>
                              <a:latin typeface="Cambria Math" panose="02040503050406030204" pitchFamily="18" charset="0"/>
                              <a:ea typeface="Cambria Math" panose="02040503050406030204" pitchFamily="18" charset="0"/>
                            </a:rPr>
                            <m:t>𝑓</m:t>
                          </m:r>
                        </m:e>
                      </m:d>
                    </m:oMath>
                  </m:oMathPara>
                </a14:m>
                <a:endParaRPr lang="en-GB" sz="1700" dirty="0">
                  <a:solidFill>
                    <a:srgbClr val="FF0000"/>
                  </a:solidFill>
                </a:endParaRPr>
              </a:p>
            </p:txBody>
          </p:sp>
        </mc:Choice>
        <mc:Fallback xmlns="">
          <p:sp>
            <p:nvSpPr>
              <p:cNvPr id="10" name="CasellaDiTesto 9">
                <a:extLst>
                  <a:ext uri="{FF2B5EF4-FFF2-40B4-BE49-F238E27FC236}">
                    <a16:creationId xmlns:a16="http://schemas.microsoft.com/office/drawing/2014/main" id="{98BF1EA6-69BF-4850-BA32-89C141D6371C}"/>
                  </a:ext>
                </a:extLst>
              </p:cNvPr>
              <p:cNvSpPr txBox="1">
                <a:spLocks noRot="1" noChangeAspect="1" noMove="1" noResize="1" noEditPoints="1" noAdjustHandles="1" noChangeArrowheads="1" noChangeShapeType="1" noTextEdit="1"/>
              </p:cNvSpPr>
              <p:nvPr/>
            </p:nvSpPr>
            <p:spPr>
              <a:xfrm>
                <a:off x="5133745" y="1536528"/>
                <a:ext cx="5787615" cy="84830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40E6DE6-A5D8-48A4-BC34-A2A9949F5938}"/>
                  </a:ext>
                </a:extLst>
              </p:cNvPr>
              <p:cNvSpPr txBox="1"/>
              <p:nvPr/>
            </p:nvSpPr>
            <p:spPr>
              <a:xfrm>
                <a:off x="822449" y="2872380"/>
                <a:ext cx="2430502" cy="615553"/>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rPr>
                        <m:t>𝒒</m:t>
                      </m:r>
                      <m:r>
                        <a:rPr lang="en-GB" sz="1700" b="1" i="1" smtClean="0">
                          <a:latin typeface="Cambria Math" panose="02040503050406030204" pitchFamily="18" charset="0"/>
                        </a:rPr>
                        <m:t>=−</m:t>
                      </m:r>
                      <m:r>
                        <a:rPr lang="en-GB" sz="1700" b="1" i="1" smtClean="0">
                          <a:latin typeface="Cambria Math" panose="02040503050406030204" pitchFamily="18" charset="0"/>
                        </a:rPr>
                        <m:t>𝟏𝟎𝟎𝟎𝟎</m:t>
                      </m:r>
                      <m:r>
                        <a:rPr lang="en-GB" sz="1700" b="1" i="1" smtClean="0">
                          <a:latin typeface="Cambria Math" panose="02040503050406030204" pitchFamily="18" charset="0"/>
                        </a:rPr>
                        <m:t>,⋯,</m:t>
                      </m:r>
                      <m:r>
                        <a:rPr lang="en-GB" sz="1700" b="1" i="1" smtClean="0">
                          <a:latin typeface="Cambria Math" panose="02040503050406030204" pitchFamily="18" charset="0"/>
                          <a:ea typeface="Cambria Math" panose="02040503050406030204" pitchFamily="18" charset="0"/>
                        </a:rPr>
                        <m:t>𝟏𝟎𝟎𝟎𝟎</m:t>
                      </m:r>
                    </m:oMath>
                  </m:oMathPara>
                </a14:m>
                <a:endParaRPr lang="en-GB" sz="1700" b="1" dirty="0"/>
              </a:p>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rPr>
                        <m:t>𝒏</m:t>
                      </m:r>
                      <m:r>
                        <a:rPr lang="en-GB" sz="1700" b="1" i="1" smtClean="0">
                          <a:latin typeface="Cambria Math" panose="02040503050406030204" pitchFamily="18" charset="0"/>
                        </a:rPr>
                        <m:t>=−</m:t>
                      </m:r>
                      <m:r>
                        <a:rPr lang="en-GB" sz="1700" b="1" i="1" smtClean="0">
                          <a:latin typeface="Cambria Math" panose="02040503050406030204" pitchFamily="18" charset="0"/>
                        </a:rPr>
                        <m:t>𝟑</m:t>
                      </m:r>
                      <m:r>
                        <a:rPr lang="en-GB" sz="1700" b="1" i="1" smtClean="0">
                          <a:latin typeface="Cambria Math" panose="02040503050406030204" pitchFamily="18" charset="0"/>
                        </a:rPr>
                        <m:t>,⋯,</m:t>
                      </m:r>
                      <m:r>
                        <a:rPr lang="en-GB" sz="1700" b="1" i="1" smtClean="0">
                          <a:latin typeface="Cambria Math" panose="02040503050406030204" pitchFamily="18" charset="0"/>
                        </a:rPr>
                        <m:t>𝟑</m:t>
                      </m:r>
                    </m:oMath>
                  </m:oMathPara>
                </a14:m>
                <a:endParaRPr lang="en-GB" sz="1700" b="1" dirty="0"/>
              </a:p>
            </p:txBody>
          </p:sp>
        </mc:Choice>
        <mc:Fallback xmlns="">
          <p:sp>
            <p:nvSpPr>
              <p:cNvPr id="14" name="CasellaDiTesto 13">
                <a:extLst>
                  <a:ext uri="{FF2B5EF4-FFF2-40B4-BE49-F238E27FC236}">
                    <a16:creationId xmlns:a16="http://schemas.microsoft.com/office/drawing/2014/main" id="{F40E6DE6-A5D8-48A4-BC34-A2A9949F5938}"/>
                  </a:ext>
                </a:extLst>
              </p:cNvPr>
              <p:cNvSpPr txBox="1">
                <a:spLocks noRot="1" noChangeAspect="1" noMove="1" noResize="1" noEditPoints="1" noAdjustHandles="1" noChangeArrowheads="1" noChangeShapeType="1" noTextEdit="1"/>
              </p:cNvSpPr>
              <p:nvPr/>
            </p:nvSpPr>
            <p:spPr>
              <a:xfrm>
                <a:off x="822449" y="2872380"/>
                <a:ext cx="2430502" cy="615553"/>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A14A0D4-3DE0-4B23-9ADF-E2FA18466991}"/>
                  </a:ext>
                </a:extLst>
              </p:cNvPr>
              <p:cNvSpPr txBox="1"/>
              <p:nvPr/>
            </p:nvSpPr>
            <p:spPr>
              <a:xfrm>
                <a:off x="825579" y="3539069"/>
                <a:ext cx="743152" cy="1046440"/>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00" b="1" i="1" smtClean="0">
                              <a:solidFill>
                                <a:srgbClr val="0000FF"/>
                              </a:solidFill>
                              <a:latin typeface="Cambria Math" panose="02040503050406030204" pitchFamily="18" charset="0"/>
                            </a:rPr>
                          </m:ctrlPr>
                        </m:dPr>
                        <m:e>
                          <m:r>
                            <a:rPr lang="en-GB" sz="1700" b="1" i="1" smtClean="0">
                              <a:solidFill>
                                <a:srgbClr val="0000FF"/>
                              </a:solidFill>
                              <a:latin typeface="Cambria Math" panose="02040503050406030204" pitchFamily="18" charset="0"/>
                            </a:rPr>
                            <m:t>𝒏</m:t>
                          </m:r>
                        </m:e>
                      </m:d>
                      <m:r>
                        <a:rPr lang="en-GB" sz="1700" b="1" i="1" smtClean="0">
                          <a:solidFill>
                            <a:srgbClr val="0000FF"/>
                          </a:solidFill>
                          <a:latin typeface="Cambria Math" panose="02040503050406030204" pitchFamily="18" charset="0"/>
                        </a:rPr>
                        <m:t>=</m:t>
                      </m:r>
                      <m:r>
                        <a:rPr lang="en-GB" sz="1700" b="1" i="1" smtClean="0">
                          <a:solidFill>
                            <a:srgbClr val="0000FF"/>
                          </a:solidFill>
                          <a:latin typeface="Cambria Math" panose="02040503050406030204" pitchFamily="18" charset="0"/>
                        </a:rPr>
                        <m:t>𝟎</m:t>
                      </m:r>
                    </m:oMath>
                  </m:oMathPara>
                </a14:m>
                <a:endParaRPr lang="en-GB" sz="1700" b="1" dirty="0">
                  <a:solidFill>
                    <a:srgbClr val="0000FF"/>
                  </a:solidFill>
                </a:endParaRPr>
              </a:p>
              <a:p>
                <a:pPr/>
                <a14:m>
                  <m:oMathPara xmlns:m="http://schemas.openxmlformats.org/officeDocument/2006/math">
                    <m:oMathParaPr>
                      <m:jc m:val="centerGroup"/>
                    </m:oMathParaPr>
                    <m:oMath xmlns:m="http://schemas.openxmlformats.org/officeDocument/2006/math">
                      <m:d>
                        <m:dPr>
                          <m:begChr m:val="|"/>
                          <m:endChr m:val="|"/>
                          <m:ctrlPr>
                            <a:rPr lang="en-GB" sz="1700" b="1" i="1" smtClean="0">
                              <a:solidFill>
                                <a:srgbClr val="FF0000"/>
                              </a:solidFill>
                              <a:latin typeface="Cambria Math" panose="02040503050406030204" pitchFamily="18" charset="0"/>
                            </a:rPr>
                          </m:ctrlPr>
                        </m:dPr>
                        <m:e>
                          <m:r>
                            <a:rPr lang="en-GB" sz="1700" b="1" i="1" smtClean="0">
                              <a:solidFill>
                                <a:srgbClr val="FF0000"/>
                              </a:solidFill>
                              <a:latin typeface="Cambria Math" panose="02040503050406030204" pitchFamily="18" charset="0"/>
                            </a:rPr>
                            <m:t>𝒏</m:t>
                          </m:r>
                        </m:e>
                      </m:d>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m:t>
                      </m:r>
                    </m:oMath>
                  </m:oMathPara>
                </a14:m>
                <a:endParaRPr lang="en-GB" sz="1700" b="1" dirty="0">
                  <a:solidFill>
                    <a:srgbClr val="FF0000"/>
                  </a:solidFill>
                </a:endParaRPr>
              </a:p>
              <a:p>
                <a:pPr/>
                <a14:m>
                  <m:oMathPara xmlns:m="http://schemas.openxmlformats.org/officeDocument/2006/math">
                    <m:oMathParaPr>
                      <m:jc m:val="centerGroup"/>
                    </m:oMathParaPr>
                    <m:oMath xmlns:m="http://schemas.openxmlformats.org/officeDocument/2006/math">
                      <m:d>
                        <m:dPr>
                          <m:begChr m:val="|"/>
                          <m:endChr m:val="|"/>
                          <m:ctrlPr>
                            <a:rPr lang="en-GB" sz="1700" b="1" i="1" smtClean="0">
                              <a:solidFill>
                                <a:srgbClr val="008000"/>
                              </a:solidFill>
                              <a:latin typeface="Cambria Math" panose="02040503050406030204" pitchFamily="18" charset="0"/>
                            </a:rPr>
                          </m:ctrlPr>
                        </m:dPr>
                        <m:e>
                          <m:r>
                            <a:rPr lang="en-GB" sz="1700" b="1" i="1" smtClean="0">
                              <a:solidFill>
                                <a:srgbClr val="008000"/>
                              </a:solidFill>
                              <a:latin typeface="Cambria Math" panose="02040503050406030204" pitchFamily="18" charset="0"/>
                            </a:rPr>
                            <m:t>𝒏</m:t>
                          </m:r>
                        </m:e>
                      </m:d>
                      <m:r>
                        <a:rPr lang="en-GB" sz="1700" b="1" i="1" smtClean="0">
                          <a:solidFill>
                            <a:srgbClr val="008000"/>
                          </a:solidFill>
                          <a:latin typeface="Cambria Math" panose="02040503050406030204" pitchFamily="18" charset="0"/>
                        </a:rPr>
                        <m:t>=</m:t>
                      </m:r>
                      <m:r>
                        <a:rPr lang="en-GB" sz="1700" b="1" i="1" smtClean="0">
                          <a:solidFill>
                            <a:srgbClr val="008000"/>
                          </a:solidFill>
                          <a:latin typeface="Cambria Math" panose="02040503050406030204" pitchFamily="18" charset="0"/>
                        </a:rPr>
                        <m:t>𝟐</m:t>
                      </m:r>
                    </m:oMath>
                  </m:oMathPara>
                </a14:m>
                <a:endParaRPr lang="en-GB" sz="1700" b="1" dirty="0">
                  <a:solidFill>
                    <a:srgbClr val="008000"/>
                  </a:solidFill>
                </a:endParaRPr>
              </a:p>
              <a:p>
                <a:pPr/>
                <a14:m>
                  <m:oMathPara xmlns:m="http://schemas.openxmlformats.org/officeDocument/2006/math">
                    <m:oMathParaPr>
                      <m:jc m:val="centerGroup"/>
                    </m:oMathParaPr>
                    <m:oMath xmlns:m="http://schemas.openxmlformats.org/officeDocument/2006/math">
                      <m:d>
                        <m:dPr>
                          <m:begChr m:val="|"/>
                          <m:endChr m:val="|"/>
                          <m:ctrlPr>
                            <a:rPr lang="en-GB" sz="1700" b="1" i="1" smtClean="0">
                              <a:solidFill>
                                <a:srgbClr val="BFBF00"/>
                              </a:solidFill>
                              <a:latin typeface="Cambria Math" panose="02040503050406030204" pitchFamily="18" charset="0"/>
                            </a:rPr>
                          </m:ctrlPr>
                        </m:dPr>
                        <m:e>
                          <m:r>
                            <a:rPr lang="en-GB" sz="1700" b="1" i="1" smtClean="0">
                              <a:solidFill>
                                <a:srgbClr val="BFBF00"/>
                              </a:solidFill>
                              <a:latin typeface="Cambria Math" panose="02040503050406030204" pitchFamily="18" charset="0"/>
                            </a:rPr>
                            <m:t>𝒏</m:t>
                          </m:r>
                        </m:e>
                      </m:d>
                      <m:r>
                        <a:rPr lang="en-GB" sz="1700" b="1" i="1" smtClean="0">
                          <a:solidFill>
                            <a:srgbClr val="BFBF00"/>
                          </a:solidFill>
                          <a:latin typeface="Cambria Math" panose="02040503050406030204" pitchFamily="18" charset="0"/>
                        </a:rPr>
                        <m:t>=</m:t>
                      </m:r>
                      <m:r>
                        <a:rPr lang="en-GB" sz="1700" b="1" i="1" smtClean="0">
                          <a:solidFill>
                            <a:srgbClr val="BFBF00"/>
                          </a:solidFill>
                          <a:latin typeface="Cambria Math" panose="02040503050406030204" pitchFamily="18" charset="0"/>
                        </a:rPr>
                        <m:t>𝟑</m:t>
                      </m:r>
                    </m:oMath>
                  </m:oMathPara>
                </a14:m>
                <a:endParaRPr lang="en-GB" sz="1700" b="1" dirty="0">
                  <a:solidFill>
                    <a:srgbClr val="BFBF00"/>
                  </a:solidFill>
                </a:endParaRPr>
              </a:p>
            </p:txBody>
          </p:sp>
        </mc:Choice>
        <mc:Fallback xmlns="">
          <p:sp>
            <p:nvSpPr>
              <p:cNvPr id="17" name="CasellaDiTesto 16">
                <a:extLst>
                  <a:ext uri="{FF2B5EF4-FFF2-40B4-BE49-F238E27FC236}">
                    <a16:creationId xmlns:a16="http://schemas.microsoft.com/office/drawing/2014/main" id="{8A14A0D4-3DE0-4B23-9ADF-E2FA18466991}"/>
                  </a:ext>
                </a:extLst>
              </p:cNvPr>
              <p:cNvSpPr txBox="1">
                <a:spLocks noRot="1" noChangeAspect="1" noMove="1" noResize="1" noEditPoints="1" noAdjustHandles="1" noChangeArrowheads="1" noChangeShapeType="1" noTextEdit="1"/>
              </p:cNvSpPr>
              <p:nvPr/>
            </p:nvSpPr>
            <p:spPr>
              <a:xfrm>
                <a:off x="825579" y="3539069"/>
                <a:ext cx="743152" cy="1046440"/>
              </a:xfrm>
              <a:prstGeom prst="rect">
                <a:avLst/>
              </a:prstGeom>
              <a:blipFill>
                <a:blip r:embed="rId6"/>
                <a:stretch>
                  <a:fillRect r="-5645" b="-578"/>
                </a:stretch>
              </a:blipFill>
              <a:ln>
                <a:solidFill>
                  <a:schemeClr val="tx1"/>
                </a:solidFill>
              </a:ln>
            </p:spPr>
            <p:txBody>
              <a:bodyPr/>
              <a:lstStyle/>
              <a:p>
                <a:r>
                  <a:rPr lang="en-GB">
                    <a:noFill/>
                  </a:rPr>
                  <a:t> </a:t>
                </a:r>
              </a:p>
            </p:txBody>
          </p:sp>
        </mc:Fallback>
      </mc:AlternateContent>
      <p:sp>
        <p:nvSpPr>
          <p:cNvPr id="20" name="Rettangolo 19">
            <a:extLst>
              <a:ext uri="{FF2B5EF4-FFF2-40B4-BE49-F238E27FC236}">
                <a16:creationId xmlns:a16="http://schemas.microsoft.com/office/drawing/2014/main" id="{E5FD6058-85AE-4A29-9650-DD9CEC25E8C0}"/>
              </a:ext>
            </a:extLst>
          </p:cNvPr>
          <p:cNvSpPr/>
          <p:nvPr/>
        </p:nvSpPr>
        <p:spPr>
          <a:xfrm>
            <a:off x="4030463" y="2863503"/>
            <a:ext cx="62143" cy="2711672"/>
          </a:xfrm>
          <a:prstGeom prst="rect">
            <a:avLst/>
          </a:prstGeom>
          <a:solidFill>
            <a:schemeClr val="tx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6F9B88CF-4364-4C70-8A6E-B4E068AD5D2A}"/>
                  </a:ext>
                </a:extLst>
              </p:cNvPr>
              <p:cNvSpPr txBox="1"/>
              <p:nvPr/>
            </p:nvSpPr>
            <p:spPr>
              <a:xfrm>
                <a:off x="-19883" y="6101888"/>
                <a:ext cx="12062626" cy="655244"/>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chemeClr val="tx1"/>
                    </a:solidFill>
                  </a:rPr>
                  <a:t>Given a frequency in </a:t>
                </a:r>
                <a14:m>
                  <m:oMath xmlns:m="http://schemas.openxmlformats.org/officeDocument/2006/math">
                    <m:d>
                      <m:dPr>
                        <m:ctrlPr>
                          <a:rPr lang="en-GB" sz="1700" i="1" dirty="0" smtClean="0">
                            <a:latin typeface="Cambria Math" panose="02040503050406030204" pitchFamily="18" charset="0"/>
                            <a:ea typeface="Cambria Math" panose="02040503050406030204" pitchFamily="18" charset="0"/>
                          </a:rPr>
                        </m:ctrlPr>
                      </m:dPr>
                      <m:e>
                        <m:r>
                          <a:rPr lang="en-GB" sz="1700" i="1" dirty="0">
                            <a:latin typeface="Cambria Math" panose="02040503050406030204" pitchFamily="18" charset="0"/>
                          </a:rPr>
                          <m:t>0,</m:t>
                        </m:r>
                        <m:sSup>
                          <m:sSupPr>
                            <m:ctrlPr>
                              <a:rPr lang="en-GB" sz="1700" i="1" dirty="0">
                                <a:latin typeface="Cambria Math" panose="02040503050406030204" pitchFamily="18" charset="0"/>
                              </a:rPr>
                            </m:ctrlPr>
                          </m:sSupPr>
                          <m:e>
                            <m:r>
                              <a:rPr lang="en-GB" sz="1700" i="1" dirty="0">
                                <a:latin typeface="Cambria Math" panose="02040503050406030204" pitchFamily="18" charset="0"/>
                              </a:rPr>
                              <m:t>𝑓</m:t>
                            </m:r>
                          </m:e>
                          <m:sup>
                            <m:r>
                              <a:rPr lang="en-GB" sz="1700" i="1" dirty="0">
                                <a:latin typeface="Cambria Math" panose="02040503050406030204" pitchFamily="18" charset="0"/>
                              </a:rPr>
                              <m:t>∗</m:t>
                            </m:r>
                          </m:sup>
                        </m:sSup>
                      </m:e>
                    </m:d>
                  </m:oMath>
                </a14:m>
                <a:r>
                  <a:rPr lang="en-GB" sz="1700" dirty="0">
                    <a:solidFill>
                      <a:schemeClr val="tx1"/>
                    </a:solidFill>
                  </a:rPr>
                  <a:t>, the spectrum-amplitudes strongly decrease as </a:t>
                </a:r>
                <a14:m>
                  <m:oMath xmlns:m="http://schemas.openxmlformats.org/officeDocument/2006/math">
                    <m:d>
                      <m:dPr>
                        <m:begChr m:val="|"/>
                        <m:endChr m:val="|"/>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𝑛</m:t>
                        </m:r>
                      </m:e>
                    </m:d>
                  </m:oMath>
                </a14:m>
                <a:r>
                  <a:rPr lang="en-GB" sz="1700" dirty="0">
                    <a:solidFill>
                      <a:schemeClr val="tx1"/>
                    </a:solidFill>
                  </a:rPr>
                  <a:t> </a:t>
                </a:r>
                <a:r>
                  <a:rPr lang="en-GB" sz="1700" dirty="0"/>
                  <a:t>increases.</a:t>
                </a:r>
              </a:p>
              <a:p>
                <a:pPr marL="742950" lvl="1" indent="-285750">
                  <a:buFont typeface="Wingdings" panose="05000000000000000000" pitchFamily="2" charset="2"/>
                  <a:buChar char="Ø"/>
                </a:pPr>
                <a:r>
                  <a:rPr lang="en-GB" sz="1700" dirty="0"/>
                  <a:t> As an example, the zoom shows that the spectrum-amplitudes for </a:t>
                </a:r>
                <a14:m>
                  <m:oMath xmlns:m="http://schemas.openxmlformats.org/officeDocument/2006/math">
                    <m:d>
                      <m:dPr>
                        <m:begChr m:val="|"/>
                        <m:endChr m:val="|"/>
                        <m:ctrlPr>
                          <a:rPr lang="en-GB" sz="1700" i="1">
                            <a:latin typeface="Cambria Math" panose="02040503050406030204" pitchFamily="18" charset="0"/>
                          </a:rPr>
                        </m:ctrlPr>
                      </m:dPr>
                      <m:e>
                        <m:r>
                          <a:rPr lang="en-GB" sz="1700" i="1">
                            <a:latin typeface="Cambria Math" panose="02040503050406030204" pitchFamily="18" charset="0"/>
                          </a:rPr>
                          <m:t>𝑛</m:t>
                        </m:r>
                      </m:e>
                    </m:d>
                    <m:r>
                      <a:rPr lang="en-GB" sz="1700" b="0" i="1" smtClean="0">
                        <a:latin typeface="Cambria Math" panose="02040503050406030204" pitchFamily="18" charset="0"/>
                      </a:rPr>
                      <m:t>=3</m:t>
                    </m:r>
                  </m:oMath>
                </a14:m>
                <a:r>
                  <a:rPr lang="en-GB" sz="1700" dirty="0"/>
                  <a:t> are essentially zero in the range </a:t>
                </a:r>
                <a14:m>
                  <m:oMath xmlns:m="http://schemas.openxmlformats.org/officeDocument/2006/math">
                    <m:d>
                      <m:dPr>
                        <m:begChr m:val="["/>
                        <m:endChr m:val="]"/>
                        <m:ctrlPr>
                          <a:rPr lang="en-GB" sz="1700" i="1">
                            <a:latin typeface="Cambria Math" panose="02040503050406030204" pitchFamily="18" charset="0"/>
                          </a:rPr>
                        </m:ctrlPr>
                      </m:dPr>
                      <m:e>
                        <m:r>
                          <a:rPr lang="en-GB" sz="1700" b="0" i="1">
                            <a:latin typeface="Cambria Math" panose="02040503050406030204" pitchFamily="18" charset="0"/>
                          </a:rPr>
                          <m:t>4</m:t>
                        </m:r>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a:latin typeface="Cambria Math" panose="02040503050406030204" pitchFamily="18" charset="0"/>
                              </a:rPr>
                              <m:t>𝑟</m:t>
                            </m:r>
                            <m:r>
                              <a:rPr lang="en-GB" sz="1700" b="0" i="1" smtClean="0">
                                <a:latin typeface="Cambria Math" panose="02040503050406030204" pitchFamily="18" charset="0"/>
                              </a:rPr>
                              <m:t>𝑓</m:t>
                            </m:r>
                          </m:sub>
                        </m:sSub>
                        <m:r>
                          <a:rPr lang="en-GB" sz="1700" b="0" i="1">
                            <a:latin typeface="Cambria Math" panose="02040503050406030204" pitchFamily="18" charset="0"/>
                          </a:rPr>
                          <m:t>,6</m:t>
                        </m:r>
                        <m:sSub>
                          <m:sSubPr>
                            <m:ctrlPr>
                              <a:rPr lang="en-GB" sz="1700" i="1">
                                <a:latin typeface="Cambria Math" panose="02040503050406030204" pitchFamily="18" charset="0"/>
                              </a:rPr>
                            </m:ctrlPr>
                          </m:sSubPr>
                          <m:e>
                            <m:r>
                              <a:rPr lang="en-GB" sz="1700" b="0" i="1">
                                <a:latin typeface="Cambria Math" panose="02040503050406030204" pitchFamily="18" charset="0"/>
                              </a:rPr>
                              <m:t>𝑓</m:t>
                            </m:r>
                          </m:e>
                          <m:sub>
                            <m:r>
                              <a:rPr lang="en-GB" sz="1700" b="0" i="1">
                                <a:latin typeface="Cambria Math" panose="02040503050406030204" pitchFamily="18" charset="0"/>
                              </a:rPr>
                              <m:t>𝑟</m:t>
                            </m:r>
                            <m:r>
                              <a:rPr lang="en-GB" sz="1700" b="0" i="1" smtClean="0">
                                <a:latin typeface="Cambria Math" panose="02040503050406030204" pitchFamily="18" charset="0"/>
                              </a:rPr>
                              <m:t>𝑓</m:t>
                            </m:r>
                          </m:sub>
                        </m:sSub>
                      </m:e>
                    </m:d>
                  </m:oMath>
                </a14:m>
                <a:r>
                  <a:rPr lang="en-GB" sz="1700" dirty="0">
                    <a:solidFill>
                      <a:schemeClr val="tx1"/>
                    </a:solidFill>
                  </a:rPr>
                  <a:t>.</a:t>
                </a:r>
              </a:p>
            </p:txBody>
          </p:sp>
        </mc:Choice>
        <mc:Fallback xmlns="">
          <p:sp>
            <p:nvSpPr>
              <p:cNvPr id="27" name="CasellaDiTesto 26">
                <a:extLst>
                  <a:ext uri="{FF2B5EF4-FFF2-40B4-BE49-F238E27FC236}">
                    <a16:creationId xmlns:a16="http://schemas.microsoft.com/office/drawing/2014/main" id="{6F9B88CF-4364-4C70-8A6E-B4E068AD5D2A}"/>
                  </a:ext>
                </a:extLst>
              </p:cNvPr>
              <p:cNvSpPr txBox="1">
                <a:spLocks noRot="1" noChangeAspect="1" noMove="1" noResize="1" noEditPoints="1" noAdjustHandles="1" noChangeArrowheads="1" noChangeShapeType="1" noTextEdit="1"/>
              </p:cNvSpPr>
              <p:nvPr/>
            </p:nvSpPr>
            <p:spPr>
              <a:xfrm>
                <a:off x="-19883" y="6101888"/>
                <a:ext cx="12062626" cy="655244"/>
              </a:xfrm>
              <a:prstGeom prst="rect">
                <a:avLst/>
              </a:prstGeom>
              <a:blipFill>
                <a:blip r:embed="rId7"/>
                <a:stretch>
                  <a:fillRect l="-253" t="-3738" b="-9346"/>
                </a:stretch>
              </a:blipFill>
            </p:spPr>
            <p:txBody>
              <a:bodyPr/>
              <a:lstStyle/>
              <a:p>
                <a:r>
                  <a:rPr lang="en-GB">
                    <a:noFill/>
                  </a:rPr>
                  <a:t> </a:t>
                </a:r>
              </a:p>
            </p:txBody>
          </p:sp>
        </mc:Fallback>
      </mc:AlternateContent>
      <p:pic>
        <p:nvPicPr>
          <p:cNvPr id="29" name="Immagine 28">
            <a:extLst>
              <a:ext uri="{FF2B5EF4-FFF2-40B4-BE49-F238E27FC236}">
                <a16:creationId xmlns:a16="http://schemas.microsoft.com/office/drawing/2014/main" id="{0AF7B8F5-B6EF-4972-9DC6-AFE4B060D2E4}"/>
              </a:ext>
            </a:extLst>
          </p:cNvPr>
          <p:cNvPicPr>
            <a:picLocks noChangeAspect="1"/>
          </p:cNvPicPr>
          <p:nvPr/>
        </p:nvPicPr>
        <p:blipFill>
          <a:blip r:embed="rId8"/>
          <a:stretch>
            <a:fillRect/>
          </a:stretch>
        </p:blipFill>
        <p:spPr>
          <a:xfrm>
            <a:off x="7297313" y="2833446"/>
            <a:ext cx="4487994" cy="3110955"/>
          </a:xfrm>
          <a:prstGeom prst="rect">
            <a:avLst/>
          </a:prstGeom>
        </p:spPr>
      </p:pic>
      <p:cxnSp>
        <p:nvCxnSpPr>
          <p:cNvPr id="32" name="Connettore diritto 31">
            <a:extLst>
              <a:ext uri="{FF2B5EF4-FFF2-40B4-BE49-F238E27FC236}">
                <a16:creationId xmlns:a16="http://schemas.microsoft.com/office/drawing/2014/main" id="{BB06E3C8-1417-4357-B73C-22942BC4B13E}"/>
              </a:ext>
            </a:extLst>
          </p:cNvPr>
          <p:cNvCxnSpPr>
            <a:cxnSpLocks/>
          </p:cNvCxnSpPr>
          <p:nvPr/>
        </p:nvCxnSpPr>
        <p:spPr>
          <a:xfrm flipH="1">
            <a:off x="4364854" y="2872380"/>
            <a:ext cx="3005" cy="2686068"/>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A1ECC243-A76C-404B-8D42-01008368315E}"/>
                  </a:ext>
                </a:extLst>
              </p:cNvPr>
              <p:cNvSpPr txBox="1"/>
              <p:nvPr/>
            </p:nvSpPr>
            <p:spPr>
              <a:xfrm>
                <a:off x="4275611" y="2826213"/>
                <a:ext cx="552635"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sz="1700" b="1" i="1" dirty="0" smtClean="0">
                              <a:latin typeface="Cambria Math" panose="02040503050406030204" pitchFamily="18" charset="0"/>
                            </a:rPr>
                          </m:ctrlPr>
                        </m:sSupPr>
                        <m:e>
                          <m:r>
                            <a:rPr lang="en-GB" sz="1700" b="1" i="1" dirty="0" smtClean="0">
                              <a:latin typeface="Cambria Math" panose="02040503050406030204" pitchFamily="18" charset="0"/>
                            </a:rPr>
                            <m:t>𝒇</m:t>
                          </m:r>
                        </m:e>
                        <m:sup>
                          <m:r>
                            <a:rPr lang="en-GB" sz="1700" b="1" i="1" dirty="0" smtClean="0">
                              <a:latin typeface="Cambria Math" panose="02040503050406030204" pitchFamily="18" charset="0"/>
                            </a:rPr>
                            <m:t>∗</m:t>
                          </m:r>
                        </m:sup>
                      </m:sSup>
                    </m:oMath>
                  </m:oMathPara>
                </a14:m>
                <a:endParaRPr lang="en-GB" sz="1700" b="1" dirty="0"/>
              </a:p>
            </p:txBody>
          </p:sp>
        </mc:Choice>
        <mc:Fallback xmlns="">
          <p:sp>
            <p:nvSpPr>
              <p:cNvPr id="34" name="CasellaDiTesto 33">
                <a:extLst>
                  <a:ext uri="{FF2B5EF4-FFF2-40B4-BE49-F238E27FC236}">
                    <a16:creationId xmlns:a16="http://schemas.microsoft.com/office/drawing/2014/main" id="{A1ECC243-A76C-404B-8D42-01008368315E}"/>
                  </a:ext>
                </a:extLst>
              </p:cNvPr>
              <p:cNvSpPr txBox="1">
                <a:spLocks noRot="1" noChangeAspect="1" noMove="1" noResize="1" noEditPoints="1" noAdjustHandles="1" noChangeArrowheads="1" noChangeShapeType="1" noTextEdit="1"/>
              </p:cNvSpPr>
              <p:nvPr/>
            </p:nvSpPr>
            <p:spPr>
              <a:xfrm>
                <a:off x="4275611" y="2826213"/>
                <a:ext cx="552635" cy="353943"/>
              </a:xfrm>
              <a:prstGeom prst="rect">
                <a:avLst/>
              </a:prstGeom>
              <a:blipFill>
                <a:blip r:embed="rId9"/>
                <a:stretch>
                  <a:fillRect b="-103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B1579FB0-DB0C-47E5-B00C-F52C0FF23AA8}"/>
                  </a:ext>
                </a:extLst>
              </p:cNvPr>
              <p:cNvSpPr txBox="1"/>
              <p:nvPr/>
            </p:nvSpPr>
            <p:spPr>
              <a:xfrm rot="16200000">
                <a:off x="6800365" y="4064515"/>
                <a:ext cx="1009122" cy="353943"/>
              </a:xfrm>
              <a:prstGeom prst="rect">
                <a:avLst/>
              </a:prstGeom>
              <a:solidFill>
                <a:schemeClr val="bg1"/>
              </a:solidFill>
            </p:spPr>
            <p:txBody>
              <a:bodyPr wrap="square" rtlCol="0">
                <a:spAutoFit/>
              </a:bodyPr>
              <a:lstStyle/>
              <a:p>
                <a14:m>
                  <m:oMath xmlns:m="http://schemas.openxmlformats.org/officeDocument/2006/math">
                    <m:d>
                      <m:dPr>
                        <m:begChr m:val="|"/>
                        <m:endChr m:val="|"/>
                        <m:ctrlPr>
                          <a:rPr lang="en-GB" sz="1700" i="1" smtClean="0">
                            <a:latin typeface="Cambria Math" panose="02040503050406030204" pitchFamily="18" charset="0"/>
                          </a:rPr>
                        </m:ctrlPr>
                      </m:dPr>
                      <m:e>
                        <m:r>
                          <a:rPr lang="en-GB" sz="1700" b="0" i="1" smtClean="0">
                            <a:latin typeface="Cambria Math" panose="02040503050406030204" pitchFamily="18" charset="0"/>
                          </a:rPr>
                          <m:t>𝑆</m:t>
                        </m:r>
                      </m:e>
                    </m:d>
                  </m:oMath>
                </a14:m>
                <a:r>
                  <a:rPr lang="en-GB" sz="1700" dirty="0"/>
                  <a:t> [a.u.]</a:t>
                </a:r>
              </a:p>
            </p:txBody>
          </p:sp>
        </mc:Choice>
        <mc:Fallback xmlns="">
          <p:sp>
            <p:nvSpPr>
              <p:cNvPr id="35" name="CasellaDiTesto 34">
                <a:extLst>
                  <a:ext uri="{FF2B5EF4-FFF2-40B4-BE49-F238E27FC236}">
                    <a16:creationId xmlns:a16="http://schemas.microsoft.com/office/drawing/2014/main" id="{B1579FB0-DB0C-47E5-B00C-F52C0FF23AA8}"/>
                  </a:ext>
                </a:extLst>
              </p:cNvPr>
              <p:cNvSpPr txBox="1">
                <a:spLocks noRot="1" noChangeAspect="1" noMove="1" noResize="1" noEditPoints="1" noAdjustHandles="1" noChangeArrowheads="1" noChangeShapeType="1" noTextEdit="1"/>
              </p:cNvSpPr>
              <p:nvPr/>
            </p:nvSpPr>
            <p:spPr>
              <a:xfrm rot="16200000">
                <a:off x="6800365" y="4064515"/>
                <a:ext cx="1009122" cy="353943"/>
              </a:xfrm>
              <a:prstGeom prst="rect">
                <a:avLst/>
              </a:prstGeom>
              <a:blipFill>
                <a:blip r:embed="rId10"/>
                <a:stretch>
                  <a:fillRect l="-5172" r="-224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A2811F7C-46A2-4B14-BA0D-F46F38FF028D}"/>
                  </a:ext>
                </a:extLst>
              </p:cNvPr>
              <p:cNvSpPr txBox="1"/>
              <p:nvPr/>
            </p:nvSpPr>
            <p:spPr>
              <a:xfrm rot="16200000">
                <a:off x="-161104" y="4064514"/>
                <a:ext cx="1009122" cy="353943"/>
              </a:xfrm>
              <a:prstGeom prst="rect">
                <a:avLst/>
              </a:prstGeom>
              <a:solidFill>
                <a:schemeClr val="bg1"/>
              </a:solidFill>
            </p:spPr>
            <p:txBody>
              <a:bodyPr wrap="square" rtlCol="0">
                <a:spAutoFit/>
              </a:bodyPr>
              <a:lstStyle/>
              <a:p>
                <a14:m>
                  <m:oMath xmlns:m="http://schemas.openxmlformats.org/officeDocument/2006/math">
                    <m:d>
                      <m:dPr>
                        <m:begChr m:val="|"/>
                        <m:endChr m:val="|"/>
                        <m:ctrlPr>
                          <a:rPr lang="en-GB" sz="1700" i="1" smtClean="0">
                            <a:latin typeface="Cambria Math" panose="02040503050406030204" pitchFamily="18" charset="0"/>
                          </a:rPr>
                        </m:ctrlPr>
                      </m:dPr>
                      <m:e>
                        <m:r>
                          <a:rPr lang="en-GB" sz="1700" b="0" i="1" smtClean="0">
                            <a:latin typeface="Cambria Math" panose="02040503050406030204" pitchFamily="18" charset="0"/>
                          </a:rPr>
                          <m:t>𝑆</m:t>
                        </m:r>
                      </m:e>
                    </m:d>
                  </m:oMath>
                </a14:m>
                <a:r>
                  <a:rPr lang="en-GB" sz="1700" dirty="0"/>
                  <a:t> [a.u.]</a:t>
                </a:r>
              </a:p>
            </p:txBody>
          </p:sp>
        </mc:Choice>
        <mc:Fallback xmlns="">
          <p:sp>
            <p:nvSpPr>
              <p:cNvPr id="37" name="CasellaDiTesto 36">
                <a:extLst>
                  <a:ext uri="{FF2B5EF4-FFF2-40B4-BE49-F238E27FC236}">
                    <a16:creationId xmlns:a16="http://schemas.microsoft.com/office/drawing/2014/main" id="{A2811F7C-46A2-4B14-BA0D-F46F38FF028D}"/>
                  </a:ext>
                </a:extLst>
              </p:cNvPr>
              <p:cNvSpPr txBox="1">
                <a:spLocks noRot="1" noChangeAspect="1" noMove="1" noResize="1" noEditPoints="1" noAdjustHandles="1" noChangeArrowheads="1" noChangeShapeType="1" noTextEdit="1"/>
              </p:cNvSpPr>
              <p:nvPr/>
            </p:nvSpPr>
            <p:spPr>
              <a:xfrm rot="16200000">
                <a:off x="-161104" y="4064514"/>
                <a:ext cx="1009122" cy="353943"/>
              </a:xfrm>
              <a:prstGeom prst="rect">
                <a:avLst/>
              </a:prstGeom>
              <a:blipFill>
                <a:blip r:embed="rId11"/>
                <a:stretch>
                  <a:fillRect l="-5172" r="-22414"/>
                </a:stretch>
              </a:blipFill>
            </p:spPr>
            <p:txBody>
              <a:bodyPr/>
              <a:lstStyle/>
              <a:p>
                <a:r>
                  <a:rPr lang="en-GB">
                    <a:noFill/>
                  </a:rPr>
                  <a:t> </a:t>
                </a:r>
              </a:p>
            </p:txBody>
          </p:sp>
        </mc:Fallback>
      </mc:AlternateContent>
      <p:cxnSp>
        <p:nvCxnSpPr>
          <p:cNvPr id="21" name="Connettore diritto 20">
            <a:extLst>
              <a:ext uri="{FF2B5EF4-FFF2-40B4-BE49-F238E27FC236}">
                <a16:creationId xmlns:a16="http://schemas.microsoft.com/office/drawing/2014/main" id="{E5449291-C1AE-40E5-B360-9DC741F4575F}"/>
              </a:ext>
            </a:extLst>
          </p:cNvPr>
          <p:cNvCxnSpPr>
            <a:cxnSpLocks/>
          </p:cNvCxnSpPr>
          <p:nvPr/>
        </p:nvCxnSpPr>
        <p:spPr>
          <a:xfrm>
            <a:off x="3904695" y="2872380"/>
            <a:ext cx="0" cy="270279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234FA33F-77EF-4DD7-91EB-9A02966E1875}"/>
              </a:ext>
            </a:extLst>
          </p:cNvPr>
          <p:cNvSpPr/>
          <p:nvPr/>
        </p:nvSpPr>
        <p:spPr>
          <a:xfrm>
            <a:off x="8443710" y="2874145"/>
            <a:ext cx="2689855" cy="2711672"/>
          </a:xfrm>
          <a:prstGeom prst="rect">
            <a:avLst/>
          </a:prstGeom>
          <a:solidFill>
            <a:schemeClr val="tx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p:sp>
        <p:nvSpPr>
          <p:cNvPr id="30" name="CasellaDiTesto 29">
            <a:extLst>
              <a:ext uri="{FF2B5EF4-FFF2-40B4-BE49-F238E27FC236}">
                <a16:creationId xmlns:a16="http://schemas.microsoft.com/office/drawing/2014/main" id="{448D2938-E11B-4796-96A3-E4BE97E983FA}"/>
              </a:ext>
            </a:extLst>
          </p:cNvPr>
          <p:cNvSpPr txBox="1"/>
          <p:nvPr/>
        </p:nvSpPr>
        <p:spPr>
          <a:xfrm>
            <a:off x="9347447" y="2481637"/>
            <a:ext cx="752694" cy="353943"/>
          </a:xfrm>
          <a:prstGeom prst="rect">
            <a:avLst/>
          </a:prstGeom>
          <a:noFill/>
          <a:ln>
            <a:noFill/>
          </a:ln>
        </p:spPr>
        <p:txBody>
          <a:bodyPr wrap="square" rtlCol="0">
            <a:spAutoFit/>
          </a:bodyPr>
          <a:lstStyle/>
          <a:p>
            <a:r>
              <a:rPr lang="en-GB" sz="1700" b="1" dirty="0"/>
              <a:t>Zoom</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F4A875B-C3B5-4493-868D-29A62DE7314C}"/>
                  </a:ext>
                </a:extLst>
              </p:cNvPr>
              <p:cNvSpPr txBox="1"/>
              <p:nvPr/>
            </p:nvSpPr>
            <p:spPr>
              <a:xfrm>
                <a:off x="8179167" y="2515561"/>
                <a:ext cx="573030" cy="378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rPr>
                        <m:t>𝟒</m:t>
                      </m:r>
                      <m:sSub>
                        <m:sSubPr>
                          <m:ctrlPr>
                            <a:rPr lang="en-GB" sz="1700" b="1" i="1">
                              <a:latin typeface="Cambria Math" panose="02040503050406030204" pitchFamily="18" charset="0"/>
                            </a:rPr>
                          </m:ctrlPr>
                        </m:sSubPr>
                        <m:e>
                          <m:r>
                            <a:rPr lang="en-GB" sz="1700" b="1" i="1">
                              <a:latin typeface="Cambria Math" panose="02040503050406030204" pitchFamily="18" charset="0"/>
                            </a:rPr>
                            <m:t>𝒇</m:t>
                          </m:r>
                        </m:e>
                        <m:sub>
                          <m:r>
                            <a:rPr lang="en-GB" sz="1700" b="1" i="1">
                              <a:latin typeface="Cambria Math" panose="02040503050406030204" pitchFamily="18" charset="0"/>
                            </a:rPr>
                            <m:t>𝒓</m:t>
                          </m:r>
                          <m:r>
                            <a:rPr lang="en-GB" sz="1700" b="1" i="1" smtClean="0">
                              <a:latin typeface="Cambria Math" panose="02040503050406030204" pitchFamily="18" charset="0"/>
                            </a:rPr>
                            <m:t>𝒇</m:t>
                          </m:r>
                        </m:sub>
                      </m:sSub>
                    </m:oMath>
                  </m:oMathPara>
                </a14:m>
                <a:endParaRPr lang="en-GB" sz="1700" dirty="0"/>
              </a:p>
            </p:txBody>
          </p:sp>
        </mc:Choice>
        <mc:Fallback xmlns="">
          <p:sp>
            <p:nvSpPr>
              <p:cNvPr id="24" name="CasellaDiTesto 23">
                <a:extLst>
                  <a:ext uri="{FF2B5EF4-FFF2-40B4-BE49-F238E27FC236}">
                    <a16:creationId xmlns:a16="http://schemas.microsoft.com/office/drawing/2014/main" id="{6F4A875B-C3B5-4493-868D-29A62DE7314C}"/>
                  </a:ext>
                </a:extLst>
              </p:cNvPr>
              <p:cNvSpPr txBox="1">
                <a:spLocks noRot="1" noChangeAspect="1" noMove="1" noResize="1" noEditPoints="1" noAdjustHandles="1" noChangeArrowheads="1" noChangeShapeType="1" noTextEdit="1"/>
              </p:cNvSpPr>
              <p:nvPr/>
            </p:nvSpPr>
            <p:spPr>
              <a:xfrm>
                <a:off x="8179167" y="2515561"/>
                <a:ext cx="573030" cy="378758"/>
              </a:xfrm>
              <a:prstGeom prst="rect">
                <a:avLst/>
              </a:prstGeom>
              <a:blipFill>
                <a:blip r:embed="rId12"/>
                <a:stretch>
                  <a:fillRect r="-3191" b="-48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FC944D6-D5F8-4D51-896A-734791470A35}"/>
                  </a:ext>
                </a:extLst>
              </p:cNvPr>
              <p:cNvSpPr txBox="1"/>
              <p:nvPr/>
            </p:nvSpPr>
            <p:spPr>
              <a:xfrm>
                <a:off x="10796521" y="2500145"/>
                <a:ext cx="573030" cy="378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1" i="1" smtClean="0">
                          <a:latin typeface="Cambria Math" panose="02040503050406030204" pitchFamily="18" charset="0"/>
                        </a:rPr>
                        <m:t>𝟔</m:t>
                      </m:r>
                      <m:sSub>
                        <m:sSubPr>
                          <m:ctrlPr>
                            <a:rPr lang="en-GB" sz="1700" b="1" i="1">
                              <a:latin typeface="Cambria Math" panose="02040503050406030204" pitchFamily="18" charset="0"/>
                            </a:rPr>
                          </m:ctrlPr>
                        </m:sSubPr>
                        <m:e>
                          <m:r>
                            <a:rPr lang="en-GB" sz="1700" b="1" i="1">
                              <a:latin typeface="Cambria Math" panose="02040503050406030204" pitchFamily="18" charset="0"/>
                            </a:rPr>
                            <m:t>𝒇</m:t>
                          </m:r>
                        </m:e>
                        <m:sub>
                          <m:r>
                            <a:rPr lang="en-GB" sz="1700" b="1" i="1">
                              <a:latin typeface="Cambria Math" panose="02040503050406030204" pitchFamily="18" charset="0"/>
                            </a:rPr>
                            <m:t>𝒓</m:t>
                          </m:r>
                          <m:r>
                            <a:rPr lang="en-GB" sz="1700" b="1" i="1" smtClean="0">
                              <a:latin typeface="Cambria Math" panose="02040503050406030204" pitchFamily="18" charset="0"/>
                            </a:rPr>
                            <m:t>𝒇</m:t>
                          </m:r>
                        </m:sub>
                      </m:sSub>
                    </m:oMath>
                  </m:oMathPara>
                </a14:m>
                <a:endParaRPr lang="en-GB" sz="1700" dirty="0"/>
              </a:p>
            </p:txBody>
          </p:sp>
        </mc:Choice>
        <mc:Fallback xmlns="">
          <p:sp>
            <p:nvSpPr>
              <p:cNvPr id="26" name="CasellaDiTesto 25">
                <a:extLst>
                  <a:ext uri="{FF2B5EF4-FFF2-40B4-BE49-F238E27FC236}">
                    <a16:creationId xmlns:a16="http://schemas.microsoft.com/office/drawing/2014/main" id="{6FC944D6-D5F8-4D51-896A-734791470A35}"/>
                  </a:ext>
                </a:extLst>
              </p:cNvPr>
              <p:cNvSpPr txBox="1">
                <a:spLocks noRot="1" noChangeAspect="1" noMove="1" noResize="1" noEditPoints="1" noAdjustHandles="1" noChangeArrowheads="1" noChangeShapeType="1" noTextEdit="1"/>
              </p:cNvSpPr>
              <p:nvPr/>
            </p:nvSpPr>
            <p:spPr>
              <a:xfrm>
                <a:off x="10796521" y="2500145"/>
                <a:ext cx="573030" cy="378758"/>
              </a:xfrm>
              <a:prstGeom prst="rect">
                <a:avLst/>
              </a:prstGeom>
              <a:blipFill>
                <a:blip r:embed="rId13"/>
                <a:stretch>
                  <a:fillRect r="-3191" b="-6452"/>
                </a:stretch>
              </a:blipFill>
            </p:spPr>
            <p:txBody>
              <a:bodyPr/>
              <a:lstStyle/>
              <a:p>
                <a:r>
                  <a:rPr lang="en-GB">
                    <a:noFill/>
                  </a:rPr>
                  <a:t> </a:t>
                </a:r>
              </a:p>
            </p:txBody>
          </p:sp>
        </mc:Fallback>
      </mc:AlternateContent>
      <p:sp>
        <p:nvSpPr>
          <p:cNvPr id="33" name="CasellaDiTesto 32">
            <a:extLst>
              <a:ext uri="{FF2B5EF4-FFF2-40B4-BE49-F238E27FC236}">
                <a16:creationId xmlns:a16="http://schemas.microsoft.com/office/drawing/2014/main" id="{BF4E154D-EC58-4CD4-AE94-246B91339509}"/>
              </a:ext>
            </a:extLst>
          </p:cNvPr>
          <p:cNvSpPr txBox="1"/>
          <p:nvPr/>
        </p:nvSpPr>
        <p:spPr>
          <a:xfrm>
            <a:off x="2302896" y="2477411"/>
            <a:ext cx="3419875" cy="353943"/>
          </a:xfrm>
          <a:prstGeom prst="rect">
            <a:avLst/>
          </a:prstGeom>
          <a:noFill/>
          <a:ln>
            <a:noFill/>
          </a:ln>
        </p:spPr>
        <p:txBody>
          <a:bodyPr wrap="square" rtlCol="0">
            <a:spAutoFit/>
          </a:bodyPr>
          <a:lstStyle/>
          <a:p>
            <a:r>
              <a:rPr lang="en-GB" sz="1700" b="1" dirty="0"/>
              <a:t>Bunch spectrum versus frequency </a:t>
            </a:r>
          </a:p>
        </p:txBody>
      </p:sp>
      <p:sp>
        <p:nvSpPr>
          <p:cNvPr id="36" name="CasellaDiTesto 35">
            <a:extLst>
              <a:ext uri="{FF2B5EF4-FFF2-40B4-BE49-F238E27FC236}">
                <a16:creationId xmlns:a16="http://schemas.microsoft.com/office/drawing/2014/main" id="{B2107095-FC8B-41A5-9867-03410DF21A50}"/>
              </a:ext>
            </a:extLst>
          </p:cNvPr>
          <p:cNvSpPr txBox="1"/>
          <p:nvPr/>
        </p:nvSpPr>
        <p:spPr>
          <a:xfrm>
            <a:off x="5019167" y="3226519"/>
            <a:ext cx="1797240" cy="784830"/>
          </a:xfrm>
          <a:prstGeom prst="rect">
            <a:avLst/>
          </a:prstGeom>
          <a:solidFill>
            <a:schemeClr val="bg1"/>
          </a:solidFill>
          <a:ln>
            <a:solidFill>
              <a:schemeClr val="tx1"/>
            </a:solidFill>
          </a:ln>
        </p:spPr>
        <p:txBody>
          <a:bodyPr wrap="square">
            <a:spAutoFit/>
          </a:bodyPr>
          <a:lstStyle/>
          <a:p>
            <a:r>
              <a:rPr lang="en-GB" sz="1500" b="1" dirty="0">
                <a:solidFill>
                  <a:schemeClr val="tx1"/>
                </a:solidFill>
              </a:rPr>
              <a:t>The spectrum is discrete, although it looks continuous.</a:t>
            </a:r>
          </a:p>
        </p:txBody>
      </p:sp>
    </p:spTree>
    <p:extLst>
      <p:ext uri="{BB962C8B-B14F-4D97-AF65-F5344CB8AC3E}">
        <p14:creationId xmlns:p14="http://schemas.microsoft.com/office/powerpoint/2010/main" val="1642690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535F65-ADD5-474E-95CA-92BB49AEC0DC}"/>
              </a:ext>
            </a:extLst>
          </p:cNvPr>
          <p:cNvSpPr>
            <a:spLocks noGrp="1"/>
          </p:cNvSpPr>
          <p:nvPr>
            <p:ph type="sldNum" sz="quarter" idx="12"/>
          </p:nvPr>
        </p:nvSpPr>
        <p:spPr>
          <a:xfrm>
            <a:off x="9338569" y="22835"/>
            <a:ext cx="2743200" cy="365125"/>
          </a:xfrm>
        </p:spPr>
        <p:txBody>
          <a:bodyPr/>
          <a:lstStyle/>
          <a:p>
            <a:fld id="{F556478C-EA8F-4B12-8AB2-8053E5C3663D}" type="slidenum">
              <a:rPr lang="en-GB" smtClean="0"/>
              <a:t>34</a:t>
            </a:fld>
            <a:endParaRPr lang="en-GB" dirty="0"/>
          </a:p>
        </p:txBody>
      </p:sp>
      <p:sp>
        <p:nvSpPr>
          <p:cNvPr id="5" name="CasellaDiTesto 4">
            <a:extLst>
              <a:ext uri="{FF2B5EF4-FFF2-40B4-BE49-F238E27FC236}">
                <a16:creationId xmlns:a16="http://schemas.microsoft.com/office/drawing/2014/main" id="{BB356616-8A8C-4586-A4E5-28E7FE29F72C}"/>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6" name="CasellaDiTesto 5">
            <a:extLst>
              <a:ext uri="{FF2B5EF4-FFF2-40B4-BE49-F238E27FC236}">
                <a16:creationId xmlns:a16="http://schemas.microsoft.com/office/drawing/2014/main" id="{18E4161A-B74B-4BB5-924D-B1CD3960A702}"/>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Single-particle longitudinal beam-dynamics with synchrotron radiation.</a:t>
            </a:r>
          </a:p>
          <a:p>
            <a:pPr marL="742950" lvl="1" indent="-285750">
              <a:buFont typeface="Wingdings" panose="05000000000000000000" pitchFamily="2" charset="2"/>
              <a:buChar char="Ø"/>
            </a:pPr>
            <a:r>
              <a:rPr lang="en-GB" sz="2000" dirty="0"/>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solidFill>
                  <a:srgbClr val="FF0000"/>
                </a:solidFill>
              </a:rPr>
              <a:t>Longitudinal beam-dynamics with synchrotron radiation and Higher Order Modes (HOMs).</a:t>
            </a:r>
          </a:p>
          <a:p>
            <a:pPr marL="742950" lvl="1" indent="-285750">
              <a:buFont typeface="Wingdings" panose="05000000000000000000" pitchFamily="2" charset="2"/>
              <a:buChar char="Ø"/>
            </a:pPr>
            <a:r>
              <a:rPr lang="en-GB" sz="2000" dirty="0">
                <a:solidFill>
                  <a:srgbClr val="FF0000"/>
                </a:solidFill>
              </a:rPr>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Longitudinal beam-dynamics with synchrotron radiation, HOMs and bunch-by-bunch feedback.</a:t>
            </a:r>
          </a:p>
          <a:p>
            <a:pPr marL="742950" lvl="1" indent="-285750">
              <a:buFont typeface="Wingdings" panose="05000000000000000000" pitchFamily="2" charset="2"/>
              <a:buChar char="Ø"/>
            </a:pPr>
            <a:r>
              <a:rPr lang="en-GB" sz="2000" dirty="0"/>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Appendices.</a:t>
            </a:r>
          </a:p>
          <a:p>
            <a:pPr marL="742950" lvl="1" indent="-285750">
              <a:buFont typeface="Wingdings" panose="05000000000000000000" pitchFamily="2" charset="2"/>
              <a:buChar char="Ø"/>
            </a:pPr>
            <a:r>
              <a:rPr lang="en-GB" sz="2000" dirty="0"/>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t>References.</a:t>
            </a:r>
          </a:p>
        </p:txBody>
      </p:sp>
    </p:spTree>
    <p:extLst>
      <p:ext uri="{BB962C8B-B14F-4D97-AF65-F5344CB8AC3E}">
        <p14:creationId xmlns:p14="http://schemas.microsoft.com/office/powerpoint/2010/main" val="984988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9D2B674C-6976-474C-9873-904649A43E4F}"/>
                  </a:ext>
                </a:extLst>
              </p:cNvPr>
              <p:cNvSpPr txBox="1"/>
              <p:nvPr/>
            </p:nvSpPr>
            <p:spPr>
              <a:xfrm>
                <a:off x="238125" y="928832"/>
                <a:ext cx="11826628" cy="5355312"/>
              </a:xfrm>
              <a:prstGeom prst="rect">
                <a:avLst/>
              </a:prstGeom>
              <a:noFill/>
            </p:spPr>
            <p:txBody>
              <a:bodyPr wrap="square" rtlCol="0">
                <a:spAutoFit/>
              </a:bodyPr>
              <a:lstStyle/>
              <a:p>
                <a:pPr marL="285750" indent="-285750">
                  <a:buFont typeface="Wingdings" panose="05000000000000000000" pitchFamily="2" charset="2"/>
                  <a:buChar char="q"/>
                </a:pPr>
                <a:r>
                  <a:rPr lang="en-GB" dirty="0"/>
                  <a:t>If </a:t>
                </a:r>
                <a14:m>
                  <m:oMath xmlns:m="http://schemas.openxmlformats.org/officeDocument/2006/math">
                    <m:r>
                      <a:rPr lang="en-GB" i="1" smtClean="0">
                        <a:latin typeface="Cambria Math" panose="02040503050406030204" pitchFamily="18" charset="0"/>
                        <a:ea typeface="Cambria Math" panose="02040503050406030204" pitchFamily="18" charset="0"/>
                      </a:rPr>
                      <m:t>𝛽</m:t>
                    </m:r>
                  </m:oMath>
                </a14:m>
                <a:r>
                  <a:rPr lang="en-GB" dirty="0"/>
                  <a:t>=1, each HOM of the accelerating cavity can be treated as a parallel RLC circuit driven by a point charge current.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𝑖</m:t>
                        </m:r>
                      </m:e>
                      <m:sub>
                        <m:r>
                          <a:rPr lang="en-GB" b="0" i="1">
                            <a:latin typeface="Cambria Math" panose="02040503050406030204" pitchFamily="18" charset="0"/>
                          </a:rPr>
                          <m:t>𝑏</m:t>
                        </m:r>
                      </m:sub>
                    </m:sSub>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 </m:t>
                    </m:r>
                  </m:oMath>
                </a14:m>
                <a:r>
                  <a:rPr lang="en-GB" dirty="0"/>
                  <a:t>charges the capacitance with the charge </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𝑄</m:t>
                        </m:r>
                      </m:e>
                      <m:sub>
                        <m:r>
                          <a:rPr lang="en-GB" b="0" i="1">
                            <a:latin typeface="Cambria Math" panose="02040503050406030204" pitchFamily="18" charset="0"/>
                          </a:rPr>
                          <m:t>𝑏</m:t>
                        </m:r>
                      </m:sub>
                    </m:sSub>
                  </m:oMath>
                </a14:m>
                <a:r>
                  <a:rPr lang="en-GB" dirty="0"/>
                  <a:t> at </a:t>
                </a:r>
                <a14:m>
                  <m:oMath xmlns:m="http://schemas.openxmlformats.org/officeDocument/2006/math">
                    <m:r>
                      <a:rPr lang="en-GB" i="1" dirty="0" smtClean="0">
                        <a:latin typeface="Cambria Math" panose="02040503050406030204" pitchFamily="18" charset="0"/>
                      </a:rPr>
                      <m:t>𝑡</m:t>
                    </m:r>
                  </m:oMath>
                </a14:m>
                <a:r>
                  <a:rPr lang="en-GB" dirty="0"/>
                  <a:t> = 0. </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This leads to a voltage across the capacitance.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Applying the Kirchhoff’s law to the currents flowing across the three branches of the circuit</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Deriving</a:t>
                </a:r>
              </a:p>
            </p:txBody>
          </p:sp>
        </mc:Choice>
        <mc:Fallback xmlns="">
          <p:sp>
            <p:nvSpPr>
              <p:cNvPr id="5" name="CasellaDiTesto 4">
                <a:extLst>
                  <a:ext uri="{FF2B5EF4-FFF2-40B4-BE49-F238E27FC236}">
                    <a16:creationId xmlns:a16="http://schemas.microsoft.com/office/drawing/2014/main" id="{9D2B674C-6976-474C-9873-904649A43E4F}"/>
                  </a:ext>
                </a:extLst>
              </p:cNvPr>
              <p:cNvSpPr txBox="1">
                <a:spLocks noRot="1" noChangeAspect="1" noMove="1" noResize="1" noEditPoints="1" noAdjustHandles="1" noChangeArrowheads="1" noChangeShapeType="1" noTextEdit="1"/>
              </p:cNvSpPr>
              <p:nvPr/>
            </p:nvSpPr>
            <p:spPr>
              <a:xfrm>
                <a:off x="238125" y="928832"/>
                <a:ext cx="11826628" cy="5355312"/>
              </a:xfrm>
              <a:prstGeom prst="rect">
                <a:avLst/>
              </a:prstGeom>
              <a:blipFill>
                <a:blip r:embed="rId3"/>
                <a:stretch>
                  <a:fillRect l="-309" t="-569" b="-796"/>
                </a:stretch>
              </a:blipFill>
            </p:spPr>
            <p:txBody>
              <a:bodyPr/>
              <a:lstStyle/>
              <a:p>
                <a:r>
                  <a:rPr lang="en-GB">
                    <a:noFill/>
                  </a:rPr>
                  <a:t> </a:t>
                </a:r>
              </a:p>
            </p:txBody>
          </p:sp>
        </mc:Fallback>
      </mc:AlternateContent>
      <p:pic>
        <p:nvPicPr>
          <p:cNvPr id="35" name="Immagine 34">
            <a:extLst>
              <a:ext uri="{FF2B5EF4-FFF2-40B4-BE49-F238E27FC236}">
                <a16:creationId xmlns:a16="http://schemas.microsoft.com/office/drawing/2014/main" id="{6FB4290A-59B0-4C12-99A8-54DB0A514D2A}"/>
              </a:ext>
            </a:extLst>
          </p:cNvPr>
          <p:cNvPicPr>
            <a:picLocks noChangeAspect="1"/>
          </p:cNvPicPr>
          <p:nvPr/>
        </p:nvPicPr>
        <p:blipFill>
          <a:blip r:embed="rId4"/>
          <a:stretch>
            <a:fillRect/>
          </a:stretch>
        </p:blipFill>
        <p:spPr>
          <a:xfrm>
            <a:off x="1263014" y="1491873"/>
            <a:ext cx="3311629" cy="1751472"/>
          </a:xfrm>
          <a:prstGeom prst="rect">
            <a:avLst/>
          </a:prstGeom>
        </p:spPr>
      </p:pic>
      <p:sp>
        <p:nvSpPr>
          <p:cNvPr id="4" name="CasellaDiTesto 3">
            <a:extLst>
              <a:ext uri="{FF2B5EF4-FFF2-40B4-BE49-F238E27FC236}">
                <a16:creationId xmlns:a16="http://schemas.microsoft.com/office/drawing/2014/main" id="{F73E4409-6155-413B-ACDE-1E93354209F2}"/>
              </a:ext>
            </a:extLst>
          </p:cNvPr>
          <p:cNvSpPr txBox="1"/>
          <p:nvPr/>
        </p:nvSpPr>
        <p:spPr>
          <a:xfrm>
            <a:off x="0" y="141402"/>
            <a:ext cx="12192000" cy="707886"/>
          </a:xfrm>
          <a:prstGeom prst="rect">
            <a:avLst/>
          </a:prstGeom>
          <a:noFill/>
        </p:spPr>
        <p:txBody>
          <a:bodyPr wrap="square" rtlCol="0">
            <a:spAutoFit/>
          </a:bodyPr>
          <a:lstStyle/>
          <a:p>
            <a:pPr algn="ctr"/>
            <a:r>
              <a:rPr lang="en-GB" sz="4000" dirty="0">
                <a:latin typeface="+mj-lt"/>
              </a:rPr>
              <a:t>HOM induced voltage (derivation)</a:t>
            </a:r>
          </a:p>
        </p:txBody>
      </p:sp>
      <p:sp>
        <p:nvSpPr>
          <p:cNvPr id="18" name="Rettangolo 17">
            <a:extLst>
              <a:ext uri="{FF2B5EF4-FFF2-40B4-BE49-F238E27FC236}">
                <a16:creationId xmlns:a16="http://schemas.microsoft.com/office/drawing/2014/main" id="{78D3DEE5-6801-44CD-B98D-EB757C3A8F9F}"/>
              </a:ext>
            </a:extLst>
          </p:cNvPr>
          <p:cNvSpPr/>
          <p:nvPr/>
        </p:nvSpPr>
        <p:spPr>
          <a:xfrm>
            <a:off x="3458357" y="2216621"/>
            <a:ext cx="166248" cy="240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a:extLst>
              <a:ext uri="{FF2B5EF4-FFF2-40B4-BE49-F238E27FC236}">
                <a16:creationId xmlns:a16="http://schemas.microsoft.com/office/drawing/2014/main" id="{B76D7203-33FC-4ECD-B9D5-D9EE53F4F04D}"/>
              </a:ext>
            </a:extLst>
          </p:cNvPr>
          <p:cNvSpPr/>
          <p:nvPr/>
        </p:nvSpPr>
        <p:spPr>
          <a:xfrm>
            <a:off x="2342072" y="2206590"/>
            <a:ext cx="166248" cy="240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tangolo 22">
            <a:extLst>
              <a:ext uri="{FF2B5EF4-FFF2-40B4-BE49-F238E27FC236}">
                <a16:creationId xmlns:a16="http://schemas.microsoft.com/office/drawing/2014/main" id="{649CB224-1CEE-488F-82B9-E4AEC1491C60}"/>
              </a:ext>
            </a:extLst>
          </p:cNvPr>
          <p:cNvSpPr/>
          <p:nvPr/>
        </p:nvSpPr>
        <p:spPr>
          <a:xfrm>
            <a:off x="5081624" y="2470063"/>
            <a:ext cx="166248" cy="240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9CAB3EE1-E7E8-49E7-997F-472453B2376F}"/>
                  </a:ext>
                </a:extLst>
              </p:cNvPr>
              <p:cNvSpPr txBox="1"/>
              <p:nvPr/>
            </p:nvSpPr>
            <p:spPr>
              <a:xfrm>
                <a:off x="2272415" y="1717932"/>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𝑹</m:t>
                          </m:r>
                        </m:e>
                        <m:sub>
                          <m:r>
                            <a:rPr lang="en-GB" b="1" i="1" smtClean="0">
                              <a:latin typeface="Cambria Math" panose="02040503050406030204" pitchFamily="18" charset="0"/>
                              <a:ea typeface="Cambria Math" panose="02040503050406030204" pitchFamily="18" charset="0"/>
                            </a:rPr>
                            <m:t>𝒔</m:t>
                          </m:r>
                        </m:sub>
                      </m:sSub>
                    </m:oMath>
                  </m:oMathPara>
                </a14:m>
                <a:endParaRPr lang="en-GB" b="1" dirty="0"/>
              </a:p>
            </p:txBody>
          </p:sp>
        </mc:Choice>
        <mc:Fallback xmlns="">
          <p:sp>
            <p:nvSpPr>
              <p:cNvPr id="17" name="CasellaDiTesto 16">
                <a:extLst>
                  <a:ext uri="{FF2B5EF4-FFF2-40B4-BE49-F238E27FC236}">
                    <a16:creationId xmlns:a16="http://schemas.microsoft.com/office/drawing/2014/main" id="{9CAB3EE1-E7E8-49E7-997F-472453B2376F}"/>
                  </a:ext>
                </a:extLst>
              </p:cNvPr>
              <p:cNvSpPr txBox="1">
                <a:spLocks noRot="1" noChangeAspect="1" noMove="1" noResize="1" noEditPoints="1" noAdjustHandles="1" noChangeArrowheads="1" noChangeShapeType="1" noTextEdit="1"/>
              </p:cNvSpPr>
              <p:nvPr/>
            </p:nvSpPr>
            <p:spPr>
              <a:xfrm>
                <a:off x="2272415" y="1717932"/>
                <a:ext cx="369454" cy="369332"/>
              </a:xfrm>
              <a:prstGeom prst="rect">
                <a:avLst/>
              </a:prstGeom>
              <a:blipFill>
                <a:blip r:embed="rId5"/>
                <a:stretch>
                  <a:fillRect r="-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19E654D1-CEF9-4EFC-BC8B-2094E18B209B}"/>
                  </a:ext>
                </a:extLst>
              </p:cNvPr>
              <p:cNvSpPr txBox="1"/>
              <p:nvPr/>
            </p:nvSpPr>
            <p:spPr>
              <a:xfrm>
                <a:off x="2915452" y="2685183"/>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ea typeface="Cambria Math" panose="02040503050406030204" pitchFamily="18" charset="0"/>
                        </a:rPr>
                        <m:t>𝑳</m:t>
                      </m:r>
                    </m:oMath>
                  </m:oMathPara>
                </a14:m>
                <a:endParaRPr lang="en-GB" b="1" dirty="0"/>
              </a:p>
            </p:txBody>
          </p:sp>
        </mc:Choice>
        <mc:Fallback xmlns="">
          <p:sp>
            <p:nvSpPr>
              <p:cNvPr id="25" name="CasellaDiTesto 24">
                <a:extLst>
                  <a:ext uri="{FF2B5EF4-FFF2-40B4-BE49-F238E27FC236}">
                    <a16:creationId xmlns:a16="http://schemas.microsoft.com/office/drawing/2014/main" id="{19E654D1-CEF9-4EFC-BC8B-2094E18B209B}"/>
                  </a:ext>
                </a:extLst>
              </p:cNvPr>
              <p:cNvSpPr txBox="1">
                <a:spLocks noRot="1" noChangeAspect="1" noMove="1" noResize="1" noEditPoints="1" noAdjustHandles="1" noChangeArrowheads="1" noChangeShapeType="1" noTextEdit="1"/>
              </p:cNvSpPr>
              <p:nvPr/>
            </p:nvSpPr>
            <p:spPr>
              <a:xfrm>
                <a:off x="2915452" y="2685183"/>
                <a:ext cx="369454"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D2432B52-4602-4F18-9619-46B712891BBC}"/>
                  </a:ext>
                </a:extLst>
              </p:cNvPr>
              <p:cNvSpPr txBox="1"/>
              <p:nvPr/>
            </p:nvSpPr>
            <p:spPr>
              <a:xfrm>
                <a:off x="5493389" y="1489260"/>
                <a:ext cx="5035525" cy="1754326"/>
              </a:xfrm>
              <a:prstGeom prst="rect">
                <a:avLst/>
              </a:prstGeom>
              <a:noFill/>
            </p:spPr>
            <p:txBody>
              <a:bodyPr wrap="square" rtlCol="0">
                <a:spAutoFit/>
              </a:bodyPr>
              <a:lstStyle/>
              <a:p>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𝒊</m:t>
                        </m:r>
                      </m:e>
                      <m:sub>
                        <m:r>
                          <a:rPr lang="en-GB" b="1" i="1" smtClean="0">
                            <a:solidFill>
                              <a:schemeClr val="tx1"/>
                            </a:solidFill>
                            <a:latin typeface="Cambria Math" panose="02040503050406030204" pitchFamily="18" charset="0"/>
                          </a:rPr>
                          <m:t>𝒃</m:t>
                        </m:r>
                      </m:sub>
                    </m:sSub>
                    <m:d>
                      <m:dPr>
                        <m:ctrlPr>
                          <a:rPr lang="en-GB" b="1" i="1" smtClean="0">
                            <a:solidFill>
                              <a:schemeClr val="tx1"/>
                            </a:solidFill>
                            <a:latin typeface="Cambria Math" panose="02040503050406030204" pitchFamily="18" charset="0"/>
                          </a:rPr>
                        </m:ctrlPr>
                      </m:dPr>
                      <m:e>
                        <m:r>
                          <a:rPr lang="en-GB" b="1" i="1" smtClean="0">
                            <a:solidFill>
                              <a:schemeClr val="tx1"/>
                            </a:solidFill>
                            <a:latin typeface="Cambria Math" panose="02040503050406030204" pitchFamily="18" charset="0"/>
                          </a:rPr>
                          <m:t>𝒕</m:t>
                        </m:r>
                      </m:e>
                    </m:d>
                    <m:r>
                      <a:rPr lang="en-GB" b="0" i="0" smtClean="0">
                        <a:solidFill>
                          <a:schemeClr val="tx1"/>
                        </a:solidFill>
                        <a:latin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rPr>
                          <m:t>𝑸</m:t>
                        </m:r>
                      </m:e>
                      <m:sub>
                        <m:r>
                          <a:rPr lang="en-GB" b="1" i="1">
                            <a:latin typeface="Cambria Math" panose="02040503050406030204" pitchFamily="18" charset="0"/>
                          </a:rPr>
                          <m:t>𝒃</m:t>
                        </m:r>
                      </m:sub>
                    </m:sSub>
                    <m:r>
                      <a:rPr lang="en-GB" b="1" i="1">
                        <a:latin typeface="Cambria Math" panose="02040503050406030204" pitchFamily="18" charset="0"/>
                        <a:ea typeface="Cambria Math" panose="02040503050406030204" pitchFamily="18" charset="0"/>
                      </a:rPr>
                      <m:t>𝜹</m:t>
                    </m:r>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𝒕</m:t>
                    </m:r>
                    <m:r>
                      <a:rPr lang="en-GB" b="1" i="1" smtClean="0">
                        <a:latin typeface="Cambria Math" panose="02040503050406030204" pitchFamily="18" charset="0"/>
                        <a:ea typeface="Cambria Math" panose="02040503050406030204" pitchFamily="18" charset="0"/>
                      </a:rPr>
                      <m:t>)</m:t>
                    </m:r>
                  </m:oMath>
                </a14:m>
                <a:r>
                  <a:rPr lang="en-GB" b="1" i="1" dirty="0">
                    <a:latin typeface="Cambria Math" panose="02040503050406030204" pitchFamily="18" charset="0"/>
                    <a:ea typeface="Cambria Math" panose="02040503050406030204" pitchFamily="18" charset="0"/>
                  </a:rPr>
                  <a:t> </a:t>
                </a:r>
                <a:r>
                  <a:rPr lang="en-GB" dirty="0"/>
                  <a:t>(</a:t>
                </a:r>
                <a14:m>
                  <m:oMath xmlns:m="http://schemas.openxmlformats.org/officeDocument/2006/math">
                    <m:r>
                      <a:rPr lang="en-GB" b="1" i="1">
                        <a:latin typeface="Cambria Math" panose="02040503050406030204" pitchFamily="18" charset="0"/>
                        <a:ea typeface="Cambria Math" panose="02040503050406030204" pitchFamily="18" charset="0"/>
                      </a:rPr>
                      <m:t>𝜹</m:t>
                    </m:r>
                    <m:r>
                      <a:rPr lang="en-GB" b="1" i="1">
                        <a:latin typeface="Cambria Math" panose="02040503050406030204" pitchFamily="18" charset="0"/>
                        <a:ea typeface="Cambria Math" panose="02040503050406030204" pitchFamily="18" charset="0"/>
                      </a:rPr>
                      <m:t> </m:t>
                    </m:r>
                  </m:oMath>
                </a14:m>
                <a:r>
                  <a:rPr lang="en-GB" dirty="0"/>
                  <a:t>is the Dirac delta function)</a:t>
                </a:r>
              </a:p>
              <a:p>
                <a14:m>
                  <m:oMath xmlns:m="http://schemas.openxmlformats.org/officeDocument/2006/math">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𝑹</m:t>
                        </m:r>
                      </m:e>
                      <m:sub>
                        <m:r>
                          <a:rPr lang="en-GB" b="1" i="1" smtClean="0">
                            <a:latin typeface="Cambria Math" panose="02040503050406030204" pitchFamily="18" charset="0"/>
                            <a:ea typeface="Cambria Math" panose="02040503050406030204" pitchFamily="18" charset="0"/>
                          </a:rPr>
                          <m:t>𝒔</m:t>
                        </m:r>
                      </m:sub>
                    </m:sSub>
                  </m:oMath>
                </a14:m>
                <a:r>
                  <a:rPr lang="en-GB" b="1" dirty="0">
                    <a:latin typeface="Cambria Math" panose="02040503050406030204" pitchFamily="18" charset="0"/>
                    <a:ea typeface="Cambria Math" panose="02040503050406030204" pitchFamily="18" charset="0"/>
                  </a:rPr>
                  <a:t>:</a:t>
                </a:r>
                <a:r>
                  <a:rPr lang="en-GB" b="1" i="1" dirty="0">
                    <a:latin typeface="Cambria Math" panose="02040503050406030204" pitchFamily="18" charset="0"/>
                    <a:ea typeface="Cambria Math" panose="02040503050406030204" pitchFamily="18" charset="0"/>
                  </a:rPr>
                  <a:t> </a:t>
                </a:r>
                <a:r>
                  <a:rPr lang="en-GB" dirty="0"/>
                  <a:t>shunt impedance</a:t>
                </a:r>
              </a:p>
              <a:p>
                <a:r>
                  <a:rPr lang="en-GB" b="1" i="1" dirty="0"/>
                  <a:t>L</a:t>
                </a:r>
                <a:r>
                  <a:rPr lang="en-GB" dirty="0"/>
                  <a:t>: inductance</a:t>
                </a:r>
              </a:p>
              <a:p>
                <a:r>
                  <a:rPr lang="en-GB" b="1" i="1" dirty="0"/>
                  <a:t>C: </a:t>
                </a:r>
                <a:r>
                  <a:rPr lang="en-GB" dirty="0"/>
                  <a:t>capacitance</a:t>
                </a:r>
              </a:p>
              <a:p>
                <a14:m>
                  <m:oMath xmlns:m="http://schemas.openxmlformats.org/officeDocument/2006/math">
                    <m:r>
                      <a:rPr lang="en-GB" b="1" i="1" smtClean="0">
                        <a:solidFill>
                          <a:srgbClr val="BF00BF"/>
                        </a:solidFill>
                        <a:latin typeface="Cambria Math" panose="02040503050406030204" pitchFamily="18" charset="0"/>
                      </a:rPr>
                      <m:t>𝑽</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oMath>
                </a14:m>
                <a:r>
                  <a:rPr lang="en-GB" dirty="0"/>
                  <a:t>: voltage across the capacitance at time </a:t>
                </a:r>
                <a:r>
                  <a:rPr lang="en-GB" i="1" dirty="0"/>
                  <a:t>t</a:t>
                </a:r>
              </a:p>
              <a:p>
                <a14:m>
                  <m:oMath xmlns:m="http://schemas.openxmlformats.org/officeDocument/2006/math">
                    <m:r>
                      <a:rPr lang="en-GB" b="1" i="1" smtClean="0">
                        <a:solidFill>
                          <a:srgbClr val="BF00BF"/>
                        </a:solidFill>
                        <a:latin typeface="Cambria Math" panose="02040503050406030204" pitchFamily="18" charset="0"/>
                      </a:rPr>
                      <m:t>𝒊</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oMath>
                </a14:m>
                <a:r>
                  <a:rPr lang="en-GB" dirty="0"/>
                  <a:t>: current in the inductance at time </a:t>
                </a:r>
                <a:r>
                  <a:rPr lang="en-GB" i="1" dirty="0"/>
                  <a:t>t</a:t>
                </a:r>
              </a:p>
            </p:txBody>
          </p:sp>
        </mc:Choice>
        <mc:Fallback xmlns="">
          <p:sp>
            <p:nvSpPr>
              <p:cNvPr id="34" name="CasellaDiTesto 33">
                <a:extLst>
                  <a:ext uri="{FF2B5EF4-FFF2-40B4-BE49-F238E27FC236}">
                    <a16:creationId xmlns:a16="http://schemas.microsoft.com/office/drawing/2014/main" id="{D2432B52-4602-4F18-9619-46B712891BBC}"/>
                  </a:ext>
                </a:extLst>
              </p:cNvPr>
              <p:cNvSpPr txBox="1">
                <a:spLocks noRot="1" noChangeAspect="1" noMove="1" noResize="1" noEditPoints="1" noAdjustHandles="1" noChangeArrowheads="1" noChangeShapeType="1" noTextEdit="1"/>
              </p:cNvSpPr>
              <p:nvPr/>
            </p:nvSpPr>
            <p:spPr>
              <a:xfrm>
                <a:off x="5493389" y="1489260"/>
                <a:ext cx="5035525" cy="1754326"/>
              </a:xfrm>
              <a:prstGeom prst="rect">
                <a:avLst/>
              </a:prstGeom>
              <a:blipFill>
                <a:blip r:embed="rId7"/>
                <a:stretch>
                  <a:fillRect l="-969" t="-1736" b="-4514"/>
                </a:stretch>
              </a:blipFill>
            </p:spPr>
            <p:txBody>
              <a:bodyPr/>
              <a:lstStyle/>
              <a:p>
                <a:r>
                  <a:rPr lang="en-GB">
                    <a:noFill/>
                  </a:rPr>
                  <a:t> </a:t>
                </a:r>
              </a:p>
            </p:txBody>
          </p:sp>
        </mc:Fallback>
      </mc:AlternateContent>
      <p:sp>
        <p:nvSpPr>
          <p:cNvPr id="37" name="Rettangolo 36">
            <a:extLst>
              <a:ext uri="{FF2B5EF4-FFF2-40B4-BE49-F238E27FC236}">
                <a16:creationId xmlns:a16="http://schemas.microsoft.com/office/drawing/2014/main" id="{22A1AD5D-9410-4734-A9F9-2DDB0E10B819}"/>
              </a:ext>
            </a:extLst>
          </p:cNvPr>
          <p:cNvSpPr/>
          <p:nvPr/>
        </p:nvSpPr>
        <p:spPr>
          <a:xfrm>
            <a:off x="4378307" y="2295817"/>
            <a:ext cx="166248" cy="240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4BDD4D82-59B0-4386-9AB4-96BE06F100C6}"/>
                  </a:ext>
                </a:extLst>
              </p:cNvPr>
              <p:cNvSpPr txBox="1"/>
              <p:nvPr/>
            </p:nvSpPr>
            <p:spPr>
              <a:xfrm>
                <a:off x="3458357" y="2228510"/>
                <a:ext cx="369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ea typeface="Cambria Math" panose="02040503050406030204" pitchFamily="18" charset="0"/>
                        </a:rPr>
                        <m:t>𝑪</m:t>
                      </m:r>
                    </m:oMath>
                  </m:oMathPara>
                </a14:m>
                <a:endParaRPr lang="en-GB" b="1" dirty="0"/>
              </a:p>
            </p:txBody>
          </p:sp>
        </mc:Choice>
        <mc:Fallback xmlns="">
          <p:sp>
            <p:nvSpPr>
              <p:cNvPr id="27" name="CasellaDiTesto 26">
                <a:extLst>
                  <a:ext uri="{FF2B5EF4-FFF2-40B4-BE49-F238E27FC236}">
                    <a16:creationId xmlns:a16="http://schemas.microsoft.com/office/drawing/2014/main" id="{4BDD4D82-59B0-4386-9AB4-96BE06F100C6}"/>
                  </a:ext>
                </a:extLst>
              </p:cNvPr>
              <p:cNvSpPr txBox="1">
                <a:spLocks noRot="1" noChangeAspect="1" noMove="1" noResize="1" noEditPoints="1" noAdjustHandles="1" noChangeArrowheads="1" noChangeShapeType="1" noTextEdit="1"/>
              </p:cNvSpPr>
              <p:nvPr/>
            </p:nvSpPr>
            <p:spPr>
              <a:xfrm>
                <a:off x="3458357" y="2228510"/>
                <a:ext cx="369454" cy="369332"/>
              </a:xfrm>
              <a:prstGeom prst="rect">
                <a:avLst/>
              </a:prstGeom>
              <a:blipFill>
                <a:blip r:embed="rId8"/>
                <a:stretch>
                  <a:fillRect/>
                </a:stretch>
              </a:blipFill>
            </p:spPr>
            <p:txBody>
              <a:bodyPr/>
              <a:lstStyle/>
              <a:p>
                <a:r>
                  <a:rPr lang="en-GB">
                    <a:noFill/>
                  </a:rPr>
                  <a:t> </a:t>
                </a:r>
              </a:p>
            </p:txBody>
          </p:sp>
        </mc:Fallback>
      </mc:AlternateContent>
      <p:sp>
        <p:nvSpPr>
          <p:cNvPr id="39" name="Rettangolo 38">
            <a:extLst>
              <a:ext uri="{FF2B5EF4-FFF2-40B4-BE49-F238E27FC236}">
                <a16:creationId xmlns:a16="http://schemas.microsoft.com/office/drawing/2014/main" id="{F2A8F065-8654-4ECA-80DD-78B70574B8E7}"/>
              </a:ext>
            </a:extLst>
          </p:cNvPr>
          <p:cNvSpPr/>
          <p:nvPr/>
        </p:nvSpPr>
        <p:spPr>
          <a:xfrm>
            <a:off x="1244635" y="2115861"/>
            <a:ext cx="369454" cy="45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69444EB9-F989-41F6-AC7D-485A2D92694E}"/>
                  </a:ext>
                </a:extLst>
              </p:cNvPr>
              <p:cNvSpPr txBox="1"/>
              <p:nvPr/>
            </p:nvSpPr>
            <p:spPr>
              <a:xfrm>
                <a:off x="2801533" y="1746529"/>
                <a:ext cx="69532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BF00BF"/>
                          </a:solidFill>
                          <a:latin typeface="Cambria Math" panose="02040503050406030204" pitchFamily="18" charset="0"/>
                        </a:rPr>
                        <m:t>𝒊</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oMath>
                  </m:oMathPara>
                </a14:m>
                <a:endParaRPr lang="en-GB" b="1" dirty="0">
                  <a:solidFill>
                    <a:srgbClr val="BF00BF"/>
                  </a:solidFill>
                </a:endParaRPr>
              </a:p>
            </p:txBody>
          </p:sp>
        </mc:Choice>
        <mc:Fallback xmlns="">
          <p:sp>
            <p:nvSpPr>
              <p:cNvPr id="41" name="CasellaDiTesto 40">
                <a:extLst>
                  <a:ext uri="{FF2B5EF4-FFF2-40B4-BE49-F238E27FC236}">
                    <a16:creationId xmlns:a16="http://schemas.microsoft.com/office/drawing/2014/main" id="{69444EB9-F989-41F6-AC7D-485A2D92694E}"/>
                  </a:ext>
                </a:extLst>
              </p:cNvPr>
              <p:cNvSpPr txBox="1">
                <a:spLocks noRot="1" noChangeAspect="1" noMove="1" noResize="1" noEditPoints="1" noAdjustHandles="1" noChangeArrowheads="1" noChangeShapeType="1" noTextEdit="1"/>
              </p:cNvSpPr>
              <p:nvPr/>
            </p:nvSpPr>
            <p:spPr>
              <a:xfrm>
                <a:off x="2801533" y="1746529"/>
                <a:ext cx="695325" cy="369332"/>
              </a:xfrm>
              <a:prstGeom prst="rect">
                <a:avLst/>
              </a:prstGeom>
              <a:blipFill>
                <a:blip r:embed="rId9"/>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201E400-E3BE-4D66-8AB1-E34570626E9C}"/>
                  </a:ext>
                </a:extLst>
              </p:cNvPr>
              <p:cNvSpPr txBox="1"/>
              <p:nvPr/>
            </p:nvSpPr>
            <p:spPr>
              <a:xfrm>
                <a:off x="1044410" y="2186673"/>
                <a:ext cx="858982" cy="369332"/>
              </a:xfrm>
              <a:prstGeom prst="rect">
                <a:avLst/>
              </a:prstGeom>
              <a:noFill/>
            </p:spPr>
            <p:txBody>
              <a:bodyPr wrap="square">
                <a:spAutoFit/>
              </a:bodyPr>
              <a:lstStyle/>
              <a:p>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𝒊</m:t>
                        </m:r>
                      </m:e>
                      <m:sub>
                        <m:r>
                          <a:rPr lang="en-GB" b="1" i="1" smtClean="0">
                            <a:solidFill>
                              <a:schemeClr val="tx1"/>
                            </a:solidFill>
                            <a:latin typeface="Cambria Math" panose="02040503050406030204" pitchFamily="18" charset="0"/>
                          </a:rPr>
                          <m:t>𝒃</m:t>
                        </m:r>
                      </m:sub>
                    </m:sSub>
                    <m:r>
                      <a:rPr lang="en-GB" b="1" i="1" smtClean="0">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𝒕</m:t>
                    </m:r>
                    <m:r>
                      <a:rPr lang="en-GB" b="1" i="1" smtClean="0">
                        <a:solidFill>
                          <a:schemeClr val="tx1"/>
                        </a:solidFill>
                        <a:latin typeface="Cambria Math" panose="02040503050406030204" pitchFamily="18" charset="0"/>
                      </a:rPr>
                      <m:t>)</m:t>
                    </m:r>
                  </m:oMath>
                </a14:m>
                <a:r>
                  <a:rPr lang="en-GB" b="1" dirty="0">
                    <a:solidFill>
                      <a:schemeClr val="tx1"/>
                    </a:solidFill>
                  </a:rPr>
                  <a:t> </a:t>
                </a:r>
                <a:endParaRPr lang="en-GB" b="1" dirty="0"/>
              </a:p>
            </p:txBody>
          </p:sp>
        </mc:Choice>
        <mc:Fallback xmlns="">
          <p:sp>
            <p:nvSpPr>
              <p:cNvPr id="43" name="CasellaDiTesto 42">
                <a:extLst>
                  <a:ext uri="{FF2B5EF4-FFF2-40B4-BE49-F238E27FC236}">
                    <a16:creationId xmlns:a16="http://schemas.microsoft.com/office/drawing/2014/main" id="{8201E400-E3BE-4D66-8AB1-E34570626E9C}"/>
                  </a:ext>
                </a:extLst>
              </p:cNvPr>
              <p:cNvSpPr txBox="1">
                <a:spLocks noRot="1" noChangeAspect="1" noMove="1" noResize="1" noEditPoints="1" noAdjustHandles="1" noChangeArrowheads="1" noChangeShapeType="1" noTextEdit="1"/>
              </p:cNvSpPr>
              <p:nvPr/>
            </p:nvSpPr>
            <p:spPr>
              <a:xfrm>
                <a:off x="1044410" y="2186673"/>
                <a:ext cx="858982" cy="369332"/>
              </a:xfrm>
              <a:prstGeom prst="rect">
                <a:avLst/>
              </a:prstGeom>
              <a:blipFill>
                <a:blip r:embed="rId10"/>
                <a:stretch>
                  <a:fillRect b="-13333"/>
                </a:stretch>
              </a:blipFill>
            </p:spPr>
            <p:txBody>
              <a:bodyPr/>
              <a:lstStyle/>
              <a:p>
                <a:r>
                  <a:rPr lang="en-GB">
                    <a:noFill/>
                  </a:rPr>
                  <a:t> </a:t>
                </a:r>
              </a:p>
            </p:txBody>
          </p:sp>
        </mc:Fallback>
      </mc:AlternateContent>
      <p:cxnSp>
        <p:nvCxnSpPr>
          <p:cNvPr id="45" name="Connettore 2 44">
            <a:extLst>
              <a:ext uri="{FF2B5EF4-FFF2-40B4-BE49-F238E27FC236}">
                <a16:creationId xmlns:a16="http://schemas.microsoft.com/office/drawing/2014/main" id="{F67D5B5A-8F8E-49AE-8A25-FC0136814952}"/>
              </a:ext>
            </a:extLst>
          </p:cNvPr>
          <p:cNvCxnSpPr>
            <a:cxnSpLocks/>
          </p:cNvCxnSpPr>
          <p:nvPr/>
        </p:nvCxnSpPr>
        <p:spPr>
          <a:xfrm>
            <a:off x="4497762" y="1542434"/>
            <a:ext cx="0" cy="170091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4D92BEBA-65B3-4311-85E2-7A19942982D6}"/>
                  </a:ext>
                </a:extLst>
              </p:cNvPr>
              <p:cNvSpPr txBox="1"/>
              <p:nvPr/>
            </p:nvSpPr>
            <p:spPr>
              <a:xfrm>
                <a:off x="4456493" y="2206945"/>
                <a:ext cx="5761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BF00BF"/>
                          </a:solidFill>
                          <a:latin typeface="Cambria Math" panose="02040503050406030204" pitchFamily="18" charset="0"/>
                        </a:rPr>
                        <m:t>𝑽</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oMath>
                  </m:oMathPara>
                </a14:m>
                <a:endParaRPr lang="en-GB" dirty="0">
                  <a:solidFill>
                    <a:srgbClr val="BF00BF"/>
                  </a:solidFill>
                </a:endParaRPr>
              </a:p>
            </p:txBody>
          </p:sp>
        </mc:Choice>
        <mc:Fallback xmlns="">
          <p:sp>
            <p:nvSpPr>
              <p:cNvPr id="48" name="CasellaDiTesto 47">
                <a:extLst>
                  <a:ext uri="{FF2B5EF4-FFF2-40B4-BE49-F238E27FC236}">
                    <a16:creationId xmlns:a16="http://schemas.microsoft.com/office/drawing/2014/main" id="{4D92BEBA-65B3-4311-85E2-7A19942982D6}"/>
                  </a:ext>
                </a:extLst>
              </p:cNvPr>
              <p:cNvSpPr txBox="1">
                <a:spLocks noRot="1" noChangeAspect="1" noMove="1" noResize="1" noEditPoints="1" noAdjustHandles="1" noChangeArrowheads="1" noChangeShapeType="1" noTextEdit="1"/>
              </p:cNvSpPr>
              <p:nvPr/>
            </p:nvSpPr>
            <p:spPr>
              <a:xfrm>
                <a:off x="4456493" y="2206945"/>
                <a:ext cx="576151" cy="369332"/>
              </a:xfrm>
              <a:prstGeom prst="rect">
                <a:avLst/>
              </a:prstGeom>
              <a:blipFill>
                <a:blip r:embed="rId11"/>
                <a:stretch>
                  <a:fillRect r="-10526"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524DE5A-27F9-4475-99C9-3BBB67F06F3E}"/>
                  </a:ext>
                </a:extLst>
              </p:cNvPr>
              <p:cNvSpPr txBox="1"/>
              <p:nvPr/>
            </p:nvSpPr>
            <p:spPr>
              <a:xfrm>
                <a:off x="4497762" y="5210052"/>
                <a:ext cx="3367012" cy="6194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𝑅</m:t>
                              </m:r>
                            </m:e>
                            <m:sub>
                              <m:r>
                                <a:rPr lang="en-GB" b="0" i="1">
                                  <a:latin typeface="Cambria Math" panose="02040503050406030204" pitchFamily="18" charset="0"/>
                                  <a:ea typeface="Cambria Math" panose="02040503050406030204" pitchFamily="18" charset="0"/>
                                </a:rPr>
                                <m:t>𝑠</m:t>
                              </m:r>
                            </m:sub>
                          </m:sSub>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𝐿</m:t>
                          </m:r>
                        </m:den>
                      </m:f>
                      <m:nary>
                        <m:naryPr>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0</m:t>
                          </m:r>
                        </m:sub>
                        <m:sup>
                          <m:r>
                            <a:rPr lang="en-GB" b="0" i="1" smtClean="0">
                              <a:latin typeface="Cambria Math" panose="02040503050406030204" pitchFamily="18" charset="0"/>
                            </a:rPr>
                            <m:t>𝑡</m:t>
                          </m:r>
                        </m:sup>
                        <m:e>
                          <m:r>
                            <a:rPr lang="en-GB" i="1">
                              <a:latin typeface="Cambria Math" panose="02040503050406030204" pitchFamily="18" charset="0"/>
                            </a:rPr>
                            <m:t>𝑉</m:t>
                          </m:r>
                          <m:d>
                            <m:dPr>
                              <m:ctrlPr>
                                <a:rPr lang="en-GB" i="1">
                                  <a:latin typeface="Cambria Math" panose="02040503050406030204" pitchFamily="18" charset="0"/>
                                </a:rPr>
                              </m:ctrlPr>
                            </m:dPr>
                            <m:e>
                              <m:r>
                                <a:rPr lang="en-GB" b="0" i="1" smtClean="0">
                                  <a:latin typeface="Cambria Math" panose="02040503050406030204" pitchFamily="18" charset="0"/>
                                </a:rPr>
                                <m:t>𝑠</m:t>
                              </m:r>
                            </m:e>
                          </m:d>
                          <m:r>
                            <a:rPr lang="en-GB" b="0" i="1" smtClean="0">
                              <a:latin typeface="Cambria Math" panose="02040503050406030204" pitchFamily="18" charset="0"/>
                            </a:rPr>
                            <m:t>𝑑𝑠</m:t>
                          </m:r>
                        </m:e>
                      </m:nary>
                      <m:r>
                        <a:rPr lang="en-GB" b="0" i="1" smtClean="0">
                          <a:latin typeface="Cambria Math" panose="02040503050406030204" pitchFamily="18" charset="0"/>
                        </a:rPr>
                        <m:t>+</m:t>
                      </m:r>
                      <m:r>
                        <a:rPr lang="en-GB" b="0" i="1" smtClean="0">
                          <a:latin typeface="Cambria Math" panose="02040503050406030204" pitchFamily="18" charset="0"/>
                        </a:rPr>
                        <m:t>𝐶</m:t>
                      </m:r>
                      <m:f>
                        <m:fPr>
                          <m:ctrlPr>
                            <a:rPr lang="en-GB" b="0" i="1" smtClean="0">
                              <a:latin typeface="Cambria Math" panose="02040503050406030204" pitchFamily="18" charset="0"/>
                            </a:rPr>
                          </m:ctrlPr>
                        </m:fPr>
                        <m:num>
                          <m:r>
                            <a:rPr lang="en-GB" b="0" i="1" smtClean="0">
                              <a:latin typeface="Cambria Math" panose="02040503050406030204" pitchFamily="18" charset="0"/>
                            </a:rPr>
                            <m:t>𝑑𝑉</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r>
                            <a:rPr lang="en-GB" b="0" i="1" smtClean="0">
                              <a:latin typeface="Cambria Math" panose="02040503050406030204" pitchFamily="18" charset="0"/>
                            </a:rPr>
                            <m:t>𝑑𝑡</m:t>
                          </m:r>
                        </m:den>
                      </m:f>
                      <m:r>
                        <a:rPr lang="en-GB" b="0" i="1" smtClean="0">
                          <a:latin typeface="Cambria Math" panose="02040503050406030204" pitchFamily="18" charset="0"/>
                        </a:rPr>
                        <m:t>=0</m:t>
                      </m:r>
                    </m:oMath>
                  </m:oMathPara>
                </a14:m>
                <a:endParaRPr lang="en-GB" dirty="0"/>
              </a:p>
            </p:txBody>
          </p:sp>
        </mc:Choice>
        <mc:Fallback xmlns="">
          <p:sp>
            <p:nvSpPr>
              <p:cNvPr id="6" name="CasellaDiTesto 5">
                <a:extLst>
                  <a:ext uri="{FF2B5EF4-FFF2-40B4-BE49-F238E27FC236}">
                    <a16:creationId xmlns:a16="http://schemas.microsoft.com/office/drawing/2014/main" id="{8524DE5A-27F9-4475-99C9-3BBB67F06F3E}"/>
                  </a:ext>
                </a:extLst>
              </p:cNvPr>
              <p:cNvSpPr txBox="1">
                <a:spLocks noRot="1" noChangeAspect="1" noMove="1" noResize="1" noEditPoints="1" noAdjustHandles="1" noChangeArrowheads="1" noChangeShapeType="1" noTextEdit="1"/>
              </p:cNvSpPr>
              <p:nvPr/>
            </p:nvSpPr>
            <p:spPr>
              <a:xfrm>
                <a:off x="4497762" y="5210052"/>
                <a:ext cx="3367012" cy="61940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AE97179D-5057-4E72-B5FC-301DE125CF84}"/>
                  </a:ext>
                </a:extLst>
              </p:cNvPr>
              <p:cNvSpPr txBox="1"/>
              <p:nvPr/>
            </p:nvSpPr>
            <p:spPr>
              <a:xfrm>
                <a:off x="5171536" y="6284144"/>
                <a:ext cx="2019464" cy="285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𝑉</m:t>
                          </m:r>
                        </m:e>
                      </m:acc>
                      <m:r>
                        <a:rPr lang="en-GB" b="0" i="1" smtClean="0">
                          <a:latin typeface="Cambria Math" panose="02040503050406030204" pitchFamily="18" charset="0"/>
                        </a:rPr>
                        <m:t>+2</m:t>
                      </m:r>
                      <m:r>
                        <m:rPr>
                          <m:sty m:val="p"/>
                        </m:rPr>
                        <a:rPr lang="el-GR" b="0" i="1" smtClean="0">
                          <a:latin typeface="Cambria Math" panose="02040503050406030204" pitchFamily="18" charset="0"/>
                          <a:ea typeface="Cambria Math" panose="02040503050406030204" pitchFamily="18" charset="0"/>
                        </a:rPr>
                        <m:t>Γ</m:t>
                      </m:r>
                      <m:acc>
                        <m:accPr>
                          <m:chr m:val="̇"/>
                          <m:ctrlPr>
                            <a:rPr lang="el-GR" b="0"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𝑉</m:t>
                          </m:r>
                        </m:e>
                      </m:acc>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𝑟</m:t>
                          </m:r>
                        </m:sub>
                        <m:sup>
                          <m:r>
                            <a:rPr lang="en-GB" b="0" i="1" smtClean="0">
                              <a:latin typeface="Cambria Math" panose="02040503050406030204" pitchFamily="18" charset="0"/>
                            </a:rPr>
                            <m:t>2</m:t>
                          </m:r>
                        </m:sup>
                      </m:sSubSup>
                      <m:r>
                        <a:rPr lang="en-GB" b="0" i="1" smtClean="0">
                          <a:latin typeface="Cambria Math" panose="02040503050406030204" pitchFamily="18" charset="0"/>
                        </a:rPr>
                        <m:t>𝑉</m:t>
                      </m:r>
                      <m:r>
                        <a:rPr lang="en-GB" b="0" i="1" smtClean="0">
                          <a:latin typeface="Cambria Math" panose="02040503050406030204" pitchFamily="18" charset="0"/>
                        </a:rPr>
                        <m:t>=0</m:t>
                      </m:r>
                    </m:oMath>
                  </m:oMathPara>
                </a14:m>
                <a:endParaRPr lang="en-GB" dirty="0"/>
              </a:p>
            </p:txBody>
          </p:sp>
        </mc:Choice>
        <mc:Fallback xmlns="">
          <p:sp>
            <p:nvSpPr>
              <p:cNvPr id="9" name="CasellaDiTesto 8">
                <a:extLst>
                  <a:ext uri="{FF2B5EF4-FFF2-40B4-BE49-F238E27FC236}">
                    <a16:creationId xmlns:a16="http://schemas.microsoft.com/office/drawing/2014/main" id="{AE97179D-5057-4E72-B5FC-301DE125CF84}"/>
                  </a:ext>
                </a:extLst>
              </p:cNvPr>
              <p:cNvSpPr txBox="1">
                <a:spLocks noRot="1" noChangeAspect="1" noMove="1" noResize="1" noEditPoints="1" noAdjustHandles="1" noChangeArrowheads="1" noChangeShapeType="1" noTextEdit="1"/>
              </p:cNvSpPr>
              <p:nvPr/>
            </p:nvSpPr>
            <p:spPr>
              <a:xfrm>
                <a:off x="5171536" y="6284144"/>
                <a:ext cx="2019464" cy="285656"/>
              </a:xfrm>
              <a:prstGeom prst="rect">
                <a:avLst/>
              </a:prstGeom>
              <a:blipFill>
                <a:blip r:embed="rId13"/>
                <a:stretch>
                  <a:fillRect l="-2108" t="-14894" r="-2410"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FF17DC3-0F9B-4E07-9837-466546C0BFB2}"/>
                  </a:ext>
                </a:extLst>
              </p:cNvPr>
              <p:cNvSpPr txBox="1"/>
              <p:nvPr/>
            </p:nvSpPr>
            <p:spPr>
              <a:xfrm>
                <a:off x="8842162" y="6149391"/>
                <a:ext cx="992195"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𝐶</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den>
                      </m:f>
                    </m:oMath>
                  </m:oMathPara>
                </a14:m>
                <a:endParaRPr lang="en-GB" dirty="0"/>
              </a:p>
            </p:txBody>
          </p:sp>
        </mc:Choice>
        <mc:Fallback xmlns="">
          <p:sp>
            <p:nvSpPr>
              <p:cNvPr id="13" name="CasellaDiTesto 12">
                <a:extLst>
                  <a:ext uri="{FF2B5EF4-FFF2-40B4-BE49-F238E27FC236}">
                    <a16:creationId xmlns:a16="http://schemas.microsoft.com/office/drawing/2014/main" id="{BFF17DC3-0F9B-4E07-9837-466546C0BFB2}"/>
                  </a:ext>
                </a:extLst>
              </p:cNvPr>
              <p:cNvSpPr txBox="1">
                <a:spLocks noRot="1" noChangeAspect="1" noMove="1" noResize="1" noEditPoints="1" noAdjustHandles="1" noChangeArrowheads="1" noChangeShapeType="1" noTextEdit="1"/>
              </p:cNvSpPr>
              <p:nvPr/>
            </p:nvSpPr>
            <p:spPr>
              <a:xfrm>
                <a:off x="8842162" y="6149391"/>
                <a:ext cx="992195" cy="56720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7E82E4B1-EF58-425F-B66D-7A877FC7762F}"/>
                  </a:ext>
                </a:extLst>
              </p:cNvPr>
              <p:cNvSpPr txBox="1"/>
              <p:nvPr/>
            </p:nvSpPr>
            <p:spPr>
              <a:xfrm>
                <a:off x="10364622" y="6149391"/>
                <a:ext cx="1034194"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𝑟</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𝐶𝐿</m:t>
                              </m:r>
                            </m:e>
                          </m:rad>
                        </m:den>
                      </m:f>
                    </m:oMath>
                  </m:oMathPara>
                </a14:m>
                <a:endParaRPr lang="en-GB" dirty="0"/>
              </a:p>
            </p:txBody>
          </p:sp>
        </mc:Choice>
        <mc:Fallback xmlns="">
          <p:sp>
            <p:nvSpPr>
              <p:cNvPr id="14" name="CasellaDiTesto 13">
                <a:extLst>
                  <a:ext uri="{FF2B5EF4-FFF2-40B4-BE49-F238E27FC236}">
                    <a16:creationId xmlns:a16="http://schemas.microsoft.com/office/drawing/2014/main" id="{7E82E4B1-EF58-425F-B66D-7A877FC7762F}"/>
                  </a:ext>
                </a:extLst>
              </p:cNvPr>
              <p:cNvSpPr txBox="1">
                <a:spLocks noRot="1" noChangeAspect="1" noMove="1" noResize="1" noEditPoints="1" noAdjustHandles="1" noChangeArrowheads="1" noChangeShapeType="1" noTextEdit="1"/>
              </p:cNvSpPr>
              <p:nvPr/>
            </p:nvSpPr>
            <p:spPr>
              <a:xfrm>
                <a:off x="10364622" y="6149391"/>
                <a:ext cx="1034194" cy="572273"/>
              </a:xfrm>
              <a:prstGeom prst="rect">
                <a:avLst/>
              </a:prstGeom>
              <a:blipFill>
                <a:blip r:embed="rId15"/>
                <a:stretch>
                  <a:fillRect/>
                </a:stretch>
              </a:blipFill>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2B7F1083-1E3B-4739-A934-D8070F1F5191}"/>
              </a:ext>
            </a:extLst>
          </p:cNvPr>
          <p:cNvSpPr>
            <a:spLocks noGrp="1"/>
          </p:cNvSpPr>
          <p:nvPr>
            <p:ph type="sldNum" sz="quarter" idx="12"/>
          </p:nvPr>
        </p:nvSpPr>
        <p:spPr/>
        <p:txBody>
          <a:bodyPr/>
          <a:lstStyle/>
          <a:p>
            <a:fld id="{F556478C-EA8F-4B12-8AB2-8053E5C3663D}" type="slidenum">
              <a:rPr lang="en-GB" smtClean="0"/>
              <a:t>35</a:t>
            </a:fld>
            <a:endParaRPr lang="en-GB"/>
          </a:p>
        </p:txBody>
      </p:sp>
    </p:spTree>
    <p:extLst>
      <p:ext uri="{BB962C8B-B14F-4D97-AF65-F5344CB8AC3E}">
        <p14:creationId xmlns:p14="http://schemas.microsoft.com/office/powerpoint/2010/main" val="85118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3E4409-6155-413B-ACDE-1E93354209F2}"/>
              </a:ext>
            </a:extLst>
          </p:cNvPr>
          <p:cNvSpPr txBox="1"/>
          <p:nvPr/>
        </p:nvSpPr>
        <p:spPr>
          <a:xfrm>
            <a:off x="0" y="215333"/>
            <a:ext cx="12192000" cy="707886"/>
          </a:xfrm>
          <a:prstGeom prst="rect">
            <a:avLst/>
          </a:prstGeom>
          <a:noFill/>
        </p:spPr>
        <p:txBody>
          <a:bodyPr wrap="square" rtlCol="0">
            <a:spAutoFit/>
          </a:bodyPr>
          <a:lstStyle/>
          <a:p>
            <a:pPr algn="ctr"/>
            <a:r>
              <a:rPr lang="en-GB" sz="4000" dirty="0">
                <a:latin typeface="+mj-lt"/>
              </a:rPr>
              <a:t>HOM induced voltage (derivation)</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A2AF79A3-2A72-4D98-9C6C-BDC570C7AAB9}"/>
                  </a:ext>
                </a:extLst>
              </p:cNvPr>
              <p:cNvSpPr txBox="1"/>
              <p:nvPr/>
            </p:nvSpPr>
            <p:spPr>
              <a:xfrm>
                <a:off x="238125" y="973222"/>
                <a:ext cx="11826628" cy="6740307"/>
              </a:xfrm>
              <a:prstGeom prst="rect">
                <a:avLst/>
              </a:prstGeom>
              <a:noFill/>
            </p:spPr>
            <p:txBody>
              <a:bodyPr wrap="square" rtlCol="0">
                <a:spAutoFit/>
              </a:bodyPr>
              <a:lstStyle/>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eigenvalues are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solution of the differential equation gives free oscillations of the kind</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oMath>
                </a14:m>
                <a:r>
                  <a:rPr lang="en-GB" dirty="0"/>
                  <a:t> and </a:t>
                </a:r>
                <a14:m>
                  <m:oMath xmlns:m="http://schemas.openxmlformats.org/officeDocument/2006/math">
                    <m:r>
                      <a:rPr lang="en-GB" i="1">
                        <a:latin typeface="Cambria Math" panose="02040503050406030204" pitchFamily="18" charset="0"/>
                      </a:rPr>
                      <m:t>𝑄</m:t>
                    </m:r>
                  </m:oMath>
                </a14:m>
                <a:r>
                  <a:rPr lang="en-GB" dirty="0"/>
                  <a:t> are respectively the angular resonant frequency and the quality factor of the HOM.</a:t>
                </a:r>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current in the inductance satisfies the equation</a:t>
                </a:r>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direct verification shows that </a:t>
                </a:r>
                <a14:m>
                  <m:oMath xmlns:m="http://schemas.openxmlformats.org/officeDocument/2006/math">
                    <m:r>
                      <a:rPr lang="en-GB" b="0" i="1" smtClean="0">
                        <a:latin typeface="Cambria Math" panose="02040503050406030204" pitchFamily="18" charset="0"/>
                      </a:rPr>
                      <m:t>𝑖</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oMath>
                </a14:m>
                <a:r>
                  <a:rPr lang="en-GB" dirty="0"/>
                  <a:t> is of the kind</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2" name="CasellaDiTesto 1">
                <a:extLst>
                  <a:ext uri="{FF2B5EF4-FFF2-40B4-BE49-F238E27FC236}">
                    <a16:creationId xmlns:a16="http://schemas.microsoft.com/office/drawing/2014/main" id="{A2AF79A3-2A72-4D98-9C6C-BDC570C7AAB9}"/>
                  </a:ext>
                </a:extLst>
              </p:cNvPr>
              <p:cNvSpPr txBox="1">
                <a:spLocks noRot="1" noChangeAspect="1" noMove="1" noResize="1" noEditPoints="1" noAdjustHandles="1" noChangeArrowheads="1" noChangeShapeType="1" noTextEdit="1"/>
              </p:cNvSpPr>
              <p:nvPr/>
            </p:nvSpPr>
            <p:spPr>
              <a:xfrm>
                <a:off x="238125" y="973222"/>
                <a:ext cx="11826628" cy="6740307"/>
              </a:xfrm>
              <a:prstGeom prst="rect">
                <a:avLst/>
              </a:prstGeom>
              <a:blipFill>
                <a:blip r:embed="rId2"/>
                <a:stretch>
                  <a:fillRect l="-3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9F451263-2794-46E3-9699-42E915535D96}"/>
                  </a:ext>
                </a:extLst>
              </p:cNvPr>
              <p:cNvSpPr txBox="1"/>
              <p:nvPr/>
            </p:nvSpPr>
            <p:spPr>
              <a:xfrm>
                <a:off x="2558988" y="1540971"/>
                <a:ext cx="6094520" cy="683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rPr>
                            <m:t>1,2</m:t>
                          </m:r>
                        </m:sub>
                      </m:sSub>
                      <m:r>
                        <a:rPr lang="en-GB" b="0" i="1" smtClean="0">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Γ</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𝑗</m:t>
                      </m:r>
                      <m:rad>
                        <m:radPr>
                          <m:degHide m:val="on"/>
                          <m:ctrlPr>
                            <a:rPr lang="en-GB" i="1" smtClean="0">
                              <a:latin typeface="Cambria Math" panose="02040503050406030204" pitchFamily="18" charset="0"/>
                              <a:ea typeface="Cambria Math" panose="02040503050406030204" pitchFamily="18" charset="0"/>
                            </a:rPr>
                          </m:ctrlPr>
                        </m:radPr>
                        <m:deg/>
                        <m:e>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up>
                              <m:r>
                                <a:rPr lang="en-GB" i="1">
                                  <a:latin typeface="Cambria Math" panose="02040503050406030204" pitchFamily="18" charset="0"/>
                                </a:rPr>
                                <m:t>2</m:t>
                              </m:r>
                            </m:sup>
                          </m:sSub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Γ</m:t>
                              </m:r>
                            </m:e>
                            <m:sup>
                              <m:r>
                                <a:rPr lang="en-GB" b="0" i="1" smtClean="0">
                                  <a:latin typeface="Cambria Math" panose="02040503050406030204" pitchFamily="18" charset="0"/>
                                </a:rPr>
                                <m:t>2</m:t>
                              </m:r>
                            </m:sup>
                          </m:sSup>
                        </m:e>
                      </m:ra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m:t>
                      </m:r>
                      <m:f>
                        <m:fPr>
                          <m:ctrlPr>
                            <a:rPr lang="en-GB" i="1" smtClean="0">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b="0" i="1" smtClean="0">
                              <a:latin typeface="Cambria Math" panose="02040503050406030204" pitchFamily="18" charset="0"/>
                            </a:rPr>
                            <m:t>2</m:t>
                          </m:r>
                          <m:r>
                            <a:rPr lang="en-GB" b="0" i="1" smtClean="0">
                              <a:latin typeface="Cambria Math" panose="02040503050406030204" pitchFamily="18" charset="0"/>
                            </a:rPr>
                            <m:t>𝑄</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𝑗</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𝑛</m:t>
                          </m:r>
                        </m:sub>
                      </m:sSub>
                    </m:oMath>
                  </m:oMathPara>
                </a14:m>
                <a:endParaRPr lang="en-GB" dirty="0"/>
              </a:p>
            </p:txBody>
          </p:sp>
        </mc:Choice>
        <mc:Fallback xmlns="">
          <p:sp>
            <p:nvSpPr>
              <p:cNvPr id="26" name="CasellaDiTesto 25">
                <a:extLst>
                  <a:ext uri="{FF2B5EF4-FFF2-40B4-BE49-F238E27FC236}">
                    <a16:creationId xmlns:a16="http://schemas.microsoft.com/office/drawing/2014/main" id="{9F451263-2794-46E3-9699-42E915535D96}"/>
                  </a:ext>
                </a:extLst>
              </p:cNvPr>
              <p:cNvSpPr txBox="1">
                <a:spLocks noRot="1" noChangeAspect="1" noMove="1" noResize="1" noEditPoints="1" noAdjustHandles="1" noChangeArrowheads="1" noChangeShapeType="1" noTextEdit="1"/>
              </p:cNvSpPr>
              <p:nvPr/>
            </p:nvSpPr>
            <p:spPr>
              <a:xfrm>
                <a:off x="2558988" y="1540971"/>
                <a:ext cx="6094520" cy="68345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FFB22E4A-456F-48ED-852C-F5F8D5CD5859}"/>
                  </a:ext>
                </a:extLst>
              </p:cNvPr>
              <p:cNvSpPr txBox="1"/>
              <p:nvPr/>
            </p:nvSpPr>
            <p:spPr>
              <a:xfrm>
                <a:off x="4134854" y="2787357"/>
                <a:ext cx="4235262" cy="409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b="0" i="1" smtClean="0">
                              <a:latin typeface="Cambria Math" panose="02040503050406030204" pitchFamily="18" charset="0"/>
                              <a:ea typeface="Cambria Math" panose="02040503050406030204" pitchFamily="18" charset="0"/>
                            </a:rPr>
                            <m:t>𝑡</m:t>
                          </m:r>
                        </m:sup>
                      </m:sSup>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1</m:t>
                              </m:r>
                            </m:sub>
                          </m:sSub>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cos</m:t>
                              </m:r>
                            </m:fName>
                            <m:e>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𝑡</m:t>
                                  </m:r>
                                </m:e>
                              </m:d>
                            </m:e>
                          </m:func>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1</m:t>
                              </m:r>
                            </m:sub>
                          </m:sSub>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e>
                      </m:d>
                    </m:oMath>
                  </m:oMathPara>
                </a14:m>
                <a:endParaRPr lang="en-GB" dirty="0"/>
              </a:p>
            </p:txBody>
          </p:sp>
        </mc:Choice>
        <mc:Fallback xmlns="">
          <p:sp>
            <p:nvSpPr>
              <p:cNvPr id="8" name="CasellaDiTesto 7">
                <a:extLst>
                  <a:ext uri="{FF2B5EF4-FFF2-40B4-BE49-F238E27FC236}">
                    <a16:creationId xmlns:a16="http://schemas.microsoft.com/office/drawing/2014/main" id="{FFB22E4A-456F-48ED-852C-F5F8D5CD5859}"/>
                  </a:ext>
                </a:extLst>
              </p:cNvPr>
              <p:cNvSpPr txBox="1">
                <a:spLocks noRot="1" noChangeAspect="1" noMove="1" noResize="1" noEditPoints="1" noAdjustHandles="1" noChangeArrowheads="1" noChangeShapeType="1" noTextEdit="1"/>
              </p:cNvSpPr>
              <p:nvPr/>
            </p:nvSpPr>
            <p:spPr>
              <a:xfrm>
                <a:off x="4134854" y="2787357"/>
                <a:ext cx="4235262" cy="40921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DCF12545-7DC0-4276-8E40-2DA6DAC1427B}"/>
                  </a:ext>
                </a:extLst>
              </p:cNvPr>
              <p:cNvSpPr txBox="1"/>
              <p:nvPr/>
            </p:nvSpPr>
            <p:spPr>
              <a:xfrm>
                <a:off x="7807897" y="1615542"/>
                <a:ext cx="2128428" cy="564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m:t>
                      </m:r>
                      <m:f>
                        <m:fPr>
                          <m:ctrlPr>
                            <a:rPr lang="en-GB" i="1" smtClean="0">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b="0" i="1" smtClean="0">
                              <a:latin typeface="Cambria Math" panose="02040503050406030204" pitchFamily="18" charset="0"/>
                            </a:rPr>
                            <m:t>2</m:t>
                          </m:r>
                          <m:r>
                            <m:rPr>
                              <m:sty m:val="p"/>
                            </m:rPr>
                            <a:rPr lang="el-GR" i="1">
                              <a:latin typeface="Cambria Math" panose="02040503050406030204" pitchFamily="18" charset="0"/>
                              <a:ea typeface="Cambria Math" panose="02040503050406030204" pitchFamily="18" charset="0"/>
                            </a:rPr>
                            <m:t>Γ</m:t>
                          </m:r>
                        </m:den>
                      </m:f>
                    </m:oMath>
                  </m:oMathPara>
                </a14:m>
                <a:endParaRPr lang="en-GB" dirty="0"/>
              </a:p>
            </p:txBody>
          </p:sp>
        </mc:Choice>
        <mc:Fallback xmlns="">
          <p:sp>
            <p:nvSpPr>
              <p:cNvPr id="29" name="CasellaDiTesto 28">
                <a:extLst>
                  <a:ext uri="{FF2B5EF4-FFF2-40B4-BE49-F238E27FC236}">
                    <a16:creationId xmlns:a16="http://schemas.microsoft.com/office/drawing/2014/main" id="{DCF12545-7DC0-4276-8E40-2DA6DAC1427B}"/>
                  </a:ext>
                </a:extLst>
              </p:cNvPr>
              <p:cNvSpPr txBox="1">
                <a:spLocks noRot="1" noChangeAspect="1" noMove="1" noResize="1" noEditPoints="1" noAdjustHandles="1" noChangeArrowheads="1" noChangeShapeType="1" noTextEdit="1"/>
              </p:cNvSpPr>
              <p:nvPr/>
            </p:nvSpPr>
            <p:spPr>
              <a:xfrm>
                <a:off x="7807897" y="1615542"/>
                <a:ext cx="2128428" cy="56489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6DFE2D5-2C6F-4BED-8DCD-F3161EC8D93A}"/>
                  </a:ext>
                </a:extLst>
              </p:cNvPr>
              <p:cNvSpPr txBox="1"/>
              <p:nvPr/>
            </p:nvSpPr>
            <p:spPr>
              <a:xfrm>
                <a:off x="4225559" y="6184365"/>
                <a:ext cx="4170052" cy="4092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𝑖</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b="0" i="1" smtClean="0">
                              <a:latin typeface="Cambria Math" panose="02040503050406030204" pitchFamily="18" charset="0"/>
                              <a:ea typeface="Cambria Math" panose="02040503050406030204" pitchFamily="18" charset="0"/>
                            </a:rPr>
                            <m:t>𝑡</m:t>
                          </m:r>
                        </m:sup>
                      </m:sSup>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2</m:t>
                              </m:r>
                            </m:sub>
                          </m:sSub>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cos</m:t>
                              </m:r>
                            </m:fName>
                            <m:e>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𝑡</m:t>
                                  </m:r>
                                </m:e>
                              </m:d>
                            </m:e>
                          </m:func>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2</m:t>
                              </m:r>
                            </m:sub>
                          </m:sSub>
                          <m:func>
                            <m:funcPr>
                              <m:ctrlPr>
                                <a:rPr lang="en-GB" i="1">
                                  <a:latin typeface="Cambria Math" panose="02040503050406030204" pitchFamily="18" charset="0"/>
                                </a:rPr>
                              </m:ctrlPr>
                            </m:funcPr>
                            <m:fName>
                              <m:r>
                                <m:rPr>
                                  <m:sty m:val="p"/>
                                </m:rPr>
                                <a:rPr lang="en-GB" b="0" i="0" smtClean="0">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e>
                      </m:d>
                    </m:oMath>
                  </m:oMathPara>
                </a14:m>
                <a:endParaRPr lang="en-GB" dirty="0"/>
              </a:p>
            </p:txBody>
          </p:sp>
        </mc:Choice>
        <mc:Fallback xmlns="">
          <p:sp>
            <p:nvSpPr>
              <p:cNvPr id="12" name="CasellaDiTesto 11">
                <a:extLst>
                  <a:ext uri="{FF2B5EF4-FFF2-40B4-BE49-F238E27FC236}">
                    <a16:creationId xmlns:a16="http://schemas.microsoft.com/office/drawing/2014/main" id="{16DFE2D5-2C6F-4BED-8DCD-F3161EC8D93A}"/>
                  </a:ext>
                </a:extLst>
              </p:cNvPr>
              <p:cNvSpPr txBox="1">
                <a:spLocks noRot="1" noChangeAspect="1" noMove="1" noResize="1" noEditPoints="1" noAdjustHandles="1" noChangeArrowheads="1" noChangeShapeType="1" noTextEdit="1"/>
              </p:cNvSpPr>
              <p:nvPr/>
            </p:nvSpPr>
            <p:spPr>
              <a:xfrm>
                <a:off x="4225559" y="6184365"/>
                <a:ext cx="4170052" cy="40921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47BE580F-B435-4E8D-916E-3CC47E57C8E3}"/>
                  </a:ext>
                </a:extLst>
              </p:cNvPr>
              <p:cNvSpPr txBox="1"/>
              <p:nvPr/>
            </p:nvSpPr>
            <p:spPr>
              <a:xfrm>
                <a:off x="9513520" y="1525060"/>
                <a:ext cx="2128428" cy="6560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up>
                              <m:r>
                                <a:rPr lang="en-GB" i="1">
                                  <a:latin typeface="Cambria Math" panose="02040503050406030204" pitchFamily="18" charset="0"/>
                                </a:rPr>
                                <m:t>2</m:t>
                              </m:r>
                            </m:sup>
                          </m:sSubSup>
                          <m:r>
                            <a:rPr lang="en-GB" i="1">
                              <a:latin typeface="Cambria Math" panose="02040503050406030204" pitchFamily="18" charset="0"/>
                            </a:rPr>
                            <m:t>−</m:t>
                          </m:r>
                          <m:sSup>
                            <m:sSupPr>
                              <m:ctrlPr>
                                <a:rPr lang="en-GB" i="1">
                                  <a:latin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Γ</m:t>
                              </m:r>
                            </m:e>
                            <m:sup>
                              <m:r>
                                <a:rPr lang="en-GB" i="1">
                                  <a:latin typeface="Cambria Math" panose="02040503050406030204" pitchFamily="18" charset="0"/>
                                </a:rPr>
                                <m:t>2</m:t>
                              </m:r>
                            </m:sup>
                          </m:sSup>
                        </m:e>
                      </m:rad>
                    </m:oMath>
                  </m:oMathPara>
                </a14:m>
                <a:endParaRPr lang="en-GB" dirty="0"/>
              </a:p>
            </p:txBody>
          </p:sp>
        </mc:Choice>
        <mc:Fallback xmlns="">
          <p:sp>
            <p:nvSpPr>
              <p:cNvPr id="10" name="CasellaDiTesto 9">
                <a:extLst>
                  <a:ext uri="{FF2B5EF4-FFF2-40B4-BE49-F238E27FC236}">
                    <a16:creationId xmlns:a16="http://schemas.microsoft.com/office/drawing/2014/main" id="{47BE580F-B435-4E8D-916E-3CC47E57C8E3}"/>
                  </a:ext>
                </a:extLst>
              </p:cNvPr>
              <p:cNvSpPr txBox="1">
                <a:spLocks noRot="1" noChangeAspect="1" noMove="1" noResize="1" noEditPoints="1" noAdjustHandles="1" noChangeArrowheads="1" noChangeShapeType="1" noTextEdit="1"/>
              </p:cNvSpPr>
              <p:nvPr/>
            </p:nvSpPr>
            <p:spPr>
              <a:xfrm>
                <a:off x="9513520" y="1525060"/>
                <a:ext cx="2128428" cy="65601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1D0719D0-1120-49E2-88F9-F61F21FF6E13}"/>
                  </a:ext>
                </a:extLst>
              </p:cNvPr>
              <p:cNvSpPr txBox="1"/>
              <p:nvPr/>
            </p:nvSpPr>
            <p:spPr>
              <a:xfrm>
                <a:off x="5232692" y="4946053"/>
                <a:ext cx="1464567" cy="527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r>
                        <a:rPr lang="en-GB" b="0" i="1" smtClean="0">
                          <a:latin typeface="Cambria Math" panose="02040503050406030204" pitchFamily="18" charset="0"/>
                        </a:rPr>
                        <m:t>𝐿</m:t>
                      </m:r>
                      <m:f>
                        <m:fPr>
                          <m:ctrlPr>
                            <a:rPr lang="en-GB" b="0" i="1" smtClean="0">
                              <a:latin typeface="Cambria Math" panose="02040503050406030204" pitchFamily="18" charset="0"/>
                            </a:rPr>
                          </m:ctrlPr>
                        </m:fPr>
                        <m:num>
                          <m:r>
                            <a:rPr lang="en-GB" b="0" i="1" smtClean="0">
                              <a:latin typeface="Cambria Math" panose="02040503050406030204" pitchFamily="18" charset="0"/>
                            </a:rPr>
                            <m:t>𝑑𝑖</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r>
                            <a:rPr lang="en-GB" b="0" i="1" smtClean="0">
                              <a:latin typeface="Cambria Math" panose="02040503050406030204" pitchFamily="18" charset="0"/>
                            </a:rPr>
                            <m:t>𝑑𝑡</m:t>
                          </m:r>
                        </m:den>
                      </m:f>
                    </m:oMath>
                  </m:oMathPara>
                </a14:m>
                <a:endParaRPr lang="en-GB" dirty="0"/>
              </a:p>
            </p:txBody>
          </p:sp>
        </mc:Choice>
        <mc:Fallback xmlns="">
          <p:sp>
            <p:nvSpPr>
              <p:cNvPr id="5" name="CasellaDiTesto 4">
                <a:extLst>
                  <a:ext uri="{FF2B5EF4-FFF2-40B4-BE49-F238E27FC236}">
                    <a16:creationId xmlns:a16="http://schemas.microsoft.com/office/drawing/2014/main" id="{1D0719D0-1120-49E2-88F9-F61F21FF6E13}"/>
                  </a:ext>
                </a:extLst>
              </p:cNvPr>
              <p:cNvSpPr txBox="1">
                <a:spLocks noRot="1" noChangeAspect="1" noMove="1" noResize="1" noEditPoints="1" noAdjustHandles="1" noChangeArrowheads="1" noChangeShapeType="1" noTextEdit="1"/>
              </p:cNvSpPr>
              <p:nvPr/>
            </p:nvSpPr>
            <p:spPr>
              <a:xfrm>
                <a:off x="5232692" y="4946053"/>
                <a:ext cx="1464567" cy="527580"/>
              </a:xfrm>
              <a:prstGeom prst="rect">
                <a:avLst/>
              </a:prstGeom>
              <a:blipFill>
                <a:blip r:embed="rId8"/>
                <a:stretch>
                  <a:fillRect/>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6377492F-E9A6-498C-A080-50F159336C92}"/>
              </a:ext>
            </a:extLst>
          </p:cNvPr>
          <p:cNvSpPr>
            <a:spLocks noGrp="1"/>
          </p:cNvSpPr>
          <p:nvPr>
            <p:ph type="sldNum" sz="quarter" idx="12"/>
          </p:nvPr>
        </p:nvSpPr>
        <p:spPr/>
        <p:txBody>
          <a:bodyPr/>
          <a:lstStyle/>
          <a:p>
            <a:fld id="{F556478C-EA8F-4B12-8AB2-8053E5C3663D}" type="slidenum">
              <a:rPr lang="en-GB" smtClean="0"/>
              <a:t>36</a:t>
            </a:fld>
            <a:endParaRPr lang="en-GB"/>
          </a:p>
        </p:txBody>
      </p:sp>
    </p:spTree>
    <p:extLst>
      <p:ext uri="{BB962C8B-B14F-4D97-AF65-F5344CB8AC3E}">
        <p14:creationId xmlns:p14="http://schemas.microsoft.com/office/powerpoint/2010/main" val="594253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3E4409-6155-413B-ACDE-1E93354209F2}"/>
              </a:ext>
            </a:extLst>
          </p:cNvPr>
          <p:cNvSpPr txBox="1"/>
          <p:nvPr/>
        </p:nvSpPr>
        <p:spPr>
          <a:xfrm>
            <a:off x="0" y="17110"/>
            <a:ext cx="12192000" cy="707886"/>
          </a:xfrm>
          <a:prstGeom prst="rect">
            <a:avLst/>
          </a:prstGeom>
          <a:noFill/>
        </p:spPr>
        <p:txBody>
          <a:bodyPr wrap="square" rtlCol="0">
            <a:spAutoFit/>
          </a:bodyPr>
          <a:lstStyle/>
          <a:p>
            <a:pPr algn="ctr"/>
            <a:r>
              <a:rPr lang="en-GB" sz="4000" dirty="0">
                <a:latin typeface="+mj-lt"/>
              </a:rPr>
              <a:t>HOM induced voltage (derivation)</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934E3B3-C405-4B91-B764-68AE13B62BEB}"/>
                  </a:ext>
                </a:extLst>
              </p:cNvPr>
              <p:cNvSpPr txBox="1"/>
              <p:nvPr/>
            </p:nvSpPr>
            <p:spPr>
              <a:xfrm>
                <a:off x="82118" y="840406"/>
                <a:ext cx="6094520" cy="4524315"/>
              </a:xfrm>
              <a:prstGeom prst="rect">
                <a:avLst/>
              </a:prstGeom>
              <a:noFill/>
            </p:spPr>
            <p:txBody>
              <a:bodyPr wrap="square">
                <a:spAutoFit/>
              </a:bodyPr>
              <a:lstStyle/>
              <a:p>
                <a:pPr marL="285750" indent="-285750">
                  <a:buFont typeface="Wingdings" panose="05000000000000000000" pitchFamily="2" charset="2"/>
                  <a:buChar char="q"/>
                </a:pPr>
                <a:r>
                  <a:rPr lang="en-GB" dirty="0"/>
                  <a:t>We need to find the constants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1</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𝐵</m:t>
                        </m:r>
                      </m:e>
                      <m:sub>
                        <m:r>
                          <a:rPr lang="en-GB" i="1">
                            <a:latin typeface="Cambria Math" panose="02040503050406030204" pitchFamily="18" charset="0"/>
                          </a:rPr>
                          <m:t>1</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b="0" i="1" smtClean="0">
                            <a:latin typeface="Cambria Math" panose="02040503050406030204" pitchFamily="18" charset="0"/>
                          </a:rPr>
                          <m:t>2</m:t>
                        </m:r>
                      </m:sub>
                    </m:sSub>
                  </m:oMath>
                </a14:m>
                <a:r>
                  <a:rPr lang="en-GB" i="1" dirty="0"/>
                  <a:t> </a:t>
                </a:r>
                <a:r>
                  <a:rPr lang="en-GB" dirty="0"/>
                  <a:t>and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2</m:t>
                        </m:r>
                      </m:sub>
                    </m:sSub>
                  </m:oMath>
                </a14:m>
                <a:r>
                  <a:rPr lang="en-GB" i="1" dirty="0"/>
                  <a:t>.</a:t>
                </a:r>
              </a:p>
              <a:p>
                <a:pPr marL="285750" indent="-285750">
                  <a:buFont typeface="Wingdings" panose="05000000000000000000" pitchFamily="2" charset="2"/>
                  <a:buChar char="q"/>
                </a:pPr>
                <a:endParaRPr lang="en-GB" i="1" dirty="0"/>
              </a:p>
              <a:p>
                <a:pPr marL="742950" lvl="1" indent="-285750">
                  <a:buFont typeface="Wingdings" panose="05000000000000000000" pitchFamily="2" charset="2"/>
                  <a:buChar char="Ø"/>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1</m:t>
                        </m:r>
                      </m:sub>
                    </m:sSub>
                  </m:oMath>
                </a14:m>
                <a:r>
                  <a:rPr lang="en-GB" i="1" dirty="0"/>
                  <a:t> </a:t>
                </a:r>
                <a:r>
                  <a:rPr lang="en-GB" dirty="0"/>
                  <a:t>and</a:t>
                </a:r>
                <a:r>
                  <a:rPr lang="en-GB" i="1"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m:t>
                        </m:r>
                      </m:sub>
                    </m:sSub>
                  </m:oMath>
                </a14:m>
                <a:r>
                  <a:rPr lang="en-GB" i="1" dirty="0"/>
                  <a:t> </a:t>
                </a:r>
                <a:r>
                  <a:rPr lang="en-GB" dirty="0"/>
                  <a:t>are immediately computed</a:t>
                </a:r>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As for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2</m:t>
                        </m:r>
                      </m:sub>
                    </m:sSub>
                  </m:oMath>
                </a14:m>
                <a:endParaRPr lang="en-GB" i="1" dirty="0"/>
              </a:p>
              <a:p>
                <a:pPr marL="742950" lvl="1" indent="-285750">
                  <a:buFont typeface="Wingdings" panose="05000000000000000000" pitchFamily="2" charset="2"/>
                  <a:buChar char="Ø"/>
                </a:pPr>
                <a:endParaRPr lang="en-GB" i="1" dirty="0"/>
              </a:p>
              <a:p>
                <a:pPr marL="742950" lvl="1" indent="-285750">
                  <a:buFont typeface="Wingdings" panose="05000000000000000000" pitchFamily="2" charset="2"/>
                  <a:buChar char="Ø"/>
                </a:pPr>
                <a:endParaRPr lang="en-GB" i="1" dirty="0"/>
              </a:p>
              <a:p>
                <a:pPr marL="742950" lvl="1" indent="-285750">
                  <a:buFont typeface="Wingdings" panose="05000000000000000000" pitchFamily="2" charset="2"/>
                  <a:buChar char="Ø"/>
                </a:pPr>
                <a:endParaRPr lang="en-GB" i="1" dirty="0"/>
              </a:p>
              <a:p>
                <a:pPr marL="742950" lvl="1" indent="-285750">
                  <a:buFont typeface="Wingdings" panose="05000000000000000000" pitchFamily="2" charset="2"/>
                  <a:buChar char="Ø"/>
                </a:pPr>
                <a:r>
                  <a:rPr lang="en-GB" dirty="0"/>
                  <a:t>As for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𝐵</m:t>
                        </m:r>
                      </m:e>
                      <m:sub>
                        <m:r>
                          <a:rPr lang="en-GB" i="1">
                            <a:latin typeface="Cambria Math" panose="02040503050406030204" pitchFamily="18" charset="0"/>
                          </a:rPr>
                          <m:t>1</m:t>
                        </m:r>
                      </m:sub>
                    </m:sSub>
                  </m:oMath>
                </a14:m>
                <a:r>
                  <a:rPr lang="en-GB" dirty="0"/>
                  <a:t> </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solution is therefore</a:t>
                </a:r>
              </a:p>
            </p:txBody>
          </p:sp>
        </mc:Choice>
        <mc:Fallback xmlns="">
          <p:sp>
            <p:nvSpPr>
              <p:cNvPr id="11" name="CasellaDiTesto 10">
                <a:extLst>
                  <a:ext uri="{FF2B5EF4-FFF2-40B4-BE49-F238E27FC236}">
                    <a16:creationId xmlns:a16="http://schemas.microsoft.com/office/drawing/2014/main" id="{E934E3B3-C405-4B91-B764-68AE13B62BEB}"/>
                  </a:ext>
                </a:extLst>
              </p:cNvPr>
              <p:cNvSpPr txBox="1">
                <a:spLocks noRot="1" noChangeAspect="1" noMove="1" noResize="1" noEditPoints="1" noAdjustHandles="1" noChangeArrowheads="1" noChangeShapeType="1" noTextEdit="1"/>
              </p:cNvSpPr>
              <p:nvPr/>
            </p:nvSpPr>
            <p:spPr>
              <a:xfrm>
                <a:off x="82118" y="840406"/>
                <a:ext cx="6094520" cy="4524315"/>
              </a:xfrm>
              <a:prstGeom prst="rect">
                <a:avLst/>
              </a:prstGeom>
              <a:blipFill>
                <a:blip r:embed="rId2"/>
                <a:stretch>
                  <a:fillRect l="-600" t="-809" b="-12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16FE39DF-BC25-4E55-A145-F04DC8882DC3}"/>
                  </a:ext>
                </a:extLst>
              </p:cNvPr>
              <p:cNvSpPr txBox="1"/>
              <p:nvPr/>
            </p:nvSpPr>
            <p:spPr>
              <a:xfrm>
                <a:off x="4057094" y="1802385"/>
                <a:ext cx="10466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0</m:t>
                          </m:r>
                        </m:sub>
                      </m:sSub>
                    </m:oMath>
                  </m:oMathPara>
                </a14:m>
                <a:endParaRPr lang="en-GB" dirty="0"/>
              </a:p>
            </p:txBody>
          </p:sp>
        </mc:Choice>
        <mc:Fallback xmlns="">
          <p:sp>
            <p:nvSpPr>
              <p:cNvPr id="6" name="CasellaDiTesto 5">
                <a:extLst>
                  <a:ext uri="{FF2B5EF4-FFF2-40B4-BE49-F238E27FC236}">
                    <a16:creationId xmlns:a16="http://schemas.microsoft.com/office/drawing/2014/main" id="{16FE39DF-BC25-4E55-A145-F04DC8882DC3}"/>
                  </a:ext>
                </a:extLst>
              </p:cNvPr>
              <p:cNvSpPr txBox="1">
                <a:spLocks noRot="1" noChangeAspect="1" noMove="1" noResize="1" noEditPoints="1" noAdjustHandles="1" noChangeArrowheads="1" noChangeShapeType="1" noTextEdit="1"/>
              </p:cNvSpPr>
              <p:nvPr/>
            </p:nvSpPr>
            <p:spPr>
              <a:xfrm>
                <a:off x="4057094" y="1802385"/>
                <a:ext cx="1046632" cy="276999"/>
              </a:xfrm>
              <a:prstGeom prst="rect">
                <a:avLst/>
              </a:prstGeom>
              <a:blipFill>
                <a:blip r:embed="rId3"/>
                <a:stretch>
                  <a:fillRect l="-5263" r="-2339" b="-1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2BEDBA9-2B44-497B-A2FB-D0AA3A049FB5}"/>
                  </a:ext>
                </a:extLst>
              </p:cNvPr>
              <p:cNvSpPr txBox="1"/>
              <p:nvPr/>
            </p:nvSpPr>
            <p:spPr>
              <a:xfrm>
                <a:off x="4112301" y="2272313"/>
                <a:ext cx="9362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𝑖</m:t>
                      </m:r>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0</m:t>
                          </m:r>
                        </m:sub>
                      </m:sSub>
                    </m:oMath>
                  </m:oMathPara>
                </a14:m>
                <a:endParaRPr lang="en-GB" dirty="0"/>
              </a:p>
            </p:txBody>
          </p:sp>
        </mc:Choice>
        <mc:Fallback xmlns="">
          <p:sp>
            <p:nvSpPr>
              <p:cNvPr id="7" name="CasellaDiTesto 6">
                <a:extLst>
                  <a:ext uri="{FF2B5EF4-FFF2-40B4-BE49-F238E27FC236}">
                    <a16:creationId xmlns:a16="http://schemas.microsoft.com/office/drawing/2014/main" id="{F2BEDBA9-2B44-497B-A2FB-D0AA3A049FB5}"/>
                  </a:ext>
                </a:extLst>
              </p:cNvPr>
              <p:cNvSpPr txBox="1">
                <a:spLocks noRot="1" noChangeAspect="1" noMove="1" noResize="1" noEditPoints="1" noAdjustHandles="1" noChangeArrowheads="1" noChangeShapeType="1" noTextEdit="1"/>
              </p:cNvSpPr>
              <p:nvPr/>
            </p:nvSpPr>
            <p:spPr>
              <a:xfrm>
                <a:off x="4112301" y="2272313"/>
                <a:ext cx="936217" cy="276999"/>
              </a:xfrm>
              <a:prstGeom prst="rect">
                <a:avLst/>
              </a:prstGeom>
              <a:blipFill>
                <a:blip r:embed="rId4"/>
                <a:stretch>
                  <a:fillRect l="-5882" r="-1961" b="-15556"/>
                </a:stretch>
              </a:blipFill>
            </p:spPr>
            <p:txBody>
              <a:bodyPr/>
              <a:lstStyle/>
              <a:p>
                <a:r>
                  <a:rPr lang="en-GB">
                    <a:noFill/>
                  </a:rPr>
                  <a:t> </a:t>
                </a:r>
              </a:p>
            </p:txBody>
          </p:sp>
        </mc:Fallback>
      </mc:AlternateContent>
      <p:sp>
        <p:nvSpPr>
          <p:cNvPr id="9" name="Freccia a destra 8">
            <a:extLst>
              <a:ext uri="{FF2B5EF4-FFF2-40B4-BE49-F238E27FC236}">
                <a16:creationId xmlns:a16="http://schemas.microsoft.com/office/drawing/2014/main" id="{54A432B0-8B97-4F8A-9D16-4DFAF2F2D3E6}"/>
              </a:ext>
            </a:extLst>
          </p:cNvPr>
          <p:cNvSpPr/>
          <p:nvPr/>
        </p:nvSpPr>
        <p:spPr>
          <a:xfrm>
            <a:off x="5511090" y="2079383"/>
            <a:ext cx="523783"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0773937E-2A71-438D-B217-0329B68B4E60}"/>
                  </a:ext>
                </a:extLst>
              </p:cNvPr>
              <p:cNvSpPr txBox="1"/>
              <p:nvPr/>
            </p:nvSpPr>
            <p:spPr>
              <a:xfrm>
                <a:off x="6497445" y="1802385"/>
                <a:ext cx="8231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0</m:t>
                          </m:r>
                        </m:sub>
                      </m:sSub>
                    </m:oMath>
                  </m:oMathPara>
                </a14:m>
                <a:endParaRPr lang="en-GB" dirty="0"/>
              </a:p>
            </p:txBody>
          </p:sp>
        </mc:Choice>
        <mc:Fallback xmlns="">
          <p:sp>
            <p:nvSpPr>
              <p:cNvPr id="14" name="CasellaDiTesto 13">
                <a:extLst>
                  <a:ext uri="{FF2B5EF4-FFF2-40B4-BE49-F238E27FC236}">
                    <a16:creationId xmlns:a16="http://schemas.microsoft.com/office/drawing/2014/main" id="{0773937E-2A71-438D-B217-0329B68B4E60}"/>
                  </a:ext>
                </a:extLst>
              </p:cNvPr>
              <p:cNvSpPr txBox="1">
                <a:spLocks noRot="1" noChangeAspect="1" noMove="1" noResize="1" noEditPoints="1" noAdjustHandles="1" noChangeArrowheads="1" noChangeShapeType="1" noTextEdit="1"/>
              </p:cNvSpPr>
              <p:nvPr/>
            </p:nvSpPr>
            <p:spPr>
              <a:xfrm>
                <a:off x="6497445" y="1802385"/>
                <a:ext cx="823110" cy="276999"/>
              </a:xfrm>
              <a:prstGeom prst="rect">
                <a:avLst/>
              </a:prstGeom>
              <a:blipFill>
                <a:blip r:embed="rId5"/>
                <a:stretch>
                  <a:fillRect l="-6667" r="-2222" b="-1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13507CED-E7AE-491D-9673-DBB51CC977F6}"/>
                  </a:ext>
                </a:extLst>
              </p:cNvPr>
              <p:cNvSpPr txBox="1"/>
              <p:nvPr/>
            </p:nvSpPr>
            <p:spPr>
              <a:xfrm>
                <a:off x="6497444" y="2288904"/>
                <a:ext cx="7885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0</m:t>
                          </m:r>
                        </m:sub>
                      </m:sSub>
                    </m:oMath>
                  </m:oMathPara>
                </a14:m>
                <a:endParaRPr lang="en-GB" dirty="0"/>
              </a:p>
            </p:txBody>
          </p:sp>
        </mc:Choice>
        <mc:Fallback xmlns="">
          <p:sp>
            <p:nvSpPr>
              <p:cNvPr id="15" name="CasellaDiTesto 14">
                <a:extLst>
                  <a:ext uri="{FF2B5EF4-FFF2-40B4-BE49-F238E27FC236}">
                    <a16:creationId xmlns:a16="http://schemas.microsoft.com/office/drawing/2014/main" id="{13507CED-E7AE-491D-9673-DBB51CC977F6}"/>
                  </a:ext>
                </a:extLst>
              </p:cNvPr>
              <p:cNvSpPr txBox="1">
                <a:spLocks noRot="1" noChangeAspect="1" noMove="1" noResize="1" noEditPoints="1" noAdjustHandles="1" noChangeArrowheads="1" noChangeShapeType="1" noTextEdit="1"/>
              </p:cNvSpPr>
              <p:nvPr/>
            </p:nvSpPr>
            <p:spPr>
              <a:xfrm>
                <a:off x="6497444" y="2288904"/>
                <a:ext cx="788549" cy="276999"/>
              </a:xfrm>
              <a:prstGeom prst="rect">
                <a:avLst/>
              </a:prstGeom>
              <a:blipFill>
                <a:blip r:embed="rId6"/>
                <a:stretch>
                  <a:fillRect l="-6977" r="-2326"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4233617F-30D7-41E5-BF52-CC55013CF8C7}"/>
                  </a:ext>
                </a:extLst>
              </p:cNvPr>
              <p:cNvSpPr txBox="1"/>
              <p:nvPr/>
            </p:nvSpPr>
            <p:spPr>
              <a:xfrm>
                <a:off x="1436510" y="2861857"/>
                <a:ext cx="3385735" cy="5671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b="0" i="1" smtClean="0">
                          <a:latin typeface="Cambria Math" panose="02040503050406030204" pitchFamily="18" charset="0"/>
                        </a:rPr>
                        <m:t>=</m:t>
                      </m:r>
                      <m:r>
                        <a:rPr lang="en-GB" b="0" i="1" smtClean="0">
                          <a:latin typeface="Cambria Math" panose="02040503050406030204" pitchFamily="18" charset="0"/>
                        </a:rPr>
                        <m:t>𝐿</m:t>
                      </m:r>
                      <m:f>
                        <m:fPr>
                          <m:ctrlPr>
                            <a:rPr lang="en-GB" b="0" i="1" smtClean="0">
                              <a:latin typeface="Cambria Math" panose="02040503050406030204" pitchFamily="18" charset="0"/>
                            </a:rPr>
                          </m:ctrlPr>
                        </m:fPr>
                        <m:num>
                          <m:r>
                            <a:rPr lang="en-GB" b="0" i="1" smtClean="0">
                              <a:latin typeface="Cambria Math" panose="02040503050406030204" pitchFamily="18" charset="0"/>
                            </a:rPr>
                            <m:t>𝑑𝑖</m:t>
                          </m:r>
                        </m:num>
                        <m:den>
                          <m:r>
                            <a:rPr lang="en-GB" b="0" i="1" smtClean="0">
                              <a:latin typeface="Cambria Math" panose="02040503050406030204" pitchFamily="18" charset="0"/>
                            </a:rPr>
                            <m:t>𝑑𝑡</m:t>
                          </m:r>
                        </m:den>
                      </m:f>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m:t>
                      </m:r>
                      <m:r>
                        <a:rPr lang="en-GB" i="1">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𝐿</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0</m:t>
                          </m:r>
                        </m:sub>
                      </m:sSub>
                      <m:r>
                        <a:rPr lang="en-GB" b="0" i="1" smtClean="0">
                          <a:latin typeface="Cambria Math" panose="02040503050406030204" pitchFamily="18" charset="0"/>
                        </a:rPr>
                        <m:t>+</m:t>
                      </m:r>
                      <m:r>
                        <a:rPr lang="en-GB" b="0" i="1" smtClean="0">
                          <a:latin typeface="Cambria Math" panose="02040503050406030204" pitchFamily="18" charset="0"/>
                        </a:rPr>
                        <m:t>𝐿</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2</m:t>
                          </m:r>
                        </m:sub>
                      </m:sSub>
                    </m:oMath>
                  </m:oMathPara>
                </a14:m>
                <a:endParaRPr lang="en-GB" dirty="0"/>
              </a:p>
            </p:txBody>
          </p:sp>
        </mc:Choice>
        <mc:Fallback xmlns="">
          <p:sp>
            <p:nvSpPr>
              <p:cNvPr id="19" name="CasellaDiTesto 18">
                <a:extLst>
                  <a:ext uri="{FF2B5EF4-FFF2-40B4-BE49-F238E27FC236}">
                    <a16:creationId xmlns:a16="http://schemas.microsoft.com/office/drawing/2014/main" id="{4233617F-30D7-41E5-BF52-CC55013CF8C7}"/>
                  </a:ext>
                </a:extLst>
              </p:cNvPr>
              <p:cNvSpPr txBox="1">
                <a:spLocks noRot="1" noChangeAspect="1" noMove="1" noResize="1" noEditPoints="1" noAdjustHandles="1" noChangeArrowheads="1" noChangeShapeType="1" noTextEdit="1"/>
              </p:cNvSpPr>
              <p:nvPr/>
            </p:nvSpPr>
            <p:spPr>
              <a:xfrm>
                <a:off x="1436510" y="2861857"/>
                <a:ext cx="3385735" cy="567143"/>
              </a:xfrm>
              <a:prstGeom prst="rect">
                <a:avLst/>
              </a:prstGeom>
              <a:blipFill>
                <a:blip r:embed="rId7"/>
                <a:stretch>
                  <a:fillRect/>
                </a:stretch>
              </a:blipFill>
            </p:spPr>
            <p:txBody>
              <a:bodyPr/>
              <a:lstStyle/>
              <a:p>
                <a:r>
                  <a:rPr lang="en-GB">
                    <a:noFill/>
                  </a:rPr>
                  <a:t> </a:t>
                </a:r>
              </a:p>
            </p:txBody>
          </p:sp>
        </mc:Fallback>
      </mc:AlternateContent>
      <p:sp>
        <p:nvSpPr>
          <p:cNvPr id="21" name="Freccia a destra 20">
            <a:extLst>
              <a:ext uri="{FF2B5EF4-FFF2-40B4-BE49-F238E27FC236}">
                <a16:creationId xmlns:a16="http://schemas.microsoft.com/office/drawing/2014/main" id="{278B6BBE-732F-4FA9-B102-0FCD125922AC}"/>
              </a:ext>
            </a:extLst>
          </p:cNvPr>
          <p:cNvSpPr/>
          <p:nvPr/>
        </p:nvSpPr>
        <p:spPr>
          <a:xfrm>
            <a:off x="5588566" y="3074016"/>
            <a:ext cx="523783"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33A5B7FA-44D5-4B5C-AF72-E7AA4523590A}"/>
                  </a:ext>
                </a:extLst>
              </p:cNvPr>
              <p:cNvSpPr txBox="1"/>
              <p:nvPr/>
            </p:nvSpPr>
            <p:spPr>
              <a:xfrm>
                <a:off x="6456617" y="2918033"/>
                <a:ext cx="4841287"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2</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𝐿</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𝑉</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𝑖</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r>
                            <a:rPr lang="en-GB" b="0" i="1" smtClean="0">
                              <a:latin typeface="Cambria Math" panose="02040503050406030204" pitchFamily="18" charset="0"/>
                            </a:rPr>
                            <m:t>𝑄</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𝑉</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𝑖</m:t>
                          </m:r>
                        </m:e>
                        <m:sub>
                          <m:r>
                            <a:rPr lang="en-GB"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27" name="CasellaDiTesto 26">
                <a:extLst>
                  <a:ext uri="{FF2B5EF4-FFF2-40B4-BE49-F238E27FC236}">
                    <a16:creationId xmlns:a16="http://schemas.microsoft.com/office/drawing/2014/main" id="{33A5B7FA-44D5-4B5C-AF72-E7AA4523590A}"/>
                  </a:ext>
                </a:extLst>
              </p:cNvPr>
              <p:cNvSpPr txBox="1">
                <a:spLocks noRot="1" noChangeAspect="1" noMove="1" noResize="1" noEditPoints="1" noAdjustHandles="1" noChangeArrowheads="1" noChangeShapeType="1" noTextEdit="1"/>
              </p:cNvSpPr>
              <p:nvPr/>
            </p:nvSpPr>
            <p:spPr>
              <a:xfrm>
                <a:off x="6456617" y="2918033"/>
                <a:ext cx="4841287" cy="65954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0D96E6BB-F53B-48C2-828B-4E27C03A4570}"/>
                  </a:ext>
                </a:extLst>
              </p:cNvPr>
              <p:cNvSpPr txBox="1"/>
              <p:nvPr/>
            </p:nvSpPr>
            <p:spPr>
              <a:xfrm>
                <a:off x="1200753" y="4087626"/>
                <a:ext cx="4220001" cy="572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den>
                      </m:f>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𝑖</m:t>
                          </m:r>
                        </m:e>
                        <m:sub>
                          <m:r>
                            <a:rPr lang="en-GB" i="1">
                              <a:latin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𝐶</m:t>
                      </m:r>
                      <m:f>
                        <m:fPr>
                          <m:ctrlPr>
                            <a:rPr lang="en-GB" i="1">
                              <a:latin typeface="Cambria Math" panose="02040503050406030204" pitchFamily="18" charset="0"/>
                            </a:rPr>
                          </m:ctrlPr>
                        </m:fPr>
                        <m:num>
                          <m:r>
                            <a:rPr lang="en-GB" i="1">
                              <a:latin typeface="Cambria Math" panose="02040503050406030204" pitchFamily="18" charset="0"/>
                            </a:rPr>
                            <m:t>𝑑𝑉</m:t>
                          </m:r>
                        </m:num>
                        <m:den>
                          <m:r>
                            <a:rPr lang="en-GB" i="1">
                              <a:latin typeface="Cambria Math" panose="02040503050406030204" pitchFamily="18" charset="0"/>
                            </a:rPr>
                            <m:t>𝑑𝑡</m:t>
                          </m:r>
                        </m:den>
                      </m:f>
                      <m:d>
                        <m:dPr>
                          <m:ctrlPr>
                            <a:rPr lang="en-GB" i="1">
                              <a:latin typeface="Cambria Math" panose="02040503050406030204" pitchFamily="18" charset="0"/>
                            </a:rPr>
                          </m:ctrlPr>
                        </m:dPr>
                        <m:e>
                          <m:r>
                            <a:rPr lang="en-GB" i="1">
                              <a:latin typeface="Cambria Math" panose="02040503050406030204" pitchFamily="18" charset="0"/>
                            </a:rPr>
                            <m:t>0</m:t>
                          </m:r>
                        </m:e>
                      </m:d>
                      <m:r>
                        <a:rPr lang="en-GB" b="0" i="1" smtClean="0">
                          <a:latin typeface="Cambria Math" panose="02040503050406030204" pitchFamily="18" charset="0"/>
                        </a:rPr>
                        <m:t>=</m:t>
                      </m:r>
                      <m:r>
                        <a:rPr lang="en-GB" i="1">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𝐶</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sSub>
                        <m:sSubPr>
                          <m:ctrlPr>
                            <a:rPr lang="en-GB" i="1">
                              <a:latin typeface="Cambria Math" panose="02040503050406030204" pitchFamily="18" charset="0"/>
                            </a:rPr>
                          </m:ctrlPr>
                        </m:sSubPr>
                        <m:e>
                          <m:r>
                            <a:rPr lang="en-GB" b="0" i="1" smtClean="0">
                              <a:latin typeface="Cambria Math" panose="02040503050406030204" pitchFamily="18" charset="0"/>
                            </a:rPr>
                            <m:t>𝑉</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𝐶</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1</m:t>
                          </m:r>
                        </m:sub>
                      </m:sSub>
                    </m:oMath>
                  </m:oMathPara>
                </a14:m>
                <a:endParaRPr lang="en-GB" dirty="0"/>
              </a:p>
            </p:txBody>
          </p:sp>
        </mc:Choice>
        <mc:Fallback xmlns="">
          <p:sp>
            <p:nvSpPr>
              <p:cNvPr id="25" name="CasellaDiTesto 24">
                <a:extLst>
                  <a:ext uri="{FF2B5EF4-FFF2-40B4-BE49-F238E27FC236}">
                    <a16:creationId xmlns:a16="http://schemas.microsoft.com/office/drawing/2014/main" id="{0D96E6BB-F53B-48C2-828B-4E27C03A4570}"/>
                  </a:ext>
                </a:extLst>
              </p:cNvPr>
              <p:cNvSpPr txBox="1">
                <a:spLocks noRot="1" noChangeAspect="1" noMove="1" noResize="1" noEditPoints="1" noAdjustHandles="1" noChangeArrowheads="1" noChangeShapeType="1" noTextEdit="1"/>
              </p:cNvSpPr>
              <p:nvPr/>
            </p:nvSpPr>
            <p:spPr>
              <a:xfrm>
                <a:off x="1200753" y="4087626"/>
                <a:ext cx="4220001" cy="572721"/>
              </a:xfrm>
              <a:prstGeom prst="rect">
                <a:avLst/>
              </a:prstGeom>
              <a:blipFill>
                <a:blip r:embed="rId9"/>
                <a:stretch>
                  <a:fillRect/>
                </a:stretch>
              </a:blipFill>
            </p:spPr>
            <p:txBody>
              <a:bodyPr/>
              <a:lstStyle/>
              <a:p>
                <a:r>
                  <a:rPr lang="en-GB">
                    <a:noFill/>
                  </a:rPr>
                  <a:t> </a:t>
                </a:r>
              </a:p>
            </p:txBody>
          </p:sp>
        </mc:Fallback>
      </mc:AlternateContent>
      <p:sp>
        <p:nvSpPr>
          <p:cNvPr id="33" name="Freccia a destra 32">
            <a:extLst>
              <a:ext uri="{FF2B5EF4-FFF2-40B4-BE49-F238E27FC236}">
                <a16:creationId xmlns:a16="http://schemas.microsoft.com/office/drawing/2014/main" id="{18D23F34-E05C-49D9-A05A-F0F5440DE5E5}"/>
              </a:ext>
            </a:extLst>
          </p:cNvPr>
          <p:cNvSpPr/>
          <p:nvPr/>
        </p:nvSpPr>
        <p:spPr>
          <a:xfrm>
            <a:off x="5601424" y="4275204"/>
            <a:ext cx="523783"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7635C6F2-55CE-4EB4-BBB7-E48D68A3BB7B}"/>
                  </a:ext>
                </a:extLst>
              </p:cNvPr>
              <p:cNvSpPr txBox="1"/>
              <p:nvPr/>
            </p:nvSpPr>
            <p:spPr>
              <a:xfrm>
                <a:off x="6305877" y="3840174"/>
                <a:ext cx="5639516" cy="8905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1</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f>
                            <m:fPr>
                              <m:ctrlPr>
                                <a:rPr lang="en-GB" i="1">
                                  <a:latin typeface="Cambria Math" panose="02040503050406030204" pitchFamily="18" charset="0"/>
                                </a:rPr>
                              </m:ctrlPr>
                            </m:fPr>
                            <m:num>
                              <m:r>
                                <a:rPr lang="en-GB" i="1">
                                  <a:latin typeface="Cambria Math" panose="02040503050406030204" pitchFamily="18" charset="0"/>
                                </a:rPr>
                                <m:t>𝐶</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𝑠</m:t>
                                  </m:r>
                                </m:sub>
                              </m:sSub>
                            </m:den>
                          </m:f>
                        </m:num>
                        <m:den>
                          <m:r>
                            <a:rPr lang="en-GB" i="1">
                              <a:latin typeface="Cambria Math" panose="02040503050406030204" pitchFamily="18" charset="0"/>
                            </a:rPr>
                            <m:t>𝐶</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0</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i="1">
                              <a:latin typeface="Cambria Math" panose="02040503050406030204" pitchFamily="18" charset="0"/>
                            </a:rPr>
                            <m:t>𝐶</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𝑖</m:t>
                          </m:r>
                        </m:e>
                        <m:sub>
                          <m:r>
                            <a:rPr lang="en-GB" b="0" i="1" smtClean="0">
                              <a:latin typeface="Cambria Math" panose="02040503050406030204" pitchFamily="18" charset="0"/>
                            </a:rPr>
                            <m:t>0</m:t>
                          </m:r>
                        </m:sub>
                      </m:sSub>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b="0" i="1" smtClean="0">
                              <a:latin typeface="Cambria Math" panose="02040503050406030204" pitchFamily="18" charset="0"/>
                            </a:rPr>
                            <m:t>2</m:t>
                          </m:r>
                          <m:r>
                            <a:rPr lang="en-GB" b="0" i="1" smtClean="0">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𝑠</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b="0" i="1" smtClean="0">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sSub>
                        <m:sSubPr>
                          <m:ctrlPr>
                            <a:rPr lang="en-GB" i="1">
                              <a:latin typeface="Cambria Math" panose="02040503050406030204" pitchFamily="18" charset="0"/>
                            </a:rPr>
                          </m:ctrlPr>
                        </m:sSubPr>
                        <m:e>
                          <m:r>
                            <a:rPr lang="en-GB" i="1">
                              <a:latin typeface="Cambria Math" panose="02040503050406030204" pitchFamily="18" charset="0"/>
                            </a:rPr>
                            <m:t>𝑖</m:t>
                          </m:r>
                        </m:e>
                        <m:sub>
                          <m:r>
                            <a:rPr lang="en-GB" i="1">
                              <a:latin typeface="Cambria Math" panose="02040503050406030204" pitchFamily="18" charset="0"/>
                            </a:rPr>
                            <m:t>0</m:t>
                          </m:r>
                        </m:sub>
                      </m:sSub>
                    </m:oMath>
                  </m:oMathPara>
                </a14:m>
                <a:endParaRPr lang="en-GB" dirty="0"/>
              </a:p>
            </p:txBody>
          </p:sp>
        </mc:Choice>
        <mc:Fallback xmlns="">
          <p:sp>
            <p:nvSpPr>
              <p:cNvPr id="37" name="CasellaDiTesto 36">
                <a:extLst>
                  <a:ext uri="{FF2B5EF4-FFF2-40B4-BE49-F238E27FC236}">
                    <a16:creationId xmlns:a16="http://schemas.microsoft.com/office/drawing/2014/main" id="{7635C6F2-55CE-4EB4-BBB7-E48D68A3BB7B}"/>
                  </a:ext>
                </a:extLst>
              </p:cNvPr>
              <p:cNvSpPr txBox="1">
                <a:spLocks noRot="1" noChangeAspect="1" noMove="1" noResize="1" noEditPoints="1" noAdjustHandles="1" noChangeArrowheads="1" noChangeShapeType="1" noTextEdit="1"/>
              </p:cNvSpPr>
              <p:nvPr/>
            </p:nvSpPr>
            <p:spPr>
              <a:xfrm>
                <a:off x="6305877" y="3840174"/>
                <a:ext cx="5639516" cy="89050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98A8A317-B0F4-49F0-870D-04A5A233F9AB}"/>
                  </a:ext>
                </a:extLst>
              </p:cNvPr>
              <p:cNvSpPr txBox="1"/>
              <p:nvPr/>
            </p:nvSpPr>
            <p:spPr>
              <a:xfrm>
                <a:off x="82118" y="5446217"/>
                <a:ext cx="12192001" cy="5877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𝑉</m:t>
                      </m:r>
                      <m:d>
                        <m:dPr>
                          <m:ctrlPr>
                            <a:rPr lang="en-GB" sz="1700" b="0" i="1" smtClean="0">
                              <a:latin typeface="Cambria Math" panose="02040503050406030204" pitchFamily="18" charset="0"/>
                            </a:rPr>
                          </m:ctrlPr>
                        </m:dPr>
                        <m:e>
                          <m:r>
                            <a:rPr lang="en-GB" sz="1700" b="0" i="1" smtClean="0">
                              <a:latin typeface="Cambria Math" panose="02040503050406030204" pitchFamily="18" charset="0"/>
                            </a:rPr>
                            <m:t>𝑡</m:t>
                          </m:r>
                        </m:e>
                      </m:d>
                      <m:r>
                        <a:rPr lang="en-GB" sz="1700" b="0" i="1" smtClean="0">
                          <a:latin typeface="Cambria Math" panose="02040503050406030204" pitchFamily="18" charset="0"/>
                        </a:rPr>
                        <m:t>=</m:t>
                      </m:r>
                      <m:sSup>
                        <m:sSupPr>
                          <m:ctrlPr>
                            <a:rPr lang="en-GB" sz="1700" b="0" i="1" smtClean="0">
                              <a:latin typeface="Cambria Math" panose="02040503050406030204" pitchFamily="18" charset="0"/>
                            </a:rPr>
                          </m:ctrlPr>
                        </m:sSupPr>
                        <m:e>
                          <m:r>
                            <a:rPr lang="en-GB" sz="1700" b="0" i="1" smtClean="0">
                              <a:latin typeface="Cambria Math" panose="02040503050406030204" pitchFamily="18" charset="0"/>
                            </a:rPr>
                            <m:t>𝑒</m:t>
                          </m:r>
                        </m:e>
                        <m:sup>
                          <m:r>
                            <a:rPr lang="en-GB" sz="1700" b="0" i="1" smtClean="0">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b="0" i="1" smtClean="0">
                              <a:latin typeface="Cambria Math" panose="02040503050406030204" pitchFamily="18" charset="0"/>
                              <a:ea typeface="Cambria Math" panose="02040503050406030204" pitchFamily="18" charset="0"/>
                            </a:rPr>
                            <m:t>𝑡</m:t>
                          </m:r>
                        </m:sup>
                      </m:sSup>
                      <m:d>
                        <m:dPr>
                          <m:begChr m:val="["/>
                          <m:endChr m:val="]"/>
                          <m:ctrlPr>
                            <a:rPr lang="en-GB" sz="1700" b="0" i="1" smtClean="0">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func>
                            <m:funcPr>
                              <m:ctrlPr>
                                <a:rPr lang="en-GB" sz="1700" b="0" i="1" smtClean="0">
                                  <a:latin typeface="Cambria Math" panose="02040503050406030204" pitchFamily="18" charset="0"/>
                                </a:rPr>
                              </m:ctrlPr>
                            </m:funcPr>
                            <m:fName>
                              <m:r>
                                <m:rPr>
                                  <m:sty m:val="p"/>
                                </m:rPr>
                                <a:rPr lang="en-GB" sz="1700" b="0" i="0" smtClean="0">
                                  <a:latin typeface="Cambria Math" panose="02040503050406030204" pitchFamily="18" charset="0"/>
                                </a:rPr>
                                <m:t>cos</m:t>
                              </m:r>
                            </m:fName>
                            <m:e>
                              <m:d>
                                <m:dPr>
                                  <m:ctrlPr>
                                    <a:rPr lang="en-GB" sz="1700" b="0" i="1" smtClean="0">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𝑡</m:t>
                                  </m:r>
                                </m:e>
                              </m:d>
                            </m:e>
                          </m:func>
                          <m:r>
                            <a:rPr lang="en-GB" sz="1700" b="0" i="1" smtClean="0">
                              <a:latin typeface="Cambria Math" panose="02040503050406030204" pitchFamily="18" charset="0"/>
                            </a:rPr>
                            <m:t>+</m:t>
                          </m:r>
                          <m:d>
                            <m:dPr>
                              <m:ctrlPr>
                                <a:rPr lang="en-GB" sz="1700" b="0" i="1" smtClean="0">
                                  <a:latin typeface="Cambria Math" panose="02040503050406030204" pitchFamily="18" charset="0"/>
                                </a:rPr>
                              </m:ctrlPr>
                            </m:dPr>
                            <m:e>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𝑅</m:t>
                                      </m:r>
                                    </m:e>
                                    <m:sub>
                                      <m:r>
                                        <a:rPr lang="en-GB" sz="1700" i="1">
                                          <a:latin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sSub>
                                <m:sSubPr>
                                  <m:ctrlPr>
                                    <a:rPr lang="en-GB" sz="1700" i="1">
                                      <a:latin typeface="Cambria Math" panose="02040503050406030204" pitchFamily="18" charset="0"/>
                                    </a:rPr>
                                  </m:ctrlPr>
                                </m:sSubPr>
                                <m:e>
                                  <m:r>
                                    <a:rPr lang="en-GB" sz="1700" i="1">
                                      <a:latin typeface="Cambria Math" panose="02040503050406030204" pitchFamily="18" charset="0"/>
                                    </a:rPr>
                                    <m:t>𝑖</m:t>
                                  </m:r>
                                </m:e>
                                <m:sub>
                                  <m:r>
                                    <a:rPr lang="en-GB" sz="1700" i="1">
                                      <a:latin typeface="Cambria Math" panose="02040503050406030204" pitchFamily="18" charset="0"/>
                                    </a:rPr>
                                    <m:t>0</m:t>
                                  </m:r>
                                </m:sub>
                              </m:sSub>
                            </m:e>
                          </m:d>
                          <m:func>
                            <m:funcPr>
                              <m:ctrlPr>
                                <a:rPr lang="en-GB" sz="1700" i="1">
                                  <a:latin typeface="Cambria Math" panose="02040503050406030204" pitchFamily="18" charset="0"/>
                                </a:rPr>
                              </m:ctrlPr>
                            </m:funcPr>
                            <m:fName>
                              <m:r>
                                <m:rPr>
                                  <m:sty m:val="p"/>
                                </m:rPr>
                                <a:rPr lang="en-GB" sz="1700" b="0" i="0" smtClean="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d>
                      <m:r>
                        <a:rPr lang="en-GB" sz="1700" b="0" i="1" smtClean="0">
                          <a:latin typeface="Cambria Math" panose="02040503050406030204" pitchFamily="18" charset="0"/>
                          <a:ea typeface="Cambria Math" panose="02040503050406030204" pitchFamily="18" charset="0"/>
                        </a:rPr>
                        <m:t>=</m:t>
                      </m:r>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i="1">
                              <a:latin typeface="Cambria Math" panose="02040503050406030204" pitchFamily="18" charset="0"/>
                              <a:ea typeface="Cambria Math" panose="02040503050406030204" pitchFamily="18" charset="0"/>
                            </a:rPr>
                            <m:t>𝑡</m:t>
                          </m:r>
                        </m:sup>
                      </m:sSup>
                      <m:d>
                        <m:dPr>
                          <m:begChr m:val="["/>
                          <m:endChr m:val="]"/>
                          <m:ctrlPr>
                            <a:rPr lang="en-GB" sz="1700" i="1">
                              <a:latin typeface="Cambria Math" panose="02040503050406030204" pitchFamily="18" charset="0"/>
                            </a:rPr>
                          </m:ctrlPr>
                        </m:dPr>
                        <m:e>
                          <m:d>
                            <m:dPr>
                              <m:ctrlPr>
                                <a:rPr lang="en-GB" sz="1700" i="1" smtClean="0">
                                  <a:latin typeface="Cambria Math" panose="02040503050406030204" pitchFamily="18" charset="0"/>
                                </a:rPr>
                              </m:ctrlPr>
                            </m:dPr>
                            <m:e>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d>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r>
                            <a:rPr lang="en-GB" sz="1700" b="0" i="1" smtClean="0">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𝑅</m:t>
                                  </m:r>
                                </m:e>
                                <m:sub>
                                  <m:r>
                                    <a:rPr lang="en-GB" sz="1700" i="1">
                                      <a:latin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sSub>
                            <m:sSubPr>
                              <m:ctrlPr>
                                <a:rPr lang="en-GB" sz="1700" i="1">
                                  <a:latin typeface="Cambria Math" panose="02040503050406030204" pitchFamily="18" charset="0"/>
                                </a:rPr>
                              </m:ctrlPr>
                            </m:sSubPr>
                            <m:e>
                              <m:r>
                                <a:rPr lang="en-GB" sz="1700" i="1">
                                  <a:latin typeface="Cambria Math" panose="02040503050406030204" pitchFamily="18" charset="0"/>
                                </a:rPr>
                                <m:t>𝑖</m:t>
                              </m:r>
                            </m:e>
                            <m:sub>
                              <m:r>
                                <a:rPr lang="en-GB" sz="1700" i="1">
                                  <a:latin typeface="Cambria Math" panose="02040503050406030204" pitchFamily="18" charset="0"/>
                                </a:rPr>
                                <m:t>0</m:t>
                              </m:r>
                            </m:sub>
                          </m:sSub>
                        </m:e>
                      </m:d>
                    </m:oMath>
                  </m:oMathPara>
                </a14:m>
                <a:endParaRPr lang="en-GB" sz="1700" dirty="0"/>
              </a:p>
            </p:txBody>
          </p:sp>
        </mc:Choice>
        <mc:Fallback xmlns="">
          <p:sp>
            <p:nvSpPr>
              <p:cNvPr id="39" name="CasellaDiTesto 38">
                <a:extLst>
                  <a:ext uri="{FF2B5EF4-FFF2-40B4-BE49-F238E27FC236}">
                    <a16:creationId xmlns:a16="http://schemas.microsoft.com/office/drawing/2014/main" id="{98A8A317-B0F4-49F0-870D-04A5A233F9AB}"/>
                  </a:ext>
                </a:extLst>
              </p:cNvPr>
              <p:cNvSpPr txBox="1">
                <a:spLocks noRot="1" noChangeAspect="1" noMove="1" noResize="1" noEditPoints="1" noAdjustHandles="1" noChangeArrowheads="1" noChangeShapeType="1" noTextEdit="1"/>
              </p:cNvSpPr>
              <p:nvPr/>
            </p:nvSpPr>
            <p:spPr>
              <a:xfrm>
                <a:off x="82118" y="5446217"/>
                <a:ext cx="12192001" cy="58779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7BC45C0C-8C27-4B7B-AD4D-7F7E224D2A14}"/>
                  </a:ext>
                </a:extLst>
              </p:cNvPr>
              <p:cNvSpPr txBox="1"/>
              <p:nvPr/>
            </p:nvSpPr>
            <p:spPr>
              <a:xfrm>
                <a:off x="-1" y="6184255"/>
                <a:ext cx="12191999" cy="5877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𝑖</m:t>
                      </m:r>
                      <m:d>
                        <m:dPr>
                          <m:ctrlPr>
                            <a:rPr lang="en-GB" sz="1700" b="0" i="1" smtClean="0">
                              <a:latin typeface="Cambria Math" panose="02040503050406030204" pitchFamily="18" charset="0"/>
                            </a:rPr>
                          </m:ctrlPr>
                        </m:dPr>
                        <m:e>
                          <m:r>
                            <a:rPr lang="en-GB" sz="1700" b="0" i="1" smtClean="0">
                              <a:latin typeface="Cambria Math" panose="02040503050406030204" pitchFamily="18" charset="0"/>
                            </a:rPr>
                            <m:t>𝑡</m:t>
                          </m:r>
                        </m:e>
                      </m:d>
                      <m:r>
                        <a:rPr lang="en-GB" sz="1700" b="0" i="1" smtClean="0">
                          <a:latin typeface="Cambria Math" panose="02040503050406030204" pitchFamily="18" charset="0"/>
                        </a:rPr>
                        <m:t>=</m:t>
                      </m:r>
                      <m:sSup>
                        <m:sSupPr>
                          <m:ctrlPr>
                            <a:rPr lang="en-GB" sz="1700" b="0" i="1" smtClean="0">
                              <a:latin typeface="Cambria Math" panose="02040503050406030204" pitchFamily="18" charset="0"/>
                            </a:rPr>
                          </m:ctrlPr>
                        </m:sSupPr>
                        <m:e>
                          <m:r>
                            <a:rPr lang="en-GB" sz="1700" b="0" i="1" smtClean="0">
                              <a:latin typeface="Cambria Math" panose="02040503050406030204" pitchFamily="18" charset="0"/>
                            </a:rPr>
                            <m:t>𝑒</m:t>
                          </m:r>
                        </m:e>
                        <m:sup>
                          <m:r>
                            <a:rPr lang="en-GB" sz="1700" b="0" i="1" smtClean="0">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b="0" i="1" smtClean="0">
                              <a:latin typeface="Cambria Math" panose="02040503050406030204" pitchFamily="18" charset="0"/>
                              <a:ea typeface="Cambria Math" panose="02040503050406030204" pitchFamily="18" charset="0"/>
                            </a:rPr>
                            <m:t>𝑡</m:t>
                          </m:r>
                        </m:sup>
                      </m:sSup>
                      <m:d>
                        <m:dPr>
                          <m:begChr m:val="["/>
                          <m:endChr m:val="]"/>
                          <m:ctrlPr>
                            <a:rPr lang="en-GB" sz="1700" b="0" i="1" smtClean="0">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𝑖</m:t>
                              </m:r>
                            </m:e>
                            <m:sub>
                              <m:r>
                                <a:rPr lang="en-GB" sz="1700" i="1">
                                  <a:latin typeface="Cambria Math" panose="02040503050406030204" pitchFamily="18" charset="0"/>
                                </a:rPr>
                                <m:t>0</m:t>
                              </m:r>
                            </m:sub>
                          </m:sSub>
                          <m:func>
                            <m:funcPr>
                              <m:ctrlPr>
                                <a:rPr lang="en-GB" sz="1700" b="0" i="1" smtClean="0">
                                  <a:latin typeface="Cambria Math" panose="02040503050406030204" pitchFamily="18" charset="0"/>
                                </a:rPr>
                              </m:ctrlPr>
                            </m:funcPr>
                            <m:fName>
                              <m:r>
                                <m:rPr>
                                  <m:sty m:val="p"/>
                                </m:rPr>
                                <a:rPr lang="en-GB" sz="1700" b="0" i="0" smtClean="0">
                                  <a:latin typeface="Cambria Math" panose="02040503050406030204" pitchFamily="18" charset="0"/>
                                </a:rPr>
                                <m:t>cos</m:t>
                              </m:r>
                            </m:fName>
                            <m:e>
                              <m:d>
                                <m:dPr>
                                  <m:ctrlPr>
                                    <a:rPr lang="en-GB" sz="1700" b="0" i="1" smtClean="0">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𝑡</m:t>
                                  </m:r>
                                </m:e>
                              </m:d>
                            </m:e>
                          </m:func>
                          <m:r>
                            <a:rPr lang="en-GB" sz="1700" b="0" i="1" smtClean="0">
                              <a:latin typeface="Cambria Math" panose="02040503050406030204" pitchFamily="18" charset="0"/>
                            </a:rPr>
                            <m:t>+</m:t>
                          </m:r>
                          <m:d>
                            <m:dPr>
                              <m:ctrlPr>
                                <a:rPr lang="en-GB" sz="1700" b="0" i="1" smtClean="0">
                                  <a:latin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r>
                                    <a:rPr lang="en-GB" sz="1700" i="1">
                                      <a:latin typeface="Cambria Math" panose="02040503050406030204" pitchFamily="18" charset="0"/>
                                    </a:rPr>
                                    <m:t>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𝑉</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𝑖</m:t>
                                  </m:r>
                                </m:e>
                                <m:sub>
                                  <m:r>
                                    <a:rPr lang="en-GB" sz="1700" i="1">
                                      <a:latin typeface="Cambria Math" panose="02040503050406030204" pitchFamily="18" charset="0"/>
                                      <a:ea typeface="Cambria Math" panose="02040503050406030204" pitchFamily="18" charset="0"/>
                                    </a:rPr>
                                    <m:t>0</m:t>
                                  </m:r>
                                </m:sub>
                              </m:sSub>
                            </m:e>
                          </m:d>
                          <m:func>
                            <m:funcPr>
                              <m:ctrlPr>
                                <a:rPr lang="en-GB" sz="1700" i="1">
                                  <a:latin typeface="Cambria Math" panose="02040503050406030204" pitchFamily="18" charset="0"/>
                                </a:rPr>
                              </m:ctrlPr>
                            </m:funcPr>
                            <m:fName>
                              <m:r>
                                <m:rPr>
                                  <m:sty m:val="p"/>
                                </m:rPr>
                                <a:rPr lang="en-GB" sz="1700" b="0" i="0" smtClean="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d>
                      <m:r>
                        <a:rPr lang="en-GB" sz="1700" b="0" i="1" smtClean="0">
                          <a:latin typeface="Cambria Math" panose="02040503050406030204" pitchFamily="18" charset="0"/>
                          <a:ea typeface="Cambria Math" panose="02040503050406030204" pitchFamily="18" charset="0"/>
                        </a:rPr>
                        <m:t>=</m:t>
                      </m:r>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i="1">
                              <a:latin typeface="Cambria Math" panose="02040503050406030204" pitchFamily="18" charset="0"/>
                              <a:ea typeface="Cambria Math" panose="02040503050406030204" pitchFamily="18" charset="0"/>
                            </a:rPr>
                            <m:t>𝑡</m:t>
                          </m:r>
                        </m:sup>
                      </m:sSup>
                      <m:d>
                        <m:dPr>
                          <m:begChr m:val="["/>
                          <m:endChr m:val="]"/>
                          <m:ctrlPr>
                            <a:rPr lang="en-GB" sz="1700" i="1">
                              <a:latin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r>
                                <a:rPr lang="en-GB" sz="1700" i="1">
                                  <a:latin typeface="Cambria Math" panose="02040503050406030204" pitchFamily="18" charset="0"/>
                                </a:rPr>
                                <m:t>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𝑉</m:t>
                              </m:r>
                            </m:e>
                            <m:sub>
                              <m:r>
                                <a:rPr lang="en-GB" sz="1700" i="1">
                                  <a:latin typeface="Cambria Math" panose="02040503050406030204" pitchFamily="18" charset="0"/>
                                  <a:ea typeface="Cambria Math" panose="02040503050406030204" pitchFamily="18" charset="0"/>
                                </a:rPr>
                                <m:t>0</m:t>
                              </m:r>
                            </m:sub>
                          </m:sSub>
                          <m:r>
                            <a:rPr lang="en-GB" sz="1700" b="0" i="1" smtClean="0">
                              <a:latin typeface="Cambria Math" panose="02040503050406030204" pitchFamily="18" charset="0"/>
                              <a:ea typeface="Cambria Math" panose="02040503050406030204" pitchFamily="18" charset="0"/>
                            </a:rPr>
                            <m:t>+</m:t>
                          </m:r>
                          <m:d>
                            <m:dPr>
                              <m:ctrlPr>
                                <a:rPr lang="en-GB" sz="1700" b="0" i="1" smtClean="0">
                                  <a:latin typeface="Cambria Math" panose="02040503050406030204" pitchFamily="18" charset="0"/>
                                  <a:ea typeface="Cambria Math" panose="02040503050406030204" pitchFamily="18" charset="0"/>
                                </a:rPr>
                              </m:ctrlPr>
                            </m:dPr>
                            <m:e>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r>
                                <a:rPr lang="en-GB" sz="1700" b="0" i="1" smtClean="0">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d>
                          <m:sSub>
                            <m:sSubPr>
                              <m:ctrlPr>
                                <a:rPr lang="en-GB" sz="1700" b="0" i="1" smtClean="0">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𝑖</m:t>
                              </m:r>
                            </m:e>
                            <m:sub>
                              <m:r>
                                <a:rPr lang="en-GB" sz="1700" b="0" i="1" smtClean="0">
                                  <a:latin typeface="Cambria Math" panose="02040503050406030204" pitchFamily="18" charset="0"/>
                                  <a:ea typeface="Cambria Math" panose="02040503050406030204" pitchFamily="18" charset="0"/>
                                </a:rPr>
                                <m:t>0</m:t>
                              </m:r>
                            </m:sub>
                          </m:sSub>
                        </m:e>
                      </m:d>
                    </m:oMath>
                  </m:oMathPara>
                </a14:m>
                <a:endParaRPr lang="en-GB" sz="1700" dirty="0"/>
              </a:p>
            </p:txBody>
          </p:sp>
        </mc:Choice>
        <mc:Fallback xmlns="">
          <p:sp>
            <p:nvSpPr>
              <p:cNvPr id="41" name="CasellaDiTesto 40">
                <a:extLst>
                  <a:ext uri="{FF2B5EF4-FFF2-40B4-BE49-F238E27FC236}">
                    <a16:creationId xmlns:a16="http://schemas.microsoft.com/office/drawing/2014/main" id="{7BC45C0C-8C27-4B7B-AD4D-7F7E224D2A14}"/>
                  </a:ext>
                </a:extLst>
              </p:cNvPr>
              <p:cNvSpPr txBox="1">
                <a:spLocks noRot="1" noChangeAspect="1" noMove="1" noResize="1" noEditPoints="1" noAdjustHandles="1" noChangeArrowheads="1" noChangeShapeType="1" noTextEdit="1"/>
              </p:cNvSpPr>
              <p:nvPr/>
            </p:nvSpPr>
            <p:spPr>
              <a:xfrm>
                <a:off x="-1" y="6184255"/>
                <a:ext cx="12191999" cy="587790"/>
              </a:xfrm>
              <a:prstGeom prst="rect">
                <a:avLst/>
              </a:prstGeom>
              <a:blipFill>
                <a:blip r:embed="rId12"/>
                <a:stretch>
                  <a:fillRect/>
                </a:stretch>
              </a:blipFill>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199213BD-A5C4-4293-A8CB-7B9BE232DD83}"/>
              </a:ext>
            </a:extLst>
          </p:cNvPr>
          <p:cNvSpPr>
            <a:spLocks noGrp="1"/>
          </p:cNvSpPr>
          <p:nvPr>
            <p:ph type="sldNum" sz="quarter" idx="12"/>
          </p:nvPr>
        </p:nvSpPr>
        <p:spPr/>
        <p:txBody>
          <a:bodyPr/>
          <a:lstStyle/>
          <a:p>
            <a:fld id="{F556478C-EA8F-4B12-8AB2-8053E5C3663D}" type="slidenum">
              <a:rPr lang="en-GB" smtClean="0"/>
              <a:t>37</a:t>
            </a:fld>
            <a:endParaRPr lang="en-GB"/>
          </a:p>
        </p:txBody>
      </p:sp>
    </p:spTree>
    <p:extLst>
      <p:ext uri="{BB962C8B-B14F-4D97-AF65-F5344CB8AC3E}">
        <p14:creationId xmlns:p14="http://schemas.microsoft.com/office/powerpoint/2010/main" val="626768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3E4409-6155-413B-ACDE-1E93354209F2}"/>
              </a:ext>
            </a:extLst>
          </p:cNvPr>
          <p:cNvSpPr txBox="1"/>
          <p:nvPr/>
        </p:nvSpPr>
        <p:spPr>
          <a:xfrm>
            <a:off x="0" y="17110"/>
            <a:ext cx="12192000" cy="707886"/>
          </a:xfrm>
          <a:prstGeom prst="rect">
            <a:avLst/>
          </a:prstGeom>
          <a:noFill/>
        </p:spPr>
        <p:txBody>
          <a:bodyPr wrap="square" rtlCol="0">
            <a:spAutoFit/>
          </a:bodyPr>
          <a:lstStyle/>
          <a:p>
            <a:pPr algn="ctr"/>
            <a:r>
              <a:rPr lang="en-GB" sz="4000" dirty="0">
                <a:latin typeface="+mj-lt"/>
              </a:rPr>
              <a:t>HOM induced voltage (derivation)</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4545D62-93DA-4179-AAC7-C238396467E3}"/>
                  </a:ext>
                </a:extLst>
              </p:cNvPr>
              <p:cNvSpPr txBox="1"/>
              <p:nvPr/>
            </p:nvSpPr>
            <p:spPr>
              <a:xfrm>
                <a:off x="120071" y="724996"/>
                <a:ext cx="11900293" cy="6186309"/>
              </a:xfrm>
              <a:prstGeom prst="rect">
                <a:avLst/>
              </a:prstGeom>
              <a:noFill/>
            </p:spPr>
            <p:txBody>
              <a:bodyPr wrap="square" rtlCol="0">
                <a:spAutoFit/>
              </a:bodyPr>
              <a:lstStyle/>
              <a:p>
                <a:pPr marL="285750" indent="-285750">
                  <a:buFont typeface="Wingdings" panose="05000000000000000000" pitchFamily="2" charset="2"/>
                  <a:buChar char="q"/>
                </a:pPr>
                <a:r>
                  <a:rPr lang="en-GB" dirty="0"/>
                  <a:t>In matrix form</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Let’s suppose that the HOM is unloaded at </a:t>
                </a:r>
                <a:r>
                  <a:rPr lang="en-GB" i="1" dirty="0"/>
                  <a:t>t </a:t>
                </a:r>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0</m:t>
                        </m:r>
                      </m:e>
                      <m:sup>
                        <m:r>
                          <a:rPr lang="en-GB" i="1">
                            <a:latin typeface="Cambria Math" panose="02040503050406030204" pitchFamily="18" charset="0"/>
                          </a:rPr>
                          <m:t>−</m:t>
                        </m:r>
                      </m:sup>
                    </m:sSup>
                  </m:oMath>
                </a14:m>
                <a:r>
                  <a:rPr lang="en-GB" dirty="0"/>
                  <a:t>, i.e. </a:t>
                </a:r>
                <a14:m>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0</m:t>
                            </m:r>
                          </m:e>
                          <m:sup>
                            <m:r>
                              <a:rPr lang="en-GB" b="0" i="1" smtClean="0">
                                <a:latin typeface="Cambria Math" panose="02040503050406030204" pitchFamily="18" charset="0"/>
                              </a:rPr>
                              <m:t>−</m:t>
                            </m:r>
                          </m:sup>
                        </m:sSup>
                      </m:e>
                    </m:d>
                    <m:r>
                      <a:rPr lang="en-GB" b="0" i="1" smtClean="0">
                        <a:latin typeface="Cambria Math" panose="02040503050406030204" pitchFamily="18" charset="0"/>
                      </a:rPr>
                      <m:t>=0</m:t>
                    </m:r>
                  </m:oMath>
                </a14:m>
                <a:r>
                  <a:rPr lang="en-GB" dirty="0"/>
                  <a:t> and </a:t>
                </a:r>
                <a14:m>
                  <m:oMath xmlns:m="http://schemas.openxmlformats.org/officeDocument/2006/math">
                    <m:r>
                      <a:rPr lang="en-GB" b="0" i="1" smtClean="0">
                        <a:latin typeface="Cambria Math" panose="02040503050406030204" pitchFamily="18" charset="0"/>
                      </a:rPr>
                      <m:t>𝑖</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0</m:t>
                            </m:r>
                          </m:e>
                          <m:sup>
                            <m:r>
                              <a:rPr lang="en-GB" i="1">
                                <a:latin typeface="Cambria Math" panose="02040503050406030204" pitchFamily="18" charset="0"/>
                              </a:rPr>
                              <m:t>−</m:t>
                            </m:r>
                          </m:sup>
                        </m:sSup>
                      </m:e>
                    </m:d>
                    <m:r>
                      <a:rPr lang="en-GB" i="1">
                        <a:latin typeface="Cambria Math" panose="02040503050406030204" pitchFamily="18" charset="0"/>
                      </a:rPr>
                      <m:t>=0</m:t>
                    </m:r>
                  </m:oMath>
                </a14:m>
                <a:r>
                  <a:rPr lang="en-GB" dirty="0"/>
                  <a:t>.</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Let’s suppose that a charge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oMath>
                </a14:m>
                <a:r>
                  <a:rPr lang="en-GB" dirty="0"/>
                  <a:t> crosses the accelerating cavity at </a:t>
                </a:r>
                <a:r>
                  <a:rPr lang="en-GB" i="1" dirty="0"/>
                  <a:t>t</a:t>
                </a:r>
                <a:r>
                  <a:rPr lang="en-GB" dirty="0"/>
                  <a:t>=0. The charge induces the voltage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on the HOM</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According to the beam-loading theorem, the energy change of the particle due to the voltage induced by itself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The bunch therefore loses energy due to the HOM.</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current does not change at </a:t>
                </a:r>
                <a:r>
                  <a:rPr lang="en-GB" i="1" dirty="0"/>
                  <a:t>t</a:t>
                </a:r>
                <a:r>
                  <a:rPr lang="en-GB" dirty="0"/>
                  <a:t>=0 and therefore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oMath>
                </a14:m>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𝑖</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=0.</m:t>
                    </m:r>
                  </m:oMath>
                </a14:m>
                <a:endParaRPr lang="en-GB" dirty="0"/>
              </a:p>
              <a:p>
                <a:pPr marL="742950" lvl="1" indent="-285750">
                  <a:buFont typeface="Wingdings" panose="05000000000000000000" pitchFamily="2" charset="2"/>
                  <a:buChar char="Ø"/>
                </a:pPr>
                <a:endParaRPr lang="en-GB" dirty="0"/>
              </a:p>
            </p:txBody>
          </p:sp>
        </mc:Choice>
        <mc:Fallback xmlns="">
          <p:sp>
            <p:nvSpPr>
              <p:cNvPr id="2" name="CasellaDiTesto 1">
                <a:extLst>
                  <a:ext uri="{FF2B5EF4-FFF2-40B4-BE49-F238E27FC236}">
                    <a16:creationId xmlns:a16="http://schemas.microsoft.com/office/drawing/2014/main" id="{84545D62-93DA-4179-AAC7-C238396467E3}"/>
                  </a:ext>
                </a:extLst>
              </p:cNvPr>
              <p:cNvSpPr txBox="1">
                <a:spLocks noRot="1" noChangeAspect="1" noMove="1" noResize="1" noEditPoints="1" noAdjustHandles="1" noChangeArrowheads="1" noChangeShapeType="1" noTextEdit="1"/>
              </p:cNvSpPr>
              <p:nvPr/>
            </p:nvSpPr>
            <p:spPr>
              <a:xfrm>
                <a:off x="120071" y="724996"/>
                <a:ext cx="11900293" cy="6186309"/>
              </a:xfrm>
              <a:prstGeom prst="rect">
                <a:avLst/>
              </a:prstGeom>
              <a:blipFill>
                <a:blip r:embed="rId2"/>
                <a:stretch>
                  <a:fillRect l="-359" t="-5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A1D02225-0DC8-4886-9B7E-9C3C5C48051C}"/>
                  </a:ext>
                </a:extLst>
              </p:cNvPr>
              <p:cNvSpPr txBox="1"/>
              <p:nvPr/>
            </p:nvSpPr>
            <p:spPr>
              <a:xfrm>
                <a:off x="0" y="1160623"/>
                <a:ext cx="12192000" cy="1334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700" b="0" i="1" smtClean="0">
                              <a:latin typeface="Cambria Math" panose="02040503050406030204" pitchFamily="18" charset="0"/>
                            </a:rPr>
                          </m:ctrlPr>
                        </m:dPr>
                        <m:e>
                          <m:f>
                            <m:fPr>
                              <m:type m:val="noBar"/>
                              <m:ctrlPr>
                                <a:rPr lang="en-GB" sz="1700" b="0" i="1" smtClean="0">
                                  <a:latin typeface="Cambria Math" panose="02040503050406030204" pitchFamily="18" charset="0"/>
                                </a:rPr>
                              </m:ctrlPr>
                            </m:fPr>
                            <m:num>
                              <m:r>
                                <a:rPr lang="en-GB" sz="1700" i="1">
                                  <a:latin typeface="Cambria Math" panose="02040503050406030204" pitchFamily="18" charset="0"/>
                                </a:rPr>
                                <m:t>𝑉</m:t>
                              </m:r>
                              <m:d>
                                <m:dPr>
                                  <m:ctrlPr>
                                    <a:rPr lang="en-GB" sz="1700" i="1">
                                      <a:latin typeface="Cambria Math" panose="02040503050406030204" pitchFamily="18" charset="0"/>
                                    </a:rPr>
                                  </m:ctrlPr>
                                </m:dPr>
                                <m:e>
                                  <m:r>
                                    <a:rPr lang="en-GB" sz="1700" i="1">
                                      <a:latin typeface="Cambria Math" panose="02040503050406030204" pitchFamily="18" charset="0"/>
                                    </a:rPr>
                                    <m:t>𝑡</m:t>
                                  </m:r>
                                </m:e>
                              </m:d>
                            </m:num>
                            <m:den>
                              <m:r>
                                <a:rPr lang="en-GB" sz="1700" i="1">
                                  <a:latin typeface="Cambria Math" panose="02040503050406030204" pitchFamily="18" charset="0"/>
                                </a:rPr>
                                <m:t>𝑖</m:t>
                              </m:r>
                              <m:d>
                                <m:dPr>
                                  <m:ctrlPr>
                                    <a:rPr lang="en-GB" sz="1700" i="1">
                                      <a:latin typeface="Cambria Math" panose="02040503050406030204" pitchFamily="18" charset="0"/>
                                    </a:rPr>
                                  </m:ctrlPr>
                                </m:dPr>
                                <m:e>
                                  <m:r>
                                    <a:rPr lang="en-GB" sz="1700" i="1">
                                      <a:latin typeface="Cambria Math" panose="02040503050406030204" pitchFamily="18" charset="0"/>
                                    </a:rPr>
                                    <m:t>𝑡</m:t>
                                  </m:r>
                                </m:e>
                              </m:d>
                            </m:den>
                          </m:f>
                        </m:e>
                      </m:d>
                      <m:r>
                        <a:rPr lang="en-GB" sz="1700" b="0" i="1" smtClean="0">
                          <a:latin typeface="Cambria Math" panose="02040503050406030204" pitchFamily="18" charset="0"/>
                        </a:rPr>
                        <m:t>=</m:t>
                      </m:r>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i="1">
                              <a:latin typeface="Cambria Math" panose="02040503050406030204" pitchFamily="18" charset="0"/>
                              <a:ea typeface="Cambria Math" panose="02040503050406030204" pitchFamily="18" charset="0"/>
                            </a:rPr>
                            <m:t>𝑡</m:t>
                          </m:r>
                        </m:sup>
                      </m:sSup>
                      <m:d>
                        <m:dPr>
                          <m:ctrlPr>
                            <a:rPr lang="en-GB" sz="1700" i="1">
                              <a:latin typeface="Cambria Math" panose="02040503050406030204" pitchFamily="18" charset="0"/>
                            </a:rPr>
                          </m:ctrlPr>
                        </m:dPr>
                        <m:e>
                          <m:m>
                            <m:mPr>
                              <m:mcs>
                                <m:mc>
                                  <m:mcPr>
                                    <m:count m:val="2"/>
                                    <m:mcJc m:val="center"/>
                                  </m:mcPr>
                                </m:mc>
                              </m:mcs>
                              <m:ctrlPr>
                                <a:rPr lang="en-GB" sz="1700" i="1">
                                  <a:latin typeface="Cambria Math" panose="02040503050406030204" pitchFamily="18" charset="0"/>
                                </a:rPr>
                              </m:ctrlPr>
                            </m:mPr>
                            <m:mr>
                              <m:e>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e>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𝑅</m:t>
                                        </m:r>
                                      </m:e>
                                      <m:sub>
                                        <m:r>
                                          <a:rPr lang="en-GB" sz="1700" i="1">
                                            <a:latin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mr>
                            <m:mr>
                              <m:e>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r>
                                      <a:rPr lang="en-GB" sz="1700" i="1">
                                        <a:latin typeface="Cambria Math" panose="02040503050406030204" pitchFamily="18" charset="0"/>
                                      </a:rPr>
                                      <m:t>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e>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r>
                                          <a:rPr lang="en-GB" sz="1700" i="1">
                                            <a:latin typeface="Cambria Math" panose="02040503050406030204" pitchFamily="18" charset="0"/>
                                            <a:ea typeface="Cambria Math" panose="02040503050406030204" pitchFamily="18" charset="0"/>
                                          </a:rPr>
                                          <m:t>𝑡</m:t>
                                        </m:r>
                                      </m:e>
                                    </m:d>
                                  </m:e>
                                </m:func>
                              </m:e>
                            </m:mr>
                          </m:m>
                        </m:e>
                      </m:d>
                      <m:d>
                        <m:dPr>
                          <m:ctrlPr>
                            <a:rPr lang="en-GB" sz="1700" i="1">
                              <a:latin typeface="Cambria Math" panose="02040503050406030204" pitchFamily="18" charset="0"/>
                            </a:rPr>
                          </m:ctrlPr>
                        </m:dPr>
                        <m:e>
                          <m:f>
                            <m:fPr>
                              <m:type m:val="noBa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𝑖</m:t>
                                  </m:r>
                                </m:e>
                                <m:sub>
                                  <m:r>
                                    <a:rPr lang="en-GB" sz="1700" i="1">
                                      <a:latin typeface="Cambria Math" panose="02040503050406030204" pitchFamily="18" charset="0"/>
                                      <a:ea typeface="Cambria Math" panose="02040503050406030204" pitchFamily="18" charset="0"/>
                                    </a:rPr>
                                    <m:t>0</m:t>
                                  </m:r>
                                </m:sub>
                              </m:sSub>
                            </m:den>
                          </m:f>
                        </m:e>
                      </m:d>
                      <m:r>
                        <a:rPr lang="en-GB" sz="1700" b="0" i="1" smtClean="0">
                          <a:latin typeface="Cambria Math" panose="02040503050406030204" pitchFamily="18" charset="0"/>
                        </a:rPr>
                        <m:t>=</m:t>
                      </m:r>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r>
                            <a:rPr lang="en-GB" sz="1700" i="1">
                              <a:latin typeface="Cambria Math" panose="02040503050406030204" pitchFamily="18" charset="0"/>
                              <a:ea typeface="Cambria Math" panose="02040503050406030204" pitchFamily="18" charset="0"/>
                            </a:rPr>
                            <m:t>𝑡</m:t>
                          </m:r>
                        </m:sup>
                      </m:sSup>
                      <m:d>
                        <m:dPr>
                          <m:ctrlPr>
                            <a:rPr lang="en-GB" sz="1700" i="1">
                              <a:latin typeface="Cambria Math" panose="02040503050406030204" pitchFamily="18" charset="0"/>
                            </a:rPr>
                          </m:ctrlPr>
                        </m:dPr>
                        <m:e>
                          <m:m>
                            <m:mPr>
                              <m:mcs>
                                <m:mc>
                                  <m:mcPr>
                                    <m:count m:val="2"/>
                                    <m:mcJc m:val="center"/>
                                  </m:mcPr>
                                </m:mc>
                              </m:mcs>
                              <m:ctrlPr>
                                <a:rPr lang="en-GB" sz="1700" i="1">
                                  <a:latin typeface="Cambria Math" panose="02040503050406030204" pitchFamily="18" charset="0"/>
                                </a:rPr>
                              </m:ctrlPr>
                            </m:mPr>
                            <m:mr>
                              <m:e>
                                <m:sSub>
                                  <m:sSubPr>
                                    <m:ctrlPr>
                                      <a:rPr lang="en-GB" sz="1700" i="1">
                                        <a:latin typeface="Cambria Math" panose="02040503050406030204" pitchFamily="18" charset="0"/>
                                      </a:rPr>
                                    </m:ctrlPr>
                                  </m:sSubPr>
                                  <m:e>
                                    <m:r>
                                      <a:rPr lang="en-GB" sz="1700" i="1">
                                        <a:latin typeface="Cambria Math" panose="02040503050406030204" pitchFamily="18" charset="0"/>
                                      </a:rPr>
                                      <m:t>𝐴</m:t>
                                    </m:r>
                                  </m:e>
                                  <m:sub>
                                    <m:r>
                                      <a:rPr lang="en-GB" sz="1700" i="1">
                                        <a:latin typeface="Cambria Math" panose="02040503050406030204" pitchFamily="18" charset="0"/>
                                      </a:rPr>
                                      <m:t>11</m:t>
                                    </m:r>
                                  </m:sub>
                                </m:sSub>
                                <m:r>
                                  <m:rPr>
                                    <m:brk m:alnAt="7"/>
                                  </m:rPr>
                                  <a:rPr lang="en-GB" sz="1700" i="1">
                                    <a:latin typeface="Cambria Math" panose="02040503050406030204" pitchFamily="18" charset="0"/>
                                  </a:rPr>
                                  <m:t>(</m:t>
                                </m:r>
                                <m:r>
                                  <a:rPr lang="en-GB" sz="1700" b="0" i="1" smtClean="0">
                                    <a:latin typeface="Cambria Math" panose="02040503050406030204" pitchFamily="18" charset="0"/>
                                  </a:rPr>
                                  <m:t>𝑡</m:t>
                                </m:r>
                                <m:r>
                                  <a:rPr lang="en-GB" sz="1700" i="1">
                                    <a:latin typeface="Cambria Math" panose="02040503050406030204" pitchFamily="18" charset="0"/>
                                  </a:rPr>
                                  <m:t>)</m:t>
                                </m:r>
                              </m:e>
                              <m:e>
                                <m:sSub>
                                  <m:sSubPr>
                                    <m:ctrlPr>
                                      <a:rPr lang="en-GB" sz="1700" i="1">
                                        <a:latin typeface="Cambria Math" panose="02040503050406030204" pitchFamily="18" charset="0"/>
                                      </a:rPr>
                                    </m:ctrlPr>
                                  </m:sSubPr>
                                  <m:e>
                                    <m:r>
                                      <a:rPr lang="en-GB" sz="1700" i="1">
                                        <a:latin typeface="Cambria Math" panose="02040503050406030204" pitchFamily="18" charset="0"/>
                                      </a:rPr>
                                      <m:t>𝐴</m:t>
                                    </m:r>
                                  </m:e>
                                  <m:sub>
                                    <m:r>
                                      <a:rPr lang="en-GB" sz="1700" i="1">
                                        <a:latin typeface="Cambria Math" panose="02040503050406030204" pitchFamily="18" charset="0"/>
                                      </a:rPr>
                                      <m:t>12</m:t>
                                    </m:r>
                                  </m:sub>
                                </m:sSub>
                                <m:r>
                                  <m:rPr>
                                    <m:brk m:alnAt="7"/>
                                  </m:rPr>
                                  <a:rPr lang="en-GB" sz="1700" i="1">
                                    <a:latin typeface="Cambria Math" panose="02040503050406030204" pitchFamily="18" charset="0"/>
                                  </a:rPr>
                                  <m:t>(</m:t>
                                </m:r>
                                <m:r>
                                  <a:rPr lang="en-GB" sz="1700" b="0" i="1" smtClean="0">
                                    <a:latin typeface="Cambria Math" panose="02040503050406030204" pitchFamily="18" charset="0"/>
                                  </a:rPr>
                                  <m:t>𝑡</m:t>
                                </m:r>
                                <m:r>
                                  <a:rPr lang="en-GB" sz="1700" i="1">
                                    <a:latin typeface="Cambria Math" panose="02040503050406030204" pitchFamily="18" charset="0"/>
                                  </a:rPr>
                                  <m:t>)</m:t>
                                </m:r>
                              </m:e>
                            </m:mr>
                            <m:mr>
                              <m:e>
                                <m:sSub>
                                  <m:sSubPr>
                                    <m:ctrlPr>
                                      <a:rPr lang="en-GB" sz="1700" i="1">
                                        <a:latin typeface="Cambria Math" panose="02040503050406030204" pitchFamily="18" charset="0"/>
                                      </a:rPr>
                                    </m:ctrlPr>
                                  </m:sSubPr>
                                  <m:e>
                                    <m:r>
                                      <a:rPr lang="en-GB" sz="1700" i="1">
                                        <a:latin typeface="Cambria Math" panose="02040503050406030204" pitchFamily="18" charset="0"/>
                                      </a:rPr>
                                      <m:t>𝐴</m:t>
                                    </m:r>
                                  </m:e>
                                  <m:sub>
                                    <m:r>
                                      <a:rPr lang="en-GB" sz="1700" i="1">
                                        <a:latin typeface="Cambria Math" panose="02040503050406030204" pitchFamily="18" charset="0"/>
                                      </a:rPr>
                                      <m:t>21</m:t>
                                    </m:r>
                                  </m:sub>
                                </m:sSub>
                                <m:r>
                                  <m:rPr>
                                    <m:brk m:alnAt="7"/>
                                  </m:rPr>
                                  <a:rPr lang="en-GB" sz="1700" i="1">
                                    <a:latin typeface="Cambria Math" panose="02040503050406030204" pitchFamily="18" charset="0"/>
                                  </a:rPr>
                                  <m:t>(</m:t>
                                </m:r>
                                <m:r>
                                  <a:rPr lang="en-GB" sz="1700" b="0" i="1" smtClean="0">
                                    <a:latin typeface="Cambria Math" panose="02040503050406030204" pitchFamily="18" charset="0"/>
                                  </a:rPr>
                                  <m:t>𝑡</m:t>
                                </m:r>
                                <m:r>
                                  <a:rPr lang="en-GB" sz="1700" i="1">
                                    <a:latin typeface="Cambria Math" panose="02040503050406030204" pitchFamily="18" charset="0"/>
                                  </a:rPr>
                                  <m:t>)</m:t>
                                </m:r>
                              </m:e>
                              <m:e>
                                <m:sSub>
                                  <m:sSubPr>
                                    <m:ctrlPr>
                                      <a:rPr lang="en-GB" sz="1700" i="1">
                                        <a:latin typeface="Cambria Math" panose="02040503050406030204" pitchFamily="18" charset="0"/>
                                      </a:rPr>
                                    </m:ctrlPr>
                                  </m:sSubPr>
                                  <m:e>
                                    <m:r>
                                      <a:rPr lang="en-GB" sz="1700" i="1">
                                        <a:latin typeface="Cambria Math" panose="02040503050406030204" pitchFamily="18" charset="0"/>
                                      </a:rPr>
                                      <m:t>𝐴</m:t>
                                    </m:r>
                                  </m:e>
                                  <m:sub>
                                    <m:r>
                                      <a:rPr lang="en-GB" sz="1700" i="1">
                                        <a:latin typeface="Cambria Math" panose="02040503050406030204" pitchFamily="18" charset="0"/>
                                      </a:rPr>
                                      <m:t>22</m:t>
                                    </m:r>
                                  </m:sub>
                                </m:sSub>
                                <m:r>
                                  <m:rPr>
                                    <m:brk m:alnAt="7"/>
                                  </m:rPr>
                                  <a:rPr lang="en-GB" sz="1700" i="1">
                                    <a:latin typeface="Cambria Math" panose="02040503050406030204" pitchFamily="18" charset="0"/>
                                  </a:rPr>
                                  <m:t>(</m:t>
                                </m:r>
                                <m:r>
                                  <a:rPr lang="en-GB" sz="1700" b="0" i="1" smtClean="0">
                                    <a:latin typeface="Cambria Math" panose="02040503050406030204" pitchFamily="18" charset="0"/>
                                  </a:rPr>
                                  <m:t>𝑡</m:t>
                                </m:r>
                                <m:r>
                                  <a:rPr lang="en-GB" sz="1700" i="1">
                                    <a:latin typeface="Cambria Math" panose="02040503050406030204" pitchFamily="18" charset="0"/>
                                  </a:rPr>
                                  <m:t>)</m:t>
                                </m:r>
                              </m:e>
                            </m:mr>
                          </m:m>
                        </m:e>
                      </m:d>
                      <m:d>
                        <m:dPr>
                          <m:ctrlPr>
                            <a:rPr lang="en-GB" sz="1700" i="1">
                              <a:latin typeface="Cambria Math" panose="02040503050406030204" pitchFamily="18" charset="0"/>
                            </a:rPr>
                          </m:ctrlPr>
                        </m:dPr>
                        <m:e>
                          <m:f>
                            <m:fPr>
                              <m:type m:val="noBa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𝑖</m:t>
                                  </m:r>
                                </m:e>
                                <m:sub>
                                  <m:r>
                                    <a:rPr lang="en-GB" sz="1700" i="1">
                                      <a:latin typeface="Cambria Math" panose="02040503050406030204" pitchFamily="18" charset="0"/>
                                      <a:ea typeface="Cambria Math" panose="02040503050406030204" pitchFamily="18" charset="0"/>
                                    </a:rPr>
                                    <m:t>0</m:t>
                                  </m:r>
                                </m:sub>
                              </m:sSub>
                            </m:den>
                          </m:f>
                        </m:e>
                      </m:d>
                      <m:r>
                        <a:rPr lang="en-GB" sz="1700" b="0" i="1" smtClean="0">
                          <a:latin typeface="Cambria Math" panose="02040503050406030204" pitchFamily="18" charset="0"/>
                        </a:rPr>
                        <m:t>=</m:t>
                      </m:r>
                      <m:r>
                        <a:rPr lang="en-GB" sz="1700" b="0" i="1" smtClean="0">
                          <a:latin typeface="Cambria Math" panose="02040503050406030204" pitchFamily="18" charset="0"/>
                        </a:rPr>
                        <m:t>𝑊</m:t>
                      </m:r>
                      <m:r>
                        <a:rPr lang="en-GB" sz="1700" b="0" i="1" smtClean="0">
                          <a:latin typeface="Cambria Math" panose="02040503050406030204" pitchFamily="18" charset="0"/>
                        </a:rPr>
                        <m:t>(</m:t>
                      </m:r>
                      <m:r>
                        <a:rPr lang="en-GB" sz="1700" b="0" i="1" smtClean="0">
                          <a:latin typeface="Cambria Math" panose="02040503050406030204" pitchFamily="18" charset="0"/>
                        </a:rPr>
                        <m:t>𝑡</m:t>
                      </m:r>
                      <m:r>
                        <a:rPr lang="en-GB" sz="1700" b="0" i="1" smtClean="0">
                          <a:latin typeface="Cambria Math" panose="02040503050406030204" pitchFamily="18" charset="0"/>
                        </a:rPr>
                        <m:t>)</m:t>
                      </m:r>
                      <m:d>
                        <m:dPr>
                          <m:ctrlPr>
                            <a:rPr lang="en-GB" sz="1700" i="1">
                              <a:latin typeface="Cambria Math" panose="02040503050406030204" pitchFamily="18" charset="0"/>
                            </a:rPr>
                          </m:ctrlPr>
                        </m:dPr>
                        <m:e>
                          <m:f>
                            <m:fPr>
                              <m:type m:val="noBa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rPr>
                                    <m:t>𝑉</m:t>
                                  </m:r>
                                </m:e>
                                <m:sub>
                                  <m:r>
                                    <a:rPr lang="en-GB" sz="1700" i="1">
                                      <a:latin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𝑖</m:t>
                                  </m:r>
                                </m:e>
                                <m:sub>
                                  <m:r>
                                    <a:rPr lang="en-GB" sz="1700" i="1">
                                      <a:latin typeface="Cambria Math" panose="02040503050406030204" pitchFamily="18" charset="0"/>
                                      <a:ea typeface="Cambria Math" panose="02040503050406030204" pitchFamily="18" charset="0"/>
                                    </a:rPr>
                                    <m:t>0</m:t>
                                  </m:r>
                                </m:sub>
                              </m:sSub>
                            </m:den>
                          </m:f>
                        </m:e>
                      </m:d>
                    </m:oMath>
                  </m:oMathPara>
                </a14:m>
                <a:endParaRPr lang="en-GB" sz="1700" dirty="0"/>
              </a:p>
            </p:txBody>
          </p:sp>
        </mc:Choice>
        <mc:Fallback xmlns="">
          <p:sp>
            <p:nvSpPr>
              <p:cNvPr id="20" name="CasellaDiTesto 19">
                <a:extLst>
                  <a:ext uri="{FF2B5EF4-FFF2-40B4-BE49-F238E27FC236}">
                    <a16:creationId xmlns:a16="http://schemas.microsoft.com/office/drawing/2014/main" id="{A1D02225-0DC8-4886-9B7E-9C3C5C48051C}"/>
                  </a:ext>
                </a:extLst>
              </p:cNvPr>
              <p:cNvSpPr txBox="1">
                <a:spLocks noRot="1" noChangeAspect="1" noMove="1" noResize="1" noEditPoints="1" noAdjustHandles="1" noChangeArrowheads="1" noChangeShapeType="1" noTextEdit="1"/>
              </p:cNvSpPr>
              <p:nvPr/>
            </p:nvSpPr>
            <p:spPr>
              <a:xfrm>
                <a:off x="0" y="1160623"/>
                <a:ext cx="12192000" cy="133434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327DCBB8-296A-44D5-825A-54FB18339548}"/>
                  </a:ext>
                </a:extLst>
              </p:cNvPr>
              <p:cNvSpPr txBox="1"/>
              <p:nvPr/>
            </p:nvSpPr>
            <p:spPr>
              <a:xfrm>
                <a:off x="4609959" y="3870317"/>
                <a:ext cx="2433743" cy="561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𝑉</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num>
                        <m:den>
                          <m:r>
                            <a:rPr lang="en-GB" b="0" i="1" smtClean="0">
                              <a:latin typeface="Cambria Math" panose="02040503050406030204" pitchFamily="18" charset="0"/>
                              <a:ea typeface="Cambria Math" panose="02040503050406030204" pitchFamily="18" charset="0"/>
                            </a:rPr>
                            <m:t>𝐶</m:t>
                          </m:r>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𝑠</m:t>
                              </m:r>
                            </m:sub>
                          </m:s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𝑟</m:t>
                              </m:r>
                            </m:sub>
                          </m:sSub>
                        </m:num>
                        <m:den>
                          <m:r>
                            <a:rPr lang="en-GB" b="0" i="1" smtClean="0">
                              <a:latin typeface="Cambria Math" panose="02040503050406030204" pitchFamily="18" charset="0"/>
                              <a:ea typeface="Cambria Math" panose="02040503050406030204" pitchFamily="18" charset="0"/>
                            </a:rPr>
                            <m:t>𝑄</m:t>
                          </m:r>
                        </m:den>
                      </m:f>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𝑄</m:t>
                          </m:r>
                        </m:e>
                        <m:sub>
                          <m:r>
                            <a:rPr lang="en-GB" b="0" i="1" smtClean="0">
                              <a:latin typeface="Cambria Math" panose="02040503050406030204" pitchFamily="18" charset="0"/>
                              <a:ea typeface="Cambria Math" panose="02040503050406030204" pitchFamily="18" charset="0"/>
                            </a:rPr>
                            <m:t>𝑏</m:t>
                          </m:r>
                        </m:sub>
                      </m:sSub>
                    </m:oMath>
                  </m:oMathPara>
                </a14:m>
                <a:endParaRPr lang="en-GB" dirty="0"/>
              </a:p>
            </p:txBody>
          </p:sp>
        </mc:Choice>
        <mc:Fallback xmlns="">
          <p:sp>
            <p:nvSpPr>
              <p:cNvPr id="5" name="CasellaDiTesto 4">
                <a:extLst>
                  <a:ext uri="{FF2B5EF4-FFF2-40B4-BE49-F238E27FC236}">
                    <a16:creationId xmlns:a16="http://schemas.microsoft.com/office/drawing/2014/main" id="{327DCBB8-296A-44D5-825A-54FB18339548}"/>
                  </a:ext>
                </a:extLst>
              </p:cNvPr>
              <p:cNvSpPr txBox="1">
                <a:spLocks noRot="1" noChangeAspect="1" noMove="1" noResize="1" noEditPoints="1" noAdjustHandles="1" noChangeArrowheads="1" noChangeShapeType="1" noTextEdit="1"/>
              </p:cNvSpPr>
              <p:nvPr/>
            </p:nvSpPr>
            <p:spPr>
              <a:xfrm>
                <a:off x="4609959" y="3870317"/>
                <a:ext cx="2433743" cy="5616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C614ADC8-7B4A-4B92-A7E9-17A4B20221F6}"/>
                  </a:ext>
                </a:extLst>
              </p:cNvPr>
              <p:cNvSpPr txBox="1"/>
              <p:nvPr/>
            </p:nvSpPr>
            <p:spPr>
              <a:xfrm>
                <a:off x="4439493" y="4997873"/>
                <a:ext cx="2987741" cy="561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f>
                        <m:fPr>
                          <m:ctrlPr>
                            <a:rPr lang="en-GB"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rPr>
                            <m:t>2</m:t>
                          </m:r>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𝑠</m:t>
                              </m:r>
                            </m:sub>
                          </m:s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𝑟</m:t>
                              </m:r>
                            </m:sub>
                          </m:sSub>
                        </m:num>
                        <m:den>
                          <m:r>
                            <a:rPr lang="en-GB" b="0" i="1" smtClean="0">
                              <a:latin typeface="Cambria Math" panose="02040503050406030204" pitchFamily="18" charset="0"/>
                              <a:ea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𝑄</m:t>
                          </m:r>
                        </m:den>
                      </m:f>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𝑄</m:t>
                          </m:r>
                        </m:e>
                        <m:sub>
                          <m:r>
                            <a:rPr lang="en-GB" b="0" i="1" smtClean="0">
                              <a:latin typeface="Cambria Math" panose="02040503050406030204" pitchFamily="18" charset="0"/>
                              <a:ea typeface="Cambria Math" panose="02040503050406030204" pitchFamily="18" charset="0"/>
                            </a:rPr>
                            <m:t>𝑏</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&lt;0</m:t>
                      </m:r>
                    </m:oMath>
                  </m:oMathPara>
                </a14:m>
                <a:endParaRPr lang="en-GB" dirty="0"/>
              </a:p>
            </p:txBody>
          </p:sp>
        </mc:Choice>
        <mc:Fallback xmlns="">
          <p:sp>
            <p:nvSpPr>
              <p:cNvPr id="8" name="CasellaDiTesto 7">
                <a:extLst>
                  <a:ext uri="{FF2B5EF4-FFF2-40B4-BE49-F238E27FC236}">
                    <a16:creationId xmlns:a16="http://schemas.microsoft.com/office/drawing/2014/main" id="{C614ADC8-7B4A-4B92-A7E9-17A4B20221F6}"/>
                  </a:ext>
                </a:extLst>
              </p:cNvPr>
              <p:cNvSpPr txBox="1">
                <a:spLocks noRot="1" noChangeAspect="1" noMove="1" noResize="1" noEditPoints="1" noAdjustHandles="1" noChangeArrowheads="1" noChangeShapeType="1" noTextEdit="1"/>
              </p:cNvSpPr>
              <p:nvPr/>
            </p:nvSpPr>
            <p:spPr>
              <a:xfrm>
                <a:off x="4439493" y="4997873"/>
                <a:ext cx="2987741" cy="561629"/>
              </a:xfrm>
              <a:prstGeom prst="rect">
                <a:avLst/>
              </a:prstGeom>
              <a:blipFill>
                <a:blip r:embed="rId5"/>
                <a:stretch>
                  <a:fillRect/>
                </a:stretch>
              </a:blipFill>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6B50FAAD-6FDD-416E-8BFC-9154F231E137}"/>
              </a:ext>
            </a:extLst>
          </p:cNvPr>
          <p:cNvSpPr>
            <a:spLocks noGrp="1"/>
          </p:cNvSpPr>
          <p:nvPr>
            <p:ph type="sldNum" sz="quarter" idx="12"/>
          </p:nvPr>
        </p:nvSpPr>
        <p:spPr/>
        <p:txBody>
          <a:bodyPr/>
          <a:lstStyle/>
          <a:p>
            <a:fld id="{F556478C-EA8F-4B12-8AB2-8053E5C3663D}" type="slidenum">
              <a:rPr lang="en-GB" smtClean="0"/>
              <a:t>38</a:t>
            </a:fld>
            <a:endParaRPr lang="en-GB"/>
          </a:p>
        </p:txBody>
      </p:sp>
    </p:spTree>
    <p:extLst>
      <p:ext uri="{BB962C8B-B14F-4D97-AF65-F5344CB8AC3E}">
        <p14:creationId xmlns:p14="http://schemas.microsoft.com/office/powerpoint/2010/main" val="2251511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3E4409-6155-413B-ACDE-1E93354209F2}"/>
              </a:ext>
            </a:extLst>
          </p:cNvPr>
          <p:cNvSpPr txBox="1"/>
          <p:nvPr/>
        </p:nvSpPr>
        <p:spPr>
          <a:xfrm>
            <a:off x="0" y="229545"/>
            <a:ext cx="12192000" cy="707886"/>
          </a:xfrm>
          <a:prstGeom prst="rect">
            <a:avLst/>
          </a:prstGeom>
          <a:noFill/>
        </p:spPr>
        <p:txBody>
          <a:bodyPr wrap="square" rtlCol="0">
            <a:spAutoFit/>
          </a:bodyPr>
          <a:lstStyle/>
          <a:p>
            <a:pPr algn="ctr"/>
            <a:r>
              <a:rPr lang="en-GB" sz="4000" dirty="0">
                <a:latin typeface="+mj-lt"/>
              </a:rPr>
              <a:t>HOM induced voltage (derivation)</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A2A75205-7DFB-4ECD-A693-090313426107}"/>
                  </a:ext>
                </a:extLst>
              </p:cNvPr>
              <p:cNvSpPr txBox="1"/>
              <p:nvPr/>
            </p:nvSpPr>
            <p:spPr>
              <a:xfrm>
                <a:off x="113560" y="1103685"/>
                <a:ext cx="11964880" cy="5909310"/>
              </a:xfrm>
              <a:prstGeom prst="rect">
                <a:avLst/>
              </a:prstGeom>
              <a:noFill/>
            </p:spPr>
            <p:txBody>
              <a:bodyPr wrap="square">
                <a:spAutoFit/>
              </a:bodyPr>
              <a:lstStyle/>
              <a:p>
                <a:pPr marL="285750" indent="-285750">
                  <a:buFont typeface="Wingdings" panose="05000000000000000000" pitchFamily="2" charset="2"/>
                  <a:buChar char="q"/>
                </a:pPr>
                <a:r>
                  <a:rPr lang="en-GB" dirty="0"/>
                  <a:t>Let’s suppose that a second charge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oMath>
                </a14:m>
                <a:r>
                  <a:rPr lang="en-GB" dirty="0"/>
                  <a:t> crosses the accelerating cavity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&gt;0</m:t>
                    </m:r>
                  </m:oMath>
                </a14:m>
                <a:r>
                  <a:rPr lang="en-GB" dirty="0"/>
                  <a:t>.</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The voltage and current of the HOM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oMath>
                </a14:m>
                <a:r>
                  <a:rPr lang="en-GB" dirty="0"/>
                  <a:t> are</a:t>
                </a:r>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voltage seen by the particle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oMath>
                </a14:m>
                <a:r>
                  <a:rPr lang="en-GB" dirty="0"/>
                  <a:t> is</a:t>
                </a:r>
              </a:p>
              <a:p>
                <a:pPr lvl="1"/>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Let’s suppose that a third charge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oMath>
                </a14:m>
                <a:r>
                  <a:rPr lang="en-GB" dirty="0"/>
                  <a:t> crosses the accelerating cavity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r>
                      <a:rPr lang="en-GB" b="0" i="1" smtClean="0">
                        <a:latin typeface="Cambria Math" panose="02040503050406030204" pitchFamily="18" charset="0"/>
                      </a:rPr>
                      <m:t>&gt;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1</m:t>
                        </m:r>
                      </m:sub>
                    </m:sSub>
                  </m:oMath>
                </a14:m>
                <a:r>
                  <a:rPr lang="en-GB" dirty="0"/>
                  <a:t>.</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The voltage and current of the HOM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2</m:t>
                        </m:r>
                      </m:sub>
                    </m:sSub>
                  </m:oMath>
                </a14:m>
                <a:r>
                  <a:rPr lang="en-GB" dirty="0"/>
                  <a:t> are</a:t>
                </a:r>
              </a:p>
              <a:p>
                <a:pPr marL="742950" lvl="1" indent="-285750">
                  <a:buFont typeface="Wingdings" panose="05000000000000000000" pitchFamily="2" charset="2"/>
                  <a:buChar char="Ø"/>
                </a:pPr>
                <a:endParaRPr lang="en-GB" dirty="0"/>
              </a:p>
              <a:p>
                <a:pPr lvl="1"/>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voltage seen by the particle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2</m:t>
                        </m:r>
                      </m:sub>
                    </m:sSub>
                  </m:oMath>
                </a14:m>
                <a:r>
                  <a:rPr lang="en-GB" dirty="0"/>
                  <a:t> is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And so on for the other charges…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9" name="CasellaDiTesto 8">
                <a:extLst>
                  <a:ext uri="{FF2B5EF4-FFF2-40B4-BE49-F238E27FC236}">
                    <a16:creationId xmlns:a16="http://schemas.microsoft.com/office/drawing/2014/main" id="{A2A75205-7DFB-4ECD-A693-090313426107}"/>
                  </a:ext>
                </a:extLst>
              </p:cNvPr>
              <p:cNvSpPr txBox="1">
                <a:spLocks noRot="1" noChangeAspect="1" noMove="1" noResize="1" noEditPoints="1" noAdjustHandles="1" noChangeArrowheads="1" noChangeShapeType="1" noTextEdit="1"/>
              </p:cNvSpPr>
              <p:nvPr/>
            </p:nvSpPr>
            <p:spPr>
              <a:xfrm>
                <a:off x="113560" y="1103685"/>
                <a:ext cx="11964880" cy="5909310"/>
              </a:xfrm>
              <a:prstGeom prst="rect">
                <a:avLst/>
              </a:prstGeom>
              <a:blipFill>
                <a:blip r:embed="rId2"/>
                <a:stretch>
                  <a:fillRect l="-357" t="-5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B4CCD5C2-B740-4334-9C24-24B981E47617}"/>
                  </a:ext>
                </a:extLst>
              </p:cNvPr>
              <p:cNvSpPr txBox="1"/>
              <p:nvPr/>
            </p:nvSpPr>
            <p:spPr>
              <a:xfrm>
                <a:off x="4669061" y="1594071"/>
                <a:ext cx="609452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num>
                            <m:den>
                              <m:r>
                                <a:rPr lang="en-GB" i="1">
                                  <a:latin typeface="Cambria Math" panose="02040503050406030204" pitchFamily="18" charset="0"/>
                                </a:rPr>
                                <m:t>𝑖</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en>
                          </m:f>
                        </m:e>
                      </m:d>
                      <m:r>
                        <a:rPr lang="en-GB" b="0" i="1" smtClean="0">
                          <a:latin typeface="Cambria Math" panose="02040503050406030204" pitchFamily="18" charset="0"/>
                        </a:rPr>
                        <m:t>=</m:t>
                      </m:r>
                      <m:r>
                        <a:rPr lang="en-GB" b="0" i="1" smtClean="0">
                          <a:latin typeface="Cambria Math" panose="02040503050406030204" pitchFamily="18" charset="0"/>
                        </a:rPr>
                        <m:t>𝑊</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𝑖</m:t>
                                  </m:r>
                                </m:e>
                                <m:sub>
                                  <m:r>
                                    <a:rPr lang="en-GB" i="1">
                                      <a:latin typeface="Cambria Math" panose="02040503050406030204" pitchFamily="18" charset="0"/>
                                      <a:ea typeface="Cambria Math" panose="02040503050406030204" pitchFamily="18" charset="0"/>
                                    </a:rPr>
                                    <m:t>0</m:t>
                                  </m:r>
                                </m:sub>
                              </m:sSub>
                            </m:den>
                          </m:f>
                        </m:e>
                      </m:d>
                      <m:r>
                        <a:rPr lang="en-GB" b="0" i="1" smtClean="0">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ea typeface="Cambria Math" panose="02040503050406030204" pitchFamily="18" charset="0"/>
                                </a:rPr>
                                <m:t>0</m:t>
                              </m:r>
                            </m:den>
                          </m:f>
                        </m:e>
                      </m:d>
                    </m:oMath>
                  </m:oMathPara>
                </a14:m>
                <a:endParaRPr lang="en-GB" dirty="0"/>
              </a:p>
            </p:txBody>
          </p:sp>
        </mc:Choice>
        <mc:Fallback xmlns="">
          <p:sp>
            <p:nvSpPr>
              <p:cNvPr id="10" name="CasellaDiTesto 9">
                <a:extLst>
                  <a:ext uri="{FF2B5EF4-FFF2-40B4-BE49-F238E27FC236}">
                    <a16:creationId xmlns:a16="http://schemas.microsoft.com/office/drawing/2014/main" id="{B4CCD5C2-B740-4334-9C24-24B981E47617}"/>
                  </a:ext>
                </a:extLst>
              </p:cNvPr>
              <p:cNvSpPr txBox="1">
                <a:spLocks noRot="1" noChangeAspect="1" noMove="1" noResize="1" noEditPoints="1" noAdjustHandles="1" noChangeArrowheads="1" noChangeShapeType="1" noTextEdit="1"/>
              </p:cNvSpPr>
              <p:nvPr/>
            </p:nvSpPr>
            <p:spPr>
              <a:xfrm>
                <a:off x="4669061" y="1594071"/>
                <a:ext cx="6094520" cy="7146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ACEF57B-8E28-4ADD-870E-AD7A58748088}"/>
                  </a:ext>
                </a:extLst>
              </p:cNvPr>
              <p:cNvSpPr txBox="1"/>
              <p:nvPr/>
            </p:nvSpPr>
            <p:spPr>
              <a:xfrm>
                <a:off x="4601179" y="2543017"/>
                <a:ext cx="6094520" cy="7835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𝑊</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ea typeface="Cambria Math" panose="02040503050406030204" pitchFamily="18" charset="0"/>
                                        </a:rPr>
                                        <m:t>∗</m:t>
                                      </m:r>
                                    </m:sup>
                                  </m:sSup>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𝑖</m:t>
                                          </m:r>
                                        </m:e>
                                        <m:sub>
                                          <m:r>
                                            <a:rPr lang="en-GB" i="1">
                                              <a:latin typeface="Cambria Math" panose="02040503050406030204" pitchFamily="18" charset="0"/>
                                              <a:ea typeface="Cambria Math" panose="02040503050406030204" pitchFamily="18" charset="0"/>
                                            </a:rPr>
                                            <m:t>0</m:t>
                                          </m:r>
                                        </m:sub>
                                      </m:sSub>
                                    </m:den>
                                  </m:f>
                                </m:e>
                              </m:d>
                            </m:e>
                          </m:d>
                        </m:e>
                        <m:sub>
                          <m:r>
                            <a:rPr lang="en-GB" b="0" i="1" smtClean="0">
                              <a:latin typeface="Cambria Math" panose="02040503050406030204" pitchFamily="18" charset="0"/>
                            </a:rPr>
                            <m:t>𝑓𝑖𝑟𝑠𝑡</m:t>
                          </m:r>
                          <m:r>
                            <a:rPr lang="en-GB" b="0" i="1" smtClean="0">
                              <a:latin typeface="Cambria Math" panose="02040503050406030204" pitchFamily="18" charset="0"/>
                            </a:rPr>
                            <m:t> </m:t>
                          </m:r>
                          <m:r>
                            <a:rPr lang="en-GB" b="0" i="1" smtClean="0">
                              <a:latin typeface="Cambria Math" panose="02040503050406030204" pitchFamily="18" charset="0"/>
                            </a:rPr>
                            <m:t>𝑟𝑜𝑤</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rPr>
                            <m:t>2</m:t>
                          </m:r>
                        </m:den>
                      </m:f>
                    </m:oMath>
                  </m:oMathPara>
                </a14:m>
                <a:endParaRPr lang="en-GB" dirty="0"/>
              </a:p>
            </p:txBody>
          </p:sp>
        </mc:Choice>
        <mc:Fallback xmlns="">
          <p:sp>
            <p:nvSpPr>
              <p:cNvPr id="12" name="CasellaDiTesto 11">
                <a:extLst>
                  <a:ext uri="{FF2B5EF4-FFF2-40B4-BE49-F238E27FC236}">
                    <a16:creationId xmlns:a16="http://schemas.microsoft.com/office/drawing/2014/main" id="{8ACEF57B-8E28-4ADD-870E-AD7A58748088}"/>
                  </a:ext>
                </a:extLst>
              </p:cNvPr>
              <p:cNvSpPr txBox="1">
                <a:spLocks noRot="1" noChangeAspect="1" noMove="1" noResize="1" noEditPoints="1" noAdjustHandles="1" noChangeArrowheads="1" noChangeShapeType="1" noTextEdit="1"/>
              </p:cNvSpPr>
              <p:nvPr/>
            </p:nvSpPr>
            <p:spPr>
              <a:xfrm>
                <a:off x="4601179" y="2543017"/>
                <a:ext cx="6094520" cy="78354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64105CB4-2455-42D0-B3BB-C0F027D06A86}"/>
                  </a:ext>
                </a:extLst>
              </p:cNvPr>
              <p:cNvSpPr txBox="1"/>
              <p:nvPr/>
            </p:nvSpPr>
            <p:spPr>
              <a:xfrm>
                <a:off x="6169890" y="4043623"/>
                <a:ext cx="3999346"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e>
                              </m:d>
                            </m:num>
                            <m:den>
                              <m:r>
                                <a:rPr lang="en-GB" i="1">
                                  <a:latin typeface="Cambria Math" panose="02040503050406030204" pitchFamily="18" charset="0"/>
                                </a:rPr>
                                <m:t>𝑖</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e>
                              </m:d>
                            </m:den>
                          </m:f>
                        </m:e>
                      </m:d>
                      <m:r>
                        <a:rPr lang="en-GB" b="0" i="1" smtClean="0">
                          <a:latin typeface="Cambria Math" panose="02040503050406030204" pitchFamily="18" charset="0"/>
                        </a:rPr>
                        <m:t>=</m:t>
                      </m:r>
                      <m:r>
                        <a:rPr lang="en-GB" b="0" i="1" smtClean="0">
                          <a:latin typeface="Cambria Math" panose="02040503050406030204" pitchFamily="18" charset="0"/>
                        </a:rPr>
                        <m:t>𝑊</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num>
                            <m:den>
                              <m:r>
                                <a:rPr lang="en-GB" i="1">
                                  <a:latin typeface="Cambria Math" panose="02040503050406030204" pitchFamily="18" charset="0"/>
                                </a:rPr>
                                <m:t>𝑖</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en>
                          </m:f>
                        </m:e>
                      </m:d>
                      <m:r>
                        <a:rPr lang="en-GB" b="0" i="1" smtClean="0">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ea typeface="Cambria Math" panose="02040503050406030204" pitchFamily="18" charset="0"/>
                                </a:rPr>
                                <m:t>0</m:t>
                              </m:r>
                            </m:den>
                          </m:f>
                        </m:e>
                      </m:d>
                    </m:oMath>
                  </m:oMathPara>
                </a14:m>
                <a:endParaRPr lang="en-GB" dirty="0"/>
              </a:p>
            </p:txBody>
          </p:sp>
        </mc:Choice>
        <mc:Fallback xmlns="">
          <p:sp>
            <p:nvSpPr>
              <p:cNvPr id="13" name="CasellaDiTesto 12">
                <a:extLst>
                  <a:ext uri="{FF2B5EF4-FFF2-40B4-BE49-F238E27FC236}">
                    <a16:creationId xmlns:a16="http://schemas.microsoft.com/office/drawing/2014/main" id="{64105CB4-2455-42D0-B3BB-C0F027D06A86}"/>
                  </a:ext>
                </a:extLst>
              </p:cNvPr>
              <p:cNvSpPr txBox="1">
                <a:spLocks noRot="1" noChangeAspect="1" noMove="1" noResize="1" noEditPoints="1" noAdjustHandles="1" noChangeArrowheads="1" noChangeShapeType="1" noTextEdit="1"/>
              </p:cNvSpPr>
              <p:nvPr/>
            </p:nvSpPr>
            <p:spPr>
              <a:xfrm>
                <a:off x="6169890" y="4043623"/>
                <a:ext cx="3999346" cy="71468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B52A3E10-1F8F-4492-B772-CDB3BD022790}"/>
                  </a:ext>
                </a:extLst>
              </p:cNvPr>
              <p:cNvSpPr txBox="1"/>
              <p:nvPr/>
            </p:nvSpPr>
            <p:spPr>
              <a:xfrm>
                <a:off x="6012871" y="5092256"/>
                <a:ext cx="3999346" cy="7835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𝑊</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num>
                                    <m:den>
                                      <m:r>
                                        <a:rPr lang="en-GB" i="1">
                                          <a:latin typeface="Cambria Math" panose="02040503050406030204" pitchFamily="18" charset="0"/>
                                        </a:rPr>
                                        <m:t>𝑖</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e>
                                      </m:d>
                                    </m:den>
                                  </m:f>
                                </m:e>
                              </m:d>
                            </m:e>
                          </m:d>
                        </m:e>
                        <m:sub>
                          <m:r>
                            <a:rPr lang="en-GB" b="0" i="1" smtClean="0">
                              <a:latin typeface="Cambria Math" panose="02040503050406030204" pitchFamily="18" charset="0"/>
                            </a:rPr>
                            <m:t>𝑓𝑖𝑟𝑠𝑡</m:t>
                          </m:r>
                          <m:r>
                            <a:rPr lang="en-GB" b="0" i="1" smtClean="0">
                              <a:latin typeface="Cambria Math" panose="02040503050406030204" pitchFamily="18" charset="0"/>
                            </a:rPr>
                            <m:t> </m:t>
                          </m:r>
                          <m:r>
                            <a:rPr lang="en-GB" b="0" i="1" smtClean="0">
                              <a:latin typeface="Cambria Math" panose="02040503050406030204" pitchFamily="18" charset="0"/>
                            </a:rPr>
                            <m:t>𝑟𝑜𝑤</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rPr>
                            <m:t>2</m:t>
                          </m:r>
                        </m:den>
                      </m:f>
                    </m:oMath>
                  </m:oMathPara>
                </a14:m>
                <a:endParaRPr lang="en-GB" dirty="0"/>
              </a:p>
            </p:txBody>
          </p:sp>
        </mc:Choice>
        <mc:Fallback xmlns="">
          <p:sp>
            <p:nvSpPr>
              <p:cNvPr id="16" name="CasellaDiTesto 15">
                <a:extLst>
                  <a:ext uri="{FF2B5EF4-FFF2-40B4-BE49-F238E27FC236}">
                    <a16:creationId xmlns:a16="http://schemas.microsoft.com/office/drawing/2014/main" id="{B52A3E10-1F8F-4492-B772-CDB3BD022790}"/>
                  </a:ext>
                </a:extLst>
              </p:cNvPr>
              <p:cNvSpPr txBox="1">
                <a:spLocks noRot="1" noChangeAspect="1" noMove="1" noResize="1" noEditPoints="1" noAdjustHandles="1" noChangeArrowheads="1" noChangeShapeType="1" noTextEdit="1"/>
              </p:cNvSpPr>
              <p:nvPr/>
            </p:nvSpPr>
            <p:spPr>
              <a:xfrm>
                <a:off x="6012871" y="5092256"/>
                <a:ext cx="3999346" cy="783548"/>
              </a:xfrm>
              <a:prstGeom prst="rect">
                <a:avLst/>
              </a:prstGeom>
              <a:blipFill>
                <a:blip r:embed="rId6"/>
                <a:stretch>
                  <a:fillRect/>
                </a:stretch>
              </a:blipFill>
            </p:spPr>
            <p:txBody>
              <a:bodyPr/>
              <a:lstStyle/>
              <a:p>
                <a:r>
                  <a:rPr lang="en-GB">
                    <a:noFill/>
                  </a:rPr>
                  <a:t> </a:t>
                </a:r>
              </a:p>
            </p:txBody>
          </p:sp>
        </mc:Fallback>
      </mc:AlternateContent>
      <p:sp>
        <p:nvSpPr>
          <p:cNvPr id="7" name="Segnaposto numero diapositiva 6">
            <a:extLst>
              <a:ext uri="{FF2B5EF4-FFF2-40B4-BE49-F238E27FC236}">
                <a16:creationId xmlns:a16="http://schemas.microsoft.com/office/drawing/2014/main" id="{51559ACE-BC90-4AD4-922E-210F2A6A9796}"/>
              </a:ext>
            </a:extLst>
          </p:cNvPr>
          <p:cNvSpPr>
            <a:spLocks noGrp="1"/>
          </p:cNvSpPr>
          <p:nvPr>
            <p:ph type="sldNum" sz="quarter" idx="12"/>
          </p:nvPr>
        </p:nvSpPr>
        <p:spPr/>
        <p:txBody>
          <a:bodyPr/>
          <a:lstStyle/>
          <a:p>
            <a:fld id="{F556478C-EA8F-4B12-8AB2-8053E5C3663D}" type="slidenum">
              <a:rPr lang="en-GB" smtClean="0"/>
              <a:t>39</a:t>
            </a:fld>
            <a:endParaRPr lang="en-GB"/>
          </a:p>
        </p:txBody>
      </p:sp>
    </p:spTree>
    <p:extLst>
      <p:ext uri="{BB962C8B-B14F-4D97-AF65-F5344CB8AC3E}">
        <p14:creationId xmlns:p14="http://schemas.microsoft.com/office/powerpoint/2010/main" val="236332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BBEB5F00-2A55-4942-BF6D-0E580791D6E6}"/>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2" name="CasellaDiTesto 1">
            <a:extLst>
              <a:ext uri="{FF2B5EF4-FFF2-40B4-BE49-F238E27FC236}">
                <a16:creationId xmlns:a16="http://schemas.microsoft.com/office/drawing/2014/main" id="{0A54502F-F4B1-4066-8BDB-4E323205583D}"/>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solidFill>
                  <a:srgbClr val="FF0000"/>
                </a:solidFill>
              </a:rPr>
              <a:t>Single-particle longitudinal beam-dynamics with synchrotron radiation.</a:t>
            </a:r>
          </a:p>
          <a:p>
            <a:pPr marL="742950" lvl="1" indent="-285750">
              <a:buFont typeface="Wingdings" panose="05000000000000000000" pitchFamily="2" charset="2"/>
              <a:buChar char="Ø"/>
            </a:pPr>
            <a:r>
              <a:rPr lang="en-GB" sz="2000" dirty="0">
                <a:solidFill>
                  <a:srgbClr val="FF0000"/>
                </a:solidFill>
              </a:rPr>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t>Longitudinal beam-dynamics with synchrotron radiation and Higher Order Modes (HOMs).</a:t>
            </a:r>
          </a:p>
          <a:p>
            <a:pPr marL="742950" lvl="1" indent="-285750">
              <a:buFont typeface="Wingdings" panose="05000000000000000000" pitchFamily="2" charset="2"/>
              <a:buChar char="Ø"/>
            </a:pPr>
            <a:r>
              <a:rPr lang="en-GB" sz="2000" dirty="0"/>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Longitudinal beam-dynamics with synchrotron radiation, HOMs and bunch-by-bunch feedback.</a:t>
            </a:r>
          </a:p>
          <a:p>
            <a:pPr marL="742950" lvl="1" indent="-285750">
              <a:buFont typeface="Wingdings" panose="05000000000000000000" pitchFamily="2" charset="2"/>
              <a:buChar char="Ø"/>
            </a:pPr>
            <a:r>
              <a:rPr lang="en-GB" sz="2000" dirty="0"/>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Appendices.</a:t>
            </a:r>
          </a:p>
          <a:p>
            <a:pPr marL="742950" lvl="1" indent="-285750">
              <a:buFont typeface="Wingdings" panose="05000000000000000000" pitchFamily="2" charset="2"/>
              <a:buChar char="Ø"/>
            </a:pPr>
            <a:r>
              <a:rPr lang="en-GB" sz="2000" dirty="0"/>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t>References.</a:t>
            </a:r>
          </a:p>
        </p:txBody>
      </p:sp>
      <p:sp>
        <p:nvSpPr>
          <p:cNvPr id="4" name="Segnaposto numero diapositiva 3">
            <a:extLst>
              <a:ext uri="{FF2B5EF4-FFF2-40B4-BE49-F238E27FC236}">
                <a16:creationId xmlns:a16="http://schemas.microsoft.com/office/drawing/2014/main" id="{2D535F65-ADD5-474E-95CA-92BB49AEC0DC}"/>
              </a:ext>
            </a:extLst>
          </p:cNvPr>
          <p:cNvSpPr>
            <a:spLocks noGrp="1"/>
          </p:cNvSpPr>
          <p:nvPr>
            <p:ph type="sldNum" sz="quarter" idx="12"/>
          </p:nvPr>
        </p:nvSpPr>
        <p:spPr>
          <a:xfrm>
            <a:off x="9196526" y="105869"/>
            <a:ext cx="2743200" cy="365125"/>
          </a:xfrm>
        </p:spPr>
        <p:txBody>
          <a:bodyPr/>
          <a:lstStyle/>
          <a:p>
            <a:fld id="{F556478C-EA8F-4B12-8AB2-8053E5C3663D}" type="slidenum">
              <a:rPr lang="en-GB" smtClean="0"/>
              <a:t>4</a:t>
            </a:fld>
            <a:endParaRPr lang="en-GB"/>
          </a:p>
        </p:txBody>
      </p:sp>
    </p:spTree>
    <p:extLst>
      <p:ext uri="{BB962C8B-B14F-4D97-AF65-F5344CB8AC3E}">
        <p14:creationId xmlns:p14="http://schemas.microsoft.com/office/powerpoint/2010/main" val="4037465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D2B674C-6976-474C-9873-904649A43E4F}"/>
              </a:ext>
            </a:extLst>
          </p:cNvPr>
          <p:cNvSpPr txBox="1"/>
          <p:nvPr/>
        </p:nvSpPr>
        <p:spPr>
          <a:xfrm>
            <a:off x="0" y="913060"/>
            <a:ext cx="5937031" cy="3139321"/>
          </a:xfrm>
          <a:prstGeom prst="rect">
            <a:avLst/>
          </a:prstGeom>
          <a:noFill/>
        </p:spPr>
        <p:txBody>
          <a:bodyPr wrap="square" rtlCol="0">
            <a:spAutoFit/>
          </a:bodyPr>
          <a:lstStyle/>
          <a:p>
            <a:pPr marL="285750" indent="-285750">
              <a:buFont typeface="Wingdings" panose="05000000000000000000" pitchFamily="2" charset="2"/>
              <a:buChar char="q"/>
            </a:pPr>
            <a:r>
              <a:rPr lang="en-GB" b="1" dirty="0"/>
              <a:t>Note 1:</a:t>
            </a:r>
            <a:r>
              <a:rPr lang="en-GB" dirty="0"/>
              <a:t> </a:t>
            </a:r>
          </a:p>
          <a:p>
            <a:pPr marL="742950" lvl="1" indent="-285750">
              <a:buFont typeface="Wingdings" panose="05000000000000000000" pitchFamily="2" charset="2"/>
              <a:buChar char="Ø"/>
            </a:pPr>
            <a:r>
              <a:rPr lang="en-GB" dirty="0"/>
              <a:t>The voltage of the HOM is discontinuous at the times of passage of the charges</a:t>
            </a:r>
          </a:p>
          <a:p>
            <a:pPr marL="742950" lvl="1" indent="-285750">
              <a:buFont typeface="Wingdings" panose="05000000000000000000" pitchFamily="2" charset="2"/>
              <a:buChar char="Ø"/>
            </a:pPr>
            <a:r>
              <a:rPr lang="en-GB" dirty="0"/>
              <a:t>The current of the HOM is continuous everywhere but not differentiable at the times of passage of the charges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Example on the right: DAFNE case, one HOM.</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p:sp>
        <p:nvSpPr>
          <p:cNvPr id="6" name="CasellaDiTesto 5">
            <a:extLst>
              <a:ext uri="{FF2B5EF4-FFF2-40B4-BE49-F238E27FC236}">
                <a16:creationId xmlns:a16="http://schemas.microsoft.com/office/drawing/2014/main" id="{0913094B-BFC9-4C2B-94F8-6FD8D6117CC6}"/>
              </a:ext>
            </a:extLst>
          </p:cNvPr>
          <p:cNvSpPr txBox="1"/>
          <p:nvPr/>
        </p:nvSpPr>
        <p:spPr>
          <a:xfrm>
            <a:off x="1" y="75845"/>
            <a:ext cx="12192000" cy="707886"/>
          </a:xfrm>
          <a:prstGeom prst="rect">
            <a:avLst/>
          </a:prstGeom>
          <a:noFill/>
        </p:spPr>
        <p:txBody>
          <a:bodyPr wrap="square" rtlCol="0">
            <a:spAutoFit/>
          </a:bodyPr>
          <a:lstStyle/>
          <a:p>
            <a:pPr algn="ctr"/>
            <a:r>
              <a:rPr lang="en-GB" sz="4000" dirty="0">
                <a:latin typeface="+mj-lt"/>
              </a:rPr>
              <a:t>HOM induced voltage (notes)</a:t>
            </a:r>
          </a:p>
        </p:txBody>
      </p:sp>
      <p:pic>
        <p:nvPicPr>
          <p:cNvPr id="12" name="Immagine 11">
            <a:extLst>
              <a:ext uri="{FF2B5EF4-FFF2-40B4-BE49-F238E27FC236}">
                <a16:creationId xmlns:a16="http://schemas.microsoft.com/office/drawing/2014/main" id="{94CBFEC6-6826-40B6-97EE-D5C8BA2A0FDA}"/>
              </a:ext>
            </a:extLst>
          </p:cNvPr>
          <p:cNvPicPr>
            <a:picLocks noChangeAspect="1"/>
          </p:cNvPicPr>
          <p:nvPr/>
        </p:nvPicPr>
        <p:blipFill>
          <a:blip r:embed="rId2"/>
          <a:stretch>
            <a:fillRect/>
          </a:stretch>
        </p:blipFill>
        <p:spPr>
          <a:xfrm>
            <a:off x="6155306" y="1191580"/>
            <a:ext cx="5854880" cy="2721059"/>
          </a:xfrm>
          <a:prstGeom prst="rect">
            <a:avLst/>
          </a:prstGeom>
        </p:spPr>
      </p:pic>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DABA2E70-53DB-4499-9684-E4B3E93464C0}"/>
                  </a:ext>
                </a:extLst>
              </p:cNvPr>
              <p:cNvSpPr txBox="1"/>
              <p:nvPr/>
            </p:nvSpPr>
            <p:spPr>
              <a:xfrm>
                <a:off x="1432015" y="2482720"/>
                <a:ext cx="3355759" cy="618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𝐿</m:t>
                      </m:r>
                      <m:f>
                        <m:fPr>
                          <m:ctrlPr>
                            <a:rPr lang="en-GB" b="0" i="1" smtClean="0">
                              <a:latin typeface="Cambria Math" panose="02040503050406030204" pitchFamily="18" charset="0"/>
                            </a:rPr>
                          </m:ctrlPr>
                        </m:fPr>
                        <m:num>
                          <m:r>
                            <a:rPr lang="en-GB" b="0" i="1" smtClean="0">
                              <a:latin typeface="Cambria Math" panose="02040503050406030204" pitchFamily="18" charset="0"/>
                            </a:rPr>
                            <m:t>𝑑𝑖</m:t>
                          </m:r>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rPr>
                            <m:t>)</m:t>
                          </m:r>
                        </m:num>
                        <m:den>
                          <m:r>
                            <a:rPr lang="en-GB" b="0" i="1" smtClean="0">
                              <a:latin typeface="Cambria Math" panose="02040503050406030204" pitchFamily="18" charset="0"/>
                            </a:rPr>
                            <m:t>𝑑𝑡</m:t>
                          </m:r>
                        </m:den>
                      </m:f>
                    </m:oMath>
                  </m:oMathPara>
                </a14:m>
                <a:endParaRPr lang="en-GB" dirty="0"/>
              </a:p>
            </p:txBody>
          </p:sp>
        </mc:Choice>
        <mc:Fallback xmlns="">
          <p:sp>
            <p:nvSpPr>
              <p:cNvPr id="15" name="CasellaDiTesto 14">
                <a:extLst>
                  <a:ext uri="{FF2B5EF4-FFF2-40B4-BE49-F238E27FC236}">
                    <a16:creationId xmlns:a16="http://schemas.microsoft.com/office/drawing/2014/main" id="{DABA2E70-53DB-4499-9684-E4B3E93464C0}"/>
                  </a:ext>
                </a:extLst>
              </p:cNvPr>
              <p:cNvSpPr txBox="1">
                <a:spLocks noRot="1" noChangeAspect="1" noMove="1" noResize="1" noEditPoints="1" noAdjustHandles="1" noChangeArrowheads="1" noChangeShapeType="1" noTextEdit="1"/>
              </p:cNvSpPr>
              <p:nvPr/>
            </p:nvSpPr>
            <p:spPr>
              <a:xfrm>
                <a:off x="1432015" y="2482720"/>
                <a:ext cx="3355759" cy="61824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D4A0F60B-1942-444E-B78E-22864F3A155D}"/>
                  </a:ext>
                </a:extLst>
              </p:cNvPr>
              <p:cNvSpPr txBox="1"/>
              <p:nvPr/>
            </p:nvSpPr>
            <p:spPr>
              <a:xfrm>
                <a:off x="7628226" y="914581"/>
                <a:ext cx="3830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𝒕</m:t>
                          </m:r>
                        </m:e>
                        <m:sub>
                          <m:r>
                            <a:rPr lang="en-GB" b="1" i="1" smtClean="0">
                              <a:solidFill>
                                <a:srgbClr val="FF0000"/>
                              </a:solidFill>
                              <a:latin typeface="Cambria Math" panose="02040503050406030204" pitchFamily="18" charset="0"/>
                            </a:rPr>
                            <m:t>𝑹𝑭</m:t>
                          </m:r>
                        </m:sub>
                      </m:sSub>
                    </m:oMath>
                  </m:oMathPara>
                </a14:m>
                <a:endParaRPr lang="en-GB" b="1" dirty="0"/>
              </a:p>
            </p:txBody>
          </p:sp>
        </mc:Choice>
        <mc:Fallback xmlns="">
          <p:sp>
            <p:nvSpPr>
              <p:cNvPr id="16" name="CasellaDiTesto 15">
                <a:extLst>
                  <a:ext uri="{FF2B5EF4-FFF2-40B4-BE49-F238E27FC236}">
                    <a16:creationId xmlns:a16="http://schemas.microsoft.com/office/drawing/2014/main" id="{D4A0F60B-1942-444E-B78E-22864F3A155D}"/>
                  </a:ext>
                </a:extLst>
              </p:cNvPr>
              <p:cNvSpPr txBox="1">
                <a:spLocks noRot="1" noChangeAspect="1" noMove="1" noResize="1" noEditPoints="1" noAdjustHandles="1" noChangeArrowheads="1" noChangeShapeType="1" noTextEdit="1"/>
              </p:cNvSpPr>
              <p:nvPr/>
            </p:nvSpPr>
            <p:spPr>
              <a:xfrm>
                <a:off x="7628226" y="914581"/>
                <a:ext cx="383054" cy="276999"/>
              </a:xfrm>
              <a:prstGeom prst="rect">
                <a:avLst/>
              </a:prstGeom>
              <a:blipFill>
                <a:blip r:embed="rId4"/>
                <a:stretch>
                  <a:fillRect l="-11111" r="-7937"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15EE7798-9872-46DA-AF7B-5474EB1C3C72}"/>
                  </a:ext>
                </a:extLst>
              </p:cNvPr>
              <p:cNvSpPr txBox="1"/>
              <p:nvPr/>
            </p:nvSpPr>
            <p:spPr>
              <a:xfrm>
                <a:off x="8373951" y="909192"/>
                <a:ext cx="5209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𝟐</m:t>
                          </m:r>
                          <m:r>
                            <a:rPr lang="en-GB" b="1" i="1" smtClean="0">
                              <a:solidFill>
                                <a:srgbClr val="FF0000"/>
                              </a:solidFill>
                              <a:latin typeface="Cambria Math" panose="02040503050406030204" pitchFamily="18" charset="0"/>
                            </a:rPr>
                            <m:t>𝒕</m:t>
                          </m:r>
                        </m:e>
                        <m:sub>
                          <m:r>
                            <a:rPr lang="en-GB" b="1" i="1" smtClean="0">
                              <a:solidFill>
                                <a:srgbClr val="FF0000"/>
                              </a:solidFill>
                              <a:latin typeface="Cambria Math" panose="02040503050406030204" pitchFamily="18" charset="0"/>
                            </a:rPr>
                            <m:t>𝑹𝑭</m:t>
                          </m:r>
                        </m:sub>
                      </m:sSub>
                    </m:oMath>
                  </m:oMathPara>
                </a14:m>
                <a:endParaRPr lang="en-GB" b="1" dirty="0"/>
              </a:p>
            </p:txBody>
          </p:sp>
        </mc:Choice>
        <mc:Fallback xmlns="">
          <p:sp>
            <p:nvSpPr>
              <p:cNvPr id="19" name="CasellaDiTesto 18">
                <a:extLst>
                  <a:ext uri="{FF2B5EF4-FFF2-40B4-BE49-F238E27FC236}">
                    <a16:creationId xmlns:a16="http://schemas.microsoft.com/office/drawing/2014/main" id="{15EE7798-9872-46DA-AF7B-5474EB1C3C72}"/>
                  </a:ext>
                </a:extLst>
              </p:cNvPr>
              <p:cNvSpPr txBox="1">
                <a:spLocks noRot="1" noChangeAspect="1" noMove="1" noResize="1" noEditPoints="1" noAdjustHandles="1" noChangeArrowheads="1" noChangeShapeType="1" noTextEdit="1"/>
              </p:cNvSpPr>
              <p:nvPr/>
            </p:nvSpPr>
            <p:spPr>
              <a:xfrm>
                <a:off x="8373951" y="909192"/>
                <a:ext cx="520912" cy="276999"/>
              </a:xfrm>
              <a:prstGeom prst="rect">
                <a:avLst/>
              </a:prstGeom>
              <a:blipFill>
                <a:blip r:embed="rId5"/>
                <a:stretch>
                  <a:fillRect l="-10588" r="-588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1A09E086-F2FE-4A8E-8DE7-FDDD75FB7470}"/>
                  </a:ext>
                </a:extLst>
              </p:cNvPr>
              <p:cNvSpPr txBox="1"/>
              <p:nvPr/>
            </p:nvSpPr>
            <p:spPr>
              <a:xfrm>
                <a:off x="9270597" y="903803"/>
                <a:ext cx="5209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𝟑</m:t>
                          </m:r>
                          <m:r>
                            <a:rPr lang="en-GB" b="1" i="1" smtClean="0">
                              <a:solidFill>
                                <a:srgbClr val="FF0000"/>
                              </a:solidFill>
                              <a:latin typeface="Cambria Math" panose="02040503050406030204" pitchFamily="18" charset="0"/>
                            </a:rPr>
                            <m:t>𝒕</m:t>
                          </m:r>
                        </m:e>
                        <m:sub>
                          <m:r>
                            <a:rPr lang="en-GB" b="1" i="1" smtClean="0">
                              <a:solidFill>
                                <a:srgbClr val="FF0000"/>
                              </a:solidFill>
                              <a:latin typeface="Cambria Math" panose="02040503050406030204" pitchFamily="18" charset="0"/>
                            </a:rPr>
                            <m:t>𝑹𝑭</m:t>
                          </m:r>
                        </m:sub>
                      </m:sSub>
                    </m:oMath>
                  </m:oMathPara>
                </a14:m>
                <a:endParaRPr lang="en-GB" b="1" dirty="0"/>
              </a:p>
            </p:txBody>
          </p:sp>
        </mc:Choice>
        <mc:Fallback xmlns="">
          <p:sp>
            <p:nvSpPr>
              <p:cNvPr id="23" name="CasellaDiTesto 22">
                <a:extLst>
                  <a:ext uri="{FF2B5EF4-FFF2-40B4-BE49-F238E27FC236}">
                    <a16:creationId xmlns:a16="http://schemas.microsoft.com/office/drawing/2014/main" id="{1A09E086-F2FE-4A8E-8DE7-FDDD75FB7470}"/>
                  </a:ext>
                </a:extLst>
              </p:cNvPr>
              <p:cNvSpPr txBox="1">
                <a:spLocks noRot="1" noChangeAspect="1" noMove="1" noResize="1" noEditPoints="1" noAdjustHandles="1" noChangeArrowheads="1" noChangeShapeType="1" noTextEdit="1"/>
              </p:cNvSpPr>
              <p:nvPr/>
            </p:nvSpPr>
            <p:spPr>
              <a:xfrm>
                <a:off x="9270597" y="903803"/>
                <a:ext cx="520912" cy="276999"/>
              </a:xfrm>
              <a:prstGeom prst="rect">
                <a:avLst/>
              </a:prstGeom>
              <a:blipFill>
                <a:blip r:embed="rId6"/>
                <a:stretch>
                  <a:fillRect l="-10588" r="-588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EE9E3417-B7CD-477B-B3FC-F01C6479419D}"/>
                  </a:ext>
                </a:extLst>
              </p:cNvPr>
              <p:cNvSpPr txBox="1"/>
              <p:nvPr/>
            </p:nvSpPr>
            <p:spPr>
              <a:xfrm>
                <a:off x="10140611" y="905251"/>
                <a:ext cx="5209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𝟒</m:t>
                          </m:r>
                          <m:r>
                            <a:rPr lang="en-GB" b="1" i="1" smtClean="0">
                              <a:solidFill>
                                <a:srgbClr val="FF0000"/>
                              </a:solidFill>
                              <a:latin typeface="Cambria Math" panose="02040503050406030204" pitchFamily="18" charset="0"/>
                            </a:rPr>
                            <m:t>𝒕</m:t>
                          </m:r>
                        </m:e>
                        <m:sub>
                          <m:r>
                            <a:rPr lang="en-GB" b="1" i="1" smtClean="0">
                              <a:solidFill>
                                <a:srgbClr val="FF0000"/>
                              </a:solidFill>
                              <a:latin typeface="Cambria Math" panose="02040503050406030204" pitchFamily="18" charset="0"/>
                            </a:rPr>
                            <m:t>𝑹𝑭</m:t>
                          </m:r>
                        </m:sub>
                      </m:sSub>
                    </m:oMath>
                  </m:oMathPara>
                </a14:m>
                <a:endParaRPr lang="en-GB" b="1" dirty="0"/>
              </a:p>
            </p:txBody>
          </p:sp>
        </mc:Choice>
        <mc:Fallback xmlns="">
          <p:sp>
            <p:nvSpPr>
              <p:cNvPr id="25" name="CasellaDiTesto 24">
                <a:extLst>
                  <a:ext uri="{FF2B5EF4-FFF2-40B4-BE49-F238E27FC236}">
                    <a16:creationId xmlns:a16="http://schemas.microsoft.com/office/drawing/2014/main" id="{EE9E3417-B7CD-477B-B3FC-F01C6479419D}"/>
                  </a:ext>
                </a:extLst>
              </p:cNvPr>
              <p:cNvSpPr txBox="1">
                <a:spLocks noRot="1" noChangeAspect="1" noMove="1" noResize="1" noEditPoints="1" noAdjustHandles="1" noChangeArrowheads="1" noChangeShapeType="1" noTextEdit="1"/>
              </p:cNvSpPr>
              <p:nvPr/>
            </p:nvSpPr>
            <p:spPr>
              <a:xfrm>
                <a:off x="10140611" y="905251"/>
                <a:ext cx="520912" cy="276999"/>
              </a:xfrm>
              <a:prstGeom prst="rect">
                <a:avLst/>
              </a:prstGeom>
              <a:blipFill>
                <a:blip r:embed="rId7"/>
                <a:stretch>
                  <a:fillRect l="-9302" r="-4651"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4F26817D-633F-4539-B5FC-3C4B4138A2D7}"/>
                  </a:ext>
                </a:extLst>
              </p:cNvPr>
              <p:cNvSpPr txBox="1"/>
              <p:nvPr/>
            </p:nvSpPr>
            <p:spPr>
              <a:xfrm>
                <a:off x="11037256" y="911886"/>
                <a:ext cx="5209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𝟓</m:t>
                          </m:r>
                          <m:r>
                            <a:rPr lang="en-GB" b="1" i="1" smtClean="0">
                              <a:solidFill>
                                <a:srgbClr val="FF0000"/>
                              </a:solidFill>
                              <a:latin typeface="Cambria Math" panose="02040503050406030204" pitchFamily="18" charset="0"/>
                            </a:rPr>
                            <m:t>𝒕</m:t>
                          </m:r>
                        </m:e>
                        <m:sub>
                          <m:r>
                            <a:rPr lang="en-GB" b="1" i="1" smtClean="0">
                              <a:solidFill>
                                <a:srgbClr val="FF0000"/>
                              </a:solidFill>
                              <a:latin typeface="Cambria Math" panose="02040503050406030204" pitchFamily="18" charset="0"/>
                            </a:rPr>
                            <m:t>𝑹𝑭</m:t>
                          </m:r>
                        </m:sub>
                      </m:sSub>
                    </m:oMath>
                  </m:oMathPara>
                </a14:m>
                <a:endParaRPr lang="en-GB" b="1" dirty="0"/>
              </a:p>
            </p:txBody>
          </p:sp>
        </mc:Choice>
        <mc:Fallback xmlns="">
          <p:sp>
            <p:nvSpPr>
              <p:cNvPr id="27" name="CasellaDiTesto 26">
                <a:extLst>
                  <a:ext uri="{FF2B5EF4-FFF2-40B4-BE49-F238E27FC236}">
                    <a16:creationId xmlns:a16="http://schemas.microsoft.com/office/drawing/2014/main" id="{4F26817D-633F-4539-B5FC-3C4B4138A2D7}"/>
                  </a:ext>
                </a:extLst>
              </p:cNvPr>
              <p:cNvSpPr txBox="1">
                <a:spLocks noRot="1" noChangeAspect="1" noMove="1" noResize="1" noEditPoints="1" noAdjustHandles="1" noChangeArrowheads="1" noChangeShapeType="1" noTextEdit="1"/>
              </p:cNvSpPr>
              <p:nvPr/>
            </p:nvSpPr>
            <p:spPr>
              <a:xfrm>
                <a:off x="11037256" y="911886"/>
                <a:ext cx="520912" cy="276999"/>
              </a:xfrm>
              <a:prstGeom prst="rect">
                <a:avLst/>
              </a:prstGeom>
              <a:blipFill>
                <a:blip r:embed="rId8"/>
                <a:stretch>
                  <a:fillRect l="-10588" r="-588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771096A8-3657-4D7A-BEE6-421D6EB0AFDC}"/>
                  </a:ext>
                </a:extLst>
              </p:cNvPr>
              <p:cNvSpPr txBox="1"/>
              <p:nvPr/>
            </p:nvSpPr>
            <p:spPr>
              <a:xfrm>
                <a:off x="6803441" y="920764"/>
                <a:ext cx="1907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FF0000"/>
                          </a:solidFill>
                          <a:latin typeface="Cambria Math" panose="02040503050406030204" pitchFamily="18" charset="0"/>
                        </a:rPr>
                        <m:t>𝟎</m:t>
                      </m:r>
                    </m:oMath>
                  </m:oMathPara>
                </a14:m>
                <a:endParaRPr lang="en-GB" b="1" dirty="0"/>
              </a:p>
            </p:txBody>
          </p:sp>
        </mc:Choice>
        <mc:Fallback xmlns="">
          <p:sp>
            <p:nvSpPr>
              <p:cNvPr id="31" name="CasellaDiTesto 30">
                <a:extLst>
                  <a:ext uri="{FF2B5EF4-FFF2-40B4-BE49-F238E27FC236}">
                    <a16:creationId xmlns:a16="http://schemas.microsoft.com/office/drawing/2014/main" id="{771096A8-3657-4D7A-BEE6-421D6EB0AFDC}"/>
                  </a:ext>
                </a:extLst>
              </p:cNvPr>
              <p:cNvSpPr txBox="1">
                <a:spLocks noRot="1" noChangeAspect="1" noMove="1" noResize="1" noEditPoints="1" noAdjustHandles="1" noChangeArrowheads="1" noChangeShapeType="1" noTextEdit="1"/>
              </p:cNvSpPr>
              <p:nvPr/>
            </p:nvSpPr>
            <p:spPr>
              <a:xfrm>
                <a:off x="6803441" y="920764"/>
                <a:ext cx="190757" cy="276999"/>
              </a:xfrm>
              <a:prstGeom prst="rect">
                <a:avLst/>
              </a:prstGeom>
              <a:blipFill>
                <a:blip r:embed="rId9"/>
                <a:stretch>
                  <a:fillRect l="-29032" r="-32258" b="-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CA94191C-FF83-4F32-8014-23485265651F}"/>
                  </a:ext>
                </a:extLst>
              </p:cNvPr>
              <p:cNvSpPr txBox="1"/>
              <p:nvPr/>
            </p:nvSpPr>
            <p:spPr>
              <a:xfrm>
                <a:off x="8790568" y="2845790"/>
                <a:ext cx="584355" cy="646331"/>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0000FF"/>
                          </a:solidFill>
                          <a:latin typeface="Cambria Math" panose="02040503050406030204" pitchFamily="18" charset="0"/>
                        </a:rPr>
                        <m:t>𝑽</m:t>
                      </m:r>
                      <m:r>
                        <a:rPr lang="en-GB" b="1" i="1" smtClean="0">
                          <a:solidFill>
                            <a:srgbClr val="0000FF"/>
                          </a:solidFill>
                          <a:latin typeface="Cambria Math" panose="02040503050406030204" pitchFamily="18" charset="0"/>
                        </a:rPr>
                        <m:t>(</m:t>
                      </m:r>
                      <m:r>
                        <a:rPr lang="en-GB" b="1" i="1" smtClean="0">
                          <a:solidFill>
                            <a:srgbClr val="0000FF"/>
                          </a:solidFill>
                          <a:latin typeface="Cambria Math" panose="02040503050406030204" pitchFamily="18" charset="0"/>
                        </a:rPr>
                        <m:t>𝒕</m:t>
                      </m:r>
                      <m:r>
                        <a:rPr lang="en-GB" b="1" i="1" smtClean="0">
                          <a:solidFill>
                            <a:srgbClr val="0000FF"/>
                          </a:solidFill>
                          <a:latin typeface="Cambria Math" panose="02040503050406030204" pitchFamily="18" charset="0"/>
                        </a:rPr>
                        <m:t>)</m:t>
                      </m:r>
                    </m:oMath>
                  </m:oMathPara>
                </a14:m>
                <a:endParaRPr lang="en-GB" b="1" dirty="0">
                  <a:solidFill>
                    <a:srgbClr val="0000FF"/>
                  </a:solidFill>
                </a:endParaRPr>
              </a:p>
              <a:p>
                <a:pPr/>
                <a14:m>
                  <m:oMathPara xmlns:m="http://schemas.openxmlformats.org/officeDocument/2006/math">
                    <m:oMathParaPr>
                      <m:jc m:val="centerGroup"/>
                    </m:oMathParaPr>
                    <m:oMath xmlns:m="http://schemas.openxmlformats.org/officeDocument/2006/math">
                      <m:r>
                        <a:rPr lang="en-GB" b="1" i="1" smtClean="0">
                          <a:solidFill>
                            <a:srgbClr val="1C8E1C"/>
                          </a:solidFill>
                          <a:latin typeface="Cambria Math" panose="02040503050406030204" pitchFamily="18" charset="0"/>
                        </a:rPr>
                        <m:t>𝒊</m:t>
                      </m:r>
                      <m:r>
                        <a:rPr lang="en-GB" b="1" i="1" smtClean="0">
                          <a:solidFill>
                            <a:srgbClr val="1C8E1C"/>
                          </a:solidFill>
                          <a:latin typeface="Cambria Math" panose="02040503050406030204" pitchFamily="18" charset="0"/>
                        </a:rPr>
                        <m:t>(</m:t>
                      </m:r>
                      <m:r>
                        <a:rPr lang="en-GB" b="1" i="1" smtClean="0">
                          <a:solidFill>
                            <a:srgbClr val="1C8E1C"/>
                          </a:solidFill>
                          <a:latin typeface="Cambria Math" panose="02040503050406030204" pitchFamily="18" charset="0"/>
                        </a:rPr>
                        <m:t>𝒕</m:t>
                      </m:r>
                      <m:r>
                        <a:rPr lang="en-GB" b="1" i="1" smtClean="0">
                          <a:solidFill>
                            <a:srgbClr val="1C8E1C"/>
                          </a:solidFill>
                          <a:latin typeface="Cambria Math" panose="02040503050406030204" pitchFamily="18" charset="0"/>
                        </a:rPr>
                        <m:t>)</m:t>
                      </m:r>
                    </m:oMath>
                  </m:oMathPara>
                </a14:m>
                <a:endParaRPr lang="en-GB" b="1" dirty="0">
                  <a:solidFill>
                    <a:srgbClr val="1C8E1C"/>
                  </a:solidFill>
                </a:endParaRPr>
              </a:p>
            </p:txBody>
          </p:sp>
        </mc:Choice>
        <mc:Fallback xmlns="">
          <p:sp>
            <p:nvSpPr>
              <p:cNvPr id="33" name="CasellaDiTesto 32">
                <a:extLst>
                  <a:ext uri="{FF2B5EF4-FFF2-40B4-BE49-F238E27FC236}">
                    <a16:creationId xmlns:a16="http://schemas.microsoft.com/office/drawing/2014/main" id="{CA94191C-FF83-4F32-8014-23485265651F}"/>
                  </a:ext>
                </a:extLst>
              </p:cNvPr>
              <p:cNvSpPr txBox="1">
                <a:spLocks noRot="1" noChangeAspect="1" noMove="1" noResize="1" noEditPoints="1" noAdjustHandles="1" noChangeArrowheads="1" noChangeShapeType="1" noTextEdit="1"/>
              </p:cNvSpPr>
              <p:nvPr/>
            </p:nvSpPr>
            <p:spPr>
              <a:xfrm>
                <a:off x="8790568" y="2845790"/>
                <a:ext cx="584355" cy="646331"/>
              </a:xfrm>
              <a:prstGeom prst="rect">
                <a:avLst/>
              </a:prstGeom>
              <a:blipFill>
                <a:blip r:embed="rId10"/>
                <a:stretch>
                  <a:fillRect r="-8163" b="-555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8376DFD8-EFED-4E6B-A41E-A7B4B0F56117}"/>
                  </a:ext>
                </a:extLst>
              </p:cNvPr>
              <p:cNvSpPr txBox="1"/>
              <p:nvPr/>
            </p:nvSpPr>
            <p:spPr>
              <a:xfrm>
                <a:off x="0" y="3884436"/>
                <a:ext cx="12192000" cy="4247317"/>
              </a:xfrm>
              <a:prstGeom prst="rect">
                <a:avLst/>
              </a:prstGeom>
              <a:noFill/>
            </p:spPr>
            <p:txBody>
              <a:bodyPr wrap="square" rtlCol="0">
                <a:spAutoFit/>
              </a:bodyPr>
              <a:lstStyle/>
              <a:p>
                <a:pPr marL="285750" indent="-285750">
                  <a:buFont typeface="Wingdings" panose="05000000000000000000" pitchFamily="2" charset="2"/>
                  <a:buChar char="q"/>
                </a:pPr>
                <a:r>
                  <a:rPr lang="en-GB" b="1" dirty="0"/>
                  <a:t>Note 2: </a:t>
                </a:r>
                <a:r>
                  <a:rPr lang="en-GB" dirty="0"/>
                  <a:t>propagation property of the matrix. If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oMath>
                </a14:m>
                <a:r>
                  <a:rPr lang="en-GB" dirty="0"/>
                  <a:t> are positive, then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742950" lvl="1" indent="-285750">
                  <a:buFont typeface="Wingdings" panose="05000000000000000000" pitchFamily="2" charset="2"/>
                  <a:buChar char="Ø"/>
                </a:pPr>
                <a:r>
                  <a:rPr lang="en-GB" dirty="0"/>
                  <a:t>This property is useful to keep track of the HOM voltage and current as bunches travers the cavity at different times.</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a:p>
                <a:r>
                  <a:rPr lang="en-GB" dirty="0"/>
                  <a:t>  </a:t>
                </a:r>
              </a:p>
            </p:txBody>
          </p:sp>
        </mc:Choice>
        <mc:Fallback xmlns="">
          <p:sp>
            <p:nvSpPr>
              <p:cNvPr id="44" name="CasellaDiTesto 43">
                <a:extLst>
                  <a:ext uri="{FF2B5EF4-FFF2-40B4-BE49-F238E27FC236}">
                    <a16:creationId xmlns:a16="http://schemas.microsoft.com/office/drawing/2014/main" id="{8376DFD8-EFED-4E6B-A41E-A7B4B0F56117}"/>
                  </a:ext>
                </a:extLst>
              </p:cNvPr>
              <p:cNvSpPr txBox="1">
                <a:spLocks noRot="1" noChangeAspect="1" noMove="1" noResize="1" noEditPoints="1" noAdjustHandles="1" noChangeArrowheads="1" noChangeShapeType="1" noTextEdit="1"/>
              </p:cNvSpPr>
              <p:nvPr/>
            </p:nvSpPr>
            <p:spPr>
              <a:xfrm>
                <a:off x="0" y="3884436"/>
                <a:ext cx="12192000" cy="4247317"/>
              </a:xfrm>
              <a:prstGeom prst="rect">
                <a:avLst/>
              </a:prstGeom>
              <a:blipFill>
                <a:blip r:embed="rId11"/>
                <a:stretch>
                  <a:fillRect l="-300" t="-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2ADFF77A-E6D6-4993-809D-9A07EC903670}"/>
                  </a:ext>
                </a:extLst>
              </p:cNvPr>
              <p:cNvSpPr txBox="1"/>
              <p:nvPr/>
            </p:nvSpPr>
            <p:spPr>
              <a:xfrm>
                <a:off x="471124" y="4500425"/>
                <a:ext cx="11539062" cy="62235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ctrlPr>
                            <a:rPr lang="en-GB" i="1" smtClean="0">
                              <a:latin typeface="Cambria Math" panose="02040503050406030204" pitchFamily="18" charset="0"/>
                            </a:rPr>
                          </m:ctrlPr>
                        </m:dPr>
                        <m:e>
                          <m:f>
                            <m:fPr>
                              <m:type m:val="noBar"/>
                              <m:ctrlPr>
                                <a:rPr lang="en-GB" i="1" smtClean="0">
                                  <a:latin typeface="Cambria Math" panose="02040503050406030204" pitchFamily="18" charset="0"/>
                                </a:rPr>
                              </m:ctrlPr>
                            </m:fPr>
                            <m:num>
                              <m:r>
                                <a:rPr lang="en-GB" b="0" i="1" smtClean="0">
                                  <a:latin typeface="Cambria Math" panose="02040503050406030204" pitchFamily="18" charset="0"/>
                                </a:rPr>
                                <m:t>𝑉</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2</m:t>
                                  </m:r>
                                </m:sub>
                              </m:sSub>
                              <m:r>
                                <a:rPr lang="en-GB" b="0" i="1" smtClean="0">
                                  <a:latin typeface="Cambria Math" panose="02040503050406030204" pitchFamily="18" charset="0"/>
                                </a:rPr>
                                <m:t>)</m:t>
                              </m:r>
                            </m:num>
                            <m:den>
                              <m:r>
                                <a:rPr lang="en-GB" b="0" i="1" smtClean="0">
                                  <a:latin typeface="Cambria Math" panose="02040503050406030204" pitchFamily="18" charset="0"/>
                                </a:rPr>
                                <m:t>𝑖</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b="0" i="1" smtClean="0">
                                  <a:latin typeface="Cambria Math" panose="02040503050406030204" pitchFamily="18" charset="0"/>
                                </a:rPr>
                                <m:t>)</m:t>
                              </m:r>
                            </m:den>
                          </m:f>
                        </m:e>
                      </m:d>
                      <m:r>
                        <a:rPr lang="en-GB" b="0" i="0"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sup>
                      </m:sSup>
                      <m:d>
                        <m:dPr>
                          <m:ctrlPr>
                            <a:rPr lang="en-GB" b="0" i="1" smtClean="0">
                              <a:solidFill>
                                <a:srgbClr val="FF0000"/>
                              </a:solidFill>
                              <a:latin typeface="Cambria Math" panose="02040503050406030204" pitchFamily="18" charset="0"/>
                            </a:rPr>
                          </m:ctrlPr>
                        </m:dPr>
                        <m:e>
                          <m:m>
                            <m:mPr>
                              <m:mcs>
                                <m:mc>
                                  <m:mcPr>
                                    <m:count m:val="2"/>
                                    <m:mcJc m:val="center"/>
                                  </m:mcPr>
                                </m:mc>
                              </m:mcs>
                              <m:ctrlPr>
                                <a:rPr lang="en-GB" b="0" i="1" smtClean="0">
                                  <a:solidFill>
                                    <a:srgbClr val="FF0000"/>
                                  </a:solidFill>
                                  <a:latin typeface="Cambria Math" panose="02040503050406030204" pitchFamily="18" charset="0"/>
                                </a:rPr>
                              </m:ctrlPr>
                            </m:mPr>
                            <m:mr>
                              <m:e>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𝐴</m:t>
                                    </m:r>
                                  </m:e>
                                  <m:sub>
                                    <m:r>
                                      <a:rPr lang="en-GB" b="0" i="1" smtClean="0">
                                        <a:solidFill>
                                          <a:srgbClr val="FF0000"/>
                                        </a:solidFill>
                                        <a:latin typeface="Cambria Math" panose="02040503050406030204" pitchFamily="18" charset="0"/>
                                      </a:rPr>
                                      <m:t>11</m:t>
                                    </m:r>
                                  </m:sub>
                                </m:sSub>
                                <m:r>
                                  <m:rPr>
                                    <m:brk m:alnAt="7"/>
                                  </m:rP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2</m:t>
                                    </m:r>
                                  </m:sub>
                                </m:sSub>
                                <m:r>
                                  <a:rPr lang="en-GB" b="0" i="1" smtClean="0">
                                    <a:solidFill>
                                      <a:srgbClr val="FF0000"/>
                                    </a:solidFill>
                                    <a:latin typeface="Cambria Math" panose="02040503050406030204" pitchFamily="18" charset="0"/>
                                  </a:rPr>
                                  <m:t>)</m:t>
                                </m:r>
                              </m:e>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1</m:t>
                                    </m:r>
                                    <m:r>
                                      <a:rPr lang="en-GB" b="0" i="1" smtClean="0">
                                        <a:solidFill>
                                          <a:srgbClr val="FF0000"/>
                                        </a:solidFill>
                                        <a:latin typeface="Cambria Math" panose="02040503050406030204" pitchFamily="18" charset="0"/>
                                      </a:rPr>
                                      <m:t>2</m:t>
                                    </m:r>
                                  </m:sub>
                                </m:sSub>
                                <m:r>
                                  <m:rPr>
                                    <m:brk m:alnAt="7"/>
                                  </m:rP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2</m:t>
                                    </m:r>
                                  </m:sub>
                                </m:sSub>
                                <m:r>
                                  <a:rPr lang="en-GB" i="1">
                                    <a:solidFill>
                                      <a:srgbClr val="FF0000"/>
                                    </a:solidFill>
                                    <a:latin typeface="Cambria Math" panose="02040503050406030204" pitchFamily="18" charset="0"/>
                                  </a:rPr>
                                  <m:t>)</m:t>
                                </m:r>
                              </m:e>
                            </m:mr>
                            <m:m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1</m:t>
                                    </m:r>
                                  </m:sub>
                                </m:sSub>
                                <m:r>
                                  <m:rPr>
                                    <m:brk m:alnAt="7"/>
                                  </m:rP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2</m:t>
                                    </m:r>
                                  </m:sub>
                                </m:sSub>
                                <m:r>
                                  <a:rPr lang="en-GB" i="1">
                                    <a:solidFill>
                                      <a:srgbClr val="FF0000"/>
                                    </a:solidFill>
                                    <a:latin typeface="Cambria Math" panose="02040503050406030204" pitchFamily="18" charset="0"/>
                                  </a:rPr>
                                  <m:t>)</m:t>
                                </m:r>
                              </m:e>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b="0" i="1" smtClean="0">
                                        <a:solidFill>
                                          <a:srgbClr val="FF0000"/>
                                        </a:solidFill>
                                        <a:latin typeface="Cambria Math" panose="02040503050406030204" pitchFamily="18" charset="0"/>
                                      </a:rPr>
                                      <m:t>22</m:t>
                                    </m:r>
                                  </m:sub>
                                </m:sSub>
                                <m:r>
                                  <m:rPr>
                                    <m:brk m:alnAt="7"/>
                                  </m:rP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2</m:t>
                                    </m:r>
                                  </m:sub>
                                </m:sSub>
                                <m:r>
                                  <a:rPr lang="en-GB" i="1">
                                    <a:solidFill>
                                      <a:srgbClr val="FF0000"/>
                                    </a:solidFill>
                                    <a:latin typeface="Cambria Math" panose="02040503050406030204" pitchFamily="18" charset="0"/>
                                  </a:rPr>
                                  <m:t>)</m:t>
                                </m:r>
                              </m:e>
                            </m:mr>
                          </m:m>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b="0" i="1" smtClean="0">
                                  <a:latin typeface="Cambria Math" panose="02040503050406030204" pitchFamily="18" charset="0"/>
                                </a:rPr>
                                <m:t>𝑉</m:t>
                              </m:r>
                              <m:r>
                                <a:rPr lang="en-GB" i="1">
                                  <a:latin typeface="Cambria Math" panose="02040503050406030204" pitchFamily="18" charset="0"/>
                                </a:rPr>
                                <m:t>(0)</m:t>
                              </m:r>
                            </m:num>
                            <m:den>
                              <m:r>
                                <a:rPr lang="en-GB" b="0" i="1" smtClean="0">
                                  <a:latin typeface="Cambria Math" panose="02040503050406030204" pitchFamily="18" charset="0"/>
                                </a:rPr>
                                <m:t>𝑖</m:t>
                              </m:r>
                              <m:r>
                                <a:rPr lang="en-GB" i="1">
                                  <a:latin typeface="Cambria Math" panose="02040503050406030204" pitchFamily="18" charset="0"/>
                                </a:rPr>
                                <m:t>(0)</m:t>
                              </m:r>
                            </m:den>
                          </m:f>
                        </m:e>
                      </m:d>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sup>
                      </m:sSup>
                      <m:d>
                        <m:dPr>
                          <m:ctrlPr>
                            <a:rPr lang="en-GB" i="1">
                              <a:latin typeface="Cambria Math" panose="02040503050406030204" pitchFamily="18" charset="0"/>
                            </a:rPr>
                          </m:ctrlPr>
                        </m:dPr>
                        <m:e>
                          <m:m>
                            <m:mPr>
                              <m:mcs>
                                <m:mc>
                                  <m:mcPr>
                                    <m:count m:val="2"/>
                                    <m:mcJc m:val="center"/>
                                  </m:mcPr>
                                </m:mc>
                              </m:mcs>
                              <m:ctrlPr>
                                <a:rPr lang="en-GB" i="1">
                                  <a:latin typeface="Cambria Math" panose="02040503050406030204" pitchFamily="18" charset="0"/>
                                </a:rPr>
                              </m:ctrlPr>
                            </m:mPr>
                            <m:m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11</m:t>
                                    </m:r>
                                  </m:sub>
                                </m:sSub>
                                <m:r>
                                  <m:rPr>
                                    <m:brk m:alnAt="7"/>
                                  </m:rP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e>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12</m:t>
                                    </m:r>
                                  </m:sub>
                                </m:sSub>
                                <m:r>
                                  <m:rPr>
                                    <m:brk m:alnAt="7"/>
                                  </m:rP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e>
                            </m:mr>
                            <m:m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21</m:t>
                                    </m:r>
                                  </m:sub>
                                </m:sSub>
                                <m:r>
                                  <m:rPr>
                                    <m:brk m:alnAt="7"/>
                                  </m:rP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e>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22</m:t>
                                    </m:r>
                                  </m:sub>
                                </m:sSub>
                                <m:r>
                                  <m:rPr>
                                    <m:brk m:alnAt="7"/>
                                  </m:rP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r>
                                  <a:rPr lang="en-GB" i="1">
                                    <a:latin typeface="Cambria Math" panose="02040503050406030204" pitchFamily="18" charset="0"/>
                                  </a:rPr>
                                  <m:t>)</m:t>
                                </m:r>
                              </m:e>
                            </m:mr>
                          </m:m>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num>
                            <m:den>
                              <m:r>
                                <a:rPr lang="en-GB" i="1">
                                  <a:latin typeface="Cambria Math" panose="02040503050406030204" pitchFamily="18" charset="0"/>
                                </a:rPr>
                                <m:t>𝑖</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den>
                          </m:f>
                        </m:e>
                      </m:d>
                    </m:oMath>
                  </m:oMathPara>
                </a14:m>
                <a:endParaRPr lang="en-GB" dirty="0"/>
              </a:p>
            </p:txBody>
          </p:sp>
        </mc:Choice>
        <mc:Fallback xmlns="">
          <p:sp>
            <p:nvSpPr>
              <p:cNvPr id="46" name="CasellaDiTesto 45">
                <a:extLst>
                  <a:ext uri="{FF2B5EF4-FFF2-40B4-BE49-F238E27FC236}">
                    <a16:creationId xmlns:a16="http://schemas.microsoft.com/office/drawing/2014/main" id="{2ADFF77A-E6D6-4993-809D-9A07EC903670}"/>
                  </a:ext>
                </a:extLst>
              </p:cNvPr>
              <p:cNvSpPr txBox="1">
                <a:spLocks noRot="1" noChangeAspect="1" noMove="1" noResize="1" noEditPoints="1" noAdjustHandles="1" noChangeArrowheads="1" noChangeShapeType="1" noTextEdit="1"/>
              </p:cNvSpPr>
              <p:nvPr/>
            </p:nvSpPr>
            <p:spPr>
              <a:xfrm>
                <a:off x="471124" y="4500425"/>
                <a:ext cx="11539062" cy="62235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1B5211D6-3225-44AD-953B-22D5AE958F2A}"/>
                  </a:ext>
                </a:extLst>
              </p:cNvPr>
              <p:cNvSpPr txBox="1"/>
              <p:nvPr/>
            </p:nvSpPr>
            <p:spPr>
              <a:xfrm>
                <a:off x="-350982" y="5379004"/>
                <a:ext cx="12893964"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50" b="0" i="1" smtClean="0">
                          <a:latin typeface="Cambria Math" panose="02040503050406030204" pitchFamily="18" charset="0"/>
                        </a:rPr>
                        <m:t>=</m:t>
                      </m:r>
                      <m:sSup>
                        <m:sSupPr>
                          <m:ctrlPr>
                            <a:rPr lang="en-GB" sz="1750" i="1">
                              <a:latin typeface="Cambria Math" panose="02040503050406030204" pitchFamily="18" charset="0"/>
                            </a:rPr>
                          </m:ctrlPr>
                        </m:sSupPr>
                        <m:e>
                          <m:sSup>
                            <m:sSupPr>
                              <m:ctrlPr>
                                <a:rPr lang="en-GB" sz="1750" i="1">
                                  <a:latin typeface="Cambria Math" panose="02040503050406030204" pitchFamily="18" charset="0"/>
                                </a:rPr>
                              </m:ctrlPr>
                            </m:sSupPr>
                            <m:e>
                              <m:r>
                                <a:rPr lang="en-GB" sz="1750" i="1">
                                  <a:latin typeface="Cambria Math" panose="02040503050406030204" pitchFamily="18" charset="0"/>
                                </a:rPr>
                                <m:t>𝑒</m:t>
                              </m:r>
                            </m:e>
                            <m:sup>
                              <m:r>
                                <a:rPr lang="en-GB" sz="1750" i="1">
                                  <a:latin typeface="Cambria Math" panose="02040503050406030204" pitchFamily="18" charset="0"/>
                                </a:rPr>
                                <m:t>−</m:t>
                              </m:r>
                              <m:f>
                                <m:fPr>
                                  <m:ctrlPr>
                                    <a:rPr lang="en-GB" sz="1750" i="1">
                                      <a:latin typeface="Cambria Math" panose="02040503050406030204" pitchFamily="18" charset="0"/>
                                    </a:rPr>
                                  </m:ctrlPr>
                                </m:fPr>
                                <m:num>
                                  <m:sSub>
                                    <m:sSubPr>
                                      <m:ctrlPr>
                                        <a:rPr lang="en-GB" sz="1750" i="1">
                                          <a:latin typeface="Cambria Math" panose="02040503050406030204" pitchFamily="18" charset="0"/>
                                        </a:rPr>
                                      </m:ctrlPr>
                                    </m:sSubPr>
                                    <m:e>
                                      <m:r>
                                        <a:rPr lang="en-GB" sz="1750" i="1">
                                          <a:latin typeface="Cambria Math" panose="02040503050406030204" pitchFamily="18" charset="0"/>
                                          <a:ea typeface="Cambria Math" panose="02040503050406030204" pitchFamily="18" charset="0"/>
                                        </a:rPr>
                                        <m:t>𝜔</m:t>
                                      </m:r>
                                    </m:e>
                                    <m:sub>
                                      <m:r>
                                        <a:rPr lang="en-GB" sz="1750" i="1">
                                          <a:latin typeface="Cambria Math" panose="02040503050406030204" pitchFamily="18" charset="0"/>
                                        </a:rPr>
                                        <m:t>𝑟</m:t>
                                      </m:r>
                                    </m:sub>
                                  </m:sSub>
                                </m:num>
                                <m:den>
                                  <m:r>
                                    <a:rPr lang="en-GB" sz="1750" i="1">
                                      <a:latin typeface="Cambria Math" panose="02040503050406030204" pitchFamily="18" charset="0"/>
                                    </a:rPr>
                                    <m:t>2</m:t>
                                  </m:r>
                                  <m:r>
                                    <a:rPr lang="en-GB" sz="1750" i="1">
                                      <a:latin typeface="Cambria Math" panose="02040503050406030204" pitchFamily="18" charset="0"/>
                                    </a:rPr>
                                    <m:t>𝑄</m:t>
                                  </m:r>
                                </m:den>
                              </m:f>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b="0" i="1" smtClean="0">
                                      <a:latin typeface="Cambria Math" panose="02040503050406030204" pitchFamily="18" charset="0"/>
                                    </a:rPr>
                                    <m:t>2</m:t>
                                  </m:r>
                                </m:sub>
                              </m:sSub>
                            </m:sup>
                          </m:sSup>
                          <m:d>
                            <m:dPr>
                              <m:ctrlPr>
                                <a:rPr lang="en-GB" sz="1750" i="1">
                                  <a:latin typeface="Cambria Math" panose="02040503050406030204" pitchFamily="18" charset="0"/>
                                </a:rPr>
                              </m:ctrlPr>
                            </m:dPr>
                            <m:e>
                              <m:m>
                                <m:mPr>
                                  <m:mcs>
                                    <m:mc>
                                      <m:mcPr>
                                        <m:count m:val="2"/>
                                        <m:mcJc m:val="center"/>
                                      </m:mcPr>
                                    </m:mc>
                                  </m:mcs>
                                  <m:ctrlPr>
                                    <a:rPr lang="en-GB" sz="1750" i="1">
                                      <a:latin typeface="Cambria Math" panose="02040503050406030204" pitchFamily="18" charset="0"/>
                                    </a:rPr>
                                  </m:ctrlPr>
                                </m:mPr>
                                <m:mr>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11</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b="0" i="1" smtClean="0">
                                            <a:latin typeface="Cambria Math" panose="02040503050406030204" pitchFamily="18" charset="0"/>
                                          </a:rPr>
                                          <m:t>2</m:t>
                                        </m:r>
                                      </m:sub>
                                    </m:sSub>
                                    <m:r>
                                      <a:rPr lang="en-GB" sz="1750" i="1">
                                        <a:latin typeface="Cambria Math" panose="02040503050406030204" pitchFamily="18" charset="0"/>
                                      </a:rPr>
                                      <m:t>)</m:t>
                                    </m:r>
                                  </m:e>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12</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2</m:t>
                                        </m:r>
                                      </m:sub>
                                    </m:sSub>
                                    <m:r>
                                      <a:rPr lang="en-GB" sz="1750" i="1">
                                        <a:latin typeface="Cambria Math" panose="02040503050406030204" pitchFamily="18" charset="0"/>
                                      </a:rPr>
                                      <m:t>)</m:t>
                                    </m:r>
                                  </m:e>
                                </m:mr>
                                <m:mr>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21</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2</m:t>
                                        </m:r>
                                      </m:sub>
                                    </m:sSub>
                                    <m:r>
                                      <a:rPr lang="en-GB" sz="1750" i="1">
                                        <a:latin typeface="Cambria Math" panose="02040503050406030204" pitchFamily="18" charset="0"/>
                                      </a:rPr>
                                      <m:t>)</m:t>
                                    </m:r>
                                  </m:e>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22</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2</m:t>
                                        </m:r>
                                      </m:sub>
                                    </m:sSub>
                                    <m:r>
                                      <a:rPr lang="en-GB" sz="1750" i="1">
                                        <a:latin typeface="Cambria Math" panose="02040503050406030204" pitchFamily="18" charset="0"/>
                                      </a:rPr>
                                      <m:t>)</m:t>
                                    </m:r>
                                  </m:e>
                                </m:mr>
                              </m:m>
                            </m:e>
                          </m:d>
                          <m:r>
                            <a:rPr lang="en-GB" sz="1750" i="1">
                              <a:latin typeface="Cambria Math" panose="02040503050406030204" pitchFamily="18" charset="0"/>
                            </a:rPr>
                            <m:t>𝑒</m:t>
                          </m:r>
                        </m:e>
                        <m:sup>
                          <m:r>
                            <a:rPr lang="en-GB" sz="1750" i="1">
                              <a:latin typeface="Cambria Math" panose="02040503050406030204" pitchFamily="18" charset="0"/>
                            </a:rPr>
                            <m:t>−</m:t>
                          </m:r>
                          <m:f>
                            <m:fPr>
                              <m:ctrlPr>
                                <a:rPr lang="en-GB" sz="1750" i="1">
                                  <a:latin typeface="Cambria Math" panose="02040503050406030204" pitchFamily="18" charset="0"/>
                                </a:rPr>
                              </m:ctrlPr>
                            </m:fPr>
                            <m:num>
                              <m:sSub>
                                <m:sSubPr>
                                  <m:ctrlPr>
                                    <a:rPr lang="en-GB" sz="1750" i="1">
                                      <a:latin typeface="Cambria Math" panose="02040503050406030204" pitchFamily="18" charset="0"/>
                                    </a:rPr>
                                  </m:ctrlPr>
                                </m:sSubPr>
                                <m:e>
                                  <m:r>
                                    <a:rPr lang="en-GB" sz="1750" i="1">
                                      <a:latin typeface="Cambria Math" panose="02040503050406030204" pitchFamily="18" charset="0"/>
                                      <a:ea typeface="Cambria Math" panose="02040503050406030204" pitchFamily="18" charset="0"/>
                                    </a:rPr>
                                    <m:t>𝜔</m:t>
                                  </m:r>
                                </m:e>
                                <m:sub>
                                  <m:r>
                                    <a:rPr lang="en-GB" sz="1750" i="1">
                                      <a:latin typeface="Cambria Math" panose="02040503050406030204" pitchFamily="18" charset="0"/>
                                    </a:rPr>
                                    <m:t>𝑟</m:t>
                                  </m:r>
                                </m:sub>
                              </m:sSub>
                            </m:num>
                            <m:den>
                              <m:r>
                                <a:rPr lang="en-GB" sz="1750" i="1">
                                  <a:latin typeface="Cambria Math" panose="02040503050406030204" pitchFamily="18" charset="0"/>
                                </a:rPr>
                                <m:t>2</m:t>
                              </m:r>
                              <m:r>
                                <a:rPr lang="en-GB" sz="1750" i="1">
                                  <a:latin typeface="Cambria Math" panose="02040503050406030204" pitchFamily="18" charset="0"/>
                                </a:rPr>
                                <m:t>𝑄</m:t>
                              </m:r>
                            </m:den>
                          </m:f>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sup>
                      </m:sSup>
                      <m:d>
                        <m:dPr>
                          <m:ctrlPr>
                            <a:rPr lang="en-GB" sz="1750" i="1">
                              <a:latin typeface="Cambria Math" panose="02040503050406030204" pitchFamily="18" charset="0"/>
                            </a:rPr>
                          </m:ctrlPr>
                        </m:dPr>
                        <m:e>
                          <m:m>
                            <m:mPr>
                              <m:mcs>
                                <m:mc>
                                  <m:mcPr>
                                    <m:count m:val="2"/>
                                    <m:mcJc m:val="center"/>
                                  </m:mcPr>
                                </m:mc>
                              </m:mcs>
                              <m:ctrlPr>
                                <a:rPr lang="en-GB" sz="1750" i="1">
                                  <a:latin typeface="Cambria Math" panose="02040503050406030204" pitchFamily="18" charset="0"/>
                                </a:rPr>
                              </m:ctrlPr>
                            </m:mPr>
                            <m:mr>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11</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r>
                                  <a:rPr lang="en-GB" sz="1750" i="1">
                                    <a:latin typeface="Cambria Math" panose="02040503050406030204" pitchFamily="18" charset="0"/>
                                  </a:rPr>
                                  <m:t>)</m:t>
                                </m:r>
                              </m:e>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12</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r>
                                  <a:rPr lang="en-GB" sz="1750" i="1">
                                    <a:latin typeface="Cambria Math" panose="02040503050406030204" pitchFamily="18" charset="0"/>
                                  </a:rPr>
                                  <m:t>)</m:t>
                                </m:r>
                              </m:e>
                            </m:mr>
                            <m:mr>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21</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r>
                                  <a:rPr lang="en-GB" sz="1750" i="1">
                                    <a:latin typeface="Cambria Math" panose="02040503050406030204" pitchFamily="18" charset="0"/>
                                  </a:rPr>
                                  <m:t>)</m:t>
                                </m:r>
                              </m:e>
                              <m:e>
                                <m:sSub>
                                  <m:sSubPr>
                                    <m:ctrlPr>
                                      <a:rPr lang="en-GB" sz="1750" i="1">
                                        <a:latin typeface="Cambria Math" panose="02040503050406030204" pitchFamily="18" charset="0"/>
                                      </a:rPr>
                                    </m:ctrlPr>
                                  </m:sSubPr>
                                  <m:e>
                                    <m:r>
                                      <a:rPr lang="en-GB" sz="1750" i="1">
                                        <a:latin typeface="Cambria Math" panose="02040503050406030204" pitchFamily="18" charset="0"/>
                                      </a:rPr>
                                      <m:t>𝐴</m:t>
                                    </m:r>
                                  </m:e>
                                  <m:sub>
                                    <m:r>
                                      <a:rPr lang="en-GB" sz="1750" i="1">
                                        <a:latin typeface="Cambria Math" panose="02040503050406030204" pitchFamily="18" charset="0"/>
                                      </a:rPr>
                                      <m:t>22</m:t>
                                    </m:r>
                                  </m:sub>
                                </m:sSub>
                                <m:r>
                                  <m:rPr>
                                    <m:brk m:alnAt="7"/>
                                  </m:rP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r>
                                  <a:rPr lang="en-GB" sz="1750" i="1">
                                    <a:latin typeface="Cambria Math" panose="02040503050406030204" pitchFamily="18" charset="0"/>
                                  </a:rPr>
                                  <m:t>)</m:t>
                                </m:r>
                              </m:e>
                            </m:mr>
                          </m:m>
                        </m:e>
                      </m:d>
                      <m:d>
                        <m:dPr>
                          <m:ctrlPr>
                            <a:rPr lang="en-GB" sz="1750" i="1">
                              <a:latin typeface="Cambria Math" panose="02040503050406030204" pitchFamily="18" charset="0"/>
                            </a:rPr>
                          </m:ctrlPr>
                        </m:dPr>
                        <m:e>
                          <m:f>
                            <m:fPr>
                              <m:type m:val="noBar"/>
                              <m:ctrlPr>
                                <a:rPr lang="en-GB" sz="1750" i="1">
                                  <a:latin typeface="Cambria Math" panose="02040503050406030204" pitchFamily="18" charset="0"/>
                                </a:rPr>
                              </m:ctrlPr>
                            </m:fPr>
                            <m:num>
                              <m:r>
                                <a:rPr lang="en-GB" sz="1750" b="0" i="1" smtClean="0">
                                  <a:latin typeface="Cambria Math" panose="02040503050406030204" pitchFamily="18" charset="0"/>
                                </a:rPr>
                                <m:t>𝑉</m:t>
                              </m:r>
                              <m:r>
                                <a:rPr lang="en-GB" sz="1750" i="1">
                                  <a:latin typeface="Cambria Math" panose="02040503050406030204" pitchFamily="18" charset="0"/>
                                </a:rPr>
                                <m:t>(0)</m:t>
                              </m:r>
                            </m:num>
                            <m:den>
                              <m:r>
                                <a:rPr lang="en-GB" sz="1750" i="1">
                                  <a:latin typeface="Cambria Math" panose="02040503050406030204" pitchFamily="18" charset="0"/>
                                </a:rPr>
                                <m:t>𝑖</m:t>
                              </m:r>
                              <m:r>
                                <a:rPr lang="en-GB" sz="1750" i="1">
                                  <a:latin typeface="Cambria Math" panose="02040503050406030204" pitchFamily="18" charset="0"/>
                                </a:rPr>
                                <m:t>(0)</m:t>
                              </m:r>
                            </m:den>
                          </m:f>
                        </m:e>
                      </m:d>
                      <m:r>
                        <a:rPr lang="en-GB" sz="1750" b="0" i="1" smtClean="0">
                          <a:latin typeface="Cambria Math" panose="02040503050406030204" pitchFamily="18" charset="0"/>
                        </a:rPr>
                        <m:t>=</m:t>
                      </m:r>
                      <m:sSup>
                        <m:sSupPr>
                          <m:ctrlPr>
                            <a:rPr lang="en-GB" sz="1750" i="1">
                              <a:latin typeface="Cambria Math" panose="02040503050406030204" pitchFamily="18" charset="0"/>
                            </a:rPr>
                          </m:ctrlPr>
                        </m:sSupPr>
                        <m:e>
                          <m:r>
                            <a:rPr lang="en-GB" sz="1750" i="1">
                              <a:latin typeface="Cambria Math" panose="02040503050406030204" pitchFamily="18" charset="0"/>
                            </a:rPr>
                            <m:t>𝑒</m:t>
                          </m:r>
                        </m:e>
                        <m:sup>
                          <m:r>
                            <a:rPr lang="en-GB" sz="1750" i="1">
                              <a:latin typeface="Cambria Math" panose="02040503050406030204" pitchFamily="18" charset="0"/>
                            </a:rPr>
                            <m:t>−</m:t>
                          </m:r>
                          <m:f>
                            <m:fPr>
                              <m:ctrlPr>
                                <a:rPr lang="en-GB" sz="1750" i="1">
                                  <a:latin typeface="Cambria Math" panose="02040503050406030204" pitchFamily="18" charset="0"/>
                                </a:rPr>
                              </m:ctrlPr>
                            </m:fPr>
                            <m:num>
                              <m:sSub>
                                <m:sSubPr>
                                  <m:ctrlPr>
                                    <a:rPr lang="en-GB" sz="1750" i="1">
                                      <a:latin typeface="Cambria Math" panose="02040503050406030204" pitchFamily="18" charset="0"/>
                                    </a:rPr>
                                  </m:ctrlPr>
                                </m:sSubPr>
                                <m:e>
                                  <m:r>
                                    <a:rPr lang="en-GB" sz="1750" i="1">
                                      <a:latin typeface="Cambria Math" panose="02040503050406030204" pitchFamily="18" charset="0"/>
                                      <a:ea typeface="Cambria Math" panose="02040503050406030204" pitchFamily="18" charset="0"/>
                                    </a:rPr>
                                    <m:t>𝜔</m:t>
                                  </m:r>
                                </m:e>
                                <m:sub>
                                  <m:r>
                                    <a:rPr lang="en-GB" sz="1750" i="1">
                                      <a:latin typeface="Cambria Math" panose="02040503050406030204" pitchFamily="18" charset="0"/>
                                    </a:rPr>
                                    <m:t>𝑟</m:t>
                                  </m:r>
                                </m:sub>
                              </m:sSub>
                            </m:num>
                            <m:den>
                              <m:r>
                                <a:rPr lang="en-GB" sz="1750" i="1">
                                  <a:latin typeface="Cambria Math" panose="02040503050406030204" pitchFamily="18" charset="0"/>
                                </a:rPr>
                                <m:t>2</m:t>
                              </m:r>
                              <m:r>
                                <a:rPr lang="en-GB" sz="1750" i="1">
                                  <a:latin typeface="Cambria Math" panose="02040503050406030204" pitchFamily="18" charset="0"/>
                                </a:rPr>
                                <m:t>𝑄</m:t>
                              </m:r>
                            </m:den>
                          </m:f>
                          <m: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1</m:t>
                              </m:r>
                            </m:sub>
                          </m:sSub>
                          <m:r>
                            <a:rPr lang="en-GB" sz="1750" i="1">
                              <a:latin typeface="Cambria Math" panose="02040503050406030204" pitchFamily="18" charset="0"/>
                            </a:rPr>
                            <m:t>+</m:t>
                          </m:r>
                          <m:sSub>
                            <m:sSubPr>
                              <m:ctrlPr>
                                <a:rPr lang="en-GB" sz="1750" i="1">
                                  <a:latin typeface="Cambria Math" panose="02040503050406030204" pitchFamily="18" charset="0"/>
                                </a:rPr>
                              </m:ctrlPr>
                            </m:sSubPr>
                            <m:e>
                              <m:r>
                                <a:rPr lang="en-GB" sz="1750" i="1">
                                  <a:latin typeface="Cambria Math" panose="02040503050406030204" pitchFamily="18" charset="0"/>
                                </a:rPr>
                                <m:t>𝑡</m:t>
                              </m:r>
                            </m:e>
                            <m:sub>
                              <m:r>
                                <a:rPr lang="en-GB" sz="1750" i="1">
                                  <a:latin typeface="Cambria Math" panose="02040503050406030204" pitchFamily="18" charset="0"/>
                                </a:rPr>
                                <m:t>2</m:t>
                              </m:r>
                            </m:sub>
                          </m:sSub>
                          <m:r>
                            <a:rPr lang="en-GB" sz="1750" i="1">
                              <a:latin typeface="Cambria Math" panose="02040503050406030204" pitchFamily="18" charset="0"/>
                            </a:rPr>
                            <m:t>)</m:t>
                          </m:r>
                        </m:sup>
                      </m:sSup>
                      <m:d>
                        <m:dPr>
                          <m:ctrlPr>
                            <a:rPr lang="en-GB" sz="1750" i="1" smtClean="0">
                              <a:solidFill>
                                <a:srgbClr val="FF0000"/>
                              </a:solidFill>
                              <a:latin typeface="Cambria Math" panose="02040503050406030204" pitchFamily="18" charset="0"/>
                            </a:rPr>
                          </m:ctrlPr>
                        </m:dPr>
                        <m:e>
                          <m:m>
                            <m:mPr>
                              <m:mcs>
                                <m:mc>
                                  <m:mcPr>
                                    <m:count m:val="2"/>
                                    <m:mcJc m:val="center"/>
                                  </m:mcPr>
                                </m:mc>
                              </m:mcs>
                              <m:ctrlPr>
                                <a:rPr lang="en-GB" sz="1750" i="1">
                                  <a:solidFill>
                                    <a:srgbClr val="FF0000"/>
                                  </a:solidFill>
                                  <a:latin typeface="Cambria Math" panose="02040503050406030204" pitchFamily="18" charset="0"/>
                                </a:rPr>
                              </m:ctrlPr>
                            </m:mPr>
                            <m:mr>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11</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2</m:t>
                                    </m:r>
                                  </m:sub>
                                </m:sSub>
                                <m:r>
                                  <a:rPr lang="en-GB" sz="1750" i="1">
                                    <a:solidFill>
                                      <a:srgbClr val="FF0000"/>
                                    </a:solidFill>
                                    <a:latin typeface="Cambria Math" panose="02040503050406030204" pitchFamily="18" charset="0"/>
                                  </a:rPr>
                                  <m:t>)</m:t>
                                </m:r>
                              </m:e>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12</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2</m:t>
                                    </m:r>
                                  </m:sub>
                                </m:sSub>
                                <m:r>
                                  <a:rPr lang="en-GB" sz="1750" i="1">
                                    <a:solidFill>
                                      <a:srgbClr val="FF0000"/>
                                    </a:solidFill>
                                    <a:latin typeface="Cambria Math" panose="02040503050406030204" pitchFamily="18" charset="0"/>
                                  </a:rPr>
                                  <m:t>)</m:t>
                                </m:r>
                              </m:e>
                            </m:mr>
                            <m:mr>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21</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2</m:t>
                                    </m:r>
                                  </m:sub>
                                </m:sSub>
                                <m:r>
                                  <a:rPr lang="en-GB" sz="1750" i="1">
                                    <a:solidFill>
                                      <a:srgbClr val="FF0000"/>
                                    </a:solidFill>
                                    <a:latin typeface="Cambria Math" panose="02040503050406030204" pitchFamily="18" charset="0"/>
                                  </a:rPr>
                                  <m:t>)</m:t>
                                </m:r>
                              </m:e>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22</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2</m:t>
                                    </m:r>
                                  </m:sub>
                                </m:sSub>
                                <m:r>
                                  <a:rPr lang="en-GB" sz="1750" i="1">
                                    <a:solidFill>
                                      <a:srgbClr val="FF0000"/>
                                    </a:solidFill>
                                    <a:latin typeface="Cambria Math" panose="02040503050406030204" pitchFamily="18" charset="0"/>
                                  </a:rPr>
                                  <m:t>)</m:t>
                                </m:r>
                              </m:e>
                            </m:mr>
                          </m:m>
                        </m:e>
                      </m:d>
                      <m:d>
                        <m:dPr>
                          <m:ctrlPr>
                            <a:rPr lang="en-GB" sz="1750" i="1">
                              <a:solidFill>
                                <a:srgbClr val="FF0000"/>
                              </a:solidFill>
                              <a:latin typeface="Cambria Math" panose="02040503050406030204" pitchFamily="18" charset="0"/>
                            </a:rPr>
                          </m:ctrlPr>
                        </m:dPr>
                        <m:e>
                          <m:m>
                            <m:mPr>
                              <m:mcs>
                                <m:mc>
                                  <m:mcPr>
                                    <m:count m:val="2"/>
                                    <m:mcJc m:val="center"/>
                                  </m:mcPr>
                                </m:mc>
                              </m:mcs>
                              <m:ctrlPr>
                                <a:rPr lang="en-GB" sz="1750" i="1">
                                  <a:solidFill>
                                    <a:srgbClr val="FF0000"/>
                                  </a:solidFill>
                                  <a:latin typeface="Cambria Math" panose="02040503050406030204" pitchFamily="18" charset="0"/>
                                </a:rPr>
                              </m:ctrlPr>
                            </m:mPr>
                            <m:mr>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11</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1</m:t>
                                    </m:r>
                                  </m:sub>
                                </m:sSub>
                                <m:r>
                                  <a:rPr lang="en-GB" sz="1750" i="1">
                                    <a:solidFill>
                                      <a:srgbClr val="FF0000"/>
                                    </a:solidFill>
                                    <a:latin typeface="Cambria Math" panose="02040503050406030204" pitchFamily="18" charset="0"/>
                                  </a:rPr>
                                  <m:t>)</m:t>
                                </m:r>
                              </m:e>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12</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1</m:t>
                                    </m:r>
                                  </m:sub>
                                </m:sSub>
                                <m:r>
                                  <a:rPr lang="en-GB" sz="1750" i="1">
                                    <a:solidFill>
                                      <a:srgbClr val="FF0000"/>
                                    </a:solidFill>
                                    <a:latin typeface="Cambria Math" panose="02040503050406030204" pitchFamily="18" charset="0"/>
                                  </a:rPr>
                                  <m:t>)</m:t>
                                </m:r>
                              </m:e>
                            </m:mr>
                            <m:mr>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21</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1</m:t>
                                    </m:r>
                                  </m:sub>
                                </m:sSub>
                                <m:r>
                                  <a:rPr lang="en-GB" sz="1750" i="1">
                                    <a:solidFill>
                                      <a:srgbClr val="FF0000"/>
                                    </a:solidFill>
                                    <a:latin typeface="Cambria Math" panose="02040503050406030204" pitchFamily="18" charset="0"/>
                                  </a:rPr>
                                  <m:t>)</m:t>
                                </m:r>
                              </m:e>
                              <m:e>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𝐴</m:t>
                                    </m:r>
                                  </m:e>
                                  <m:sub>
                                    <m:r>
                                      <a:rPr lang="en-GB" sz="1750" i="1">
                                        <a:solidFill>
                                          <a:srgbClr val="FF0000"/>
                                        </a:solidFill>
                                        <a:latin typeface="Cambria Math" panose="02040503050406030204" pitchFamily="18" charset="0"/>
                                      </a:rPr>
                                      <m:t>22</m:t>
                                    </m:r>
                                  </m:sub>
                                </m:sSub>
                                <m:r>
                                  <m:rPr>
                                    <m:brk m:alnAt="7"/>
                                  </m:rPr>
                                  <a:rPr lang="en-GB" sz="1750" i="1">
                                    <a:solidFill>
                                      <a:srgbClr val="FF0000"/>
                                    </a:solidFill>
                                    <a:latin typeface="Cambria Math" panose="02040503050406030204" pitchFamily="18" charset="0"/>
                                  </a:rPr>
                                  <m:t>(</m:t>
                                </m:r>
                                <m:sSub>
                                  <m:sSubPr>
                                    <m:ctrlPr>
                                      <a:rPr lang="en-GB" sz="1750" i="1">
                                        <a:solidFill>
                                          <a:srgbClr val="FF0000"/>
                                        </a:solidFill>
                                        <a:latin typeface="Cambria Math" panose="02040503050406030204" pitchFamily="18" charset="0"/>
                                      </a:rPr>
                                    </m:ctrlPr>
                                  </m:sSubPr>
                                  <m:e>
                                    <m:r>
                                      <a:rPr lang="en-GB" sz="1750" i="1">
                                        <a:solidFill>
                                          <a:srgbClr val="FF0000"/>
                                        </a:solidFill>
                                        <a:latin typeface="Cambria Math" panose="02040503050406030204" pitchFamily="18" charset="0"/>
                                      </a:rPr>
                                      <m:t>𝑡</m:t>
                                    </m:r>
                                  </m:e>
                                  <m:sub>
                                    <m:r>
                                      <a:rPr lang="en-GB" sz="1750" i="1">
                                        <a:solidFill>
                                          <a:srgbClr val="FF0000"/>
                                        </a:solidFill>
                                        <a:latin typeface="Cambria Math" panose="02040503050406030204" pitchFamily="18" charset="0"/>
                                      </a:rPr>
                                      <m:t>1</m:t>
                                    </m:r>
                                  </m:sub>
                                </m:sSub>
                                <m:r>
                                  <a:rPr lang="en-GB" sz="1750" i="1">
                                    <a:solidFill>
                                      <a:srgbClr val="FF0000"/>
                                    </a:solidFill>
                                    <a:latin typeface="Cambria Math" panose="02040503050406030204" pitchFamily="18" charset="0"/>
                                  </a:rPr>
                                  <m:t>)</m:t>
                                </m:r>
                              </m:e>
                            </m:mr>
                          </m:m>
                        </m:e>
                      </m:d>
                      <m:d>
                        <m:dPr>
                          <m:ctrlPr>
                            <a:rPr lang="en-GB" sz="1750" i="1">
                              <a:latin typeface="Cambria Math" panose="02040503050406030204" pitchFamily="18" charset="0"/>
                            </a:rPr>
                          </m:ctrlPr>
                        </m:dPr>
                        <m:e>
                          <m:f>
                            <m:fPr>
                              <m:type m:val="noBar"/>
                              <m:ctrlPr>
                                <a:rPr lang="en-GB" sz="1750" i="1">
                                  <a:latin typeface="Cambria Math" panose="02040503050406030204" pitchFamily="18" charset="0"/>
                                </a:rPr>
                              </m:ctrlPr>
                            </m:fPr>
                            <m:num>
                              <m:r>
                                <a:rPr lang="en-GB" sz="1750" i="1">
                                  <a:latin typeface="Cambria Math" panose="02040503050406030204" pitchFamily="18" charset="0"/>
                                </a:rPr>
                                <m:t>𝑉</m:t>
                              </m:r>
                              <m:r>
                                <a:rPr lang="en-GB" sz="1750" i="1">
                                  <a:latin typeface="Cambria Math" panose="02040503050406030204" pitchFamily="18" charset="0"/>
                                </a:rPr>
                                <m:t>(0)</m:t>
                              </m:r>
                            </m:num>
                            <m:den>
                              <m:r>
                                <a:rPr lang="en-GB" sz="1750" i="1">
                                  <a:latin typeface="Cambria Math" panose="02040503050406030204" pitchFamily="18" charset="0"/>
                                </a:rPr>
                                <m:t>𝑖</m:t>
                              </m:r>
                              <m:r>
                                <a:rPr lang="en-GB" sz="1750" i="1">
                                  <a:latin typeface="Cambria Math" panose="02040503050406030204" pitchFamily="18" charset="0"/>
                                </a:rPr>
                                <m:t>(0)</m:t>
                              </m:r>
                            </m:den>
                          </m:f>
                        </m:e>
                      </m:d>
                    </m:oMath>
                  </m:oMathPara>
                </a14:m>
                <a:endParaRPr lang="en-GB" sz="1750" dirty="0"/>
              </a:p>
            </p:txBody>
          </p:sp>
        </mc:Choice>
        <mc:Fallback xmlns="">
          <p:sp>
            <p:nvSpPr>
              <p:cNvPr id="48" name="CasellaDiTesto 47">
                <a:extLst>
                  <a:ext uri="{FF2B5EF4-FFF2-40B4-BE49-F238E27FC236}">
                    <a16:creationId xmlns:a16="http://schemas.microsoft.com/office/drawing/2014/main" id="{1B5211D6-3225-44AD-953B-22D5AE958F2A}"/>
                  </a:ext>
                </a:extLst>
              </p:cNvPr>
              <p:cNvSpPr txBox="1">
                <a:spLocks noRot="1" noChangeAspect="1" noMove="1" noResize="1" noEditPoints="1" noAdjustHandles="1" noChangeArrowheads="1" noChangeShapeType="1" noTextEdit="1"/>
              </p:cNvSpPr>
              <p:nvPr/>
            </p:nvSpPr>
            <p:spPr>
              <a:xfrm>
                <a:off x="-350982" y="5379004"/>
                <a:ext cx="12893964" cy="714683"/>
              </a:xfrm>
              <a:prstGeom prst="rect">
                <a:avLst/>
              </a:prstGeom>
              <a:blipFill>
                <a:blip r:embed="rId13"/>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571F42B4-DFE9-48D2-AF43-2FE222D71730}"/>
              </a:ext>
            </a:extLst>
          </p:cNvPr>
          <p:cNvSpPr>
            <a:spLocks noGrp="1"/>
          </p:cNvSpPr>
          <p:nvPr>
            <p:ph type="sldNum" sz="quarter" idx="12"/>
          </p:nvPr>
        </p:nvSpPr>
        <p:spPr/>
        <p:txBody>
          <a:bodyPr/>
          <a:lstStyle/>
          <a:p>
            <a:fld id="{F556478C-EA8F-4B12-8AB2-8053E5C3663D}" type="slidenum">
              <a:rPr lang="en-GB" smtClean="0"/>
              <a:t>40</a:t>
            </a:fld>
            <a:endParaRPr lang="en-GB"/>
          </a:p>
        </p:txBody>
      </p:sp>
    </p:spTree>
    <p:extLst>
      <p:ext uri="{BB962C8B-B14F-4D97-AF65-F5344CB8AC3E}">
        <p14:creationId xmlns:p14="http://schemas.microsoft.com/office/powerpoint/2010/main" val="124096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A8E3947-EBAD-49F4-8241-81EEB0AAD497}"/>
              </a:ext>
            </a:extLst>
          </p:cNvPr>
          <p:cNvSpPr txBox="1"/>
          <p:nvPr/>
        </p:nvSpPr>
        <p:spPr>
          <a:xfrm>
            <a:off x="7459" y="-29971"/>
            <a:ext cx="12192000" cy="707886"/>
          </a:xfrm>
          <a:prstGeom prst="rect">
            <a:avLst/>
          </a:prstGeom>
          <a:noFill/>
        </p:spPr>
        <p:txBody>
          <a:bodyPr wrap="square" rtlCol="0">
            <a:spAutoFit/>
          </a:bodyPr>
          <a:lstStyle/>
          <a:p>
            <a:pPr algn="ctr"/>
            <a:r>
              <a:rPr lang="en-GB" sz="4000" dirty="0">
                <a:latin typeface="+mj-lt"/>
              </a:rPr>
              <a:t>HOM induced voltage (notes)</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CB2494A4-3626-426A-BC08-8945CBA1F704}"/>
                  </a:ext>
                </a:extLst>
              </p:cNvPr>
              <p:cNvSpPr txBox="1"/>
              <p:nvPr/>
            </p:nvSpPr>
            <p:spPr>
              <a:xfrm>
                <a:off x="7459" y="3355368"/>
                <a:ext cx="12192000" cy="2862322"/>
              </a:xfrm>
              <a:prstGeom prst="rect">
                <a:avLst/>
              </a:prstGeom>
              <a:noFill/>
            </p:spPr>
            <p:txBody>
              <a:bodyPr wrap="square" rtlCol="0">
                <a:spAutoFit/>
              </a:bodyPr>
              <a:lstStyle/>
              <a:p>
                <a:pPr marL="285750" indent="-285750">
                  <a:buFont typeface="Wingdings" panose="05000000000000000000" pitchFamily="2" charset="2"/>
                  <a:buChar char="q"/>
                </a:pPr>
                <a:r>
                  <a:rPr lang="en-GB" b="1" dirty="0"/>
                  <a:t>Note 4:</a:t>
                </a:r>
                <a:r>
                  <a:rPr lang="en-GB" dirty="0"/>
                  <a:t> if the HOM is unloaded and a charge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oMath>
                </a14:m>
                <a:r>
                  <a:rPr lang="en-GB" dirty="0"/>
                  <a:t> passes through the accelerating cavity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=0</m:t>
                    </m:r>
                  </m:oMath>
                </a14:m>
                <a:r>
                  <a:rPr lang="en-GB" dirty="0"/>
                  <a:t>, then, before the passage of the second charge, we have</a:t>
                </a:r>
                <a:endParaRPr lang="en-GB" i="1" dirty="0"/>
              </a:p>
              <a:p>
                <a:pPr marL="285750" indent="-285750">
                  <a:buFont typeface="Wingdings" panose="05000000000000000000" pitchFamily="2" charset="2"/>
                  <a:buChar char="q"/>
                </a:pPr>
                <a:endParaRPr lang="en-GB" i="1" dirty="0"/>
              </a:p>
              <a:p>
                <a:pPr marL="285750" indent="-285750">
                  <a:buFont typeface="Wingdings" panose="05000000000000000000" pitchFamily="2" charset="2"/>
                  <a:buChar char="q"/>
                </a:pPr>
                <a:endParaRPr lang="en-GB" i="1" dirty="0"/>
              </a:p>
              <a:p>
                <a:endParaRPr lang="en-GB" i="1" dirty="0"/>
              </a:p>
              <a:p>
                <a:pPr marL="742950" lvl="1" indent="-285750">
                  <a:buFont typeface="Wingdings" panose="05000000000000000000" pitchFamily="2" charset="2"/>
                  <a:buChar char="Ø"/>
                </a:pPr>
                <a:r>
                  <a:rPr lang="en-GB" dirty="0"/>
                  <a:t>This</a:t>
                </a:r>
                <a:r>
                  <a:rPr lang="en-GB" i="1" dirty="0"/>
                  <a:t> </a:t>
                </a:r>
                <a14:m>
                  <m:oMath xmlns:m="http://schemas.openxmlformats.org/officeDocument/2006/math">
                    <m:r>
                      <a:rPr lang="en-GB" b="0" i="1" smtClean="0">
                        <a:latin typeface="Cambria Math" panose="02040503050406030204" pitchFamily="18" charset="0"/>
                      </a:rPr>
                      <m:t>𝑉</m:t>
                    </m:r>
                    <m:d>
                      <m:dPr>
                        <m:ctrlPr>
                          <a:rPr lang="en-GB" i="1">
                            <a:latin typeface="Cambria Math" panose="02040503050406030204" pitchFamily="18" charset="0"/>
                          </a:rPr>
                        </m:ctrlPr>
                      </m:dPr>
                      <m:e>
                        <m:r>
                          <a:rPr lang="en-GB" i="1">
                            <a:latin typeface="Cambria Math" panose="02040503050406030204" pitchFamily="18" charset="0"/>
                          </a:rPr>
                          <m:t>𝑡</m:t>
                        </m:r>
                      </m:e>
                    </m:d>
                  </m:oMath>
                </a14:m>
                <a:r>
                  <a:rPr lang="en-GB" dirty="0"/>
                  <a:t> expression is the well-known one. Why we need to also consider the HOM current and the matrix propagation?</a:t>
                </a:r>
              </a:p>
              <a:p>
                <a:pPr marL="1200150" lvl="2" indent="-285750">
                  <a:buFont typeface="Arial" panose="020B0604020202020204" pitchFamily="34" charset="0"/>
                  <a:buChar char="•"/>
                </a:pPr>
                <a:r>
                  <a:rPr lang="en-GB" dirty="0"/>
                  <a:t>If the matrix is not used, then another method is to consider the first row of the expansion in Note 3, i.e. to add the freely oscillating voltages produced by the previous charges. This is inefficient as the number of charges increases. </a:t>
                </a:r>
              </a:p>
              <a:p>
                <a:pPr marL="1200150" lvl="2" indent="-285750">
                  <a:buFont typeface="Arial" panose="020B0604020202020204" pitchFamily="34" charset="0"/>
                  <a:buChar char="•"/>
                </a:pPr>
                <a:r>
                  <a:rPr lang="en-GB" dirty="0"/>
                  <a:t>Another possibility is to save into memory the future voltage as the sum of the past and current voltages. A voltage decay-time must be defined (first approximation) and interpolations are needed (second approximation).</a:t>
                </a:r>
              </a:p>
            </p:txBody>
          </p:sp>
        </mc:Choice>
        <mc:Fallback xmlns="">
          <p:sp>
            <p:nvSpPr>
              <p:cNvPr id="2" name="CasellaDiTesto 1">
                <a:extLst>
                  <a:ext uri="{FF2B5EF4-FFF2-40B4-BE49-F238E27FC236}">
                    <a16:creationId xmlns:a16="http://schemas.microsoft.com/office/drawing/2014/main" id="{CB2494A4-3626-426A-BC08-8945CBA1F704}"/>
                  </a:ext>
                </a:extLst>
              </p:cNvPr>
              <p:cNvSpPr txBox="1">
                <a:spLocks noRot="1" noChangeAspect="1" noMove="1" noResize="1" noEditPoints="1" noAdjustHandles="1" noChangeArrowheads="1" noChangeShapeType="1" noTextEdit="1"/>
              </p:cNvSpPr>
              <p:nvPr/>
            </p:nvSpPr>
            <p:spPr>
              <a:xfrm>
                <a:off x="7459" y="3355368"/>
                <a:ext cx="12192000" cy="2862322"/>
              </a:xfrm>
              <a:prstGeom prst="rect">
                <a:avLst/>
              </a:prstGeom>
              <a:blipFill>
                <a:blip r:embed="rId2"/>
                <a:stretch>
                  <a:fillRect l="-300" t="-1064" r="-400" b="-234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7E60D7C-00A3-40AF-9466-311FC0C0661B}"/>
                  </a:ext>
                </a:extLst>
              </p:cNvPr>
              <p:cNvSpPr txBox="1"/>
              <p:nvPr/>
            </p:nvSpPr>
            <p:spPr>
              <a:xfrm>
                <a:off x="1337662" y="4053669"/>
                <a:ext cx="217001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rPr>
                                <m:t>𝑉</m:t>
                              </m:r>
                              <m:d>
                                <m:dPr>
                                  <m:ctrlPr>
                                    <a:rPr lang="en-GB" i="1">
                                      <a:latin typeface="Cambria Math" panose="02040503050406030204" pitchFamily="18" charset="0"/>
                                    </a:rPr>
                                  </m:ctrlPr>
                                </m:dPr>
                                <m:e>
                                  <m:r>
                                    <a:rPr lang="en-GB" i="1">
                                      <a:latin typeface="Cambria Math" panose="02040503050406030204" pitchFamily="18" charset="0"/>
                                    </a:rPr>
                                    <m:t>𝑡</m:t>
                                  </m:r>
                                </m:e>
                              </m:d>
                            </m:num>
                            <m:den>
                              <m:r>
                                <a:rPr lang="en-GB" i="1">
                                  <a:latin typeface="Cambria Math" panose="02040503050406030204" pitchFamily="18" charset="0"/>
                                </a:rPr>
                                <m:t>𝑖</m:t>
                              </m:r>
                              <m:d>
                                <m:dPr>
                                  <m:ctrlPr>
                                    <a:rPr lang="en-GB" i="1">
                                      <a:latin typeface="Cambria Math" panose="02040503050406030204" pitchFamily="18" charset="0"/>
                                    </a:rPr>
                                  </m:ctrlPr>
                                </m:dPr>
                                <m:e>
                                  <m:r>
                                    <a:rPr lang="en-GB" i="1">
                                      <a:latin typeface="Cambria Math" panose="02040503050406030204" pitchFamily="18" charset="0"/>
                                    </a:rPr>
                                    <m:t>𝑡</m:t>
                                  </m:r>
                                </m:e>
                              </m:d>
                            </m:den>
                          </m:f>
                        </m:e>
                      </m:d>
                      <m:r>
                        <a:rPr lang="en-GB" b="0" i="0" smtClean="0">
                          <a:latin typeface="Cambria Math" panose="02040503050406030204" pitchFamily="18" charset="0"/>
                        </a:rPr>
                        <m:t>=</m:t>
                      </m:r>
                      <m:r>
                        <a:rPr lang="en-GB" i="1">
                          <a:latin typeface="Cambria Math" panose="02040503050406030204" pitchFamily="18" charset="0"/>
                        </a:rPr>
                        <m:t>𝑊</m:t>
                      </m:r>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num>
                            <m:den>
                              <m:r>
                                <a:rPr lang="en-GB" b="0" i="1" smtClean="0">
                                  <a:latin typeface="Cambria Math" panose="02040503050406030204" pitchFamily="18" charset="0"/>
                                  <a:ea typeface="Cambria Math" panose="02040503050406030204" pitchFamily="18" charset="0"/>
                                </a:rPr>
                                <m:t>0</m:t>
                              </m:r>
                            </m:den>
                          </m:f>
                        </m:e>
                      </m:d>
                    </m:oMath>
                  </m:oMathPara>
                </a14:m>
                <a:endParaRPr lang="en-GB" dirty="0"/>
              </a:p>
            </p:txBody>
          </p:sp>
        </mc:Choice>
        <mc:Fallback xmlns="">
          <p:sp>
            <p:nvSpPr>
              <p:cNvPr id="3" name="CasellaDiTesto 2">
                <a:extLst>
                  <a:ext uri="{FF2B5EF4-FFF2-40B4-BE49-F238E27FC236}">
                    <a16:creationId xmlns:a16="http://schemas.microsoft.com/office/drawing/2014/main" id="{47E60D7C-00A3-40AF-9466-311FC0C0661B}"/>
                  </a:ext>
                </a:extLst>
              </p:cNvPr>
              <p:cNvSpPr txBox="1">
                <a:spLocks noRot="1" noChangeAspect="1" noMove="1" noResize="1" noEditPoints="1" noAdjustHandles="1" noChangeArrowheads="1" noChangeShapeType="1" noTextEdit="1"/>
              </p:cNvSpPr>
              <p:nvPr/>
            </p:nvSpPr>
            <p:spPr>
              <a:xfrm>
                <a:off x="1337662" y="4053669"/>
                <a:ext cx="2170018" cy="62235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98927D2B-3E8B-41FD-9409-B44D2A8B970E}"/>
                  </a:ext>
                </a:extLst>
              </p:cNvPr>
              <p:cNvSpPr txBox="1"/>
              <p:nvPr/>
            </p:nvSpPr>
            <p:spPr>
              <a:xfrm>
                <a:off x="4944595" y="4062546"/>
                <a:ext cx="5937031" cy="893386"/>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𝑉</m:t>
                      </m:r>
                      <m:d>
                        <m:dPr>
                          <m:ctrlPr>
                            <a:rPr lang="en-GB"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num>
                        <m:den>
                          <m:r>
                            <a:rPr lang="en-GB" i="1">
                              <a:latin typeface="Cambria Math" panose="02040503050406030204" pitchFamily="18" charset="0"/>
                              <a:ea typeface="Cambria Math" panose="02040503050406030204" pitchFamily="18" charset="0"/>
                            </a:rPr>
                            <m:t>𝑄</m:t>
                          </m:r>
                        </m:den>
                      </m:f>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i="1">
                              <a:latin typeface="Cambria Math" panose="02040503050406030204" pitchFamily="18" charset="0"/>
                              <a:ea typeface="Cambria Math" panose="02040503050406030204" pitchFamily="18" charset="0"/>
                            </a:rPr>
                            <m:t>𝑡</m:t>
                          </m:r>
                        </m:sup>
                      </m:sSup>
                      <m:d>
                        <m:dPr>
                          <m:begChr m:val="["/>
                          <m:endChr m:val="]"/>
                          <m:ctrlPr>
                            <a:rPr lang="en-GB" i="1" smtClean="0">
                              <a:latin typeface="Cambria Math" panose="02040503050406030204" pitchFamily="18" charset="0"/>
                              <a:ea typeface="Cambria Math" panose="02040503050406030204" pitchFamily="18" charset="0"/>
                            </a:rPr>
                          </m:ctrlPr>
                        </m:dPr>
                        <m:e>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e>
                      </m:d>
                    </m:oMath>
                  </m:oMathPara>
                </a14:m>
                <a:endParaRPr lang="en-GB" dirty="0">
                  <a:ea typeface="Cambria Math" panose="02040503050406030204" pitchFamily="18" charset="0"/>
                </a:endParaRPr>
              </a:p>
              <a:p>
                <a:pPr algn="just"/>
                <a:endParaRPr lang="en-GB" dirty="0"/>
              </a:p>
            </p:txBody>
          </p:sp>
        </mc:Choice>
        <mc:Fallback xmlns="">
          <p:sp>
            <p:nvSpPr>
              <p:cNvPr id="4" name="CasellaDiTesto 3">
                <a:extLst>
                  <a:ext uri="{FF2B5EF4-FFF2-40B4-BE49-F238E27FC236}">
                    <a16:creationId xmlns:a16="http://schemas.microsoft.com/office/drawing/2014/main" id="{98927D2B-3E8B-41FD-9409-B44D2A8B970E}"/>
                  </a:ext>
                </a:extLst>
              </p:cNvPr>
              <p:cNvSpPr txBox="1">
                <a:spLocks noRot="1" noChangeAspect="1" noMove="1" noResize="1" noEditPoints="1" noAdjustHandles="1" noChangeArrowheads="1" noChangeShapeType="1" noTextEdit="1"/>
              </p:cNvSpPr>
              <p:nvPr/>
            </p:nvSpPr>
            <p:spPr>
              <a:xfrm>
                <a:off x="4944595" y="4062546"/>
                <a:ext cx="5937031" cy="893386"/>
              </a:xfrm>
              <a:prstGeom prst="rect">
                <a:avLst/>
              </a:prstGeom>
              <a:blipFill>
                <a:blip r:embed="rId4"/>
                <a:stretch>
                  <a:fillRect/>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D4452EB9-930A-4FB0-8B0A-AC559E766CC6}"/>
              </a:ext>
            </a:extLst>
          </p:cNvPr>
          <p:cNvSpPr txBox="1"/>
          <p:nvPr/>
        </p:nvSpPr>
        <p:spPr>
          <a:xfrm>
            <a:off x="85451" y="6202237"/>
            <a:ext cx="12114008" cy="646331"/>
          </a:xfrm>
          <a:prstGeom prst="rect">
            <a:avLst/>
          </a:prstGeom>
          <a:noFill/>
        </p:spPr>
        <p:txBody>
          <a:bodyPr wrap="square">
            <a:spAutoFit/>
          </a:bodyPr>
          <a:lstStyle/>
          <a:p>
            <a:pPr marL="285750" indent="-285750">
              <a:buFont typeface="Wingdings" panose="05000000000000000000" pitchFamily="2" charset="2"/>
              <a:buChar char="q"/>
            </a:pPr>
            <a:r>
              <a:rPr lang="en-GB" b="1" dirty="0"/>
              <a:t>Note 5:</a:t>
            </a:r>
            <a:r>
              <a:rPr lang="en-GB" dirty="0"/>
              <a:t> if we have more HOMs, then each HOM is treated separately, i.e. the traversing charge drives separately each HOM.</a:t>
            </a:r>
          </a:p>
          <a:p>
            <a:pPr marL="742950" lvl="1" indent="-285750">
              <a:buFont typeface="Wingdings" panose="05000000000000000000" pitchFamily="2" charset="2"/>
              <a:buChar char="Ø"/>
            </a:pPr>
            <a:r>
              <a:rPr lang="en-GB" dirty="0"/>
              <a:t>Since we suppose that the HOMs are in series, the traversing charge sees the sum of the HOM voltages.</a:t>
            </a:r>
            <a:endParaRPr lang="en-GB" i="1" dirty="0"/>
          </a:p>
        </p:txBody>
      </p:sp>
      <p:sp>
        <p:nvSpPr>
          <p:cNvPr id="8" name="Freccia a destra 7">
            <a:extLst>
              <a:ext uri="{FF2B5EF4-FFF2-40B4-BE49-F238E27FC236}">
                <a16:creationId xmlns:a16="http://schemas.microsoft.com/office/drawing/2014/main" id="{CA8DC4B3-CC6A-4CF2-9208-72286474ED7E}"/>
              </a:ext>
            </a:extLst>
          </p:cNvPr>
          <p:cNvSpPr/>
          <p:nvPr/>
        </p:nvSpPr>
        <p:spPr>
          <a:xfrm>
            <a:off x="3866934" y="41287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1CD04C15-E8F2-424C-9E27-00DA1518AD34}"/>
                  </a:ext>
                </a:extLst>
              </p:cNvPr>
              <p:cNvSpPr txBox="1"/>
              <p:nvPr/>
            </p:nvSpPr>
            <p:spPr>
              <a:xfrm>
                <a:off x="-12915" y="659258"/>
                <a:ext cx="12090400" cy="2585323"/>
              </a:xfrm>
              <a:prstGeom prst="rect">
                <a:avLst/>
              </a:prstGeom>
              <a:noFill/>
            </p:spPr>
            <p:txBody>
              <a:bodyPr wrap="square">
                <a:spAutoFit/>
              </a:bodyPr>
              <a:lstStyle/>
              <a:p>
                <a:pPr marL="285750" indent="-285750">
                  <a:buFont typeface="Wingdings" panose="05000000000000000000" pitchFamily="2" charset="2"/>
                  <a:buChar char="q"/>
                </a:pPr>
                <a:r>
                  <a:rPr lang="en-GB" b="1" dirty="0"/>
                  <a:t>Note 3: </a:t>
                </a:r>
                <a:r>
                  <a:rPr lang="en-GB" dirty="0"/>
                  <a:t>if the HOM voltage and current are freely oscillating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oMath>
                </a14:m>
                <a:r>
                  <a:rPr lang="en-GB" dirty="0"/>
                  <a:t> due to the passage of the first bunch at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m:t>
                    </m:r>
                    <m:r>
                      <a:rPr lang="en-GB" b="0" i="0" smtClean="0">
                        <a:latin typeface="Cambria Math" panose="02040503050406030204" pitchFamily="18" charset="0"/>
                      </a:rPr>
                      <m:t>0</m:t>
                    </m:r>
                  </m:oMath>
                </a14:m>
                <a:r>
                  <a:rPr lang="en-GB" dirty="0"/>
                  <a:t> and if the second bunch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arrives at time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b="0" i="1" smtClean="0">
                            <a:latin typeface="Cambria Math" panose="02040503050406030204" pitchFamily="18" charset="0"/>
                          </a:rPr>
                          <m:t>1</m:t>
                        </m:r>
                      </m:sub>
                    </m:sSub>
                  </m:oMath>
                </a14:m>
                <a:r>
                  <a:rPr lang="en-GB" dirty="0"/>
                  <a:t>, then, using Note 2,</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742950" lvl="1" indent="-285750">
                  <a:buFont typeface="Wingdings" panose="05000000000000000000" pitchFamily="2" charset="2"/>
                  <a:buChar char="Ø"/>
                </a:pPr>
                <a:r>
                  <a:rPr lang="en-GB" dirty="0"/>
                  <a:t>The voltage and current at time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oMath>
                </a14:m>
                <a:r>
                  <a:rPr lang="en-GB" dirty="0"/>
                  <a:t> can be decomposed as sum of two free oscillations: the first comes from the first bunch (free oscillation 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oMath>
                </a14:m>
                <a:r>
                  <a:rPr lang="en-GB" dirty="0"/>
                  <a:t>), the second comes from the second bunch (free oscillation 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2</m:t>
                        </m:r>
                      </m:sub>
                    </m:sSub>
                  </m:oMath>
                </a14:m>
                <a:r>
                  <a:rPr lang="en-GB" dirty="0"/>
                  <a:t>).</a:t>
                </a:r>
              </a:p>
              <a:p>
                <a:pPr marL="742950" lvl="1" indent="-285750">
                  <a:buFont typeface="Wingdings" panose="05000000000000000000" pitchFamily="2" charset="2"/>
                  <a:buChar char="Ø"/>
                </a:pPr>
                <a:r>
                  <a:rPr lang="en-GB" dirty="0"/>
                  <a:t>This can be generalized to the passage of more than two bunches.</a:t>
                </a:r>
              </a:p>
            </p:txBody>
          </p:sp>
        </mc:Choice>
        <mc:Fallback xmlns="">
          <p:sp>
            <p:nvSpPr>
              <p:cNvPr id="10" name="CasellaDiTesto 9">
                <a:extLst>
                  <a:ext uri="{FF2B5EF4-FFF2-40B4-BE49-F238E27FC236}">
                    <a16:creationId xmlns:a16="http://schemas.microsoft.com/office/drawing/2014/main" id="{1CD04C15-E8F2-424C-9E27-00DA1518AD34}"/>
                  </a:ext>
                </a:extLst>
              </p:cNvPr>
              <p:cNvSpPr txBox="1">
                <a:spLocks noRot="1" noChangeAspect="1" noMove="1" noResize="1" noEditPoints="1" noAdjustHandles="1" noChangeArrowheads="1" noChangeShapeType="1" noTextEdit="1"/>
              </p:cNvSpPr>
              <p:nvPr/>
            </p:nvSpPr>
            <p:spPr>
              <a:xfrm>
                <a:off x="-12915" y="659258"/>
                <a:ext cx="12090400" cy="2585323"/>
              </a:xfrm>
              <a:prstGeom prst="rect">
                <a:avLst/>
              </a:prstGeom>
              <a:blipFill>
                <a:blip r:embed="rId5"/>
                <a:stretch>
                  <a:fillRect l="-353" t="-1179" b="-28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8C72D683-33BE-4B90-B8CE-7404E528E2F2}"/>
                  </a:ext>
                </a:extLst>
              </p:cNvPr>
              <p:cNvSpPr txBox="1"/>
              <p:nvPr/>
            </p:nvSpPr>
            <p:spPr>
              <a:xfrm>
                <a:off x="-225765" y="1389033"/>
                <a:ext cx="12893964"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sz="1500" i="1" smtClean="0">
                              <a:latin typeface="Cambria Math" panose="02040503050406030204" pitchFamily="18" charset="0"/>
                            </a:rPr>
                          </m:ctrlPr>
                        </m:dPr>
                        <m:e>
                          <m:f>
                            <m:fPr>
                              <m:type m:val="noBar"/>
                              <m:ctrlPr>
                                <a:rPr lang="en-GB" sz="1500" i="1">
                                  <a:latin typeface="Cambria Math" panose="02040503050406030204" pitchFamily="18" charset="0"/>
                                </a:rPr>
                              </m:ctrlPr>
                            </m:fPr>
                            <m:num>
                              <m:r>
                                <a:rPr lang="en-GB" sz="1500" b="0" i="1" smtClean="0">
                                  <a:latin typeface="Cambria Math" panose="02040503050406030204" pitchFamily="18" charset="0"/>
                                </a:rPr>
                                <m:t>𝑉</m:t>
                              </m:r>
                              <m: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1</m:t>
                                  </m:r>
                                </m:sub>
                              </m:sSub>
                              <m: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num>
                            <m:den>
                              <m:r>
                                <a:rPr lang="en-GB" sz="1500" i="1">
                                  <a:latin typeface="Cambria Math" panose="02040503050406030204" pitchFamily="18" charset="0"/>
                                </a:rPr>
                                <m:t>𝑖</m:t>
                              </m:r>
                              <m: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1</m:t>
                                  </m:r>
                                </m:sub>
                              </m:sSub>
                              <m: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den>
                          </m:f>
                        </m:e>
                      </m:d>
                      <m:r>
                        <a:rPr lang="en-GB" sz="1500" b="0" i="1" smtClean="0">
                          <a:latin typeface="Cambria Math" panose="02040503050406030204" pitchFamily="18" charset="0"/>
                        </a:rPr>
                        <m:t>=</m:t>
                      </m:r>
                      <m:sSup>
                        <m:sSupPr>
                          <m:ctrlPr>
                            <a:rPr lang="en-GB" sz="1500" i="1">
                              <a:latin typeface="Cambria Math" panose="02040503050406030204" pitchFamily="18" charset="0"/>
                            </a:rPr>
                          </m:ctrlPr>
                        </m:sSupPr>
                        <m:e>
                          <m:r>
                            <a:rPr lang="en-GB" sz="1500" i="1">
                              <a:latin typeface="Cambria Math" panose="02040503050406030204" pitchFamily="18" charset="0"/>
                            </a:rPr>
                            <m:t>𝑒</m:t>
                          </m:r>
                        </m:e>
                        <m:sup>
                          <m:r>
                            <a:rPr lang="en-GB" sz="1500" i="1">
                              <a:latin typeface="Cambria Math" panose="02040503050406030204" pitchFamily="18" charset="0"/>
                            </a:rPr>
                            <m:t>−</m:t>
                          </m:r>
                          <m:f>
                            <m:fPr>
                              <m:ctrlPr>
                                <a:rPr lang="en-GB" sz="1500" i="1">
                                  <a:latin typeface="Cambria Math" panose="02040503050406030204" pitchFamily="18" charset="0"/>
                                </a:rPr>
                              </m:ctrlPr>
                            </m:fPr>
                            <m:num>
                              <m:sSub>
                                <m:sSubPr>
                                  <m:ctrlPr>
                                    <a:rPr lang="en-GB" sz="1500" i="1">
                                      <a:latin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𝜔</m:t>
                                  </m:r>
                                </m:e>
                                <m:sub>
                                  <m:r>
                                    <a:rPr lang="en-GB" sz="1500" i="1">
                                      <a:latin typeface="Cambria Math" panose="02040503050406030204" pitchFamily="18" charset="0"/>
                                    </a:rPr>
                                    <m:t>𝑟</m:t>
                                  </m:r>
                                </m:sub>
                              </m:sSub>
                            </m:num>
                            <m:den>
                              <m:r>
                                <a:rPr lang="en-GB" sz="1500" i="1">
                                  <a:latin typeface="Cambria Math" panose="02040503050406030204" pitchFamily="18" charset="0"/>
                                </a:rPr>
                                <m:t>2</m:t>
                              </m:r>
                              <m:r>
                                <a:rPr lang="en-GB" sz="1500" i="1">
                                  <a:latin typeface="Cambria Math" panose="02040503050406030204" pitchFamily="18" charset="0"/>
                                </a:rPr>
                                <m:t>𝑄</m:t>
                              </m:r>
                            </m:den>
                          </m:f>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sup>
                      </m:sSup>
                      <m:d>
                        <m:dPr>
                          <m:ctrlPr>
                            <a:rPr lang="en-GB" sz="1500" i="1">
                              <a:latin typeface="Cambria Math" panose="02040503050406030204" pitchFamily="18" charset="0"/>
                            </a:rPr>
                          </m:ctrlPr>
                        </m:dPr>
                        <m:e>
                          <m:m>
                            <m:mPr>
                              <m:mcs>
                                <m:mc>
                                  <m:mcPr>
                                    <m:count m:val="2"/>
                                    <m:mcJc m:val="center"/>
                                  </m:mcPr>
                                </m:mc>
                              </m:mcs>
                              <m:ctrlPr>
                                <a:rPr lang="en-GB" sz="1500" i="1">
                                  <a:latin typeface="Cambria Math" panose="02040503050406030204" pitchFamily="18" charset="0"/>
                                </a:rPr>
                              </m:ctrlPr>
                            </m:mPr>
                            <m:mr>
                              <m:e>
                                <m:sSub>
                                  <m:sSubPr>
                                    <m:ctrlPr>
                                      <a:rPr lang="en-GB" sz="1500" i="1">
                                        <a:latin typeface="Cambria Math" panose="02040503050406030204" pitchFamily="18" charset="0"/>
                                      </a:rPr>
                                    </m:ctrlPr>
                                  </m:sSubPr>
                                  <m:e>
                                    <m:r>
                                      <a:rPr lang="en-GB" sz="1500" i="1">
                                        <a:latin typeface="Cambria Math" panose="02040503050406030204" pitchFamily="18" charset="0"/>
                                      </a:rPr>
                                      <m:t>𝐴</m:t>
                                    </m:r>
                                  </m:e>
                                  <m:sub>
                                    <m:r>
                                      <a:rPr lang="en-GB" sz="1500" i="1">
                                        <a:latin typeface="Cambria Math" panose="02040503050406030204" pitchFamily="18" charset="0"/>
                                      </a:rPr>
                                      <m:t>11</m:t>
                                    </m:r>
                                  </m:sub>
                                </m:sSub>
                                <m:r>
                                  <m:rPr>
                                    <m:brk m:alnAt="7"/>
                                  </m:rP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e>
                              <m:e>
                                <m:sSub>
                                  <m:sSubPr>
                                    <m:ctrlPr>
                                      <a:rPr lang="en-GB" sz="1500" i="1">
                                        <a:latin typeface="Cambria Math" panose="02040503050406030204" pitchFamily="18" charset="0"/>
                                      </a:rPr>
                                    </m:ctrlPr>
                                  </m:sSubPr>
                                  <m:e>
                                    <m:r>
                                      <a:rPr lang="en-GB" sz="1500" i="1">
                                        <a:latin typeface="Cambria Math" panose="02040503050406030204" pitchFamily="18" charset="0"/>
                                      </a:rPr>
                                      <m:t>𝐴</m:t>
                                    </m:r>
                                  </m:e>
                                  <m:sub>
                                    <m:r>
                                      <a:rPr lang="en-GB" sz="1500" i="1">
                                        <a:latin typeface="Cambria Math" panose="02040503050406030204" pitchFamily="18" charset="0"/>
                                      </a:rPr>
                                      <m:t>12</m:t>
                                    </m:r>
                                  </m:sub>
                                </m:sSub>
                                <m:r>
                                  <m:rPr>
                                    <m:brk m:alnAt="7"/>
                                  </m:rP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e>
                            </m:mr>
                            <m:mr>
                              <m:e>
                                <m:sSub>
                                  <m:sSubPr>
                                    <m:ctrlPr>
                                      <a:rPr lang="en-GB" sz="1500" i="1">
                                        <a:latin typeface="Cambria Math" panose="02040503050406030204" pitchFamily="18" charset="0"/>
                                      </a:rPr>
                                    </m:ctrlPr>
                                  </m:sSubPr>
                                  <m:e>
                                    <m:r>
                                      <a:rPr lang="en-GB" sz="1500" i="1">
                                        <a:latin typeface="Cambria Math" panose="02040503050406030204" pitchFamily="18" charset="0"/>
                                      </a:rPr>
                                      <m:t>𝐴</m:t>
                                    </m:r>
                                  </m:e>
                                  <m:sub>
                                    <m:r>
                                      <a:rPr lang="en-GB" sz="1500" i="1">
                                        <a:latin typeface="Cambria Math" panose="02040503050406030204" pitchFamily="18" charset="0"/>
                                      </a:rPr>
                                      <m:t>21</m:t>
                                    </m:r>
                                  </m:sub>
                                </m:sSub>
                                <m:r>
                                  <m:rPr>
                                    <m:brk m:alnAt="7"/>
                                  </m:rP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e>
                              <m:e>
                                <m:sSub>
                                  <m:sSubPr>
                                    <m:ctrlPr>
                                      <a:rPr lang="en-GB" sz="1500" i="1">
                                        <a:latin typeface="Cambria Math" panose="02040503050406030204" pitchFamily="18" charset="0"/>
                                      </a:rPr>
                                    </m:ctrlPr>
                                  </m:sSubPr>
                                  <m:e>
                                    <m:r>
                                      <a:rPr lang="en-GB" sz="1500" i="1">
                                        <a:latin typeface="Cambria Math" panose="02040503050406030204" pitchFamily="18" charset="0"/>
                                      </a:rPr>
                                      <m:t>𝐴</m:t>
                                    </m:r>
                                  </m:e>
                                  <m:sub>
                                    <m:r>
                                      <a:rPr lang="en-GB" sz="1500" i="1">
                                        <a:latin typeface="Cambria Math" panose="02040503050406030204" pitchFamily="18" charset="0"/>
                                      </a:rPr>
                                      <m:t>22</m:t>
                                    </m:r>
                                  </m:sub>
                                </m:sSub>
                                <m:r>
                                  <m:rPr>
                                    <m:brk m:alnAt="7"/>
                                  </m:rPr>
                                  <a:rPr lang="en-GB" sz="1500" i="1">
                                    <a:latin typeface="Cambria Math" panose="02040503050406030204" pitchFamily="18" charset="0"/>
                                  </a:rPr>
                                  <m:t>(</m:t>
                                </m:r>
                                <m:sSub>
                                  <m:sSubPr>
                                    <m:ctrlPr>
                                      <a:rPr lang="en-GB" sz="1500" i="1">
                                        <a:latin typeface="Cambria Math" panose="02040503050406030204" pitchFamily="18" charset="0"/>
                                      </a:rPr>
                                    </m:ctrlPr>
                                  </m:sSubPr>
                                  <m:e>
                                    <m:r>
                                      <a:rPr lang="en-GB" sz="1500" i="1">
                                        <a:latin typeface="Cambria Math" panose="02040503050406030204" pitchFamily="18" charset="0"/>
                                      </a:rPr>
                                      <m:t>𝑡</m:t>
                                    </m:r>
                                  </m:e>
                                  <m:sub>
                                    <m:r>
                                      <a:rPr lang="en-GB" sz="1500" i="1">
                                        <a:latin typeface="Cambria Math" panose="02040503050406030204" pitchFamily="18" charset="0"/>
                                      </a:rPr>
                                      <m:t>2</m:t>
                                    </m:r>
                                  </m:sub>
                                </m:sSub>
                                <m:r>
                                  <a:rPr lang="en-GB" sz="1500" i="1">
                                    <a:latin typeface="Cambria Math" panose="02040503050406030204" pitchFamily="18" charset="0"/>
                                  </a:rPr>
                                  <m:t>)</m:t>
                                </m:r>
                              </m:e>
                            </m:mr>
                          </m:m>
                        </m:e>
                      </m:d>
                      <m:d>
                        <m:dPr>
                          <m:ctrlPr>
                            <a:rPr lang="en-GB" sz="1500" i="1" smtClean="0">
                              <a:latin typeface="Cambria Math" panose="02040503050406030204" pitchFamily="18" charset="0"/>
                            </a:rPr>
                          </m:ctrlPr>
                        </m:dPr>
                        <m:e>
                          <m:f>
                            <m:fPr>
                              <m:type m:val="noBar"/>
                              <m:ctrlPr>
                                <a:rPr lang="en-GB" sz="1500" i="1" smtClean="0">
                                  <a:latin typeface="Cambria Math" panose="02040503050406030204" pitchFamily="18" charset="0"/>
                                </a:rPr>
                              </m:ctrlPr>
                            </m:fPr>
                            <m:num>
                              <m:r>
                                <a:rPr lang="en-GB" sz="1500" b="0" i="1" smtClean="0">
                                  <a:latin typeface="Cambria Math" panose="02040503050406030204" pitchFamily="18" charset="0"/>
                                </a:rPr>
                                <m:t>𝑉</m:t>
                              </m:r>
                              <m:d>
                                <m:dPr>
                                  <m:ctrlPr>
                                    <a:rPr lang="en-GB" sz="1500" b="0" i="1" smtClean="0">
                                      <a:latin typeface="Cambria Math" panose="02040503050406030204" pitchFamily="18" charset="0"/>
                                    </a:rPr>
                                  </m:ctrlPr>
                                </m:dPr>
                                <m:e>
                                  <m:sSubSup>
                                    <m:sSubSupPr>
                                      <m:ctrlPr>
                                        <a:rPr lang="en-GB" sz="1500" i="1">
                                          <a:latin typeface="Cambria Math" panose="02040503050406030204" pitchFamily="18" charset="0"/>
                                        </a:rPr>
                                      </m:ctrlPr>
                                    </m:sSubSupPr>
                                    <m:e>
                                      <m:r>
                                        <a:rPr lang="en-GB" sz="1500" i="1">
                                          <a:latin typeface="Cambria Math" panose="02040503050406030204" pitchFamily="18" charset="0"/>
                                        </a:rPr>
                                        <m:t>𝑡</m:t>
                                      </m:r>
                                    </m:e>
                                    <m:sub>
                                      <m:r>
                                        <a:rPr lang="en-GB" sz="1500" i="1">
                                          <a:latin typeface="Cambria Math" panose="02040503050406030204" pitchFamily="18" charset="0"/>
                                        </a:rPr>
                                        <m:t>1</m:t>
                                      </m:r>
                                    </m:sub>
                                    <m:sup>
                                      <m:r>
                                        <a:rPr lang="en-GB" sz="1500" i="1">
                                          <a:latin typeface="Cambria Math" panose="02040503050406030204" pitchFamily="18" charset="0"/>
                                        </a:rPr>
                                        <m:t>−</m:t>
                                      </m:r>
                                    </m:sup>
                                  </m:sSubSup>
                                </m:e>
                              </m:d>
                              <m:r>
                                <a:rPr lang="en-GB" sz="1500" b="0" i="1" smtClean="0">
                                  <a:latin typeface="Cambria Math" panose="02040503050406030204" pitchFamily="18" charset="0"/>
                                </a:rPr>
                                <m:t>+</m:t>
                              </m:r>
                              <m:r>
                                <a:rPr lang="en-GB" sz="1500" i="1">
                                  <a:latin typeface="Cambria Math" panose="02040503050406030204" pitchFamily="18" charset="0"/>
                                  <a:ea typeface="Cambria Math" panose="02040503050406030204" pitchFamily="18" charset="0"/>
                                </a:rPr>
                                <m:t>∆</m:t>
                              </m:r>
                              <m:r>
                                <a:rPr lang="en-GB" sz="1500" i="1">
                                  <a:latin typeface="Cambria Math" panose="02040503050406030204" pitchFamily="18" charset="0"/>
                                  <a:ea typeface="Cambria Math" panose="02040503050406030204" pitchFamily="18" charset="0"/>
                                </a:rPr>
                                <m:t>𝑉</m:t>
                              </m:r>
                            </m:num>
                            <m:den>
                              <m:r>
                                <a:rPr lang="en-GB" sz="1500" b="0" i="1" smtClean="0">
                                  <a:latin typeface="Cambria Math" panose="02040503050406030204" pitchFamily="18" charset="0"/>
                                </a:rPr>
                                <m:t>𝑖</m:t>
                              </m:r>
                              <m:r>
                                <a:rPr lang="en-GB" sz="1500" b="0" i="1" smtClean="0">
                                  <a:latin typeface="Cambria Math" panose="02040503050406030204" pitchFamily="18" charset="0"/>
                                </a:rPr>
                                <m:t>(</m:t>
                              </m:r>
                              <m:sSubSup>
                                <m:sSubSupPr>
                                  <m:ctrlPr>
                                    <a:rPr lang="en-GB" sz="1500" i="1">
                                      <a:latin typeface="Cambria Math" panose="02040503050406030204" pitchFamily="18" charset="0"/>
                                    </a:rPr>
                                  </m:ctrlPr>
                                </m:sSubSupPr>
                                <m:e>
                                  <m:r>
                                    <a:rPr lang="en-GB" sz="1500" i="1">
                                      <a:latin typeface="Cambria Math" panose="02040503050406030204" pitchFamily="18" charset="0"/>
                                    </a:rPr>
                                    <m:t>𝑡</m:t>
                                  </m:r>
                                </m:e>
                                <m:sub>
                                  <m:r>
                                    <a:rPr lang="en-GB" sz="1500" i="1">
                                      <a:latin typeface="Cambria Math" panose="02040503050406030204" pitchFamily="18" charset="0"/>
                                    </a:rPr>
                                    <m:t>1</m:t>
                                  </m:r>
                                </m:sub>
                                <m:sup>
                                  <m:r>
                                    <a:rPr lang="en-GB" sz="1500" i="1">
                                      <a:latin typeface="Cambria Math" panose="02040503050406030204" pitchFamily="18" charset="0"/>
                                    </a:rPr>
                                    <m:t>−</m:t>
                                  </m:r>
                                </m:sup>
                              </m:sSubSup>
                              <m:r>
                                <a:rPr lang="en-GB" sz="1500" b="0" i="1" smtClean="0">
                                  <a:latin typeface="Cambria Math" panose="02040503050406030204" pitchFamily="18" charset="0"/>
                                </a:rPr>
                                <m:t>)</m:t>
                              </m:r>
                            </m:den>
                          </m:f>
                        </m:e>
                      </m:d>
                      <m:r>
                        <a:rPr lang="en-GB" sz="1500" b="0" i="1" smtClean="0">
                          <a:latin typeface="Cambria Math" panose="02040503050406030204" pitchFamily="18" charset="0"/>
                        </a:rPr>
                        <m:t>=</m:t>
                      </m:r>
                      <m:sSup>
                        <m:sSupPr>
                          <m:ctrlPr>
                            <a:rPr lang="en-GB" sz="1500" i="1" smtClean="0">
                              <a:solidFill>
                                <a:srgbClr val="BF00BF"/>
                              </a:solidFill>
                              <a:latin typeface="Cambria Math" panose="02040503050406030204" pitchFamily="18" charset="0"/>
                            </a:rPr>
                          </m:ctrlPr>
                        </m:sSupPr>
                        <m:e>
                          <m:r>
                            <a:rPr lang="en-GB" sz="1500" i="1">
                              <a:solidFill>
                                <a:srgbClr val="BF00BF"/>
                              </a:solidFill>
                              <a:latin typeface="Cambria Math" panose="02040503050406030204" pitchFamily="18" charset="0"/>
                            </a:rPr>
                            <m:t>𝑒</m:t>
                          </m:r>
                        </m:e>
                        <m:sup>
                          <m:r>
                            <a:rPr lang="en-GB" sz="1500" i="1">
                              <a:solidFill>
                                <a:srgbClr val="BF00BF"/>
                              </a:solidFill>
                              <a:latin typeface="Cambria Math" panose="02040503050406030204" pitchFamily="18" charset="0"/>
                            </a:rPr>
                            <m:t>−</m:t>
                          </m:r>
                          <m:f>
                            <m:fPr>
                              <m:ctrlPr>
                                <a:rPr lang="en-GB" sz="1500" i="1">
                                  <a:solidFill>
                                    <a:srgbClr val="BF00BF"/>
                                  </a:solidFill>
                                  <a:latin typeface="Cambria Math" panose="02040503050406030204" pitchFamily="18" charset="0"/>
                                </a:rPr>
                              </m:ctrlPr>
                            </m:fPr>
                            <m:num>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ea typeface="Cambria Math" panose="02040503050406030204" pitchFamily="18" charset="0"/>
                                    </a:rPr>
                                    <m:t>𝜔</m:t>
                                  </m:r>
                                </m:e>
                                <m:sub>
                                  <m:r>
                                    <a:rPr lang="en-GB" sz="1500" i="1">
                                      <a:solidFill>
                                        <a:srgbClr val="BF00BF"/>
                                      </a:solidFill>
                                      <a:latin typeface="Cambria Math" panose="02040503050406030204" pitchFamily="18" charset="0"/>
                                    </a:rPr>
                                    <m:t>𝑟</m:t>
                                  </m:r>
                                </m:sub>
                              </m:sSub>
                            </m:num>
                            <m:den>
                              <m:r>
                                <a:rPr lang="en-GB" sz="1500" i="1">
                                  <a:solidFill>
                                    <a:srgbClr val="BF00BF"/>
                                  </a:solidFill>
                                  <a:latin typeface="Cambria Math" panose="02040503050406030204" pitchFamily="18" charset="0"/>
                                </a:rPr>
                                <m:t>2</m:t>
                              </m:r>
                              <m:r>
                                <a:rPr lang="en-GB" sz="1500" i="1">
                                  <a:solidFill>
                                    <a:srgbClr val="BF00BF"/>
                                  </a:solidFill>
                                  <a:latin typeface="Cambria Math" panose="02040503050406030204" pitchFamily="18" charset="0"/>
                                </a:rPr>
                                <m:t>𝑄</m:t>
                              </m:r>
                            </m:den>
                          </m:f>
                          <m:r>
                            <m:rPr>
                              <m:brk m:alnAt="7"/>
                            </m:rP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1</m:t>
                              </m:r>
                            </m:sub>
                          </m:sSub>
                          <m: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2</m:t>
                              </m:r>
                            </m:sub>
                          </m:sSub>
                          <m:r>
                            <a:rPr lang="en-GB" sz="1500" i="1">
                              <a:solidFill>
                                <a:srgbClr val="BF00BF"/>
                              </a:solidFill>
                              <a:latin typeface="Cambria Math" panose="02040503050406030204" pitchFamily="18" charset="0"/>
                            </a:rPr>
                            <m:t>)</m:t>
                          </m:r>
                        </m:sup>
                      </m:sSup>
                      <m:d>
                        <m:dPr>
                          <m:ctrlPr>
                            <a:rPr lang="en-GB" sz="1500" i="1">
                              <a:solidFill>
                                <a:srgbClr val="BF00BF"/>
                              </a:solidFill>
                              <a:latin typeface="Cambria Math" panose="02040503050406030204" pitchFamily="18" charset="0"/>
                            </a:rPr>
                          </m:ctrlPr>
                        </m:dPr>
                        <m:e>
                          <m:m>
                            <m:mPr>
                              <m:mcs>
                                <m:mc>
                                  <m:mcPr>
                                    <m:count m:val="2"/>
                                    <m:mcJc m:val="center"/>
                                  </m:mcPr>
                                </m:mc>
                              </m:mcs>
                              <m:ctrlPr>
                                <a:rPr lang="en-GB" sz="1500" i="1">
                                  <a:solidFill>
                                    <a:srgbClr val="BF00BF"/>
                                  </a:solidFill>
                                  <a:latin typeface="Cambria Math" panose="02040503050406030204" pitchFamily="18" charset="0"/>
                                </a:rPr>
                              </m:ctrlPr>
                            </m:mPr>
                            <m:mr>
                              <m:e>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𝐴</m:t>
                                    </m:r>
                                  </m:e>
                                  <m:sub>
                                    <m:r>
                                      <a:rPr lang="en-GB" sz="1500" i="1">
                                        <a:solidFill>
                                          <a:srgbClr val="BF00BF"/>
                                        </a:solidFill>
                                        <a:latin typeface="Cambria Math" panose="02040503050406030204" pitchFamily="18" charset="0"/>
                                      </a:rPr>
                                      <m:t>11</m:t>
                                    </m:r>
                                  </m:sub>
                                </m:sSub>
                                <m:r>
                                  <m:rPr>
                                    <m:brk m:alnAt="7"/>
                                  </m:rP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1</m:t>
                                    </m:r>
                                  </m:sub>
                                </m:sSub>
                                <m: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2</m:t>
                                    </m:r>
                                  </m:sub>
                                </m:sSub>
                                <m:r>
                                  <a:rPr lang="en-GB" sz="1500" i="1">
                                    <a:solidFill>
                                      <a:srgbClr val="BF00BF"/>
                                    </a:solidFill>
                                    <a:latin typeface="Cambria Math" panose="02040503050406030204" pitchFamily="18" charset="0"/>
                                  </a:rPr>
                                  <m:t>)</m:t>
                                </m:r>
                              </m:e>
                              <m:e>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𝐴</m:t>
                                    </m:r>
                                  </m:e>
                                  <m:sub>
                                    <m:r>
                                      <a:rPr lang="en-GB" sz="1500" i="1">
                                        <a:solidFill>
                                          <a:srgbClr val="BF00BF"/>
                                        </a:solidFill>
                                        <a:latin typeface="Cambria Math" panose="02040503050406030204" pitchFamily="18" charset="0"/>
                                      </a:rPr>
                                      <m:t>12</m:t>
                                    </m:r>
                                  </m:sub>
                                </m:sSub>
                                <m:r>
                                  <m:rPr>
                                    <m:brk m:alnAt="7"/>
                                  </m:rP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1</m:t>
                                    </m:r>
                                  </m:sub>
                                </m:sSub>
                                <m: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2</m:t>
                                    </m:r>
                                  </m:sub>
                                </m:sSub>
                                <m:r>
                                  <a:rPr lang="en-GB" sz="1500" i="1">
                                    <a:solidFill>
                                      <a:srgbClr val="BF00BF"/>
                                    </a:solidFill>
                                    <a:latin typeface="Cambria Math" panose="02040503050406030204" pitchFamily="18" charset="0"/>
                                  </a:rPr>
                                  <m:t>)</m:t>
                                </m:r>
                              </m:e>
                            </m:mr>
                            <m:mr>
                              <m:e>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𝐴</m:t>
                                    </m:r>
                                  </m:e>
                                  <m:sub>
                                    <m:r>
                                      <a:rPr lang="en-GB" sz="1500" i="1">
                                        <a:solidFill>
                                          <a:srgbClr val="BF00BF"/>
                                        </a:solidFill>
                                        <a:latin typeface="Cambria Math" panose="02040503050406030204" pitchFamily="18" charset="0"/>
                                      </a:rPr>
                                      <m:t>21</m:t>
                                    </m:r>
                                  </m:sub>
                                </m:sSub>
                                <m:r>
                                  <m:rPr>
                                    <m:brk m:alnAt="7"/>
                                  </m:rP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1</m:t>
                                    </m:r>
                                  </m:sub>
                                </m:sSub>
                                <m: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2</m:t>
                                    </m:r>
                                  </m:sub>
                                </m:sSub>
                                <m:r>
                                  <a:rPr lang="en-GB" sz="1500" i="1">
                                    <a:solidFill>
                                      <a:srgbClr val="BF00BF"/>
                                    </a:solidFill>
                                    <a:latin typeface="Cambria Math" panose="02040503050406030204" pitchFamily="18" charset="0"/>
                                  </a:rPr>
                                  <m:t>)</m:t>
                                </m:r>
                              </m:e>
                              <m:e>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𝐴</m:t>
                                    </m:r>
                                  </m:e>
                                  <m:sub>
                                    <m:r>
                                      <a:rPr lang="en-GB" sz="1500" i="1">
                                        <a:solidFill>
                                          <a:srgbClr val="BF00BF"/>
                                        </a:solidFill>
                                        <a:latin typeface="Cambria Math" panose="02040503050406030204" pitchFamily="18" charset="0"/>
                                      </a:rPr>
                                      <m:t>22</m:t>
                                    </m:r>
                                  </m:sub>
                                </m:sSub>
                                <m:r>
                                  <m:rPr>
                                    <m:brk m:alnAt="7"/>
                                  </m:rP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1</m:t>
                                    </m:r>
                                  </m:sub>
                                </m:sSub>
                                <m:r>
                                  <a:rPr lang="en-GB" sz="1500" i="1">
                                    <a:solidFill>
                                      <a:srgbClr val="BF00BF"/>
                                    </a:solidFill>
                                    <a:latin typeface="Cambria Math" panose="02040503050406030204" pitchFamily="18" charset="0"/>
                                  </a:rPr>
                                  <m:t>+</m:t>
                                </m:r>
                                <m:sSub>
                                  <m:sSubPr>
                                    <m:ctrlPr>
                                      <a:rPr lang="en-GB" sz="1500" i="1">
                                        <a:solidFill>
                                          <a:srgbClr val="BF00BF"/>
                                        </a:solidFill>
                                        <a:latin typeface="Cambria Math" panose="02040503050406030204" pitchFamily="18" charset="0"/>
                                      </a:rPr>
                                    </m:ctrlPr>
                                  </m:sSubPr>
                                  <m:e>
                                    <m:r>
                                      <a:rPr lang="en-GB" sz="1500" i="1">
                                        <a:solidFill>
                                          <a:srgbClr val="BF00BF"/>
                                        </a:solidFill>
                                        <a:latin typeface="Cambria Math" panose="02040503050406030204" pitchFamily="18" charset="0"/>
                                      </a:rPr>
                                      <m:t>𝑡</m:t>
                                    </m:r>
                                  </m:e>
                                  <m:sub>
                                    <m:r>
                                      <a:rPr lang="en-GB" sz="1500" i="1">
                                        <a:solidFill>
                                          <a:srgbClr val="BF00BF"/>
                                        </a:solidFill>
                                        <a:latin typeface="Cambria Math" panose="02040503050406030204" pitchFamily="18" charset="0"/>
                                      </a:rPr>
                                      <m:t>2</m:t>
                                    </m:r>
                                  </m:sub>
                                </m:sSub>
                                <m:r>
                                  <a:rPr lang="en-GB" sz="1500" i="1">
                                    <a:solidFill>
                                      <a:srgbClr val="BF00BF"/>
                                    </a:solidFill>
                                    <a:latin typeface="Cambria Math" panose="02040503050406030204" pitchFamily="18" charset="0"/>
                                  </a:rPr>
                                  <m:t>)</m:t>
                                </m:r>
                              </m:e>
                            </m:mr>
                          </m:m>
                        </m:e>
                      </m:d>
                      <m:d>
                        <m:dPr>
                          <m:ctrlPr>
                            <a:rPr lang="en-GB" sz="1500" i="1">
                              <a:solidFill>
                                <a:srgbClr val="BF00BF"/>
                              </a:solidFill>
                              <a:latin typeface="Cambria Math" panose="02040503050406030204" pitchFamily="18" charset="0"/>
                            </a:rPr>
                          </m:ctrlPr>
                        </m:dPr>
                        <m:e>
                          <m:f>
                            <m:fPr>
                              <m:type m:val="noBar"/>
                              <m:ctrlPr>
                                <a:rPr lang="en-GB" sz="1500" i="1">
                                  <a:solidFill>
                                    <a:srgbClr val="BF00BF"/>
                                  </a:solidFill>
                                  <a:latin typeface="Cambria Math" panose="02040503050406030204" pitchFamily="18" charset="0"/>
                                </a:rPr>
                              </m:ctrlPr>
                            </m:fPr>
                            <m:num>
                              <m:r>
                                <a:rPr lang="en-GB" sz="1500" i="1">
                                  <a:solidFill>
                                    <a:srgbClr val="BF00BF"/>
                                  </a:solidFill>
                                  <a:latin typeface="Cambria Math" panose="02040503050406030204" pitchFamily="18" charset="0"/>
                                  <a:ea typeface="Cambria Math" panose="02040503050406030204" pitchFamily="18" charset="0"/>
                                </a:rPr>
                                <m:t>∆</m:t>
                              </m:r>
                              <m:r>
                                <a:rPr lang="en-GB" sz="1500" i="1">
                                  <a:solidFill>
                                    <a:srgbClr val="BF00BF"/>
                                  </a:solidFill>
                                  <a:latin typeface="Cambria Math" panose="02040503050406030204" pitchFamily="18" charset="0"/>
                                  <a:ea typeface="Cambria Math" panose="02040503050406030204" pitchFamily="18" charset="0"/>
                                </a:rPr>
                                <m:t>𝑉</m:t>
                              </m:r>
                            </m:num>
                            <m:den>
                              <m:r>
                                <a:rPr lang="en-GB" sz="1500" b="0" i="1" smtClean="0">
                                  <a:solidFill>
                                    <a:srgbClr val="BF00BF"/>
                                  </a:solidFill>
                                  <a:latin typeface="Cambria Math" panose="02040503050406030204" pitchFamily="18" charset="0"/>
                                  <a:ea typeface="Cambria Math" panose="02040503050406030204" pitchFamily="18" charset="0"/>
                                </a:rPr>
                                <m:t>0</m:t>
                              </m:r>
                            </m:den>
                          </m:f>
                        </m:e>
                      </m:d>
                      <m:r>
                        <a:rPr lang="en-GB" sz="1500" b="0" i="1" smtClean="0">
                          <a:latin typeface="Cambria Math" panose="02040503050406030204" pitchFamily="18" charset="0"/>
                        </a:rPr>
                        <m:t>+</m:t>
                      </m:r>
                      <m:sSup>
                        <m:sSupPr>
                          <m:ctrlPr>
                            <a:rPr lang="en-GB" sz="1500" i="1" smtClean="0">
                              <a:solidFill>
                                <a:srgbClr val="FF0000"/>
                              </a:solidFill>
                              <a:latin typeface="Cambria Math" panose="02040503050406030204" pitchFamily="18" charset="0"/>
                            </a:rPr>
                          </m:ctrlPr>
                        </m:sSupPr>
                        <m:e>
                          <m:r>
                            <a:rPr lang="en-GB" sz="1500" i="1">
                              <a:solidFill>
                                <a:srgbClr val="FF0000"/>
                              </a:solidFill>
                              <a:latin typeface="Cambria Math" panose="02040503050406030204" pitchFamily="18" charset="0"/>
                            </a:rPr>
                            <m:t>𝑒</m:t>
                          </m:r>
                        </m:e>
                        <m:sup>
                          <m:r>
                            <a:rPr lang="en-GB" sz="1500" i="1">
                              <a:solidFill>
                                <a:srgbClr val="FF0000"/>
                              </a:solidFill>
                              <a:latin typeface="Cambria Math" panose="02040503050406030204" pitchFamily="18" charset="0"/>
                            </a:rPr>
                            <m:t>−</m:t>
                          </m:r>
                          <m:f>
                            <m:fPr>
                              <m:ctrlPr>
                                <a:rPr lang="en-GB" sz="1500" i="1">
                                  <a:solidFill>
                                    <a:srgbClr val="FF0000"/>
                                  </a:solidFill>
                                  <a:latin typeface="Cambria Math" panose="02040503050406030204" pitchFamily="18" charset="0"/>
                                </a:rPr>
                              </m:ctrlPr>
                            </m:fPr>
                            <m:num>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ea typeface="Cambria Math" panose="02040503050406030204" pitchFamily="18" charset="0"/>
                                    </a:rPr>
                                    <m:t>𝜔</m:t>
                                  </m:r>
                                </m:e>
                                <m:sub>
                                  <m:r>
                                    <a:rPr lang="en-GB" sz="1500" i="1">
                                      <a:solidFill>
                                        <a:srgbClr val="FF0000"/>
                                      </a:solidFill>
                                      <a:latin typeface="Cambria Math" panose="02040503050406030204" pitchFamily="18" charset="0"/>
                                    </a:rPr>
                                    <m:t>𝑟</m:t>
                                  </m:r>
                                </m:sub>
                              </m:sSub>
                            </m:num>
                            <m:den>
                              <m:r>
                                <a:rPr lang="en-GB" sz="1500" i="1">
                                  <a:solidFill>
                                    <a:srgbClr val="FF0000"/>
                                  </a:solidFill>
                                  <a:latin typeface="Cambria Math" panose="02040503050406030204" pitchFamily="18" charset="0"/>
                                </a:rPr>
                                <m:t>2</m:t>
                              </m:r>
                              <m:r>
                                <a:rPr lang="en-GB" sz="1500" i="1">
                                  <a:solidFill>
                                    <a:srgbClr val="FF0000"/>
                                  </a:solidFill>
                                  <a:latin typeface="Cambria Math" panose="02040503050406030204" pitchFamily="18" charset="0"/>
                                </a:rPr>
                                <m:t>𝑄</m:t>
                              </m:r>
                            </m:den>
                          </m:f>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𝑡</m:t>
                              </m:r>
                            </m:e>
                            <m:sub>
                              <m:r>
                                <a:rPr lang="en-GB" sz="1500" i="1">
                                  <a:solidFill>
                                    <a:srgbClr val="FF0000"/>
                                  </a:solidFill>
                                  <a:latin typeface="Cambria Math" panose="02040503050406030204" pitchFamily="18" charset="0"/>
                                </a:rPr>
                                <m:t>2</m:t>
                              </m:r>
                            </m:sub>
                          </m:sSub>
                        </m:sup>
                      </m:sSup>
                      <m:d>
                        <m:dPr>
                          <m:ctrlPr>
                            <a:rPr lang="en-GB" sz="1500" i="1">
                              <a:solidFill>
                                <a:srgbClr val="FF0000"/>
                              </a:solidFill>
                              <a:latin typeface="Cambria Math" panose="02040503050406030204" pitchFamily="18" charset="0"/>
                            </a:rPr>
                          </m:ctrlPr>
                        </m:dPr>
                        <m:e>
                          <m:m>
                            <m:mPr>
                              <m:mcs>
                                <m:mc>
                                  <m:mcPr>
                                    <m:count m:val="2"/>
                                    <m:mcJc m:val="center"/>
                                  </m:mcPr>
                                </m:mc>
                              </m:mcs>
                              <m:ctrlPr>
                                <a:rPr lang="en-GB" sz="1500" i="1">
                                  <a:solidFill>
                                    <a:srgbClr val="FF0000"/>
                                  </a:solidFill>
                                  <a:latin typeface="Cambria Math" panose="02040503050406030204" pitchFamily="18" charset="0"/>
                                </a:rPr>
                              </m:ctrlPr>
                            </m:mPr>
                            <m:mr>
                              <m:e>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𝐴</m:t>
                                    </m:r>
                                  </m:e>
                                  <m:sub>
                                    <m:r>
                                      <a:rPr lang="en-GB" sz="1500" i="1">
                                        <a:solidFill>
                                          <a:srgbClr val="FF0000"/>
                                        </a:solidFill>
                                        <a:latin typeface="Cambria Math" panose="02040503050406030204" pitchFamily="18" charset="0"/>
                                      </a:rPr>
                                      <m:t>11</m:t>
                                    </m:r>
                                  </m:sub>
                                </m:sSub>
                                <m:r>
                                  <m:rPr>
                                    <m:brk m:alnAt="7"/>
                                  </m:rPr>
                                  <a:rPr lang="en-GB" sz="1500" i="1">
                                    <a:solidFill>
                                      <a:srgbClr val="FF0000"/>
                                    </a:solidFill>
                                    <a:latin typeface="Cambria Math" panose="02040503050406030204" pitchFamily="18" charset="0"/>
                                  </a:rPr>
                                  <m:t>(</m:t>
                                </m:r>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𝑡</m:t>
                                    </m:r>
                                  </m:e>
                                  <m:sub>
                                    <m:r>
                                      <a:rPr lang="en-GB" sz="1500" i="1">
                                        <a:solidFill>
                                          <a:srgbClr val="FF0000"/>
                                        </a:solidFill>
                                        <a:latin typeface="Cambria Math" panose="02040503050406030204" pitchFamily="18" charset="0"/>
                                      </a:rPr>
                                      <m:t>2</m:t>
                                    </m:r>
                                  </m:sub>
                                </m:sSub>
                                <m:r>
                                  <a:rPr lang="en-GB" sz="1500" i="1">
                                    <a:solidFill>
                                      <a:srgbClr val="FF0000"/>
                                    </a:solidFill>
                                    <a:latin typeface="Cambria Math" panose="02040503050406030204" pitchFamily="18" charset="0"/>
                                  </a:rPr>
                                  <m:t>)</m:t>
                                </m:r>
                              </m:e>
                              <m:e>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𝐴</m:t>
                                    </m:r>
                                  </m:e>
                                  <m:sub>
                                    <m:r>
                                      <a:rPr lang="en-GB" sz="1500" i="1">
                                        <a:solidFill>
                                          <a:srgbClr val="FF0000"/>
                                        </a:solidFill>
                                        <a:latin typeface="Cambria Math" panose="02040503050406030204" pitchFamily="18" charset="0"/>
                                      </a:rPr>
                                      <m:t>12</m:t>
                                    </m:r>
                                  </m:sub>
                                </m:sSub>
                                <m:r>
                                  <m:rPr>
                                    <m:brk m:alnAt="7"/>
                                  </m:rPr>
                                  <a:rPr lang="en-GB" sz="1500" i="1">
                                    <a:solidFill>
                                      <a:srgbClr val="FF0000"/>
                                    </a:solidFill>
                                    <a:latin typeface="Cambria Math" panose="02040503050406030204" pitchFamily="18" charset="0"/>
                                  </a:rPr>
                                  <m:t>(</m:t>
                                </m:r>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𝑡</m:t>
                                    </m:r>
                                  </m:e>
                                  <m:sub>
                                    <m:r>
                                      <a:rPr lang="en-GB" sz="1500" i="1">
                                        <a:solidFill>
                                          <a:srgbClr val="FF0000"/>
                                        </a:solidFill>
                                        <a:latin typeface="Cambria Math" panose="02040503050406030204" pitchFamily="18" charset="0"/>
                                      </a:rPr>
                                      <m:t>2</m:t>
                                    </m:r>
                                  </m:sub>
                                </m:sSub>
                                <m:r>
                                  <a:rPr lang="en-GB" sz="1500" i="1">
                                    <a:solidFill>
                                      <a:srgbClr val="FF0000"/>
                                    </a:solidFill>
                                    <a:latin typeface="Cambria Math" panose="02040503050406030204" pitchFamily="18" charset="0"/>
                                  </a:rPr>
                                  <m:t>)</m:t>
                                </m:r>
                              </m:e>
                            </m:mr>
                            <m:mr>
                              <m:e>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𝐴</m:t>
                                    </m:r>
                                  </m:e>
                                  <m:sub>
                                    <m:r>
                                      <a:rPr lang="en-GB" sz="1500" i="1">
                                        <a:solidFill>
                                          <a:srgbClr val="FF0000"/>
                                        </a:solidFill>
                                        <a:latin typeface="Cambria Math" panose="02040503050406030204" pitchFamily="18" charset="0"/>
                                      </a:rPr>
                                      <m:t>21</m:t>
                                    </m:r>
                                  </m:sub>
                                </m:sSub>
                                <m:r>
                                  <m:rPr>
                                    <m:brk m:alnAt="7"/>
                                  </m:rPr>
                                  <a:rPr lang="en-GB" sz="1500" i="1">
                                    <a:solidFill>
                                      <a:srgbClr val="FF0000"/>
                                    </a:solidFill>
                                    <a:latin typeface="Cambria Math" panose="02040503050406030204" pitchFamily="18" charset="0"/>
                                  </a:rPr>
                                  <m:t>(</m:t>
                                </m:r>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𝑡</m:t>
                                    </m:r>
                                  </m:e>
                                  <m:sub>
                                    <m:r>
                                      <a:rPr lang="en-GB" sz="1500" i="1">
                                        <a:solidFill>
                                          <a:srgbClr val="FF0000"/>
                                        </a:solidFill>
                                        <a:latin typeface="Cambria Math" panose="02040503050406030204" pitchFamily="18" charset="0"/>
                                      </a:rPr>
                                      <m:t>2</m:t>
                                    </m:r>
                                  </m:sub>
                                </m:sSub>
                                <m:r>
                                  <a:rPr lang="en-GB" sz="1500" i="1">
                                    <a:solidFill>
                                      <a:srgbClr val="FF0000"/>
                                    </a:solidFill>
                                    <a:latin typeface="Cambria Math" panose="02040503050406030204" pitchFamily="18" charset="0"/>
                                  </a:rPr>
                                  <m:t>)</m:t>
                                </m:r>
                              </m:e>
                              <m:e>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𝐴</m:t>
                                    </m:r>
                                  </m:e>
                                  <m:sub>
                                    <m:r>
                                      <a:rPr lang="en-GB" sz="1500" i="1">
                                        <a:solidFill>
                                          <a:srgbClr val="FF0000"/>
                                        </a:solidFill>
                                        <a:latin typeface="Cambria Math" panose="02040503050406030204" pitchFamily="18" charset="0"/>
                                      </a:rPr>
                                      <m:t>22</m:t>
                                    </m:r>
                                  </m:sub>
                                </m:sSub>
                                <m:r>
                                  <m:rPr>
                                    <m:brk m:alnAt="7"/>
                                  </m:rPr>
                                  <a:rPr lang="en-GB" sz="1500" i="1">
                                    <a:solidFill>
                                      <a:srgbClr val="FF0000"/>
                                    </a:solidFill>
                                    <a:latin typeface="Cambria Math" panose="02040503050406030204" pitchFamily="18" charset="0"/>
                                  </a:rPr>
                                  <m:t>(</m:t>
                                </m:r>
                                <m:sSub>
                                  <m:sSubPr>
                                    <m:ctrlPr>
                                      <a:rPr lang="en-GB" sz="1500" i="1">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𝑡</m:t>
                                    </m:r>
                                  </m:e>
                                  <m:sub>
                                    <m:r>
                                      <a:rPr lang="en-GB" sz="1500" i="1">
                                        <a:solidFill>
                                          <a:srgbClr val="FF0000"/>
                                        </a:solidFill>
                                        <a:latin typeface="Cambria Math" panose="02040503050406030204" pitchFamily="18" charset="0"/>
                                      </a:rPr>
                                      <m:t>2</m:t>
                                    </m:r>
                                  </m:sub>
                                </m:sSub>
                                <m:r>
                                  <a:rPr lang="en-GB" sz="1500" i="1">
                                    <a:solidFill>
                                      <a:srgbClr val="FF0000"/>
                                    </a:solidFill>
                                    <a:latin typeface="Cambria Math" panose="02040503050406030204" pitchFamily="18" charset="0"/>
                                  </a:rPr>
                                  <m:t>)</m:t>
                                </m:r>
                              </m:e>
                            </m:mr>
                          </m:m>
                        </m:e>
                      </m:d>
                      <m:d>
                        <m:dPr>
                          <m:ctrlPr>
                            <a:rPr lang="en-GB" sz="1500" i="1">
                              <a:solidFill>
                                <a:srgbClr val="FF0000"/>
                              </a:solidFill>
                              <a:latin typeface="Cambria Math" panose="02040503050406030204" pitchFamily="18" charset="0"/>
                            </a:rPr>
                          </m:ctrlPr>
                        </m:dPr>
                        <m:e>
                          <m:f>
                            <m:fPr>
                              <m:type m:val="noBar"/>
                              <m:ctrlPr>
                                <a:rPr lang="en-GB" sz="1500" i="1">
                                  <a:solidFill>
                                    <a:srgbClr val="FF0000"/>
                                  </a:solidFill>
                                  <a:latin typeface="Cambria Math" panose="02040503050406030204" pitchFamily="18" charset="0"/>
                                </a:rPr>
                              </m:ctrlPr>
                            </m:fPr>
                            <m:num>
                              <m:r>
                                <a:rPr lang="en-GB" sz="1500" i="1">
                                  <a:solidFill>
                                    <a:srgbClr val="FF0000"/>
                                  </a:solidFill>
                                  <a:latin typeface="Cambria Math" panose="02040503050406030204" pitchFamily="18" charset="0"/>
                                  <a:ea typeface="Cambria Math" panose="02040503050406030204" pitchFamily="18" charset="0"/>
                                </a:rPr>
                                <m:t>∆</m:t>
                              </m:r>
                              <m:r>
                                <a:rPr lang="en-GB" sz="1500" i="1">
                                  <a:solidFill>
                                    <a:srgbClr val="FF0000"/>
                                  </a:solidFill>
                                  <a:latin typeface="Cambria Math" panose="02040503050406030204" pitchFamily="18" charset="0"/>
                                  <a:ea typeface="Cambria Math" panose="02040503050406030204" pitchFamily="18" charset="0"/>
                                </a:rPr>
                                <m:t>𝑉</m:t>
                              </m:r>
                            </m:num>
                            <m:den>
                              <m:r>
                                <a:rPr lang="en-GB" sz="1500" b="0" i="1" smtClean="0">
                                  <a:solidFill>
                                    <a:srgbClr val="FF0000"/>
                                  </a:solidFill>
                                  <a:latin typeface="Cambria Math" panose="02040503050406030204" pitchFamily="18" charset="0"/>
                                </a:rPr>
                                <m:t>0</m:t>
                              </m:r>
                            </m:den>
                          </m:f>
                        </m:e>
                      </m:d>
                    </m:oMath>
                  </m:oMathPara>
                </a14:m>
                <a:endParaRPr lang="en-GB" sz="1500" dirty="0"/>
              </a:p>
            </p:txBody>
          </p:sp>
        </mc:Choice>
        <mc:Fallback xmlns="">
          <p:sp>
            <p:nvSpPr>
              <p:cNvPr id="24" name="CasellaDiTesto 23">
                <a:extLst>
                  <a:ext uri="{FF2B5EF4-FFF2-40B4-BE49-F238E27FC236}">
                    <a16:creationId xmlns:a16="http://schemas.microsoft.com/office/drawing/2014/main" id="{8C72D683-33BE-4B90-B8CE-7404E528E2F2}"/>
                  </a:ext>
                </a:extLst>
              </p:cNvPr>
              <p:cNvSpPr txBox="1">
                <a:spLocks noRot="1" noChangeAspect="1" noMove="1" noResize="1" noEditPoints="1" noAdjustHandles="1" noChangeArrowheads="1" noChangeShapeType="1" noTextEdit="1"/>
              </p:cNvSpPr>
              <p:nvPr/>
            </p:nvSpPr>
            <p:spPr>
              <a:xfrm>
                <a:off x="-225765" y="1389033"/>
                <a:ext cx="12893964" cy="610936"/>
              </a:xfrm>
              <a:prstGeom prst="rect">
                <a:avLst/>
              </a:prstGeom>
              <a:blipFill>
                <a:blip r:embed="rId6"/>
                <a:stretch>
                  <a:fillRect/>
                </a:stretch>
              </a:blipFill>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33CBAE71-5067-4756-8DC4-E9F708CDA2A1}"/>
              </a:ext>
            </a:extLst>
          </p:cNvPr>
          <p:cNvSpPr txBox="1"/>
          <p:nvPr/>
        </p:nvSpPr>
        <p:spPr>
          <a:xfrm>
            <a:off x="5725454" y="1947450"/>
            <a:ext cx="2909454" cy="369332"/>
          </a:xfrm>
          <a:prstGeom prst="rect">
            <a:avLst/>
          </a:prstGeom>
          <a:noFill/>
        </p:spPr>
        <p:txBody>
          <a:bodyPr wrap="square" rtlCol="0">
            <a:spAutoFit/>
          </a:bodyPr>
          <a:lstStyle/>
          <a:p>
            <a:r>
              <a:rPr lang="en-GB" dirty="0">
                <a:solidFill>
                  <a:srgbClr val="BF00BF"/>
                </a:solidFill>
              </a:rPr>
              <a:t>contribution from first bunch</a:t>
            </a:r>
          </a:p>
        </p:txBody>
      </p:sp>
      <p:sp>
        <p:nvSpPr>
          <p:cNvPr id="28" name="CasellaDiTesto 27">
            <a:extLst>
              <a:ext uri="{FF2B5EF4-FFF2-40B4-BE49-F238E27FC236}">
                <a16:creationId xmlns:a16="http://schemas.microsoft.com/office/drawing/2014/main" id="{2BBB13EB-BBA3-4383-9431-196DC4D4E882}"/>
              </a:ext>
            </a:extLst>
          </p:cNvPr>
          <p:cNvSpPr txBox="1"/>
          <p:nvPr/>
        </p:nvSpPr>
        <p:spPr>
          <a:xfrm>
            <a:off x="9000830" y="1947450"/>
            <a:ext cx="3198629" cy="369332"/>
          </a:xfrm>
          <a:prstGeom prst="rect">
            <a:avLst/>
          </a:prstGeom>
          <a:noFill/>
        </p:spPr>
        <p:txBody>
          <a:bodyPr wrap="square" rtlCol="0">
            <a:spAutoFit/>
          </a:bodyPr>
          <a:lstStyle/>
          <a:p>
            <a:r>
              <a:rPr lang="en-GB" dirty="0">
                <a:solidFill>
                  <a:srgbClr val="FF0000"/>
                </a:solidFill>
              </a:rPr>
              <a:t>contribution from second bunch</a:t>
            </a:r>
          </a:p>
        </p:txBody>
      </p:sp>
      <p:sp>
        <p:nvSpPr>
          <p:cNvPr id="13" name="Segnaposto numero diapositiva 12">
            <a:extLst>
              <a:ext uri="{FF2B5EF4-FFF2-40B4-BE49-F238E27FC236}">
                <a16:creationId xmlns:a16="http://schemas.microsoft.com/office/drawing/2014/main" id="{7F0B39A6-8790-4618-94EE-93FBFF4463F0}"/>
              </a:ext>
            </a:extLst>
          </p:cNvPr>
          <p:cNvSpPr>
            <a:spLocks noGrp="1"/>
          </p:cNvSpPr>
          <p:nvPr>
            <p:ph type="sldNum" sz="quarter" idx="12"/>
          </p:nvPr>
        </p:nvSpPr>
        <p:spPr/>
        <p:txBody>
          <a:bodyPr/>
          <a:lstStyle/>
          <a:p>
            <a:fld id="{F556478C-EA8F-4B12-8AB2-8053E5C3663D}" type="slidenum">
              <a:rPr lang="en-GB" smtClean="0"/>
              <a:t>41</a:t>
            </a:fld>
            <a:endParaRPr lang="en-GB"/>
          </a:p>
        </p:txBody>
      </p:sp>
    </p:spTree>
    <p:extLst>
      <p:ext uri="{BB962C8B-B14F-4D97-AF65-F5344CB8AC3E}">
        <p14:creationId xmlns:p14="http://schemas.microsoft.com/office/powerpoint/2010/main" val="2573027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D03F960-1379-4269-9152-97CB0A4D475D}"/>
              </a:ext>
            </a:extLst>
          </p:cNvPr>
          <p:cNvSpPr txBox="1"/>
          <p:nvPr/>
        </p:nvSpPr>
        <p:spPr>
          <a:xfrm>
            <a:off x="0" y="115415"/>
            <a:ext cx="12191999" cy="707886"/>
          </a:xfrm>
          <a:prstGeom prst="rect">
            <a:avLst/>
          </a:prstGeom>
          <a:noFill/>
        </p:spPr>
        <p:txBody>
          <a:bodyPr wrap="square" rtlCol="0">
            <a:spAutoFit/>
          </a:bodyPr>
          <a:lstStyle/>
          <a:p>
            <a:pPr algn="ctr"/>
            <a:r>
              <a:rPr lang="en-GB" sz="4000" dirty="0">
                <a:latin typeface="+mj-lt"/>
              </a:rPr>
              <a:t>Equations of motion in the code (RF+SR+HOM)</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657FD4D-42B0-4F2A-ADBA-E43D37B48503}"/>
                  </a:ext>
                </a:extLst>
              </p:cNvPr>
              <p:cNvSpPr txBox="1"/>
              <p:nvPr/>
            </p:nvSpPr>
            <p:spPr>
              <a:xfrm>
                <a:off x="1" y="997814"/>
                <a:ext cx="12191998" cy="6843668"/>
              </a:xfrm>
              <a:prstGeom prst="rect">
                <a:avLst/>
              </a:prstGeom>
              <a:noFill/>
            </p:spPr>
            <p:txBody>
              <a:bodyPr wrap="square" rtlCol="0">
                <a:spAutoFit/>
              </a:bodyPr>
              <a:lstStyle/>
              <a:p>
                <a:pPr marL="285750" indent="-285750">
                  <a:buFont typeface="Wingdings" panose="05000000000000000000" pitchFamily="2" charset="2"/>
                  <a:buChar char="q"/>
                </a:pPr>
                <a:r>
                  <a:rPr lang="en-GB" dirty="0"/>
                  <a:t>The equations of motion for the bunch </a:t>
                </a:r>
                <a14:m>
                  <m:oMath xmlns:m="http://schemas.openxmlformats.org/officeDocument/2006/math">
                    <m:r>
                      <a:rPr lang="en-GB" b="0" i="1" dirty="0" smtClean="0">
                        <a:latin typeface="Cambria Math" panose="02040503050406030204" pitchFamily="18" charset="0"/>
                      </a:rPr>
                      <m:t>𝑘</m:t>
                    </m:r>
                  </m:oMath>
                </a14:m>
                <a:r>
                  <a:rPr lang="en-GB" dirty="0"/>
                  <a:t> </a:t>
                </a:r>
                <a14:m>
                  <m:oMath xmlns:m="http://schemas.openxmlformats.org/officeDocument/2006/math">
                    <m:r>
                      <a:rPr lang="en-GB" i="1" dirty="0" smtClean="0">
                        <a:latin typeface="Cambria Math" panose="02040503050406030204" pitchFamily="18" charset="0"/>
                      </a:rPr>
                      <m:t>(</m:t>
                    </m:r>
                    <m:r>
                      <a:rPr lang="en-GB" i="1" dirty="0" smtClean="0">
                        <a:latin typeface="Cambria Math" panose="02040503050406030204" pitchFamily="18" charset="0"/>
                      </a:rPr>
                      <m:t>𝑘</m:t>
                    </m:r>
                    <m:r>
                      <a:rPr lang="en-GB" i="1" dirty="0" smtClean="0">
                        <a:latin typeface="Cambria Math" panose="02040503050406030204" pitchFamily="18" charset="0"/>
                      </a:rPr>
                      <m:t>=1,…,</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r>
                      <a:rPr lang="en-GB" i="1" dirty="0" smtClean="0">
                        <a:latin typeface="Cambria Math" panose="02040503050406030204" pitchFamily="18" charset="0"/>
                      </a:rPr>
                      <m:t>) </m:t>
                    </m:r>
                  </m:oMath>
                </a14:m>
                <a:r>
                  <a:rPr lang="en-GB" dirty="0"/>
                  <a:t>become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𝐻𝑂𝑀</m:t>
                        </m:r>
                      </m:sub>
                    </m:sSub>
                  </m:oMath>
                </a14:m>
                <a:r>
                  <a:rPr lang="en-GB" dirty="0"/>
                  <a:t> is the number of HOMs,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𝑘</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𝑗</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𝑅𝐸𝑆</m:t>
                        </m:r>
                      </m:sub>
                      <m: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e>
                        </m:d>
                      </m:sup>
                    </m:sSubSup>
                  </m:oMath>
                </a14:m>
                <a:r>
                  <a:rPr lang="en-GB" dirty="0"/>
                  <a:t> is the residual voltage present in the HOM </a:t>
                </a:r>
                <a14:m>
                  <m:oMath xmlns:m="http://schemas.openxmlformats.org/officeDocument/2006/math">
                    <m:r>
                      <a:rPr lang="en-GB" b="0" i="1" dirty="0" smtClean="0">
                        <a:latin typeface="Cambria Math" panose="02040503050406030204" pitchFamily="18" charset="0"/>
                      </a:rPr>
                      <m:t>𝑗</m:t>
                    </m:r>
                  </m:oMath>
                </a14:m>
                <a:r>
                  <a:rPr lang="en-GB" dirty="0"/>
                  <a:t> and which the bunch </a:t>
                </a:r>
                <a14:m>
                  <m:oMath xmlns:m="http://schemas.openxmlformats.org/officeDocument/2006/math">
                    <m:r>
                      <a:rPr lang="en-GB" b="0" i="1" smtClean="0">
                        <a:latin typeface="Cambria Math" panose="02040503050406030204" pitchFamily="18" charset="0"/>
                      </a:rPr>
                      <m:t>𝑘</m:t>
                    </m:r>
                  </m:oMath>
                </a14:m>
                <a:r>
                  <a:rPr lang="en-GB" dirty="0"/>
                  <a:t> sees at turn </a:t>
                </a:r>
                <a14:m>
                  <m:oMath xmlns:m="http://schemas.openxmlformats.org/officeDocument/2006/math">
                    <m:r>
                      <a:rPr lang="en-GB" i="1" dirty="0" smtClean="0">
                        <a:latin typeface="Cambria Math" panose="02040503050406030204" pitchFamily="18" charset="0"/>
                      </a:rPr>
                      <m:t>𝑛</m:t>
                    </m:r>
                    <m:r>
                      <a:rPr lang="en-GB" i="1" dirty="0" smtClean="0">
                        <a:latin typeface="Cambria Math" panose="02040503050406030204" pitchFamily="18" charset="0"/>
                      </a:rPr>
                      <m:t>+1</m:t>
                    </m:r>
                  </m:oMath>
                </a14:m>
                <a:endParaRPr lang="en-GB" i="1" dirty="0"/>
              </a:p>
              <a:p>
                <a:pPr marL="742950" lvl="1" indent="-285750">
                  <a:buFont typeface="Wingdings" panose="05000000000000000000" pitchFamily="2" charset="2"/>
                  <a:buChar char="Ø"/>
                </a:pPr>
                <a:endParaRPr lang="en-GB" i="1" dirty="0"/>
              </a:p>
              <a:p>
                <a:pPr marL="1200150" lvl="2" indent="-285750">
                  <a:buFont typeface="Arial" panose="020B0604020202020204" pitchFamily="34" charset="0"/>
                  <a:buChar char="•"/>
                </a:pP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=2,…,</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oMath>
                </a14:m>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2" name="CasellaDiTesto 1">
                <a:extLst>
                  <a:ext uri="{FF2B5EF4-FFF2-40B4-BE49-F238E27FC236}">
                    <a16:creationId xmlns:a16="http://schemas.microsoft.com/office/drawing/2014/main" id="{0657FD4D-42B0-4F2A-ADBA-E43D37B48503}"/>
                  </a:ext>
                </a:extLst>
              </p:cNvPr>
              <p:cNvSpPr txBox="1">
                <a:spLocks noRot="1" noChangeAspect="1" noMove="1" noResize="1" noEditPoints="1" noAdjustHandles="1" noChangeArrowheads="1" noChangeShapeType="1" noTextEdit="1"/>
              </p:cNvSpPr>
              <p:nvPr/>
            </p:nvSpPr>
            <p:spPr>
              <a:xfrm>
                <a:off x="1" y="997814"/>
                <a:ext cx="12191998" cy="6843668"/>
              </a:xfrm>
              <a:prstGeom prst="rect">
                <a:avLst/>
              </a:prstGeom>
              <a:blipFill>
                <a:blip r:embed="rId2"/>
                <a:stretch>
                  <a:fillRect l="-300" t="-5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BAE42D10-D65D-42A3-B7FB-69540F45FA7F}"/>
                  </a:ext>
                </a:extLst>
              </p:cNvPr>
              <p:cNvSpPr txBox="1"/>
              <p:nvPr/>
            </p:nvSpPr>
            <p:spPr>
              <a:xfrm>
                <a:off x="0" y="1564545"/>
                <a:ext cx="12191999" cy="3584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r>
                            <a:rPr lang="en-GB" b="1" i="1" smtClean="0">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𝟐</m:t>
                      </m:r>
                      <m:r>
                        <a:rPr lang="en-GB" b="1" i="1" smtClean="0">
                          <a:solidFill>
                            <a:srgbClr val="FF0000"/>
                          </a:solidFill>
                          <a:latin typeface="Cambria Math" panose="02040503050406030204" pitchFamily="18" charset="0"/>
                          <a:ea typeface="Cambria Math" panose="02040503050406030204" pitchFamily="18" charset="0"/>
                        </a:rPr>
                        <m:t>𝝅</m:t>
                      </m:r>
                      <m:r>
                        <a:rPr lang="en-GB" b="1" i="1" smtClean="0">
                          <a:solidFill>
                            <a:srgbClr val="FF0000"/>
                          </a:solidFill>
                          <a:latin typeface="Cambria Math" panose="02040503050406030204" pitchFamily="18" charset="0"/>
                          <a:ea typeface="Cambria Math" panose="02040503050406030204" pitchFamily="18" charset="0"/>
                        </a:rPr>
                        <m:t>𝒉</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a:solidFill>
                                <a:srgbClr val="FF0000"/>
                              </a:solidFill>
                              <a:latin typeface="Cambria Math" panose="02040503050406030204" pitchFamily="18" charset="0"/>
                              <a:ea typeface="Cambria Math" panose="02040503050406030204" pitchFamily="18" charset="0"/>
                            </a:rPr>
                            <m:t>𝟎</m:t>
                          </m:r>
                        </m:sub>
                      </m:sSub>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oMath>
                  </m:oMathPara>
                </a14:m>
                <a:endParaRPr lang="en-GB" b="1" i="1" dirty="0">
                  <a:solidFill>
                    <a:srgbClr val="FF0000"/>
                  </a:solidFill>
                </a:endParaRPr>
              </a:p>
            </p:txBody>
          </p:sp>
        </mc:Choice>
        <mc:Fallback xmlns="">
          <p:sp>
            <p:nvSpPr>
              <p:cNvPr id="4" name="CasellaDiTesto 3">
                <a:extLst>
                  <a:ext uri="{FF2B5EF4-FFF2-40B4-BE49-F238E27FC236}">
                    <a16:creationId xmlns:a16="http://schemas.microsoft.com/office/drawing/2014/main" id="{BAE42D10-D65D-42A3-B7FB-69540F45FA7F}"/>
                  </a:ext>
                </a:extLst>
              </p:cNvPr>
              <p:cNvSpPr txBox="1">
                <a:spLocks noRot="1" noChangeAspect="1" noMove="1" noResize="1" noEditPoints="1" noAdjustHandles="1" noChangeArrowheads="1" noChangeShapeType="1" noTextEdit="1"/>
              </p:cNvSpPr>
              <p:nvPr/>
            </p:nvSpPr>
            <p:spPr>
              <a:xfrm>
                <a:off x="0" y="1564545"/>
                <a:ext cx="12191999" cy="358431"/>
              </a:xfrm>
              <a:prstGeom prst="rect">
                <a:avLst/>
              </a:prstGeom>
              <a:blipFill>
                <a:blip r:embed="rId3"/>
                <a:stretch>
                  <a:fillRect t="-3448" b="-189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7510213-D9E8-4528-8733-1C75D491EB33}"/>
                  </a:ext>
                </a:extLst>
              </p:cNvPr>
              <p:cNvSpPr txBox="1"/>
              <p:nvPr/>
            </p:nvSpPr>
            <p:spPr>
              <a:xfrm>
                <a:off x="0" y="2049691"/>
                <a:ext cx="12191999" cy="9121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f>
                        <m:fPr>
                          <m:ctrlPr>
                            <a:rPr lang="en-GB" b="1" i="1">
                              <a:solidFill>
                                <a:srgbClr val="FF0000"/>
                              </a:solidFill>
                              <a:latin typeface="Cambria Math" panose="02040503050406030204" pitchFamily="18" charset="0"/>
                              <a:ea typeface="Cambria Math" panose="02040503050406030204" pitchFamily="18" charset="0"/>
                            </a:rPr>
                          </m:ctrlPr>
                        </m:fPr>
                        <m:num>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𝑼</m:t>
                              </m:r>
                            </m:e>
                            <m:sub>
                              <m:r>
                                <a:rPr lang="en-GB" b="1" i="1">
                                  <a:solidFill>
                                    <a:srgbClr val="FF0000"/>
                                  </a:solidFill>
                                  <a:latin typeface="Cambria Math" panose="02040503050406030204" pitchFamily="18" charset="0"/>
                                  <a:ea typeface="Cambria Math" panose="02040503050406030204" pitchFamily="18" charset="0"/>
                                </a:rPr>
                                <m:t>𝟎</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𝑬</m:t>
                              </m:r>
                            </m:e>
                            <m:sub>
                              <m:r>
                                <a:rPr lang="en-GB" b="1" i="1">
                                  <a:solidFill>
                                    <a:srgbClr val="FF0000"/>
                                  </a:solidFill>
                                  <a:latin typeface="Cambria Math" panose="02040503050406030204" pitchFamily="18" charset="0"/>
                                  <a:ea typeface="Cambria Math" panose="02040503050406030204" pitchFamily="18" charset="0"/>
                                </a:rPr>
                                <m:t>𝟎</m:t>
                              </m:r>
                            </m:sub>
                          </m:sSub>
                        </m:den>
                      </m:f>
                      <m:d>
                        <m:dPr>
                          <m:ctrlPr>
                            <a:rPr lang="en-GB" b="1" i="1">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𝟏</m:t>
                          </m:r>
                          <m:r>
                            <a:rPr lang="en-GB" b="1" i="1">
                              <a:solidFill>
                                <a:srgbClr val="FF0000"/>
                              </a:solidFill>
                              <a:latin typeface="Cambria Math" panose="02040503050406030204" pitchFamily="18" charset="0"/>
                              <a:ea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dirty="0" smtClean="0">
                                  <a:solidFill>
                                    <a:srgbClr val="FF0000"/>
                                  </a:solidFill>
                                  <a:latin typeface="Cambria Math" panose="02040503050406030204" pitchFamily="18" charset="0"/>
                                </a:rPr>
                                <m:t>𝟐</m:t>
                              </m:r>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e>
                      </m:d>
                      <m:r>
                        <a:rPr lang="en-GB" b="1" i="1" smtClean="0">
                          <a:solidFill>
                            <a:srgbClr val="FF0000"/>
                          </a:solidFill>
                          <a:latin typeface="Cambria Math" panose="02040503050406030204" pitchFamily="18" charset="0"/>
                        </a:rPr>
                        <m:t>+</m:t>
                      </m:r>
                      <m:f>
                        <m:fPr>
                          <m:ctrlPr>
                            <a:rPr lang="en-GB" b="1" i="1" smtClean="0">
                              <a:solidFill>
                                <a:srgbClr val="FF0000"/>
                              </a:solidFill>
                              <a:latin typeface="Cambria Math" panose="02040503050406030204" pitchFamily="18" charset="0"/>
                            </a:rPr>
                          </m:ctrlPr>
                        </m:fPr>
                        <m:num>
                          <m:r>
                            <a:rPr lang="en-GB" b="1" i="1" dirty="0">
                              <a:solidFill>
                                <a:srgbClr val="FF0000"/>
                              </a:solidFill>
                              <a:latin typeface="Cambria Math" panose="02040503050406030204" pitchFamily="18" charset="0"/>
                              <a:ea typeface="Cambria Math" panose="02040503050406030204" pitchFamily="18" charset="0"/>
                            </a:rPr>
                            <m:t>𝒆</m:t>
                          </m:r>
                          <m:sSub>
                            <m:sSubPr>
                              <m:ctrlPr>
                                <a:rPr lang="en-GB" b="1" i="1" dirty="0">
                                  <a:solidFill>
                                    <a:srgbClr val="FF0000"/>
                                  </a:solidFill>
                                  <a:latin typeface="Cambria Math" panose="02040503050406030204" pitchFamily="18" charset="0"/>
                                  <a:ea typeface="Cambria Math" panose="02040503050406030204" pitchFamily="18" charset="0"/>
                                </a:rPr>
                              </m:ctrlPr>
                            </m:sSubPr>
                            <m:e>
                              <m:acc>
                                <m:accPr>
                                  <m:chr m:val="̂"/>
                                  <m:ctrlPr>
                                    <a:rPr lang="en-GB" b="1" i="1" dirty="0">
                                      <a:solidFill>
                                        <a:srgbClr val="FF0000"/>
                                      </a:solidFill>
                                      <a:latin typeface="Cambria Math" panose="02040503050406030204" pitchFamily="18" charset="0"/>
                                      <a:ea typeface="Cambria Math" panose="02040503050406030204" pitchFamily="18" charset="0"/>
                                    </a:rPr>
                                  </m:ctrlPr>
                                </m:accPr>
                                <m:e>
                                  <m:r>
                                    <a:rPr lang="en-GB" b="1" i="1" dirty="0">
                                      <a:solidFill>
                                        <a:srgbClr val="FF0000"/>
                                      </a:solidFill>
                                      <a:latin typeface="Cambria Math" panose="02040503050406030204" pitchFamily="18" charset="0"/>
                                      <a:ea typeface="Cambria Math" panose="02040503050406030204" pitchFamily="18" charset="0"/>
                                    </a:rPr>
                                    <m:t>𝑽</m:t>
                                  </m:r>
                                </m:e>
                              </m:acc>
                            </m:e>
                            <m:sub>
                              <m:r>
                                <a:rPr lang="en-GB" b="1" i="1" dirty="0">
                                  <a:solidFill>
                                    <a:srgbClr val="FF0000"/>
                                  </a:solidFill>
                                  <a:latin typeface="Cambria Math" panose="02040503050406030204" pitchFamily="18" charset="0"/>
                                  <a:ea typeface="Cambria Math" panose="02040503050406030204" pitchFamily="18" charset="0"/>
                                </a:rPr>
                                <m:t>𝒓𝒇</m:t>
                              </m:r>
                            </m:sub>
                          </m:sSub>
                          <m:func>
                            <m:funcPr>
                              <m:ctrlPr>
                                <a:rPr lang="en-GB" b="1" i="1" dirty="0">
                                  <a:solidFill>
                                    <a:srgbClr val="FF0000"/>
                                  </a:solidFill>
                                  <a:latin typeface="Cambria Math" panose="02040503050406030204" pitchFamily="18" charset="0"/>
                                  <a:ea typeface="Cambria Math" panose="02040503050406030204" pitchFamily="18" charset="0"/>
                                </a:rPr>
                              </m:ctrlPr>
                            </m:funcPr>
                            <m:fName>
                              <m:r>
                                <a:rPr lang="en-GB" b="1" i="0" dirty="0">
                                  <a:solidFill>
                                    <a:srgbClr val="FF0000"/>
                                  </a:solidFill>
                                  <a:latin typeface="Cambria Math" panose="02040503050406030204" pitchFamily="18" charset="0"/>
                                  <a:ea typeface="Cambria Math" panose="02040503050406030204" pitchFamily="18" charset="0"/>
                                </a:rPr>
                                <m:t>𝐜𝐨𝐬</m:t>
                              </m:r>
                            </m:fName>
                            <m:e>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sup>
                              </m:sSubSup>
                            </m:e>
                          </m:func>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𝑬</m:t>
                              </m:r>
                            </m:e>
                            <m:sub>
                              <m:r>
                                <a:rPr lang="en-GB" b="1" i="1">
                                  <a:solidFill>
                                    <a:srgbClr val="FF0000"/>
                                  </a:solidFill>
                                  <a:latin typeface="Cambria Math" panose="02040503050406030204" pitchFamily="18" charset="0"/>
                                  <a:ea typeface="Cambria Math" panose="02040503050406030204" pitchFamily="18" charset="0"/>
                                </a:rPr>
                                <m:t>𝟎</m:t>
                              </m:r>
                            </m:sub>
                          </m:sSub>
                        </m:den>
                      </m:f>
                      <m:r>
                        <a:rPr lang="en-GB" b="1" i="1" smtClean="0">
                          <a:solidFill>
                            <a:srgbClr val="FF0000"/>
                          </a:solidFill>
                          <a:latin typeface="Cambria Math" panose="02040503050406030204" pitchFamily="18" charset="0"/>
                        </a:rPr>
                        <m:t>+</m:t>
                      </m:r>
                      <m:f>
                        <m:fPr>
                          <m:ctrlPr>
                            <a:rPr lang="en-GB" b="1" i="1" smtClean="0">
                              <a:solidFill>
                                <a:srgbClr val="FF0000"/>
                              </a:solidFill>
                              <a:latin typeface="Cambria Math" panose="02040503050406030204" pitchFamily="18" charset="0"/>
                            </a:rPr>
                          </m:ctrlPr>
                        </m:fPr>
                        <m:num>
                          <m:r>
                            <a:rPr lang="en-GB" b="1" i="1" dirty="0">
                              <a:solidFill>
                                <a:srgbClr val="FF0000"/>
                              </a:solidFill>
                              <a:latin typeface="Cambria Math" panose="02040503050406030204" pitchFamily="18" charset="0"/>
                              <a:ea typeface="Cambria Math" panose="02040503050406030204" pitchFamily="18" charset="0"/>
                            </a:rPr>
                            <m:t>𝒆</m:t>
                          </m:r>
                        </m:num>
                        <m:den>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𝑬</m:t>
                              </m:r>
                            </m:e>
                            <m:sub>
                              <m:r>
                                <a:rPr lang="en-GB" b="1" i="1" smtClean="0">
                                  <a:solidFill>
                                    <a:srgbClr val="FF0000"/>
                                  </a:solidFill>
                                  <a:latin typeface="Cambria Math" panose="02040503050406030204" pitchFamily="18" charset="0"/>
                                </a:rPr>
                                <m:t>𝟎</m:t>
                              </m:r>
                            </m:sub>
                          </m:sSub>
                        </m:den>
                      </m:f>
                      <m:nary>
                        <m:naryPr>
                          <m:chr m:val="∑"/>
                          <m:ctrlPr>
                            <a:rPr lang="en-GB" b="1" i="1" smtClean="0">
                              <a:solidFill>
                                <a:srgbClr val="FF0000"/>
                              </a:solidFill>
                              <a:latin typeface="Cambria Math" panose="02040503050406030204" pitchFamily="18" charset="0"/>
                            </a:rPr>
                          </m:ctrlPr>
                        </m:naryPr>
                        <m:sub>
                          <m:r>
                            <m:rPr>
                              <m:brk m:alnAt="23"/>
                            </m:rPr>
                            <a:rPr lang="en-GB" b="1" i="1" smtClean="0">
                              <a:solidFill>
                                <a:srgbClr val="FF0000"/>
                              </a:solidFill>
                              <a:latin typeface="Cambria Math" panose="02040503050406030204" pitchFamily="18" charset="0"/>
                            </a:rPr>
                            <m:t>𝒋</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𝟏</m:t>
                          </m:r>
                        </m:sub>
                        <m:sup>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𝑵</m:t>
                              </m:r>
                            </m:e>
                            <m:sub>
                              <m:r>
                                <a:rPr lang="en-GB" b="1" i="1" smtClean="0">
                                  <a:solidFill>
                                    <a:srgbClr val="FF0000"/>
                                  </a:solidFill>
                                  <a:latin typeface="Cambria Math" panose="02040503050406030204" pitchFamily="18" charset="0"/>
                                </a:rPr>
                                <m:t>𝑯𝑶𝑴</m:t>
                              </m:r>
                            </m:sub>
                          </m:sSub>
                        </m:sup>
                        <m:e>
                          <m:d>
                            <m:dPr>
                              <m:begChr m:val="["/>
                              <m:endChr m:val="]"/>
                              <m:ctrlPr>
                                <a:rPr lang="en-GB" b="1" i="1" smtClean="0">
                                  <a:solidFill>
                                    <a:srgbClr val="FF0000"/>
                                  </a:solidFill>
                                  <a:latin typeface="Cambria Math" panose="02040503050406030204" pitchFamily="18" charset="0"/>
                                </a:rPr>
                              </m:ctrlPr>
                            </m:dPr>
                            <m:e>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𝒌</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e>
                                  </m:d>
                                </m:sup>
                              </m:sSubSup>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𝒌</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𝑰𝑵𝑫</m:t>
                                  </m:r>
                                </m:sub>
                              </m:sSub>
                            </m:e>
                          </m:d>
                        </m:e>
                      </m:nary>
                    </m:oMath>
                  </m:oMathPara>
                </a14:m>
                <a:endParaRPr lang="en-GB" b="1" dirty="0">
                  <a:solidFill>
                    <a:srgbClr val="FF0000"/>
                  </a:solidFill>
                </a:endParaRPr>
              </a:p>
            </p:txBody>
          </p:sp>
        </mc:Choice>
        <mc:Fallback xmlns="">
          <p:sp>
            <p:nvSpPr>
              <p:cNvPr id="8" name="CasellaDiTesto 7">
                <a:extLst>
                  <a:ext uri="{FF2B5EF4-FFF2-40B4-BE49-F238E27FC236}">
                    <a16:creationId xmlns:a16="http://schemas.microsoft.com/office/drawing/2014/main" id="{B7510213-D9E8-4528-8733-1C75D491EB33}"/>
                  </a:ext>
                </a:extLst>
              </p:cNvPr>
              <p:cNvSpPr txBox="1">
                <a:spLocks noRot="1" noChangeAspect="1" noMove="1" noResize="1" noEditPoints="1" noAdjustHandles="1" noChangeArrowheads="1" noChangeShapeType="1" noTextEdit="1"/>
              </p:cNvSpPr>
              <p:nvPr/>
            </p:nvSpPr>
            <p:spPr>
              <a:xfrm>
                <a:off x="0" y="2049691"/>
                <a:ext cx="12191999" cy="91217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23EF930F-AECA-404F-8768-BD7EA8C4BD31}"/>
                  </a:ext>
                </a:extLst>
              </p:cNvPr>
              <p:cNvSpPr txBox="1"/>
              <p:nvPr/>
            </p:nvSpPr>
            <p:spPr>
              <a:xfrm>
                <a:off x="2758909" y="4349991"/>
                <a:ext cx="6245440"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𝑉</m:t>
                          </m:r>
                        </m:e>
                        <m:sub>
                          <m:r>
                            <a:rPr lang="en-GB" b="0" i="1" smtClean="0">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d>
                        <m:dPr>
                          <m:ctrlPr>
                            <a:rPr lang="en-GB" b="0" i="1" smtClean="0">
                              <a:latin typeface="Cambria Math" panose="02040503050406030204" pitchFamily="18" charset="0"/>
                            </a:rPr>
                          </m:ctrlPr>
                        </m:dPr>
                        <m:e>
                          <m:sSubSup>
                            <m:sSubSupPr>
                              <m:ctrlPr>
                                <a:rPr lang="en-GB" i="1">
                                  <a:solidFill>
                                    <a:srgbClr val="BF00BF"/>
                                  </a:solidFill>
                                  <a:latin typeface="Cambria Math" panose="02040503050406030204" pitchFamily="18" charset="0"/>
                                </a:rPr>
                              </m:ctrlPr>
                            </m:sSubSupPr>
                            <m:e>
                              <m:acc>
                                <m:accPr>
                                  <m:chr m:val="̅"/>
                                  <m:ctrlPr>
                                    <a:rPr lang="en-GB" i="1">
                                      <a:solidFill>
                                        <a:srgbClr val="BF00BF"/>
                                      </a:solidFill>
                                      <a:latin typeface="Cambria Math" panose="02040503050406030204" pitchFamily="18" charset="0"/>
                                    </a:rPr>
                                  </m:ctrlPr>
                                </m:accPr>
                                <m:e>
                                  <m:r>
                                    <a:rPr lang="en-GB" i="1">
                                      <a:solidFill>
                                        <a:srgbClr val="BF00BF"/>
                                      </a:solidFill>
                                      <a:latin typeface="Cambria Math" panose="02040503050406030204" pitchFamily="18" charset="0"/>
                                    </a:rPr>
                                    <m:t>𝑡</m:t>
                                  </m:r>
                                </m:e>
                              </m:acc>
                            </m:e>
                            <m:sub>
                              <m:r>
                                <a:rPr lang="en-GB" i="1">
                                  <a:solidFill>
                                    <a:srgbClr val="BF00BF"/>
                                  </a:solidFill>
                                  <a:latin typeface="Cambria Math" panose="02040503050406030204" pitchFamily="18" charset="0"/>
                                </a:rPr>
                                <m:t>𝑘</m:t>
                              </m:r>
                              <m:r>
                                <a:rPr lang="en-GB" i="1">
                                  <a:solidFill>
                                    <a:srgbClr val="BF00BF"/>
                                  </a:solidFill>
                                  <a:latin typeface="Cambria Math" panose="02040503050406030204" pitchFamily="18" charset="0"/>
                                </a:rPr>
                                <m:t>−1,</m:t>
                              </m:r>
                              <m:r>
                                <a:rPr lang="en-GB" i="1">
                                  <a:solidFill>
                                    <a:srgbClr val="BF00BF"/>
                                  </a:solidFill>
                                  <a:latin typeface="Cambria Math" panose="02040503050406030204" pitchFamily="18" charset="0"/>
                                </a:rPr>
                                <m:t>𝑘</m:t>
                              </m:r>
                            </m:sub>
                            <m:sup>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𝑛</m:t>
                              </m:r>
                              <m:r>
                                <a:rPr lang="en-GB" i="1">
                                  <a:solidFill>
                                    <a:srgbClr val="BF00BF"/>
                                  </a:solidFill>
                                  <a:latin typeface="Cambria Math" panose="02040503050406030204" pitchFamily="18" charset="0"/>
                                </a:rPr>
                                <m:t>+1)</m:t>
                              </m:r>
                            </m:sup>
                          </m:sSubSup>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b="0" i="1" smtClean="0">
                                      <a:latin typeface="Cambria Math" panose="02040503050406030204" pitchFamily="18" charset="0"/>
                                    </a:rPr>
                                    <m:t>𝑘</m:t>
                                  </m:r>
                                  <m:r>
                                    <a:rPr lang="en-GB" b="0" i="1" smtClean="0">
                                      <a:latin typeface="Cambria Math" panose="02040503050406030204" pitchFamily="18" charset="0"/>
                                    </a:rPr>
                                    <m:t>−1,</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r>
                                <a:rPr lang="en-GB" b="0" i="1" smtClean="0">
                                  <a:latin typeface="Cambria Math" panose="02040503050406030204" pitchFamily="18" charset="0"/>
                                </a:rPr>
                                <m:t>+</m:t>
                              </m:r>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𝑉</m:t>
                                  </m:r>
                                </m:e>
                                <m:sub>
                                  <m:r>
                                    <a:rPr lang="en-GB" b="0" i="1" smtClean="0">
                                      <a:solidFill>
                                        <a:srgbClr val="0000FF"/>
                                      </a:solidFill>
                                      <a:latin typeface="Cambria Math" panose="02040503050406030204" pitchFamily="18" charset="0"/>
                                      <a:ea typeface="Cambria Math" panose="02040503050406030204" pitchFamily="18" charset="0"/>
                                    </a:rPr>
                                    <m:t>𝑘</m:t>
                                  </m:r>
                                  <m:r>
                                    <a:rPr lang="en-GB" b="0" i="1" smtClean="0">
                                      <a:solidFill>
                                        <a:srgbClr val="0000FF"/>
                                      </a:solidFill>
                                      <a:latin typeface="Cambria Math" panose="02040503050406030204" pitchFamily="18" charset="0"/>
                                      <a:ea typeface="Cambria Math" panose="02040503050406030204" pitchFamily="18" charset="0"/>
                                    </a:rPr>
                                    <m:t>−1,</m:t>
                                  </m:r>
                                  <m:r>
                                    <a:rPr lang="en-GB" b="0" i="1" smtClean="0">
                                      <a:solidFill>
                                        <a:srgbClr val="0000FF"/>
                                      </a:solidFill>
                                      <a:latin typeface="Cambria Math" panose="02040503050406030204" pitchFamily="18" charset="0"/>
                                      <a:ea typeface="Cambria Math" panose="02040503050406030204" pitchFamily="18" charset="0"/>
                                    </a:rPr>
                                    <m:t>𝑗</m:t>
                                  </m:r>
                                </m:sub>
                              </m:sSub>
                            </m:num>
                            <m:den>
                              <m:sSubSup>
                                <m:sSubSupPr>
                                  <m:ctrlPr>
                                    <a:rPr lang="en-GB" i="1">
                                      <a:latin typeface="Cambria Math" panose="02040503050406030204" pitchFamily="18" charset="0"/>
                                    </a:rPr>
                                  </m:ctrlPr>
                                </m:sSubSupPr>
                                <m:e>
                                  <m:r>
                                    <a:rPr lang="en-GB" b="0" i="1" smtClean="0">
                                      <a:latin typeface="Cambria Math" panose="02040503050406030204" pitchFamily="18" charset="0"/>
                                    </a:rPr>
                                    <m:t>𝑖</m:t>
                                  </m:r>
                                </m:e>
                                <m:sub>
                                  <m:r>
                                    <a:rPr lang="en-GB" b="0" i="1" smtClean="0">
                                      <a:latin typeface="Cambria Math" panose="02040503050406030204" pitchFamily="18" charset="0"/>
                                    </a:rPr>
                                    <m:t>𝑘</m:t>
                                  </m:r>
                                  <m:r>
                                    <a:rPr lang="en-GB" i="1">
                                      <a:latin typeface="Cambria Math" panose="02040503050406030204" pitchFamily="18" charset="0"/>
                                    </a:rPr>
                                    <m:t>−1,</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den>
                          </m:f>
                        </m:e>
                      </m:d>
                    </m:oMath>
                  </m:oMathPara>
                </a14:m>
                <a:endParaRPr lang="en-GB" dirty="0"/>
              </a:p>
            </p:txBody>
          </p:sp>
        </mc:Choice>
        <mc:Fallback xmlns="">
          <p:sp>
            <p:nvSpPr>
              <p:cNvPr id="10" name="CasellaDiTesto 9">
                <a:extLst>
                  <a:ext uri="{FF2B5EF4-FFF2-40B4-BE49-F238E27FC236}">
                    <a16:creationId xmlns:a16="http://schemas.microsoft.com/office/drawing/2014/main" id="{23EF930F-AECA-404F-8768-BD7EA8C4BD31}"/>
                  </a:ext>
                </a:extLst>
              </p:cNvPr>
              <p:cNvSpPr txBox="1">
                <a:spLocks noRot="1" noChangeAspect="1" noMove="1" noResize="1" noEditPoints="1" noAdjustHandles="1" noChangeArrowheads="1" noChangeShapeType="1" noTextEdit="1"/>
              </p:cNvSpPr>
              <p:nvPr/>
            </p:nvSpPr>
            <p:spPr>
              <a:xfrm>
                <a:off x="2758909" y="4349991"/>
                <a:ext cx="6245440" cy="98405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D4F920A4-A55E-4A04-8F03-1E5A373469B7}"/>
                  </a:ext>
                </a:extLst>
              </p:cNvPr>
              <p:cNvSpPr txBox="1"/>
              <p:nvPr/>
            </p:nvSpPr>
            <p:spPr>
              <a:xfrm>
                <a:off x="387876" y="5662946"/>
                <a:ext cx="4557941" cy="843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BF00BF"/>
                              </a:solidFill>
                              <a:latin typeface="Cambria Math" panose="02040503050406030204" pitchFamily="18" charset="0"/>
                            </a:rPr>
                          </m:ctrlPr>
                        </m:sSubSupPr>
                        <m:e>
                          <m:acc>
                            <m:accPr>
                              <m:chr m:val="̅"/>
                              <m:ctrlPr>
                                <a:rPr lang="en-GB" i="1">
                                  <a:solidFill>
                                    <a:srgbClr val="BF00BF"/>
                                  </a:solidFill>
                                  <a:latin typeface="Cambria Math" panose="02040503050406030204" pitchFamily="18" charset="0"/>
                                </a:rPr>
                              </m:ctrlPr>
                            </m:accPr>
                            <m:e>
                              <m:r>
                                <a:rPr lang="en-GB" i="1">
                                  <a:solidFill>
                                    <a:srgbClr val="BF00BF"/>
                                  </a:solidFill>
                                  <a:latin typeface="Cambria Math" panose="02040503050406030204" pitchFamily="18" charset="0"/>
                                </a:rPr>
                                <m:t>𝑡</m:t>
                              </m:r>
                            </m:e>
                          </m:acc>
                        </m:e>
                        <m:sub>
                          <m:r>
                            <a:rPr lang="en-GB" i="1">
                              <a:solidFill>
                                <a:srgbClr val="BF00BF"/>
                              </a:solidFill>
                              <a:latin typeface="Cambria Math" panose="02040503050406030204" pitchFamily="18" charset="0"/>
                            </a:rPr>
                            <m:t>𝑘</m:t>
                          </m:r>
                          <m:r>
                            <a:rPr lang="en-GB" b="0" i="1" smtClean="0">
                              <a:solidFill>
                                <a:srgbClr val="BF00BF"/>
                              </a:solidFill>
                              <a:latin typeface="Cambria Math" panose="02040503050406030204" pitchFamily="18" charset="0"/>
                            </a:rPr>
                            <m:t>−1</m:t>
                          </m:r>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𝑘</m:t>
                          </m:r>
                        </m:sub>
                        <m:sup>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𝑛</m:t>
                          </m:r>
                          <m:r>
                            <a:rPr lang="en-GB" i="1">
                              <a:solidFill>
                                <a:srgbClr val="BF00BF"/>
                              </a:solidFill>
                              <a:latin typeface="Cambria Math" panose="02040503050406030204" pitchFamily="18" charset="0"/>
                            </a:rPr>
                            <m:t>+1)</m:t>
                          </m:r>
                        </m:sup>
                      </m:sSubSup>
                      <m:r>
                        <a:rPr lang="en-GB" b="0" i="1" smtClean="0">
                          <a:solidFill>
                            <a:srgbClr val="BF00BF"/>
                          </a:solidFill>
                          <a:latin typeface="Cambria Math" panose="02040503050406030204" pitchFamily="18" charset="0"/>
                        </a:rPr>
                        <m:t>=</m:t>
                      </m:r>
                      <m:f>
                        <m:fPr>
                          <m:ctrlPr>
                            <a:rPr lang="en-GB" i="1" smtClean="0">
                              <a:solidFill>
                                <a:srgbClr val="BF00BF"/>
                              </a:solidFill>
                              <a:latin typeface="Cambria Math" panose="02040503050406030204" pitchFamily="18" charset="0"/>
                            </a:rPr>
                          </m:ctrlPr>
                        </m:fPr>
                        <m:num>
                          <m:d>
                            <m:dPr>
                              <m:ctrlPr>
                                <a:rPr lang="en-GB" i="1">
                                  <a:solidFill>
                                    <a:srgbClr val="BF00BF"/>
                                  </a:solidFill>
                                  <a:latin typeface="Cambria Math" panose="02040503050406030204" pitchFamily="18" charset="0"/>
                                </a:rPr>
                              </m:ctrlPr>
                            </m:dPr>
                            <m:e>
                              <m:sSubSup>
                                <m:sSubSupPr>
                                  <m:ctrlPr>
                                    <a:rPr lang="en-GB" i="1" dirty="0">
                                      <a:solidFill>
                                        <a:srgbClr val="BF00BF"/>
                                      </a:solidFill>
                                      <a:latin typeface="Cambria Math" panose="02040503050406030204" pitchFamily="18" charset="0"/>
                                    </a:rPr>
                                  </m:ctrlPr>
                                </m:sSubSupPr>
                                <m:e>
                                  <m:r>
                                    <a:rPr lang="en-GB" b="0" i="1">
                                      <a:solidFill>
                                        <a:srgbClr val="BF00BF"/>
                                      </a:solidFill>
                                      <a:latin typeface="Cambria Math" panose="02040503050406030204" pitchFamily="18" charset="0"/>
                                      <a:ea typeface="Cambria Math" panose="02040503050406030204" pitchFamily="18" charset="0"/>
                                    </a:rPr>
                                    <m:t>∆</m:t>
                                  </m:r>
                                  <m:r>
                                    <a:rPr lang="en-GB" b="0" i="1">
                                      <a:solidFill>
                                        <a:srgbClr val="BF00BF"/>
                                      </a:solidFill>
                                      <a:latin typeface="Cambria Math" panose="02040503050406030204" pitchFamily="18" charset="0"/>
                                      <a:ea typeface="Cambria Math" panose="02040503050406030204" pitchFamily="18" charset="0"/>
                                    </a:rPr>
                                    <m:t>𝜑</m:t>
                                  </m:r>
                                </m:e>
                                <m:sub>
                                  <m:r>
                                    <a:rPr lang="en-GB" b="0" i="1">
                                      <a:solidFill>
                                        <a:srgbClr val="BF00BF"/>
                                      </a:solidFill>
                                      <a:latin typeface="Cambria Math" panose="02040503050406030204" pitchFamily="18" charset="0"/>
                                      <a:ea typeface="Cambria Math" panose="02040503050406030204" pitchFamily="18" charset="0"/>
                                    </a:rPr>
                                    <m:t>𝑘</m:t>
                                  </m:r>
                                </m:sub>
                                <m:sup>
                                  <m:r>
                                    <a:rPr lang="en-GB" b="0" i="1">
                                      <a:solidFill>
                                        <a:srgbClr val="BF00BF"/>
                                      </a:solidFill>
                                      <a:latin typeface="Cambria Math" panose="02040503050406030204" pitchFamily="18" charset="0"/>
                                    </a:rPr>
                                    <m:t>(</m:t>
                                  </m:r>
                                  <m:r>
                                    <a:rPr lang="en-GB" b="0" i="1">
                                      <a:solidFill>
                                        <a:srgbClr val="BF00BF"/>
                                      </a:solidFill>
                                      <a:latin typeface="Cambria Math" panose="02040503050406030204" pitchFamily="18" charset="0"/>
                                    </a:rPr>
                                    <m:t>𝑛</m:t>
                                  </m:r>
                                  <m:r>
                                    <a:rPr lang="en-GB" b="0" i="1">
                                      <a:solidFill>
                                        <a:srgbClr val="BF00BF"/>
                                      </a:solidFill>
                                      <a:latin typeface="Cambria Math" panose="02040503050406030204" pitchFamily="18" charset="0"/>
                                    </a:rPr>
                                    <m:t>+1)</m:t>
                                  </m:r>
                                </m:sup>
                              </m:sSubSup>
                              <m:r>
                                <a:rPr lang="en-GB" b="0" i="1">
                                  <a:solidFill>
                                    <a:srgbClr val="BF00BF"/>
                                  </a:solidFill>
                                  <a:latin typeface="Cambria Math" panose="02040503050406030204" pitchFamily="18" charset="0"/>
                                </a:rPr>
                                <m:t>−</m:t>
                              </m:r>
                              <m:sSubSup>
                                <m:sSubSupPr>
                                  <m:ctrlPr>
                                    <a:rPr lang="en-GB" i="1" dirty="0">
                                      <a:solidFill>
                                        <a:srgbClr val="BF00BF"/>
                                      </a:solidFill>
                                      <a:latin typeface="Cambria Math" panose="02040503050406030204" pitchFamily="18" charset="0"/>
                                    </a:rPr>
                                  </m:ctrlPr>
                                </m:sSubSupPr>
                                <m:e>
                                  <m:r>
                                    <a:rPr lang="en-GB" b="0" i="1">
                                      <a:solidFill>
                                        <a:srgbClr val="BF00BF"/>
                                      </a:solidFill>
                                      <a:latin typeface="Cambria Math" panose="02040503050406030204" pitchFamily="18" charset="0"/>
                                      <a:ea typeface="Cambria Math" panose="02040503050406030204" pitchFamily="18" charset="0"/>
                                    </a:rPr>
                                    <m:t>∆</m:t>
                                  </m:r>
                                  <m:r>
                                    <a:rPr lang="en-GB" b="0" i="1">
                                      <a:solidFill>
                                        <a:srgbClr val="BF00BF"/>
                                      </a:solidFill>
                                      <a:latin typeface="Cambria Math" panose="02040503050406030204" pitchFamily="18" charset="0"/>
                                      <a:ea typeface="Cambria Math" panose="02040503050406030204" pitchFamily="18" charset="0"/>
                                    </a:rPr>
                                    <m:t>𝜑</m:t>
                                  </m:r>
                                </m:e>
                                <m:sub>
                                  <m:r>
                                    <a:rPr lang="en-GB" b="0" i="1">
                                      <a:solidFill>
                                        <a:srgbClr val="BF00BF"/>
                                      </a:solidFill>
                                      <a:latin typeface="Cambria Math" panose="02040503050406030204" pitchFamily="18" charset="0"/>
                                      <a:ea typeface="Cambria Math" panose="02040503050406030204" pitchFamily="18" charset="0"/>
                                    </a:rPr>
                                    <m:t>𝑘</m:t>
                                  </m:r>
                                  <m:r>
                                    <a:rPr lang="en-GB" b="0" i="1">
                                      <a:solidFill>
                                        <a:srgbClr val="BF00BF"/>
                                      </a:solidFill>
                                      <a:latin typeface="Cambria Math" panose="02040503050406030204" pitchFamily="18" charset="0"/>
                                      <a:ea typeface="Cambria Math" panose="02040503050406030204" pitchFamily="18" charset="0"/>
                                    </a:rPr>
                                    <m:t>−1</m:t>
                                  </m:r>
                                </m:sub>
                                <m:sup>
                                  <m:r>
                                    <a:rPr lang="en-GB" b="0" i="1">
                                      <a:solidFill>
                                        <a:srgbClr val="BF00BF"/>
                                      </a:solidFill>
                                      <a:latin typeface="Cambria Math" panose="02040503050406030204" pitchFamily="18" charset="0"/>
                                    </a:rPr>
                                    <m:t>(</m:t>
                                  </m:r>
                                  <m:r>
                                    <a:rPr lang="en-GB" b="0" i="1">
                                      <a:solidFill>
                                        <a:srgbClr val="BF00BF"/>
                                      </a:solidFill>
                                      <a:latin typeface="Cambria Math" panose="02040503050406030204" pitchFamily="18" charset="0"/>
                                    </a:rPr>
                                    <m:t>𝑛</m:t>
                                  </m:r>
                                  <m:r>
                                    <a:rPr lang="en-GB" b="0" i="1">
                                      <a:solidFill>
                                        <a:srgbClr val="BF00BF"/>
                                      </a:solidFill>
                                      <a:latin typeface="Cambria Math" panose="02040503050406030204" pitchFamily="18" charset="0"/>
                                    </a:rPr>
                                    <m:t>+1)</m:t>
                                  </m:r>
                                </m:sup>
                              </m:sSubSup>
                            </m:e>
                          </m:d>
                        </m:num>
                        <m:den>
                          <m:sSub>
                            <m:sSubPr>
                              <m:ctrlPr>
                                <a:rPr lang="en-GB" i="1" smtClean="0">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ea typeface="Cambria Math" panose="02040503050406030204" pitchFamily="18" charset="0"/>
                                </a:rPr>
                                <m:t>𝜔</m:t>
                              </m:r>
                            </m:e>
                            <m:sub>
                              <m:r>
                                <a:rPr lang="en-GB" b="0" i="1" smtClean="0">
                                  <a:solidFill>
                                    <a:srgbClr val="BF00BF"/>
                                  </a:solidFill>
                                  <a:latin typeface="Cambria Math" panose="02040503050406030204" pitchFamily="18" charset="0"/>
                                </a:rPr>
                                <m:t>𝑟𝑓</m:t>
                              </m:r>
                            </m:sub>
                          </m:sSub>
                        </m:den>
                      </m:f>
                      <m:r>
                        <a:rPr lang="en-GB" b="0" i="1" smtClean="0">
                          <a:solidFill>
                            <a:srgbClr val="BF00BF"/>
                          </a:solidFill>
                          <a:latin typeface="Cambria Math" panose="02040503050406030204" pitchFamily="18" charset="0"/>
                        </a:rPr>
                        <m:t>+</m:t>
                      </m:r>
                      <m:sSub>
                        <m:sSubPr>
                          <m:ctrlPr>
                            <a:rPr lang="en-GB" i="1">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rPr>
                            <m:t>𝑟𝑓</m:t>
                          </m:r>
                        </m:sub>
                      </m:sSub>
                      <m:sSub>
                        <m:sSubPr>
                          <m:ctrlPr>
                            <a:rPr lang="en-GB" i="1" smtClean="0">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rPr>
                            <m:t>𝑑</m:t>
                          </m:r>
                        </m:e>
                        <m:sub>
                          <m:r>
                            <a:rPr lang="en-GB" b="0" i="1" smtClean="0">
                              <a:solidFill>
                                <a:srgbClr val="BF00BF"/>
                              </a:solidFill>
                              <a:latin typeface="Cambria Math" panose="02040503050406030204" pitchFamily="18" charset="0"/>
                            </a:rPr>
                            <m:t>𝑘</m:t>
                          </m:r>
                          <m:r>
                            <a:rPr lang="en-GB" b="0" i="1" smtClean="0">
                              <a:solidFill>
                                <a:srgbClr val="BF00BF"/>
                              </a:solidFill>
                              <a:latin typeface="Cambria Math" panose="02040503050406030204" pitchFamily="18" charset="0"/>
                            </a:rPr>
                            <m:t>−1,</m:t>
                          </m:r>
                          <m:r>
                            <a:rPr lang="en-GB" b="0" i="1" smtClean="0">
                              <a:solidFill>
                                <a:srgbClr val="BF00BF"/>
                              </a:solidFill>
                              <a:latin typeface="Cambria Math" panose="02040503050406030204" pitchFamily="18" charset="0"/>
                            </a:rPr>
                            <m:t>𝑘</m:t>
                          </m:r>
                        </m:sub>
                      </m:sSub>
                    </m:oMath>
                  </m:oMathPara>
                </a14:m>
                <a:endParaRPr lang="en-GB" dirty="0">
                  <a:solidFill>
                    <a:srgbClr val="BF00BF"/>
                  </a:solidFill>
                </a:endParaRPr>
              </a:p>
            </p:txBody>
          </p:sp>
        </mc:Choice>
        <mc:Fallback xmlns="">
          <p:sp>
            <p:nvSpPr>
              <p:cNvPr id="12" name="CasellaDiTesto 11">
                <a:extLst>
                  <a:ext uri="{FF2B5EF4-FFF2-40B4-BE49-F238E27FC236}">
                    <a16:creationId xmlns:a16="http://schemas.microsoft.com/office/drawing/2014/main" id="{D4F920A4-A55E-4A04-8F03-1E5A373469B7}"/>
                  </a:ext>
                </a:extLst>
              </p:cNvPr>
              <p:cNvSpPr txBox="1">
                <a:spLocks noRot="1" noChangeAspect="1" noMove="1" noResize="1" noEditPoints="1" noAdjustHandles="1" noChangeArrowheads="1" noChangeShapeType="1" noTextEdit="1"/>
              </p:cNvSpPr>
              <p:nvPr/>
            </p:nvSpPr>
            <p:spPr>
              <a:xfrm>
                <a:off x="387876" y="5662946"/>
                <a:ext cx="4557941" cy="84388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5C645E9F-160B-492A-BA2C-2EBE66AF5463}"/>
                  </a:ext>
                </a:extLst>
              </p:cNvPr>
              <p:cNvSpPr txBox="1"/>
              <p:nvPr/>
            </p:nvSpPr>
            <p:spPr>
              <a:xfrm>
                <a:off x="7119422" y="5803200"/>
                <a:ext cx="3601030" cy="6046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0000FF"/>
                              </a:solidFill>
                              <a:latin typeface="Cambria Math" panose="02040503050406030204" pitchFamily="18" charset="0"/>
                              <a:ea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𝑉</m:t>
                          </m:r>
                        </m:e>
                        <m:sub>
                          <m:r>
                            <a:rPr lang="en-GB" i="1">
                              <a:solidFill>
                                <a:srgbClr val="0000FF"/>
                              </a:solidFill>
                              <a:latin typeface="Cambria Math" panose="02040503050406030204" pitchFamily="18" charset="0"/>
                              <a:ea typeface="Cambria Math" panose="02040503050406030204" pitchFamily="18" charset="0"/>
                            </a:rPr>
                            <m:t>𝑘</m:t>
                          </m:r>
                          <m:r>
                            <a:rPr lang="en-GB" i="1">
                              <a:solidFill>
                                <a:srgbClr val="0000FF"/>
                              </a:solidFill>
                              <a:latin typeface="Cambria Math" panose="02040503050406030204" pitchFamily="18" charset="0"/>
                              <a:ea typeface="Cambria Math" panose="02040503050406030204" pitchFamily="18" charset="0"/>
                            </a:rPr>
                            <m:t>−1,</m:t>
                          </m:r>
                          <m:r>
                            <a:rPr lang="en-GB" i="1">
                              <a:solidFill>
                                <a:srgbClr val="0000FF"/>
                              </a:solidFill>
                              <a:latin typeface="Cambria Math" panose="02040503050406030204" pitchFamily="18" charset="0"/>
                              <a:ea typeface="Cambria Math" panose="02040503050406030204" pitchFamily="18" charset="0"/>
                            </a:rPr>
                            <m:t>𝑗</m:t>
                          </m:r>
                        </m:sub>
                      </m:sSub>
                      <m:r>
                        <a:rPr lang="en-GB" b="0" i="1" smtClean="0">
                          <a:solidFill>
                            <a:srgbClr val="0000FF"/>
                          </a:solidFill>
                          <a:latin typeface="Cambria Math" panose="02040503050406030204" pitchFamily="18" charset="0"/>
                          <a:ea typeface="Cambria Math" panose="02040503050406030204" pitchFamily="18" charset="0"/>
                        </a:rPr>
                        <m:t>=−</m:t>
                      </m:r>
                      <m:f>
                        <m:fPr>
                          <m:ctrlPr>
                            <a:rPr lang="en-GB" b="0" i="1" smtClean="0">
                              <a:solidFill>
                                <a:srgbClr val="0000FF"/>
                              </a:solidFill>
                              <a:latin typeface="Cambria Math" panose="02040503050406030204" pitchFamily="18" charset="0"/>
                              <a:ea typeface="Cambria Math" panose="02040503050406030204" pitchFamily="18" charset="0"/>
                            </a:rPr>
                          </m:ctrlPr>
                        </m:fPr>
                        <m:num>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𝑅</m:t>
                              </m:r>
                            </m:e>
                            <m:sub>
                              <m:r>
                                <a:rPr lang="en-GB" b="0" i="1" smtClean="0">
                                  <a:solidFill>
                                    <a:srgbClr val="0000FF"/>
                                  </a:solidFill>
                                  <a:latin typeface="Cambria Math" panose="02040503050406030204" pitchFamily="18" charset="0"/>
                                  <a:ea typeface="Cambria Math" panose="02040503050406030204" pitchFamily="18" charset="0"/>
                                </a:rPr>
                                <m:t>𝑠</m:t>
                              </m:r>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𝑗</m:t>
                              </m:r>
                            </m:sub>
                          </m:sSub>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𝜔</m:t>
                              </m:r>
                            </m:e>
                            <m:sub>
                              <m:r>
                                <a:rPr lang="en-GB" b="0" i="1" smtClean="0">
                                  <a:solidFill>
                                    <a:srgbClr val="0000FF"/>
                                  </a:solidFill>
                                  <a:latin typeface="Cambria Math" panose="02040503050406030204" pitchFamily="18" charset="0"/>
                                  <a:ea typeface="Cambria Math" panose="02040503050406030204" pitchFamily="18" charset="0"/>
                                </a:rPr>
                                <m:t>𝑟</m:t>
                              </m:r>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𝑗</m:t>
                              </m:r>
                            </m:sub>
                          </m:sSub>
                        </m:num>
                        <m:den>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𝑄</m:t>
                              </m:r>
                            </m:e>
                            <m:sub>
                              <m:r>
                                <a:rPr lang="en-GB" b="0" i="1" smtClean="0">
                                  <a:solidFill>
                                    <a:srgbClr val="0000FF"/>
                                  </a:solidFill>
                                  <a:latin typeface="Cambria Math" panose="02040503050406030204" pitchFamily="18" charset="0"/>
                                  <a:ea typeface="Cambria Math" panose="02040503050406030204" pitchFamily="18" charset="0"/>
                                </a:rPr>
                                <m:t>𝑗</m:t>
                              </m:r>
                            </m:sub>
                          </m:sSub>
                        </m:den>
                      </m:f>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𝑄</m:t>
                          </m:r>
                        </m:e>
                        <m:sub>
                          <m:r>
                            <a:rPr lang="en-GB" b="0" i="1" smtClean="0">
                              <a:solidFill>
                                <a:srgbClr val="0000FF"/>
                              </a:solidFill>
                              <a:latin typeface="Cambria Math" panose="02040503050406030204" pitchFamily="18" charset="0"/>
                              <a:ea typeface="Cambria Math" panose="02040503050406030204" pitchFamily="18" charset="0"/>
                            </a:rPr>
                            <m:t>𝑏</m:t>
                          </m:r>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𝑘</m:t>
                          </m:r>
                          <m:r>
                            <a:rPr lang="en-GB" b="0" i="1" smtClean="0">
                              <a:solidFill>
                                <a:srgbClr val="0000FF"/>
                              </a:solidFill>
                              <a:latin typeface="Cambria Math" panose="02040503050406030204" pitchFamily="18" charset="0"/>
                              <a:ea typeface="Cambria Math" panose="02040503050406030204" pitchFamily="18" charset="0"/>
                            </a:rPr>
                            <m:t>−1</m:t>
                          </m:r>
                        </m:sub>
                      </m:sSub>
                    </m:oMath>
                  </m:oMathPara>
                </a14:m>
                <a:endParaRPr lang="en-GB" dirty="0">
                  <a:solidFill>
                    <a:srgbClr val="0000FF"/>
                  </a:solidFill>
                </a:endParaRPr>
              </a:p>
            </p:txBody>
          </p:sp>
        </mc:Choice>
        <mc:Fallback xmlns="">
          <p:sp>
            <p:nvSpPr>
              <p:cNvPr id="16" name="CasellaDiTesto 15">
                <a:extLst>
                  <a:ext uri="{FF2B5EF4-FFF2-40B4-BE49-F238E27FC236}">
                    <a16:creationId xmlns:a16="http://schemas.microsoft.com/office/drawing/2014/main" id="{5C645E9F-160B-492A-BA2C-2EBE66AF5463}"/>
                  </a:ext>
                </a:extLst>
              </p:cNvPr>
              <p:cNvSpPr txBox="1">
                <a:spLocks noRot="1" noChangeAspect="1" noMove="1" noResize="1" noEditPoints="1" noAdjustHandles="1" noChangeArrowheads="1" noChangeShapeType="1" noTextEdit="1"/>
              </p:cNvSpPr>
              <p:nvPr/>
            </p:nvSpPr>
            <p:spPr>
              <a:xfrm>
                <a:off x="7119422" y="5803200"/>
                <a:ext cx="3601030" cy="60465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B5A7F58-5967-4311-881D-A97A9ABDA0FD}"/>
                  </a:ext>
                </a:extLst>
              </p:cNvPr>
              <p:cNvSpPr txBox="1"/>
              <p:nvPr/>
            </p:nvSpPr>
            <p:spPr>
              <a:xfrm>
                <a:off x="10255082" y="5649954"/>
                <a:ext cx="2048678" cy="923330"/>
              </a:xfrm>
              <a:prstGeom prst="rect">
                <a:avLst/>
              </a:prstGeom>
              <a:noFill/>
            </p:spPr>
            <p:txBody>
              <a:bodyPr wrap="square">
                <a:spAutoFit/>
              </a:bodyPr>
              <a:lstStyle/>
              <a:p>
                <a:r>
                  <a:rPr lang="en-GB" dirty="0">
                    <a:solidFill>
                      <a:srgbClr val="0000FF"/>
                    </a:solidFill>
                  </a:rPr>
                  <a:t>voltage induced by the charge </a:t>
                </a:r>
                <a14:m>
                  <m:oMath xmlns:m="http://schemas.openxmlformats.org/officeDocument/2006/math">
                    <m:r>
                      <a:rPr lang="en-GB" i="1" dirty="0" smtClean="0">
                        <a:solidFill>
                          <a:srgbClr val="0000FF"/>
                        </a:solidFill>
                        <a:latin typeface="Cambria Math" panose="02040503050406030204" pitchFamily="18" charset="0"/>
                      </a:rPr>
                      <m:t>𝑘</m:t>
                    </m:r>
                    <m:r>
                      <a:rPr lang="en-GB" i="1" dirty="0" smtClean="0">
                        <a:solidFill>
                          <a:srgbClr val="0000FF"/>
                        </a:solidFill>
                        <a:latin typeface="Cambria Math" panose="02040503050406030204" pitchFamily="18" charset="0"/>
                      </a:rPr>
                      <m:t>−1</m:t>
                    </m:r>
                  </m:oMath>
                </a14:m>
                <a:r>
                  <a:rPr lang="en-GB" dirty="0">
                    <a:solidFill>
                      <a:srgbClr val="0000FF"/>
                    </a:solidFill>
                  </a:rPr>
                  <a:t> on the HOM </a:t>
                </a:r>
                <a14:m>
                  <m:oMath xmlns:m="http://schemas.openxmlformats.org/officeDocument/2006/math">
                    <m:r>
                      <a:rPr lang="en-GB" i="1" dirty="0" smtClean="0">
                        <a:solidFill>
                          <a:srgbClr val="0000FF"/>
                        </a:solidFill>
                        <a:latin typeface="Cambria Math" panose="02040503050406030204" pitchFamily="18" charset="0"/>
                      </a:rPr>
                      <m:t>𝑗</m:t>
                    </m:r>
                  </m:oMath>
                </a14:m>
                <a:endParaRPr lang="en-GB" dirty="0">
                  <a:solidFill>
                    <a:srgbClr val="0000FF"/>
                  </a:solidFill>
                </a:endParaRPr>
              </a:p>
            </p:txBody>
          </p:sp>
        </mc:Choice>
        <mc:Fallback xmlns="">
          <p:sp>
            <p:nvSpPr>
              <p:cNvPr id="18" name="CasellaDiTesto 17">
                <a:extLst>
                  <a:ext uri="{FF2B5EF4-FFF2-40B4-BE49-F238E27FC236}">
                    <a16:creationId xmlns:a16="http://schemas.microsoft.com/office/drawing/2014/main" id="{2B5A7F58-5967-4311-881D-A97A9ABDA0FD}"/>
                  </a:ext>
                </a:extLst>
              </p:cNvPr>
              <p:cNvSpPr txBox="1">
                <a:spLocks noRot="1" noChangeAspect="1" noMove="1" noResize="1" noEditPoints="1" noAdjustHandles="1" noChangeArrowheads="1" noChangeShapeType="1" noTextEdit="1"/>
              </p:cNvSpPr>
              <p:nvPr/>
            </p:nvSpPr>
            <p:spPr>
              <a:xfrm>
                <a:off x="10255082" y="5649954"/>
                <a:ext cx="2048678" cy="923330"/>
              </a:xfrm>
              <a:prstGeom prst="rect">
                <a:avLst/>
              </a:prstGeom>
              <a:blipFill>
                <a:blip r:embed="rId8"/>
                <a:stretch>
                  <a:fillRect l="-2381" t="-3974"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E47E84B3-3F5C-44E1-B6A5-580BCC46A39B}"/>
                  </a:ext>
                </a:extLst>
              </p:cNvPr>
              <p:cNvSpPr txBox="1"/>
              <p:nvPr/>
            </p:nvSpPr>
            <p:spPr>
              <a:xfrm>
                <a:off x="4764302" y="5530074"/>
                <a:ext cx="2540104" cy="1212511"/>
              </a:xfrm>
              <a:prstGeom prst="rect">
                <a:avLst/>
              </a:prstGeom>
              <a:noFill/>
            </p:spPr>
            <p:txBody>
              <a:bodyPr wrap="square">
                <a:spAutoFit/>
              </a:bodyPr>
              <a:lstStyle/>
              <a:p>
                <a:r>
                  <a:rPr lang="en-GB" dirty="0">
                    <a:solidFill>
                      <a:srgbClr val="BF00BF"/>
                    </a:solidFill>
                  </a:rPr>
                  <a:t>time distance between the bunches </a:t>
                </a:r>
                <a14:m>
                  <m:oMath xmlns:m="http://schemas.openxmlformats.org/officeDocument/2006/math">
                    <m:r>
                      <a:rPr lang="en-GB" i="1" dirty="0" smtClean="0">
                        <a:solidFill>
                          <a:srgbClr val="BF00BF"/>
                        </a:solidFill>
                        <a:latin typeface="Cambria Math" panose="02040503050406030204" pitchFamily="18" charset="0"/>
                      </a:rPr>
                      <m:t>𝑘</m:t>
                    </m:r>
                    <m:r>
                      <a:rPr lang="en-GB" i="1" dirty="0" smtClean="0">
                        <a:solidFill>
                          <a:srgbClr val="BF00BF"/>
                        </a:solidFill>
                        <a:latin typeface="Cambria Math" panose="02040503050406030204" pitchFamily="18" charset="0"/>
                      </a:rPr>
                      <m:t>−1</m:t>
                    </m:r>
                  </m:oMath>
                </a14:m>
                <a:r>
                  <a:rPr lang="en-GB" dirty="0">
                    <a:solidFill>
                      <a:srgbClr val="BF00BF"/>
                    </a:solidFill>
                  </a:rPr>
                  <a:t> and </a:t>
                </a:r>
                <a14:m>
                  <m:oMath xmlns:m="http://schemas.openxmlformats.org/officeDocument/2006/math">
                    <m:r>
                      <a:rPr lang="en-GB" i="1" dirty="0" smtClean="0">
                        <a:solidFill>
                          <a:srgbClr val="BF00BF"/>
                        </a:solidFill>
                        <a:latin typeface="Cambria Math" panose="02040503050406030204" pitchFamily="18" charset="0"/>
                      </a:rPr>
                      <m:t>𝑘</m:t>
                    </m:r>
                  </m:oMath>
                </a14:m>
                <a:r>
                  <a:rPr lang="en-GB" dirty="0">
                    <a:solidFill>
                      <a:srgbClr val="BF00BF"/>
                    </a:solidFill>
                  </a:rPr>
                  <a:t> (</a:t>
                </a:r>
                <a14:m>
                  <m:oMath xmlns:m="http://schemas.openxmlformats.org/officeDocument/2006/math">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𝑑</m:t>
                        </m:r>
                      </m:e>
                      <m:sub>
                        <m:r>
                          <a:rPr lang="en-GB" i="1">
                            <a:solidFill>
                              <a:srgbClr val="BF00BF"/>
                            </a:solidFill>
                            <a:latin typeface="Cambria Math" panose="02040503050406030204" pitchFamily="18" charset="0"/>
                          </a:rPr>
                          <m:t>𝑘</m:t>
                        </m:r>
                        <m:r>
                          <a:rPr lang="en-GB" i="1">
                            <a:solidFill>
                              <a:srgbClr val="BF00BF"/>
                            </a:solidFill>
                            <a:latin typeface="Cambria Math" panose="02040503050406030204" pitchFamily="18" charset="0"/>
                          </a:rPr>
                          <m:t>−1,</m:t>
                        </m:r>
                        <m:r>
                          <a:rPr lang="en-GB" i="1">
                            <a:solidFill>
                              <a:srgbClr val="BF00BF"/>
                            </a:solidFill>
                            <a:latin typeface="Cambria Math" panose="02040503050406030204" pitchFamily="18" charset="0"/>
                          </a:rPr>
                          <m:t>𝑘</m:t>
                        </m:r>
                      </m:sub>
                    </m:sSub>
                  </m:oMath>
                </a14:m>
                <a:r>
                  <a:rPr lang="en-GB" dirty="0">
                    <a:solidFill>
                      <a:srgbClr val="BF00BF"/>
                    </a:solidFill>
                  </a:rPr>
                  <a:t> is the distance in buckets)</a:t>
                </a:r>
              </a:p>
            </p:txBody>
          </p:sp>
        </mc:Choice>
        <mc:Fallback xmlns="">
          <p:sp>
            <p:nvSpPr>
              <p:cNvPr id="20" name="CasellaDiTesto 19">
                <a:extLst>
                  <a:ext uri="{FF2B5EF4-FFF2-40B4-BE49-F238E27FC236}">
                    <a16:creationId xmlns:a16="http://schemas.microsoft.com/office/drawing/2014/main" id="{E47E84B3-3F5C-44E1-B6A5-580BCC46A39B}"/>
                  </a:ext>
                </a:extLst>
              </p:cNvPr>
              <p:cNvSpPr txBox="1">
                <a:spLocks noRot="1" noChangeAspect="1" noMove="1" noResize="1" noEditPoints="1" noAdjustHandles="1" noChangeArrowheads="1" noChangeShapeType="1" noTextEdit="1"/>
              </p:cNvSpPr>
              <p:nvPr/>
            </p:nvSpPr>
            <p:spPr>
              <a:xfrm>
                <a:off x="4764302" y="5530074"/>
                <a:ext cx="2540104" cy="1212511"/>
              </a:xfrm>
              <a:prstGeom prst="rect">
                <a:avLst/>
              </a:prstGeom>
              <a:blipFill>
                <a:blip r:embed="rId9"/>
                <a:stretch>
                  <a:fillRect l="-2163" t="-2513" r="-1442" b="-7035"/>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DB5707B3-8657-43B9-BF26-C9868CCD4AAC}"/>
              </a:ext>
            </a:extLst>
          </p:cNvPr>
          <p:cNvSpPr>
            <a:spLocks noGrp="1"/>
          </p:cNvSpPr>
          <p:nvPr>
            <p:ph type="sldNum" sz="quarter" idx="12"/>
          </p:nvPr>
        </p:nvSpPr>
        <p:spPr/>
        <p:txBody>
          <a:bodyPr/>
          <a:lstStyle/>
          <a:p>
            <a:fld id="{F556478C-EA8F-4B12-8AB2-8053E5C3663D}" type="slidenum">
              <a:rPr lang="en-GB" smtClean="0"/>
              <a:t>42</a:t>
            </a:fld>
            <a:endParaRPr lang="en-GB"/>
          </a:p>
        </p:txBody>
      </p:sp>
    </p:spTree>
    <p:extLst>
      <p:ext uri="{BB962C8B-B14F-4D97-AF65-F5344CB8AC3E}">
        <p14:creationId xmlns:p14="http://schemas.microsoft.com/office/powerpoint/2010/main" val="73199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8BFFBB-131B-4EA1-BF46-87817E931B1E}"/>
              </a:ext>
            </a:extLst>
          </p:cNvPr>
          <p:cNvSpPr txBox="1"/>
          <p:nvPr/>
        </p:nvSpPr>
        <p:spPr>
          <a:xfrm>
            <a:off x="58858" y="152112"/>
            <a:ext cx="12191999" cy="707886"/>
          </a:xfrm>
          <a:prstGeom prst="rect">
            <a:avLst/>
          </a:prstGeom>
          <a:noFill/>
        </p:spPr>
        <p:txBody>
          <a:bodyPr wrap="square" rtlCol="0">
            <a:spAutoFit/>
          </a:bodyPr>
          <a:lstStyle/>
          <a:p>
            <a:pPr algn="ctr"/>
            <a:r>
              <a:rPr lang="en-GB" sz="4000" dirty="0">
                <a:latin typeface="+mj-lt"/>
              </a:rPr>
              <a:t>Equations of motion in the code (RF+SR+HOM)</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24C0392B-AE85-49B3-81EE-57A5E9953488}"/>
                  </a:ext>
                </a:extLst>
              </p:cNvPr>
              <p:cNvSpPr txBox="1"/>
              <p:nvPr/>
            </p:nvSpPr>
            <p:spPr>
              <a:xfrm>
                <a:off x="2" y="2343425"/>
                <a:ext cx="12191998" cy="369332"/>
              </a:xfrm>
              <a:prstGeom prst="rect">
                <a:avLst/>
              </a:prstGeom>
              <a:noFill/>
            </p:spPr>
            <p:txBody>
              <a:bodyPr wrap="square">
                <a:spAutoFit/>
              </a:bodyPr>
              <a:lstStyle/>
              <a:p>
                <a:pPr marL="1200150" lvl="2" indent="-285750">
                  <a:buFont typeface="Arial" panose="020B0604020202020204" pitchFamily="34" charset="0"/>
                  <a:buChar char="•"/>
                </a:pP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p:txBody>
          </p:sp>
        </mc:Choice>
        <mc:Fallback xmlns="">
          <p:sp>
            <p:nvSpPr>
              <p:cNvPr id="11" name="CasellaDiTesto 10">
                <a:extLst>
                  <a:ext uri="{FF2B5EF4-FFF2-40B4-BE49-F238E27FC236}">
                    <a16:creationId xmlns:a16="http://schemas.microsoft.com/office/drawing/2014/main" id="{24C0392B-AE85-49B3-81EE-57A5E9953488}"/>
                  </a:ext>
                </a:extLst>
              </p:cNvPr>
              <p:cNvSpPr txBox="1">
                <a:spLocks noRot="1" noChangeAspect="1" noMove="1" noResize="1" noEditPoints="1" noAdjustHandles="1" noChangeArrowheads="1" noChangeShapeType="1" noTextEdit="1"/>
              </p:cNvSpPr>
              <p:nvPr/>
            </p:nvSpPr>
            <p:spPr>
              <a:xfrm>
                <a:off x="2" y="2343425"/>
                <a:ext cx="12191998" cy="369332"/>
              </a:xfrm>
              <a:prstGeom prst="rect">
                <a:avLst/>
              </a:prstGeom>
              <a:blipFill>
                <a:blip r:embed="rId2"/>
                <a:stretch>
                  <a:fillRect t="-3279" b="-180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3F9650D1-4C18-4F5A-96A5-CE1A5711E642}"/>
                  </a:ext>
                </a:extLst>
              </p:cNvPr>
              <p:cNvSpPr txBox="1"/>
              <p:nvPr/>
            </p:nvSpPr>
            <p:spPr>
              <a:xfrm>
                <a:off x="2890989" y="2712757"/>
                <a:ext cx="6245440"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𝑉</m:t>
                          </m:r>
                        </m:e>
                        <m:sub>
                          <m:r>
                            <a:rPr lang="en-GB" b="0" i="1" smtClean="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d>
                        <m:dPr>
                          <m:ctrlPr>
                            <a:rPr lang="en-GB" b="0" i="1" smtClean="0">
                              <a:latin typeface="Cambria Math" panose="02040503050406030204" pitchFamily="18" charset="0"/>
                            </a:rPr>
                          </m:ctrlPr>
                        </m:dPr>
                        <m:e>
                          <m:sSubSup>
                            <m:sSubSupPr>
                              <m:ctrlPr>
                                <a:rPr lang="en-GB" i="1">
                                  <a:solidFill>
                                    <a:srgbClr val="BF00BF"/>
                                  </a:solidFill>
                                  <a:latin typeface="Cambria Math" panose="02040503050406030204" pitchFamily="18" charset="0"/>
                                </a:rPr>
                              </m:ctrlPr>
                            </m:sSubSupPr>
                            <m:e>
                              <m:acc>
                                <m:accPr>
                                  <m:chr m:val="̅"/>
                                  <m:ctrlPr>
                                    <a:rPr lang="en-GB" i="1">
                                      <a:solidFill>
                                        <a:srgbClr val="BF00BF"/>
                                      </a:solidFill>
                                      <a:latin typeface="Cambria Math" panose="02040503050406030204" pitchFamily="18" charset="0"/>
                                    </a:rPr>
                                  </m:ctrlPr>
                                </m:accPr>
                                <m:e>
                                  <m:r>
                                    <a:rPr lang="en-GB" i="1">
                                      <a:solidFill>
                                        <a:srgbClr val="BF00BF"/>
                                      </a:solidFill>
                                      <a:latin typeface="Cambria Math" panose="02040503050406030204" pitchFamily="18" charset="0"/>
                                    </a:rPr>
                                    <m:t>𝑡</m:t>
                                  </m:r>
                                </m:e>
                              </m:acc>
                            </m:e>
                            <m:sub>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r>
                                <a:rPr lang="en-GB" i="1">
                                  <a:solidFill>
                                    <a:srgbClr val="BF00BF"/>
                                  </a:solidFill>
                                  <a:latin typeface="Cambria Math" panose="02040503050406030204" pitchFamily="18" charset="0"/>
                                </a:rPr>
                                <m:t>,1</m:t>
                              </m:r>
                            </m:sub>
                            <m:sup>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𝑛</m:t>
                              </m:r>
                              <m:r>
                                <a:rPr lang="en-GB" i="1">
                                  <a:solidFill>
                                    <a:srgbClr val="BF00BF"/>
                                  </a:solidFill>
                                  <a:latin typeface="Cambria Math" panose="02040503050406030204" pitchFamily="18" charset="0"/>
                                </a:rPr>
                                <m:t>+1)</m:t>
                              </m:r>
                            </m:sup>
                          </m:sSubSup>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b="0" i="1" smtClean="0">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r>
                                <a:rPr lang="en-GB" b="0" i="1" smtClean="0">
                                  <a:latin typeface="Cambria Math" panose="02040503050406030204" pitchFamily="18" charset="0"/>
                                </a:rPr>
                                <m:t>+</m:t>
                              </m:r>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𝑉</m:t>
                                  </m:r>
                                </m:e>
                                <m:sub>
                                  <m:sSub>
                                    <m:sSubPr>
                                      <m:ctrlPr>
                                        <a:rPr lang="en-GB" i="1" smtClean="0">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𝑁</m:t>
                                      </m:r>
                                    </m:e>
                                    <m:sub>
                                      <m:r>
                                        <a:rPr lang="en-GB" i="1">
                                          <a:solidFill>
                                            <a:srgbClr val="0000FF"/>
                                          </a:solidFill>
                                          <a:latin typeface="Cambria Math" panose="02040503050406030204" pitchFamily="18" charset="0"/>
                                        </a:rPr>
                                        <m:t>𝑏</m:t>
                                      </m:r>
                                    </m:sub>
                                  </m:sSub>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𝑗</m:t>
                                  </m:r>
                                </m:sub>
                              </m:sSub>
                            </m:num>
                            <m:den>
                              <m:sSubSup>
                                <m:sSubSupPr>
                                  <m:ctrlPr>
                                    <a:rPr lang="en-GB" i="1">
                                      <a:latin typeface="Cambria Math" panose="02040503050406030204" pitchFamily="18" charset="0"/>
                                    </a:rPr>
                                  </m:ctrlPr>
                                </m:sSubSupPr>
                                <m:e>
                                  <m:r>
                                    <a:rPr lang="en-GB" b="0" i="1" smtClean="0">
                                      <a:latin typeface="Cambria Math" panose="02040503050406030204" pitchFamily="18" charset="0"/>
                                    </a:rPr>
                                    <m:t>𝑖</m:t>
                                  </m:r>
                                </m:e>
                                <m:sub>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den>
                          </m:f>
                        </m:e>
                      </m:d>
                    </m:oMath>
                  </m:oMathPara>
                </a14:m>
                <a:endParaRPr lang="en-GB" dirty="0"/>
              </a:p>
            </p:txBody>
          </p:sp>
        </mc:Choice>
        <mc:Fallback xmlns="">
          <p:sp>
            <p:nvSpPr>
              <p:cNvPr id="13" name="CasellaDiTesto 12">
                <a:extLst>
                  <a:ext uri="{FF2B5EF4-FFF2-40B4-BE49-F238E27FC236}">
                    <a16:creationId xmlns:a16="http://schemas.microsoft.com/office/drawing/2014/main" id="{3F9650D1-4C18-4F5A-96A5-CE1A5711E642}"/>
                  </a:ext>
                </a:extLst>
              </p:cNvPr>
              <p:cNvSpPr txBox="1">
                <a:spLocks noRot="1" noChangeAspect="1" noMove="1" noResize="1" noEditPoints="1" noAdjustHandles="1" noChangeArrowheads="1" noChangeShapeType="1" noTextEdit="1"/>
              </p:cNvSpPr>
              <p:nvPr/>
            </p:nvSpPr>
            <p:spPr>
              <a:xfrm>
                <a:off x="2890989" y="2712757"/>
                <a:ext cx="6245440" cy="98405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3CB15E40-A149-44DE-A00F-E32B1512E550}"/>
                  </a:ext>
                </a:extLst>
              </p:cNvPr>
              <p:cNvSpPr txBox="1"/>
              <p:nvPr/>
            </p:nvSpPr>
            <p:spPr>
              <a:xfrm>
                <a:off x="347236" y="3960016"/>
                <a:ext cx="4557941" cy="843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BF00BF"/>
                              </a:solidFill>
                              <a:latin typeface="Cambria Math" panose="02040503050406030204" pitchFamily="18" charset="0"/>
                            </a:rPr>
                          </m:ctrlPr>
                        </m:sSubSupPr>
                        <m:e>
                          <m:acc>
                            <m:accPr>
                              <m:chr m:val="̅"/>
                              <m:ctrlPr>
                                <a:rPr lang="en-GB" i="1">
                                  <a:solidFill>
                                    <a:srgbClr val="BF00BF"/>
                                  </a:solidFill>
                                  <a:latin typeface="Cambria Math" panose="02040503050406030204" pitchFamily="18" charset="0"/>
                                </a:rPr>
                              </m:ctrlPr>
                            </m:accPr>
                            <m:e>
                              <m:r>
                                <a:rPr lang="en-GB" i="1">
                                  <a:solidFill>
                                    <a:srgbClr val="BF00BF"/>
                                  </a:solidFill>
                                  <a:latin typeface="Cambria Math" panose="02040503050406030204" pitchFamily="18" charset="0"/>
                                </a:rPr>
                                <m:t>𝑡</m:t>
                              </m:r>
                            </m:e>
                          </m:acc>
                        </m:e>
                        <m:sub>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r>
                            <a:rPr lang="en-GB" i="1">
                              <a:solidFill>
                                <a:srgbClr val="BF00BF"/>
                              </a:solidFill>
                              <a:latin typeface="Cambria Math" panose="02040503050406030204" pitchFamily="18" charset="0"/>
                            </a:rPr>
                            <m:t>,1</m:t>
                          </m:r>
                        </m:sub>
                        <m:sup>
                          <m:r>
                            <a:rPr lang="en-GB" i="1">
                              <a:solidFill>
                                <a:srgbClr val="BF00BF"/>
                              </a:solidFill>
                              <a:latin typeface="Cambria Math" panose="02040503050406030204" pitchFamily="18" charset="0"/>
                            </a:rPr>
                            <m:t>(</m:t>
                          </m:r>
                          <m:r>
                            <a:rPr lang="en-GB" i="1">
                              <a:solidFill>
                                <a:srgbClr val="BF00BF"/>
                              </a:solidFill>
                              <a:latin typeface="Cambria Math" panose="02040503050406030204" pitchFamily="18" charset="0"/>
                            </a:rPr>
                            <m:t>𝑛</m:t>
                          </m:r>
                          <m:r>
                            <a:rPr lang="en-GB" i="1">
                              <a:solidFill>
                                <a:srgbClr val="BF00BF"/>
                              </a:solidFill>
                              <a:latin typeface="Cambria Math" panose="02040503050406030204" pitchFamily="18" charset="0"/>
                            </a:rPr>
                            <m:t>+1)</m:t>
                          </m:r>
                        </m:sup>
                      </m:sSubSup>
                      <m:r>
                        <a:rPr lang="en-GB" b="0" i="1" smtClean="0">
                          <a:solidFill>
                            <a:srgbClr val="BF00BF"/>
                          </a:solidFill>
                          <a:latin typeface="Cambria Math" panose="02040503050406030204" pitchFamily="18" charset="0"/>
                        </a:rPr>
                        <m:t>=</m:t>
                      </m:r>
                      <m:f>
                        <m:fPr>
                          <m:ctrlPr>
                            <a:rPr lang="en-GB" i="1" smtClean="0">
                              <a:solidFill>
                                <a:srgbClr val="BF00BF"/>
                              </a:solidFill>
                              <a:latin typeface="Cambria Math" panose="02040503050406030204" pitchFamily="18" charset="0"/>
                            </a:rPr>
                          </m:ctrlPr>
                        </m:fPr>
                        <m:num>
                          <m:d>
                            <m:dPr>
                              <m:ctrlPr>
                                <a:rPr lang="en-GB" i="1">
                                  <a:solidFill>
                                    <a:srgbClr val="BF00BF"/>
                                  </a:solidFill>
                                  <a:latin typeface="Cambria Math" panose="02040503050406030204" pitchFamily="18" charset="0"/>
                                </a:rPr>
                              </m:ctrlPr>
                            </m:dPr>
                            <m:e>
                              <m:sSubSup>
                                <m:sSubSupPr>
                                  <m:ctrlPr>
                                    <a:rPr lang="en-GB" i="1" dirty="0">
                                      <a:solidFill>
                                        <a:srgbClr val="BF00BF"/>
                                      </a:solidFill>
                                      <a:latin typeface="Cambria Math" panose="02040503050406030204" pitchFamily="18" charset="0"/>
                                    </a:rPr>
                                  </m:ctrlPr>
                                </m:sSubSupPr>
                                <m:e>
                                  <m:r>
                                    <a:rPr lang="en-GB" b="0" i="1">
                                      <a:solidFill>
                                        <a:srgbClr val="BF00BF"/>
                                      </a:solidFill>
                                      <a:latin typeface="Cambria Math" panose="02040503050406030204" pitchFamily="18" charset="0"/>
                                      <a:ea typeface="Cambria Math" panose="02040503050406030204" pitchFamily="18" charset="0"/>
                                    </a:rPr>
                                    <m:t>∆</m:t>
                                  </m:r>
                                  <m:r>
                                    <a:rPr lang="en-GB" b="0" i="1">
                                      <a:solidFill>
                                        <a:srgbClr val="BF00BF"/>
                                      </a:solidFill>
                                      <a:latin typeface="Cambria Math" panose="02040503050406030204" pitchFamily="18" charset="0"/>
                                      <a:ea typeface="Cambria Math" panose="02040503050406030204" pitchFamily="18" charset="0"/>
                                    </a:rPr>
                                    <m:t>𝜑</m:t>
                                  </m:r>
                                </m:e>
                                <m:sub>
                                  <m:r>
                                    <a:rPr lang="en-GB" b="0" i="1" smtClean="0">
                                      <a:solidFill>
                                        <a:srgbClr val="BF00BF"/>
                                      </a:solidFill>
                                      <a:latin typeface="Cambria Math" panose="02040503050406030204" pitchFamily="18" charset="0"/>
                                      <a:ea typeface="Cambria Math" panose="02040503050406030204" pitchFamily="18" charset="0"/>
                                    </a:rPr>
                                    <m:t>1</m:t>
                                  </m:r>
                                </m:sub>
                                <m:sup>
                                  <m:r>
                                    <a:rPr lang="en-GB" b="0" i="1">
                                      <a:solidFill>
                                        <a:srgbClr val="BF00BF"/>
                                      </a:solidFill>
                                      <a:latin typeface="Cambria Math" panose="02040503050406030204" pitchFamily="18" charset="0"/>
                                    </a:rPr>
                                    <m:t>(</m:t>
                                  </m:r>
                                  <m:r>
                                    <a:rPr lang="en-GB" b="0" i="1">
                                      <a:solidFill>
                                        <a:srgbClr val="BF00BF"/>
                                      </a:solidFill>
                                      <a:latin typeface="Cambria Math" panose="02040503050406030204" pitchFamily="18" charset="0"/>
                                    </a:rPr>
                                    <m:t>𝑛</m:t>
                                  </m:r>
                                  <m:r>
                                    <a:rPr lang="en-GB" b="0" i="1">
                                      <a:solidFill>
                                        <a:srgbClr val="BF00BF"/>
                                      </a:solidFill>
                                      <a:latin typeface="Cambria Math" panose="02040503050406030204" pitchFamily="18" charset="0"/>
                                    </a:rPr>
                                    <m:t>+1)</m:t>
                                  </m:r>
                                </m:sup>
                              </m:sSubSup>
                              <m:r>
                                <a:rPr lang="en-GB" b="0" i="1">
                                  <a:solidFill>
                                    <a:srgbClr val="BF00BF"/>
                                  </a:solidFill>
                                  <a:latin typeface="Cambria Math" panose="02040503050406030204" pitchFamily="18" charset="0"/>
                                </a:rPr>
                                <m:t>−</m:t>
                              </m:r>
                              <m:sSubSup>
                                <m:sSubSupPr>
                                  <m:ctrlPr>
                                    <a:rPr lang="en-GB" i="1" dirty="0">
                                      <a:solidFill>
                                        <a:srgbClr val="BF00BF"/>
                                      </a:solidFill>
                                      <a:latin typeface="Cambria Math" panose="02040503050406030204" pitchFamily="18" charset="0"/>
                                    </a:rPr>
                                  </m:ctrlPr>
                                </m:sSubSupPr>
                                <m:e>
                                  <m:r>
                                    <a:rPr lang="en-GB" b="0" i="1">
                                      <a:solidFill>
                                        <a:srgbClr val="BF00BF"/>
                                      </a:solidFill>
                                      <a:latin typeface="Cambria Math" panose="02040503050406030204" pitchFamily="18" charset="0"/>
                                      <a:ea typeface="Cambria Math" panose="02040503050406030204" pitchFamily="18" charset="0"/>
                                    </a:rPr>
                                    <m:t>∆</m:t>
                                  </m:r>
                                  <m:r>
                                    <a:rPr lang="en-GB" b="0" i="1">
                                      <a:solidFill>
                                        <a:srgbClr val="BF00BF"/>
                                      </a:solidFill>
                                      <a:latin typeface="Cambria Math" panose="02040503050406030204" pitchFamily="18" charset="0"/>
                                      <a:ea typeface="Cambria Math" panose="02040503050406030204" pitchFamily="18" charset="0"/>
                                    </a:rPr>
                                    <m:t>𝜑</m:t>
                                  </m:r>
                                </m:e>
                                <m:sub>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sub>
                                <m:sup>
                                  <m:r>
                                    <a:rPr lang="en-GB" b="0" i="1">
                                      <a:solidFill>
                                        <a:srgbClr val="BF00BF"/>
                                      </a:solidFill>
                                      <a:latin typeface="Cambria Math" panose="02040503050406030204" pitchFamily="18" charset="0"/>
                                    </a:rPr>
                                    <m:t>(</m:t>
                                  </m:r>
                                  <m:r>
                                    <a:rPr lang="en-GB" b="0" i="1">
                                      <a:solidFill>
                                        <a:srgbClr val="BF00BF"/>
                                      </a:solidFill>
                                      <a:latin typeface="Cambria Math" panose="02040503050406030204" pitchFamily="18" charset="0"/>
                                    </a:rPr>
                                    <m:t>𝑛</m:t>
                                  </m:r>
                                  <m:r>
                                    <a:rPr lang="en-GB" b="0" i="1">
                                      <a:solidFill>
                                        <a:srgbClr val="BF00BF"/>
                                      </a:solidFill>
                                      <a:latin typeface="Cambria Math" panose="02040503050406030204" pitchFamily="18" charset="0"/>
                                    </a:rPr>
                                    <m:t>)</m:t>
                                  </m:r>
                                </m:sup>
                              </m:sSubSup>
                            </m:e>
                          </m:d>
                        </m:num>
                        <m:den>
                          <m:sSub>
                            <m:sSubPr>
                              <m:ctrlPr>
                                <a:rPr lang="en-GB" i="1" smtClean="0">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ea typeface="Cambria Math" panose="02040503050406030204" pitchFamily="18" charset="0"/>
                                </a:rPr>
                                <m:t>𝜔</m:t>
                              </m:r>
                            </m:e>
                            <m:sub>
                              <m:r>
                                <a:rPr lang="en-GB" b="0" i="1" smtClean="0">
                                  <a:solidFill>
                                    <a:srgbClr val="BF00BF"/>
                                  </a:solidFill>
                                  <a:latin typeface="Cambria Math" panose="02040503050406030204" pitchFamily="18" charset="0"/>
                                </a:rPr>
                                <m:t>𝑟𝑓</m:t>
                              </m:r>
                            </m:sub>
                          </m:sSub>
                        </m:den>
                      </m:f>
                      <m:r>
                        <a:rPr lang="en-GB" b="0" i="1" smtClean="0">
                          <a:solidFill>
                            <a:srgbClr val="BF00BF"/>
                          </a:solidFill>
                          <a:latin typeface="Cambria Math" panose="02040503050406030204" pitchFamily="18" charset="0"/>
                        </a:rPr>
                        <m:t>+</m:t>
                      </m:r>
                      <m:sSub>
                        <m:sSubPr>
                          <m:ctrlPr>
                            <a:rPr lang="en-GB" i="1">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rPr>
                            <m:t>𝑟𝑓</m:t>
                          </m:r>
                        </m:sub>
                      </m:sSub>
                      <m:sSub>
                        <m:sSubPr>
                          <m:ctrlPr>
                            <a:rPr lang="en-GB" i="1" smtClean="0">
                              <a:solidFill>
                                <a:srgbClr val="BF00BF"/>
                              </a:solidFill>
                              <a:latin typeface="Cambria Math" panose="02040503050406030204" pitchFamily="18" charset="0"/>
                            </a:rPr>
                          </m:ctrlPr>
                        </m:sSubPr>
                        <m:e>
                          <m:r>
                            <a:rPr lang="en-GB" b="0" i="1" smtClean="0">
                              <a:solidFill>
                                <a:srgbClr val="BF00BF"/>
                              </a:solidFill>
                              <a:latin typeface="Cambria Math" panose="02040503050406030204" pitchFamily="18" charset="0"/>
                            </a:rPr>
                            <m:t>𝑑</m:t>
                          </m:r>
                        </m:e>
                        <m:sub>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r>
                            <a:rPr lang="en-GB" b="0" i="1" smtClean="0">
                              <a:solidFill>
                                <a:srgbClr val="BF00BF"/>
                              </a:solidFill>
                              <a:latin typeface="Cambria Math" panose="02040503050406030204" pitchFamily="18" charset="0"/>
                            </a:rPr>
                            <m:t>,1</m:t>
                          </m:r>
                        </m:sub>
                      </m:sSub>
                    </m:oMath>
                  </m:oMathPara>
                </a14:m>
                <a:endParaRPr lang="en-GB" dirty="0">
                  <a:solidFill>
                    <a:srgbClr val="BF00BF"/>
                  </a:solidFill>
                </a:endParaRPr>
              </a:p>
            </p:txBody>
          </p:sp>
        </mc:Choice>
        <mc:Fallback xmlns="">
          <p:sp>
            <p:nvSpPr>
              <p:cNvPr id="15" name="CasellaDiTesto 14">
                <a:extLst>
                  <a:ext uri="{FF2B5EF4-FFF2-40B4-BE49-F238E27FC236}">
                    <a16:creationId xmlns:a16="http://schemas.microsoft.com/office/drawing/2014/main" id="{3CB15E40-A149-44DE-A00F-E32B1512E550}"/>
                  </a:ext>
                </a:extLst>
              </p:cNvPr>
              <p:cNvSpPr txBox="1">
                <a:spLocks noRot="1" noChangeAspect="1" noMove="1" noResize="1" noEditPoints="1" noAdjustHandles="1" noChangeArrowheads="1" noChangeShapeType="1" noTextEdit="1"/>
              </p:cNvSpPr>
              <p:nvPr/>
            </p:nvSpPr>
            <p:spPr>
              <a:xfrm>
                <a:off x="347236" y="3960016"/>
                <a:ext cx="4557941" cy="84388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20C60C6A-7B88-407F-AB19-C4304D14BB1D}"/>
                  </a:ext>
                </a:extLst>
              </p:cNvPr>
              <p:cNvSpPr txBox="1"/>
              <p:nvPr/>
            </p:nvSpPr>
            <p:spPr>
              <a:xfrm>
                <a:off x="7078782" y="4100270"/>
                <a:ext cx="3601030" cy="6046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0000FF"/>
                              </a:solidFill>
                              <a:latin typeface="Cambria Math" panose="02040503050406030204" pitchFamily="18" charset="0"/>
                              <a:ea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𝑉</m:t>
                          </m:r>
                        </m:e>
                        <m:sub>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𝑁</m:t>
                              </m:r>
                            </m:e>
                            <m:sub>
                              <m:r>
                                <a:rPr lang="en-GB" i="1">
                                  <a:solidFill>
                                    <a:srgbClr val="0000FF"/>
                                  </a:solidFill>
                                  <a:latin typeface="Cambria Math" panose="02040503050406030204" pitchFamily="18" charset="0"/>
                                </a:rPr>
                                <m:t>𝑏</m:t>
                              </m:r>
                            </m:sub>
                          </m:sSub>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𝑗</m:t>
                          </m:r>
                        </m:sub>
                      </m:sSub>
                      <m:r>
                        <a:rPr lang="en-GB" b="0" i="1" smtClean="0">
                          <a:solidFill>
                            <a:srgbClr val="0000FF"/>
                          </a:solidFill>
                          <a:latin typeface="Cambria Math" panose="02040503050406030204" pitchFamily="18" charset="0"/>
                          <a:ea typeface="Cambria Math" panose="02040503050406030204" pitchFamily="18" charset="0"/>
                        </a:rPr>
                        <m:t>=−</m:t>
                      </m:r>
                      <m:f>
                        <m:fPr>
                          <m:ctrlPr>
                            <a:rPr lang="en-GB" b="0" i="1" smtClean="0">
                              <a:solidFill>
                                <a:srgbClr val="0000FF"/>
                              </a:solidFill>
                              <a:latin typeface="Cambria Math" panose="02040503050406030204" pitchFamily="18" charset="0"/>
                              <a:ea typeface="Cambria Math" panose="02040503050406030204" pitchFamily="18" charset="0"/>
                            </a:rPr>
                          </m:ctrlPr>
                        </m:fPr>
                        <m:num>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𝑅</m:t>
                              </m:r>
                            </m:e>
                            <m:sub>
                              <m:r>
                                <a:rPr lang="en-GB" b="0" i="1" smtClean="0">
                                  <a:solidFill>
                                    <a:srgbClr val="0000FF"/>
                                  </a:solidFill>
                                  <a:latin typeface="Cambria Math" panose="02040503050406030204" pitchFamily="18" charset="0"/>
                                  <a:ea typeface="Cambria Math" panose="02040503050406030204" pitchFamily="18" charset="0"/>
                                </a:rPr>
                                <m:t>𝑠</m:t>
                              </m:r>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𝑗</m:t>
                              </m:r>
                            </m:sub>
                          </m:sSub>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𝜔</m:t>
                              </m:r>
                            </m:e>
                            <m:sub>
                              <m:r>
                                <a:rPr lang="en-GB" b="0" i="1" smtClean="0">
                                  <a:solidFill>
                                    <a:srgbClr val="0000FF"/>
                                  </a:solidFill>
                                  <a:latin typeface="Cambria Math" panose="02040503050406030204" pitchFamily="18" charset="0"/>
                                  <a:ea typeface="Cambria Math" panose="02040503050406030204" pitchFamily="18" charset="0"/>
                                </a:rPr>
                                <m:t>𝑟</m:t>
                              </m:r>
                              <m:r>
                                <a:rPr lang="en-GB" b="0" i="1" smtClean="0">
                                  <a:solidFill>
                                    <a:srgbClr val="0000FF"/>
                                  </a:solidFill>
                                  <a:latin typeface="Cambria Math" panose="02040503050406030204" pitchFamily="18" charset="0"/>
                                  <a:ea typeface="Cambria Math" panose="02040503050406030204" pitchFamily="18" charset="0"/>
                                </a:rPr>
                                <m:t>,</m:t>
                              </m:r>
                              <m:r>
                                <a:rPr lang="en-GB" b="0" i="1" smtClean="0">
                                  <a:solidFill>
                                    <a:srgbClr val="0000FF"/>
                                  </a:solidFill>
                                  <a:latin typeface="Cambria Math" panose="02040503050406030204" pitchFamily="18" charset="0"/>
                                  <a:ea typeface="Cambria Math" panose="02040503050406030204" pitchFamily="18" charset="0"/>
                                </a:rPr>
                                <m:t>𝑗</m:t>
                              </m:r>
                            </m:sub>
                          </m:sSub>
                        </m:num>
                        <m:den>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𝑄</m:t>
                              </m:r>
                            </m:e>
                            <m:sub>
                              <m:r>
                                <a:rPr lang="en-GB" b="0" i="1" smtClean="0">
                                  <a:solidFill>
                                    <a:srgbClr val="0000FF"/>
                                  </a:solidFill>
                                  <a:latin typeface="Cambria Math" panose="02040503050406030204" pitchFamily="18" charset="0"/>
                                  <a:ea typeface="Cambria Math" panose="02040503050406030204" pitchFamily="18" charset="0"/>
                                </a:rPr>
                                <m:t>𝑗</m:t>
                              </m:r>
                            </m:sub>
                          </m:sSub>
                        </m:den>
                      </m:f>
                      <m:sSub>
                        <m:sSubPr>
                          <m:ctrlPr>
                            <a:rPr lang="en-GB" b="0" i="1" smtClean="0">
                              <a:solidFill>
                                <a:srgbClr val="0000FF"/>
                              </a:solidFill>
                              <a:latin typeface="Cambria Math" panose="02040503050406030204" pitchFamily="18" charset="0"/>
                              <a:ea typeface="Cambria Math" panose="02040503050406030204" pitchFamily="18" charset="0"/>
                            </a:rPr>
                          </m:ctrlPr>
                        </m:sSubPr>
                        <m:e>
                          <m:r>
                            <a:rPr lang="en-GB" b="0" i="1" smtClean="0">
                              <a:solidFill>
                                <a:srgbClr val="0000FF"/>
                              </a:solidFill>
                              <a:latin typeface="Cambria Math" panose="02040503050406030204" pitchFamily="18" charset="0"/>
                              <a:ea typeface="Cambria Math" panose="02040503050406030204" pitchFamily="18" charset="0"/>
                            </a:rPr>
                            <m:t>𝑄</m:t>
                          </m:r>
                        </m:e>
                        <m:sub>
                          <m:r>
                            <a:rPr lang="en-GB" b="0" i="1" smtClean="0">
                              <a:solidFill>
                                <a:srgbClr val="0000FF"/>
                              </a:solidFill>
                              <a:latin typeface="Cambria Math" panose="02040503050406030204" pitchFamily="18" charset="0"/>
                              <a:ea typeface="Cambria Math" panose="02040503050406030204" pitchFamily="18" charset="0"/>
                            </a:rPr>
                            <m:t>𝑏</m:t>
                          </m:r>
                          <m:r>
                            <a:rPr lang="en-GB" b="0" i="1" smtClean="0">
                              <a:solidFill>
                                <a:srgbClr val="0000FF"/>
                              </a:solidFill>
                              <a:latin typeface="Cambria Math" panose="02040503050406030204" pitchFamily="18" charset="0"/>
                              <a:ea typeface="Cambria Math" panose="02040503050406030204" pitchFamily="18" charset="0"/>
                            </a:rPr>
                            <m:t>,</m:t>
                          </m:r>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𝑁</m:t>
                              </m:r>
                            </m:e>
                            <m:sub>
                              <m:r>
                                <a:rPr lang="en-GB" i="1">
                                  <a:solidFill>
                                    <a:srgbClr val="0000FF"/>
                                  </a:solidFill>
                                  <a:latin typeface="Cambria Math" panose="02040503050406030204" pitchFamily="18" charset="0"/>
                                </a:rPr>
                                <m:t>𝑏</m:t>
                              </m:r>
                            </m:sub>
                          </m:sSub>
                        </m:sub>
                      </m:sSub>
                    </m:oMath>
                  </m:oMathPara>
                </a14:m>
                <a:endParaRPr lang="en-GB" dirty="0">
                  <a:solidFill>
                    <a:srgbClr val="0000FF"/>
                  </a:solidFill>
                </a:endParaRPr>
              </a:p>
            </p:txBody>
          </p:sp>
        </mc:Choice>
        <mc:Fallback xmlns="">
          <p:sp>
            <p:nvSpPr>
              <p:cNvPr id="17" name="CasellaDiTesto 16">
                <a:extLst>
                  <a:ext uri="{FF2B5EF4-FFF2-40B4-BE49-F238E27FC236}">
                    <a16:creationId xmlns:a16="http://schemas.microsoft.com/office/drawing/2014/main" id="{20C60C6A-7B88-407F-AB19-C4304D14BB1D}"/>
                  </a:ext>
                </a:extLst>
              </p:cNvPr>
              <p:cNvSpPr txBox="1">
                <a:spLocks noRot="1" noChangeAspect="1" noMove="1" noResize="1" noEditPoints="1" noAdjustHandles="1" noChangeArrowheads="1" noChangeShapeType="1" noTextEdit="1"/>
              </p:cNvSpPr>
              <p:nvPr/>
            </p:nvSpPr>
            <p:spPr>
              <a:xfrm>
                <a:off x="7078782" y="4100270"/>
                <a:ext cx="3601030" cy="60465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5B001A9-C631-4479-AC8F-CECEF0245473}"/>
                  </a:ext>
                </a:extLst>
              </p:cNvPr>
              <p:cNvSpPr txBox="1"/>
              <p:nvPr/>
            </p:nvSpPr>
            <p:spPr>
              <a:xfrm>
                <a:off x="10214442" y="3947024"/>
                <a:ext cx="2048678" cy="923330"/>
              </a:xfrm>
              <a:prstGeom prst="rect">
                <a:avLst/>
              </a:prstGeom>
              <a:noFill/>
            </p:spPr>
            <p:txBody>
              <a:bodyPr wrap="square">
                <a:spAutoFit/>
              </a:bodyPr>
              <a:lstStyle/>
              <a:p>
                <a:r>
                  <a:rPr lang="en-GB" dirty="0">
                    <a:solidFill>
                      <a:srgbClr val="0000FF"/>
                    </a:solidFill>
                  </a:rPr>
                  <a:t>voltage induced by the charge </a:t>
                </a:r>
                <a14:m>
                  <m:oMath xmlns:m="http://schemas.openxmlformats.org/officeDocument/2006/math">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rPr>
                          <m:t>𝑁</m:t>
                        </m:r>
                      </m:e>
                      <m:sub>
                        <m:r>
                          <a:rPr lang="en-GB" i="1">
                            <a:solidFill>
                              <a:srgbClr val="0000FF"/>
                            </a:solidFill>
                            <a:latin typeface="Cambria Math" panose="02040503050406030204" pitchFamily="18" charset="0"/>
                          </a:rPr>
                          <m:t>𝑏</m:t>
                        </m:r>
                      </m:sub>
                    </m:sSub>
                    <m:r>
                      <a:rPr lang="en-GB" i="1">
                        <a:solidFill>
                          <a:srgbClr val="0000FF"/>
                        </a:solidFill>
                        <a:latin typeface="Cambria Math" panose="02040503050406030204" pitchFamily="18" charset="0"/>
                      </a:rPr>
                      <m:t> </m:t>
                    </m:r>
                  </m:oMath>
                </a14:m>
                <a:r>
                  <a:rPr lang="en-GB" dirty="0">
                    <a:solidFill>
                      <a:srgbClr val="0000FF"/>
                    </a:solidFill>
                  </a:rPr>
                  <a:t>on the HOM </a:t>
                </a:r>
                <a14:m>
                  <m:oMath xmlns:m="http://schemas.openxmlformats.org/officeDocument/2006/math">
                    <m:r>
                      <a:rPr lang="en-GB" i="1" dirty="0" smtClean="0">
                        <a:solidFill>
                          <a:srgbClr val="0000FF"/>
                        </a:solidFill>
                        <a:latin typeface="Cambria Math" panose="02040503050406030204" pitchFamily="18" charset="0"/>
                      </a:rPr>
                      <m:t>𝑗</m:t>
                    </m:r>
                  </m:oMath>
                </a14:m>
                <a:endParaRPr lang="en-GB" dirty="0">
                  <a:solidFill>
                    <a:srgbClr val="0000FF"/>
                  </a:solidFill>
                </a:endParaRPr>
              </a:p>
            </p:txBody>
          </p:sp>
        </mc:Choice>
        <mc:Fallback xmlns="">
          <p:sp>
            <p:nvSpPr>
              <p:cNvPr id="19" name="CasellaDiTesto 18">
                <a:extLst>
                  <a:ext uri="{FF2B5EF4-FFF2-40B4-BE49-F238E27FC236}">
                    <a16:creationId xmlns:a16="http://schemas.microsoft.com/office/drawing/2014/main" id="{95B001A9-C631-4479-AC8F-CECEF0245473}"/>
                  </a:ext>
                </a:extLst>
              </p:cNvPr>
              <p:cNvSpPr txBox="1">
                <a:spLocks noRot="1" noChangeAspect="1" noMove="1" noResize="1" noEditPoints="1" noAdjustHandles="1" noChangeArrowheads="1" noChangeShapeType="1" noTextEdit="1"/>
              </p:cNvSpPr>
              <p:nvPr/>
            </p:nvSpPr>
            <p:spPr>
              <a:xfrm>
                <a:off x="10214442" y="3947024"/>
                <a:ext cx="2048678" cy="923330"/>
              </a:xfrm>
              <a:prstGeom prst="rect">
                <a:avLst/>
              </a:prstGeom>
              <a:blipFill>
                <a:blip r:embed="rId6"/>
                <a:stretch>
                  <a:fillRect l="-2679" t="-3289" b="-9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B1FDA3EE-13A8-4330-ACB7-CF3D20A188C8}"/>
                  </a:ext>
                </a:extLst>
              </p:cNvPr>
              <p:cNvSpPr txBox="1"/>
              <p:nvPr/>
            </p:nvSpPr>
            <p:spPr>
              <a:xfrm>
                <a:off x="4574291" y="3845154"/>
                <a:ext cx="2835378" cy="1226426"/>
              </a:xfrm>
              <a:prstGeom prst="rect">
                <a:avLst/>
              </a:prstGeom>
              <a:noFill/>
            </p:spPr>
            <p:txBody>
              <a:bodyPr wrap="square">
                <a:spAutoFit/>
              </a:bodyPr>
              <a:lstStyle/>
              <a:p>
                <a:r>
                  <a:rPr lang="en-GB" dirty="0">
                    <a:solidFill>
                      <a:srgbClr val="BF00BF"/>
                    </a:solidFill>
                  </a:rPr>
                  <a:t>time distance between the bunches </a:t>
                </a:r>
                <a14:m>
                  <m:oMath xmlns:m="http://schemas.openxmlformats.org/officeDocument/2006/math">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oMath>
                </a14:m>
                <a:r>
                  <a:rPr lang="en-GB" dirty="0">
                    <a:solidFill>
                      <a:srgbClr val="BF00BF"/>
                    </a:solidFill>
                  </a:rPr>
                  <a:t> and </a:t>
                </a:r>
                <a14:m>
                  <m:oMath xmlns:m="http://schemas.openxmlformats.org/officeDocument/2006/math">
                    <m:r>
                      <a:rPr lang="en-GB" b="0" i="1" dirty="0" smtClean="0">
                        <a:solidFill>
                          <a:srgbClr val="BF00BF"/>
                        </a:solidFill>
                        <a:latin typeface="Cambria Math" panose="02040503050406030204" pitchFamily="18" charset="0"/>
                      </a:rPr>
                      <m:t>1</m:t>
                    </m:r>
                  </m:oMath>
                </a14:m>
                <a:r>
                  <a:rPr lang="en-GB" dirty="0">
                    <a:solidFill>
                      <a:srgbClr val="BF00BF"/>
                    </a:solidFill>
                  </a:rPr>
                  <a:t>, at turn </a:t>
                </a:r>
                <a:r>
                  <a:rPr lang="en-GB" i="1" dirty="0">
                    <a:solidFill>
                      <a:srgbClr val="BF00BF"/>
                    </a:solidFill>
                  </a:rPr>
                  <a:t>n</a:t>
                </a:r>
                <a:r>
                  <a:rPr lang="en-GB" dirty="0">
                    <a:solidFill>
                      <a:srgbClr val="BF00BF"/>
                    </a:solidFill>
                  </a:rPr>
                  <a:t> and </a:t>
                </a:r>
                <a:r>
                  <a:rPr lang="en-GB" i="1" dirty="0">
                    <a:solidFill>
                      <a:srgbClr val="BF00BF"/>
                    </a:solidFill>
                  </a:rPr>
                  <a:t>n</a:t>
                </a:r>
                <a:r>
                  <a:rPr lang="en-GB" dirty="0">
                    <a:solidFill>
                      <a:srgbClr val="BF00BF"/>
                    </a:solidFill>
                  </a:rPr>
                  <a:t>+1 respectively (</a:t>
                </a:r>
                <a14:m>
                  <m:oMath xmlns:m="http://schemas.openxmlformats.org/officeDocument/2006/math">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𝑑</m:t>
                        </m:r>
                      </m:e>
                      <m:sub>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𝑁</m:t>
                            </m:r>
                          </m:e>
                          <m:sub>
                            <m:r>
                              <a:rPr lang="en-GB" i="1">
                                <a:solidFill>
                                  <a:srgbClr val="BF00BF"/>
                                </a:solidFill>
                                <a:latin typeface="Cambria Math" panose="02040503050406030204" pitchFamily="18" charset="0"/>
                              </a:rPr>
                              <m:t>𝑏</m:t>
                            </m:r>
                          </m:sub>
                        </m:sSub>
                        <m:r>
                          <a:rPr lang="en-GB" i="1">
                            <a:solidFill>
                              <a:srgbClr val="BF00BF"/>
                            </a:solidFill>
                            <a:latin typeface="Cambria Math" panose="02040503050406030204" pitchFamily="18" charset="0"/>
                          </a:rPr>
                          <m:t>,1</m:t>
                        </m:r>
                      </m:sub>
                    </m:sSub>
                  </m:oMath>
                </a14:m>
                <a:r>
                  <a:rPr lang="en-GB" dirty="0">
                    <a:solidFill>
                      <a:srgbClr val="BF00BF"/>
                    </a:solidFill>
                  </a:rPr>
                  <a:t> is the distance in buckets)</a:t>
                </a:r>
              </a:p>
            </p:txBody>
          </p:sp>
        </mc:Choice>
        <mc:Fallback xmlns="">
          <p:sp>
            <p:nvSpPr>
              <p:cNvPr id="21" name="CasellaDiTesto 20">
                <a:extLst>
                  <a:ext uri="{FF2B5EF4-FFF2-40B4-BE49-F238E27FC236}">
                    <a16:creationId xmlns:a16="http://schemas.microsoft.com/office/drawing/2014/main" id="{B1FDA3EE-13A8-4330-ACB7-CF3D20A188C8}"/>
                  </a:ext>
                </a:extLst>
              </p:cNvPr>
              <p:cNvSpPr txBox="1">
                <a:spLocks noRot="1" noChangeAspect="1" noMove="1" noResize="1" noEditPoints="1" noAdjustHandles="1" noChangeArrowheads="1" noChangeShapeType="1" noTextEdit="1"/>
              </p:cNvSpPr>
              <p:nvPr/>
            </p:nvSpPr>
            <p:spPr>
              <a:xfrm>
                <a:off x="4574291" y="3845154"/>
                <a:ext cx="2835378" cy="1226426"/>
              </a:xfrm>
              <a:prstGeom prst="rect">
                <a:avLst/>
              </a:prstGeom>
              <a:blipFill>
                <a:blip r:embed="rId7"/>
                <a:stretch>
                  <a:fillRect l="-1720" t="-2985" b="-69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AD848831-E88F-456D-94E5-EBF9DA8EE408}"/>
                  </a:ext>
                </a:extLst>
              </p:cNvPr>
              <p:cNvSpPr txBox="1"/>
              <p:nvPr/>
            </p:nvSpPr>
            <p:spPr>
              <a:xfrm>
                <a:off x="-139581" y="5254810"/>
                <a:ext cx="12331579" cy="668645"/>
              </a:xfrm>
              <a:prstGeom prst="rect">
                <a:avLst/>
              </a:prstGeom>
              <a:noFill/>
            </p:spPr>
            <p:txBody>
              <a:bodyPr wrap="square">
                <a:spAutoFit/>
              </a:bodyPr>
              <a:lstStyle/>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𝐼𝑁𝐷</m:t>
                        </m:r>
                      </m:sub>
                    </m:sSub>
                  </m:oMath>
                </a14:m>
                <a:r>
                  <a:rPr lang="en-GB" dirty="0"/>
                  <a:t> derives from the beam loading theorem: the charge </a:t>
                </a:r>
                <a:r>
                  <a:rPr lang="en-GB" i="1" dirty="0"/>
                  <a:t>k</a:t>
                </a:r>
                <a:r>
                  <a:rPr lang="en-GB" dirty="0"/>
                  <a:t> sees half of the voltage that the charge itself induces on the HOM </a:t>
                </a:r>
                <a:r>
                  <a:rPr lang="en-GB" i="1" dirty="0"/>
                  <a:t>j</a:t>
                </a:r>
              </a:p>
            </p:txBody>
          </p:sp>
        </mc:Choice>
        <mc:Fallback xmlns="">
          <p:sp>
            <p:nvSpPr>
              <p:cNvPr id="23" name="CasellaDiTesto 22">
                <a:extLst>
                  <a:ext uri="{FF2B5EF4-FFF2-40B4-BE49-F238E27FC236}">
                    <a16:creationId xmlns:a16="http://schemas.microsoft.com/office/drawing/2014/main" id="{AD848831-E88F-456D-94E5-EBF9DA8EE408}"/>
                  </a:ext>
                </a:extLst>
              </p:cNvPr>
              <p:cNvSpPr txBox="1">
                <a:spLocks noRot="1" noChangeAspect="1" noMove="1" noResize="1" noEditPoints="1" noAdjustHandles="1" noChangeArrowheads="1" noChangeShapeType="1" noTextEdit="1"/>
              </p:cNvSpPr>
              <p:nvPr/>
            </p:nvSpPr>
            <p:spPr>
              <a:xfrm>
                <a:off x="-139581" y="5254810"/>
                <a:ext cx="12331579" cy="668645"/>
              </a:xfrm>
              <a:prstGeom prst="rect">
                <a:avLst/>
              </a:prstGeom>
              <a:blipFill>
                <a:blip r:embed="rId8"/>
                <a:stretch>
                  <a:fillRect t="-3636" b="-1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AE6F71CD-BF24-43A3-962C-C1F1E545F9FB}"/>
                  </a:ext>
                </a:extLst>
              </p:cNvPr>
              <p:cNvSpPr txBox="1"/>
              <p:nvPr/>
            </p:nvSpPr>
            <p:spPr>
              <a:xfrm>
                <a:off x="71121" y="981951"/>
                <a:ext cx="12191999" cy="3584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r>
                            <a:rPr lang="en-GB" b="1" i="1" smtClean="0">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𝟐</m:t>
                      </m:r>
                      <m:r>
                        <a:rPr lang="en-GB" b="1" i="1" smtClean="0">
                          <a:solidFill>
                            <a:srgbClr val="FF0000"/>
                          </a:solidFill>
                          <a:latin typeface="Cambria Math" panose="02040503050406030204" pitchFamily="18" charset="0"/>
                          <a:ea typeface="Cambria Math" panose="02040503050406030204" pitchFamily="18" charset="0"/>
                        </a:rPr>
                        <m:t>𝝅</m:t>
                      </m:r>
                      <m:r>
                        <a:rPr lang="en-GB" b="1" i="1" smtClean="0">
                          <a:solidFill>
                            <a:srgbClr val="FF0000"/>
                          </a:solidFill>
                          <a:latin typeface="Cambria Math" panose="02040503050406030204" pitchFamily="18" charset="0"/>
                          <a:ea typeface="Cambria Math" panose="02040503050406030204" pitchFamily="18" charset="0"/>
                        </a:rPr>
                        <m:t>𝒉</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𝜶</m:t>
                          </m:r>
                        </m:e>
                        <m:sub>
                          <m:r>
                            <a:rPr lang="en-GB" b="1" i="1">
                              <a:solidFill>
                                <a:srgbClr val="FF0000"/>
                              </a:solidFill>
                              <a:latin typeface="Cambria Math" panose="02040503050406030204" pitchFamily="18" charset="0"/>
                              <a:ea typeface="Cambria Math" panose="02040503050406030204" pitchFamily="18" charset="0"/>
                            </a:rPr>
                            <m:t>𝟎</m:t>
                          </m:r>
                        </m:sub>
                      </m:sSub>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oMath>
                  </m:oMathPara>
                </a14:m>
                <a:endParaRPr lang="en-GB" b="1" i="1" dirty="0">
                  <a:solidFill>
                    <a:srgbClr val="FF0000"/>
                  </a:solidFill>
                </a:endParaRPr>
              </a:p>
            </p:txBody>
          </p:sp>
        </mc:Choice>
        <mc:Fallback xmlns="">
          <p:sp>
            <p:nvSpPr>
              <p:cNvPr id="25" name="CasellaDiTesto 24">
                <a:extLst>
                  <a:ext uri="{FF2B5EF4-FFF2-40B4-BE49-F238E27FC236}">
                    <a16:creationId xmlns:a16="http://schemas.microsoft.com/office/drawing/2014/main" id="{AE6F71CD-BF24-43A3-962C-C1F1E545F9FB}"/>
                  </a:ext>
                </a:extLst>
              </p:cNvPr>
              <p:cNvSpPr txBox="1">
                <a:spLocks noRot="1" noChangeAspect="1" noMove="1" noResize="1" noEditPoints="1" noAdjustHandles="1" noChangeArrowheads="1" noChangeShapeType="1" noTextEdit="1"/>
              </p:cNvSpPr>
              <p:nvPr/>
            </p:nvSpPr>
            <p:spPr>
              <a:xfrm>
                <a:off x="71121" y="981951"/>
                <a:ext cx="12191999" cy="358431"/>
              </a:xfrm>
              <a:prstGeom prst="rect">
                <a:avLst/>
              </a:prstGeom>
              <a:blipFill>
                <a:blip r:embed="rId9"/>
                <a:stretch>
                  <a:fillRect t="-3390" b="-169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BA5247C4-90D7-4C34-BAFD-882BE3134D0A}"/>
                  </a:ext>
                </a:extLst>
              </p:cNvPr>
              <p:cNvSpPr txBox="1"/>
              <p:nvPr/>
            </p:nvSpPr>
            <p:spPr>
              <a:xfrm>
                <a:off x="0" y="6000143"/>
                <a:ext cx="12191998" cy="6988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𝑘</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𝑗</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𝐼𝑁𝐷</m:t>
                          </m:r>
                        </m:sub>
                      </m:sSub>
                      <m:r>
                        <a:rPr lang="en-GB" b="1"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𝑉</m:t>
                              </m:r>
                            </m:e>
                            <m:sub>
                              <m:r>
                                <a:rPr lang="en-GB" i="1" smtClean="0">
                                  <a:solidFill>
                                    <a:schemeClr val="tx1"/>
                                  </a:solidFill>
                                  <a:latin typeface="Cambria Math" panose="02040503050406030204" pitchFamily="18" charset="0"/>
                                </a:rPr>
                                <m:t>𝑘</m:t>
                              </m:r>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𝑗</m:t>
                              </m:r>
                            </m:sub>
                          </m:sSub>
                        </m:num>
                        <m:den>
                          <m:r>
                            <a:rPr lang="en-GB" b="0" i="1" smtClean="0">
                              <a:solidFill>
                                <a:schemeClr val="tx1"/>
                              </a:solidFill>
                              <a:latin typeface="Cambria Math" panose="02040503050406030204" pitchFamily="18" charset="0"/>
                            </a:rPr>
                            <m:t>2</m:t>
                          </m:r>
                        </m:den>
                      </m:f>
                      <m:r>
                        <a:rPr lang="en-GB" b="0" i="1" smtClean="0">
                          <a:solidFill>
                            <a:schemeClr val="tx1"/>
                          </a:solidFill>
                          <a:latin typeface="Cambria Math" panose="02040503050406030204" pitchFamily="18" charset="0"/>
                        </a:rPr>
                        <m:t>=</m:t>
                      </m:r>
                      <m:r>
                        <a:rPr lang="en-GB"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𝑅</m:t>
                              </m:r>
                            </m:e>
                            <m:sub>
                              <m:r>
                                <a:rPr lang="en-GB" i="1">
                                  <a:solidFill>
                                    <a:schemeClr val="tx1"/>
                                  </a:solidFill>
                                  <a:latin typeface="Cambria Math" panose="02040503050406030204" pitchFamily="18" charset="0"/>
                                  <a:ea typeface="Cambria Math" panose="02040503050406030204" pitchFamily="18" charset="0"/>
                                </a:rPr>
                                <m:t>𝑠</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𝑗</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𝑟</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𝑗</m:t>
                              </m:r>
                            </m:sub>
                          </m:sSub>
                        </m:num>
                        <m:den>
                          <m:r>
                            <a:rPr lang="en-GB" b="0" i="1" smtClean="0">
                              <a:solidFill>
                                <a:schemeClr val="tx1"/>
                              </a:solidFill>
                              <a:latin typeface="Cambria Math" panose="02040503050406030204" pitchFamily="18" charset="0"/>
                              <a:ea typeface="Cambria Math" panose="02040503050406030204" pitchFamily="18" charset="0"/>
                            </a:rPr>
                            <m:t>2</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𝑄</m:t>
                              </m:r>
                            </m:e>
                            <m:sub>
                              <m:r>
                                <a:rPr lang="en-GB" i="1">
                                  <a:solidFill>
                                    <a:schemeClr val="tx1"/>
                                  </a:solidFill>
                                  <a:latin typeface="Cambria Math" panose="02040503050406030204" pitchFamily="18" charset="0"/>
                                  <a:ea typeface="Cambria Math" panose="02040503050406030204" pitchFamily="18" charset="0"/>
                                </a:rPr>
                                <m:t>𝑗</m:t>
                              </m:r>
                            </m:sub>
                          </m:sSub>
                        </m:den>
                      </m:f>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𝑄</m:t>
                          </m:r>
                        </m:e>
                        <m:sub>
                          <m:r>
                            <a:rPr lang="en-GB" i="1">
                              <a:solidFill>
                                <a:schemeClr val="tx1"/>
                              </a:solidFill>
                              <a:latin typeface="Cambria Math" panose="02040503050406030204" pitchFamily="18" charset="0"/>
                              <a:ea typeface="Cambria Math" panose="02040503050406030204" pitchFamily="18" charset="0"/>
                            </a:rPr>
                            <m:t>𝑏</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𝑘</m:t>
                          </m:r>
                          <m:r>
                            <a:rPr lang="en-GB" i="1" smtClean="0">
                              <a:solidFill>
                                <a:schemeClr val="tx1"/>
                              </a:solidFill>
                              <a:latin typeface="Cambria Math" panose="02040503050406030204" pitchFamily="18" charset="0"/>
                            </a:rPr>
                            <m:t> </m:t>
                          </m:r>
                        </m:sub>
                      </m:sSub>
                    </m:oMath>
                  </m:oMathPara>
                </a14:m>
                <a:endParaRPr lang="en-GB" dirty="0"/>
              </a:p>
            </p:txBody>
          </p:sp>
        </mc:Choice>
        <mc:Fallback xmlns="">
          <p:sp>
            <p:nvSpPr>
              <p:cNvPr id="29" name="CasellaDiTesto 28">
                <a:extLst>
                  <a:ext uri="{FF2B5EF4-FFF2-40B4-BE49-F238E27FC236}">
                    <a16:creationId xmlns:a16="http://schemas.microsoft.com/office/drawing/2014/main" id="{BA5247C4-90D7-4C34-BAFD-882BE3134D0A}"/>
                  </a:ext>
                </a:extLst>
              </p:cNvPr>
              <p:cNvSpPr txBox="1">
                <a:spLocks noRot="1" noChangeAspect="1" noMove="1" noResize="1" noEditPoints="1" noAdjustHandles="1" noChangeArrowheads="1" noChangeShapeType="1" noTextEdit="1"/>
              </p:cNvSpPr>
              <p:nvPr/>
            </p:nvSpPr>
            <p:spPr>
              <a:xfrm>
                <a:off x="0" y="6000143"/>
                <a:ext cx="12191998" cy="69884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CBBC5BF7-A724-419A-99A7-1939D36D5EF2}"/>
                  </a:ext>
                </a:extLst>
              </p:cNvPr>
              <p:cNvSpPr txBox="1"/>
              <p:nvPr/>
            </p:nvSpPr>
            <p:spPr>
              <a:xfrm>
                <a:off x="0" y="1460411"/>
                <a:ext cx="12191999" cy="9121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f>
                        <m:fPr>
                          <m:ctrlPr>
                            <a:rPr lang="en-GB" b="1" i="1">
                              <a:solidFill>
                                <a:srgbClr val="FF0000"/>
                              </a:solidFill>
                              <a:latin typeface="Cambria Math" panose="02040503050406030204" pitchFamily="18" charset="0"/>
                              <a:ea typeface="Cambria Math" panose="02040503050406030204" pitchFamily="18" charset="0"/>
                            </a:rPr>
                          </m:ctrlPr>
                        </m:fPr>
                        <m:num>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𝑼</m:t>
                              </m:r>
                            </m:e>
                            <m:sub>
                              <m:r>
                                <a:rPr lang="en-GB" b="1" i="1">
                                  <a:solidFill>
                                    <a:srgbClr val="FF0000"/>
                                  </a:solidFill>
                                  <a:latin typeface="Cambria Math" panose="02040503050406030204" pitchFamily="18" charset="0"/>
                                  <a:ea typeface="Cambria Math" panose="02040503050406030204" pitchFamily="18" charset="0"/>
                                </a:rPr>
                                <m:t>𝟎</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𝑬</m:t>
                              </m:r>
                            </m:e>
                            <m:sub>
                              <m:r>
                                <a:rPr lang="en-GB" b="1" i="1">
                                  <a:solidFill>
                                    <a:srgbClr val="FF0000"/>
                                  </a:solidFill>
                                  <a:latin typeface="Cambria Math" panose="02040503050406030204" pitchFamily="18" charset="0"/>
                                  <a:ea typeface="Cambria Math" panose="02040503050406030204" pitchFamily="18" charset="0"/>
                                </a:rPr>
                                <m:t>𝟎</m:t>
                              </m:r>
                            </m:sub>
                          </m:sSub>
                        </m:den>
                      </m:f>
                      <m:d>
                        <m:dPr>
                          <m:ctrlPr>
                            <a:rPr lang="en-GB" b="1" i="1">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𝟏</m:t>
                          </m:r>
                          <m:r>
                            <a:rPr lang="en-GB" b="1" i="1">
                              <a:solidFill>
                                <a:srgbClr val="FF0000"/>
                              </a:solidFill>
                              <a:latin typeface="Cambria Math" panose="02040503050406030204" pitchFamily="18" charset="0"/>
                              <a:ea typeface="Cambria Math" panose="02040503050406030204" pitchFamily="18" charset="0"/>
                            </a:rPr>
                            <m:t>+</m:t>
                          </m:r>
                          <m:sSubSup>
                            <m:sSubSupPr>
                              <m:ctrlPr>
                                <a:rPr lang="en-GB" b="1" i="1" dirty="0">
                                  <a:solidFill>
                                    <a:srgbClr val="FF0000"/>
                                  </a:solidFill>
                                  <a:latin typeface="Cambria Math" panose="02040503050406030204" pitchFamily="18" charset="0"/>
                                </a:rPr>
                              </m:ctrlPr>
                            </m:sSubSupPr>
                            <m:e>
                              <m:r>
                                <a:rPr lang="en-GB" b="1" i="1" dirty="0" smtClean="0">
                                  <a:solidFill>
                                    <a:srgbClr val="FF0000"/>
                                  </a:solidFill>
                                  <a:latin typeface="Cambria Math" panose="02040503050406030204" pitchFamily="18" charset="0"/>
                                </a:rPr>
                                <m:t>𝟐</m:t>
                              </m:r>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sup>
                          </m:sSubSup>
                        </m:e>
                      </m:d>
                      <m:r>
                        <a:rPr lang="en-GB" b="1" i="1" smtClean="0">
                          <a:solidFill>
                            <a:srgbClr val="FF0000"/>
                          </a:solidFill>
                          <a:latin typeface="Cambria Math" panose="02040503050406030204" pitchFamily="18" charset="0"/>
                        </a:rPr>
                        <m:t>+</m:t>
                      </m:r>
                      <m:f>
                        <m:fPr>
                          <m:ctrlPr>
                            <a:rPr lang="en-GB" b="1" i="1" smtClean="0">
                              <a:solidFill>
                                <a:srgbClr val="FF0000"/>
                              </a:solidFill>
                              <a:latin typeface="Cambria Math" panose="02040503050406030204" pitchFamily="18" charset="0"/>
                            </a:rPr>
                          </m:ctrlPr>
                        </m:fPr>
                        <m:num>
                          <m:r>
                            <a:rPr lang="en-GB" b="1" i="1" dirty="0">
                              <a:solidFill>
                                <a:srgbClr val="FF0000"/>
                              </a:solidFill>
                              <a:latin typeface="Cambria Math" panose="02040503050406030204" pitchFamily="18" charset="0"/>
                              <a:ea typeface="Cambria Math" panose="02040503050406030204" pitchFamily="18" charset="0"/>
                            </a:rPr>
                            <m:t>𝒆</m:t>
                          </m:r>
                          <m:sSub>
                            <m:sSubPr>
                              <m:ctrlPr>
                                <a:rPr lang="en-GB" b="1" i="1" dirty="0">
                                  <a:solidFill>
                                    <a:srgbClr val="FF0000"/>
                                  </a:solidFill>
                                  <a:latin typeface="Cambria Math" panose="02040503050406030204" pitchFamily="18" charset="0"/>
                                  <a:ea typeface="Cambria Math" panose="02040503050406030204" pitchFamily="18" charset="0"/>
                                </a:rPr>
                              </m:ctrlPr>
                            </m:sSubPr>
                            <m:e>
                              <m:acc>
                                <m:accPr>
                                  <m:chr m:val="̂"/>
                                  <m:ctrlPr>
                                    <a:rPr lang="en-GB" b="1" i="1" dirty="0">
                                      <a:solidFill>
                                        <a:srgbClr val="FF0000"/>
                                      </a:solidFill>
                                      <a:latin typeface="Cambria Math" panose="02040503050406030204" pitchFamily="18" charset="0"/>
                                      <a:ea typeface="Cambria Math" panose="02040503050406030204" pitchFamily="18" charset="0"/>
                                    </a:rPr>
                                  </m:ctrlPr>
                                </m:accPr>
                                <m:e>
                                  <m:r>
                                    <a:rPr lang="en-GB" b="1" i="1" dirty="0">
                                      <a:solidFill>
                                        <a:srgbClr val="FF0000"/>
                                      </a:solidFill>
                                      <a:latin typeface="Cambria Math" panose="02040503050406030204" pitchFamily="18" charset="0"/>
                                      <a:ea typeface="Cambria Math" panose="02040503050406030204" pitchFamily="18" charset="0"/>
                                    </a:rPr>
                                    <m:t>𝑽</m:t>
                                  </m:r>
                                </m:e>
                              </m:acc>
                            </m:e>
                            <m:sub>
                              <m:r>
                                <a:rPr lang="en-GB" b="1" i="1" dirty="0">
                                  <a:solidFill>
                                    <a:srgbClr val="FF0000"/>
                                  </a:solidFill>
                                  <a:latin typeface="Cambria Math" panose="02040503050406030204" pitchFamily="18" charset="0"/>
                                  <a:ea typeface="Cambria Math" panose="02040503050406030204" pitchFamily="18" charset="0"/>
                                </a:rPr>
                                <m:t>𝒓𝒇</m:t>
                              </m:r>
                            </m:sub>
                          </m:sSub>
                          <m:func>
                            <m:funcPr>
                              <m:ctrlPr>
                                <a:rPr lang="en-GB" b="1" i="1" dirty="0">
                                  <a:solidFill>
                                    <a:srgbClr val="FF0000"/>
                                  </a:solidFill>
                                  <a:latin typeface="Cambria Math" panose="02040503050406030204" pitchFamily="18" charset="0"/>
                                  <a:ea typeface="Cambria Math" panose="02040503050406030204" pitchFamily="18" charset="0"/>
                                </a:rPr>
                              </m:ctrlPr>
                            </m:funcPr>
                            <m:fName>
                              <m:r>
                                <a:rPr lang="en-GB" b="1" i="0" dirty="0">
                                  <a:solidFill>
                                    <a:srgbClr val="FF0000"/>
                                  </a:solidFill>
                                  <a:latin typeface="Cambria Math" panose="02040503050406030204" pitchFamily="18" charset="0"/>
                                  <a:ea typeface="Cambria Math" panose="02040503050406030204" pitchFamily="18" charset="0"/>
                                </a:rPr>
                                <m:t>𝐜𝐨𝐬</m:t>
                              </m:r>
                            </m:fName>
                            <m:e>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sup>
                              </m:sSubSup>
                            </m:e>
                          </m:func>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𝑬</m:t>
                              </m:r>
                            </m:e>
                            <m:sub>
                              <m:r>
                                <a:rPr lang="en-GB" b="1" i="1">
                                  <a:solidFill>
                                    <a:srgbClr val="FF0000"/>
                                  </a:solidFill>
                                  <a:latin typeface="Cambria Math" panose="02040503050406030204" pitchFamily="18" charset="0"/>
                                  <a:ea typeface="Cambria Math" panose="02040503050406030204" pitchFamily="18" charset="0"/>
                                </a:rPr>
                                <m:t>𝟎</m:t>
                              </m:r>
                            </m:sub>
                          </m:sSub>
                        </m:den>
                      </m:f>
                      <m:r>
                        <a:rPr lang="en-GB" b="1" i="1" smtClean="0">
                          <a:solidFill>
                            <a:srgbClr val="FF0000"/>
                          </a:solidFill>
                          <a:latin typeface="Cambria Math" panose="02040503050406030204" pitchFamily="18" charset="0"/>
                        </a:rPr>
                        <m:t>+</m:t>
                      </m:r>
                      <m:f>
                        <m:fPr>
                          <m:ctrlPr>
                            <a:rPr lang="en-GB" b="1" i="1">
                              <a:solidFill>
                                <a:srgbClr val="FF0000"/>
                              </a:solidFill>
                              <a:latin typeface="Cambria Math" panose="02040503050406030204" pitchFamily="18" charset="0"/>
                            </a:rPr>
                          </m:ctrlPr>
                        </m:fPr>
                        <m:num>
                          <m:r>
                            <a:rPr lang="en-GB" b="1" i="1" dirty="0">
                              <a:solidFill>
                                <a:srgbClr val="FF0000"/>
                              </a:solidFill>
                              <a:latin typeface="Cambria Math" panose="02040503050406030204" pitchFamily="18" charset="0"/>
                              <a:ea typeface="Cambria Math" panose="02040503050406030204" pitchFamily="18" charset="0"/>
                            </a:rPr>
                            <m:t>𝒆</m:t>
                          </m:r>
                        </m:num>
                        <m:den>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𝑬</m:t>
                              </m:r>
                            </m:e>
                            <m:sub>
                              <m:r>
                                <a:rPr lang="en-GB" b="1" i="1">
                                  <a:solidFill>
                                    <a:srgbClr val="FF0000"/>
                                  </a:solidFill>
                                  <a:latin typeface="Cambria Math" panose="02040503050406030204" pitchFamily="18" charset="0"/>
                                </a:rPr>
                                <m:t>𝟎</m:t>
                              </m:r>
                            </m:sub>
                          </m:sSub>
                        </m:den>
                      </m:f>
                      <m:nary>
                        <m:naryPr>
                          <m:chr m:val="∑"/>
                          <m:ctrlPr>
                            <a:rPr lang="en-GB" b="1" i="1" smtClean="0">
                              <a:solidFill>
                                <a:srgbClr val="FF0000"/>
                              </a:solidFill>
                              <a:latin typeface="Cambria Math" panose="02040503050406030204" pitchFamily="18" charset="0"/>
                            </a:rPr>
                          </m:ctrlPr>
                        </m:naryPr>
                        <m:sub>
                          <m:r>
                            <m:rPr>
                              <m:brk m:alnAt="23"/>
                            </m:rPr>
                            <a:rPr lang="en-GB" b="1" i="1" smtClean="0">
                              <a:solidFill>
                                <a:srgbClr val="FF0000"/>
                              </a:solidFill>
                              <a:latin typeface="Cambria Math" panose="02040503050406030204" pitchFamily="18" charset="0"/>
                            </a:rPr>
                            <m:t>𝒋</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𝟏</m:t>
                          </m:r>
                        </m:sub>
                        <m:sup>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𝑵</m:t>
                              </m:r>
                            </m:e>
                            <m:sub>
                              <m:r>
                                <a:rPr lang="en-GB" b="1" i="1" smtClean="0">
                                  <a:solidFill>
                                    <a:srgbClr val="FF0000"/>
                                  </a:solidFill>
                                  <a:latin typeface="Cambria Math" panose="02040503050406030204" pitchFamily="18" charset="0"/>
                                </a:rPr>
                                <m:t>𝑯𝑶𝑴</m:t>
                              </m:r>
                            </m:sub>
                          </m:sSub>
                        </m:sup>
                        <m:e>
                          <m:d>
                            <m:dPr>
                              <m:begChr m:val="["/>
                              <m:endChr m:val="]"/>
                              <m:ctrlPr>
                                <a:rPr lang="en-GB" b="1" i="1" smtClean="0">
                                  <a:solidFill>
                                    <a:srgbClr val="FF0000"/>
                                  </a:solidFill>
                                  <a:latin typeface="Cambria Math" panose="02040503050406030204" pitchFamily="18" charset="0"/>
                                </a:rPr>
                              </m:ctrlPr>
                            </m:dPr>
                            <m:e>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𝒌</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𝟏</m:t>
                                      </m:r>
                                    </m:e>
                                  </m:d>
                                </m:sup>
                              </m:sSubSup>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𝒌</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𝑰𝑵𝑫</m:t>
                                  </m:r>
                                </m:sub>
                              </m:sSub>
                            </m:e>
                          </m:d>
                        </m:e>
                      </m:nary>
                    </m:oMath>
                  </m:oMathPara>
                </a14:m>
                <a:endParaRPr lang="en-GB" b="1" dirty="0">
                  <a:solidFill>
                    <a:srgbClr val="FF0000"/>
                  </a:solidFill>
                </a:endParaRPr>
              </a:p>
            </p:txBody>
          </p:sp>
        </mc:Choice>
        <mc:Fallback xmlns="">
          <p:sp>
            <p:nvSpPr>
              <p:cNvPr id="31" name="CasellaDiTesto 30">
                <a:extLst>
                  <a:ext uri="{FF2B5EF4-FFF2-40B4-BE49-F238E27FC236}">
                    <a16:creationId xmlns:a16="http://schemas.microsoft.com/office/drawing/2014/main" id="{CBBC5BF7-A724-419A-99A7-1939D36D5EF2}"/>
                  </a:ext>
                </a:extLst>
              </p:cNvPr>
              <p:cNvSpPr txBox="1">
                <a:spLocks noRot="1" noChangeAspect="1" noMove="1" noResize="1" noEditPoints="1" noAdjustHandles="1" noChangeArrowheads="1" noChangeShapeType="1" noTextEdit="1"/>
              </p:cNvSpPr>
              <p:nvPr/>
            </p:nvSpPr>
            <p:spPr>
              <a:xfrm>
                <a:off x="0" y="1460411"/>
                <a:ext cx="12191999" cy="912173"/>
              </a:xfrm>
              <a:prstGeom prst="rect">
                <a:avLst/>
              </a:prstGeom>
              <a:blipFill>
                <a:blip r:embed="rId11"/>
                <a:stretch>
                  <a:fillRect/>
                </a:stretch>
              </a:blipFill>
            </p:spPr>
            <p:txBody>
              <a:bodyPr/>
              <a:lstStyle/>
              <a:p>
                <a:r>
                  <a:rPr lang="en-GB">
                    <a:noFill/>
                  </a:rPr>
                  <a:t> </a:t>
                </a:r>
              </a:p>
            </p:txBody>
          </p:sp>
        </mc:Fallback>
      </mc:AlternateContent>
      <p:sp>
        <p:nvSpPr>
          <p:cNvPr id="7" name="Segnaposto numero diapositiva 6">
            <a:extLst>
              <a:ext uri="{FF2B5EF4-FFF2-40B4-BE49-F238E27FC236}">
                <a16:creationId xmlns:a16="http://schemas.microsoft.com/office/drawing/2014/main" id="{145AE1D3-D5FC-4F7B-92B7-D4B079376D54}"/>
              </a:ext>
            </a:extLst>
          </p:cNvPr>
          <p:cNvSpPr>
            <a:spLocks noGrp="1"/>
          </p:cNvSpPr>
          <p:nvPr>
            <p:ph type="sldNum" sz="quarter" idx="12"/>
          </p:nvPr>
        </p:nvSpPr>
        <p:spPr/>
        <p:txBody>
          <a:bodyPr/>
          <a:lstStyle/>
          <a:p>
            <a:fld id="{F556478C-EA8F-4B12-8AB2-8053E5C3663D}" type="slidenum">
              <a:rPr lang="en-GB" smtClean="0"/>
              <a:t>43</a:t>
            </a:fld>
            <a:endParaRPr lang="en-GB"/>
          </a:p>
        </p:txBody>
      </p:sp>
    </p:spTree>
    <p:extLst>
      <p:ext uri="{BB962C8B-B14F-4D97-AF65-F5344CB8AC3E}">
        <p14:creationId xmlns:p14="http://schemas.microsoft.com/office/powerpoint/2010/main" val="3269545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2838F1F-F708-49EC-AEE5-7E50CE900246}"/>
              </a:ext>
            </a:extLst>
          </p:cNvPr>
          <p:cNvSpPr txBox="1"/>
          <p:nvPr/>
        </p:nvSpPr>
        <p:spPr>
          <a:xfrm>
            <a:off x="1" y="86380"/>
            <a:ext cx="12192000" cy="707886"/>
          </a:xfrm>
          <a:prstGeom prst="rect">
            <a:avLst/>
          </a:prstGeom>
          <a:noFill/>
        </p:spPr>
        <p:txBody>
          <a:bodyPr wrap="square" rtlCol="0">
            <a:spAutoFit/>
          </a:bodyPr>
          <a:lstStyle/>
          <a:p>
            <a:pPr algn="ctr"/>
            <a:r>
              <a:rPr lang="en-GB" sz="4000" dirty="0">
                <a:latin typeface="+mj-lt"/>
              </a:rPr>
              <a:t>Synchronous phase considering also the HOMs</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5AFDF14-B05D-40CF-A5E2-9385C910FF47}"/>
                  </a:ext>
                </a:extLst>
              </p:cNvPr>
              <p:cNvSpPr txBox="1"/>
              <p:nvPr/>
            </p:nvSpPr>
            <p:spPr>
              <a:xfrm>
                <a:off x="58857" y="864628"/>
                <a:ext cx="12133141" cy="5993372"/>
              </a:xfrm>
              <a:prstGeom prst="rect">
                <a:avLst/>
              </a:prstGeom>
              <a:noFill/>
            </p:spPr>
            <p:txBody>
              <a:bodyPr wrap="square" rtlCol="0">
                <a:spAutoFit/>
              </a:bodyPr>
              <a:lstStyle/>
              <a:p>
                <a:pPr marL="285750" indent="-285750">
                  <a:buFont typeface="Wingdings" panose="05000000000000000000" pitchFamily="2" charset="2"/>
                  <a:buChar char="q"/>
                </a:pPr>
                <a:r>
                  <a:rPr lang="en-GB" dirty="0"/>
                  <a:t>Imposing </a:t>
                </a:r>
                <a14:m>
                  <m:oMath xmlns:m="http://schemas.openxmlformats.org/officeDocument/2006/math">
                    <m:sSubSup>
                      <m:sSubSupPr>
                        <m:ctrlPr>
                          <a:rPr lang="en-GB" i="1" dirty="0" smtClean="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ea typeface="Cambria Math" panose="02040503050406030204" pitchFamily="18" charset="0"/>
                          </a:rPr>
                          <m:t>𝛿</m:t>
                        </m:r>
                      </m:e>
                      <m:sub>
                        <m:r>
                          <a:rPr lang="en-GB" b="0" i="1" smtClean="0">
                            <a:solidFill>
                              <a:schemeClr val="tx1"/>
                            </a:solidFill>
                            <a:latin typeface="Cambria Math" panose="02040503050406030204" pitchFamily="18" charset="0"/>
                            <a:ea typeface="Cambria Math" panose="02040503050406030204" pitchFamily="18" charset="0"/>
                          </a:rPr>
                          <m:t>𝑘</m:t>
                        </m:r>
                      </m:sub>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a:solidFill>
                              <a:schemeClr val="tx1"/>
                            </a:solidFill>
                            <a:latin typeface="Cambria Math" panose="02040503050406030204" pitchFamily="18" charset="0"/>
                          </a:rPr>
                          <m:t>)</m:t>
                        </m:r>
                      </m:sup>
                    </m:sSubSup>
                    <m:r>
                      <a:rPr lang="en-GB" b="0" i="1" smtClean="0">
                        <a:solidFill>
                          <a:schemeClr val="tx1"/>
                        </a:solidFill>
                        <a:latin typeface="Cambria Math" panose="02040503050406030204" pitchFamily="18" charset="0"/>
                      </a:rPr>
                      <m:t>=</m:t>
                    </m:r>
                    <m:sSubSup>
                      <m:sSubSupPr>
                        <m:ctrlPr>
                          <a:rPr lang="en-GB" i="1" dirty="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ea typeface="Cambria Math" panose="02040503050406030204" pitchFamily="18" charset="0"/>
                          </a:rPr>
                          <m:t>𝛿</m:t>
                        </m:r>
                      </m:e>
                      <m:sub>
                        <m:r>
                          <a:rPr lang="en-GB" b="0" i="1">
                            <a:solidFill>
                              <a:schemeClr val="tx1"/>
                            </a:solidFill>
                            <a:latin typeface="Cambria Math" panose="02040503050406030204" pitchFamily="18" charset="0"/>
                            <a:ea typeface="Cambria Math" panose="02040503050406030204" pitchFamily="18" charset="0"/>
                          </a:rPr>
                          <m:t>𝑘</m:t>
                        </m:r>
                      </m:sub>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r>
                          <a:rPr lang="en-GB" b="0" i="1">
                            <a:solidFill>
                              <a:schemeClr val="tx1"/>
                            </a:solidFill>
                            <a:latin typeface="Cambria Math" panose="02040503050406030204" pitchFamily="18" charset="0"/>
                          </a:rPr>
                          <m:t>)</m:t>
                        </m:r>
                      </m:sup>
                    </m:sSubSup>
                    <m:r>
                      <a:rPr lang="en-GB" b="0" i="1" smtClean="0">
                        <a:solidFill>
                          <a:schemeClr val="tx1"/>
                        </a:solidFill>
                        <a:latin typeface="Cambria Math" panose="02040503050406030204" pitchFamily="18" charset="0"/>
                      </a:rPr>
                      <m:t>=0</m:t>
                    </m:r>
                  </m:oMath>
                </a14:m>
                <a:r>
                  <a:rPr lang="en-GB" dirty="0"/>
                  <a:t>, the synchronous phase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oMath>
                </a14:m>
                <a:r>
                  <a:rPr lang="en-GB" dirty="0"/>
                  <a:t> is the solution of</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if all the HOM voltages are zero, i.e.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𝑅𝐸𝑆</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𝐼𝑁𝐷</m:t>
                        </m:r>
                      </m:sub>
                    </m:sSub>
                    <m:r>
                      <a:rPr lang="en-GB" b="0" i="1" smtClean="0">
                        <a:latin typeface="Cambria Math" panose="02040503050406030204" pitchFamily="18" charset="0"/>
                      </a:rPr>
                      <m:t>=</m:t>
                    </m:r>
                    <m:r>
                      <a:rPr lang="en-GB" i="1">
                        <a:latin typeface="Cambria Math" panose="02040503050406030204" pitchFamily="18" charset="0"/>
                      </a:rPr>
                      <m:t>0</m:t>
                    </m:r>
                  </m:oMath>
                </a14:m>
                <a:r>
                  <a:rPr lang="en-GB" dirty="0"/>
                  <a:t>, then</a:t>
                </a:r>
              </a:p>
              <a:p>
                <a:pPr marL="742950" lvl="1" indent="-285750">
                  <a:buFont typeface="Wingdings" panose="05000000000000000000" pitchFamily="2" charset="2"/>
                  <a:buChar char="Ø"/>
                </a:pPr>
                <a:endParaRPr lang="en-GB" dirty="0"/>
              </a:p>
              <a:p>
                <a:pPr lvl="1"/>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𝑆𝑅</m:t>
                          </m:r>
                        </m:sub>
                      </m:sSub>
                      <m:r>
                        <a:rPr lang="en-GB" b="0" i="1" smtClean="0">
                          <a:latin typeface="Cambria Math" panose="02040503050406030204" pitchFamily="18" charset="0"/>
                        </a:rPr>
                        <m:t>=</m:t>
                      </m:r>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cos</m:t>
                              </m:r>
                            </m:e>
                            <m:sup>
                              <m:r>
                                <a:rPr lang="en-GB" i="1">
                                  <a:latin typeface="Cambria Math" panose="02040503050406030204" pitchFamily="18" charset="0"/>
                                </a:rPr>
                                <m:t>−1</m:t>
                              </m:r>
                            </m:sup>
                          </m:sSup>
                        </m:fName>
                        <m:e>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den>
                          </m:f>
                        </m:e>
                      </m:func>
                    </m:oMath>
                  </m:oMathPara>
                </a14:m>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if all the HOM residual voltages are zero, i.e.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𝑘</m:t>
                        </m:r>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𝑗</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𝑅𝐸𝑆</m:t>
                        </m:r>
                      </m:sub>
                      <m: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e>
                        </m:d>
                      </m:sup>
                    </m:sSubSup>
                    <m:r>
                      <a:rPr lang="en-GB" b="0" i="1" smtClean="0">
                        <a:solidFill>
                          <a:schemeClr val="tx1"/>
                        </a:solidFill>
                        <a:latin typeface="Cambria Math" panose="02040503050406030204" pitchFamily="18" charset="0"/>
                      </a:rPr>
                      <m:t>=0</m:t>
                    </m:r>
                  </m:oMath>
                </a14:m>
                <a:r>
                  <a:rPr lang="en-GB" dirty="0"/>
                  <a:t>, then</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r>
                  <a:rPr lang="en-GB" dirty="0"/>
                  <a:t>note that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𝐼𝑁𝐷</m:t>
                        </m:r>
                      </m:sub>
                    </m:sSub>
                    <m:r>
                      <a:rPr lang="en-GB" b="0" i="1" smtClean="0">
                        <a:latin typeface="Cambria Math" panose="02040503050406030204" pitchFamily="18" charset="0"/>
                      </a:rPr>
                      <m:t>&lt;0</m:t>
                    </m:r>
                  </m:oMath>
                </a14:m>
                <a:r>
                  <a:rPr lang="en-GB" dirty="0"/>
                  <a:t>, indeed the RF cavities must now compensate for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oMath>
                </a14:m>
                <a:r>
                  <a:rPr lang="en-GB" dirty="0"/>
                  <a:t> plus the energy lost by the particle due to the beam loading theorem</a:t>
                </a:r>
              </a:p>
              <a:p>
                <a:pPr marL="1200150" lvl="2" indent="-285750">
                  <a:buFont typeface="Arial" panose="020B0604020202020204" pitchFamily="34" charset="0"/>
                  <a:buChar char="•"/>
                </a:pPr>
                <a:endParaRPr lang="en-GB" dirty="0"/>
              </a:p>
              <a:p>
                <a:pPr marL="742950" lvl="1" indent="-285750">
                  <a:buFont typeface="Wingdings" panose="05000000000000000000" pitchFamily="2" charset="2"/>
                  <a:buChar char="Ø"/>
                </a:pPr>
                <a:r>
                  <a:rPr lang="en-GB" dirty="0"/>
                  <a:t>we need an iterative procedure to find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oMath>
                </a14:m>
                <a:r>
                  <a:rPr lang="en-GB" dirty="0"/>
                  <a:t> in the general case, see below.</a:t>
                </a:r>
              </a:p>
            </p:txBody>
          </p:sp>
        </mc:Choice>
        <mc:Fallback xmlns="">
          <p:sp>
            <p:nvSpPr>
              <p:cNvPr id="6" name="CasellaDiTesto 5">
                <a:extLst>
                  <a:ext uri="{FF2B5EF4-FFF2-40B4-BE49-F238E27FC236}">
                    <a16:creationId xmlns:a16="http://schemas.microsoft.com/office/drawing/2014/main" id="{B5AFDF14-B05D-40CF-A5E2-9385C910FF47}"/>
                  </a:ext>
                </a:extLst>
              </p:cNvPr>
              <p:cNvSpPr txBox="1">
                <a:spLocks noRot="1" noChangeAspect="1" noMove="1" noResize="1" noEditPoints="1" noAdjustHandles="1" noChangeArrowheads="1" noChangeShapeType="1" noTextEdit="1"/>
              </p:cNvSpPr>
              <p:nvPr/>
            </p:nvSpPr>
            <p:spPr>
              <a:xfrm>
                <a:off x="58857" y="864628"/>
                <a:ext cx="12133141" cy="5993372"/>
              </a:xfrm>
              <a:prstGeom prst="rect">
                <a:avLst/>
              </a:prstGeom>
              <a:blipFill>
                <a:blip r:embed="rId2"/>
                <a:stretch>
                  <a:fillRect l="-352" b="-7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52D34338-F6D1-42B1-A2D3-B8A3258DC39A}"/>
                  </a:ext>
                </a:extLst>
              </p:cNvPr>
              <p:cNvSpPr txBox="1"/>
              <p:nvPr/>
            </p:nvSpPr>
            <p:spPr>
              <a:xfrm>
                <a:off x="0" y="1492749"/>
                <a:ext cx="12191999" cy="9121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dirty="0" smtClean="0">
                          <a:solidFill>
                            <a:schemeClr val="tx1"/>
                          </a:solidFill>
                          <a:latin typeface="Cambria Math" panose="02040503050406030204" pitchFamily="18" charset="0"/>
                        </a:rPr>
                        <m:t>0</m:t>
                      </m:r>
                      <m:r>
                        <a:rPr lang="en-GB" b="0" i="1" smtClean="0">
                          <a:solidFill>
                            <a:schemeClr val="tx1"/>
                          </a:solidFill>
                          <a:latin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𝑈</m:t>
                              </m:r>
                            </m:e>
                            <m:sub>
                              <m:r>
                                <a:rPr lang="en-GB" b="0" i="1">
                                  <a:solidFill>
                                    <a:schemeClr val="tx1"/>
                                  </a:solidFill>
                                  <a:latin typeface="Cambria Math" panose="02040503050406030204" pitchFamily="18" charset="0"/>
                                  <a:ea typeface="Cambria Math" panose="02040503050406030204" pitchFamily="18" charset="0"/>
                                </a:rPr>
                                <m:t>0</m:t>
                              </m:r>
                            </m:sub>
                          </m:sSub>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dirty="0">
                              <a:solidFill>
                                <a:schemeClr val="tx1"/>
                              </a:solidFill>
                              <a:latin typeface="Cambria Math" panose="02040503050406030204" pitchFamily="18" charset="0"/>
                              <a:ea typeface="Cambria Math" panose="02040503050406030204" pitchFamily="18" charset="0"/>
                            </a:rPr>
                            <m:t>𝑒</m:t>
                          </m:r>
                          <m:sSub>
                            <m:sSubPr>
                              <m:ctrlPr>
                                <a:rPr lang="en-GB" i="1" dirty="0">
                                  <a:solidFill>
                                    <a:schemeClr val="tx1"/>
                                  </a:solidFill>
                                  <a:latin typeface="Cambria Math" panose="02040503050406030204" pitchFamily="18" charset="0"/>
                                  <a:ea typeface="Cambria Math" panose="02040503050406030204" pitchFamily="18" charset="0"/>
                                </a:rPr>
                              </m:ctrlPr>
                            </m:sSubPr>
                            <m:e>
                              <m:acc>
                                <m:accPr>
                                  <m:chr m:val="̂"/>
                                  <m:ctrlPr>
                                    <a:rPr lang="en-GB" i="1" dirty="0">
                                      <a:solidFill>
                                        <a:schemeClr val="tx1"/>
                                      </a:solidFill>
                                      <a:latin typeface="Cambria Math" panose="02040503050406030204" pitchFamily="18" charset="0"/>
                                      <a:ea typeface="Cambria Math" panose="02040503050406030204" pitchFamily="18" charset="0"/>
                                    </a:rPr>
                                  </m:ctrlPr>
                                </m:accPr>
                                <m:e>
                                  <m:r>
                                    <a:rPr lang="en-GB" b="0" i="1" dirty="0">
                                      <a:solidFill>
                                        <a:schemeClr val="tx1"/>
                                      </a:solidFill>
                                      <a:latin typeface="Cambria Math" panose="02040503050406030204" pitchFamily="18" charset="0"/>
                                      <a:ea typeface="Cambria Math" panose="02040503050406030204" pitchFamily="18" charset="0"/>
                                    </a:rPr>
                                    <m:t>𝑉</m:t>
                                  </m:r>
                                </m:e>
                              </m:acc>
                            </m:e>
                            <m:sub>
                              <m:r>
                                <a:rPr lang="en-GB" b="0" i="1" dirty="0">
                                  <a:solidFill>
                                    <a:schemeClr val="tx1"/>
                                  </a:solidFill>
                                  <a:latin typeface="Cambria Math" panose="02040503050406030204" pitchFamily="18" charset="0"/>
                                  <a:ea typeface="Cambria Math" panose="02040503050406030204" pitchFamily="18" charset="0"/>
                                </a:rPr>
                                <m:t>𝑟𝑓</m:t>
                              </m:r>
                            </m:sub>
                          </m:sSub>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b>
                                  <m:r>
                                    <a:rPr lang="en-GB" b="0" i="1" smtClean="0">
                                      <a:solidFill>
                                        <a:schemeClr val="tx1"/>
                                      </a:solidFill>
                                      <a:latin typeface="Cambria Math" panose="02040503050406030204" pitchFamily="18" charset="0"/>
                                    </a:rPr>
                                    <m:t>𝐻𝑂𝑀</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𝑘</m:t>
                                  </m:r>
                                </m:sub>
                              </m:sSub>
                            </m:e>
                          </m:func>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𝐸</m:t>
                              </m:r>
                            </m:e>
                            <m:sub>
                              <m:r>
                                <a:rPr lang="en-GB" b="0" i="1">
                                  <a:solidFill>
                                    <a:schemeClr val="tx1"/>
                                  </a:solidFill>
                                  <a:latin typeface="Cambria Math" panose="02040503050406030204" pitchFamily="18" charset="0"/>
                                  <a:ea typeface="Cambria Math" panose="02040503050406030204" pitchFamily="18" charset="0"/>
                                </a:rPr>
                                <m:t>0</m:t>
                              </m:r>
                            </m:sub>
                          </m:sSub>
                        </m:den>
                      </m:f>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dirty="0" smtClean="0">
                              <a:solidFill>
                                <a:schemeClr val="tx1"/>
                              </a:solidFill>
                              <a:latin typeface="Cambria Math" panose="02040503050406030204" pitchFamily="18" charset="0"/>
                              <a:ea typeface="Cambria Math" panose="02040503050406030204" pitchFamily="18" charset="0"/>
                            </a:rPr>
                            <m:t>𝑒</m:t>
                          </m:r>
                        </m:num>
                        <m:den>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𝐸</m:t>
                              </m:r>
                            </m:e>
                            <m:sub>
                              <m:r>
                                <a:rPr lang="en-GB" b="0" i="1">
                                  <a:solidFill>
                                    <a:schemeClr val="tx1"/>
                                  </a:solidFill>
                                  <a:latin typeface="Cambria Math" panose="02040503050406030204" pitchFamily="18" charset="0"/>
                                </a:rPr>
                                <m:t>0</m:t>
                              </m:r>
                            </m:sub>
                          </m:sSub>
                        </m:den>
                      </m:f>
                      <m:nary>
                        <m:naryPr>
                          <m:chr m:val="∑"/>
                          <m:ctrlPr>
                            <a:rPr lang="en-GB" i="1" smtClean="0">
                              <a:solidFill>
                                <a:schemeClr val="tx1"/>
                              </a:solidFill>
                              <a:latin typeface="Cambria Math" panose="02040503050406030204" pitchFamily="18" charset="0"/>
                            </a:rPr>
                          </m:ctrlPr>
                        </m:naryPr>
                        <m:sub>
                          <m:r>
                            <m:rPr>
                              <m:brk m:alnAt="23"/>
                            </m:rPr>
                            <a:rPr lang="en-GB" b="0" i="1" smtClean="0">
                              <a:solidFill>
                                <a:schemeClr val="tx1"/>
                              </a:solidFill>
                              <a:latin typeface="Cambria Math" panose="02040503050406030204" pitchFamily="18" charset="0"/>
                            </a:rPr>
                            <m:t>𝑗</m:t>
                          </m:r>
                          <m:r>
                            <a:rPr lang="en-GB" b="0" i="1" smtClean="0">
                              <a:solidFill>
                                <a:schemeClr val="tx1"/>
                              </a:solidFill>
                              <a:latin typeface="Cambria Math" panose="02040503050406030204" pitchFamily="18" charset="0"/>
                            </a:rPr>
                            <m:t>=1</m:t>
                          </m:r>
                        </m:sub>
                        <m:sup>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𝑁</m:t>
                              </m:r>
                            </m:e>
                            <m:sub>
                              <m:r>
                                <a:rPr lang="en-GB" b="0" i="1" smtClean="0">
                                  <a:solidFill>
                                    <a:schemeClr val="tx1"/>
                                  </a:solidFill>
                                  <a:latin typeface="Cambria Math" panose="02040503050406030204" pitchFamily="18" charset="0"/>
                                </a:rPr>
                                <m:t>𝐻𝑂𝑀</m:t>
                              </m:r>
                            </m:sub>
                          </m:sSub>
                        </m:sup>
                        <m:e>
                          <m:d>
                            <m:dPr>
                              <m:ctrlPr>
                                <a:rPr lang="en-GB" i="1" smtClean="0">
                                  <a:solidFill>
                                    <a:schemeClr val="tx1"/>
                                  </a:solidFill>
                                  <a:latin typeface="Cambria Math" panose="02040503050406030204" pitchFamily="18" charset="0"/>
                                </a:rPr>
                              </m:ctrlPr>
                            </m:dPr>
                            <m:e>
                              <m:sSubSup>
                                <m:sSubSupPr>
                                  <m:ctrlPr>
                                    <a:rPr lang="en-GB" i="1">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𝑘</m:t>
                                  </m:r>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𝑗</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𝑅𝐸𝑆</m:t>
                                  </m:r>
                                </m:sub>
                                <m: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e>
                                  </m:d>
                                </m:sup>
                              </m:sSubSup>
                              <m:r>
                                <a:rPr lang="en-GB" b="0" i="1" smtClean="0">
                                  <a:solidFill>
                                    <a:schemeClr val="tx1"/>
                                  </a:solidFill>
                                  <a:latin typeface="Cambria Math" panose="02040503050406030204" pitchFamily="18" charset="0"/>
                                </a:rPr>
                                <m:t>+</m:t>
                              </m:r>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𝑘</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𝑗</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𝐼𝑁𝐷</m:t>
                                  </m:r>
                                </m:sub>
                              </m:sSub>
                            </m:e>
                          </m:d>
                        </m:e>
                      </m:nary>
                    </m:oMath>
                  </m:oMathPara>
                </a14:m>
                <a:endParaRPr lang="en-GB" dirty="0">
                  <a:solidFill>
                    <a:srgbClr val="FF0000"/>
                  </a:solidFill>
                </a:endParaRPr>
              </a:p>
            </p:txBody>
          </p:sp>
        </mc:Choice>
        <mc:Fallback xmlns="">
          <p:sp>
            <p:nvSpPr>
              <p:cNvPr id="10" name="CasellaDiTesto 9">
                <a:extLst>
                  <a:ext uri="{FF2B5EF4-FFF2-40B4-BE49-F238E27FC236}">
                    <a16:creationId xmlns:a16="http://schemas.microsoft.com/office/drawing/2014/main" id="{52D34338-F6D1-42B1-A2D3-B8A3258DC39A}"/>
                  </a:ext>
                </a:extLst>
              </p:cNvPr>
              <p:cNvSpPr txBox="1">
                <a:spLocks noRot="1" noChangeAspect="1" noMove="1" noResize="1" noEditPoints="1" noAdjustHandles="1" noChangeArrowheads="1" noChangeShapeType="1" noTextEdit="1"/>
              </p:cNvSpPr>
              <p:nvPr/>
            </p:nvSpPr>
            <p:spPr>
              <a:xfrm>
                <a:off x="0" y="1492749"/>
                <a:ext cx="12191999" cy="91217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B748C18-F732-4CE4-A0A6-3BE8C706BB27}"/>
                  </a:ext>
                </a:extLst>
              </p:cNvPr>
              <p:cNvSpPr txBox="1"/>
              <p:nvPr/>
            </p:nvSpPr>
            <p:spPr>
              <a:xfrm>
                <a:off x="2565400" y="4695206"/>
                <a:ext cx="6126480" cy="8151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r>
                        <a:rPr lang="en-GB" b="0" i="1" smtClean="0">
                          <a:latin typeface="Cambria Math" panose="02040503050406030204" pitchFamily="18" charset="0"/>
                        </a:rPr>
                        <m:t>=</m:t>
                      </m:r>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cos</m:t>
                              </m:r>
                            </m:e>
                            <m:sup>
                              <m:r>
                                <a:rPr lang="en-GB" i="1">
                                  <a:latin typeface="Cambria Math" panose="02040503050406030204" pitchFamily="18" charset="0"/>
                                </a:rPr>
                                <m:t>−1</m:t>
                              </m:r>
                            </m:sup>
                          </m:sSup>
                        </m:fName>
                        <m:e>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r>
                                <a:rPr lang="en-GB" b="0" i="1" dirty="0" smtClean="0">
                                  <a:solidFill>
                                    <a:schemeClr val="tx1"/>
                                  </a:solidFill>
                                  <a:latin typeface="Cambria Math" panose="02040503050406030204" pitchFamily="18" charset="0"/>
                                  <a:ea typeface="Cambria Math" panose="02040503050406030204" pitchFamily="18" charset="0"/>
                                </a:rPr>
                                <m:t>𝑒</m:t>
                              </m:r>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𝑗</m:t>
                                  </m:r>
                                  <m:r>
                                    <a:rPr lang="en-GB" i="1">
                                      <a:latin typeface="Cambria Math" panose="02040503050406030204" pitchFamily="18" charset="0"/>
                                    </a:rPr>
                                    <m:t>=1</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𝐻𝑂𝑀</m:t>
                                      </m:r>
                                    </m:sub>
                                  </m:sSub>
                                </m:sup>
                                <m:e>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rPr>
                                        <m:t>,</m:t>
                                      </m:r>
                                      <m:r>
                                        <a:rPr lang="en-GB" i="1">
                                          <a:latin typeface="Cambria Math" panose="02040503050406030204" pitchFamily="18" charset="0"/>
                                        </a:rPr>
                                        <m:t>𝐼𝑁𝐷</m:t>
                                      </m:r>
                                    </m:sub>
                                  </m:sSub>
                                </m:e>
                              </m:nary>
                            </m:num>
                            <m:den>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den>
                          </m:f>
                        </m:e>
                      </m:func>
                    </m:oMath>
                  </m:oMathPara>
                </a14:m>
                <a:endParaRPr lang="en-GB" dirty="0"/>
              </a:p>
            </p:txBody>
          </p:sp>
        </mc:Choice>
        <mc:Fallback xmlns="">
          <p:sp>
            <p:nvSpPr>
              <p:cNvPr id="12" name="CasellaDiTesto 11">
                <a:extLst>
                  <a:ext uri="{FF2B5EF4-FFF2-40B4-BE49-F238E27FC236}">
                    <a16:creationId xmlns:a16="http://schemas.microsoft.com/office/drawing/2014/main" id="{3B748C18-F732-4CE4-A0A6-3BE8C706BB27}"/>
                  </a:ext>
                </a:extLst>
              </p:cNvPr>
              <p:cNvSpPr txBox="1">
                <a:spLocks noRot="1" noChangeAspect="1" noMove="1" noResize="1" noEditPoints="1" noAdjustHandles="1" noChangeArrowheads="1" noChangeShapeType="1" noTextEdit="1"/>
              </p:cNvSpPr>
              <p:nvPr/>
            </p:nvSpPr>
            <p:spPr>
              <a:xfrm>
                <a:off x="2565400" y="4695206"/>
                <a:ext cx="6126480" cy="815160"/>
              </a:xfrm>
              <a:prstGeom prst="rect">
                <a:avLst/>
              </a:prstGeom>
              <a:blipFill>
                <a:blip r:embed="rId4"/>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1F97398C-BCA9-42E4-A165-3A291F992EF3}"/>
              </a:ext>
            </a:extLst>
          </p:cNvPr>
          <p:cNvSpPr>
            <a:spLocks noGrp="1"/>
          </p:cNvSpPr>
          <p:nvPr>
            <p:ph type="sldNum" sz="quarter" idx="12"/>
          </p:nvPr>
        </p:nvSpPr>
        <p:spPr/>
        <p:txBody>
          <a:bodyPr/>
          <a:lstStyle/>
          <a:p>
            <a:fld id="{F556478C-EA8F-4B12-8AB2-8053E5C3663D}" type="slidenum">
              <a:rPr lang="en-GB" smtClean="0"/>
              <a:t>44</a:t>
            </a:fld>
            <a:endParaRPr lang="en-GB"/>
          </a:p>
        </p:txBody>
      </p:sp>
    </p:spTree>
    <p:extLst>
      <p:ext uri="{BB962C8B-B14F-4D97-AF65-F5344CB8AC3E}">
        <p14:creationId xmlns:p14="http://schemas.microsoft.com/office/powerpoint/2010/main" val="663543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B606C37-A4A9-4F94-8105-E3A79CBA4574}"/>
                  </a:ext>
                </a:extLst>
              </p:cNvPr>
              <p:cNvSpPr txBox="1"/>
              <p:nvPr/>
            </p:nvSpPr>
            <p:spPr>
              <a:xfrm>
                <a:off x="54331" y="770915"/>
                <a:ext cx="12083338" cy="5909310"/>
              </a:xfrm>
              <a:prstGeom prst="rect">
                <a:avLst/>
              </a:prstGeom>
              <a:noFill/>
            </p:spPr>
            <p:txBody>
              <a:bodyPr wrap="square" rtlCol="0">
                <a:spAutoFit/>
              </a:bodyPr>
              <a:lstStyle/>
              <a:p>
                <a:pPr marL="285750" indent="-285750">
                  <a:buFont typeface="Wingdings" panose="05000000000000000000" pitchFamily="2" charset="2"/>
                  <a:buChar char="q"/>
                </a:pPr>
                <a:r>
                  <a:rPr lang="en-GB" dirty="0"/>
                  <a:t>In the code the HOMs can be either ‘unloaded’ or ‘loaded’.</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b="1" dirty="0">
                    <a:solidFill>
                      <a:srgbClr val="FF0000"/>
                    </a:solidFill>
                  </a:rPr>
                  <a:t>Unloaded:</a:t>
                </a:r>
                <a:r>
                  <a:rPr lang="en-GB" dirty="0"/>
                  <a:t> the HOM residual voltage and current are both zero at the start of the simulation.</a:t>
                </a:r>
              </a:p>
              <a:p>
                <a:pPr marL="1200150" lvl="2" indent="-285750">
                  <a:buFont typeface="Arial" panose="020B0604020202020204" pitchFamily="34" charset="0"/>
                  <a:buChar char="•"/>
                </a:pPr>
                <a:r>
                  <a:rPr lang="en-GB" dirty="0"/>
                  <a:t>Useful to study transient effects, however in this case the injection process has to be simulated as well.</a:t>
                </a:r>
              </a:p>
              <a:p>
                <a:pPr lvl="2"/>
                <a:endParaRPr lang="en-GB" dirty="0"/>
              </a:p>
              <a:p>
                <a:pPr marL="742950" lvl="1" indent="-285750">
                  <a:buFont typeface="Wingdings" panose="05000000000000000000" pitchFamily="2" charset="2"/>
                  <a:buChar char="Ø"/>
                </a:pPr>
                <a:r>
                  <a:rPr lang="en-GB" b="1" dirty="0">
                    <a:solidFill>
                      <a:srgbClr val="FF0000"/>
                    </a:solidFill>
                  </a:rPr>
                  <a:t>Loaded:</a:t>
                </a:r>
                <a:r>
                  <a:rPr lang="en-GB" b="1" dirty="0"/>
                  <a:t> </a:t>
                </a:r>
                <a:r>
                  <a:rPr lang="en-GB" dirty="0"/>
                  <a:t>the HOM voltage and current satisfy a stationarity condition, as if the bunches were already circulating for a long time in the ring at the start of the simulation.</a:t>
                </a:r>
              </a:p>
              <a:p>
                <a:pPr marL="1200150" lvl="2" indent="-285750">
                  <a:buFont typeface="Arial" panose="020B0604020202020204" pitchFamily="34" charset="0"/>
                  <a:buChar char="•"/>
                </a:pPr>
                <a:r>
                  <a:rPr lang="en-GB" dirty="0"/>
                  <a:t>Useful to neglect the injection and transient phases, allowing at the same time perturbative studies where the bunches are positioned close to their synchronous phases in phase-space.</a:t>
                </a:r>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Stationarity condition for a loaded HOM: </a:t>
                </a:r>
              </a:p>
              <a:p>
                <a:pPr marL="742950" lvl="1" indent="-285750">
                  <a:buFont typeface="Wingdings" panose="05000000000000000000" pitchFamily="2" charset="2"/>
                  <a:buChar char="Ø"/>
                </a:pPr>
                <a:r>
                  <a:rPr lang="en-GB" dirty="0"/>
                  <a:t>When a charge traverses the RF cavity, the induced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𝑉</m:t>
                    </m:r>
                  </m:oMath>
                </a14:m>
                <a:r>
                  <a:rPr lang="en-GB" dirty="0"/>
                  <a:t> must compensate the decay of </a:t>
                </a:r>
                <a:r>
                  <a:rPr lang="en-GB" i="1" dirty="0"/>
                  <a:t>V</a:t>
                </a:r>
                <a:r>
                  <a:rPr lang="en-GB" dirty="0"/>
                  <a:t>(</a:t>
                </a:r>
                <a:r>
                  <a:rPr lang="en-GB" i="1" dirty="0"/>
                  <a:t>t</a:t>
                </a:r>
                <a:r>
                  <a:rPr lang="en-GB" dirty="0"/>
                  <a:t>) during the previous period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oMath>
                </a14:m>
                <a:r>
                  <a:rPr lang="en-GB" dirty="0"/>
                  <a:t>, while the current must remain constant. Normalizing with respect to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this condition reads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Solving with respect to </a:t>
                </a:r>
                <a14:m>
                  <m:oMath xmlns:m="http://schemas.openxmlformats.org/officeDocument/2006/math">
                    <m:r>
                      <a:rPr lang="en-GB" b="0" i="1" smtClean="0">
                        <a:latin typeface="Cambria Math" panose="02040503050406030204" pitchFamily="18" charset="0"/>
                      </a:rPr>
                      <m:t>𝑉</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and </a:t>
                </a:r>
                <a14:m>
                  <m:oMath xmlns:m="http://schemas.openxmlformats.org/officeDocument/2006/math">
                    <m:r>
                      <a:rPr lang="en-GB" i="1">
                        <a:latin typeface="Cambria Math" panose="02040503050406030204" pitchFamily="18" charset="0"/>
                      </a:rPr>
                      <m:t>𝑖</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oMath>
                </a14:m>
                <a:r>
                  <a:rPr lang="en-GB" dirty="0"/>
                  <a:t>)/</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1200150" lvl="2" indent="-285750">
                  <a:buFont typeface="Arial" panose="020B0604020202020204" pitchFamily="34" charset="0"/>
                  <a:buChar char="•"/>
                </a:pPr>
                <a:endParaRPr lang="en-GB" dirty="0"/>
              </a:p>
            </p:txBody>
          </p:sp>
        </mc:Choice>
        <mc:Fallback xmlns="">
          <p:sp>
            <p:nvSpPr>
              <p:cNvPr id="3" name="CasellaDiTesto 2">
                <a:extLst>
                  <a:ext uri="{FF2B5EF4-FFF2-40B4-BE49-F238E27FC236}">
                    <a16:creationId xmlns:a16="http://schemas.microsoft.com/office/drawing/2014/main" id="{4B606C37-A4A9-4F94-8105-E3A79CBA4574}"/>
                  </a:ext>
                </a:extLst>
              </p:cNvPr>
              <p:cNvSpPr txBox="1">
                <a:spLocks noRot="1" noChangeAspect="1" noMove="1" noResize="1" noEditPoints="1" noAdjustHandles="1" noChangeArrowheads="1" noChangeShapeType="1" noTextEdit="1"/>
              </p:cNvSpPr>
              <p:nvPr/>
            </p:nvSpPr>
            <p:spPr>
              <a:xfrm>
                <a:off x="54331" y="770915"/>
                <a:ext cx="12083338" cy="5909310"/>
              </a:xfrm>
              <a:prstGeom prst="rect">
                <a:avLst/>
              </a:prstGeom>
              <a:blipFill>
                <a:blip r:embed="rId2"/>
                <a:stretch>
                  <a:fillRect l="-353" t="-515"/>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591FB136-1CDA-4876-867F-63D2BC905621}"/>
              </a:ext>
            </a:extLst>
          </p:cNvPr>
          <p:cNvSpPr txBox="1"/>
          <p:nvPr/>
        </p:nvSpPr>
        <p:spPr>
          <a:xfrm>
            <a:off x="0" y="37915"/>
            <a:ext cx="12192000" cy="707886"/>
          </a:xfrm>
          <a:prstGeom prst="rect">
            <a:avLst/>
          </a:prstGeom>
          <a:noFill/>
        </p:spPr>
        <p:txBody>
          <a:bodyPr wrap="square" rtlCol="0">
            <a:spAutoFit/>
          </a:bodyPr>
          <a:lstStyle/>
          <a:p>
            <a:pPr algn="ctr"/>
            <a:r>
              <a:rPr lang="en-GB" sz="4000" dirty="0">
                <a:latin typeface="+mj-lt"/>
              </a:rPr>
              <a:t>HOM initial conditions (unloaded vs loaded)</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DD73212-F0BC-446C-B8DA-F26229801895}"/>
                  </a:ext>
                </a:extLst>
              </p:cNvPr>
              <p:cNvSpPr txBox="1"/>
              <p:nvPr/>
            </p:nvSpPr>
            <p:spPr>
              <a:xfrm>
                <a:off x="0" y="4544349"/>
                <a:ext cx="12191999"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panose="02040503050406030204" pitchFamily="18" charset="0"/>
                            </a:rPr>
                          </m:ctrlPr>
                        </m:dPr>
                        <m:e>
                          <m:f>
                            <m:fPr>
                              <m:type m:val="noBar"/>
                              <m:ctrlPr>
                                <a:rPr lang="en-GB" i="1" smtClean="0">
                                  <a:latin typeface="Cambria Math" panose="02040503050406030204" pitchFamily="18" charset="0"/>
                                </a:rPr>
                              </m:ctrlPr>
                            </m:fPr>
                            <m:num>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e>
                              </m:d>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num>
                            <m:den>
                              <m:r>
                                <a:rPr lang="en-GB" b="0" i="1" smtClean="0">
                                  <a:latin typeface="Cambria Math" panose="02040503050406030204" pitchFamily="18" charset="0"/>
                                </a:rPr>
                                <m:t>𝑖</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den>
                          </m:f>
                        </m:e>
                      </m:d>
                      <m:r>
                        <a:rPr lang="en-GB" b="0" i="0"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sSub>
                            <m:sSubPr>
                              <m:ctrlPr>
                                <a:rPr lang="el-GR"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0</m:t>
                              </m:r>
                            </m:sub>
                          </m:sSub>
                        </m:sup>
                      </m:sSup>
                      <m:d>
                        <m:dPr>
                          <m:ctrlPr>
                            <a:rPr lang="en-GB" b="0" i="1" smtClean="0">
                              <a:latin typeface="Cambria Math" panose="02040503050406030204" pitchFamily="18" charset="0"/>
                            </a:rPr>
                          </m:ctrlPr>
                        </m:dPr>
                        <m:e>
                          <m:m>
                            <m:mPr>
                              <m:mcs>
                                <m:mc>
                                  <m:mcPr>
                                    <m:count m:val="2"/>
                                    <m:mcJc m:val="center"/>
                                  </m:mcPr>
                                </m:mc>
                              </m:mcs>
                              <m:ctrlPr>
                                <a:rPr lang="en-GB" b="0" i="1" smtClean="0">
                                  <a:latin typeface="Cambria Math" panose="02040503050406030204" pitchFamily="18" charset="0"/>
                                </a:rPr>
                              </m:ctrlPr>
                            </m:mPr>
                            <m:m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11</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e>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m:t>
                                    </m:r>
                                    <m:r>
                                      <a:rPr lang="en-GB" b="0" i="1" smtClean="0">
                                        <a:latin typeface="Cambria Math" panose="02040503050406030204" pitchFamily="18" charset="0"/>
                                      </a:rPr>
                                      <m:t>2</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e>
                            </m:mr>
                            <m:m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b="0" i="1" smtClean="0">
                                        <a:latin typeface="Cambria Math" panose="02040503050406030204" pitchFamily="18" charset="0"/>
                                      </a:rPr>
                                      <m:t>2</m:t>
                                    </m:r>
                                    <m:r>
                                      <a:rPr lang="en-GB" i="1">
                                        <a:latin typeface="Cambria Math" panose="02040503050406030204" pitchFamily="18" charset="0"/>
                                      </a:rPr>
                                      <m:t>1</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e>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b="0" i="1" smtClean="0">
                                        <a:latin typeface="Cambria Math" panose="02040503050406030204" pitchFamily="18" charset="0"/>
                                      </a:rPr>
                                      <m:t>22</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e>
                            </m:mr>
                          </m:m>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b="0" i="1" smtClean="0">
                                  <a:latin typeface="Cambria Math" panose="02040503050406030204" pitchFamily="18" charset="0"/>
                                </a:rPr>
                                <m:t>𝑉</m:t>
                              </m:r>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num>
                            <m:den>
                              <m:r>
                                <a:rPr lang="en-GB" i="1">
                                  <a:latin typeface="Cambria Math" panose="02040503050406030204" pitchFamily="18" charset="0"/>
                                </a:rPr>
                                <m:t>𝑖</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den>
                          </m:f>
                        </m:e>
                      </m:d>
                      <m:r>
                        <a:rPr lang="en-GB" b="0" i="1" smtClean="0">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num>
                            <m:den>
                              <m:r>
                                <a:rPr lang="en-GB" b="0" i="1" smtClean="0">
                                  <a:latin typeface="Cambria Math" panose="02040503050406030204" pitchFamily="18" charset="0"/>
                                </a:rPr>
                                <m:t>0</m:t>
                              </m:r>
                            </m:den>
                          </m:f>
                        </m:e>
                      </m:d>
                    </m:oMath>
                  </m:oMathPara>
                </a14:m>
                <a:endParaRPr lang="en-GB" dirty="0"/>
              </a:p>
            </p:txBody>
          </p:sp>
        </mc:Choice>
        <mc:Fallback xmlns="">
          <p:sp>
            <p:nvSpPr>
              <p:cNvPr id="9" name="CasellaDiTesto 8">
                <a:extLst>
                  <a:ext uri="{FF2B5EF4-FFF2-40B4-BE49-F238E27FC236}">
                    <a16:creationId xmlns:a16="http://schemas.microsoft.com/office/drawing/2014/main" id="{BDD73212-F0BC-446C-B8DA-F26229801895}"/>
                  </a:ext>
                </a:extLst>
              </p:cNvPr>
              <p:cNvSpPr txBox="1">
                <a:spLocks noRot="1" noChangeAspect="1" noMove="1" noResize="1" noEditPoints="1" noAdjustHandles="1" noChangeArrowheads="1" noChangeShapeType="1" noTextEdit="1"/>
              </p:cNvSpPr>
              <p:nvPr/>
            </p:nvSpPr>
            <p:spPr>
              <a:xfrm>
                <a:off x="0" y="4544349"/>
                <a:ext cx="12191999" cy="62235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A04F134-4E44-4D93-9E98-E2C575FE1F87}"/>
                  </a:ext>
                </a:extLst>
              </p:cNvPr>
              <p:cNvSpPr txBox="1"/>
              <p:nvPr/>
            </p:nvSpPr>
            <p:spPr>
              <a:xfrm>
                <a:off x="7589691" y="5960398"/>
                <a:ext cx="3927422" cy="586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𝑖</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e>
                          </m:d>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den>
                      </m:f>
                      <m:r>
                        <a:rPr lang="en-GB" b="0" i="0"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21</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num>
                        <m:den>
                          <m:sSup>
                            <m:sSupPr>
                              <m:ctrlPr>
                                <a:rPr lang="en-GB" i="1">
                                  <a:latin typeface="Cambria Math" panose="02040503050406030204" pitchFamily="18" charset="0"/>
                                </a:rPr>
                              </m:ctrlPr>
                            </m:sSupPr>
                            <m:e>
                              <m:r>
                                <a:rPr lang="en-GB" i="1">
                                  <a:latin typeface="Cambria Math" panose="02040503050406030204" pitchFamily="18" charset="0"/>
                                </a:rPr>
                                <m:t>𝑒</m:t>
                              </m:r>
                            </m:e>
                            <m:sup>
                              <m:r>
                                <m:rPr>
                                  <m:sty m:val="p"/>
                                </m:rPr>
                                <a:rPr lang="el-GR" i="1">
                                  <a:latin typeface="Cambria Math" panose="02040503050406030204" pitchFamily="18" charset="0"/>
                                  <a:ea typeface="Cambria Math" panose="02040503050406030204" pitchFamily="18" charset="0"/>
                                </a:rPr>
                                <m:t>Γ</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sup>
                          </m:sSup>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22</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den>
                      </m:f>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3" name="CasellaDiTesto 12">
                <a:extLst>
                  <a:ext uri="{FF2B5EF4-FFF2-40B4-BE49-F238E27FC236}">
                    <a16:creationId xmlns:a16="http://schemas.microsoft.com/office/drawing/2014/main" id="{BA04F134-4E44-4D93-9E98-E2C575FE1F87}"/>
                  </a:ext>
                </a:extLst>
              </p:cNvPr>
              <p:cNvSpPr txBox="1">
                <a:spLocks noRot="1" noChangeAspect="1" noMove="1" noResize="1" noEditPoints="1" noAdjustHandles="1" noChangeArrowheads="1" noChangeShapeType="1" noTextEdit="1"/>
              </p:cNvSpPr>
              <p:nvPr/>
            </p:nvSpPr>
            <p:spPr>
              <a:xfrm>
                <a:off x="7589691" y="5960398"/>
                <a:ext cx="3927422" cy="5866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121A6A69-CFF8-45F3-8B94-42EA86148BBA}"/>
                  </a:ext>
                </a:extLst>
              </p:cNvPr>
              <p:cNvSpPr txBox="1"/>
              <p:nvPr/>
            </p:nvSpPr>
            <p:spPr>
              <a:xfrm>
                <a:off x="1538488" y="5960398"/>
                <a:ext cx="5573684" cy="8436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rPr>
                          </m:ctrlPr>
                        </m:fPr>
                        <m:num>
                          <m:r>
                            <a:rPr lang="en-GB" b="0" i="1" smtClean="0">
                              <a:latin typeface="Cambria Math" panose="02040503050406030204" pitchFamily="18" charset="0"/>
                            </a:rPr>
                            <m:t>𝑉</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𝑡</m:t>
                                  </m:r>
                                </m:e>
                                <m:sub>
                                  <m:r>
                                    <a:rPr lang="en-GB" i="1">
                                      <a:latin typeface="Cambria Math" panose="02040503050406030204" pitchFamily="18" charset="0"/>
                                    </a:rPr>
                                    <m:t>0</m:t>
                                  </m:r>
                                </m:sub>
                              </m:sSub>
                            </m:e>
                          </m:d>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den>
                      </m:f>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𝑄</m:t>
                          </m:r>
                        </m:num>
                        <m:den>
                          <m:r>
                            <a:rPr lang="en-GB" b="0" i="1" smtClean="0">
                              <a:latin typeface="Cambria Math" panose="02040503050406030204" pitchFamily="18" charset="0"/>
                              <a:ea typeface="Cambria Math" panose="02040503050406030204" pitchFamily="18" charset="0"/>
                            </a:rPr>
                            <m:t>1−</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11</m:t>
                                  </m:r>
                                </m:sub>
                              </m:sSub>
                              <m:d>
                                <m:dPr>
                                  <m:ctrlPr>
                                    <a:rPr lang="en-GB"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e>
                              </m:d>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12</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21</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m:t>
                                  </m:r>
                                </m:num>
                                <m:den>
                                  <m:sSup>
                                    <m:sSupPr>
                                      <m:ctrlPr>
                                        <a:rPr lang="en-GB" i="1">
                                          <a:latin typeface="Cambria Math" panose="02040503050406030204" pitchFamily="18" charset="0"/>
                                        </a:rPr>
                                      </m:ctrlPr>
                                    </m:sSupPr>
                                    <m:e>
                                      <m:r>
                                        <a:rPr lang="en-GB" i="1">
                                          <a:latin typeface="Cambria Math" panose="02040503050406030204" pitchFamily="18" charset="0"/>
                                        </a:rPr>
                                        <m:t>𝑒</m:t>
                                      </m:r>
                                    </m:e>
                                    <m:sup>
                                      <m:r>
                                        <m:rPr>
                                          <m:sty m:val="p"/>
                                        </m:rPr>
                                        <a:rPr lang="el-GR" i="1">
                                          <a:latin typeface="Cambria Math" panose="02040503050406030204" pitchFamily="18" charset="0"/>
                                          <a:ea typeface="Cambria Math" panose="02040503050406030204" pitchFamily="18" charset="0"/>
                                        </a:rPr>
                                        <m:t>Γ</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sup>
                                  </m:sSup>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22</m:t>
                                      </m:r>
                                    </m:sub>
                                  </m:sSub>
                                  <m:r>
                                    <m:rPr>
                                      <m:brk m:alnAt="7"/>
                                    </m:rP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den>
                              </m:f>
                            </m:e>
                          </m:d>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m:rPr>
                                  <m:sty m:val="p"/>
                                </m:rPr>
                                <a:rPr lang="el-GR" i="1">
                                  <a:latin typeface="Cambria Math" panose="02040503050406030204" pitchFamily="18" charset="0"/>
                                  <a:ea typeface="Cambria Math" panose="02040503050406030204" pitchFamily="18" charset="0"/>
                                </a:rPr>
                                <m:t>Γ</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sup>
                          </m:sSup>
                        </m:den>
                      </m:f>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b="0" i="1" smtClean="0">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CasellaDiTesto 14">
                <a:extLst>
                  <a:ext uri="{FF2B5EF4-FFF2-40B4-BE49-F238E27FC236}">
                    <a16:creationId xmlns:a16="http://schemas.microsoft.com/office/drawing/2014/main" id="{121A6A69-CFF8-45F3-8B94-42EA86148BBA}"/>
                  </a:ext>
                </a:extLst>
              </p:cNvPr>
              <p:cNvSpPr txBox="1">
                <a:spLocks noRot="1" noChangeAspect="1" noMove="1" noResize="1" noEditPoints="1" noAdjustHandles="1" noChangeArrowheads="1" noChangeShapeType="1" noTextEdit="1"/>
              </p:cNvSpPr>
              <p:nvPr/>
            </p:nvSpPr>
            <p:spPr>
              <a:xfrm>
                <a:off x="1538488" y="5960398"/>
                <a:ext cx="5573684" cy="843693"/>
              </a:xfrm>
              <a:prstGeom prst="rect">
                <a:avLst/>
              </a:prstGeom>
              <a:blipFill>
                <a:blip r:embed="rId5"/>
                <a:stretch>
                  <a:fillRect/>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E54D7321-387F-4EC1-8F1C-09C99E9C08C7}"/>
              </a:ext>
            </a:extLst>
          </p:cNvPr>
          <p:cNvSpPr>
            <a:spLocks noGrp="1"/>
          </p:cNvSpPr>
          <p:nvPr>
            <p:ph type="sldNum" sz="quarter" idx="12"/>
          </p:nvPr>
        </p:nvSpPr>
        <p:spPr>
          <a:xfrm>
            <a:off x="8610600" y="6418496"/>
            <a:ext cx="2743200" cy="365125"/>
          </a:xfrm>
        </p:spPr>
        <p:txBody>
          <a:bodyPr/>
          <a:lstStyle/>
          <a:p>
            <a:fld id="{F556478C-EA8F-4B12-8AB2-8053E5C3663D}" type="slidenum">
              <a:rPr lang="en-GB" smtClean="0"/>
              <a:t>45</a:t>
            </a:fld>
            <a:endParaRPr lang="en-GB"/>
          </a:p>
        </p:txBody>
      </p:sp>
    </p:spTree>
    <p:extLst>
      <p:ext uri="{BB962C8B-B14F-4D97-AF65-F5344CB8AC3E}">
        <p14:creationId xmlns:p14="http://schemas.microsoft.com/office/powerpoint/2010/main" val="1472226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0809A83-013B-4EEB-9A0E-4201CADB6DB1}"/>
              </a:ext>
            </a:extLst>
          </p:cNvPr>
          <p:cNvSpPr txBox="1"/>
          <p:nvPr/>
        </p:nvSpPr>
        <p:spPr>
          <a:xfrm>
            <a:off x="0" y="8888"/>
            <a:ext cx="12192000" cy="707886"/>
          </a:xfrm>
          <a:prstGeom prst="rect">
            <a:avLst/>
          </a:prstGeom>
          <a:noFill/>
        </p:spPr>
        <p:txBody>
          <a:bodyPr wrap="square" rtlCol="0">
            <a:spAutoFit/>
          </a:bodyPr>
          <a:lstStyle/>
          <a:p>
            <a:pPr algn="ctr"/>
            <a:r>
              <a:rPr lang="en-GB" sz="4000" dirty="0">
                <a:latin typeface="+mj-lt"/>
              </a:rPr>
              <a:t>HOM initial conditions (unloaded vs loaded)</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22C36ED0-0D70-45C3-AA1C-0F581B4F6FC6}"/>
                  </a:ext>
                </a:extLst>
              </p:cNvPr>
              <p:cNvSpPr txBox="1"/>
              <p:nvPr/>
            </p:nvSpPr>
            <p:spPr>
              <a:xfrm>
                <a:off x="0" y="690138"/>
                <a:ext cx="12192000" cy="6505307"/>
              </a:xfrm>
              <a:prstGeom prst="rect">
                <a:avLst/>
              </a:prstGeom>
              <a:noFill/>
            </p:spPr>
            <p:txBody>
              <a:bodyPr wrap="square" rtlCol="0">
                <a:spAutoFit/>
              </a:bodyPr>
              <a:lstStyle/>
              <a:p>
                <a:pPr marL="285750" indent="-285750">
                  <a:buFont typeface="Wingdings" panose="05000000000000000000" pitchFamily="2" charset="2"/>
                  <a:buChar char="q"/>
                </a:pPr>
                <a:r>
                  <a:rPr lang="en-GB" dirty="0"/>
                  <a:t>In order to start the tracking of the bunches in the code, we need </a:t>
                </a:r>
              </a:p>
              <a:p>
                <a:pPr marL="742950" lvl="1" indent="-285750">
                  <a:buFont typeface="Wingdings" panose="05000000000000000000" pitchFamily="2" charset="2"/>
                  <a:buChar char="Ø"/>
                </a:pPr>
                <a:r>
                  <a:rPr lang="en-GB" dirty="0"/>
                  <a:t>The initial phases </a:t>
                </a:r>
                <a14:m>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oMath>
                </a14:m>
                <a:r>
                  <a:rPr lang="en-GB" dirty="0"/>
                  <a:t> of the bunches</a:t>
                </a:r>
              </a:p>
              <a:p>
                <a:pPr marL="742950" lvl="1" indent="-285750">
                  <a:buFont typeface="Wingdings" panose="05000000000000000000" pitchFamily="2" charset="2"/>
                  <a:buChar char="Ø"/>
                </a:pPr>
                <a:r>
                  <a:rPr lang="en-GB" dirty="0"/>
                  <a:t>The energy-deviations </a:t>
                </a:r>
                <a14:m>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oMath>
                </a14:m>
                <a:r>
                  <a:rPr lang="en-GB" dirty="0"/>
                  <a:t> of the bunches</a:t>
                </a:r>
              </a:p>
              <a:p>
                <a:pPr marL="742950" lvl="1" indent="-285750">
                  <a:buFont typeface="Wingdings" panose="05000000000000000000" pitchFamily="2" charset="2"/>
                  <a:buChar char="Ø"/>
                </a:pPr>
                <a:r>
                  <a:rPr lang="en-GB" dirty="0"/>
                  <a:t>The residual voltage </a:t>
                </a:r>
                <a14:m>
                  <m:oMath xmlns:m="http://schemas.openxmlformats.org/officeDocument/2006/math">
                    <m:sSubSup>
                      <m:sSubSupPr>
                        <m:ctrlPr>
                          <a:rPr lang="en-GB" b="1" i="1"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smtClean="0">
                                <a:solidFill>
                                  <a:srgbClr val="FF0000"/>
                                </a:solidFill>
                                <a:latin typeface="Cambria Math" panose="02040503050406030204" pitchFamily="18" charset="0"/>
                              </a:rPr>
                              <m:t>𝟎</m:t>
                            </m:r>
                          </m:e>
                        </m:d>
                      </m:sup>
                    </m:sSubSup>
                  </m:oMath>
                </a14:m>
                <a:r>
                  <a:rPr lang="en-GB" dirty="0"/>
                  <a:t> and current </a:t>
                </a:r>
                <a14:m>
                  <m:oMath xmlns:m="http://schemas.openxmlformats.org/officeDocument/2006/math">
                    <m:sSubSup>
                      <m:sSubSupPr>
                        <m:ctrlPr>
                          <a:rPr lang="en-GB" b="1" i="1" smtClean="0">
                            <a:solidFill>
                              <a:srgbClr val="FF0000"/>
                            </a:solidFill>
                            <a:latin typeface="Cambria Math" panose="02040503050406030204" pitchFamily="18" charset="0"/>
                          </a:rPr>
                        </m:ctrlPr>
                      </m:sSubSupPr>
                      <m:e>
                        <m:r>
                          <a:rPr lang="en-GB" b="1" i="1" smtClean="0">
                            <a:solidFill>
                              <a:srgbClr val="FF0000"/>
                            </a:solidFill>
                            <a:latin typeface="Cambria Math" panose="02040503050406030204" pitchFamily="18" charset="0"/>
                          </a:rPr>
                          <m:t>𝒊</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i="1">
                        <a:latin typeface="Cambria Math" panose="02040503050406030204" pitchFamily="18" charset="0"/>
                      </a:rPr>
                      <m:t> </m:t>
                    </m:r>
                  </m:oMath>
                </a14:m>
                <a:r>
                  <a:rPr lang="en-GB" dirty="0"/>
                  <a:t>of the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𝑗</m:t>
                        </m:r>
                      </m:e>
                      <m:sup>
                        <m:r>
                          <a:rPr lang="en-GB" b="0" i="1" smtClean="0">
                            <a:latin typeface="Cambria Math" panose="02040503050406030204" pitchFamily="18" charset="0"/>
                          </a:rPr>
                          <m:t>𝑡h</m:t>
                        </m:r>
                      </m:sup>
                    </m:sSup>
                  </m:oMath>
                </a14:m>
                <a:r>
                  <a:rPr lang="en-GB" dirty="0"/>
                  <a:t> HOM when the first bunch traverses the RF cavity.</a:t>
                </a:r>
              </a:p>
              <a:p>
                <a:endParaRPr lang="en-GB" dirty="0"/>
              </a:p>
              <a:p>
                <a:pPr marL="285750" indent="-285750">
                  <a:buFont typeface="Wingdings" panose="05000000000000000000" pitchFamily="2" charset="2"/>
                  <a:buChar char="q"/>
                </a:pPr>
                <a:r>
                  <a:rPr lang="en-GB" b="1" dirty="0"/>
                  <a:t>Case of unloaded HOM. </a:t>
                </a:r>
              </a:p>
              <a:p>
                <a:pPr marL="742950" lvl="1" indent="-285750">
                  <a:buFont typeface="Wingdings" panose="05000000000000000000" pitchFamily="2" charset="2"/>
                  <a:buChar char="Ø"/>
                </a:pPr>
                <a:r>
                  <a:rPr lang="en-GB" dirty="0"/>
                  <a:t>The Fortran code allows to set the initial phases of the bunches to values close to </a:t>
                </a:r>
                <a14:m>
                  <m:oMath xmlns:m="http://schemas.openxmlformats.org/officeDocument/2006/math">
                    <m:sSub>
                      <m:sSubPr>
                        <m:ctrlPr>
                          <a:rPr lang="en-GB" i="1" smtClean="0">
                            <a:latin typeface="Cambria Math" panose="02040503050406030204" pitchFamily="18" charset="0"/>
                          </a:rPr>
                        </m:ctrlPr>
                      </m:sSubPr>
                      <m:e>
                        <m:r>
                          <a:rPr lang="en-GB" b="1" i="1" smtClean="0">
                            <a:solidFill>
                              <a:schemeClr val="tx1"/>
                            </a:solidFill>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𝑆𝑅</m:t>
                        </m:r>
                      </m:sub>
                    </m:sSub>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cos</m:t>
                            </m:r>
                          </m:e>
                          <m:sup>
                            <m:r>
                              <a:rPr lang="en-GB" b="0" i="1" smtClean="0">
                                <a:latin typeface="Cambria Math" panose="02040503050406030204" pitchFamily="18" charset="0"/>
                              </a:rPr>
                              <m:t>−1</m:t>
                            </m:r>
                          </m:sup>
                        </m:sSup>
                      </m:fName>
                      <m:e>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e>
                    </m:func>
                    <m:r>
                      <a:rPr lang="en-GB" b="0" i="1" smtClean="0">
                        <a:latin typeface="Cambria Math" panose="02040503050406030204" pitchFamily="18" charset="0"/>
                      </a:rPr>
                      <m:t>)</m:t>
                    </m:r>
                  </m:oMath>
                </a14:m>
                <a:endParaRPr lang="en-GB" dirty="0"/>
              </a:p>
              <a:p>
                <a:pPr lvl="2"/>
                <a:endParaRPr lang="en-GB" b="1" dirty="0"/>
              </a:p>
              <a:p>
                <a:pPr lvl="2"/>
                <a:endParaRPr lang="en-GB" b="1" dirty="0"/>
              </a:p>
              <a:p>
                <a:pPr marL="742950" lvl="1" indent="-285750">
                  <a:buFont typeface="Wingdings" panose="05000000000000000000" pitchFamily="2" charset="2"/>
                  <a:buChar char="Ø"/>
                </a:pPr>
                <a:r>
                  <a:rPr lang="en-GB" dirty="0"/>
                  <a:t>The Fortran code allows to set the initial energy-deviations of the bunches to values close to 0</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residual voltage and current are 0 for the first bunch at turn 0</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b="1" dirty="0"/>
                  <a:t>NOTE 1:</a:t>
                </a:r>
                <a:r>
                  <a:rPr lang="en-GB" dirty="0"/>
                  <a:t> if intensity effects are large, then the difference between </a:t>
                </a:r>
                <a14:m>
                  <m:oMath xmlns:m="http://schemas.openxmlformats.org/officeDocument/2006/math">
                    <m:sSub>
                      <m:sSubPr>
                        <m:ctrlPr>
                          <a:rPr lang="en-GB" i="1" smtClean="0">
                            <a:latin typeface="Cambria Math" panose="02040503050406030204" pitchFamily="18" charset="0"/>
                          </a:rPr>
                        </m:ctrlPr>
                      </m:sSubPr>
                      <m:e>
                        <m:r>
                          <a:rPr lang="en-GB" b="1" i="1" smtClean="0">
                            <a:solidFill>
                              <a:schemeClr val="tx1"/>
                            </a:solidFill>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𝐻𝑂𝑀</m:t>
                        </m:r>
                        <m:r>
                          <a:rPr lang="en-GB" b="0" i="1" smtClean="0">
                            <a:latin typeface="Cambria Math" panose="02040503050406030204" pitchFamily="18" charset="0"/>
                          </a:rPr>
                          <m:t>,</m:t>
                        </m:r>
                        <m:r>
                          <a:rPr lang="en-GB" b="0" i="1" smtClean="0">
                            <a:latin typeface="Cambria Math" panose="02040503050406030204" pitchFamily="18" charset="0"/>
                          </a:rPr>
                          <m:t>𝑘</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is large, therefore the bunches close to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,0) are far from their equilibrium positions and can display unwanted large initial dipole oscillations.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b="1" dirty="0"/>
                  <a:t>NOTE 2</a:t>
                </a:r>
                <a:r>
                  <a:rPr lang="en-GB" dirty="0"/>
                  <a:t>: even if bunches are at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oMath>
                </a14:m>
                <a:r>
                  <a:rPr lang="en-GB" dirty="0"/>
                  <a:t>,0), dipole oscillations are still visible since the HOM is unloaded and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oMath>
                </a14:m>
                <a:r>
                  <a:rPr lang="en-GB" dirty="0"/>
                  <a:t> assumes that the HOM is loaded. However these dipole oscillations are lower than the ones obtained when the bunches are at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,0).</a:t>
                </a:r>
              </a:p>
              <a:p>
                <a:pPr marL="1200150" lvl="2" indent="-285750">
                  <a:buFont typeface="Arial" panose="020B0604020202020204" pitchFamily="34" charset="0"/>
                  <a:buChar char="•"/>
                </a:pPr>
                <a:endParaRPr lang="en-GB" dirty="0"/>
              </a:p>
            </p:txBody>
          </p:sp>
        </mc:Choice>
        <mc:Fallback xmlns="">
          <p:sp>
            <p:nvSpPr>
              <p:cNvPr id="4" name="CasellaDiTesto 3">
                <a:extLst>
                  <a:ext uri="{FF2B5EF4-FFF2-40B4-BE49-F238E27FC236}">
                    <a16:creationId xmlns:a16="http://schemas.microsoft.com/office/drawing/2014/main" id="{22C36ED0-0D70-45C3-AA1C-0F581B4F6FC6}"/>
                  </a:ext>
                </a:extLst>
              </p:cNvPr>
              <p:cNvSpPr txBox="1">
                <a:spLocks noRot="1" noChangeAspect="1" noMove="1" noResize="1" noEditPoints="1" noAdjustHandles="1" noChangeArrowheads="1" noChangeShapeType="1" noTextEdit="1"/>
              </p:cNvSpPr>
              <p:nvPr/>
            </p:nvSpPr>
            <p:spPr>
              <a:xfrm>
                <a:off x="0" y="690138"/>
                <a:ext cx="12192000" cy="6505307"/>
              </a:xfrm>
              <a:prstGeom prst="rect">
                <a:avLst/>
              </a:prstGeom>
              <a:blipFill>
                <a:blip r:embed="rId2"/>
                <a:stretch>
                  <a:fillRect l="-300" t="-469"/>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E4D43986-434F-4943-AC33-CE4D1AA83BBE}"/>
              </a:ext>
            </a:extLst>
          </p:cNvPr>
          <p:cNvSpPr>
            <a:spLocks noGrp="1"/>
          </p:cNvSpPr>
          <p:nvPr>
            <p:ph type="sldNum" sz="quarter" idx="12"/>
          </p:nvPr>
        </p:nvSpPr>
        <p:spPr>
          <a:xfrm>
            <a:off x="9448800" y="0"/>
            <a:ext cx="2743200" cy="365125"/>
          </a:xfrm>
        </p:spPr>
        <p:txBody>
          <a:bodyPr/>
          <a:lstStyle/>
          <a:p>
            <a:fld id="{F556478C-EA8F-4B12-8AB2-8053E5C3663D}" type="slidenum">
              <a:rPr lang="en-GB" smtClean="0"/>
              <a:t>46</a:t>
            </a:fld>
            <a:endParaRPr lang="en-GB" dirty="0"/>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1DC7CD9F-3164-476B-9C29-91821BD95912}"/>
                  </a:ext>
                </a:extLst>
              </p:cNvPr>
              <p:cNvSpPr txBox="1"/>
              <p:nvPr/>
            </p:nvSpPr>
            <p:spPr>
              <a:xfrm>
                <a:off x="0" y="2951044"/>
                <a:ext cx="12192000" cy="445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m:oMathPara>
                </a14:m>
                <a:endParaRPr lang="en-GB" dirty="0"/>
              </a:p>
            </p:txBody>
          </p:sp>
        </mc:Choice>
        <mc:Fallback xmlns="">
          <p:sp>
            <p:nvSpPr>
              <p:cNvPr id="16" name="CasellaDiTesto 15">
                <a:extLst>
                  <a:ext uri="{FF2B5EF4-FFF2-40B4-BE49-F238E27FC236}">
                    <a16:creationId xmlns:a16="http://schemas.microsoft.com/office/drawing/2014/main" id="{1DC7CD9F-3164-476B-9C29-91821BD95912}"/>
                  </a:ext>
                </a:extLst>
              </p:cNvPr>
              <p:cNvSpPr txBox="1">
                <a:spLocks noRot="1" noChangeAspect="1" noMove="1" noResize="1" noEditPoints="1" noAdjustHandles="1" noChangeArrowheads="1" noChangeShapeType="1" noTextEdit="1"/>
              </p:cNvSpPr>
              <p:nvPr/>
            </p:nvSpPr>
            <p:spPr>
              <a:xfrm>
                <a:off x="0" y="2951044"/>
                <a:ext cx="12192000" cy="445443"/>
              </a:xfrm>
              <a:prstGeom prst="rect">
                <a:avLst/>
              </a:prstGeom>
              <a:blipFill>
                <a:blip r:embed="rId3"/>
                <a:stretch>
                  <a:fillRect b="-54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D2F00EA-2F25-42D4-A7B3-DDFCC179F6B3}"/>
                  </a:ext>
                </a:extLst>
              </p:cNvPr>
              <p:cNvSpPr txBox="1"/>
              <p:nvPr/>
            </p:nvSpPr>
            <p:spPr>
              <a:xfrm>
                <a:off x="0" y="3833332"/>
                <a:ext cx="12192000" cy="445443"/>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rPr>
                        <m:t>𝟎</m:t>
                      </m:r>
                    </m:oMath>
                  </m:oMathPara>
                </a14:m>
                <a:endParaRPr lang="en-GB" dirty="0"/>
              </a:p>
            </p:txBody>
          </p:sp>
        </mc:Choice>
        <mc:Fallback xmlns="">
          <p:sp>
            <p:nvSpPr>
              <p:cNvPr id="18" name="CasellaDiTesto 17">
                <a:extLst>
                  <a:ext uri="{FF2B5EF4-FFF2-40B4-BE49-F238E27FC236}">
                    <a16:creationId xmlns:a16="http://schemas.microsoft.com/office/drawing/2014/main" id="{AD2F00EA-2F25-42D4-A7B3-DDFCC179F6B3}"/>
                  </a:ext>
                </a:extLst>
              </p:cNvPr>
              <p:cNvSpPr txBox="1">
                <a:spLocks noRot="1" noChangeAspect="1" noMove="1" noResize="1" noEditPoints="1" noAdjustHandles="1" noChangeArrowheads="1" noChangeShapeType="1" noTextEdit="1"/>
              </p:cNvSpPr>
              <p:nvPr/>
            </p:nvSpPr>
            <p:spPr>
              <a:xfrm>
                <a:off x="0" y="3833332"/>
                <a:ext cx="12192000" cy="445443"/>
              </a:xfrm>
              <a:prstGeom prst="rect">
                <a:avLst/>
              </a:prstGeom>
              <a:blipFill>
                <a:blip r:embed="rId4"/>
                <a:stretch>
                  <a:fillRect b="-41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29BBA688-0364-4D6C-A9D6-78E0A97C828A}"/>
                  </a:ext>
                </a:extLst>
              </p:cNvPr>
              <p:cNvSpPr txBox="1"/>
              <p:nvPr/>
            </p:nvSpPr>
            <p:spPr>
              <a:xfrm>
                <a:off x="0" y="4643561"/>
                <a:ext cx="12192000" cy="4757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smtClean="0">
                                  <a:solidFill>
                                    <a:srgbClr val="FF0000"/>
                                  </a:solidFill>
                                  <a:latin typeface="Cambria Math" panose="02040503050406030204" pitchFamily="18" charset="0"/>
                                </a:rPr>
                                <m:t>𝟎</m:t>
                              </m:r>
                            </m:e>
                          </m:d>
                        </m:sup>
                      </m:sSubSup>
                      <m:r>
                        <a:rPr lang="en-GB" b="1" i="1" smtClean="0">
                          <a:solidFill>
                            <a:srgbClr val="FF0000"/>
                          </a:solidFill>
                          <a:latin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𝒊</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oMath>
                  </m:oMathPara>
                </a14:m>
                <a:endParaRPr lang="en-GB" dirty="0"/>
              </a:p>
            </p:txBody>
          </p:sp>
        </mc:Choice>
        <mc:Fallback xmlns="">
          <p:sp>
            <p:nvSpPr>
              <p:cNvPr id="20" name="CasellaDiTesto 19">
                <a:extLst>
                  <a:ext uri="{FF2B5EF4-FFF2-40B4-BE49-F238E27FC236}">
                    <a16:creationId xmlns:a16="http://schemas.microsoft.com/office/drawing/2014/main" id="{29BBA688-0364-4D6C-A9D6-78E0A97C828A}"/>
                  </a:ext>
                </a:extLst>
              </p:cNvPr>
              <p:cNvSpPr txBox="1">
                <a:spLocks noRot="1" noChangeAspect="1" noMove="1" noResize="1" noEditPoints="1" noAdjustHandles="1" noChangeArrowheads="1" noChangeShapeType="1" noTextEdit="1"/>
              </p:cNvSpPr>
              <p:nvPr/>
            </p:nvSpPr>
            <p:spPr>
              <a:xfrm>
                <a:off x="0" y="4643561"/>
                <a:ext cx="12192000" cy="475708"/>
              </a:xfrm>
              <a:prstGeom prst="rect">
                <a:avLst/>
              </a:prstGeom>
              <a:blipFill>
                <a:blip r:embed="rId5"/>
                <a:stretch>
                  <a:fillRect b="-6410"/>
                </a:stretch>
              </a:blipFill>
            </p:spPr>
            <p:txBody>
              <a:bodyPr/>
              <a:lstStyle/>
              <a:p>
                <a:r>
                  <a:rPr lang="en-GB">
                    <a:noFill/>
                  </a:rPr>
                  <a:t> </a:t>
                </a:r>
              </a:p>
            </p:txBody>
          </p:sp>
        </mc:Fallback>
      </mc:AlternateContent>
    </p:spTree>
    <p:extLst>
      <p:ext uri="{BB962C8B-B14F-4D97-AF65-F5344CB8AC3E}">
        <p14:creationId xmlns:p14="http://schemas.microsoft.com/office/powerpoint/2010/main" val="3128828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E3D0F8-8419-4942-B017-725CCE79AB7C}"/>
              </a:ext>
            </a:extLst>
          </p:cNvPr>
          <p:cNvSpPr>
            <a:spLocks noGrp="1"/>
          </p:cNvSpPr>
          <p:nvPr>
            <p:ph type="sldNum" sz="quarter" idx="12"/>
          </p:nvPr>
        </p:nvSpPr>
        <p:spPr/>
        <p:txBody>
          <a:bodyPr/>
          <a:lstStyle/>
          <a:p>
            <a:fld id="{F556478C-EA8F-4B12-8AB2-8053E5C3663D}" type="slidenum">
              <a:rPr lang="en-GB" smtClean="0"/>
              <a:t>47</a:t>
            </a:fld>
            <a:endParaRPr lang="en-GB"/>
          </a:p>
        </p:txBody>
      </p:sp>
      <p:sp>
        <p:nvSpPr>
          <p:cNvPr id="6" name="CasellaDiTesto 5">
            <a:extLst>
              <a:ext uri="{FF2B5EF4-FFF2-40B4-BE49-F238E27FC236}">
                <a16:creationId xmlns:a16="http://schemas.microsoft.com/office/drawing/2014/main" id="{D505BE2F-5917-4FD5-9BEB-07BC9C6107C9}"/>
              </a:ext>
            </a:extLst>
          </p:cNvPr>
          <p:cNvSpPr txBox="1"/>
          <p:nvPr/>
        </p:nvSpPr>
        <p:spPr>
          <a:xfrm>
            <a:off x="101353" y="-28034"/>
            <a:ext cx="12192000" cy="707886"/>
          </a:xfrm>
          <a:prstGeom prst="rect">
            <a:avLst/>
          </a:prstGeom>
          <a:noFill/>
        </p:spPr>
        <p:txBody>
          <a:bodyPr wrap="square" rtlCol="0">
            <a:spAutoFit/>
          </a:bodyPr>
          <a:lstStyle/>
          <a:p>
            <a:pPr algn="ctr"/>
            <a:r>
              <a:rPr lang="en-GB" sz="4000" dirty="0">
                <a:latin typeface="+mj-lt"/>
              </a:rPr>
              <a:t>HOM initial conditions (unloaded vs loaded)</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2C8F634-36C5-49FE-BE87-BF59A6966C38}"/>
                  </a:ext>
                </a:extLst>
              </p:cNvPr>
              <p:cNvSpPr txBox="1"/>
              <p:nvPr/>
            </p:nvSpPr>
            <p:spPr>
              <a:xfrm>
                <a:off x="-53269" y="591156"/>
                <a:ext cx="12293353" cy="6256777"/>
              </a:xfrm>
              <a:prstGeom prst="rect">
                <a:avLst/>
              </a:prstGeom>
              <a:noFill/>
            </p:spPr>
            <p:txBody>
              <a:bodyPr wrap="square">
                <a:spAutoFit/>
              </a:bodyPr>
              <a:lstStyle/>
              <a:p>
                <a:pPr marL="285750" indent="-285750">
                  <a:buFont typeface="Wingdings" panose="05000000000000000000" pitchFamily="2" charset="2"/>
                  <a:buChar char="q"/>
                </a:pPr>
                <a:r>
                  <a:rPr lang="en-GB" b="1" dirty="0"/>
                  <a:t>Case of loaded HOM. </a:t>
                </a:r>
              </a:p>
              <a:p>
                <a:pPr marL="742950" lvl="1" indent="-285750">
                  <a:buFont typeface="Wingdings" panose="05000000000000000000" pitchFamily="2" charset="2"/>
                  <a:buChar char="Ø"/>
                </a:pPr>
                <a:r>
                  <a:rPr lang="en-GB" dirty="0"/>
                  <a:t>The Fortran code allows to set the initial phases of the bunches to values close to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r>
                      <a:rPr lang="en-GB" i="1">
                        <a:latin typeface="Cambria Math" panose="02040503050406030204" pitchFamily="18" charset="0"/>
                      </a:rPr>
                      <m:t>=</m:t>
                    </m:r>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cos</m:t>
                            </m:r>
                          </m:e>
                          <m:sup>
                            <m:r>
                              <a:rPr lang="en-GB" i="1">
                                <a:latin typeface="Cambria Math" panose="02040503050406030204" pitchFamily="18" charset="0"/>
                              </a:rPr>
                              <m:t>−1</m:t>
                            </m:r>
                          </m:sup>
                        </m:sSup>
                      </m:fName>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e>
                    </m:func>
                    <m:r>
                      <a:rPr lang="en-GB" i="1">
                        <a:latin typeface="Cambria Math" panose="02040503050406030204" pitchFamily="18" charset="0"/>
                      </a:rPr>
                      <m:t>)</m:t>
                    </m:r>
                  </m:oMath>
                </a14:m>
                <a:r>
                  <a:rPr lang="en-GB" dirty="0"/>
                  <a:t>.</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Fortran code allows to set the initial energy-deviations of the bunches to values close to 0.</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In the Fortran code, the residual voltage and current for the first bunch at turn 0 are computed as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endParaRPr lang="en-GB" b="1" dirty="0"/>
              </a:p>
              <a:p>
                <a:pPr marL="1200150" lvl="2" indent="-285750">
                  <a:buFont typeface="Arial" panose="020B0604020202020204" pitchFamily="34" charset="0"/>
                  <a:buChar char="•"/>
                </a:pPr>
                <a:r>
                  <a:rPr lang="en-GB" dirty="0"/>
                  <a:t>This equation represents the sum of residual voltages and currents generated by the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oMath>
                </a14:m>
                <a:r>
                  <a:rPr lang="en-GB" dirty="0"/>
                  <a:t> bunches during the last turn. </a:t>
                </a:r>
              </a:p>
              <a:p>
                <a:pPr marL="1200150" lvl="2" indent="-285750">
                  <a:buFont typeface="Arial" panose="020B0604020202020204" pitchFamily="34" charset="0"/>
                  <a:buChar char="•"/>
                </a:pPr>
                <a:r>
                  <a:rPr lang="en-GB" dirty="0"/>
                  <a:t>As desired, this equation implies that the HOM voltage and current are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-periodic for each bunch (see below).</a:t>
                </a:r>
              </a:p>
              <a:p>
                <a:pPr marL="1200150" lvl="2" indent="-285750">
                  <a:buFont typeface="Arial" panose="020B0604020202020204" pitchFamily="34" charset="0"/>
                  <a:buChar char="•"/>
                </a:pPr>
                <a:r>
                  <a:rPr lang="en-GB" dirty="0"/>
                  <a:t>The sum in the equation should be extended to all the previous turns, however the propagation properties of </a:t>
                </a:r>
                <a:r>
                  <a:rPr lang="en-GB" i="1" dirty="0"/>
                  <a:t>W</a:t>
                </a:r>
                <a:r>
                  <a:rPr lang="en-GB" dirty="0"/>
                  <a:t> listed above and the stationarity condition allow to restrict the sum to just the last revolution period.</a:t>
                </a:r>
                <a:endParaRPr lang="en-GB" b="1" dirty="0"/>
              </a:p>
              <a:p>
                <a:pPr marL="1200150" lvl="2" indent="-285750">
                  <a:buFont typeface="Arial" panose="020B0604020202020204" pitchFamily="34" charset="0"/>
                  <a:buChar char="•"/>
                </a:pPr>
                <a:r>
                  <a:rPr lang="en-GB" b="1" dirty="0"/>
                  <a:t>NOTE 1: </a:t>
                </a:r>
                <a:r>
                  <a:rPr lang="en-GB" dirty="0"/>
                  <a:t>a strong assumption was made, i.e. that all the bunches are in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𝜑</m:t>
                        </m:r>
                      </m:e>
                      <m:sub>
                        <m:r>
                          <a:rPr lang="en-GB" b="0" i="1">
                            <a:solidFill>
                              <a:schemeClr val="tx1"/>
                            </a:solidFill>
                            <a:latin typeface="Cambria Math" panose="02040503050406030204" pitchFamily="18" charset="0"/>
                          </a:rPr>
                          <m:t>𝑆𝑅</m:t>
                        </m:r>
                      </m:sub>
                    </m:sSub>
                  </m:oMath>
                </a14:m>
                <a:r>
                  <a:rPr lang="en-GB" dirty="0"/>
                  <a:t>, with time distances which are multiple of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𝑇</m:t>
                        </m:r>
                      </m:e>
                      <m:sub>
                        <m:r>
                          <a:rPr lang="en-GB" i="1">
                            <a:latin typeface="Cambria Math" panose="02040503050406030204" pitchFamily="18" charset="0"/>
                          </a:rPr>
                          <m:t>𝑟𝑓</m:t>
                        </m:r>
                      </m:sub>
                    </m:sSub>
                  </m:oMath>
                </a14:m>
                <a:r>
                  <a:rPr lang="en-GB" dirty="0"/>
                  <a:t>. However the actual equilibrium phases are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𝐻𝑂𝑀</m:t>
                        </m:r>
                        <m:r>
                          <a:rPr lang="en-GB" b="0" i="1" smtClean="0">
                            <a:latin typeface="Cambria Math" panose="02040503050406030204" pitchFamily="18" charset="0"/>
                          </a:rPr>
                          <m:t>,</m:t>
                        </m:r>
                        <m:r>
                          <a:rPr lang="en-GB" b="0" i="1" smtClean="0">
                            <a:latin typeface="Cambria Math" panose="02040503050406030204" pitchFamily="18" charset="0"/>
                          </a:rPr>
                          <m:t>𝑘</m:t>
                        </m:r>
                      </m:sub>
                    </m:sSub>
                    <m:r>
                      <a:rPr lang="en-GB"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and the time distances aren’t multiple of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𝑇</m:t>
                        </m:r>
                      </m:e>
                      <m:sub>
                        <m:r>
                          <a:rPr lang="en-GB" i="1">
                            <a:latin typeface="Cambria Math" panose="02040503050406030204" pitchFamily="18" charset="0"/>
                          </a:rPr>
                          <m:t>𝑟𝑓</m:t>
                        </m:r>
                      </m:sub>
                    </m:sSub>
                  </m:oMath>
                </a14:m>
                <a:r>
                  <a:rPr lang="en-GB" dirty="0"/>
                  <a:t>.</a:t>
                </a:r>
              </a:p>
              <a:p>
                <a:pPr marL="1200150" lvl="2" indent="-285750">
                  <a:buFont typeface="Arial" panose="020B0604020202020204" pitchFamily="34" charset="0"/>
                  <a:buChar char="•"/>
                </a:pPr>
                <a:endParaRPr lang="en-GB" dirty="0"/>
              </a:p>
              <a:p>
                <a:pPr marL="742950" lvl="1" indent="-285750">
                  <a:buFont typeface="Wingdings" panose="05000000000000000000" pitchFamily="2" charset="2"/>
                  <a:buChar char="Ø"/>
                </a:pPr>
                <a:r>
                  <a:rPr lang="en-GB" b="1" dirty="0"/>
                  <a:t>NOTE 2:</a:t>
                </a:r>
                <a:r>
                  <a:rPr lang="en-GB" dirty="0"/>
                  <a:t> if intensity effects are large, then the difference between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𝑘</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 is large, therefore the bunches close to (</a:t>
                </a:r>
                <a14:m>
                  <m:oMath xmlns:m="http://schemas.openxmlformats.org/officeDocument/2006/math">
                    <m:sSub>
                      <m:sSubPr>
                        <m:ctrlPr>
                          <a:rPr lang="en-GB" i="1">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oMath>
                </a14:m>
                <a:r>
                  <a:rPr lang="en-GB" dirty="0"/>
                  <a:t>,0) are far from their equilibrium positions and can display unwanted large initial dipole oscillations.</a:t>
                </a:r>
              </a:p>
            </p:txBody>
          </p:sp>
        </mc:Choice>
        <mc:Fallback xmlns="">
          <p:sp>
            <p:nvSpPr>
              <p:cNvPr id="8" name="CasellaDiTesto 7">
                <a:extLst>
                  <a:ext uri="{FF2B5EF4-FFF2-40B4-BE49-F238E27FC236}">
                    <a16:creationId xmlns:a16="http://schemas.microsoft.com/office/drawing/2014/main" id="{D2C8F634-36C5-49FE-BE87-BF59A6966C38}"/>
                  </a:ext>
                </a:extLst>
              </p:cNvPr>
              <p:cNvSpPr txBox="1">
                <a:spLocks noRot="1" noChangeAspect="1" noMove="1" noResize="1" noEditPoints="1" noAdjustHandles="1" noChangeArrowheads="1" noChangeShapeType="1" noTextEdit="1"/>
              </p:cNvSpPr>
              <p:nvPr/>
            </p:nvSpPr>
            <p:spPr>
              <a:xfrm>
                <a:off x="-53269" y="591156"/>
                <a:ext cx="12293353" cy="6256777"/>
              </a:xfrm>
              <a:prstGeom prst="rect">
                <a:avLst/>
              </a:prstGeom>
              <a:blipFill>
                <a:blip r:embed="rId2"/>
                <a:stretch>
                  <a:fillRect l="-297" t="-585" r="-694" b="-6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570DB5E5-20A9-499C-9278-D1B6285FA50A}"/>
                  </a:ext>
                </a:extLst>
              </p:cNvPr>
              <p:cNvSpPr txBox="1"/>
              <p:nvPr/>
            </p:nvSpPr>
            <p:spPr>
              <a:xfrm>
                <a:off x="1453603" y="3041666"/>
                <a:ext cx="4881469" cy="98405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GB" b="1" i="1" smtClean="0">
                              <a:latin typeface="Cambria Math" panose="02040503050406030204" pitchFamily="18" charset="0"/>
                            </a:rPr>
                          </m:ctrlPr>
                        </m:dPr>
                        <m:e>
                          <m:f>
                            <m:fPr>
                              <m:type m:val="noBar"/>
                              <m:ctrlPr>
                                <a:rPr lang="en-GB" b="1" i="1" smtClean="0">
                                  <a:latin typeface="Cambria Math" panose="02040503050406030204" pitchFamily="18" charset="0"/>
                                </a:rPr>
                              </m:ctrlPr>
                            </m:fPr>
                            <m:num>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num>
                            <m:den>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𝒊</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den>
                          </m:f>
                        </m:e>
                      </m:d>
                      <m:r>
                        <a:rPr lang="en-GB" b="1" i="1" smtClean="0">
                          <a:latin typeface="Cambria Math" panose="02040503050406030204" pitchFamily="18" charset="0"/>
                        </a:rPr>
                        <m:t>=</m:t>
                      </m:r>
                      <m:nary>
                        <m:naryPr>
                          <m:chr m:val="∑"/>
                          <m:ctrlPr>
                            <a:rPr lang="en-GB" b="1" i="1" smtClean="0">
                              <a:latin typeface="Cambria Math" panose="02040503050406030204" pitchFamily="18" charset="0"/>
                            </a:rPr>
                          </m:ctrlPr>
                        </m:naryPr>
                        <m:sub>
                          <m:r>
                            <m:rPr>
                              <m:brk m:alnAt="23"/>
                            </m:rPr>
                            <a:rPr lang="en-GB" b="1" i="1" smtClean="0">
                              <a:latin typeface="Cambria Math" panose="02040503050406030204" pitchFamily="18" charset="0"/>
                            </a:rPr>
                            <m:t>𝒊</m:t>
                          </m:r>
                          <m:r>
                            <a:rPr lang="en-GB" b="1" i="1" smtClean="0">
                              <a:latin typeface="Cambria Math" panose="02040503050406030204" pitchFamily="18" charset="0"/>
                            </a:rPr>
                            <m:t>=</m:t>
                          </m:r>
                          <m:r>
                            <a:rPr lang="en-GB" b="1" i="1" smtClean="0">
                              <a:latin typeface="Cambria Math" panose="02040503050406030204" pitchFamily="18" charset="0"/>
                            </a:rPr>
                            <m:t>𝟏</m:t>
                          </m:r>
                        </m:sub>
                        <m:sup>
                          <m:sSub>
                            <m:sSubPr>
                              <m:ctrlPr>
                                <a:rPr lang="en-GB" b="1" i="1">
                                  <a:latin typeface="Cambria Math" panose="02040503050406030204" pitchFamily="18" charset="0"/>
                                </a:rPr>
                              </m:ctrlPr>
                            </m:sSubPr>
                            <m:e>
                              <m:r>
                                <a:rPr lang="en-GB" b="1" i="1">
                                  <a:latin typeface="Cambria Math" panose="02040503050406030204" pitchFamily="18" charset="0"/>
                                </a:rPr>
                                <m:t>𝑵</m:t>
                              </m:r>
                            </m:e>
                            <m:sub>
                              <m:r>
                                <a:rPr lang="en-GB" b="1" i="1">
                                  <a:latin typeface="Cambria Math" panose="02040503050406030204" pitchFamily="18" charset="0"/>
                                </a:rPr>
                                <m:t>𝒃</m:t>
                              </m:r>
                            </m:sub>
                          </m:sSub>
                        </m:sup>
                        <m:e>
                          <m:r>
                            <a:rPr lang="en-GB" b="1" i="1" smtClean="0">
                              <a:latin typeface="Cambria Math" panose="02040503050406030204" pitchFamily="18" charset="0"/>
                            </a:rPr>
                            <m:t>𝑾</m:t>
                          </m:r>
                          <m:r>
                            <a:rPr lang="en-GB" b="1" i="1" smtClean="0">
                              <a:latin typeface="Cambria Math" panose="02040503050406030204" pitchFamily="18" charset="0"/>
                            </a:rPr>
                            <m:t>(</m:t>
                          </m:r>
                          <m:sSub>
                            <m:sSubPr>
                              <m:ctrlPr>
                                <a:rPr lang="en-GB" b="1" i="1" smtClean="0">
                                  <a:latin typeface="Cambria Math" panose="02040503050406030204" pitchFamily="18" charset="0"/>
                                </a:rPr>
                              </m:ctrlPr>
                            </m:sSubPr>
                            <m:e>
                              <m:r>
                                <a:rPr lang="en-GB" b="1" i="1" smtClean="0">
                                  <a:latin typeface="Cambria Math" panose="02040503050406030204" pitchFamily="18" charset="0"/>
                                </a:rPr>
                                <m:t>𝒕</m:t>
                              </m:r>
                            </m:e>
                            <m:sub>
                              <m:r>
                                <a:rPr lang="en-GB" b="1" i="1" smtClean="0">
                                  <a:latin typeface="Cambria Math" panose="02040503050406030204" pitchFamily="18" charset="0"/>
                                </a:rPr>
                                <m:t>𝒊</m:t>
                              </m:r>
                              <m:r>
                                <a:rPr lang="en-GB" b="1" i="1" smtClean="0">
                                  <a:latin typeface="Cambria Math" panose="02040503050406030204" pitchFamily="18" charset="0"/>
                                </a:rPr>
                                <m:t>𝟏</m:t>
                              </m:r>
                            </m:sub>
                          </m:sSub>
                          <m:r>
                            <a:rPr lang="en-GB" b="1" i="1" smtClean="0">
                              <a:latin typeface="Cambria Math" panose="02040503050406030204" pitchFamily="18" charset="0"/>
                            </a:rPr>
                            <m:t>)</m:t>
                          </m:r>
                        </m:e>
                      </m:nary>
                      <m:d>
                        <m:dPr>
                          <m:ctrlPr>
                            <a:rPr lang="en-GB" b="1" i="1">
                              <a:latin typeface="Cambria Math" panose="02040503050406030204" pitchFamily="18" charset="0"/>
                            </a:rPr>
                          </m:ctrlPr>
                        </m:dPr>
                        <m:e>
                          <m:f>
                            <m:fPr>
                              <m:type m:val="noBar"/>
                              <m:ctrlPr>
                                <a:rPr lang="en-GB" b="1" i="1">
                                  <a:latin typeface="Cambria Math" panose="02040503050406030204" pitchFamily="18" charset="0"/>
                                </a:rPr>
                              </m:ctrlPr>
                            </m:fPr>
                            <m:num>
                              <m:sSub>
                                <m:sSubPr>
                                  <m:ctrlPr>
                                    <a:rPr lang="en-GB" b="1" i="1">
                                      <a:latin typeface="Cambria Math" panose="02040503050406030204" pitchFamily="18" charset="0"/>
                                    </a:rPr>
                                  </m:ctrlPr>
                                </m:sSubPr>
                                <m:e>
                                  <m:acc>
                                    <m:accPr>
                                      <m:chr m:val="̅"/>
                                      <m:ctrlPr>
                                        <a:rPr lang="en-GB" b="1" i="1">
                                          <a:latin typeface="Cambria Math" panose="02040503050406030204" pitchFamily="18" charset="0"/>
                                          <a:ea typeface="Cambria Math" panose="02040503050406030204" pitchFamily="18" charset="0"/>
                                        </a:rPr>
                                      </m:ctrlPr>
                                    </m:accPr>
                                    <m:e>
                                      <m:r>
                                        <a:rPr lang="en-GB" b="1" i="1">
                                          <a:latin typeface="Cambria Math" panose="02040503050406030204" pitchFamily="18" charset="0"/>
                                          <a:ea typeface="Cambria Math" panose="02040503050406030204" pitchFamily="18" charset="0"/>
                                        </a:rPr>
                                        <m:t>𝒂</m:t>
                                      </m:r>
                                    </m:e>
                                  </m:acc>
                                </m:e>
                                <m:sub>
                                  <m:r>
                                    <a:rPr lang="en-GB" b="1" i="1" smtClean="0">
                                      <a:latin typeface="Cambria Math" panose="02040503050406030204" pitchFamily="18" charset="0"/>
                                      <a:ea typeface="Cambria Math" panose="02040503050406030204" pitchFamily="18" charset="0"/>
                                    </a:rPr>
                                    <m:t>𝑽</m:t>
                                  </m:r>
                                </m:sub>
                              </m:sSub>
                              <m:r>
                                <a:rPr lang="en-GB" b="1" i="1">
                                  <a:latin typeface="Cambria Math" panose="02040503050406030204" pitchFamily="18" charset="0"/>
                                </a:rPr>
                                <m:t>(</m:t>
                              </m:r>
                              <m:sSub>
                                <m:sSubPr>
                                  <m:ctrlPr>
                                    <a:rPr lang="el-GR"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𝑻</m:t>
                                  </m:r>
                                </m:e>
                                <m:sub>
                                  <m:r>
                                    <a:rPr lang="en-GB" b="1" i="1">
                                      <a:latin typeface="Cambria Math" panose="02040503050406030204" pitchFamily="18" charset="0"/>
                                      <a:ea typeface="Cambria Math" panose="02040503050406030204" pitchFamily="18" charset="0"/>
                                    </a:rPr>
                                    <m:t>𝟎</m:t>
                                  </m:r>
                                </m:sub>
                              </m:sSub>
                              <m:r>
                                <a:rPr lang="en-GB" b="1" i="1">
                                  <a:latin typeface="Cambria Math" panose="02040503050406030204" pitchFamily="18" charset="0"/>
                                  <a:ea typeface="Cambria Math" panose="02040503050406030204" pitchFamily="18" charset="0"/>
                                </a:rPr>
                                <m:t>)</m:t>
                              </m:r>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𝑸</m:t>
                                  </m:r>
                                </m:e>
                                <m:sub>
                                  <m:r>
                                    <a:rPr lang="en-GB" b="1" i="1" smtClean="0">
                                      <a:latin typeface="Cambria Math" panose="02040503050406030204" pitchFamily="18" charset="0"/>
                                      <a:ea typeface="Cambria Math" panose="02040503050406030204" pitchFamily="18" charset="0"/>
                                    </a:rPr>
                                    <m:t>𝒃</m:t>
                                  </m:r>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𝒊</m:t>
                                  </m:r>
                                </m:sub>
                              </m:sSub>
                              <m:r>
                                <a:rPr lang="en-GB" b="1" i="1" smtClean="0">
                                  <a:latin typeface="Cambria Math" panose="02040503050406030204" pitchFamily="18" charset="0"/>
                                </a:rPr>
                                <m:t> </m:t>
                              </m:r>
                            </m:num>
                            <m:den>
                              <m:sSub>
                                <m:sSubPr>
                                  <m:ctrlPr>
                                    <a:rPr lang="en-GB" b="1" i="1">
                                      <a:latin typeface="Cambria Math" panose="02040503050406030204" pitchFamily="18" charset="0"/>
                                    </a:rPr>
                                  </m:ctrlPr>
                                </m:sSubPr>
                                <m:e>
                                  <m:acc>
                                    <m:accPr>
                                      <m:chr m:val="̅"/>
                                      <m:ctrlPr>
                                        <a:rPr lang="en-GB" b="1" i="1">
                                          <a:latin typeface="Cambria Math" panose="02040503050406030204" pitchFamily="18" charset="0"/>
                                          <a:ea typeface="Cambria Math" panose="02040503050406030204" pitchFamily="18" charset="0"/>
                                        </a:rPr>
                                      </m:ctrlPr>
                                    </m:accPr>
                                    <m:e>
                                      <m:r>
                                        <a:rPr lang="en-GB" b="1" i="1">
                                          <a:latin typeface="Cambria Math" panose="02040503050406030204" pitchFamily="18" charset="0"/>
                                          <a:ea typeface="Cambria Math" panose="02040503050406030204" pitchFamily="18" charset="0"/>
                                        </a:rPr>
                                        <m:t>𝒂</m:t>
                                      </m:r>
                                    </m:e>
                                  </m:acc>
                                </m:e>
                                <m:sub>
                                  <m:r>
                                    <a:rPr lang="en-GB" b="1" i="1">
                                      <a:latin typeface="Cambria Math" panose="02040503050406030204" pitchFamily="18" charset="0"/>
                                      <a:ea typeface="Cambria Math" panose="02040503050406030204" pitchFamily="18" charset="0"/>
                                    </a:rPr>
                                    <m:t>𝒊</m:t>
                                  </m:r>
                                </m:sub>
                              </m:sSub>
                              <m:r>
                                <a:rPr lang="en-GB" b="1" i="1">
                                  <a:latin typeface="Cambria Math" panose="02040503050406030204" pitchFamily="18" charset="0"/>
                                </a:rPr>
                                <m:t>(</m:t>
                              </m:r>
                              <m:sSub>
                                <m:sSubPr>
                                  <m:ctrlPr>
                                    <a:rPr lang="el-GR"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𝑻</m:t>
                                  </m:r>
                                </m:e>
                                <m:sub>
                                  <m:r>
                                    <a:rPr lang="en-GB" b="1" i="1">
                                      <a:latin typeface="Cambria Math" panose="02040503050406030204" pitchFamily="18" charset="0"/>
                                      <a:ea typeface="Cambria Math" panose="02040503050406030204" pitchFamily="18" charset="0"/>
                                    </a:rPr>
                                    <m:t>𝟎</m:t>
                                  </m:r>
                                </m:sub>
                              </m:sSub>
                              <m:r>
                                <a:rPr lang="en-GB" b="1"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𝑸</m:t>
                                  </m:r>
                                </m:e>
                                <m:sub>
                                  <m:r>
                                    <a:rPr lang="en-GB" b="1" i="1">
                                      <a:latin typeface="Cambria Math" panose="02040503050406030204" pitchFamily="18" charset="0"/>
                                      <a:ea typeface="Cambria Math" panose="02040503050406030204" pitchFamily="18" charset="0"/>
                                    </a:rPr>
                                    <m:t>𝒃</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𝒊</m:t>
                                  </m:r>
                                </m:sub>
                              </m:sSub>
                            </m:den>
                          </m:f>
                        </m:e>
                      </m:d>
                    </m:oMath>
                  </m:oMathPara>
                </a14:m>
                <a:endParaRPr lang="en-GB" b="1" dirty="0"/>
              </a:p>
            </p:txBody>
          </p:sp>
        </mc:Choice>
        <mc:Fallback xmlns="">
          <p:sp>
            <p:nvSpPr>
              <p:cNvPr id="10" name="CasellaDiTesto 9">
                <a:extLst>
                  <a:ext uri="{FF2B5EF4-FFF2-40B4-BE49-F238E27FC236}">
                    <a16:creationId xmlns:a16="http://schemas.microsoft.com/office/drawing/2014/main" id="{570DB5E5-20A9-499C-9278-D1B6285FA50A}"/>
                  </a:ext>
                </a:extLst>
              </p:cNvPr>
              <p:cNvSpPr txBox="1">
                <a:spLocks noRot="1" noChangeAspect="1" noMove="1" noResize="1" noEditPoints="1" noAdjustHandles="1" noChangeArrowheads="1" noChangeShapeType="1" noTextEdit="1"/>
              </p:cNvSpPr>
              <p:nvPr/>
            </p:nvSpPr>
            <p:spPr>
              <a:xfrm>
                <a:off x="1453603" y="3041666"/>
                <a:ext cx="4881469" cy="98405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B5789046-B6E6-4747-8C60-BE675EAB954F}"/>
                  </a:ext>
                </a:extLst>
              </p:cNvPr>
              <p:cNvSpPr txBox="1"/>
              <p:nvPr/>
            </p:nvSpPr>
            <p:spPr>
              <a:xfrm>
                <a:off x="5719011" y="2897481"/>
                <a:ext cx="6030898" cy="1238865"/>
              </a:xfrm>
              <a:prstGeom prst="rect">
                <a:avLst/>
              </a:prstGeom>
              <a:noFill/>
            </p:spPr>
            <p:txBody>
              <a:bodyPr wrap="square" rtlCol="0">
                <a:spAutoFit/>
              </a:bodyPr>
              <a:lstStyle/>
              <a:p>
                <a:r>
                  <a:rPr lang="en-GB" dirty="0"/>
                  <a:t>-&gt;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𝒕</m:t>
                        </m:r>
                      </m:e>
                      <m:sub>
                        <m:r>
                          <a:rPr lang="en-GB" b="1" i="1">
                            <a:latin typeface="Cambria Math" panose="02040503050406030204" pitchFamily="18" charset="0"/>
                          </a:rPr>
                          <m:t>𝒊</m:t>
                        </m:r>
                        <m:r>
                          <a:rPr lang="en-GB" b="1" i="1">
                            <a:latin typeface="Cambria Math" panose="02040503050406030204" pitchFamily="18" charset="0"/>
                          </a:rPr>
                          <m:t>𝟏</m:t>
                        </m:r>
                      </m:sub>
                    </m:sSub>
                    <m:r>
                      <a:rPr lang="en-GB" b="1" i="1" smtClean="0">
                        <a:latin typeface="Cambria Math" panose="02040503050406030204" pitchFamily="18" charset="0"/>
                      </a:rPr>
                      <m:t>=</m:t>
                    </m:r>
                    <m:sSub>
                      <m:sSubPr>
                        <m:ctrlPr>
                          <a:rPr lang="en-GB" b="1" i="1">
                            <a:latin typeface="Cambria Math" panose="02040503050406030204" pitchFamily="18" charset="0"/>
                          </a:rPr>
                        </m:ctrlPr>
                      </m:sSubPr>
                      <m:e>
                        <m:r>
                          <a:rPr lang="en-GB" b="1" i="1" smtClean="0">
                            <a:latin typeface="Cambria Math" panose="02040503050406030204" pitchFamily="18" charset="0"/>
                          </a:rPr>
                          <m:t>𝑻</m:t>
                        </m:r>
                      </m:e>
                      <m:sub>
                        <m:r>
                          <a:rPr lang="en-GB" b="1" i="1">
                            <a:latin typeface="Cambria Math" panose="02040503050406030204" pitchFamily="18" charset="0"/>
                          </a:rPr>
                          <m:t>𝒓𝒇</m:t>
                        </m:r>
                      </m:sub>
                    </m:sSub>
                    <m:r>
                      <a:rPr lang="en-GB" b="1" i="1">
                        <a:latin typeface="Cambria Math" panose="02040503050406030204" pitchFamily="18" charset="0"/>
                      </a:rPr>
                      <m:t>(</m:t>
                    </m:r>
                    <m:r>
                      <a:rPr lang="en-GB" b="1" i="1">
                        <a:latin typeface="Cambria Math" panose="02040503050406030204" pitchFamily="18" charset="0"/>
                      </a:rPr>
                      <m:t>𝒉</m:t>
                    </m:r>
                    <m:r>
                      <a:rPr lang="en-GB" b="1" i="1">
                        <a:latin typeface="Cambria Math" panose="02040503050406030204" pitchFamily="18" charset="0"/>
                      </a:rPr>
                      <m:t>−</m:t>
                    </m:r>
                    <m:sSub>
                      <m:sSubPr>
                        <m:ctrlPr>
                          <a:rPr lang="en-GB" b="1" i="1">
                            <a:latin typeface="Cambria Math" panose="02040503050406030204" pitchFamily="18" charset="0"/>
                          </a:rPr>
                        </m:ctrlPr>
                      </m:sSubPr>
                      <m:e>
                        <m:r>
                          <a:rPr lang="en-GB" b="1" i="1">
                            <a:latin typeface="Cambria Math" panose="02040503050406030204" pitchFamily="18" charset="0"/>
                          </a:rPr>
                          <m:t>𝒅</m:t>
                        </m:r>
                      </m:e>
                      <m:sub>
                        <m:r>
                          <a:rPr lang="en-GB" b="1" i="1">
                            <a:latin typeface="Cambria Math" panose="02040503050406030204" pitchFamily="18" charset="0"/>
                          </a:rPr>
                          <m:t>𝟏</m:t>
                        </m:r>
                        <m:r>
                          <a:rPr lang="en-GB" b="1" i="1">
                            <a:latin typeface="Cambria Math" panose="02040503050406030204" pitchFamily="18" charset="0"/>
                          </a:rPr>
                          <m:t>𝒊</m:t>
                        </m:r>
                      </m:sub>
                    </m:sSub>
                    <m:r>
                      <a:rPr lang="en-GB" b="1" i="1">
                        <a:latin typeface="Cambria Math" panose="02040503050406030204" pitchFamily="18" charset="0"/>
                      </a:rPr>
                      <m:t>)</m:t>
                    </m:r>
                  </m:oMath>
                </a14:m>
                <a:r>
                  <a:rPr lang="en-GB" dirty="0"/>
                  <a:t> is the time distance between the bunch </a:t>
                </a:r>
                <a14:m>
                  <m:oMath xmlns:m="http://schemas.openxmlformats.org/officeDocument/2006/math">
                    <m:r>
                      <a:rPr lang="en-GB" i="1" dirty="0" smtClean="0">
                        <a:latin typeface="Cambria Math" panose="02040503050406030204" pitchFamily="18" charset="0"/>
                      </a:rPr>
                      <m:t>𝑖</m:t>
                    </m:r>
                  </m:oMath>
                </a14:m>
                <a:r>
                  <a:rPr lang="en-GB" dirty="0"/>
                  <a:t> at the previous turn and the bunch 1 at the current turn. </a:t>
                </a:r>
              </a:p>
              <a:p>
                <a:r>
                  <a:rPr lang="en-GB" dirty="0"/>
                  <a:t>-&gt; </a:t>
                </a:r>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𝒅</m:t>
                        </m:r>
                      </m:e>
                      <m:sub>
                        <m:r>
                          <a:rPr lang="en-GB" b="1" i="1" smtClean="0">
                            <a:latin typeface="Cambria Math" panose="02040503050406030204" pitchFamily="18" charset="0"/>
                          </a:rPr>
                          <m:t>𝟏</m:t>
                        </m:r>
                        <m:r>
                          <a:rPr lang="en-GB" b="1" i="1" smtClean="0">
                            <a:latin typeface="Cambria Math" panose="02040503050406030204" pitchFamily="18" charset="0"/>
                          </a:rPr>
                          <m:t>𝒊</m:t>
                        </m:r>
                      </m:sub>
                    </m:sSub>
                  </m:oMath>
                </a14:m>
                <a:r>
                  <a:rPr lang="en-GB" dirty="0"/>
                  <a:t> is the distance in number of buckets between the first and the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𝑖</m:t>
                        </m:r>
                      </m:e>
                      <m:sup>
                        <m:r>
                          <m:rPr>
                            <m:sty m:val="p"/>
                          </m:rPr>
                          <a:rPr lang="en-GB">
                            <a:latin typeface="Cambria Math" panose="02040503050406030204" pitchFamily="18" charset="0"/>
                          </a:rPr>
                          <m:t>th</m:t>
                        </m:r>
                      </m:sup>
                    </m:sSup>
                  </m:oMath>
                </a14:m>
                <a:r>
                  <a:rPr lang="en-GB" dirty="0"/>
                  <a:t> bunches.</a:t>
                </a:r>
              </a:p>
            </p:txBody>
          </p:sp>
        </mc:Choice>
        <mc:Fallback xmlns="">
          <p:sp>
            <p:nvSpPr>
              <p:cNvPr id="14" name="CasellaDiTesto 13">
                <a:extLst>
                  <a:ext uri="{FF2B5EF4-FFF2-40B4-BE49-F238E27FC236}">
                    <a16:creationId xmlns:a16="http://schemas.microsoft.com/office/drawing/2014/main" id="{B5789046-B6E6-4747-8C60-BE675EAB954F}"/>
                  </a:ext>
                </a:extLst>
              </p:cNvPr>
              <p:cNvSpPr txBox="1">
                <a:spLocks noRot="1" noChangeAspect="1" noMove="1" noResize="1" noEditPoints="1" noAdjustHandles="1" noChangeArrowheads="1" noChangeShapeType="1" noTextEdit="1"/>
              </p:cNvSpPr>
              <p:nvPr/>
            </p:nvSpPr>
            <p:spPr>
              <a:xfrm>
                <a:off x="5719011" y="2897481"/>
                <a:ext cx="6030898" cy="1238865"/>
              </a:xfrm>
              <a:prstGeom prst="rect">
                <a:avLst/>
              </a:prstGeom>
              <a:blipFill>
                <a:blip r:embed="rId4"/>
                <a:stretch>
                  <a:fillRect l="-809" t="-1961" r="-910" b="-68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3F67E087-B3F7-4095-B4D3-56672861189F}"/>
                  </a:ext>
                </a:extLst>
              </p:cNvPr>
              <p:cNvSpPr txBox="1"/>
              <p:nvPr/>
            </p:nvSpPr>
            <p:spPr>
              <a:xfrm>
                <a:off x="0" y="1219159"/>
                <a:ext cx="12192000" cy="4454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m:oMathPara>
                </a14:m>
                <a:endParaRPr lang="en-GB" dirty="0"/>
              </a:p>
            </p:txBody>
          </p:sp>
        </mc:Choice>
        <mc:Fallback xmlns="">
          <p:sp>
            <p:nvSpPr>
              <p:cNvPr id="16" name="CasellaDiTesto 15">
                <a:extLst>
                  <a:ext uri="{FF2B5EF4-FFF2-40B4-BE49-F238E27FC236}">
                    <a16:creationId xmlns:a16="http://schemas.microsoft.com/office/drawing/2014/main" id="{3F67E087-B3F7-4095-B4D3-56672861189F}"/>
                  </a:ext>
                </a:extLst>
              </p:cNvPr>
              <p:cNvSpPr txBox="1">
                <a:spLocks noRot="1" noChangeAspect="1" noMove="1" noResize="1" noEditPoints="1" noAdjustHandles="1" noChangeArrowheads="1" noChangeShapeType="1" noTextEdit="1"/>
              </p:cNvSpPr>
              <p:nvPr/>
            </p:nvSpPr>
            <p:spPr>
              <a:xfrm>
                <a:off x="0" y="1219159"/>
                <a:ext cx="12192000" cy="445443"/>
              </a:xfrm>
              <a:prstGeom prst="rect">
                <a:avLst/>
              </a:prstGeom>
              <a:blipFill>
                <a:blip r:embed="rId5"/>
                <a:stretch>
                  <a:fillRect b="-41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98FB3E4F-653A-4A8F-8B61-5A3354D378B0}"/>
                  </a:ext>
                </a:extLst>
              </p:cNvPr>
              <p:cNvSpPr txBox="1"/>
              <p:nvPr/>
            </p:nvSpPr>
            <p:spPr>
              <a:xfrm>
                <a:off x="0" y="2109721"/>
                <a:ext cx="12192000" cy="445443"/>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rPr>
                        <m:t>𝟎</m:t>
                      </m:r>
                    </m:oMath>
                  </m:oMathPara>
                </a14:m>
                <a:endParaRPr lang="en-GB" dirty="0"/>
              </a:p>
            </p:txBody>
          </p:sp>
        </mc:Choice>
        <mc:Fallback xmlns="">
          <p:sp>
            <p:nvSpPr>
              <p:cNvPr id="18" name="CasellaDiTesto 17">
                <a:extLst>
                  <a:ext uri="{FF2B5EF4-FFF2-40B4-BE49-F238E27FC236}">
                    <a16:creationId xmlns:a16="http://schemas.microsoft.com/office/drawing/2014/main" id="{98FB3E4F-653A-4A8F-8B61-5A3354D378B0}"/>
                  </a:ext>
                </a:extLst>
              </p:cNvPr>
              <p:cNvSpPr txBox="1">
                <a:spLocks noRot="1" noChangeAspect="1" noMove="1" noResize="1" noEditPoints="1" noAdjustHandles="1" noChangeArrowheads="1" noChangeShapeType="1" noTextEdit="1"/>
              </p:cNvSpPr>
              <p:nvPr/>
            </p:nvSpPr>
            <p:spPr>
              <a:xfrm>
                <a:off x="0" y="2109721"/>
                <a:ext cx="12192000" cy="445443"/>
              </a:xfrm>
              <a:prstGeom prst="rect">
                <a:avLst/>
              </a:prstGeom>
              <a:blipFill>
                <a:blip r:embed="rId6"/>
                <a:stretch>
                  <a:fillRect b="-5479"/>
                </a:stretch>
              </a:blipFill>
            </p:spPr>
            <p:txBody>
              <a:bodyPr/>
              <a:lstStyle/>
              <a:p>
                <a:r>
                  <a:rPr lang="en-GB">
                    <a:noFill/>
                  </a:rPr>
                  <a:t> </a:t>
                </a:r>
              </a:p>
            </p:txBody>
          </p:sp>
        </mc:Fallback>
      </mc:AlternateContent>
    </p:spTree>
    <p:extLst>
      <p:ext uri="{BB962C8B-B14F-4D97-AF65-F5344CB8AC3E}">
        <p14:creationId xmlns:p14="http://schemas.microsoft.com/office/powerpoint/2010/main" val="340765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591FB136-1CDA-4876-867F-63D2BC905621}"/>
                  </a:ext>
                </a:extLst>
              </p:cNvPr>
              <p:cNvSpPr txBox="1"/>
              <p:nvPr/>
            </p:nvSpPr>
            <p:spPr>
              <a:xfrm>
                <a:off x="0" y="117493"/>
                <a:ext cx="12192000" cy="707886"/>
              </a:xfrm>
              <a:prstGeom prst="rect">
                <a:avLst/>
              </a:prstGeom>
              <a:noFill/>
            </p:spPr>
            <p:txBody>
              <a:bodyPr wrap="square" rtlCol="0">
                <a:spAutoFit/>
              </a:bodyPr>
              <a:lstStyle/>
              <a:p>
                <a:pPr algn="ctr"/>
                <a14:m>
                  <m:oMath xmlns:m="http://schemas.openxmlformats.org/officeDocument/2006/math">
                    <m:sSub>
                      <m:sSubPr>
                        <m:ctrlPr>
                          <a:rPr lang="el-GR" sz="4000" i="1" smtClean="0">
                            <a:latin typeface="Cambria Math" panose="02040503050406030204" pitchFamily="18" charset="0"/>
                            <a:ea typeface="Cambria Math" panose="02040503050406030204" pitchFamily="18" charset="0"/>
                          </a:rPr>
                        </m:ctrlPr>
                      </m:sSubPr>
                      <m:e>
                        <m:r>
                          <a:rPr lang="en-GB" sz="4000" b="0" i="1">
                            <a:latin typeface="Cambria Math" panose="02040503050406030204" pitchFamily="18" charset="0"/>
                            <a:ea typeface="Cambria Math" panose="02040503050406030204" pitchFamily="18" charset="0"/>
                          </a:rPr>
                          <m:t>𝑇</m:t>
                        </m:r>
                      </m:e>
                      <m:sub>
                        <m:r>
                          <a:rPr lang="en-GB" sz="4000" b="0" i="1">
                            <a:latin typeface="Cambria Math" panose="02040503050406030204" pitchFamily="18" charset="0"/>
                            <a:ea typeface="Cambria Math" panose="02040503050406030204" pitchFamily="18" charset="0"/>
                          </a:rPr>
                          <m:t>0</m:t>
                        </m:r>
                      </m:sub>
                    </m:sSub>
                  </m:oMath>
                </a14:m>
                <a:r>
                  <a:rPr lang="en-GB" sz="4000" dirty="0"/>
                  <a:t>-</a:t>
                </a:r>
                <a:r>
                  <a:rPr lang="en-GB" sz="4000" dirty="0">
                    <a:latin typeface="+mj-lt"/>
                  </a:rPr>
                  <a:t>periodicity of voltage and current for loaded HOMs</a:t>
                </a:r>
              </a:p>
            </p:txBody>
          </p:sp>
        </mc:Choice>
        <mc:Fallback xmlns="">
          <p:sp>
            <p:nvSpPr>
              <p:cNvPr id="5" name="CasellaDiTesto 4">
                <a:extLst>
                  <a:ext uri="{FF2B5EF4-FFF2-40B4-BE49-F238E27FC236}">
                    <a16:creationId xmlns:a16="http://schemas.microsoft.com/office/drawing/2014/main" id="{591FB136-1CDA-4876-867F-63D2BC905621}"/>
                  </a:ext>
                </a:extLst>
              </p:cNvPr>
              <p:cNvSpPr txBox="1">
                <a:spLocks noRot="1" noChangeAspect="1" noMove="1" noResize="1" noEditPoints="1" noAdjustHandles="1" noChangeArrowheads="1" noChangeShapeType="1" noTextEdit="1"/>
              </p:cNvSpPr>
              <p:nvPr/>
            </p:nvSpPr>
            <p:spPr>
              <a:xfrm>
                <a:off x="0" y="117493"/>
                <a:ext cx="12192000" cy="707886"/>
              </a:xfrm>
              <a:prstGeom prst="rect">
                <a:avLst/>
              </a:prstGeom>
              <a:blipFill>
                <a:blip r:embed="rId2"/>
                <a:stretch>
                  <a:fillRect t="-15517" b="-362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5AC1952A-1447-413F-83F3-F0284BC786D4}"/>
                  </a:ext>
                </a:extLst>
              </p:cNvPr>
              <p:cNvSpPr txBox="1"/>
              <p:nvPr/>
            </p:nvSpPr>
            <p:spPr>
              <a:xfrm>
                <a:off x="54755" y="907708"/>
                <a:ext cx="6292589" cy="1200329"/>
              </a:xfrm>
              <a:prstGeom prst="rect">
                <a:avLst/>
              </a:prstGeom>
              <a:noFill/>
            </p:spPr>
            <p:txBody>
              <a:bodyPr wrap="square" rtlCol="0">
                <a:spAutoFit/>
              </a:bodyPr>
              <a:lstStyle/>
              <a:p>
                <a:pPr marL="285750" indent="-285750">
                  <a:buFont typeface="Wingdings" panose="05000000000000000000" pitchFamily="2" charset="2"/>
                  <a:buChar char="q"/>
                </a:pPr>
                <a:r>
                  <a:rPr lang="en-GB" dirty="0"/>
                  <a:t>By definition, the voltage of a loaded HOM</a:t>
                </a:r>
                <a:r>
                  <a:rPr lang="en-GB" i="1" dirty="0"/>
                  <a:t> </a:t>
                </a:r>
                <a:r>
                  <a:rPr lang="en-GB" dirty="0"/>
                  <a:t>are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 periodic if there is only one bunch in the ring.</a:t>
                </a:r>
              </a:p>
              <a:p>
                <a:pPr marL="285750" indent="-285750">
                  <a:buFont typeface="Wingdings" panose="05000000000000000000" pitchFamily="2" charset="2"/>
                  <a:buChar char="q"/>
                </a:pPr>
                <a:r>
                  <a:rPr lang="en-GB" dirty="0"/>
                  <a:t>The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-periodicity works also for more bunches. </a:t>
                </a:r>
              </a:p>
              <a:p>
                <a:pPr marL="742950" lvl="1" indent="-285750">
                  <a:buFont typeface="Wingdings" panose="05000000000000000000" pitchFamily="2" charset="2"/>
                  <a:buChar char="Ø"/>
                </a:pPr>
                <a:r>
                  <a:rPr lang="en-GB" dirty="0"/>
                  <a:t>Example: two bunches on a </a:t>
                </a:r>
                <a:r>
                  <a:rPr lang="en-GB" i="1" dirty="0"/>
                  <a:t>h</a:t>
                </a:r>
                <a:r>
                  <a:rPr lang="en-GB" dirty="0"/>
                  <a:t>=3 ring with one HOM.</a:t>
                </a:r>
              </a:p>
            </p:txBody>
          </p:sp>
        </mc:Choice>
        <mc:Fallback xmlns="">
          <p:sp>
            <p:nvSpPr>
              <p:cNvPr id="2" name="CasellaDiTesto 1">
                <a:extLst>
                  <a:ext uri="{FF2B5EF4-FFF2-40B4-BE49-F238E27FC236}">
                    <a16:creationId xmlns:a16="http://schemas.microsoft.com/office/drawing/2014/main" id="{5AC1952A-1447-413F-83F3-F0284BC786D4}"/>
                  </a:ext>
                </a:extLst>
              </p:cNvPr>
              <p:cNvSpPr txBox="1">
                <a:spLocks noRot="1" noChangeAspect="1" noMove="1" noResize="1" noEditPoints="1" noAdjustHandles="1" noChangeArrowheads="1" noChangeShapeType="1" noTextEdit="1"/>
              </p:cNvSpPr>
              <p:nvPr/>
            </p:nvSpPr>
            <p:spPr>
              <a:xfrm>
                <a:off x="54755" y="907708"/>
                <a:ext cx="6292589" cy="1200329"/>
              </a:xfrm>
              <a:prstGeom prst="rect">
                <a:avLst/>
              </a:prstGeom>
              <a:blipFill>
                <a:blip r:embed="rId3"/>
                <a:stretch>
                  <a:fillRect l="-678" t="-3046" b="-7107"/>
                </a:stretch>
              </a:blipFill>
            </p:spPr>
            <p:txBody>
              <a:bodyPr/>
              <a:lstStyle/>
              <a:p>
                <a:r>
                  <a:rPr lang="en-GB">
                    <a:noFill/>
                  </a:rPr>
                  <a:t> </a:t>
                </a:r>
              </a:p>
            </p:txBody>
          </p:sp>
        </mc:Fallback>
      </mc:AlternateContent>
      <p:pic>
        <p:nvPicPr>
          <p:cNvPr id="6" name="Immagine 5">
            <a:extLst>
              <a:ext uri="{FF2B5EF4-FFF2-40B4-BE49-F238E27FC236}">
                <a16:creationId xmlns:a16="http://schemas.microsoft.com/office/drawing/2014/main" id="{AD926E85-E39E-405B-9958-3345CBFA7CE3}"/>
              </a:ext>
            </a:extLst>
          </p:cNvPr>
          <p:cNvPicPr>
            <a:picLocks noChangeAspect="1"/>
          </p:cNvPicPr>
          <p:nvPr/>
        </p:nvPicPr>
        <p:blipFill>
          <a:blip r:embed="rId4"/>
          <a:stretch>
            <a:fillRect/>
          </a:stretch>
        </p:blipFill>
        <p:spPr>
          <a:xfrm>
            <a:off x="440924" y="2491448"/>
            <a:ext cx="5708342" cy="2797372"/>
          </a:xfrm>
          <a:prstGeom prst="rect">
            <a:avLst/>
          </a:prstGeom>
        </p:spPr>
      </p:pic>
      <p:sp>
        <p:nvSpPr>
          <p:cNvPr id="8" name="Ovale 7">
            <a:extLst>
              <a:ext uri="{FF2B5EF4-FFF2-40B4-BE49-F238E27FC236}">
                <a16:creationId xmlns:a16="http://schemas.microsoft.com/office/drawing/2014/main" id="{CCFC8843-C9F8-4524-B63D-02F2442861E4}"/>
              </a:ext>
            </a:extLst>
          </p:cNvPr>
          <p:cNvSpPr/>
          <p:nvPr/>
        </p:nvSpPr>
        <p:spPr>
          <a:xfrm>
            <a:off x="1162974" y="3713086"/>
            <a:ext cx="213064" cy="2374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a:extLst>
              <a:ext uri="{FF2B5EF4-FFF2-40B4-BE49-F238E27FC236}">
                <a16:creationId xmlns:a16="http://schemas.microsoft.com/office/drawing/2014/main" id="{79C12858-9DA3-45D9-98A9-F4FA7FFC1DCC}"/>
              </a:ext>
            </a:extLst>
          </p:cNvPr>
          <p:cNvSpPr/>
          <p:nvPr/>
        </p:nvSpPr>
        <p:spPr>
          <a:xfrm>
            <a:off x="1961967" y="3713086"/>
            <a:ext cx="213064" cy="2374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a:extLst>
              <a:ext uri="{FF2B5EF4-FFF2-40B4-BE49-F238E27FC236}">
                <a16:creationId xmlns:a16="http://schemas.microsoft.com/office/drawing/2014/main" id="{CE09FDEE-A836-4602-B52F-010C272FA214}"/>
              </a:ext>
            </a:extLst>
          </p:cNvPr>
          <p:cNvSpPr/>
          <p:nvPr/>
        </p:nvSpPr>
        <p:spPr>
          <a:xfrm>
            <a:off x="3559949" y="3713086"/>
            <a:ext cx="213064" cy="2374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0BFF8C6D-487C-4429-8856-A0492753D104}"/>
              </a:ext>
            </a:extLst>
          </p:cNvPr>
          <p:cNvSpPr/>
          <p:nvPr/>
        </p:nvSpPr>
        <p:spPr>
          <a:xfrm>
            <a:off x="4367818" y="3713086"/>
            <a:ext cx="213064" cy="2374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DFE990BF-C996-4952-8904-4CE31431BF66}"/>
              </a:ext>
            </a:extLst>
          </p:cNvPr>
          <p:cNvSpPr txBox="1"/>
          <p:nvPr/>
        </p:nvSpPr>
        <p:spPr>
          <a:xfrm>
            <a:off x="3213724" y="5244430"/>
            <a:ext cx="559289" cy="369332"/>
          </a:xfrm>
          <a:prstGeom prst="rect">
            <a:avLst/>
          </a:prstGeom>
          <a:noFill/>
        </p:spPr>
        <p:txBody>
          <a:bodyPr wrap="square" rtlCol="0">
            <a:spAutoFit/>
          </a:bodyPr>
          <a:lstStyle/>
          <a:p>
            <a:r>
              <a:rPr lang="en-GB" i="1" dirty="0"/>
              <a:t>t</a:t>
            </a:r>
            <a:r>
              <a:rPr lang="en-GB" dirty="0"/>
              <a:t> [s]</a:t>
            </a: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08C77894-02BA-47CC-BA93-D81419E2E3C1}"/>
                  </a:ext>
                </a:extLst>
              </p:cNvPr>
              <p:cNvSpPr txBox="1"/>
              <p:nvPr/>
            </p:nvSpPr>
            <p:spPr>
              <a:xfrm rot="16200000">
                <a:off x="-449066" y="3569566"/>
                <a:ext cx="1516600" cy="411331"/>
              </a:xfrm>
              <a:prstGeom prst="rect">
                <a:avLst/>
              </a:prstGeom>
              <a:noFill/>
            </p:spPr>
            <p:txBody>
              <a:bodyPr wrap="square" rtlCol="0">
                <a:spAutoFit/>
              </a:bodyPr>
              <a:lstStyle/>
              <a:p>
                <a14:m>
                  <m:oMath xmlns:m="http://schemas.openxmlformats.org/officeDocument/2006/math">
                    <m:func>
                      <m:funcPr>
                        <m:ctrlPr>
                          <a:rPr lang="en-GB" i="1" dirty="0" smtClean="0">
                            <a:latin typeface="Cambria Math" panose="02040503050406030204" pitchFamily="18" charset="0"/>
                          </a:rPr>
                        </m:ctrlPr>
                      </m:funcPr>
                      <m:fName>
                        <m:r>
                          <m:rPr>
                            <m:sty m:val="p"/>
                          </m:rPr>
                          <a:rPr lang="en-GB" i="0" dirty="0" smtClean="0">
                            <a:latin typeface="Cambria Math" panose="02040503050406030204" pitchFamily="18" charset="0"/>
                          </a:rPr>
                          <m:t>cos</m:t>
                        </m:r>
                      </m:fName>
                      <m:e>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smtClean="0">
                                    <a:latin typeface="Cambria Math" panose="02040503050406030204" pitchFamily="18" charset="0"/>
                                    <a:ea typeface="Cambria Math" panose="02040503050406030204" pitchFamily="18" charset="0"/>
                                  </a:rPr>
                                  <m:t>𝜔</m:t>
                                </m:r>
                              </m:e>
                              <m:sub>
                                <m:r>
                                  <a:rPr lang="en-GB" b="0" i="1" dirty="0" smtClean="0">
                                    <a:latin typeface="Cambria Math" panose="02040503050406030204" pitchFamily="18" charset="0"/>
                                  </a:rPr>
                                  <m:t>𝑟𝑓</m:t>
                                </m:r>
                              </m:sub>
                            </m:sSub>
                            <m:r>
                              <a:rPr lang="en-GB" b="0" i="1" dirty="0" smtClean="0">
                                <a:latin typeface="Cambria Math" panose="02040503050406030204" pitchFamily="18" charset="0"/>
                              </a:rPr>
                              <m:t>𝑡</m:t>
                            </m:r>
                          </m:e>
                        </m:d>
                      </m:e>
                    </m:func>
                  </m:oMath>
                </a14:m>
                <a:r>
                  <a:rPr lang="en-GB" dirty="0"/>
                  <a:t> [1]</a:t>
                </a:r>
              </a:p>
            </p:txBody>
          </p:sp>
        </mc:Choice>
        <mc:Fallback xmlns="">
          <p:sp>
            <p:nvSpPr>
              <p:cNvPr id="21" name="CasellaDiTesto 20">
                <a:extLst>
                  <a:ext uri="{FF2B5EF4-FFF2-40B4-BE49-F238E27FC236}">
                    <a16:creationId xmlns:a16="http://schemas.microsoft.com/office/drawing/2014/main" id="{08C77894-02BA-47CC-BA93-D81419E2E3C1}"/>
                  </a:ext>
                </a:extLst>
              </p:cNvPr>
              <p:cNvSpPr txBox="1">
                <a:spLocks noRot="1" noChangeAspect="1" noMove="1" noResize="1" noEditPoints="1" noAdjustHandles="1" noChangeArrowheads="1" noChangeShapeType="1" noTextEdit="1"/>
              </p:cNvSpPr>
              <p:nvPr/>
            </p:nvSpPr>
            <p:spPr>
              <a:xfrm rot="16200000">
                <a:off x="-449066" y="3569566"/>
                <a:ext cx="1516600" cy="411331"/>
              </a:xfrm>
              <a:prstGeom prst="rect">
                <a:avLst/>
              </a:prstGeom>
              <a:blipFill>
                <a:blip r:embed="rId5"/>
                <a:stretch>
                  <a:fillRect l="-2985" t="-1606" r="-194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17EB09CB-D3FC-409A-B85B-0D026CEEDB95}"/>
                  </a:ext>
                </a:extLst>
              </p:cNvPr>
              <p:cNvSpPr txBox="1"/>
              <p:nvPr/>
            </p:nvSpPr>
            <p:spPr>
              <a:xfrm>
                <a:off x="708365" y="2175368"/>
                <a:ext cx="916249" cy="369332"/>
              </a:xfrm>
              <a:prstGeom prst="rect">
                <a:avLst/>
              </a:prstGeom>
              <a:noFill/>
            </p:spPr>
            <p:txBody>
              <a:bodyPr wrap="square" rtlCol="0">
                <a:spAutoFit/>
              </a:bodyPr>
              <a:lstStyle/>
              <a:p>
                <a:r>
                  <a:rPr lang="en-GB" b="1" i="1" dirty="0">
                    <a:solidFill>
                      <a:srgbClr val="007F00"/>
                    </a:solidFill>
                  </a:rPr>
                  <a:t>(n-1)</a:t>
                </a:r>
                <a14:m>
                  <m:oMath xmlns:m="http://schemas.openxmlformats.org/officeDocument/2006/math">
                    <m:sSub>
                      <m:sSubPr>
                        <m:ctrlPr>
                          <a:rPr lang="en-GB" b="1" i="1" dirty="0" smtClean="0">
                            <a:solidFill>
                              <a:srgbClr val="007F00"/>
                            </a:solidFill>
                            <a:latin typeface="Cambria Math" panose="02040503050406030204" pitchFamily="18" charset="0"/>
                          </a:rPr>
                        </m:ctrlPr>
                      </m:sSubPr>
                      <m:e>
                        <m:r>
                          <a:rPr lang="en-GB" b="1" i="1" dirty="0" smtClean="0">
                            <a:solidFill>
                              <a:srgbClr val="007F00"/>
                            </a:solidFill>
                            <a:latin typeface="Cambria Math" panose="02040503050406030204" pitchFamily="18" charset="0"/>
                          </a:rPr>
                          <m:t>𝑻</m:t>
                        </m:r>
                      </m:e>
                      <m:sub>
                        <m:r>
                          <a:rPr lang="en-GB" b="1" i="1" dirty="0" smtClean="0">
                            <a:solidFill>
                              <a:srgbClr val="007F00"/>
                            </a:solidFill>
                            <a:latin typeface="Cambria Math" panose="02040503050406030204" pitchFamily="18" charset="0"/>
                          </a:rPr>
                          <m:t>𝟎</m:t>
                        </m:r>
                      </m:sub>
                    </m:sSub>
                  </m:oMath>
                </a14:m>
                <a:endParaRPr lang="en-GB" b="1" dirty="0">
                  <a:solidFill>
                    <a:srgbClr val="007F00"/>
                  </a:solidFill>
                </a:endParaRPr>
              </a:p>
            </p:txBody>
          </p:sp>
        </mc:Choice>
        <mc:Fallback xmlns="">
          <p:sp>
            <p:nvSpPr>
              <p:cNvPr id="22" name="CasellaDiTesto 21">
                <a:extLst>
                  <a:ext uri="{FF2B5EF4-FFF2-40B4-BE49-F238E27FC236}">
                    <a16:creationId xmlns:a16="http://schemas.microsoft.com/office/drawing/2014/main" id="{17EB09CB-D3FC-409A-B85B-0D026CEEDB95}"/>
                  </a:ext>
                </a:extLst>
              </p:cNvPr>
              <p:cNvSpPr txBox="1">
                <a:spLocks noRot="1" noChangeAspect="1" noMove="1" noResize="1" noEditPoints="1" noAdjustHandles="1" noChangeArrowheads="1" noChangeShapeType="1" noTextEdit="1"/>
              </p:cNvSpPr>
              <p:nvPr/>
            </p:nvSpPr>
            <p:spPr>
              <a:xfrm>
                <a:off x="708365" y="2175368"/>
                <a:ext cx="916249" cy="369332"/>
              </a:xfrm>
              <a:prstGeom prst="rect">
                <a:avLst/>
              </a:prstGeom>
              <a:blipFill>
                <a:blip r:embed="rId6"/>
                <a:stretch>
                  <a:fillRect l="-5298"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435C23E-D5BB-487C-8C44-F9F4454401B7}"/>
                  </a:ext>
                </a:extLst>
              </p:cNvPr>
              <p:cNvSpPr txBox="1"/>
              <p:nvPr/>
            </p:nvSpPr>
            <p:spPr>
              <a:xfrm>
                <a:off x="3259597" y="2177680"/>
                <a:ext cx="593316" cy="369332"/>
              </a:xfrm>
              <a:prstGeom prst="rect">
                <a:avLst/>
              </a:prstGeom>
              <a:noFill/>
            </p:spPr>
            <p:txBody>
              <a:bodyPr wrap="square" rtlCol="0">
                <a:spAutoFit/>
              </a:bodyPr>
              <a:lstStyle/>
              <a:p>
                <a:r>
                  <a:rPr lang="en-GB" b="1" i="1" dirty="0">
                    <a:solidFill>
                      <a:srgbClr val="007F00"/>
                    </a:solidFill>
                  </a:rPr>
                  <a:t>n</a:t>
                </a:r>
                <a14:m>
                  <m:oMath xmlns:m="http://schemas.openxmlformats.org/officeDocument/2006/math">
                    <m:sSub>
                      <m:sSubPr>
                        <m:ctrlPr>
                          <a:rPr lang="en-GB" b="1" i="1" dirty="0" smtClean="0">
                            <a:solidFill>
                              <a:srgbClr val="007F00"/>
                            </a:solidFill>
                            <a:latin typeface="Cambria Math" panose="02040503050406030204" pitchFamily="18" charset="0"/>
                          </a:rPr>
                        </m:ctrlPr>
                      </m:sSubPr>
                      <m:e>
                        <m:r>
                          <a:rPr lang="en-GB" b="1" i="1" dirty="0" smtClean="0">
                            <a:solidFill>
                              <a:srgbClr val="007F00"/>
                            </a:solidFill>
                            <a:latin typeface="Cambria Math" panose="02040503050406030204" pitchFamily="18" charset="0"/>
                          </a:rPr>
                          <m:t>𝑻</m:t>
                        </m:r>
                      </m:e>
                      <m:sub>
                        <m:r>
                          <a:rPr lang="en-GB" b="1" i="1" dirty="0" smtClean="0">
                            <a:solidFill>
                              <a:srgbClr val="007F00"/>
                            </a:solidFill>
                            <a:latin typeface="Cambria Math" panose="02040503050406030204" pitchFamily="18" charset="0"/>
                          </a:rPr>
                          <m:t>𝟎</m:t>
                        </m:r>
                      </m:sub>
                    </m:sSub>
                  </m:oMath>
                </a14:m>
                <a:endParaRPr lang="en-GB" b="1" dirty="0">
                  <a:solidFill>
                    <a:srgbClr val="007F00"/>
                  </a:solidFill>
                </a:endParaRPr>
              </a:p>
            </p:txBody>
          </p:sp>
        </mc:Choice>
        <mc:Fallback xmlns="">
          <p:sp>
            <p:nvSpPr>
              <p:cNvPr id="26" name="CasellaDiTesto 25">
                <a:extLst>
                  <a:ext uri="{FF2B5EF4-FFF2-40B4-BE49-F238E27FC236}">
                    <a16:creationId xmlns:a16="http://schemas.microsoft.com/office/drawing/2014/main" id="{E435C23E-D5BB-487C-8C44-F9F4454401B7}"/>
                  </a:ext>
                </a:extLst>
              </p:cNvPr>
              <p:cNvSpPr txBox="1">
                <a:spLocks noRot="1" noChangeAspect="1" noMove="1" noResize="1" noEditPoints="1" noAdjustHandles="1" noChangeArrowheads="1" noChangeShapeType="1" noTextEdit="1"/>
              </p:cNvSpPr>
              <p:nvPr/>
            </p:nvSpPr>
            <p:spPr>
              <a:xfrm>
                <a:off x="3259597" y="2177680"/>
                <a:ext cx="593316" cy="369332"/>
              </a:xfrm>
              <a:prstGeom prst="rect">
                <a:avLst/>
              </a:prstGeom>
              <a:blipFill>
                <a:blip r:embed="rId7"/>
                <a:stretch>
                  <a:fillRect l="-9278"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C476CC89-5CE1-4F74-8DD7-1425A3998A25}"/>
                  </a:ext>
                </a:extLst>
              </p:cNvPr>
              <p:cNvSpPr txBox="1"/>
              <p:nvPr/>
            </p:nvSpPr>
            <p:spPr>
              <a:xfrm>
                <a:off x="1189802" y="3382559"/>
                <a:ext cx="541538" cy="392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𝑸</m:t>
                          </m:r>
                        </m:e>
                        <m:sub>
                          <m:r>
                            <a:rPr lang="en-GB" b="1" i="1">
                              <a:solidFill>
                                <a:schemeClr val="tx1"/>
                              </a:solidFill>
                              <a:latin typeface="Cambria Math" panose="02040503050406030204" pitchFamily="18" charset="0"/>
                              <a:ea typeface="Cambria Math" panose="02040503050406030204" pitchFamily="18" charset="0"/>
                            </a:rPr>
                            <m:t>𝒃</m:t>
                          </m:r>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𝟏</m:t>
                          </m:r>
                        </m:sub>
                      </m:sSub>
                    </m:oMath>
                  </m:oMathPara>
                </a14:m>
                <a:endParaRPr lang="en-GB" b="1" dirty="0"/>
              </a:p>
            </p:txBody>
          </p:sp>
        </mc:Choice>
        <mc:Fallback xmlns="">
          <p:sp>
            <p:nvSpPr>
              <p:cNvPr id="29" name="CasellaDiTesto 28">
                <a:extLst>
                  <a:ext uri="{FF2B5EF4-FFF2-40B4-BE49-F238E27FC236}">
                    <a16:creationId xmlns:a16="http://schemas.microsoft.com/office/drawing/2014/main" id="{C476CC89-5CE1-4F74-8DD7-1425A3998A25}"/>
                  </a:ext>
                </a:extLst>
              </p:cNvPr>
              <p:cNvSpPr txBox="1">
                <a:spLocks noRot="1" noChangeAspect="1" noMove="1" noResize="1" noEditPoints="1" noAdjustHandles="1" noChangeArrowheads="1" noChangeShapeType="1" noTextEdit="1"/>
              </p:cNvSpPr>
              <p:nvPr/>
            </p:nvSpPr>
            <p:spPr>
              <a:xfrm>
                <a:off x="1189802" y="3382559"/>
                <a:ext cx="541538" cy="392672"/>
              </a:xfrm>
              <a:prstGeom prst="rect">
                <a:avLst/>
              </a:prstGeom>
              <a:blipFill>
                <a:blip r:embed="rId8"/>
                <a:stretch>
                  <a:fillRect l="-2247" r="-3371" b="-4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7B46500D-306D-4E6C-AB89-1A208CDC2199}"/>
                  </a:ext>
                </a:extLst>
              </p:cNvPr>
              <p:cNvSpPr txBox="1"/>
              <p:nvPr/>
            </p:nvSpPr>
            <p:spPr>
              <a:xfrm>
                <a:off x="3586580" y="3388104"/>
                <a:ext cx="541538" cy="392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𝑸</m:t>
                          </m:r>
                        </m:e>
                        <m:sub>
                          <m:r>
                            <a:rPr lang="en-GB" b="1" i="1">
                              <a:latin typeface="Cambria Math" panose="02040503050406030204" pitchFamily="18" charset="0"/>
                              <a:ea typeface="Cambria Math" panose="02040503050406030204" pitchFamily="18" charset="0"/>
                            </a:rPr>
                            <m:t>𝒃</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𝟏</m:t>
                          </m:r>
                        </m:sub>
                      </m:sSub>
                    </m:oMath>
                  </m:oMathPara>
                </a14:m>
                <a:endParaRPr lang="en-GB" b="1" dirty="0"/>
              </a:p>
            </p:txBody>
          </p:sp>
        </mc:Choice>
        <mc:Fallback xmlns="">
          <p:sp>
            <p:nvSpPr>
              <p:cNvPr id="31" name="CasellaDiTesto 30">
                <a:extLst>
                  <a:ext uri="{FF2B5EF4-FFF2-40B4-BE49-F238E27FC236}">
                    <a16:creationId xmlns:a16="http://schemas.microsoft.com/office/drawing/2014/main" id="{7B46500D-306D-4E6C-AB89-1A208CDC2199}"/>
                  </a:ext>
                </a:extLst>
              </p:cNvPr>
              <p:cNvSpPr txBox="1">
                <a:spLocks noRot="1" noChangeAspect="1" noMove="1" noResize="1" noEditPoints="1" noAdjustHandles="1" noChangeArrowheads="1" noChangeShapeType="1" noTextEdit="1"/>
              </p:cNvSpPr>
              <p:nvPr/>
            </p:nvSpPr>
            <p:spPr>
              <a:xfrm>
                <a:off x="3586580" y="3388104"/>
                <a:ext cx="541538" cy="392672"/>
              </a:xfrm>
              <a:prstGeom prst="rect">
                <a:avLst/>
              </a:prstGeom>
              <a:blipFill>
                <a:blip r:embed="rId9"/>
                <a:stretch>
                  <a:fillRect l="-2247" r="-3371" b="-4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8584EB06-256F-4B01-851B-F9B744087179}"/>
                  </a:ext>
                </a:extLst>
              </p:cNvPr>
              <p:cNvSpPr txBox="1"/>
              <p:nvPr/>
            </p:nvSpPr>
            <p:spPr>
              <a:xfrm>
                <a:off x="1978995" y="3382559"/>
                <a:ext cx="541538" cy="392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𝑸</m:t>
                          </m:r>
                        </m:e>
                        <m:sub>
                          <m:r>
                            <a:rPr lang="en-GB" b="1" i="1">
                              <a:solidFill>
                                <a:schemeClr val="tx1"/>
                              </a:solidFill>
                              <a:latin typeface="Cambria Math" panose="02040503050406030204" pitchFamily="18" charset="0"/>
                              <a:ea typeface="Cambria Math" panose="02040503050406030204" pitchFamily="18" charset="0"/>
                            </a:rPr>
                            <m:t>𝒃</m:t>
                          </m:r>
                          <m:r>
                            <a:rPr lang="en-GB" b="1" i="1">
                              <a:solidFill>
                                <a:schemeClr val="tx1"/>
                              </a:solidFill>
                              <a:latin typeface="Cambria Math" panose="02040503050406030204" pitchFamily="18" charset="0"/>
                              <a:ea typeface="Cambria Math" panose="02040503050406030204" pitchFamily="18" charset="0"/>
                            </a:rPr>
                            <m:t>,</m:t>
                          </m:r>
                          <m:r>
                            <a:rPr lang="en-GB" b="1" i="1" smtClean="0">
                              <a:solidFill>
                                <a:schemeClr val="tx1"/>
                              </a:solidFill>
                              <a:latin typeface="Cambria Math" panose="02040503050406030204" pitchFamily="18" charset="0"/>
                              <a:ea typeface="Cambria Math" panose="02040503050406030204" pitchFamily="18" charset="0"/>
                            </a:rPr>
                            <m:t>𝟐</m:t>
                          </m:r>
                        </m:sub>
                      </m:sSub>
                    </m:oMath>
                  </m:oMathPara>
                </a14:m>
                <a:endParaRPr lang="en-GB" b="1" dirty="0"/>
              </a:p>
            </p:txBody>
          </p:sp>
        </mc:Choice>
        <mc:Fallback xmlns="">
          <p:sp>
            <p:nvSpPr>
              <p:cNvPr id="33" name="CasellaDiTesto 32">
                <a:extLst>
                  <a:ext uri="{FF2B5EF4-FFF2-40B4-BE49-F238E27FC236}">
                    <a16:creationId xmlns:a16="http://schemas.microsoft.com/office/drawing/2014/main" id="{8584EB06-256F-4B01-851B-F9B744087179}"/>
                  </a:ext>
                </a:extLst>
              </p:cNvPr>
              <p:cNvSpPr txBox="1">
                <a:spLocks noRot="1" noChangeAspect="1" noMove="1" noResize="1" noEditPoints="1" noAdjustHandles="1" noChangeArrowheads="1" noChangeShapeType="1" noTextEdit="1"/>
              </p:cNvSpPr>
              <p:nvPr/>
            </p:nvSpPr>
            <p:spPr>
              <a:xfrm>
                <a:off x="1978995" y="3382559"/>
                <a:ext cx="541538" cy="392672"/>
              </a:xfrm>
              <a:prstGeom prst="rect">
                <a:avLst/>
              </a:prstGeom>
              <a:blipFill>
                <a:blip r:embed="rId10"/>
                <a:stretch>
                  <a:fillRect l="-2273" r="-4545" b="-4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33DD57A2-471D-4232-83AA-68E480E53CCB}"/>
                  </a:ext>
                </a:extLst>
              </p:cNvPr>
              <p:cNvSpPr txBox="1"/>
              <p:nvPr/>
            </p:nvSpPr>
            <p:spPr>
              <a:xfrm>
                <a:off x="4367818" y="3399697"/>
                <a:ext cx="541538" cy="392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𝑸</m:t>
                          </m:r>
                        </m:e>
                        <m:sub>
                          <m:r>
                            <a:rPr lang="en-GB" b="1" i="1">
                              <a:solidFill>
                                <a:schemeClr val="tx1"/>
                              </a:solidFill>
                              <a:latin typeface="Cambria Math" panose="02040503050406030204" pitchFamily="18" charset="0"/>
                              <a:ea typeface="Cambria Math" panose="02040503050406030204" pitchFamily="18" charset="0"/>
                            </a:rPr>
                            <m:t>𝒃</m:t>
                          </m:r>
                          <m:r>
                            <a:rPr lang="en-GB" b="1" i="1">
                              <a:solidFill>
                                <a:schemeClr val="tx1"/>
                              </a:solidFill>
                              <a:latin typeface="Cambria Math" panose="02040503050406030204" pitchFamily="18" charset="0"/>
                              <a:ea typeface="Cambria Math" panose="02040503050406030204" pitchFamily="18" charset="0"/>
                            </a:rPr>
                            <m:t>,</m:t>
                          </m:r>
                          <m:r>
                            <a:rPr lang="en-GB" b="1" i="1" smtClean="0">
                              <a:solidFill>
                                <a:schemeClr val="tx1"/>
                              </a:solidFill>
                              <a:latin typeface="Cambria Math" panose="02040503050406030204" pitchFamily="18" charset="0"/>
                              <a:ea typeface="Cambria Math" panose="02040503050406030204" pitchFamily="18" charset="0"/>
                            </a:rPr>
                            <m:t>𝟐</m:t>
                          </m:r>
                        </m:sub>
                      </m:sSub>
                    </m:oMath>
                  </m:oMathPara>
                </a14:m>
                <a:endParaRPr lang="en-GB" b="1" dirty="0"/>
              </a:p>
            </p:txBody>
          </p:sp>
        </mc:Choice>
        <mc:Fallback xmlns="">
          <p:sp>
            <p:nvSpPr>
              <p:cNvPr id="35" name="CasellaDiTesto 34">
                <a:extLst>
                  <a:ext uri="{FF2B5EF4-FFF2-40B4-BE49-F238E27FC236}">
                    <a16:creationId xmlns:a16="http://schemas.microsoft.com/office/drawing/2014/main" id="{33DD57A2-471D-4232-83AA-68E480E53CCB}"/>
                  </a:ext>
                </a:extLst>
              </p:cNvPr>
              <p:cNvSpPr txBox="1">
                <a:spLocks noRot="1" noChangeAspect="1" noMove="1" noResize="1" noEditPoints="1" noAdjustHandles="1" noChangeArrowheads="1" noChangeShapeType="1" noTextEdit="1"/>
              </p:cNvSpPr>
              <p:nvPr/>
            </p:nvSpPr>
            <p:spPr>
              <a:xfrm>
                <a:off x="4367818" y="3399697"/>
                <a:ext cx="541538" cy="392672"/>
              </a:xfrm>
              <a:prstGeom prst="rect">
                <a:avLst/>
              </a:prstGeom>
              <a:blipFill>
                <a:blip r:embed="rId11"/>
                <a:stretch>
                  <a:fillRect l="-2273" r="-4545" b="-4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DAF01F0B-376D-4A96-999E-3E33B1057B7E}"/>
                  </a:ext>
                </a:extLst>
              </p:cNvPr>
              <p:cNvSpPr txBox="1"/>
              <p:nvPr/>
            </p:nvSpPr>
            <p:spPr>
              <a:xfrm>
                <a:off x="5529673" y="2181075"/>
                <a:ext cx="1178513" cy="369332"/>
              </a:xfrm>
              <a:prstGeom prst="rect">
                <a:avLst/>
              </a:prstGeom>
              <a:noFill/>
            </p:spPr>
            <p:txBody>
              <a:bodyPr wrap="square" rtlCol="0">
                <a:spAutoFit/>
              </a:bodyPr>
              <a:lstStyle/>
              <a:p>
                <a:r>
                  <a:rPr lang="en-GB" b="1" i="1" dirty="0">
                    <a:solidFill>
                      <a:srgbClr val="007F00"/>
                    </a:solidFill>
                  </a:rPr>
                  <a:t>(n+1)</a:t>
                </a:r>
                <a14:m>
                  <m:oMath xmlns:m="http://schemas.openxmlformats.org/officeDocument/2006/math">
                    <m:sSub>
                      <m:sSubPr>
                        <m:ctrlPr>
                          <a:rPr lang="en-GB" b="1" i="1" dirty="0" smtClean="0">
                            <a:solidFill>
                              <a:srgbClr val="007F00"/>
                            </a:solidFill>
                            <a:latin typeface="Cambria Math" panose="02040503050406030204" pitchFamily="18" charset="0"/>
                          </a:rPr>
                        </m:ctrlPr>
                      </m:sSubPr>
                      <m:e>
                        <m:r>
                          <a:rPr lang="en-GB" b="1" i="1" dirty="0" smtClean="0">
                            <a:solidFill>
                              <a:srgbClr val="007F00"/>
                            </a:solidFill>
                            <a:latin typeface="Cambria Math" panose="02040503050406030204" pitchFamily="18" charset="0"/>
                          </a:rPr>
                          <m:t>𝑻</m:t>
                        </m:r>
                      </m:e>
                      <m:sub>
                        <m:r>
                          <a:rPr lang="en-GB" b="1" i="1" dirty="0" smtClean="0">
                            <a:solidFill>
                              <a:srgbClr val="007F00"/>
                            </a:solidFill>
                            <a:latin typeface="Cambria Math" panose="02040503050406030204" pitchFamily="18" charset="0"/>
                          </a:rPr>
                          <m:t>𝟎</m:t>
                        </m:r>
                      </m:sub>
                    </m:sSub>
                  </m:oMath>
                </a14:m>
                <a:endParaRPr lang="en-GB" b="1" dirty="0">
                  <a:solidFill>
                    <a:srgbClr val="007F00"/>
                  </a:solidFill>
                </a:endParaRPr>
              </a:p>
            </p:txBody>
          </p:sp>
        </mc:Choice>
        <mc:Fallback xmlns="">
          <p:sp>
            <p:nvSpPr>
              <p:cNvPr id="41" name="CasellaDiTesto 40">
                <a:extLst>
                  <a:ext uri="{FF2B5EF4-FFF2-40B4-BE49-F238E27FC236}">
                    <a16:creationId xmlns:a16="http://schemas.microsoft.com/office/drawing/2014/main" id="{DAF01F0B-376D-4A96-999E-3E33B1057B7E}"/>
                  </a:ext>
                </a:extLst>
              </p:cNvPr>
              <p:cNvSpPr txBox="1">
                <a:spLocks noRot="1" noChangeAspect="1" noMove="1" noResize="1" noEditPoints="1" noAdjustHandles="1" noChangeArrowheads="1" noChangeShapeType="1" noTextEdit="1"/>
              </p:cNvSpPr>
              <p:nvPr/>
            </p:nvSpPr>
            <p:spPr>
              <a:xfrm>
                <a:off x="5529673" y="2181075"/>
                <a:ext cx="1178513" cy="369332"/>
              </a:xfrm>
              <a:prstGeom prst="rect">
                <a:avLst/>
              </a:prstGeom>
              <a:blipFill>
                <a:blip r:embed="rId12"/>
                <a:stretch>
                  <a:fillRect l="-4145"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00E486BC-43C0-425A-8619-0429963B0AA2}"/>
                  </a:ext>
                </a:extLst>
              </p:cNvPr>
              <p:cNvSpPr txBox="1"/>
              <p:nvPr/>
            </p:nvSpPr>
            <p:spPr>
              <a:xfrm>
                <a:off x="6347344" y="851925"/>
                <a:ext cx="4513553" cy="98405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GB" i="1" smtClean="0">
                              <a:latin typeface="Cambria Math" panose="02040503050406030204" pitchFamily="18" charset="0"/>
                            </a:rPr>
                          </m:ctrlPr>
                        </m:dPr>
                        <m:e>
                          <m:f>
                            <m:fPr>
                              <m:type m:val="noBar"/>
                              <m:ctrlPr>
                                <a:rPr lang="en-GB" i="1" smtClean="0">
                                  <a:solidFill>
                                    <a:schemeClr val="tx1"/>
                                  </a:solidFill>
                                  <a:latin typeface="Cambria Math" panose="02040503050406030204" pitchFamily="18" charset="0"/>
                                </a:rPr>
                              </m:ctrlPr>
                            </m:fPr>
                            <m:num>
                              <m:sSubSup>
                                <m:sSubSupPr>
                                  <m:ctrlPr>
                                    <a:rPr lang="en-GB" i="1">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1</m:t>
                                  </m:r>
                                </m:sub>
                                <m:sup>
                                  <m:d>
                                    <m:dPr>
                                      <m:ctrlPr>
                                        <a:rPr lang="en-GB" i="1">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e>
                                  </m:d>
                                </m:sup>
                              </m:sSubSup>
                            </m:num>
                            <m:den>
                              <m:sSubSup>
                                <m:sSubSupPr>
                                  <m:ctrlPr>
                                    <a:rPr lang="en-GB" i="1">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𝑖</m:t>
                                  </m:r>
                                </m:e>
                                <m:sub>
                                  <m:r>
                                    <a:rPr lang="en-GB" b="0" i="1">
                                      <a:solidFill>
                                        <a:schemeClr val="tx1"/>
                                      </a:solidFill>
                                      <a:latin typeface="Cambria Math" panose="02040503050406030204" pitchFamily="18" charset="0"/>
                                    </a:rPr>
                                    <m:t>1</m:t>
                                  </m:r>
                                </m:sub>
                                <m:sup>
                                  <m:d>
                                    <m:dPr>
                                      <m:ctrlPr>
                                        <a:rPr lang="en-GB" i="1">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−1</m:t>
                                      </m:r>
                                    </m:e>
                                  </m:d>
                                </m:sup>
                              </m:sSubSup>
                            </m:den>
                          </m:f>
                        </m:e>
                      </m:d>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smtClean="0">
                                  <a:latin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𝑉</m:t>
                                  </m:r>
                                </m:e>
                                <m:sub>
                                  <m:r>
                                    <a:rPr lang="en-GB" b="0" i="1" smtClean="0">
                                      <a:latin typeface="Cambria Math" panose="02040503050406030204" pitchFamily="18" charset="0"/>
                                      <a:ea typeface="Cambria Math" panose="02040503050406030204" pitchFamily="18" charset="0"/>
                                    </a:rPr>
                                    <m:t>1</m:t>
                                  </m:r>
                                </m:sub>
                              </m:sSub>
                            </m:num>
                            <m:den>
                              <m:r>
                                <a:rPr lang="en-GB" b="0" i="1" smtClean="0">
                                  <a:latin typeface="Cambria Math" panose="02040503050406030204" pitchFamily="18" charset="0"/>
                                </a:rPr>
                                <m:t>0</m:t>
                              </m:r>
                            </m:den>
                          </m:f>
                        </m:e>
                      </m:d>
                      <m:r>
                        <a:rPr lang="en-GB" b="0" i="1" smtClean="0">
                          <a:latin typeface="Cambria Math" panose="02040503050406030204" pitchFamily="18" charset="0"/>
                        </a:rPr>
                        <m:t>+</m:t>
                      </m:r>
                      <m:r>
                        <a:rPr lang="en-GB" b="0" i="1" smtClean="0">
                          <a:latin typeface="Cambria Math" panose="02040503050406030204" pitchFamily="18" charset="0"/>
                        </a:rPr>
                        <m:t>𝑊</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𝑄</m:t>
                                  </m:r>
                                </m:e>
                                <m:sub>
                                  <m:r>
                                    <a:rPr lang="en-GB" b="0" i="1" smtClean="0">
                                      <a:latin typeface="Cambria Math" panose="02040503050406030204" pitchFamily="18" charset="0"/>
                                      <a:ea typeface="Cambria Math" panose="02040503050406030204" pitchFamily="18" charset="0"/>
                                    </a:rPr>
                                    <m:t>𝑏</m:t>
                                  </m:r>
                                  <m:r>
                                    <a:rPr lang="en-GB" b="0" i="1" smtClean="0">
                                      <a:latin typeface="Cambria Math" panose="02040503050406030204" pitchFamily="18" charset="0"/>
                                      <a:ea typeface="Cambria Math" panose="02040503050406030204" pitchFamily="18" charset="0"/>
                                    </a:rPr>
                                    <m:t>,1</m:t>
                                  </m:r>
                                </m:sub>
                              </m:sSub>
                            </m:num>
                            <m:den>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,1</m:t>
                                  </m:r>
                                </m:sub>
                              </m:sSub>
                            </m:den>
                          </m:f>
                        </m:e>
                      </m:d>
                    </m:oMath>
                  </m:oMathPara>
                </a14:m>
                <a:endParaRPr lang="en-GB" dirty="0"/>
              </a:p>
            </p:txBody>
          </p:sp>
        </mc:Choice>
        <mc:Fallback xmlns="">
          <p:sp>
            <p:nvSpPr>
              <p:cNvPr id="43" name="CasellaDiTesto 42">
                <a:extLst>
                  <a:ext uri="{FF2B5EF4-FFF2-40B4-BE49-F238E27FC236}">
                    <a16:creationId xmlns:a16="http://schemas.microsoft.com/office/drawing/2014/main" id="{00E486BC-43C0-425A-8619-0429963B0AA2}"/>
                  </a:ext>
                </a:extLst>
              </p:cNvPr>
              <p:cNvSpPr txBox="1">
                <a:spLocks noRot="1" noChangeAspect="1" noMove="1" noResize="1" noEditPoints="1" noAdjustHandles="1" noChangeArrowheads="1" noChangeShapeType="1" noTextEdit="1"/>
              </p:cNvSpPr>
              <p:nvPr/>
            </p:nvSpPr>
            <p:spPr>
              <a:xfrm>
                <a:off x="6347344" y="851925"/>
                <a:ext cx="4513553" cy="98405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561282C1-7EF2-495F-A1DE-E0EFCBCF3A41}"/>
                  </a:ext>
                </a:extLst>
              </p:cNvPr>
              <p:cNvSpPr txBox="1"/>
              <p:nvPr/>
            </p:nvSpPr>
            <p:spPr>
              <a:xfrm>
                <a:off x="6672674" y="2349048"/>
                <a:ext cx="6094520" cy="7432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smtClean="0">
                                  <a:latin typeface="Cambria Math" panose="02040503050406030204" pitchFamily="18" charset="0"/>
                                </a:rPr>
                              </m:ctrlPr>
                            </m:fPr>
                            <m:num>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b="0"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b="0"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𝑇</m:t>
                                  </m:r>
                                </m:e>
                                <m:sub>
                                  <m:r>
                                    <a:rPr lang="en-GB" b="0" i="1">
                                      <a:latin typeface="Cambria Math" panose="02040503050406030204" pitchFamily="18" charset="0"/>
                                      <a:ea typeface="Cambria Math" panose="02040503050406030204" pitchFamily="18" charset="0"/>
                                    </a:rPr>
                                    <m:t>0</m:t>
                                  </m:r>
                                </m:sub>
                              </m:sSub>
                              <m:r>
                                <a:rPr lang="en-GB" b="0"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,1</m:t>
                                  </m:r>
                                </m:sub>
                              </m:sSub>
                            </m:num>
                            <m:den>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b="0" i="1">
                                          <a:latin typeface="Cambria Math" panose="02040503050406030204" pitchFamily="18" charset="0"/>
                                          <a:ea typeface="Cambria Math" panose="02040503050406030204" pitchFamily="18" charset="0"/>
                                        </a:rPr>
                                        <m:t>𝑎</m:t>
                                      </m:r>
                                    </m:e>
                                  </m:acc>
                                </m:e>
                                <m:sub>
                                  <m:r>
                                    <a:rPr lang="en-GB" b="0" i="1">
                                      <a:latin typeface="Cambria Math" panose="02040503050406030204" pitchFamily="18" charset="0"/>
                                      <a:ea typeface="Cambria Math" panose="02040503050406030204" pitchFamily="18" charset="0"/>
                                    </a:rPr>
                                    <m:t>𝑖</m:t>
                                  </m:r>
                                </m:sub>
                              </m:sSub>
                              <m:r>
                                <a:rPr lang="en-GB" b="0"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𝑇</m:t>
                                  </m:r>
                                </m:e>
                                <m:sub>
                                  <m:r>
                                    <a:rPr lang="en-GB" b="0" i="1">
                                      <a:latin typeface="Cambria Math" panose="02040503050406030204" pitchFamily="18" charset="0"/>
                                      <a:ea typeface="Cambria Math" panose="02040503050406030204" pitchFamily="18" charset="0"/>
                                    </a:rPr>
                                    <m:t>0</m:t>
                                  </m:r>
                                </m:sub>
                              </m:sSub>
                              <m:r>
                                <a:rPr lang="en-GB" b="0"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,1</m:t>
                                  </m:r>
                                </m:sub>
                              </m:sSub>
                            </m:den>
                          </m:f>
                        </m:e>
                      </m:d>
                      <m:r>
                        <a:rPr lang="en-GB" i="1">
                          <a:latin typeface="Cambria Math" panose="02040503050406030204" pitchFamily="18" charset="0"/>
                        </a:rPr>
                        <m:t>+</m:t>
                      </m:r>
                      <m:r>
                        <a:rPr lang="en-GB" b="0" i="1" smtClean="0">
                          <a:solidFill>
                            <a:srgbClr val="BF00BF"/>
                          </a:solidFill>
                          <a:latin typeface="Cambria Math" panose="02040503050406030204" pitchFamily="18" charset="0"/>
                        </a:rPr>
                        <m:t>𝑊</m:t>
                      </m:r>
                      <m:d>
                        <m:dPr>
                          <m:ctrlPr>
                            <a:rPr lang="en-GB" i="1" smtClean="0">
                              <a:solidFill>
                                <a:srgbClr val="BF00BF"/>
                              </a:solidFill>
                              <a:latin typeface="Cambria Math" panose="02040503050406030204" pitchFamily="18" charset="0"/>
                            </a:rPr>
                          </m:ctrlPr>
                        </m:dPr>
                        <m:e>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𝑇</m:t>
                              </m:r>
                            </m:e>
                            <m:sub>
                              <m:r>
                                <a:rPr lang="en-GB" i="1">
                                  <a:solidFill>
                                    <a:srgbClr val="BF00BF"/>
                                  </a:solidFill>
                                  <a:latin typeface="Cambria Math" panose="02040503050406030204" pitchFamily="18" charset="0"/>
                                </a:rPr>
                                <m:t>0</m:t>
                              </m:r>
                            </m:sub>
                          </m:sSub>
                          <m:r>
                            <a:rPr lang="en-GB" i="1">
                              <a:solidFill>
                                <a:srgbClr val="BF00BF"/>
                              </a:solidFill>
                              <a:latin typeface="Cambria Math" panose="02040503050406030204" pitchFamily="18" charset="0"/>
                            </a:rPr>
                            <m:t>−</m:t>
                          </m:r>
                          <m:f>
                            <m:fPr>
                              <m:ctrlPr>
                                <a:rPr lang="en-GB" i="1" dirty="0">
                                  <a:solidFill>
                                    <a:srgbClr val="BF00BF"/>
                                  </a:solidFill>
                                  <a:latin typeface="Cambria Math" panose="02040503050406030204" pitchFamily="18" charset="0"/>
                                </a:rPr>
                              </m:ctrlPr>
                            </m:fPr>
                            <m:num>
                              <m:r>
                                <a:rPr lang="en-GB" i="1" dirty="0">
                                  <a:solidFill>
                                    <a:srgbClr val="BF00BF"/>
                                  </a:solidFill>
                                  <a:latin typeface="Cambria Math" panose="02040503050406030204" pitchFamily="18" charset="0"/>
                                </a:rPr>
                                <m:t>2</m:t>
                              </m:r>
                              <m:r>
                                <a:rPr lang="en-GB" i="1" dirty="0">
                                  <a:solidFill>
                                    <a:srgbClr val="BF00BF"/>
                                  </a:solidFill>
                                  <a:latin typeface="Cambria Math" panose="02040503050406030204" pitchFamily="18" charset="0"/>
                                  <a:ea typeface="Cambria Math" panose="02040503050406030204" pitchFamily="18" charset="0"/>
                                </a:rPr>
                                <m:t>𝜋</m:t>
                              </m:r>
                            </m:num>
                            <m:den>
                              <m:sSub>
                                <m:sSubPr>
                                  <m:ctrlPr>
                                    <a:rPr lang="en-GB" i="1" dirty="0">
                                      <a:solidFill>
                                        <a:srgbClr val="BF00BF"/>
                                      </a:solidFill>
                                      <a:latin typeface="Cambria Math" panose="02040503050406030204" pitchFamily="18" charset="0"/>
                                    </a:rPr>
                                  </m:ctrlPr>
                                </m:sSubPr>
                                <m:e>
                                  <m:r>
                                    <a:rPr lang="en-GB" i="1" dirty="0">
                                      <a:solidFill>
                                        <a:srgbClr val="BF00BF"/>
                                      </a:solidFill>
                                      <a:latin typeface="Cambria Math" panose="02040503050406030204" pitchFamily="18" charset="0"/>
                                      <a:ea typeface="Cambria Math" panose="02040503050406030204" pitchFamily="18" charset="0"/>
                                    </a:rPr>
                                    <m:t>𝜔</m:t>
                                  </m:r>
                                </m:e>
                                <m:sub>
                                  <m:r>
                                    <a:rPr lang="en-GB" i="1" dirty="0">
                                      <a:solidFill>
                                        <a:srgbClr val="BF00BF"/>
                                      </a:solidFill>
                                      <a:latin typeface="Cambria Math" panose="02040503050406030204" pitchFamily="18" charset="0"/>
                                    </a:rPr>
                                    <m:t>𝑟𝑓</m:t>
                                  </m:r>
                                </m:sub>
                              </m:sSub>
                            </m:den>
                          </m:f>
                        </m:e>
                      </m:d>
                      <m:d>
                        <m:dPr>
                          <m:ctrlPr>
                            <a:rPr lang="en-GB" i="1">
                              <a:solidFill>
                                <a:srgbClr val="BF00BF"/>
                              </a:solidFill>
                              <a:latin typeface="Cambria Math" panose="02040503050406030204" pitchFamily="18" charset="0"/>
                            </a:rPr>
                          </m:ctrlPr>
                        </m:dPr>
                        <m:e>
                          <m:f>
                            <m:fPr>
                              <m:type m:val="noBar"/>
                              <m:ctrlPr>
                                <a:rPr lang="en-GB" i="1" smtClean="0">
                                  <a:solidFill>
                                    <a:srgbClr val="BF00BF"/>
                                  </a:solidFill>
                                  <a:latin typeface="Cambria Math" panose="02040503050406030204" pitchFamily="18" charset="0"/>
                                </a:rPr>
                              </m:ctrlPr>
                            </m:fPr>
                            <m:num>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b="0" i="1" smtClean="0">
                                      <a:solidFill>
                                        <a:srgbClr val="BF00BF"/>
                                      </a:solidFill>
                                      <a:latin typeface="Cambria Math" panose="02040503050406030204" pitchFamily="18" charset="0"/>
                                      <a:ea typeface="Cambria Math" panose="02040503050406030204" pitchFamily="18" charset="0"/>
                                    </a:rPr>
                                    <m:t>𝑉</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smtClean="0">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,2</m:t>
                                  </m:r>
                                </m:sub>
                              </m:sSub>
                            </m:num>
                            <m:den>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i="1">
                                      <a:solidFill>
                                        <a:srgbClr val="BF00BF"/>
                                      </a:solidFill>
                                      <a:latin typeface="Cambria Math" panose="02040503050406030204" pitchFamily="18" charset="0"/>
                                      <a:ea typeface="Cambria Math" panose="02040503050406030204" pitchFamily="18" charset="0"/>
                                    </a:rPr>
                                    <m:t>𝑖</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smtClean="0">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,2</m:t>
                                  </m:r>
                                </m:sub>
                              </m:sSub>
                            </m:den>
                          </m:f>
                        </m:e>
                      </m:d>
                    </m:oMath>
                  </m:oMathPara>
                </a14:m>
                <a:endParaRPr lang="en-GB" dirty="0"/>
              </a:p>
            </p:txBody>
          </p:sp>
        </mc:Choice>
        <mc:Fallback xmlns="">
          <p:sp>
            <p:nvSpPr>
              <p:cNvPr id="54" name="CasellaDiTesto 53">
                <a:extLst>
                  <a:ext uri="{FF2B5EF4-FFF2-40B4-BE49-F238E27FC236}">
                    <a16:creationId xmlns:a16="http://schemas.microsoft.com/office/drawing/2014/main" id="{561282C1-7EF2-495F-A1DE-E0EFCBCF3A41}"/>
                  </a:ext>
                </a:extLst>
              </p:cNvPr>
              <p:cNvSpPr txBox="1">
                <a:spLocks noRot="1" noChangeAspect="1" noMove="1" noResize="1" noEditPoints="1" noAdjustHandles="1" noChangeArrowheads="1" noChangeShapeType="1" noTextEdit="1"/>
              </p:cNvSpPr>
              <p:nvPr/>
            </p:nvSpPr>
            <p:spPr>
              <a:xfrm>
                <a:off x="6672674" y="2349048"/>
                <a:ext cx="6094520" cy="743280"/>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14A420CE-F346-4BFE-8A4F-D579329B5C9D}"/>
                  </a:ext>
                </a:extLst>
              </p:cNvPr>
              <p:cNvSpPr txBox="1"/>
              <p:nvPr/>
            </p:nvSpPr>
            <p:spPr>
              <a:xfrm>
                <a:off x="6513251" y="3533724"/>
                <a:ext cx="4347646" cy="98405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GB" i="1" smtClean="0">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b="0" i="1" smtClean="0">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num>
                            <m:den>
                              <m:sSubSup>
                                <m:sSubSupPr>
                                  <m:ctrlPr>
                                    <a:rPr lang="en-GB" i="1">
                                      <a:latin typeface="Cambria Math" panose="02040503050406030204" pitchFamily="18" charset="0"/>
                                    </a:rPr>
                                  </m:ctrlPr>
                                </m:sSubSupPr>
                                <m:e>
                                  <m:r>
                                    <a:rPr lang="en-GB" i="1">
                                      <a:latin typeface="Cambria Math" panose="02040503050406030204" pitchFamily="18" charset="0"/>
                                    </a:rPr>
                                    <m:t>𝑖</m:t>
                                  </m:r>
                                </m:e>
                                <m:sub>
                                  <m:r>
                                    <a:rPr lang="en-GB" b="0" i="1" smtClean="0">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den>
                          </m:f>
                        </m:e>
                      </m:d>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smtClean="0">
                                  <a:latin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𝑉</m:t>
                                  </m:r>
                                </m:e>
                                <m:sub>
                                  <m:r>
                                    <a:rPr lang="en-GB" b="0" i="1" smtClean="0">
                                      <a:latin typeface="Cambria Math" panose="02040503050406030204" pitchFamily="18" charset="0"/>
                                      <a:ea typeface="Cambria Math" panose="02040503050406030204" pitchFamily="18" charset="0"/>
                                    </a:rPr>
                                    <m:t>2</m:t>
                                  </m:r>
                                </m:sub>
                              </m:sSub>
                            </m:num>
                            <m:den>
                              <m:r>
                                <a:rPr lang="en-GB" b="0" i="1" smtClean="0">
                                  <a:latin typeface="Cambria Math" panose="02040503050406030204" pitchFamily="18" charset="0"/>
                                </a:rPr>
                                <m:t>0</m:t>
                              </m:r>
                            </m:den>
                          </m:f>
                        </m:e>
                      </m:d>
                      <m:r>
                        <a:rPr lang="en-GB" b="0" i="1" smtClean="0">
                          <a:latin typeface="Cambria Math" panose="02040503050406030204" pitchFamily="18" charset="0"/>
                        </a:rPr>
                        <m:t>+</m:t>
                      </m:r>
                      <m:r>
                        <a:rPr lang="en-GB" b="0" i="1" smtClean="0">
                          <a:latin typeface="Cambria Math" panose="02040503050406030204" pitchFamily="18" charset="0"/>
                        </a:rPr>
                        <m:t>𝑊</m:t>
                      </m:r>
                      <m:d>
                        <m:dPr>
                          <m:ctrlPr>
                            <a:rPr lang="en-GB" i="1">
                              <a:latin typeface="Cambria Math" panose="02040503050406030204" pitchFamily="18" charset="0"/>
                            </a:rPr>
                          </m:ctrlPr>
                        </m:dPr>
                        <m:e>
                          <m:f>
                            <m:fPr>
                              <m:ctrlPr>
                                <a:rPr lang="en-GB" i="1" dirty="0">
                                  <a:latin typeface="Cambria Math" panose="02040503050406030204" pitchFamily="18" charset="0"/>
                                </a:rPr>
                              </m:ctrlPr>
                            </m:fPr>
                            <m:num>
                              <m:r>
                                <a:rPr lang="en-GB" i="1" dirty="0">
                                  <a:latin typeface="Cambria Math" panose="02040503050406030204" pitchFamily="18" charset="0"/>
                                </a:rPr>
                                <m:t>2</m:t>
                              </m:r>
                              <m:r>
                                <a:rPr lang="en-GB" i="1" dirty="0">
                                  <a:latin typeface="Cambria Math" panose="02040503050406030204" pitchFamily="18" charset="0"/>
                                  <a:ea typeface="Cambria Math" panose="02040503050406030204" pitchFamily="18" charset="0"/>
                                </a:rPr>
                                <m:t>𝜋</m:t>
                              </m:r>
                            </m:num>
                            <m:den>
                              <m:sSub>
                                <m:sSubPr>
                                  <m:ctrlPr>
                                    <a:rPr lang="en-GB"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rPr>
                                    <m:t>𝑟𝑓</m:t>
                                  </m:r>
                                </m:sub>
                              </m:sSub>
                            </m:den>
                          </m:f>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num>
                            <m:den>
                              <m:sSubSup>
                                <m:sSubSupPr>
                                  <m:ctrlPr>
                                    <a:rPr lang="en-GB" i="1">
                                      <a:latin typeface="Cambria Math" panose="02040503050406030204" pitchFamily="18" charset="0"/>
                                    </a:rPr>
                                  </m:ctrlPr>
                                </m:sSubSupPr>
                                <m:e>
                                  <m:r>
                                    <a:rPr lang="en-GB" i="1">
                                      <a:latin typeface="Cambria Math" panose="02040503050406030204" pitchFamily="18" charset="0"/>
                                    </a:rPr>
                                    <m:t>𝑖</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b="0" i="1" smtClean="0">
                                          <a:latin typeface="Cambria Math" panose="02040503050406030204" pitchFamily="18" charset="0"/>
                                        </a:rPr>
                                        <m:t>−1</m:t>
                                      </m:r>
                                    </m:e>
                                  </m:d>
                                </m:sup>
                              </m:sSubSup>
                            </m:den>
                          </m:f>
                        </m:e>
                      </m:d>
                    </m:oMath>
                  </m:oMathPara>
                </a14:m>
                <a:endParaRPr lang="en-GB" dirty="0"/>
              </a:p>
            </p:txBody>
          </p:sp>
        </mc:Choice>
        <mc:Fallback xmlns="">
          <p:sp>
            <p:nvSpPr>
              <p:cNvPr id="56" name="CasellaDiTesto 55">
                <a:extLst>
                  <a:ext uri="{FF2B5EF4-FFF2-40B4-BE49-F238E27FC236}">
                    <a16:creationId xmlns:a16="http://schemas.microsoft.com/office/drawing/2014/main" id="{14A420CE-F346-4BFE-8A4F-D579329B5C9D}"/>
                  </a:ext>
                </a:extLst>
              </p:cNvPr>
              <p:cNvSpPr txBox="1">
                <a:spLocks noRot="1" noChangeAspect="1" noMove="1" noResize="1" noEditPoints="1" noAdjustHandles="1" noChangeArrowheads="1" noChangeShapeType="1" noTextEdit="1"/>
              </p:cNvSpPr>
              <p:nvPr/>
            </p:nvSpPr>
            <p:spPr>
              <a:xfrm>
                <a:off x="6513251" y="3533724"/>
                <a:ext cx="4347646" cy="984052"/>
              </a:xfrm>
              <a:prstGeom prst="rect">
                <a:avLst/>
              </a:prstGeom>
              <a:blipFill>
                <a:blip r:embed="rId15"/>
                <a:stretch>
                  <a:fillRect/>
                </a:stretch>
              </a:blipFill>
            </p:spPr>
            <p:txBody>
              <a:bodyPr/>
              <a:lstStyle/>
              <a:p>
                <a:r>
                  <a:rPr lang="en-GB">
                    <a:noFill/>
                  </a:rPr>
                  <a:t> </a:t>
                </a:r>
              </a:p>
            </p:txBody>
          </p:sp>
        </mc:Fallback>
      </mc:AlternateContent>
      <p:sp>
        <p:nvSpPr>
          <p:cNvPr id="61" name="CasellaDiTesto 60">
            <a:extLst>
              <a:ext uri="{FF2B5EF4-FFF2-40B4-BE49-F238E27FC236}">
                <a16:creationId xmlns:a16="http://schemas.microsoft.com/office/drawing/2014/main" id="{5E88DF13-9BF9-4CD0-B1B9-AFE094043359}"/>
              </a:ext>
            </a:extLst>
          </p:cNvPr>
          <p:cNvSpPr txBox="1"/>
          <p:nvPr/>
        </p:nvSpPr>
        <p:spPr>
          <a:xfrm>
            <a:off x="8803299" y="3038090"/>
            <a:ext cx="3701988" cy="369332"/>
          </a:xfrm>
          <a:prstGeom prst="rect">
            <a:avLst/>
          </a:prstGeom>
          <a:noFill/>
        </p:spPr>
        <p:txBody>
          <a:bodyPr wrap="square" rtlCol="0">
            <a:spAutoFit/>
          </a:bodyPr>
          <a:lstStyle/>
          <a:p>
            <a:r>
              <a:rPr lang="en-GB" dirty="0">
                <a:solidFill>
                  <a:srgbClr val="BF00BF"/>
                </a:solidFill>
              </a:rPr>
              <a:t>perturbation from second bunch</a:t>
            </a:r>
          </a:p>
        </p:txBody>
      </p:sp>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4A68EC2D-4E51-4D85-89D2-3BAF288A553A}"/>
                  </a:ext>
                </a:extLst>
              </p:cNvPr>
              <p:cNvSpPr txBox="1"/>
              <p:nvPr/>
            </p:nvSpPr>
            <p:spPr>
              <a:xfrm>
                <a:off x="6601656" y="4480054"/>
                <a:ext cx="6098958" cy="7426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,2</m:t>
                                  </m:r>
                                </m:sub>
                              </m:sSub>
                            </m:num>
                            <m:den>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,2</m:t>
                                  </m:r>
                                </m:sub>
                              </m:sSub>
                            </m:den>
                          </m:f>
                        </m:e>
                      </m:d>
                      <m:r>
                        <a:rPr lang="en-GB" b="0" i="1" smtClean="0">
                          <a:latin typeface="Cambria Math" panose="02040503050406030204" pitchFamily="18" charset="0"/>
                        </a:rPr>
                        <m:t>+</m:t>
                      </m:r>
                      <m:r>
                        <a:rPr lang="en-GB" b="0" i="1" smtClean="0">
                          <a:solidFill>
                            <a:srgbClr val="BF00BF"/>
                          </a:solidFill>
                          <a:latin typeface="Cambria Math" panose="02040503050406030204" pitchFamily="18" charset="0"/>
                        </a:rPr>
                        <m:t>𝑊</m:t>
                      </m:r>
                      <m:d>
                        <m:dPr>
                          <m:ctrlPr>
                            <a:rPr lang="en-GB" i="1">
                              <a:solidFill>
                                <a:srgbClr val="BF00BF"/>
                              </a:solidFill>
                              <a:latin typeface="Cambria Math" panose="02040503050406030204" pitchFamily="18" charset="0"/>
                            </a:rPr>
                          </m:ctrlPr>
                        </m:dPr>
                        <m:e>
                          <m:f>
                            <m:fPr>
                              <m:ctrlPr>
                                <a:rPr lang="en-GB" i="1" dirty="0">
                                  <a:solidFill>
                                    <a:srgbClr val="BF00BF"/>
                                  </a:solidFill>
                                  <a:latin typeface="Cambria Math" panose="02040503050406030204" pitchFamily="18" charset="0"/>
                                </a:rPr>
                              </m:ctrlPr>
                            </m:fPr>
                            <m:num>
                              <m:r>
                                <a:rPr lang="en-GB" i="1" dirty="0">
                                  <a:solidFill>
                                    <a:srgbClr val="BF00BF"/>
                                  </a:solidFill>
                                  <a:latin typeface="Cambria Math" panose="02040503050406030204" pitchFamily="18" charset="0"/>
                                </a:rPr>
                                <m:t>2</m:t>
                              </m:r>
                              <m:r>
                                <a:rPr lang="en-GB" i="1" dirty="0">
                                  <a:solidFill>
                                    <a:srgbClr val="BF00BF"/>
                                  </a:solidFill>
                                  <a:latin typeface="Cambria Math" panose="02040503050406030204" pitchFamily="18" charset="0"/>
                                  <a:ea typeface="Cambria Math" panose="02040503050406030204" pitchFamily="18" charset="0"/>
                                </a:rPr>
                                <m:t>𝜋</m:t>
                              </m:r>
                            </m:num>
                            <m:den>
                              <m:sSub>
                                <m:sSubPr>
                                  <m:ctrlPr>
                                    <a:rPr lang="en-GB" i="1" dirty="0">
                                      <a:solidFill>
                                        <a:srgbClr val="BF00BF"/>
                                      </a:solidFill>
                                      <a:latin typeface="Cambria Math" panose="02040503050406030204" pitchFamily="18" charset="0"/>
                                    </a:rPr>
                                  </m:ctrlPr>
                                </m:sSubPr>
                                <m:e>
                                  <m:r>
                                    <a:rPr lang="en-GB" i="1" dirty="0">
                                      <a:solidFill>
                                        <a:srgbClr val="BF00BF"/>
                                      </a:solidFill>
                                      <a:latin typeface="Cambria Math" panose="02040503050406030204" pitchFamily="18" charset="0"/>
                                      <a:ea typeface="Cambria Math" panose="02040503050406030204" pitchFamily="18" charset="0"/>
                                    </a:rPr>
                                    <m:t>𝜔</m:t>
                                  </m:r>
                                </m:e>
                                <m:sub>
                                  <m:r>
                                    <a:rPr lang="en-GB" i="1" dirty="0">
                                      <a:solidFill>
                                        <a:srgbClr val="BF00BF"/>
                                      </a:solidFill>
                                      <a:latin typeface="Cambria Math" panose="02040503050406030204" pitchFamily="18" charset="0"/>
                                    </a:rPr>
                                    <m:t>𝑟𝑓</m:t>
                                  </m:r>
                                </m:sub>
                              </m:sSub>
                            </m:den>
                          </m:f>
                        </m:e>
                      </m:d>
                      <m:d>
                        <m:dPr>
                          <m:ctrlPr>
                            <a:rPr lang="en-GB" i="1">
                              <a:solidFill>
                                <a:srgbClr val="BF00BF"/>
                              </a:solidFill>
                              <a:latin typeface="Cambria Math" panose="02040503050406030204" pitchFamily="18" charset="0"/>
                            </a:rPr>
                          </m:ctrlPr>
                        </m:dPr>
                        <m:e>
                          <m:f>
                            <m:fPr>
                              <m:type m:val="noBar"/>
                              <m:ctrlPr>
                                <a:rPr lang="en-GB" i="1">
                                  <a:solidFill>
                                    <a:srgbClr val="BF00BF"/>
                                  </a:solidFill>
                                  <a:latin typeface="Cambria Math" panose="02040503050406030204" pitchFamily="18" charset="0"/>
                                </a:rPr>
                              </m:ctrlPr>
                            </m:fPr>
                            <m:num>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b="0" i="1" smtClean="0">
                                      <a:solidFill>
                                        <a:srgbClr val="BF00BF"/>
                                      </a:solidFill>
                                      <a:latin typeface="Cambria Math" panose="02040503050406030204" pitchFamily="18" charset="0"/>
                                      <a:ea typeface="Cambria Math" panose="02040503050406030204" pitchFamily="18" charset="0"/>
                                    </a:rPr>
                                    <m:t>𝑉</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,1</m:t>
                                  </m:r>
                                </m:sub>
                              </m:sSub>
                            </m:num>
                            <m:den>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i="1">
                                      <a:solidFill>
                                        <a:srgbClr val="BF00BF"/>
                                      </a:solidFill>
                                      <a:latin typeface="Cambria Math" panose="02040503050406030204" pitchFamily="18" charset="0"/>
                                      <a:ea typeface="Cambria Math" panose="02040503050406030204" pitchFamily="18" charset="0"/>
                                    </a:rPr>
                                    <m:t>𝑖</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,1</m:t>
                                  </m:r>
                                </m:sub>
                              </m:sSub>
                            </m:den>
                          </m:f>
                        </m:e>
                      </m:d>
                    </m:oMath>
                  </m:oMathPara>
                </a14:m>
                <a:endParaRPr lang="en-GB" dirty="0"/>
              </a:p>
            </p:txBody>
          </p:sp>
        </mc:Choice>
        <mc:Fallback xmlns="">
          <p:sp>
            <p:nvSpPr>
              <p:cNvPr id="63" name="CasellaDiTesto 62">
                <a:extLst>
                  <a:ext uri="{FF2B5EF4-FFF2-40B4-BE49-F238E27FC236}">
                    <a16:creationId xmlns:a16="http://schemas.microsoft.com/office/drawing/2014/main" id="{4A68EC2D-4E51-4D85-89D2-3BAF288A553A}"/>
                  </a:ext>
                </a:extLst>
              </p:cNvPr>
              <p:cNvSpPr txBox="1">
                <a:spLocks noRot="1" noChangeAspect="1" noMove="1" noResize="1" noEditPoints="1" noAdjustHandles="1" noChangeArrowheads="1" noChangeShapeType="1" noTextEdit="1"/>
              </p:cNvSpPr>
              <p:nvPr/>
            </p:nvSpPr>
            <p:spPr>
              <a:xfrm>
                <a:off x="6601656" y="4480054"/>
                <a:ext cx="6098958" cy="742639"/>
              </a:xfrm>
              <a:prstGeom prst="rect">
                <a:avLst/>
              </a:prstGeom>
              <a:blipFill>
                <a:blip r:embed="rId16"/>
                <a:stretch>
                  <a:fillRect/>
                </a:stretch>
              </a:blipFill>
            </p:spPr>
            <p:txBody>
              <a:bodyPr/>
              <a:lstStyle/>
              <a:p>
                <a:r>
                  <a:rPr lang="en-GB">
                    <a:noFill/>
                  </a:rPr>
                  <a:t> </a:t>
                </a:r>
              </a:p>
            </p:txBody>
          </p:sp>
        </mc:Fallback>
      </mc:AlternateContent>
      <p:sp>
        <p:nvSpPr>
          <p:cNvPr id="65" name="CasellaDiTesto 64">
            <a:extLst>
              <a:ext uri="{FF2B5EF4-FFF2-40B4-BE49-F238E27FC236}">
                <a16:creationId xmlns:a16="http://schemas.microsoft.com/office/drawing/2014/main" id="{E263BB3B-4F9C-4642-9606-330B88749A9A}"/>
              </a:ext>
            </a:extLst>
          </p:cNvPr>
          <p:cNvSpPr txBox="1"/>
          <p:nvPr/>
        </p:nvSpPr>
        <p:spPr>
          <a:xfrm>
            <a:off x="8922066" y="5144715"/>
            <a:ext cx="3154881" cy="369332"/>
          </a:xfrm>
          <a:prstGeom prst="rect">
            <a:avLst/>
          </a:prstGeom>
          <a:noFill/>
        </p:spPr>
        <p:txBody>
          <a:bodyPr wrap="square" rtlCol="0">
            <a:spAutoFit/>
          </a:bodyPr>
          <a:lstStyle/>
          <a:p>
            <a:r>
              <a:rPr lang="en-GB" dirty="0">
                <a:solidFill>
                  <a:srgbClr val="BF00BF"/>
                </a:solidFill>
              </a:rPr>
              <a:t>perturbation from first bunch</a:t>
            </a:r>
          </a:p>
        </p:txBody>
      </p:sp>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5FEB28E5-A80F-4327-A77B-6F4A71BEC700}"/>
                  </a:ext>
                </a:extLst>
              </p:cNvPr>
              <p:cNvSpPr txBox="1"/>
              <p:nvPr/>
            </p:nvSpPr>
            <p:spPr>
              <a:xfrm>
                <a:off x="18863" y="5606164"/>
                <a:ext cx="10758628" cy="98405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GB" i="1" smtClean="0">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e>
                                  </m:d>
                                </m:sup>
                              </m:sSubSup>
                            </m:num>
                            <m:den>
                              <m:sSubSup>
                                <m:sSubSupPr>
                                  <m:ctrlPr>
                                    <a:rPr lang="en-GB" i="1">
                                      <a:latin typeface="Cambria Math" panose="02040503050406030204" pitchFamily="18" charset="0"/>
                                    </a:rPr>
                                  </m:ctrlPr>
                                </m:sSubSupPr>
                                <m:e>
                                  <m:r>
                                    <a:rPr lang="en-GB" i="1">
                                      <a:latin typeface="Cambria Math" panose="02040503050406030204" pitchFamily="18" charset="0"/>
                                    </a:rPr>
                                    <m:t>𝑖</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e>
                                  </m:d>
                                </m:sup>
                              </m:sSubSup>
                            </m:den>
                          </m:f>
                        </m:e>
                      </m:d>
                      <m:r>
                        <a:rPr lang="en-GB" b="0" i="1" smtClean="0">
                          <a:latin typeface="Cambria Math" panose="02040503050406030204" pitchFamily="18" charset="0"/>
                        </a:rPr>
                        <m:t>=</m:t>
                      </m:r>
                      <m:d>
                        <m:dPr>
                          <m:ctrlPr>
                            <a:rPr lang="en-GB" i="1">
                              <a:latin typeface="Cambria Math" panose="02040503050406030204" pitchFamily="18" charset="0"/>
                            </a:rPr>
                          </m:ctrlPr>
                        </m:dPr>
                        <m:e>
                          <m:f>
                            <m:fPr>
                              <m:type m:val="noBar"/>
                              <m:ctrlPr>
                                <a:rPr lang="en-GB" i="1" smtClean="0">
                                  <a:latin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𝑉</m:t>
                                  </m:r>
                                </m:e>
                                <m:sub>
                                  <m:r>
                                    <a:rPr lang="en-GB" b="0" i="1" smtClean="0">
                                      <a:latin typeface="Cambria Math" panose="02040503050406030204" pitchFamily="18" charset="0"/>
                                      <a:ea typeface="Cambria Math" panose="02040503050406030204" pitchFamily="18" charset="0"/>
                                    </a:rPr>
                                    <m:t>1</m:t>
                                  </m:r>
                                </m:sub>
                              </m:sSub>
                            </m:num>
                            <m:den>
                              <m:r>
                                <a:rPr lang="en-GB" b="0" i="1" smtClean="0">
                                  <a:latin typeface="Cambria Math" panose="02040503050406030204" pitchFamily="18" charset="0"/>
                                </a:rPr>
                                <m:t>0</m:t>
                              </m:r>
                            </m:den>
                          </m:f>
                        </m:e>
                      </m:d>
                      <m:r>
                        <a:rPr lang="en-GB" b="0" i="1" smtClean="0">
                          <a:latin typeface="Cambria Math" panose="02040503050406030204" pitchFamily="18" charset="0"/>
                        </a:rPr>
                        <m:t>+</m:t>
                      </m:r>
                      <m:r>
                        <a:rPr lang="en-GB" b="0" i="1" smtClean="0">
                          <a:latin typeface="Cambria Math" panose="02040503050406030204" pitchFamily="18" charset="0"/>
                        </a:rPr>
                        <m:t>𝑊</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r>
                            <a:rPr lang="en-GB" i="1">
                              <a:latin typeface="Cambria Math" panose="02040503050406030204" pitchFamily="18" charset="0"/>
                            </a:rPr>
                            <m:t>−</m:t>
                          </m:r>
                          <m:f>
                            <m:fPr>
                              <m:ctrlPr>
                                <a:rPr lang="en-GB" i="1" dirty="0">
                                  <a:latin typeface="Cambria Math" panose="02040503050406030204" pitchFamily="18" charset="0"/>
                                </a:rPr>
                              </m:ctrlPr>
                            </m:fPr>
                            <m:num>
                              <m:r>
                                <a:rPr lang="en-GB" i="1" dirty="0">
                                  <a:latin typeface="Cambria Math" panose="02040503050406030204" pitchFamily="18" charset="0"/>
                                </a:rPr>
                                <m:t>2</m:t>
                              </m:r>
                              <m:r>
                                <a:rPr lang="en-GB" i="1" dirty="0">
                                  <a:latin typeface="Cambria Math" panose="02040503050406030204" pitchFamily="18" charset="0"/>
                                  <a:ea typeface="Cambria Math" panose="02040503050406030204" pitchFamily="18" charset="0"/>
                                </a:rPr>
                                <m:t>𝜋</m:t>
                              </m:r>
                            </m:num>
                            <m:den>
                              <m:sSub>
                                <m:sSubPr>
                                  <m:ctrlPr>
                                    <a:rPr lang="en-GB"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rPr>
                                    <m:t>𝑟𝑓</m:t>
                                  </m:r>
                                </m:sub>
                              </m:sSub>
                            </m:den>
                          </m:f>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bSup>
                            </m:num>
                            <m:den>
                              <m:sSubSup>
                                <m:sSubSupPr>
                                  <m:ctrlPr>
                                    <a:rPr lang="en-GB" i="1">
                                      <a:latin typeface="Cambria Math" panose="02040503050406030204" pitchFamily="18" charset="0"/>
                                    </a:rPr>
                                  </m:ctrlPr>
                                </m:sSubSupPr>
                                <m:e>
                                  <m:r>
                                    <a:rPr lang="en-GB" i="1">
                                      <a:latin typeface="Cambria Math" panose="02040503050406030204" pitchFamily="18" charset="0"/>
                                    </a:rPr>
                                    <m:t>𝑖</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bSup>
                            </m:den>
                          </m:f>
                        </m:e>
                      </m:d>
                      <m:r>
                        <a:rPr lang="en-GB" b="0" i="1" smtClean="0">
                          <a:latin typeface="Cambria Math" panose="02040503050406030204" pitchFamily="18" charset="0"/>
                        </a:rPr>
                        <m:t>=</m:t>
                      </m:r>
                      <m:d>
                        <m:dPr>
                          <m:ctrlPr>
                            <a:rPr lang="en-GB" i="1" smtClean="0">
                              <a:solidFill>
                                <a:schemeClr val="tx1"/>
                              </a:solidFill>
                              <a:latin typeface="Cambria Math" panose="02040503050406030204" pitchFamily="18" charset="0"/>
                            </a:rPr>
                          </m:ctrlPr>
                        </m:dPr>
                        <m:e>
                          <m:f>
                            <m:fPr>
                              <m:type m:val="noBar"/>
                              <m:ctrlPr>
                                <a:rPr lang="en-GB" i="1">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acc>
                                    <m:accPr>
                                      <m:chr m:val="̅"/>
                                      <m:ctrlPr>
                                        <a:rPr lang="en-GB" i="1">
                                          <a:solidFill>
                                            <a:schemeClr val="tx1"/>
                                          </a:solidFill>
                                          <a:latin typeface="Cambria Math" panose="02040503050406030204" pitchFamily="18" charset="0"/>
                                          <a:ea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𝑎</m:t>
                                      </m:r>
                                    </m:e>
                                  </m:acc>
                                </m:e>
                                <m:sub>
                                  <m:r>
                                    <a:rPr lang="en-GB" b="0" i="1" smtClean="0">
                                      <a:solidFill>
                                        <a:schemeClr val="tx1"/>
                                      </a:solidFill>
                                      <a:latin typeface="Cambria Math" panose="02040503050406030204" pitchFamily="18" charset="0"/>
                                      <a:ea typeface="Cambria Math" panose="02040503050406030204" pitchFamily="18" charset="0"/>
                                    </a:rPr>
                                    <m:t>𝑉</m:t>
                                  </m:r>
                                </m:sub>
                              </m:sSub>
                              <m:r>
                                <a:rPr lang="en-GB" i="1">
                                  <a:solidFill>
                                    <a:schemeClr val="tx1"/>
                                  </a:solidFill>
                                  <a:latin typeface="Cambria Math" panose="02040503050406030204" pitchFamily="18" charset="0"/>
                                </a:rPr>
                                <m:t>(</m:t>
                              </m:r>
                              <m:sSub>
                                <m:sSubPr>
                                  <m:ctrlPr>
                                    <a:rPr lang="el-GR"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,1</m:t>
                                  </m:r>
                                </m:sub>
                              </m:sSub>
                            </m:num>
                            <m:den>
                              <m:sSub>
                                <m:sSubPr>
                                  <m:ctrlPr>
                                    <a:rPr lang="en-GB" i="1">
                                      <a:solidFill>
                                        <a:schemeClr val="tx1"/>
                                      </a:solidFill>
                                      <a:latin typeface="Cambria Math" panose="02040503050406030204" pitchFamily="18" charset="0"/>
                                    </a:rPr>
                                  </m:ctrlPr>
                                </m:sSubPr>
                                <m:e>
                                  <m:acc>
                                    <m:accPr>
                                      <m:chr m:val="̅"/>
                                      <m:ctrlPr>
                                        <a:rPr lang="en-GB" i="1">
                                          <a:solidFill>
                                            <a:schemeClr val="tx1"/>
                                          </a:solidFill>
                                          <a:latin typeface="Cambria Math" panose="02040503050406030204" pitchFamily="18" charset="0"/>
                                          <a:ea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𝑎</m:t>
                                      </m:r>
                                    </m:e>
                                  </m:acc>
                                </m:e>
                                <m:sub>
                                  <m:r>
                                    <a:rPr lang="en-GB" i="1">
                                      <a:solidFill>
                                        <a:schemeClr val="tx1"/>
                                      </a:solidFill>
                                      <a:latin typeface="Cambria Math" panose="02040503050406030204" pitchFamily="18" charset="0"/>
                                      <a:ea typeface="Cambria Math" panose="02040503050406030204" pitchFamily="18" charset="0"/>
                                    </a:rPr>
                                    <m:t>𝑖</m:t>
                                  </m:r>
                                </m:sub>
                              </m:sSub>
                              <m:r>
                                <a:rPr lang="en-GB" i="1">
                                  <a:solidFill>
                                    <a:schemeClr val="tx1"/>
                                  </a:solidFill>
                                  <a:latin typeface="Cambria Math" panose="02040503050406030204" pitchFamily="18" charset="0"/>
                                </a:rPr>
                                <m:t>(</m:t>
                              </m:r>
                              <m:sSub>
                                <m:sSubPr>
                                  <m:ctrlPr>
                                    <a:rPr lang="el-GR"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,1</m:t>
                                  </m:r>
                                </m:sub>
                              </m:sSub>
                            </m:den>
                          </m:f>
                        </m:e>
                      </m:d>
                      <m:r>
                        <a:rPr lang="en-GB" b="0" i="1" smtClean="0">
                          <a:solidFill>
                            <a:schemeClr val="tx1"/>
                          </a:solidFill>
                          <a:latin typeface="Cambria Math" panose="02040503050406030204" pitchFamily="18" charset="0"/>
                        </a:rPr>
                        <m:t>+</m:t>
                      </m:r>
                      <m:r>
                        <a:rPr lang="en-GB" b="0" i="1" smtClean="0">
                          <a:solidFill>
                            <a:srgbClr val="BF00BF"/>
                          </a:solidFill>
                          <a:latin typeface="Cambria Math" panose="02040503050406030204" pitchFamily="18" charset="0"/>
                        </a:rPr>
                        <m:t>𝑊</m:t>
                      </m:r>
                      <m:d>
                        <m:dPr>
                          <m:ctrlPr>
                            <a:rPr lang="en-GB" i="1">
                              <a:solidFill>
                                <a:srgbClr val="BF00BF"/>
                              </a:solidFill>
                              <a:latin typeface="Cambria Math" panose="02040503050406030204" pitchFamily="18" charset="0"/>
                            </a:rPr>
                          </m:ctrlPr>
                        </m:dPr>
                        <m:e>
                          <m:sSub>
                            <m:sSubPr>
                              <m:ctrlPr>
                                <a:rPr lang="en-GB" i="1">
                                  <a:solidFill>
                                    <a:srgbClr val="BF00BF"/>
                                  </a:solidFill>
                                  <a:latin typeface="Cambria Math" panose="02040503050406030204" pitchFamily="18" charset="0"/>
                                </a:rPr>
                              </m:ctrlPr>
                            </m:sSubPr>
                            <m:e>
                              <m:r>
                                <a:rPr lang="en-GB" i="1">
                                  <a:solidFill>
                                    <a:srgbClr val="BF00BF"/>
                                  </a:solidFill>
                                  <a:latin typeface="Cambria Math" panose="02040503050406030204" pitchFamily="18" charset="0"/>
                                </a:rPr>
                                <m:t>𝑇</m:t>
                              </m:r>
                            </m:e>
                            <m:sub>
                              <m:r>
                                <a:rPr lang="en-GB" i="1">
                                  <a:solidFill>
                                    <a:srgbClr val="BF00BF"/>
                                  </a:solidFill>
                                  <a:latin typeface="Cambria Math" panose="02040503050406030204" pitchFamily="18" charset="0"/>
                                </a:rPr>
                                <m:t>0</m:t>
                              </m:r>
                            </m:sub>
                          </m:sSub>
                          <m:r>
                            <a:rPr lang="en-GB" i="1">
                              <a:solidFill>
                                <a:srgbClr val="BF00BF"/>
                              </a:solidFill>
                              <a:latin typeface="Cambria Math" panose="02040503050406030204" pitchFamily="18" charset="0"/>
                            </a:rPr>
                            <m:t>−</m:t>
                          </m:r>
                          <m:f>
                            <m:fPr>
                              <m:ctrlPr>
                                <a:rPr lang="en-GB" i="1" dirty="0">
                                  <a:solidFill>
                                    <a:srgbClr val="BF00BF"/>
                                  </a:solidFill>
                                  <a:latin typeface="Cambria Math" panose="02040503050406030204" pitchFamily="18" charset="0"/>
                                </a:rPr>
                              </m:ctrlPr>
                            </m:fPr>
                            <m:num>
                              <m:r>
                                <a:rPr lang="en-GB" i="1" dirty="0">
                                  <a:solidFill>
                                    <a:srgbClr val="BF00BF"/>
                                  </a:solidFill>
                                  <a:latin typeface="Cambria Math" panose="02040503050406030204" pitchFamily="18" charset="0"/>
                                </a:rPr>
                                <m:t>2</m:t>
                              </m:r>
                              <m:r>
                                <a:rPr lang="en-GB" i="1" dirty="0">
                                  <a:solidFill>
                                    <a:srgbClr val="BF00BF"/>
                                  </a:solidFill>
                                  <a:latin typeface="Cambria Math" panose="02040503050406030204" pitchFamily="18" charset="0"/>
                                  <a:ea typeface="Cambria Math" panose="02040503050406030204" pitchFamily="18" charset="0"/>
                                </a:rPr>
                                <m:t>𝜋</m:t>
                              </m:r>
                            </m:num>
                            <m:den>
                              <m:sSub>
                                <m:sSubPr>
                                  <m:ctrlPr>
                                    <a:rPr lang="en-GB" i="1" dirty="0">
                                      <a:solidFill>
                                        <a:srgbClr val="BF00BF"/>
                                      </a:solidFill>
                                      <a:latin typeface="Cambria Math" panose="02040503050406030204" pitchFamily="18" charset="0"/>
                                    </a:rPr>
                                  </m:ctrlPr>
                                </m:sSubPr>
                                <m:e>
                                  <m:r>
                                    <a:rPr lang="en-GB" i="1" dirty="0">
                                      <a:solidFill>
                                        <a:srgbClr val="BF00BF"/>
                                      </a:solidFill>
                                      <a:latin typeface="Cambria Math" panose="02040503050406030204" pitchFamily="18" charset="0"/>
                                      <a:ea typeface="Cambria Math" panose="02040503050406030204" pitchFamily="18" charset="0"/>
                                    </a:rPr>
                                    <m:t>𝜔</m:t>
                                  </m:r>
                                </m:e>
                                <m:sub>
                                  <m:r>
                                    <a:rPr lang="en-GB" i="1" dirty="0">
                                      <a:solidFill>
                                        <a:srgbClr val="BF00BF"/>
                                      </a:solidFill>
                                      <a:latin typeface="Cambria Math" panose="02040503050406030204" pitchFamily="18" charset="0"/>
                                    </a:rPr>
                                    <m:t>𝑟𝑓</m:t>
                                  </m:r>
                                </m:sub>
                              </m:sSub>
                            </m:den>
                          </m:f>
                        </m:e>
                      </m:d>
                      <m:d>
                        <m:dPr>
                          <m:ctrlPr>
                            <a:rPr lang="en-GB" i="1">
                              <a:solidFill>
                                <a:srgbClr val="BF00BF"/>
                              </a:solidFill>
                              <a:latin typeface="Cambria Math" panose="02040503050406030204" pitchFamily="18" charset="0"/>
                            </a:rPr>
                          </m:ctrlPr>
                        </m:dPr>
                        <m:e>
                          <m:f>
                            <m:fPr>
                              <m:type m:val="noBar"/>
                              <m:ctrlPr>
                                <a:rPr lang="en-GB" i="1">
                                  <a:solidFill>
                                    <a:srgbClr val="BF00BF"/>
                                  </a:solidFill>
                                  <a:latin typeface="Cambria Math" panose="02040503050406030204" pitchFamily="18" charset="0"/>
                                </a:rPr>
                              </m:ctrlPr>
                            </m:fPr>
                            <m:num>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b="0" i="1" smtClean="0">
                                      <a:solidFill>
                                        <a:srgbClr val="BF00BF"/>
                                      </a:solidFill>
                                      <a:latin typeface="Cambria Math" panose="02040503050406030204" pitchFamily="18" charset="0"/>
                                      <a:ea typeface="Cambria Math" panose="02040503050406030204" pitchFamily="18" charset="0"/>
                                    </a:rPr>
                                    <m:t>𝑉</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,2</m:t>
                                  </m:r>
                                </m:sub>
                              </m:sSub>
                            </m:num>
                            <m:den>
                              <m:sSub>
                                <m:sSubPr>
                                  <m:ctrlPr>
                                    <a:rPr lang="en-GB" i="1">
                                      <a:solidFill>
                                        <a:srgbClr val="BF00BF"/>
                                      </a:solidFill>
                                      <a:latin typeface="Cambria Math" panose="02040503050406030204" pitchFamily="18" charset="0"/>
                                    </a:rPr>
                                  </m:ctrlPr>
                                </m:sSubPr>
                                <m:e>
                                  <m:acc>
                                    <m:accPr>
                                      <m:chr m:val="̅"/>
                                      <m:ctrlPr>
                                        <a:rPr lang="en-GB" i="1">
                                          <a:solidFill>
                                            <a:srgbClr val="BF00BF"/>
                                          </a:solidFill>
                                          <a:latin typeface="Cambria Math" panose="02040503050406030204" pitchFamily="18" charset="0"/>
                                          <a:ea typeface="Cambria Math" panose="02040503050406030204" pitchFamily="18" charset="0"/>
                                        </a:rPr>
                                      </m:ctrlPr>
                                    </m:accPr>
                                    <m:e>
                                      <m:r>
                                        <a:rPr lang="en-GB" i="1">
                                          <a:solidFill>
                                            <a:srgbClr val="BF00BF"/>
                                          </a:solidFill>
                                          <a:latin typeface="Cambria Math" panose="02040503050406030204" pitchFamily="18" charset="0"/>
                                          <a:ea typeface="Cambria Math" panose="02040503050406030204" pitchFamily="18" charset="0"/>
                                        </a:rPr>
                                        <m:t>𝑎</m:t>
                                      </m:r>
                                    </m:e>
                                  </m:acc>
                                </m:e>
                                <m:sub>
                                  <m:r>
                                    <a:rPr lang="en-GB" i="1">
                                      <a:solidFill>
                                        <a:srgbClr val="BF00BF"/>
                                      </a:solidFill>
                                      <a:latin typeface="Cambria Math" panose="02040503050406030204" pitchFamily="18" charset="0"/>
                                      <a:ea typeface="Cambria Math" panose="02040503050406030204" pitchFamily="18" charset="0"/>
                                    </a:rPr>
                                    <m:t>𝑖</m:t>
                                  </m:r>
                                </m:sub>
                              </m:sSub>
                              <m:r>
                                <a:rPr lang="en-GB" i="1">
                                  <a:solidFill>
                                    <a:srgbClr val="BF00BF"/>
                                  </a:solidFill>
                                  <a:latin typeface="Cambria Math" panose="02040503050406030204" pitchFamily="18" charset="0"/>
                                </a:rPr>
                                <m:t>(</m:t>
                              </m:r>
                              <m:sSub>
                                <m:sSubPr>
                                  <m:ctrlPr>
                                    <a:rPr lang="el-GR"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𝑇</m:t>
                                  </m:r>
                                </m:e>
                                <m:sub>
                                  <m:r>
                                    <a:rPr lang="en-GB" i="1">
                                      <a:solidFill>
                                        <a:srgbClr val="BF00BF"/>
                                      </a:solidFill>
                                      <a:latin typeface="Cambria Math" panose="02040503050406030204" pitchFamily="18" charset="0"/>
                                      <a:ea typeface="Cambria Math" panose="02040503050406030204" pitchFamily="18" charset="0"/>
                                    </a:rPr>
                                    <m:t>0</m:t>
                                  </m:r>
                                </m:sub>
                              </m:sSub>
                              <m:r>
                                <a:rPr lang="en-GB" i="1">
                                  <a:solidFill>
                                    <a:srgbClr val="BF00BF"/>
                                  </a:solidFill>
                                  <a:latin typeface="Cambria Math" panose="02040503050406030204" pitchFamily="18" charset="0"/>
                                  <a:ea typeface="Cambria Math" panose="02040503050406030204" pitchFamily="18" charset="0"/>
                                </a:rPr>
                                <m:t>)</m:t>
                              </m:r>
                              <m:sSub>
                                <m:sSubPr>
                                  <m:ctrlPr>
                                    <a:rPr lang="en-GB" i="1">
                                      <a:solidFill>
                                        <a:srgbClr val="BF00BF"/>
                                      </a:solidFill>
                                      <a:latin typeface="Cambria Math" panose="02040503050406030204" pitchFamily="18" charset="0"/>
                                      <a:ea typeface="Cambria Math" panose="02040503050406030204" pitchFamily="18" charset="0"/>
                                    </a:rPr>
                                  </m:ctrlPr>
                                </m:sSubPr>
                                <m:e>
                                  <m:r>
                                    <a:rPr lang="en-GB" i="1">
                                      <a:solidFill>
                                        <a:srgbClr val="BF00BF"/>
                                      </a:solidFill>
                                      <a:latin typeface="Cambria Math" panose="02040503050406030204" pitchFamily="18" charset="0"/>
                                      <a:ea typeface="Cambria Math" panose="02040503050406030204" pitchFamily="18" charset="0"/>
                                    </a:rPr>
                                    <m:t>𝑄</m:t>
                                  </m:r>
                                </m:e>
                                <m:sub>
                                  <m:r>
                                    <a:rPr lang="en-GB" i="1">
                                      <a:solidFill>
                                        <a:srgbClr val="BF00BF"/>
                                      </a:solidFill>
                                      <a:latin typeface="Cambria Math" panose="02040503050406030204" pitchFamily="18" charset="0"/>
                                      <a:ea typeface="Cambria Math" panose="02040503050406030204" pitchFamily="18" charset="0"/>
                                    </a:rPr>
                                    <m:t>𝑏</m:t>
                                  </m:r>
                                  <m:r>
                                    <a:rPr lang="en-GB" i="1">
                                      <a:solidFill>
                                        <a:srgbClr val="BF00BF"/>
                                      </a:solidFill>
                                      <a:latin typeface="Cambria Math" panose="02040503050406030204" pitchFamily="18" charset="0"/>
                                      <a:ea typeface="Cambria Math" panose="02040503050406030204" pitchFamily="18" charset="0"/>
                                    </a:rPr>
                                    <m:t>,2</m:t>
                                  </m:r>
                                </m:sub>
                              </m:sSub>
                            </m:den>
                          </m:f>
                        </m:e>
                      </m:d>
                      <m:r>
                        <a:rPr lang="en-GB" b="0" i="1" smtClean="0">
                          <a:solidFill>
                            <a:schemeClr val="tx1"/>
                          </a:solidFill>
                          <a:latin typeface="Cambria Math" panose="02040503050406030204" pitchFamily="18" charset="0"/>
                        </a:rPr>
                        <m:t>=</m:t>
                      </m:r>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bSup>
                            </m:num>
                            <m:den>
                              <m:sSubSup>
                                <m:sSubSupPr>
                                  <m:ctrlPr>
                                    <a:rPr lang="en-GB" i="1">
                                      <a:latin typeface="Cambria Math" panose="02040503050406030204" pitchFamily="18" charset="0"/>
                                    </a:rPr>
                                  </m:ctrlPr>
                                </m:sSubSupPr>
                                <m:e>
                                  <m:r>
                                    <a:rPr lang="en-GB" i="1">
                                      <a:latin typeface="Cambria Math" panose="02040503050406030204" pitchFamily="18" charset="0"/>
                                    </a:rPr>
                                    <m:t>𝑖</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sup>
                              </m:sSubSup>
                            </m:den>
                          </m:f>
                        </m:e>
                      </m:d>
                    </m:oMath>
                  </m:oMathPara>
                </a14:m>
                <a:endParaRPr lang="en-GB" dirty="0"/>
              </a:p>
            </p:txBody>
          </p:sp>
        </mc:Choice>
        <mc:Fallback xmlns="">
          <p:sp>
            <p:nvSpPr>
              <p:cNvPr id="67" name="CasellaDiTesto 66">
                <a:extLst>
                  <a:ext uri="{FF2B5EF4-FFF2-40B4-BE49-F238E27FC236}">
                    <a16:creationId xmlns:a16="http://schemas.microsoft.com/office/drawing/2014/main" id="{5FEB28E5-A80F-4327-A77B-6F4A71BEC700}"/>
                  </a:ext>
                </a:extLst>
              </p:cNvPr>
              <p:cNvSpPr txBox="1">
                <a:spLocks noRot="1" noChangeAspect="1" noMove="1" noResize="1" noEditPoints="1" noAdjustHandles="1" noChangeArrowheads="1" noChangeShapeType="1" noTextEdit="1"/>
              </p:cNvSpPr>
              <p:nvPr/>
            </p:nvSpPr>
            <p:spPr>
              <a:xfrm>
                <a:off x="18863" y="5606164"/>
                <a:ext cx="10758628" cy="984052"/>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CasellaDiTesto 72">
                <a:extLst>
                  <a:ext uri="{FF2B5EF4-FFF2-40B4-BE49-F238E27FC236}">
                    <a16:creationId xmlns:a16="http://schemas.microsoft.com/office/drawing/2014/main" id="{0097F2B3-335E-445A-816E-8E56A57788C9}"/>
                  </a:ext>
                </a:extLst>
              </p:cNvPr>
              <p:cNvSpPr txBox="1"/>
              <p:nvPr/>
            </p:nvSpPr>
            <p:spPr>
              <a:xfrm>
                <a:off x="5529673" y="1667999"/>
                <a:ext cx="6724834" cy="7334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r>
                        <a:rPr lang="en-GB" b="0" i="1" smtClean="0">
                          <a:latin typeface="Cambria Math" panose="02040503050406030204" pitchFamily="18" charset="0"/>
                        </a:rPr>
                        <m:t>𝑊</m:t>
                      </m:r>
                      <m:d>
                        <m:dPr>
                          <m:ctrlPr>
                            <a:rPr lang="en-GB"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r>
                            <a:rPr lang="en-GB" i="1">
                              <a:latin typeface="Cambria Math" panose="02040503050406030204" pitchFamily="18" charset="0"/>
                            </a:rPr>
                            <m:t>−</m:t>
                          </m:r>
                          <m:f>
                            <m:fPr>
                              <m:ctrlPr>
                                <a:rPr lang="en-GB" i="1" dirty="0">
                                  <a:latin typeface="Cambria Math" panose="02040503050406030204" pitchFamily="18" charset="0"/>
                                </a:rPr>
                              </m:ctrlPr>
                            </m:fPr>
                            <m:num>
                              <m:r>
                                <a:rPr lang="en-GB" i="1" dirty="0">
                                  <a:latin typeface="Cambria Math" panose="02040503050406030204" pitchFamily="18" charset="0"/>
                                </a:rPr>
                                <m:t>2</m:t>
                              </m:r>
                              <m:r>
                                <a:rPr lang="en-GB" i="1" dirty="0">
                                  <a:latin typeface="Cambria Math" panose="02040503050406030204" pitchFamily="18" charset="0"/>
                                  <a:ea typeface="Cambria Math" panose="02040503050406030204" pitchFamily="18" charset="0"/>
                                </a:rPr>
                                <m:t>𝜋</m:t>
                              </m:r>
                            </m:num>
                            <m:den>
                              <m:sSub>
                                <m:sSubPr>
                                  <m:ctrlPr>
                                    <a:rPr lang="en-GB"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rPr>
                                    <m:t>𝑟𝑓</m:t>
                                  </m:r>
                                </m:sub>
                              </m:sSub>
                            </m:den>
                          </m:f>
                        </m:e>
                      </m:d>
                      <m:d>
                        <m:dPr>
                          <m:ctrlPr>
                            <a:rPr lang="en-GB" i="1">
                              <a:latin typeface="Cambria Math" panose="02040503050406030204" pitchFamily="18" charset="0"/>
                            </a:rPr>
                          </m:ctrlPr>
                        </m:dPr>
                        <m:e>
                          <m:f>
                            <m:fPr>
                              <m:type m:val="noBar"/>
                              <m:ctrlPr>
                                <a:rPr lang="en-GB" i="1">
                                  <a:latin typeface="Cambria Math" panose="02040503050406030204" pitchFamily="18" charset="0"/>
                                </a:rPr>
                              </m:ctrlPr>
                            </m:fPr>
                            <m:num>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b="0" i="1" smtClean="0">
                                      <a:latin typeface="Cambria Math" panose="02040503050406030204" pitchFamily="18" charset="0"/>
                                      <a:ea typeface="Cambria Math" panose="02040503050406030204" pitchFamily="18" charset="0"/>
                                    </a:rPr>
                                    <m:t>𝑉</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,2</m:t>
                                  </m:r>
                                </m:sub>
                              </m:sSub>
                            </m:num>
                            <m:den>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𝑎</m:t>
                                      </m:r>
                                    </m:e>
                                  </m:acc>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,2</m:t>
                                  </m:r>
                                </m:sub>
                              </m:sSub>
                            </m:den>
                          </m:f>
                        </m:e>
                      </m:d>
                    </m:oMath>
                  </m:oMathPara>
                </a14:m>
                <a:endParaRPr lang="en-GB" dirty="0"/>
              </a:p>
            </p:txBody>
          </p:sp>
        </mc:Choice>
        <mc:Fallback xmlns="">
          <p:sp>
            <p:nvSpPr>
              <p:cNvPr id="73" name="CasellaDiTesto 72">
                <a:extLst>
                  <a:ext uri="{FF2B5EF4-FFF2-40B4-BE49-F238E27FC236}">
                    <a16:creationId xmlns:a16="http://schemas.microsoft.com/office/drawing/2014/main" id="{0097F2B3-335E-445A-816E-8E56A57788C9}"/>
                  </a:ext>
                </a:extLst>
              </p:cNvPr>
              <p:cNvSpPr txBox="1">
                <a:spLocks noRot="1" noChangeAspect="1" noMove="1" noResize="1" noEditPoints="1" noAdjustHandles="1" noChangeArrowheads="1" noChangeShapeType="1" noTextEdit="1"/>
              </p:cNvSpPr>
              <p:nvPr/>
            </p:nvSpPr>
            <p:spPr>
              <a:xfrm>
                <a:off x="5529673" y="1667999"/>
                <a:ext cx="6724834" cy="733471"/>
              </a:xfrm>
              <a:prstGeom prst="rect">
                <a:avLst/>
              </a:prstGeom>
              <a:blipFill>
                <a:blip r:embed="rId18"/>
                <a:stretch>
                  <a:fillRect/>
                </a:stretch>
              </a:blipFill>
            </p:spPr>
            <p:txBody>
              <a:bodyPr/>
              <a:lstStyle/>
              <a:p>
                <a:r>
                  <a:rPr lang="en-GB">
                    <a:noFill/>
                  </a:rPr>
                  <a:t> </a:t>
                </a:r>
              </a:p>
            </p:txBody>
          </p:sp>
        </mc:Fallback>
      </mc:AlternateContent>
      <p:sp>
        <p:nvSpPr>
          <p:cNvPr id="75" name="CasellaDiTesto 74">
            <a:extLst>
              <a:ext uri="{FF2B5EF4-FFF2-40B4-BE49-F238E27FC236}">
                <a16:creationId xmlns:a16="http://schemas.microsoft.com/office/drawing/2014/main" id="{295F784B-0C62-496F-9D3C-24452119A87A}"/>
              </a:ext>
            </a:extLst>
          </p:cNvPr>
          <p:cNvSpPr txBox="1"/>
          <p:nvPr/>
        </p:nvSpPr>
        <p:spPr>
          <a:xfrm>
            <a:off x="6074080" y="6421761"/>
            <a:ext cx="3701988" cy="369332"/>
          </a:xfrm>
          <a:prstGeom prst="rect">
            <a:avLst/>
          </a:prstGeom>
          <a:noFill/>
        </p:spPr>
        <p:txBody>
          <a:bodyPr wrap="square" rtlCol="0">
            <a:spAutoFit/>
          </a:bodyPr>
          <a:lstStyle/>
          <a:p>
            <a:r>
              <a:rPr lang="en-GB" dirty="0">
                <a:solidFill>
                  <a:srgbClr val="BF00BF"/>
                </a:solidFill>
              </a:rPr>
              <a:t>perturbation from second bunch</a:t>
            </a:r>
          </a:p>
        </p:txBody>
      </p:sp>
      <p:sp>
        <p:nvSpPr>
          <p:cNvPr id="11" name="Segnaposto numero diapositiva 10">
            <a:extLst>
              <a:ext uri="{FF2B5EF4-FFF2-40B4-BE49-F238E27FC236}">
                <a16:creationId xmlns:a16="http://schemas.microsoft.com/office/drawing/2014/main" id="{D27F56A7-316F-4684-B476-BAF022E96819}"/>
              </a:ext>
            </a:extLst>
          </p:cNvPr>
          <p:cNvSpPr>
            <a:spLocks noGrp="1"/>
          </p:cNvSpPr>
          <p:nvPr>
            <p:ph type="sldNum" sz="quarter" idx="12"/>
          </p:nvPr>
        </p:nvSpPr>
        <p:spPr/>
        <p:txBody>
          <a:bodyPr/>
          <a:lstStyle/>
          <a:p>
            <a:fld id="{F556478C-EA8F-4B12-8AB2-8053E5C3663D}" type="slidenum">
              <a:rPr lang="en-GB" smtClean="0"/>
              <a:t>48</a:t>
            </a:fld>
            <a:endParaRPr lang="en-GB"/>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FB9A5DF-9002-4157-8FE3-35186A6D5C16}"/>
                  </a:ext>
                </a:extLst>
              </p:cNvPr>
              <p:cNvSpPr txBox="1"/>
              <p:nvPr/>
            </p:nvSpPr>
            <p:spPr>
              <a:xfrm>
                <a:off x="10431262" y="5805996"/>
                <a:ext cx="1645685" cy="646331"/>
              </a:xfrm>
              <a:prstGeom prst="rect">
                <a:avLst/>
              </a:prstGeom>
              <a:noFill/>
            </p:spPr>
            <p:txBody>
              <a:bodyPr wrap="square" rtlCol="0">
                <a:spAutoFit/>
              </a:bodyPr>
              <a:lstStyle/>
              <a:p>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𝑻</m:t>
                        </m:r>
                      </m:e>
                      <m:sub>
                        <m:r>
                          <a:rPr lang="en-GB" b="1" i="1" smtClean="0">
                            <a:solidFill>
                              <a:srgbClr val="FF0000"/>
                            </a:solidFill>
                            <a:latin typeface="Cambria Math" panose="02040503050406030204" pitchFamily="18" charset="0"/>
                          </a:rPr>
                          <m:t>𝟎</m:t>
                        </m:r>
                      </m:sub>
                    </m:sSub>
                  </m:oMath>
                </a14:m>
                <a:r>
                  <a:rPr lang="en-GB" b="1" dirty="0">
                    <a:solidFill>
                      <a:srgbClr val="FF0000"/>
                    </a:solidFill>
                  </a:rPr>
                  <a:t>- periodicity is verified.</a:t>
                </a:r>
                <a:endParaRPr lang="en-GB" b="1" dirty="0"/>
              </a:p>
            </p:txBody>
          </p:sp>
        </mc:Choice>
        <mc:Fallback xmlns="">
          <p:sp>
            <p:nvSpPr>
              <p:cNvPr id="3" name="CasellaDiTesto 2">
                <a:extLst>
                  <a:ext uri="{FF2B5EF4-FFF2-40B4-BE49-F238E27FC236}">
                    <a16:creationId xmlns:a16="http://schemas.microsoft.com/office/drawing/2014/main" id="{CFB9A5DF-9002-4157-8FE3-35186A6D5C16}"/>
                  </a:ext>
                </a:extLst>
              </p:cNvPr>
              <p:cNvSpPr txBox="1">
                <a:spLocks noRot="1" noChangeAspect="1" noMove="1" noResize="1" noEditPoints="1" noAdjustHandles="1" noChangeArrowheads="1" noChangeShapeType="1" noTextEdit="1"/>
              </p:cNvSpPr>
              <p:nvPr/>
            </p:nvSpPr>
            <p:spPr>
              <a:xfrm>
                <a:off x="10431262" y="5805996"/>
                <a:ext cx="1645685" cy="646331"/>
              </a:xfrm>
              <a:prstGeom prst="rect">
                <a:avLst/>
              </a:prstGeom>
              <a:blipFill>
                <a:blip r:embed="rId19"/>
                <a:stretch>
                  <a:fillRect l="-2963" t="-4717" r="-1852" b="-14151"/>
                </a:stretch>
              </a:blipFill>
            </p:spPr>
            <p:txBody>
              <a:bodyPr/>
              <a:lstStyle/>
              <a:p>
                <a:r>
                  <a:rPr lang="en-GB">
                    <a:noFill/>
                  </a:rPr>
                  <a:t> </a:t>
                </a:r>
              </a:p>
            </p:txBody>
          </p:sp>
        </mc:Fallback>
      </mc:AlternateContent>
    </p:spTree>
    <p:extLst>
      <p:ext uri="{BB962C8B-B14F-4D97-AF65-F5344CB8AC3E}">
        <p14:creationId xmlns:p14="http://schemas.microsoft.com/office/powerpoint/2010/main" val="1067660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5A287CB1-032B-4AEE-8687-07DA2571D0D7}"/>
              </a:ext>
            </a:extLst>
          </p:cNvPr>
          <p:cNvPicPr>
            <a:picLocks noChangeAspect="1"/>
          </p:cNvPicPr>
          <p:nvPr/>
        </p:nvPicPr>
        <p:blipFill>
          <a:blip r:embed="rId2"/>
          <a:stretch>
            <a:fillRect/>
          </a:stretch>
        </p:blipFill>
        <p:spPr>
          <a:xfrm>
            <a:off x="4438695" y="2511477"/>
            <a:ext cx="4016509" cy="2077421"/>
          </a:xfrm>
          <a:prstGeom prst="rect">
            <a:avLst/>
          </a:prstGeom>
        </p:spPr>
      </p:pic>
      <p:pic>
        <p:nvPicPr>
          <p:cNvPr id="27" name="Immagine 26">
            <a:extLst>
              <a:ext uri="{FF2B5EF4-FFF2-40B4-BE49-F238E27FC236}">
                <a16:creationId xmlns:a16="http://schemas.microsoft.com/office/drawing/2014/main" id="{AF3CF246-1730-491C-A8CD-C5D447D40FD1}"/>
              </a:ext>
            </a:extLst>
          </p:cNvPr>
          <p:cNvPicPr>
            <a:picLocks noChangeAspect="1"/>
          </p:cNvPicPr>
          <p:nvPr/>
        </p:nvPicPr>
        <p:blipFill>
          <a:blip r:embed="rId3"/>
          <a:stretch>
            <a:fillRect/>
          </a:stretch>
        </p:blipFill>
        <p:spPr>
          <a:xfrm>
            <a:off x="213064" y="2538668"/>
            <a:ext cx="3932965" cy="2050230"/>
          </a:xfrm>
          <a:prstGeom prst="rect">
            <a:avLst/>
          </a:prstGeom>
        </p:spPr>
      </p:pic>
      <p:sp>
        <p:nvSpPr>
          <p:cNvPr id="7" name="CasellaDiTesto 6">
            <a:extLst>
              <a:ext uri="{FF2B5EF4-FFF2-40B4-BE49-F238E27FC236}">
                <a16:creationId xmlns:a16="http://schemas.microsoft.com/office/drawing/2014/main" id="{F777F100-B464-46A0-AEA8-3C137B91A3A2}"/>
              </a:ext>
            </a:extLst>
          </p:cNvPr>
          <p:cNvSpPr txBox="1"/>
          <p:nvPr/>
        </p:nvSpPr>
        <p:spPr>
          <a:xfrm>
            <a:off x="-53268" y="72737"/>
            <a:ext cx="12192000" cy="646331"/>
          </a:xfrm>
          <a:prstGeom prst="rect">
            <a:avLst/>
          </a:prstGeom>
          <a:noFill/>
        </p:spPr>
        <p:txBody>
          <a:bodyPr wrap="square" rtlCol="0">
            <a:spAutoFit/>
          </a:bodyPr>
          <a:lstStyle/>
          <a:p>
            <a:pPr algn="ctr"/>
            <a:r>
              <a:rPr lang="en-GB" sz="3600" dirty="0">
                <a:latin typeface="+mj-lt"/>
              </a:rPr>
              <a:t>Example of simulation using unloaded and loaded HOMs</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6EC0CA14-A4F9-40E4-BDFD-842A330F9B4D}"/>
                  </a:ext>
                </a:extLst>
              </p:cNvPr>
              <p:cNvSpPr txBox="1"/>
              <p:nvPr/>
            </p:nvSpPr>
            <p:spPr>
              <a:xfrm>
                <a:off x="124288" y="772296"/>
                <a:ext cx="12067712" cy="1575688"/>
              </a:xfrm>
              <a:prstGeom prst="rect">
                <a:avLst/>
              </a:prstGeom>
              <a:noFill/>
            </p:spPr>
            <p:txBody>
              <a:bodyPr wrap="square" rtlCol="0">
                <a:spAutoFit/>
              </a:bodyPr>
              <a:lstStyle/>
              <a:p>
                <a:pPr marL="285750" indent="-285750">
                  <a:buFont typeface="Wingdings" panose="05000000000000000000" pitchFamily="2" charset="2"/>
                  <a:buChar char="q"/>
                </a:pPr>
                <a:r>
                  <a:rPr lang="en-GB" dirty="0"/>
                  <a:t>DAFNE case: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0</m:t>
                        </m:r>
                      </m:sub>
                    </m:sSub>
                  </m:oMath>
                </a14:m>
                <a:r>
                  <a:rPr lang="en-GB" dirty="0"/>
                  <a:t> = 510 MeV,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𝑈</m:t>
                        </m:r>
                      </m:e>
                      <m:sub>
                        <m:r>
                          <a:rPr lang="en-GB" i="1">
                            <a:latin typeface="Cambria Math" panose="02040503050406030204" pitchFamily="18" charset="0"/>
                          </a:rPr>
                          <m:t>0</m:t>
                        </m:r>
                      </m:sub>
                    </m:sSub>
                  </m:oMath>
                </a14:m>
                <a:r>
                  <a:rPr lang="en-GB" dirty="0"/>
                  <a:t> = 9.3 keV,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𝑟𝑓</m:t>
                        </m:r>
                      </m:sub>
                    </m:sSub>
                  </m:oMath>
                </a14:m>
                <a:r>
                  <a:rPr lang="en-GB" dirty="0"/>
                  <a:t> = 260 kV, 14 HOMs, 100 bunches with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oMath>
                </a14:m>
                <a:r>
                  <a:rPr lang="en-GB" dirty="0"/>
                  <a:t> = 15 nC in buckets 1, 2, …, 100.</a:t>
                </a:r>
              </a:p>
              <a:p>
                <a:pPr marL="285750" indent="-285750">
                  <a:buFont typeface="Wingdings" panose="05000000000000000000" pitchFamily="2" charset="2"/>
                  <a:buChar char="q"/>
                </a:pPr>
                <a:r>
                  <a:rPr lang="en-GB" dirty="0"/>
                  <a:t>The initial phases and energy-deviations are respectively </a:t>
                </a:r>
                <a14:m>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a14:m>
                <a:r>
                  <a:rPr lang="en-GB" dirty="0"/>
                  <a:t> and </a:t>
                </a:r>
                <a14:m>
                  <m:oMath xmlns:m="http://schemas.openxmlformats.org/officeDocument/2006/math">
                    <m:sSubSup>
                      <m:sSubSupPr>
                        <m:ctrlPr>
                          <a:rPr lang="en-GB" b="1" i="1" dirty="0"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smtClean="0">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𝟎</m:t>
                    </m:r>
                  </m:oMath>
                </a14:m>
                <a:r>
                  <a:rPr lang="en-GB" dirty="0">
                    <a:solidFill>
                      <a:schemeClr val="tx1"/>
                    </a:solidFill>
                  </a:rPr>
                  <a:t>. </a:t>
                </a:r>
              </a:p>
              <a:p>
                <a:pPr marL="285750" indent="-285750">
                  <a:buFont typeface="Wingdings" panose="05000000000000000000" pitchFamily="2" charset="2"/>
                  <a:buChar char="q"/>
                </a:pPr>
                <a:r>
                  <a:rPr lang="en-GB" dirty="0"/>
                  <a:t>We plot the dipole oscillations for the bunches 1, 50 and 100 along 10000 turns.</a:t>
                </a:r>
              </a:p>
              <a:p>
                <a:pPr marL="285750" indent="-285750">
                  <a:buFont typeface="Wingdings" panose="05000000000000000000" pitchFamily="2" charset="2"/>
                  <a:buChar char="q"/>
                </a:pPr>
                <a:r>
                  <a:rPr lang="en-GB" dirty="0"/>
                  <a:t>We plot the HOM voltages seen by the bunches along 10000 turns.</a:t>
                </a:r>
              </a:p>
              <a:p>
                <a:pPr marL="285750" indent="-285750">
                  <a:buFont typeface="Wingdings" panose="05000000000000000000" pitchFamily="2" charset="2"/>
                  <a:buChar char="q"/>
                </a:pPr>
                <a:endParaRPr lang="en-GB" dirty="0"/>
              </a:p>
            </p:txBody>
          </p:sp>
        </mc:Choice>
        <mc:Fallback xmlns="">
          <p:sp>
            <p:nvSpPr>
              <p:cNvPr id="8" name="CasellaDiTesto 7">
                <a:extLst>
                  <a:ext uri="{FF2B5EF4-FFF2-40B4-BE49-F238E27FC236}">
                    <a16:creationId xmlns:a16="http://schemas.microsoft.com/office/drawing/2014/main" id="{6EC0CA14-A4F9-40E4-BDFD-842A330F9B4D}"/>
                  </a:ext>
                </a:extLst>
              </p:cNvPr>
              <p:cNvSpPr txBox="1">
                <a:spLocks noRot="1" noChangeAspect="1" noMove="1" noResize="1" noEditPoints="1" noAdjustHandles="1" noChangeArrowheads="1" noChangeShapeType="1" noTextEdit="1"/>
              </p:cNvSpPr>
              <p:nvPr/>
            </p:nvSpPr>
            <p:spPr>
              <a:xfrm>
                <a:off x="124288" y="772296"/>
                <a:ext cx="12067712" cy="1575688"/>
              </a:xfrm>
              <a:prstGeom prst="rect">
                <a:avLst/>
              </a:prstGeom>
              <a:blipFill>
                <a:blip r:embed="rId4"/>
                <a:stretch>
                  <a:fillRect l="-303" t="-1938"/>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DBA5D573-074C-4B26-A77C-A77D90FC9A5C}"/>
              </a:ext>
            </a:extLst>
          </p:cNvPr>
          <p:cNvSpPr txBox="1"/>
          <p:nvPr/>
        </p:nvSpPr>
        <p:spPr>
          <a:xfrm>
            <a:off x="1916926" y="2161789"/>
            <a:ext cx="1961965" cy="369332"/>
          </a:xfrm>
          <a:prstGeom prst="rect">
            <a:avLst/>
          </a:prstGeom>
          <a:noFill/>
        </p:spPr>
        <p:txBody>
          <a:bodyPr wrap="square" rtlCol="0">
            <a:spAutoFit/>
          </a:bodyPr>
          <a:lstStyle/>
          <a:p>
            <a:r>
              <a:rPr lang="en-GB" b="1" dirty="0"/>
              <a:t>Unloaded HOMs</a:t>
            </a:r>
          </a:p>
        </p:txBody>
      </p:sp>
      <p:sp>
        <p:nvSpPr>
          <p:cNvPr id="11" name="CasellaDiTesto 10">
            <a:extLst>
              <a:ext uri="{FF2B5EF4-FFF2-40B4-BE49-F238E27FC236}">
                <a16:creationId xmlns:a16="http://schemas.microsoft.com/office/drawing/2014/main" id="{B08C33A8-2487-4A9D-AA4B-4E3F5DC00F9B}"/>
              </a:ext>
            </a:extLst>
          </p:cNvPr>
          <p:cNvSpPr txBox="1"/>
          <p:nvPr/>
        </p:nvSpPr>
        <p:spPr>
          <a:xfrm>
            <a:off x="6346988" y="2147522"/>
            <a:ext cx="1613973" cy="369332"/>
          </a:xfrm>
          <a:prstGeom prst="rect">
            <a:avLst/>
          </a:prstGeom>
          <a:noFill/>
        </p:spPr>
        <p:txBody>
          <a:bodyPr wrap="square" rtlCol="0">
            <a:spAutoFit/>
          </a:bodyPr>
          <a:lstStyle/>
          <a:p>
            <a:r>
              <a:rPr lang="en-GB" b="1" dirty="0"/>
              <a:t>Loaded HOMs</a:t>
            </a:r>
          </a:p>
        </p:txBody>
      </p:sp>
      <p:sp>
        <p:nvSpPr>
          <p:cNvPr id="21" name="CasellaDiTesto 20">
            <a:extLst>
              <a:ext uri="{FF2B5EF4-FFF2-40B4-BE49-F238E27FC236}">
                <a16:creationId xmlns:a16="http://schemas.microsoft.com/office/drawing/2014/main" id="{BBCA3B43-BB86-41C7-8C5E-EFD79C15B429}"/>
              </a:ext>
            </a:extLst>
          </p:cNvPr>
          <p:cNvSpPr txBox="1"/>
          <p:nvPr/>
        </p:nvSpPr>
        <p:spPr>
          <a:xfrm>
            <a:off x="573840" y="2390572"/>
            <a:ext cx="1177374"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Bunch 1</a:t>
            </a:r>
          </a:p>
          <a:p>
            <a:r>
              <a:rPr lang="en-GB" b="1" dirty="0">
                <a:solidFill>
                  <a:srgbClr val="008000"/>
                </a:solidFill>
              </a:rPr>
              <a:t>Bunch 50</a:t>
            </a:r>
          </a:p>
          <a:p>
            <a:r>
              <a:rPr lang="en-GB" b="1" dirty="0">
                <a:solidFill>
                  <a:srgbClr val="FF0000"/>
                </a:solidFill>
              </a:rPr>
              <a:t>Bunch 100</a:t>
            </a: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10ED60F3-C367-44B1-B12B-5E23C86CA8A2}"/>
                  </a:ext>
                </a:extLst>
              </p:cNvPr>
              <p:cNvSpPr txBox="1"/>
              <p:nvPr/>
            </p:nvSpPr>
            <p:spPr>
              <a:xfrm>
                <a:off x="8377667" y="1587009"/>
                <a:ext cx="3870555" cy="5368649"/>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dipole oscillations remain practically the same when the HOMs are loaded.</a:t>
                </a:r>
              </a:p>
              <a:p>
                <a:endParaRPr lang="en-GB" sz="1700" dirty="0"/>
              </a:p>
              <a:p>
                <a:pPr marL="285750" indent="-285750">
                  <a:buFont typeface="Wingdings" panose="05000000000000000000" pitchFamily="2" charset="2"/>
                  <a:buChar char="q"/>
                </a:pPr>
                <a:r>
                  <a:rPr lang="en-GB" sz="1700" dirty="0"/>
                  <a:t>The voltages seen by the bunches when the HOMs are unloaded converge rapidly to the voltages seen by the bunches when the HOMs are loaded. </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We need a better algorithm to compute the stationary voltages of loaded HOMs.</a:t>
                </a:r>
              </a:p>
              <a:p>
                <a:pPr marL="742950" lvl="1" indent="-285750">
                  <a:buFont typeface="Wingdings" panose="05000000000000000000" pitchFamily="2" charset="2"/>
                  <a:buChar char="Ø"/>
                </a:pPr>
                <a:r>
                  <a:rPr lang="en-GB" sz="1700" dirty="0"/>
                  <a:t>The stable phases are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b="0" i="1" smtClean="0">
                            <a:latin typeface="Cambria Math" panose="02040503050406030204" pitchFamily="18" charset="0"/>
                          </a:rPr>
                          <m:t>𝐻𝑂𝑀</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oMath>
                </a14:m>
                <a:r>
                  <a:rPr lang="en-GB" sz="1700" dirty="0"/>
                  <a:t> and not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𝑆𝑅</m:t>
                        </m:r>
                      </m:sub>
                    </m:sSub>
                  </m:oMath>
                </a14:m>
                <a:r>
                  <a:rPr lang="en-GB" sz="1700" dirty="0"/>
                  <a:t> and so the time-distances between bunches are not multiple of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𝑇</m:t>
                        </m:r>
                      </m:e>
                      <m:sub>
                        <m:r>
                          <a:rPr lang="en-GB" sz="1700" b="0" i="1" smtClean="0">
                            <a:latin typeface="Cambria Math" panose="02040503050406030204" pitchFamily="18" charset="0"/>
                          </a:rPr>
                          <m:t>𝑟𝑓</m:t>
                        </m:r>
                      </m:sub>
                    </m:sSub>
                  </m:oMath>
                </a14:m>
                <a:r>
                  <a:rPr lang="en-GB" sz="1700" dirty="0"/>
                  <a:t>.</a:t>
                </a:r>
              </a:p>
              <a:p>
                <a:pPr marL="742950" lvl="1" indent="-285750">
                  <a:buFont typeface="Wingdings" panose="05000000000000000000" pitchFamily="2" charset="2"/>
                  <a:buChar char="Ø"/>
                </a:pPr>
                <a:r>
                  <a:rPr lang="en-GB" sz="1700" dirty="0"/>
                  <a:t>Finding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b="0" i="1" smtClean="0">
                            <a:latin typeface="Cambria Math" panose="02040503050406030204" pitchFamily="18" charset="0"/>
                          </a:rPr>
                          <m:t>𝐻𝑂𝑀</m:t>
                        </m:r>
                        <m:r>
                          <a:rPr lang="en-GB" sz="1700" b="0" i="1" smtClean="0">
                            <a:latin typeface="Cambria Math" panose="02040503050406030204" pitchFamily="18" charset="0"/>
                          </a:rPr>
                          <m:t>,</m:t>
                        </m:r>
                        <m:r>
                          <a:rPr lang="en-GB" sz="1700" b="0" i="1" smtClean="0">
                            <a:latin typeface="Cambria Math" panose="02040503050406030204" pitchFamily="18" charset="0"/>
                          </a:rPr>
                          <m:t>𝑘</m:t>
                        </m:r>
                      </m:sub>
                    </m:sSub>
                  </m:oMath>
                </a14:m>
                <a:r>
                  <a:rPr lang="en-GB" sz="1700" dirty="0"/>
                  <a:t> allows also to position the bunches close to their equilibrium points at turn 0.</a:t>
                </a:r>
              </a:p>
            </p:txBody>
          </p:sp>
        </mc:Choice>
        <mc:Fallback xmlns="">
          <p:sp>
            <p:nvSpPr>
              <p:cNvPr id="22" name="CasellaDiTesto 21">
                <a:extLst>
                  <a:ext uri="{FF2B5EF4-FFF2-40B4-BE49-F238E27FC236}">
                    <a16:creationId xmlns:a16="http://schemas.microsoft.com/office/drawing/2014/main" id="{10ED60F3-C367-44B1-B12B-5E23C86CA8A2}"/>
                  </a:ext>
                </a:extLst>
              </p:cNvPr>
              <p:cNvSpPr txBox="1">
                <a:spLocks noRot="1" noChangeAspect="1" noMove="1" noResize="1" noEditPoints="1" noAdjustHandles="1" noChangeArrowheads="1" noChangeShapeType="1" noTextEdit="1"/>
              </p:cNvSpPr>
              <p:nvPr/>
            </p:nvSpPr>
            <p:spPr>
              <a:xfrm>
                <a:off x="8377667" y="1587009"/>
                <a:ext cx="3870555" cy="5368649"/>
              </a:xfrm>
              <a:prstGeom prst="rect">
                <a:avLst/>
              </a:prstGeom>
              <a:blipFill>
                <a:blip r:embed="rId5"/>
                <a:stretch>
                  <a:fillRect l="-630" t="-341" r="-472" b="-568"/>
                </a:stretch>
              </a:blipFill>
            </p:spPr>
            <p:txBody>
              <a:bodyPr/>
              <a:lstStyle/>
              <a:p>
                <a:r>
                  <a:rPr lang="en-GB">
                    <a:noFill/>
                  </a:rPr>
                  <a:t> </a:t>
                </a:r>
              </a:p>
            </p:txBody>
          </p:sp>
        </mc:Fallback>
      </mc:AlternateContent>
      <p:sp>
        <p:nvSpPr>
          <p:cNvPr id="23" name="CasellaDiTesto 22">
            <a:extLst>
              <a:ext uri="{FF2B5EF4-FFF2-40B4-BE49-F238E27FC236}">
                <a16:creationId xmlns:a16="http://schemas.microsoft.com/office/drawing/2014/main" id="{21F9064D-3B20-4EDF-93FF-F6CC2577F45E}"/>
              </a:ext>
            </a:extLst>
          </p:cNvPr>
          <p:cNvSpPr txBox="1"/>
          <p:nvPr/>
        </p:nvSpPr>
        <p:spPr>
          <a:xfrm>
            <a:off x="4809130" y="2419965"/>
            <a:ext cx="1177374"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Bunch 1</a:t>
            </a:r>
          </a:p>
          <a:p>
            <a:r>
              <a:rPr lang="en-GB" b="1" dirty="0">
                <a:solidFill>
                  <a:srgbClr val="008000"/>
                </a:solidFill>
              </a:rPr>
              <a:t>Bunch 50</a:t>
            </a:r>
          </a:p>
          <a:p>
            <a:r>
              <a:rPr lang="en-GB" b="1" dirty="0">
                <a:solidFill>
                  <a:srgbClr val="FF0000"/>
                </a:solidFill>
              </a:rPr>
              <a:t>Bunch 100</a:t>
            </a:r>
          </a:p>
        </p:txBody>
      </p:sp>
      <p:pic>
        <p:nvPicPr>
          <p:cNvPr id="28" name="Immagine 27">
            <a:extLst>
              <a:ext uri="{FF2B5EF4-FFF2-40B4-BE49-F238E27FC236}">
                <a16:creationId xmlns:a16="http://schemas.microsoft.com/office/drawing/2014/main" id="{BDA2201B-5006-4FF9-96FA-3AD3C391EAF6}"/>
              </a:ext>
            </a:extLst>
          </p:cNvPr>
          <p:cNvPicPr>
            <a:picLocks noChangeAspect="1"/>
          </p:cNvPicPr>
          <p:nvPr/>
        </p:nvPicPr>
        <p:blipFill>
          <a:blip r:embed="rId6"/>
          <a:stretch>
            <a:fillRect/>
          </a:stretch>
        </p:blipFill>
        <p:spPr>
          <a:xfrm>
            <a:off x="51896" y="4736994"/>
            <a:ext cx="4094133" cy="2048269"/>
          </a:xfrm>
          <a:prstGeom prst="rect">
            <a:avLst/>
          </a:prstGeom>
        </p:spPr>
      </p:pic>
      <p:pic>
        <p:nvPicPr>
          <p:cNvPr id="33" name="Immagine 32">
            <a:extLst>
              <a:ext uri="{FF2B5EF4-FFF2-40B4-BE49-F238E27FC236}">
                <a16:creationId xmlns:a16="http://schemas.microsoft.com/office/drawing/2014/main" id="{951D8001-D68D-47CC-A16F-FE5E2C4499EE}"/>
              </a:ext>
            </a:extLst>
          </p:cNvPr>
          <p:cNvPicPr>
            <a:picLocks noChangeAspect="1"/>
          </p:cNvPicPr>
          <p:nvPr/>
        </p:nvPicPr>
        <p:blipFill>
          <a:blip r:embed="rId7"/>
          <a:stretch>
            <a:fillRect/>
          </a:stretch>
        </p:blipFill>
        <p:spPr>
          <a:xfrm>
            <a:off x="4308354" y="4721900"/>
            <a:ext cx="4146850" cy="2050660"/>
          </a:xfrm>
          <a:prstGeom prst="rect">
            <a:avLst/>
          </a:prstGeom>
        </p:spPr>
      </p:pic>
      <p:sp>
        <p:nvSpPr>
          <p:cNvPr id="34" name="Rettangolo 33">
            <a:extLst>
              <a:ext uri="{FF2B5EF4-FFF2-40B4-BE49-F238E27FC236}">
                <a16:creationId xmlns:a16="http://schemas.microsoft.com/office/drawing/2014/main" id="{1B9AA136-A543-47CA-96C1-E182C6EB7213}"/>
              </a:ext>
            </a:extLst>
          </p:cNvPr>
          <p:cNvSpPr/>
          <p:nvPr/>
        </p:nvSpPr>
        <p:spPr>
          <a:xfrm>
            <a:off x="639193" y="4721900"/>
            <a:ext cx="150920" cy="180318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gnaposto numero diapositiva 8">
            <a:extLst>
              <a:ext uri="{FF2B5EF4-FFF2-40B4-BE49-F238E27FC236}">
                <a16:creationId xmlns:a16="http://schemas.microsoft.com/office/drawing/2014/main" id="{09217FFA-8C79-496D-A5C5-0C06B88E0040}"/>
              </a:ext>
            </a:extLst>
          </p:cNvPr>
          <p:cNvSpPr>
            <a:spLocks noGrp="1"/>
          </p:cNvSpPr>
          <p:nvPr>
            <p:ph type="sldNum" sz="quarter" idx="12"/>
          </p:nvPr>
        </p:nvSpPr>
        <p:spPr/>
        <p:txBody>
          <a:bodyPr/>
          <a:lstStyle/>
          <a:p>
            <a:fld id="{F556478C-EA8F-4B12-8AB2-8053E5C3663D}" type="slidenum">
              <a:rPr lang="en-GB" smtClean="0"/>
              <a:t>49</a:t>
            </a:fld>
            <a:endParaRPr lang="en-GB"/>
          </a:p>
        </p:txBody>
      </p:sp>
    </p:spTree>
    <p:extLst>
      <p:ext uri="{BB962C8B-B14F-4D97-AF65-F5344CB8AC3E}">
        <p14:creationId xmlns:p14="http://schemas.microsoft.com/office/powerpoint/2010/main" val="389249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60E3D37-6AF6-4565-AD53-81B5BAE37207}"/>
              </a:ext>
            </a:extLst>
          </p:cNvPr>
          <p:cNvSpPr txBox="1"/>
          <p:nvPr/>
        </p:nvSpPr>
        <p:spPr>
          <a:xfrm>
            <a:off x="-131317" y="78710"/>
            <a:ext cx="12192000" cy="677108"/>
          </a:xfrm>
          <a:prstGeom prst="rect">
            <a:avLst/>
          </a:prstGeom>
          <a:noFill/>
        </p:spPr>
        <p:txBody>
          <a:bodyPr wrap="square" rtlCol="0">
            <a:spAutoFit/>
          </a:bodyPr>
          <a:lstStyle/>
          <a:p>
            <a:pPr algn="ctr"/>
            <a:r>
              <a:rPr lang="en-GB" sz="3800" dirty="0">
                <a:latin typeface="+mj-lt"/>
              </a:rPr>
              <a:t>Single particle equations of motion: energy equation (1/5)</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6BFAC44B-B9B1-46A8-BB1E-1A451EAD8DB1}"/>
                  </a:ext>
                </a:extLst>
              </p:cNvPr>
              <p:cNvSpPr txBox="1"/>
              <p:nvPr/>
            </p:nvSpPr>
            <p:spPr>
              <a:xfrm>
                <a:off x="131314" y="3574012"/>
                <a:ext cx="11929369" cy="3258777"/>
              </a:xfrm>
              <a:prstGeom prst="rect">
                <a:avLst/>
              </a:prstGeom>
              <a:noFill/>
            </p:spPr>
            <p:txBody>
              <a:bodyPr wrap="square">
                <a:spAutoFit/>
              </a:bodyPr>
              <a:lstStyle/>
              <a:p>
                <a:pPr marL="285750" indent="-285750">
                  <a:buFont typeface="Wingdings" panose="05000000000000000000" pitchFamily="2" charset="2"/>
                  <a:buChar char="q"/>
                </a:pPr>
                <a:r>
                  <a:rPr lang="en-GB" dirty="0"/>
                  <a:t>We call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𝑔𝑎𝑝</m:t>
                        </m:r>
                      </m:sub>
                    </m:sSub>
                  </m:oMath>
                </a14:m>
                <a:r>
                  <a:rPr lang="en-GB" dirty="0"/>
                  <a:t> the length of the RF cavity.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assume that the particle traverses the RF gap along its central axis.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assume that the electric field </a:t>
                </a:r>
                <a14:m>
                  <m:oMath xmlns:m="http://schemas.openxmlformats.org/officeDocument/2006/math">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oMath>
                </a14:m>
                <a:r>
                  <a:rPr lang="en-GB" dirty="0"/>
                  <a:t>(</a:t>
                </a:r>
                <a:r>
                  <a:rPr lang="en-GB" i="1" dirty="0"/>
                  <a:t>s</a:t>
                </a:r>
                <a:r>
                  <a:rPr lang="en-GB" dirty="0"/>
                  <a:t>) seen by the particle in the RF gap is purely longitudinal and given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oMath>
                </a14:m>
                <a:r>
                  <a:rPr lang="en-GB" dirty="0"/>
                  <a:t> is the design amplitude of the electric field;</a:t>
                </a:r>
              </a:p>
              <a:p>
                <a:pPr marL="742950" lvl="1" indent="-285750">
                  <a:buFont typeface="Wingdings" panose="05000000000000000000" pitchFamily="2" charset="2"/>
                  <a:buChar char="Ø"/>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𝑟𝑓</m:t>
                        </m:r>
                      </m:sub>
                    </m:sSub>
                  </m:oMath>
                </a14:m>
                <a:r>
                  <a:rPr lang="en-GB" dirty="0"/>
                  <a:t> are respectively the RF angular frequency and phase of </a:t>
                </a:r>
                <a14:m>
                  <m:oMath xmlns:m="http://schemas.openxmlformats.org/officeDocument/2006/math">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oMath>
                </a14:m>
                <a:r>
                  <a:rPr lang="en-GB" dirty="0"/>
                  <a:t>;</a:t>
                </a:r>
              </a:p>
              <a:p>
                <a:pPr marL="742950" lvl="1" indent="-285750">
                  <a:buFont typeface="Wingdings" panose="05000000000000000000" pitchFamily="2" charset="2"/>
                  <a:buChar char="Ø"/>
                </a:pPr>
                <a:r>
                  <a:rPr lang="en-GB" i="1" dirty="0"/>
                  <a:t>v</a:t>
                </a:r>
                <a:r>
                  <a:rPr lang="en-GB" dirty="0"/>
                  <a:t> is the particle speed assumed constant during the passage (in DAFNE </a:t>
                </a:r>
                <a:r>
                  <a:rPr lang="en-GB" i="1" dirty="0"/>
                  <a:t>v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a:t>
                </a:r>
                <a:r>
                  <a:rPr lang="en-GB" i="1" dirty="0"/>
                  <a:t>c</a:t>
                </a:r>
                <a:r>
                  <a:rPr lang="en-GB" dirty="0"/>
                  <a:t>).</a:t>
                </a:r>
              </a:p>
            </p:txBody>
          </p:sp>
        </mc:Choice>
        <mc:Fallback xmlns="">
          <p:sp>
            <p:nvSpPr>
              <p:cNvPr id="7" name="CasellaDiTesto 6">
                <a:extLst>
                  <a:ext uri="{FF2B5EF4-FFF2-40B4-BE49-F238E27FC236}">
                    <a16:creationId xmlns:a16="http://schemas.microsoft.com/office/drawing/2014/main" id="{6BFAC44B-B9B1-46A8-BB1E-1A451EAD8DB1}"/>
                  </a:ext>
                </a:extLst>
              </p:cNvPr>
              <p:cNvSpPr txBox="1">
                <a:spLocks noRot="1" noChangeAspect="1" noMove="1" noResize="1" noEditPoints="1" noAdjustHandles="1" noChangeArrowheads="1" noChangeShapeType="1" noTextEdit="1"/>
              </p:cNvSpPr>
              <p:nvPr/>
            </p:nvSpPr>
            <p:spPr>
              <a:xfrm>
                <a:off x="131314" y="3574012"/>
                <a:ext cx="11929369" cy="3258777"/>
              </a:xfrm>
              <a:prstGeom prst="rect">
                <a:avLst/>
              </a:prstGeom>
              <a:blipFill>
                <a:blip r:embed="rId2"/>
                <a:stretch>
                  <a:fillRect l="-358" t="-748" b="-2056"/>
                </a:stretch>
              </a:blipFill>
            </p:spPr>
            <p:txBody>
              <a:bodyPr/>
              <a:lstStyle/>
              <a:p>
                <a:r>
                  <a:rPr lang="en-GB">
                    <a:noFill/>
                  </a:rPr>
                  <a:t> </a:t>
                </a:r>
              </a:p>
            </p:txBody>
          </p:sp>
        </mc:Fallback>
      </mc:AlternateContent>
      <p:sp>
        <p:nvSpPr>
          <p:cNvPr id="8" name="Ovale 7">
            <a:extLst>
              <a:ext uri="{FF2B5EF4-FFF2-40B4-BE49-F238E27FC236}">
                <a16:creationId xmlns:a16="http://schemas.microsoft.com/office/drawing/2014/main" id="{AA86E0F4-D493-43C9-BB42-DE0D14A6D35C}"/>
              </a:ext>
            </a:extLst>
          </p:cNvPr>
          <p:cNvSpPr/>
          <p:nvPr/>
        </p:nvSpPr>
        <p:spPr>
          <a:xfrm>
            <a:off x="2198702" y="1353844"/>
            <a:ext cx="2201663" cy="210400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226309C0-640D-4B77-A68F-72553597EBB9}"/>
              </a:ext>
            </a:extLst>
          </p:cNvPr>
          <p:cNvSpPr txBox="1"/>
          <p:nvPr/>
        </p:nvSpPr>
        <p:spPr>
          <a:xfrm>
            <a:off x="3250771" y="829007"/>
            <a:ext cx="1109709" cy="369332"/>
          </a:xfrm>
          <a:prstGeom prst="rect">
            <a:avLst/>
          </a:prstGeom>
          <a:noFill/>
        </p:spPr>
        <p:txBody>
          <a:bodyPr wrap="square" rtlCol="0">
            <a:spAutoFit/>
          </a:bodyPr>
          <a:lstStyle/>
          <a:p>
            <a:r>
              <a:rPr lang="en-GB" b="1" dirty="0">
                <a:solidFill>
                  <a:srgbClr val="00B050"/>
                </a:solidFill>
              </a:rPr>
              <a:t>RF cavity</a:t>
            </a:r>
          </a:p>
        </p:txBody>
      </p:sp>
      <p:sp>
        <p:nvSpPr>
          <p:cNvPr id="11" name="Ovale 10">
            <a:extLst>
              <a:ext uri="{FF2B5EF4-FFF2-40B4-BE49-F238E27FC236}">
                <a16:creationId xmlns:a16="http://schemas.microsoft.com/office/drawing/2014/main" id="{B91657CA-67F6-431E-BCEE-0D98C38CFF2B}"/>
              </a:ext>
            </a:extLst>
          </p:cNvPr>
          <p:cNvSpPr/>
          <p:nvPr/>
        </p:nvSpPr>
        <p:spPr>
          <a:xfrm>
            <a:off x="2858522" y="1258955"/>
            <a:ext cx="177554" cy="21306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lindro 12">
            <a:extLst>
              <a:ext uri="{FF2B5EF4-FFF2-40B4-BE49-F238E27FC236}">
                <a16:creationId xmlns:a16="http://schemas.microsoft.com/office/drawing/2014/main" id="{F1CAFF76-6D97-4EA4-8631-F1B3E0EBB9C2}"/>
              </a:ext>
            </a:extLst>
          </p:cNvPr>
          <p:cNvSpPr/>
          <p:nvPr/>
        </p:nvSpPr>
        <p:spPr>
          <a:xfrm rot="16200000">
            <a:off x="3070321" y="1137603"/>
            <a:ext cx="353777" cy="406483"/>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ilindro 13">
            <a:extLst>
              <a:ext uri="{FF2B5EF4-FFF2-40B4-BE49-F238E27FC236}">
                <a16:creationId xmlns:a16="http://schemas.microsoft.com/office/drawing/2014/main" id="{938CA92F-098A-463F-90AA-76B3BA6E1A35}"/>
              </a:ext>
            </a:extLst>
          </p:cNvPr>
          <p:cNvSpPr/>
          <p:nvPr/>
        </p:nvSpPr>
        <p:spPr>
          <a:xfrm rot="16200000">
            <a:off x="7019968" y="592430"/>
            <a:ext cx="1293931" cy="3629319"/>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nettore diritto 14">
            <a:extLst>
              <a:ext uri="{FF2B5EF4-FFF2-40B4-BE49-F238E27FC236}">
                <a16:creationId xmlns:a16="http://schemas.microsoft.com/office/drawing/2014/main" id="{0AFF7C50-C575-4D36-84B6-3439F6A6140B}"/>
              </a:ext>
            </a:extLst>
          </p:cNvPr>
          <p:cNvCxnSpPr>
            <a:cxnSpLocks/>
          </p:cNvCxnSpPr>
          <p:nvPr/>
        </p:nvCxnSpPr>
        <p:spPr>
          <a:xfrm>
            <a:off x="5479914" y="2405558"/>
            <a:ext cx="4209068" cy="0"/>
          </a:xfrm>
          <a:prstGeom prst="lin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a14="http://schemas.microsoft.com/office/drawing/2010/main">
        <mc:Choice Requires="a14">
          <p:sp>
            <p:nvSpPr>
              <p:cNvPr id="19" name="Rettangolo 18">
                <a:extLst>
                  <a:ext uri="{FF2B5EF4-FFF2-40B4-BE49-F238E27FC236}">
                    <a16:creationId xmlns:a16="http://schemas.microsoft.com/office/drawing/2014/main" id="{66D8055F-6560-41AE-ABC0-C43924A7684F}"/>
                  </a:ext>
                </a:extLst>
              </p:cNvPr>
              <p:cNvSpPr/>
              <p:nvPr/>
            </p:nvSpPr>
            <p:spPr>
              <a:xfrm>
                <a:off x="7316318" y="852790"/>
                <a:ext cx="654282"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𝒍</m:t>
                          </m:r>
                        </m:e>
                        <m:sub>
                          <m:r>
                            <a:rPr lang="en-GB" b="1" i="1">
                              <a:latin typeface="Cambria Math" panose="02040503050406030204" pitchFamily="18" charset="0"/>
                            </a:rPr>
                            <m:t>𝒈𝒂𝒑</m:t>
                          </m:r>
                        </m:sub>
                      </m:sSub>
                    </m:oMath>
                  </m:oMathPara>
                </a14:m>
                <a:endParaRPr lang="en-GB" b="1" dirty="0"/>
              </a:p>
            </p:txBody>
          </p:sp>
        </mc:Choice>
        <mc:Fallback xmlns="">
          <p:sp>
            <p:nvSpPr>
              <p:cNvPr id="19" name="Rettangolo 18">
                <a:extLst>
                  <a:ext uri="{FF2B5EF4-FFF2-40B4-BE49-F238E27FC236}">
                    <a16:creationId xmlns:a16="http://schemas.microsoft.com/office/drawing/2014/main" id="{66D8055F-6560-41AE-ABC0-C43924A7684F}"/>
                  </a:ext>
                </a:extLst>
              </p:cNvPr>
              <p:cNvSpPr>
                <a:spLocks noRot="1" noChangeAspect="1" noMove="1" noResize="1" noEditPoints="1" noAdjustHandles="1" noChangeArrowheads="1" noChangeShapeType="1" noTextEdit="1"/>
              </p:cNvSpPr>
              <p:nvPr/>
            </p:nvSpPr>
            <p:spPr>
              <a:xfrm>
                <a:off x="7316318" y="852790"/>
                <a:ext cx="654282" cy="395621"/>
              </a:xfrm>
              <a:prstGeom prst="rect">
                <a:avLst/>
              </a:prstGeom>
              <a:blipFill>
                <a:blip r:embed="rId3"/>
                <a:stretch>
                  <a:fillRect b="-4615"/>
                </a:stretch>
              </a:blipFill>
            </p:spPr>
            <p:txBody>
              <a:bodyPr/>
              <a:lstStyle/>
              <a:p>
                <a:r>
                  <a:rPr lang="en-GB">
                    <a:noFill/>
                  </a:rPr>
                  <a:t> </a:t>
                </a:r>
              </a:p>
            </p:txBody>
          </p:sp>
        </mc:Fallback>
      </mc:AlternateContent>
      <p:sp>
        <p:nvSpPr>
          <p:cNvPr id="25" name="Ovale 24">
            <a:extLst>
              <a:ext uri="{FF2B5EF4-FFF2-40B4-BE49-F238E27FC236}">
                <a16:creationId xmlns:a16="http://schemas.microsoft.com/office/drawing/2014/main" id="{DFC5DB57-380D-4FF7-AA0C-CF196D8791F9}"/>
              </a:ext>
            </a:extLst>
          </p:cNvPr>
          <p:cNvSpPr/>
          <p:nvPr/>
        </p:nvSpPr>
        <p:spPr>
          <a:xfrm>
            <a:off x="5666864" y="2300557"/>
            <a:ext cx="177554" cy="21306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arentesi graffa chiusa 27">
            <a:extLst>
              <a:ext uri="{FF2B5EF4-FFF2-40B4-BE49-F238E27FC236}">
                <a16:creationId xmlns:a16="http://schemas.microsoft.com/office/drawing/2014/main" id="{2D3AE6FE-90E9-4871-A84C-1843E873ECE8}"/>
              </a:ext>
            </a:extLst>
          </p:cNvPr>
          <p:cNvSpPr/>
          <p:nvPr/>
        </p:nvSpPr>
        <p:spPr>
          <a:xfrm rot="16200000">
            <a:off x="7486793" y="-230147"/>
            <a:ext cx="313332" cy="348047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A223C0ED-6503-42B3-9749-58BADF92232A}"/>
                  </a:ext>
                </a:extLst>
              </p:cNvPr>
              <p:cNvSpPr txBox="1"/>
              <p:nvPr/>
            </p:nvSpPr>
            <p:spPr>
              <a:xfrm>
                <a:off x="4120964" y="5250721"/>
                <a:ext cx="2717899" cy="506870"/>
              </a:xfrm>
              <a:prstGeom prst="rect">
                <a:avLst/>
              </a:prstGeom>
              <a:noFill/>
            </p:spPr>
            <p:txBody>
              <a:bodyPr wrap="square">
                <a:spAutoFit/>
              </a:bodyPr>
              <a:lstStyle/>
              <a:p>
                <a14:m>
                  <m:oMath xmlns:m="http://schemas.openxmlformats.org/officeDocument/2006/math">
                    <m:acc>
                      <m:accPr>
                        <m:chr m:val="⃗"/>
                        <m:ctrlPr>
                          <a:rPr lang="en-GB" i="1" smtClean="0">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𝜉</m:t>
                        </m:r>
                      </m:e>
                    </m:acc>
                  </m:oMath>
                </a14:m>
                <a:r>
                  <a:rPr lang="en-GB" dirty="0">
                    <a:solidFill>
                      <a:srgbClr val="FF0000"/>
                    </a:solidFill>
                  </a:rPr>
                  <a:t>(</a:t>
                </a:r>
                <a14:m>
                  <m:oMath xmlns:m="http://schemas.openxmlformats.org/officeDocument/2006/math">
                    <m:r>
                      <m:rPr>
                        <m:nor/>
                      </m:rPr>
                      <a:rPr lang="en-GB" i="1" dirty="0">
                        <a:solidFill>
                          <a:srgbClr val="FF0000"/>
                        </a:solidFill>
                      </a:rPr>
                      <m:t>s</m:t>
                    </m:r>
                  </m:oMath>
                </a14:m>
                <a:r>
                  <a:rPr lang="en-GB" dirty="0">
                    <a:solidFill>
                      <a:srgbClr val="FF0000"/>
                    </a:solidFill>
                  </a:rPr>
                  <a:t>)</a:t>
                </a:r>
                <a14:m>
                  <m:oMath xmlns:m="http://schemas.openxmlformats.org/officeDocument/2006/math">
                    <m:r>
                      <a:rPr lang="en-GB" b="0" i="0" smtClean="0">
                        <a:solidFill>
                          <a:srgbClr val="FF0000"/>
                        </a:solidFill>
                        <a:latin typeface="Cambria Math" panose="02040503050406030204" pitchFamily="18" charset="0"/>
                      </a:rPr>
                      <m:t> </m:t>
                    </m:r>
                    <m:r>
                      <a:rPr lang="en-GB" b="0" i="1" smtClean="0">
                        <a:solidFill>
                          <a:srgbClr val="FF0000"/>
                        </a:solidFill>
                        <a:latin typeface="Cambria Math" panose="02040503050406030204" pitchFamily="18" charset="0"/>
                      </a:rPr>
                      <m:t>=</m:t>
                    </m:r>
                    <m:acc>
                      <m:accPr>
                        <m:chr m:val="̂"/>
                        <m:ctrlPr>
                          <a:rPr lang="en-GB" b="0" i="1" smtClean="0">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𝜉</m:t>
                        </m:r>
                      </m:e>
                    </m:acc>
                    <m:r>
                      <m:rPr>
                        <m:sty m:val="p"/>
                      </m:rPr>
                      <a:rPr lang="en-GB" b="0" i="0" smtClean="0">
                        <a:solidFill>
                          <a:srgbClr val="FF0000"/>
                        </a:solidFill>
                        <a:latin typeface="Cambria Math" panose="02040503050406030204" pitchFamily="18" charset="0"/>
                      </a:rPr>
                      <m:t>sin</m:t>
                    </m:r>
                    <m:d>
                      <m:dPr>
                        <m:ctrlPr>
                          <a:rPr lang="en-GB" b="0"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𝑟𝑓</m:t>
                            </m:r>
                          </m:sub>
                        </m:sSub>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𝑠</m:t>
                            </m:r>
                          </m:num>
                          <m:den>
                            <m:r>
                              <a:rPr lang="en-GB" i="1">
                                <a:solidFill>
                                  <a:srgbClr val="FF0000"/>
                                </a:solidFill>
                                <a:latin typeface="Cambria Math" panose="02040503050406030204" pitchFamily="18" charset="0"/>
                              </a:rPr>
                              <m:t>𝑣</m:t>
                            </m:r>
                          </m:den>
                        </m:f>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𝑟𝑓</m:t>
                            </m:r>
                          </m:sub>
                        </m:sSub>
                      </m:e>
                    </m:d>
                  </m:oMath>
                </a14:m>
                <a:endParaRPr lang="en-GB" dirty="0"/>
              </a:p>
            </p:txBody>
          </p:sp>
        </mc:Choice>
        <mc:Fallback xmlns="">
          <p:sp>
            <p:nvSpPr>
              <p:cNvPr id="39" name="CasellaDiTesto 38">
                <a:extLst>
                  <a:ext uri="{FF2B5EF4-FFF2-40B4-BE49-F238E27FC236}">
                    <a16:creationId xmlns:a16="http://schemas.microsoft.com/office/drawing/2014/main" id="{A223C0ED-6503-42B3-9749-58BADF92232A}"/>
                  </a:ext>
                </a:extLst>
              </p:cNvPr>
              <p:cNvSpPr txBox="1">
                <a:spLocks noRot="1" noChangeAspect="1" noMove="1" noResize="1" noEditPoints="1" noAdjustHandles="1" noChangeArrowheads="1" noChangeShapeType="1" noTextEdit="1"/>
              </p:cNvSpPr>
              <p:nvPr/>
            </p:nvSpPr>
            <p:spPr>
              <a:xfrm>
                <a:off x="4120964" y="5250721"/>
                <a:ext cx="2717899" cy="506870"/>
              </a:xfrm>
              <a:prstGeom prst="rect">
                <a:avLst/>
              </a:prstGeom>
              <a:blipFill>
                <a:blip r:embed="rId4"/>
                <a:stretch>
                  <a:fillRect l="-673" t="-12048" b="-60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07FB2399-026D-4833-97B2-1B4363D990C8}"/>
                  </a:ext>
                </a:extLst>
              </p:cNvPr>
              <p:cNvSpPr txBox="1"/>
              <p:nvPr/>
            </p:nvSpPr>
            <p:spPr>
              <a:xfrm>
                <a:off x="7196445" y="5228487"/>
                <a:ext cx="1548309" cy="547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𝑠</m:t>
                      </m:r>
                      <m:r>
                        <a:rPr lang="en-GB" sz="1600" b="0" i="1" smtClean="0">
                          <a:latin typeface="Cambria Math" panose="02040503050406030204" pitchFamily="18" charset="0"/>
                          <a:ea typeface="Cambria Math" panose="02040503050406030204" pitchFamily="18" charset="0"/>
                        </a:rPr>
                        <m:t>∈</m:t>
                      </m:r>
                      <m:d>
                        <m:dPr>
                          <m:begChr m:val="["/>
                          <m:endChr m:val="]"/>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sSub>
                                <m:sSubPr>
                                  <m:ctrlPr>
                                    <a:rPr lang="en-GB" sz="1600" i="1">
                                      <a:latin typeface="Cambria Math" panose="02040503050406030204" pitchFamily="18" charset="0"/>
                                    </a:rPr>
                                  </m:ctrlPr>
                                </m:sSubPr>
                                <m:e>
                                  <m:r>
                                    <a:rPr lang="en-GB" sz="1600" i="1">
                                      <a:latin typeface="Cambria Math" panose="02040503050406030204" pitchFamily="18" charset="0"/>
                                    </a:rPr>
                                    <m:t>𝑙</m:t>
                                  </m:r>
                                </m:e>
                                <m:sub>
                                  <m:r>
                                    <a:rPr lang="en-GB" sz="1600" i="1">
                                      <a:latin typeface="Cambria Math" panose="02040503050406030204" pitchFamily="18" charset="0"/>
                                    </a:rPr>
                                    <m:t>𝑔𝑎𝑝</m:t>
                                  </m:r>
                                </m:sub>
                              </m:sSub>
                            </m:num>
                            <m:den>
                              <m:r>
                                <a:rPr lang="en-GB" sz="1600" b="0" i="1" smtClean="0">
                                  <a:latin typeface="Cambria Math" panose="02040503050406030204" pitchFamily="18" charset="0"/>
                                  <a:ea typeface="Cambria Math" panose="02040503050406030204" pitchFamily="18" charset="0"/>
                                </a:rPr>
                                <m:t>2</m:t>
                              </m:r>
                            </m:den>
                          </m:f>
                          <m:r>
                            <a:rPr lang="en-GB" sz="1600" b="0" i="1" smtClean="0">
                              <a:latin typeface="Cambria Math" panose="02040503050406030204" pitchFamily="18" charset="0"/>
                              <a:ea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sSub>
                                <m:sSubPr>
                                  <m:ctrlPr>
                                    <a:rPr lang="en-GB" sz="1600" i="1">
                                      <a:latin typeface="Cambria Math" panose="02040503050406030204" pitchFamily="18" charset="0"/>
                                    </a:rPr>
                                  </m:ctrlPr>
                                </m:sSubPr>
                                <m:e>
                                  <m:r>
                                    <a:rPr lang="en-GB" sz="1600" i="1">
                                      <a:latin typeface="Cambria Math" panose="02040503050406030204" pitchFamily="18" charset="0"/>
                                    </a:rPr>
                                    <m:t>𝑙</m:t>
                                  </m:r>
                                </m:e>
                                <m:sub>
                                  <m:r>
                                    <a:rPr lang="en-GB" sz="1600" i="1">
                                      <a:latin typeface="Cambria Math" panose="02040503050406030204" pitchFamily="18" charset="0"/>
                                    </a:rPr>
                                    <m:t>𝑔𝑎𝑝</m:t>
                                  </m:r>
                                </m:sub>
                              </m:sSub>
                            </m:num>
                            <m:den>
                              <m:r>
                                <a:rPr lang="en-GB" sz="1600" i="1">
                                  <a:latin typeface="Cambria Math" panose="02040503050406030204" pitchFamily="18" charset="0"/>
                                  <a:ea typeface="Cambria Math" panose="02040503050406030204" pitchFamily="18" charset="0"/>
                                </a:rPr>
                                <m:t>2</m:t>
                              </m:r>
                            </m:den>
                          </m:f>
                        </m:e>
                      </m:d>
                    </m:oMath>
                  </m:oMathPara>
                </a14:m>
                <a:endParaRPr lang="en-GB" sz="1600" dirty="0"/>
              </a:p>
            </p:txBody>
          </p:sp>
        </mc:Choice>
        <mc:Fallback xmlns="">
          <p:sp>
            <p:nvSpPr>
              <p:cNvPr id="40" name="CasellaDiTesto 39">
                <a:extLst>
                  <a:ext uri="{FF2B5EF4-FFF2-40B4-BE49-F238E27FC236}">
                    <a16:creationId xmlns:a16="http://schemas.microsoft.com/office/drawing/2014/main" id="{07FB2399-026D-4833-97B2-1B4363D990C8}"/>
                  </a:ext>
                </a:extLst>
              </p:cNvPr>
              <p:cNvSpPr txBox="1">
                <a:spLocks noRot="1" noChangeAspect="1" noMove="1" noResize="1" noEditPoints="1" noAdjustHandles="1" noChangeArrowheads="1" noChangeShapeType="1" noTextEdit="1"/>
              </p:cNvSpPr>
              <p:nvPr/>
            </p:nvSpPr>
            <p:spPr>
              <a:xfrm>
                <a:off x="7196445" y="5228487"/>
                <a:ext cx="1548309" cy="547971"/>
              </a:xfrm>
              <a:prstGeom prst="rect">
                <a:avLst/>
              </a:prstGeom>
              <a:blipFill>
                <a:blip r:embed="rId5"/>
                <a:stretch>
                  <a:fillRect/>
                </a:stretch>
              </a:blipFill>
            </p:spPr>
            <p:txBody>
              <a:bodyPr/>
              <a:lstStyle/>
              <a:p>
                <a:r>
                  <a:rPr lang="en-GB">
                    <a:noFill/>
                  </a:rPr>
                  <a:t> </a:t>
                </a:r>
              </a:p>
            </p:txBody>
          </p:sp>
        </mc:Fallback>
      </mc:AlternateContent>
      <p:sp>
        <p:nvSpPr>
          <p:cNvPr id="9" name="Segnaposto numero diapositiva 8">
            <a:extLst>
              <a:ext uri="{FF2B5EF4-FFF2-40B4-BE49-F238E27FC236}">
                <a16:creationId xmlns:a16="http://schemas.microsoft.com/office/drawing/2014/main" id="{98603936-C49A-44CB-8500-E9381871DC42}"/>
              </a:ext>
            </a:extLst>
          </p:cNvPr>
          <p:cNvSpPr>
            <a:spLocks noGrp="1"/>
          </p:cNvSpPr>
          <p:nvPr>
            <p:ph type="sldNum" sz="quarter" idx="12"/>
          </p:nvPr>
        </p:nvSpPr>
        <p:spPr/>
        <p:txBody>
          <a:bodyPr/>
          <a:lstStyle/>
          <a:p>
            <a:fld id="{F556478C-EA8F-4B12-8AB2-8053E5C3663D}" type="slidenum">
              <a:rPr lang="en-GB" smtClean="0"/>
              <a:t>5</a:t>
            </a:fld>
            <a:endParaRPr lang="en-GB" dirty="0"/>
          </a:p>
        </p:txBody>
      </p:sp>
    </p:spTree>
    <p:extLst>
      <p:ext uri="{BB962C8B-B14F-4D97-AF65-F5344CB8AC3E}">
        <p14:creationId xmlns:p14="http://schemas.microsoft.com/office/powerpoint/2010/main" val="5996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5000" fill="hold" grpId="0" nodeType="clickEffect">
                                  <p:stCondLst>
                                    <p:cond delay="0"/>
                                  </p:stCondLst>
                                  <p:childTnLst>
                                    <p:animMotion origin="layout" path="M -0.00013 0.00417 C 0.04739 -0.02407 0.09843 0.01713 0.11419 0.09699 C 0.12981 0.17709 0.10377 0.26528 0.05677 0.29422 C 0.00937 0.32315 -0.04102 0.28125 -0.05638 0.20116 C -0.07201 0.12107 -0.04636 0.03334 -0.00013 0.00417 Z " pathEditMode="relative" rAng="20460000" ptsTypes="AAAAA">
                                      <p:cBhvr>
                                        <p:cTn id="6" dur="2000" fill="hold"/>
                                        <p:tgtEl>
                                          <p:spTgt spid="11"/>
                                        </p:tgtEl>
                                        <p:attrNameLst>
                                          <p:attrName>ppt_x</p:attrName>
                                          <p:attrName>ppt_y</p:attrName>
                                        </p:attrNameLst>
                                      </p:cBhvr>
                                      <p:rCtr x="2891" y="14468"/>
                                    </p:animMotion>
                                  </p:childTnLst>
                                </p:cTn>
                              </p:par>
                              <p:par>
                                <p:cTn id="7" presetID="42" presetClass="path" presetSubtype="0" repeatCount="5000" accel="50000" decel="50000" fill="hold" grpId="0" nodeType="withEffect">
                                  <p:stCondLst>
                                    <p:cond delay="0"/>
                                  </p:stCondLst>
                                  <p:childTnLst>
                                    <p:animMotion origin="layout" path="M 4.58333E-6 4.07407E-6 L 0.31289 -0.0007 " pathEditMode="relative" rAng="0" ptsTypes="AA">
                                      <p:cBhvr>
                                        <p:cTn id="8" dur="2000" fill="hold"/>
                                        <p:tgtEl>
                                          <p:spTgt spid="25"/>
                                        </p:tgtEl>
                                        <p:attrNameLst>
                                          <p:attrName>ppt_x</p:attrName>
                                          <p:attrName>ppt_y</p:attrName>
                                        </p:attrNameLst>
                                      </p:cBhvr>
                                      <p:rCtr x="15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72CF34-9F5F-445C-9D28-D69050D57F2A}"/>
              </a:ext>
            </a:extLst>
          </p:cNvPr>
          <p:cNvSpPr txBox="1"/>
          <p:nvPr/>
        </p:nvSpPr>
        <p:spPr>
          <a:xfrm>
            <a:off x="-53268" y="72737"/>
            <a:ext cx="12192000" cy="584775"/>
          </a:xfrm>
          <a:prstGeom prst="rect">
            <a:avLst/>
          </a:prstGeom>
          <a:noFill/>
        </p:spPr>
        <p:txBody>
          <a:bodyPr wrap="square" rtlCol="0">
            <a:spAutoFit/>
          </a:bodyPr>
          <a:lstStyle/>
          <a:p>
            <a:pPr algn="ctr"/>
            <a:r>
              <a:rPr lang="en-GB" sz="3200" dirty="0">
                <a:latin typeface="+mj-lt"/>
              </a:rPr>
              <a:t>Improvement of the loaded-HOM algorithm</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0B4794B4-091A-4EAF-B5EA-E69F08DC42E5}"/>
                  </a:ext>
                </a:extLst>
              </p:cNvPr>
              <p:cNvSpPr txBox="1"/>
              <p:nvPr/>
            </p:nvSpPr>
            <p:spPr>
              <a:xfrm>
                <a:off x="0" y="646745"/>
                <a:ext cx="6121152" cy="658514"/>
              </a:xfrm>
              <a:prstGeom prst="rect">
                <a:avLst/>
              </a:prstGeom>
              <a:noFill/>
            </p:spPr>
            <p:txBody>
              <a:bodyPr wrap="square">
                <a:spAutoFit/>
              </a:bodyPr>
              <a:lstStyle/>
              <a:p>
                <a14:m>
                  <m:oMath xmlns:m="http://schemas.openxmlformats.org/officeDocument/2006/math">
                    <m:sSub>
                      <m:sSubPr>
                        <m:ctrlPr>
                          <a:rPr lang="en-GB" i="1" smtClean="0">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𝜑</m:t>
                        </m:r>
                      </m:e>
                      <m:sub>
                        <m:r>
                          <a:rPr lang="en-GB" i="1">
                            <a:solidFill>
                              <a:srgbClr val="0000FF"/>
                            </a:solidFill>
                            <a:latin typeface="Cambria Math" panose="02040503050406030204" pitchFamily="18" charset="0"/>
                          </a:rPr>
                          <m:t>𝐻𝑂𝑀</m:t>
                        </m:r>
                        <m:r>
                          <a:rPr lang="en-GB" i="1">
                            <a:solidFill>
                              <a:srgbClr val="0000FF"/>
                            </a:solidFill>
                            <a:latin typeface="Cambria Math" panose="02040503050406030204" pitchFamily="18" charset="0"/>
                          </a:rPr>
                          <m:t>,1</m:t>
                        </m:r>
                      </m:sub>
                    </m:sSub>
                  </m:oMath>
                </a14:m>
                <a:r>
                  <a:rPr lang="en-GB" dirty="0">
                    <a:solidFill>
                      <a:srgbClr val="0000FF"/>
                    </a:solidFill>
                  </a:rPr>
                  <a:t> = </a:t>
                </a:r>
                <a14:m>
                  <m:oMath xmlns:m="http://schemas.openxmlformats.org/officeDocument/2006/math">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𝜑</m:t>
                        </m:r>
                      </m:e>
                      <m:sub>
                        <m:r>
                          <a:rPr lang="en-GB" i="1">
                            <a:solidFill>
                              <a:srgbClr val="0000FF"/>
                            </a:solidFill>
                            <a:latin typeface="Cambria Math" panose="02040503050406030204" pitchFamily="18" charset="0"/>
                          </a:rPr>
                          <m:t>𝐻𝑂𝑀</m:t>
                        </m:r>
                        <m:r>
                          <a:rPr lang="en-GB" i="1">
                            <a:solidFill>
                              <a:srgbClr val="0000FF"/>
                            </a:solidFill>
                            <a:latin typeface="Cambria Math" panose="02040503050406030204" pitchFamily="18" charset="0"/>
                          </a:rPr>
                          <m:t>,2</m:t>
                        </m:r>
                      </m:sub>
                    </m:sSub>
                  </m:oMath>
                </a14:m>
                <a:r>
                  <a:rPr lang="en-GB" dirty="0">
                    <a:solidFill>
                      <a:srgbClr val="0000FF"/>
                    </a:solidFill>
                  </a:rPr>
                  <a:t> = </a:t>
                </a:r>
                <a14:m>
                  <m:oMath xmlns:m="http://schemas.openxmlformats.org/officeDocument/2006/math">
                    <m:sSub>
                      <m:sSubPr>
                        <m:ctrlPr>
                          <a:rPr lang="en-GB" i="1">
                            <a:solidFill>
                              <a:srgbClr val="0000FF"/>
                            </a:solidFill>
                            <a:latin typeface="Cambria Math" panose="02040503050406030204" pitchFamily="18" charset="0"/>
                          </a:rPr>
                        </m:ctrlPr>
                      </m:sSubPr>
                      <m:e>
                        <m:r>
                          <a:rPr lang="en-GB" i="1">
                            <a:solidFill>
                              <a:srgbClr val="0000FF"/>
                            </a:solidFill>
                            <a:latin typeface="Cambria Math" panose="02040503050406030204" pitchFamily="18" charset="0"/>
                            <a:ea typeface="Cambria Math" panose="02040503050406030204" pitchFamily="18" charset="0"/>
                          </a:rPr>
                          <m:t>∆</m:t>
                        </m:r>
                        <m:r>
                          <a:rPr lang="en-GB" i="1">
                            <a:solidFill>
                              <a:srgbClr val="0000FF"/>
                            </a:solidFill>
                            <a:latin typeface="Cambria Math" panose="02040503050406030204" pitchFamily="18" charset="0"/>
                            <a:ea typeface="Cambria Math" panose="02040503050406030204" pitchFamily="18" charset="0"/>
                          </a:rPr>
                          <m:t>𝜑</m:t>
                        </m:r>
                      </m:e>
                      <m:sub>
                        <m:r>
                          <a:rPr lang="en-GB" i="1">
                            <a:solidFill>
                              <a:srgbClr val="0000FF"/>
                            </a:solidFill>
                            <a:latin typeface="Cambria Math" panose="02040503050406030204" pitchFamily="18" charset="0"/>
                          </a:rPr>
                          <m:t>𝑆𝑅</m:t>
                        </m:r>
                      </m:sub>
                    </m:sSub>
                  </m:oMath>
                </a14:m>
                <a:endParaRPr lang="en-GB" i="1" dirty="0">
                  <a:solidFill>
                    <a:srgbClr val="0D0DEC"/>
                  </a:solidFill>
                </a:endParaRPr>
              </a:p>
              <a:p>
                <a:endParaRPr lang="en-GB" dirty="0">
                  <a:solidFill>
                    <a:srgbClr val="0D0DEC"/>
                  </a:solidFill>
                </a:endParaRPr>
              </a:p>
            </p:txBody>
          </p:sp>
        </mc:Choice>
        <mc:Fallback xmlns="">
          <p:sp>
            <p:nvSpPr>
              <p:cNvPr id="9" name="CasellaDiTesto 8">
                <a:extLst>
                  <a:ext uri="{FF2B5EF4-FFF2-40B4-BE49-F238E27FC236}">
                    <a16:creationId xmlns:a16="http://schemas.microsoft.com/office/drawing/2014/main" id="{0B4794B4-091A-4EAF-B5EA-E69F08DC42E5}"/>
                  </a:ext>
                </a:extLst>
              </p:cNvPr>
              <p:cNvSpPr txBox="1">
                <a:spLocks noRot="1" noChangeAspect="1" noMove="1" noResize="1" noEditPoints="1" noAdjustHandles="1" noChangeArrowheads="1" noChangeShapeType="1" noTextEdit="1"/>
              </p:cNvSpPr>
              <p:nvPr/>
            </p:nvSpPr>
            <p:spPr>
              <a:xfrm>
                <a:off x="0" y="646745"/>
                <a:ext cx="6121152" cy="658514"/>
              </a:xfrm>
              <a:prstGeom prst="rect">
                <a:avLst/>
              </a:prstGeom>
              <a:blipFill>
                <a:blip r:embed="rId2"/>
                <a:stretch>
                  <a:fillRect t="-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3C1A4D3-FB6E-4005-AE36-5D171B56A2F8}"/>
                  </a:ext>
                </a:extLst>
              </p:cNvPr>
              <p:cNvSpPr txBox="1"/>
              <p:nvPr/>
            </p:nvSpPr>
            <p:spPr>
              <a:xfrm>
                <a:off x="546390" y="2106156"/>
                <a:ext cx="6272132"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FF0000"/>
                              </a:solidFill>
                              <a:latin typeface="Cambria Math" panose="02040503050406030204" pitchFamily="18" charset="0"/>
                            </a:rPr>
                          </m:ctrlPr>
                        </m:dPr>
                        <m:e>
                          <m:f>
                            <m:fPr>
                              <m:type m:val="noBar"/>
                              <m:ctrlPr>
                                <a:rPr lang="en-GB" i="1" smtClean="0">
                                  <a:solidFill>
                                    <a:srgbClr val="FF0000"/>
                                  </a:solidFill>
                                  <a:latin typeface="Cambria Math" panose="02040503050406030204" pitchFamily="18" charset="0"/>
                                </a:rPr>
                              </m:ctrlPr>
                            </m:fPr>
                            <m:num>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num>
                            <m:den>
                              <m:sSubSup>
                                <m:sSubSupPr>
                                  <m:ctrlPr>
                                    <a:rPr lang="en-GB" i="1">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𝑖</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den>
                          </m:f>
                        </m:e>
                      </m:d>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𝑊</m:t>
                      </m:r>
                      <m:d>
                        <m:dPr>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11</m:t>
                              </m:r>
                            </m:sub>
                          </m:sSub>
                        </m:e>
                      </m:d>
                      <m:d>
                        <m:dPr>
                          <m:ctrlPr>
                            <a:rPr lang="en-GB" i="1" smtClean="0">
                              <a:solidFill>
                                <a:srgbClr val="FF0000"/>
                              </a:solidFill>
                              <a:latin typeface="Cambria Math" panose="02040503050406030204" pitchFamily="18" charset="0"/>
                            </a:rPr>
                          </m:ctrlPr>
                        </m:dPr>
                        <m:e>
                          <m:f>
                            <m:fPr>
                              <m:type m:val="noBa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𝑎</m:t>
                                      </m:r>
                                    </m:e>
                                  </m:acc>
                                </m:e>
                                <m:sub>
                                  <m:r>
                                    <a:rPr lang="en-GB" b="0" i="1" smtClean="0">
                                      <a:solidFill>
                                        <a:srgbClr val="FF0000"/>
                                      </a:solidFill>
                                      <a:latin typeface="Cambria Math" panose="02040503050406030204" pitchFamily="18" charset="0"/>
                                      <a:ea typeface="Cambria Math" panose="02040503050406030204" pitchFamily="18" charset="0"/>
                                    </a:rPr>
                                    <m:t>𝑉</m:t>
                                  </m:r>
                                </m:sub>
                              </m:sSub>
                              <m:d>
                                <m:dPr>
                                  <m:ctrlPr>
                                    <a:rPr lang="en-GB" i="1">
                                      <a:solidFill>
                                        <a:srgbClr val="FF0000"/>
                                      </a:solidFill>
                                      <a:latin typeface="Cambria Math" panose="02040503050406030204" pitchFamily="18" charset="0"/>
                                    </a:rPr>
                                  </m:ctrlPr>
                                </m:dPr>
                                <m:e>
                                  <m:sSub>
                                    <m:sSubPr>
                                      <m:ctrlPr>
                                        <a:rPr lang="el-GR"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𝑄</m:t>
                                  </m:r>
                                </m:e>
                                <m:sub>
                                  <m:r>
                                    <a:rPr lang="en-GB" b="0" i="1" smtClean="0">
                                      <a:solidFill>
                                        <a:srgbClr val="FF0000"/>
                                      </a:solidFill>
                                      <a:latin typeface="Cambria Math" panose="02040503050406030204" pitchFamily="18" charset="0"/>
                                      <a:ea typeface="Cambria Math" panose="02040503050406030204" pitchFamily="18" charset="0"/>
                                    </a:rPr>
                                    <m:t>𝑏</m:t>
                                  </m:r>
                                  <m:r>
                                    <a:rPr lang="en-GB" b="0" i="1" smtClean="0">
                                      <a:solidFill>
                                        <a:srgbClr val="FF0000"/>
                                      </a:solidFill>
                                      <a:latin typeface="Cambria Math" panose="02040503050406030204" pitchFamily="18" charset="0"/>
                                      <a:ea typeface="Cambria Math" panose="02040503050406030204" pitchFamily="18" charset="0"/>
                                    </a:rPr>
                                    <m:t>,1</m:t>
                                  </m:r>
                                </m:sub>
                              </m:sSub>
                              <m:r>
                                <a:rPr lang="en-GB" i="1" smtClean="0">
                                  <a:solidFill>
                                    <a:srgbClr val="FF0000"/>
                                  </a:solidFill>
                                  <a:latin typeface="Cambria Math" panose="02040503050406030204" pitchFamily="18" charset="0"/>
                                </a:rPr>
                                <m:t> </m:t>
                              </m:r>
                            </m:num>
                            <m:den>
                              <m:sSub>
                                <m:sSubPr>
                                  <m:ctrlPr>
                                    <a:rPr lang="en-GB" i="1">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𝑎</m:t>
                                      </m:r>
                                    </m:e>
                                  </m:acc>
                                </m:e>
                                <m:sub>
                                  <m:r>
                                    <a:rPr lang="en-GB" i="1">
                                      <a:solidFill>
                                        <a:srgbClr val="FF0000"/>
                                      </a:solidFill>
                                      <a:latin typeface="Cambria Math" panose="02040503050406030204" pitchFamily="18" charset="0"/>
                                      <a:ea typeface="Cambria Math" panose="02040503050406030204" pitchFamily="18" charset="0"/>
                                    </a:rPr>
                                    <m:t>𝑖</m:t>
                                  </m:r>
                                </m:sub>
                              </m:sSub>
                              <m:d>
                                <m:dPr>
                                  <m:ctrlPr>
                                    <a:rPr lang="en-GB" i="1">
                                      <a:solidFill>
                                        <a:srgbClr val="FF0000"/>
                                      </a:solidFill>
                                      <a:latin typeface="Cambria Math" panose="02040503050406030204" pitchFamily="18" charset="0"/>
                                      <a:ea typeface="Cambria Math" panose="02040503050406030204" pitchFamily="18" charset="0"/>
                                    </a:rPr>
                                  </m:ctrlPr>
                                </m:dPr>
                                <m:e>
                                  <m:sSub>
                                    <m:sSubPr>
                                      <m:ctrlPr>
                                        <a:rPr lang="el-GR"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r>
                                    <a:rPr lang="en-GB" i="1">
                                      <a:solidFill>
                                        <a:srgbClr val="FF0000"/>
                                      </a:solidFill>
                                      <a:latin typeface="Cambria Math" panose="02040503050406030204" pitchFamily="18" charset="0"/>
                                      <a:ea typeface="Cambria Math" panose="02040503050406030204" pitchFamily="18" charset="0"/>
                                    </a:rPr>
                                    <m:t>,1</m:t>
                                  </m:r>
                                </m:sub>
                              </m:sSub>
                            </m:den>
                          </m:f>
                        </m:e>
                      </m:d>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rPr>
                        <m:t>𝑊</m:t>
                      </m:r>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21</m:t>
                              </m:r>
                            </m:sub>
                          </m:sSub>
                        </m:e>
                      </m:d>
                      <m:d>
                        <m:dPr>
                          <m:ctrlPr>
                            <a:rPr lang="en-GB" i="1">
                              <a:solidFill>
                                <a:srgbClr val="FF0000"/>
                              </a:solidFill>
                              <a:latin typeface="Cambria Math" panose="02040503050406030204" pitchFamily="18" charset="0"/>
                            </a:rPr>
                          </m:ctrlPr>
                        </m:dPr>
                        <m:e>
                          <m:f>
                            <m:fPr>
                              <m:type m:val="noBa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𝑎</m:t>
                                      </m:r>
                                    </m:e>
                                  </m:acc>
                                </m:e>
                                <m:sub>
                                  <m:r>
                                    <a:rPr lang="en-GB" b="0" i="1" smtClean="0">
                                      <a:solidFill>
                                        <a:srgbClr val="FF0000"/>
                                      </a:solidFill>
                                      <a:latin typeface="Cambria Math" panose="02040503050406030204" pitchFamily="18" charset="0"/>
                                      <a:ea typeface="Cambria Math" panose="02040503050406030204" pitchFamily="18" charset="0"/>
                                    </a:rPr>
                                    <m:t>𝑉</m:t>
                                  </m:r>
                                </m:sub>
                              </m:sSub>
                              <m:d>
                                <m:dPr>
                                  <m:ctrlPr>
                                    <a:rPr lang="en-GB" i="1">
                                      <a:solidFill>
                                        <a:srgbClr val="FF0000"/>
                                      </a:solidFill>
                                      <a:latin typeface="Cambria Math" panose="02040503050406030204" pitchFamily="18" charset="0"/>
                                    </a:rPr>
                                  </m:ctrlPr>
                                </m:dPr>
                                <m:e>
                                  <m:sSub>
                                    <m:sSubPr>
                                      <m:ctrlPr>
                                        <a:rPr lang="el-GR"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r>
                                    <a:rPr lang="en-GB" i="1">
                                      <a:solidFill>
                                        <a:srgbClr val="FF0000"/>
                                      </a:solidFill>
                                      <a:latin typeface="Cambria Math" panose="02040503050406030204" pitchFamily="18" charset="0"/>
                                      <a:ea typeface="Cambria Math" panose="02040503050406030204" pitchFamily="18" charset="0"/>
                                    </a:rPr>
                                    <m:t>,2</m:t>
                                  </m:r>
                                </m:sub>
                              </m:sSub>
                              <m:r>
                                <a:rPr lang="en-GB" i="1">
                                  <a:solidFill>
                                    <a:srgbClr val="FF0000"/>
                                  </a:solidFill>
                                  <a:latin typeface="Cambria Math" panose="02040503050406030204" pitchFamily="18" charset="0"/>
                                </a:rPr>
                                <m:t> </m:t>
                              </m:r>
                            </m:num>
                            <m:den>
                              <m:sSub>
                                <m:sSubPr>
                                  <m:ctrlPr>
                                    <a:rPr lang="en-GB" i="1">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𝑎</m:t>
                                      </m:r>
                                    </m:e>
                                  </m:acc>
                                </m:e>
                                <m:sub>
                                  <m:r>
                                    <a:rPr lang="en-GB" i="1">
                                      <a:solidFill>
                                        <a:srgbClr val="FF0000"/>
                                      </a:solidFill>
                                      <a:latin typeface="Cambria Math" panose="02040503050406030204" pitchFamily="18" charset="0"/>
                                      <a:ea typeface="Cambria Math" panose="02040503050406030204" pitchFamily="18" charset="0"/>
                                    </a:rPr>
                                    <m:t>𝑖</m:t>
                                  </m:r>
                                </m:sub>
                              </m:sSub>
                              <m:d>
                                <m:dPr>
                                  <m:ctrlPr>
                                    <a:rPr lang="en-GB" i="1">
                                      <a:solidFill>
                                        <a:srgbClr val="FF0000"/>
                                      </a:solidFill>
                                      <a:latin typeface="Cambria Math" panose="02040503050406030204" pitchFamily="18" charset="0"/>
                                      <a:ea typeface="Cambria Math" panose="02040503050406030204" pitchFamily="18" charset="0"/>
                                    </a:rPr>
                                  </m:ctrlPr>
                                </m:dPr>
                                <m:e>
                                  <m:sSub>
                                    <m:sSubPr>
                                      <m:ctrlPr>
                                        <a:rPr lang="el-GR"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r>
                                    <a:rPr lang="en-GB" i="1">
                                      <a:solidFill>
                                        <a:srgbClr val="FF0000"/>
                                      </a:solidFill>
                                      <a:latin typeface="Cambria Math" panose="02040503050406030204" pitchFamily="18" charset="0"/>
                                      <a:ea typeface="Cambria Math" panose="02040503050406030204" pitchFamily="18" charset="0"/>
                                    </a:rPr>
                                    <m:t>,2</m:t>
                                  </m:r>
                                </m:sub>
                              </m:sSub>
                            </m:den>
                          </m:f>
                        </m:e>
                      </m:d>
                    </m:oMath>
                  </m:oMathPara>
                </a14:m>
                <a:endParaRPr lang="en-GB" dirty="0">
                  <a:solidFill>
                    <a:srgbClr val="FF0000"/>
                  </a:solidFill>
                </a:endParaRPr>
              </a:p>
            </p:txBody>
          </p:sp>
        </mc:Choice>
        <mc:Fallback xmlns="">
          <p:sp>
            <p:nvSpPr>
              <p:cNvPr id="12" name="CasellaDiTesto 11">
                <a:extLst>
                  <a:ext uri="{FF2B5EF4-FFF2-40B4-BE49-F238E27FC236}">
                    <a16:creationId xmlns:a16="http://schemas.microsoft.com/office/drawing/2014/main" id="{B3C1A4D3-FB6E-4005-AE36-5D171B56A2F8}"/>
                  </a:ext>
                </a:extLst>
              </p:cNvPr>
              <p:cNvSpPr txBox="1">
                <a:spLocks noRot="1" noChangeAspect="1" noMove="1" noResize="1" noEditPoints="1" noAdjustHandles="1" noChangeArrowheads="1" noChangeShapeType="1" noTextEdit="1"/>
              </p:cNvSpPr>
              <p:nvPr/>
            </p:nvSpPr>
            <p:spPr>
              <a:xfrm>
                <a:off x="546390" y="2106156"/>
                <a:ext cx="6272132" cy="98405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667A5D7-6DBE-4F24-8D4B-D7200CE89B95}"/>
                  </a:ext>
                </a:extLst>
              </p:cNvPr>
              <p:cNvSpPr txBox="1"/>
              <p:nvPr/>
            </p:nvSpPr>
            <p:spPr>
              <a:xfrm>
                <a:off x="556224" y="3472611"/>
                <a:ext cx="4416994"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FF0000"/>
                              </a:solidFill>
                              <a:latin typeface="Cambria Math" panose="02040503050406030204" pitchFamily="18" charset="0"/>
                            </a:rPr>
                          </m:ctrlPr>
                        </m:dPr>
                        <m:e>
                          <m:f>
                            <m:fPr>
                              <m:type m:val="noBar"/>
                              <m:ctrlPr>
                                <a:rPr lang="en-GB" i="1">
                                  <a:solidFill>
                                    <a:srgbClr val="FF0000"/>
                                  </a:solidFill>
                                  <a:latin typeface="Cambria Math" panose="02040503050406030204" pitchFamily="18" charset="0"/>
                                </a:rPr>
                              </m:ctrlPr>
                            </m:fPr>
                            <m:num>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num>
                            <m:den>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𝑖</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den>
                          </m:f>
                        </m:e>
                      </m:d>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𝑊</m:t>
                      </m:r>
                      <m:d>
                        <m:dPr>
                          <m:ctrlPr>
                            <a:rPr lang="en-GB"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12</m:t>
                              </m:r>
                            </m:sub>
                          </m:sSub>
                        </m:e>
                      </m:d>
                      <m:d>
                        <m:dPr>
                          <m:ctrlPr>
                            <a:rPr lang="en-GB" i="1" smtClean="0">
                              <a:solidFill>
                                <a:srgbClr val="FF0000"/>
                              </a:solidFill>
                              <a:latin typeface="Cambria Math" panose="02040503050406030204" pitchFamily="18" charset="0"/>
                            </a:rPr>
                          </m:ctrlPr>
                        </m:dPr>
                        <m:e>
                          <m:f>
                            <m:fPr>
                              <m:type m:val="noBar"/>
                              <m:ctrlPr>
                                <a:rPr lang="en-GB" i="1">
                                  <a:solidFill>
                                    <a:srgbClr val="FF0000"/>
                                  </a:solidFill>
                                  <a:latin typeface="Cambria Math" panose="02040503050406030204" pitchFamily="18" charset="0"/>
                                </a:rPr>
                              </m:ctrlPr>
                            </m:fPr>
                            <m:num>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r>
                                <a:rPr lang="en-GB" b="0" i="1" dirty="0"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𝑉</m:t>
                                  </m:r>
                                </m:e>
                                <m:sub>
                                  <m:r>
                                    <a:rPr lang="en-GB" i="1">
                                      <a:solidFill>
                                        <a:srgbClr val="FF0000"/>
                                      </a:solidFill>
                                      <a:latin typeface="Cambria Math" panose="02040503050406030204" pitchFamily="18" charset="0"/>
                                      <a:ea typeface="Cambria Math" panose="02040503050406030204" pitchFamily="18" charset="0"/>
                                    </a:rPr>
                                    <m:t>1</m:t>
                                  </m:r>
                                </m:sub>
                              </m:sSub>
                            </m:num>
                            <m:den>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𝑖</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den>
                          </m:f>
                        </m:e>
                      </m:d>
                    </m:oMath>
                  </m:oMathPara>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8667A5D7-6DBE-4F24-8D4B-D7200CE89B95}"/>
                  </a:ext>
                </a:extLst>
              </p:cNvPr>
              <p:cNvSpPr txBox="1">
                <a:spLocks noRot="1" noChangeAspect="1" noMove="1" noResize="1" noEditPoints="1" noAdjustHandles="1" noChangeArrowheads="1" noChangeShapeType="1" noTextEdit="1"/>
              </p:cNvSpPr>
              <p:nvPr/>
            </p:nvSpPr>
            <p:spPr>
              <a:xfrm>
                <a:off x="556224" y="3472611"/>
                <a:ext cx="4416994" cy="98405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3D6B069F-FDFC-4F3D-90F9-D9DB004E396A}"/>
                  </a:ext>
                </a:extLst>
              </p:cNvPr>
              <p:cNvSpPr txBox="1"/>
              <p:nvPr/>
            </p:nvSpPr>
            <p:spPr>
              <a:xfrm>
                <a:off x="685767" y="1795614"/>
                <a:ext cx="5689763" cy="318998"/>
              </a:xfrm>
              <a:prstGeom prst="rect">
                <a:avLst/>
              </a:prstGeom>
              <a:noFill/>
            </p:spPr>
            <p:txBody>
              <a:bodyPr wrap="none" lIns="0" tIns="0" rIns="0" bIns="0" rtlCol="0">
                <a:spAutoFit/>
              </a:bodyPr>
              <a:lstStyle/>
              <a:p>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11</m:t>
                        </m:r>
                      </m:sub>
                    </m:sSub>
                    <m:r>
                      <a:rPr lang="en-GB" b="0" i="1" smtClean="0">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h𝑇</m:t>
                        </m:r>
                      </m:e>
                      <m:sub>
                        <m:r>
                          <a:rPr lang="en-GB" b="0" i="1" smtClean="0">
                            <a:solidFill>
                              <a:srgbClr val="FF0000"/>
                            </a:solidFill>
                            <a:latin typeface="Cambria Math" panose="02040503050406030204" pitchFamily="18" charset="0"/>
                          </a:rPr>
                          <m:t>𝑟𝑓</m:t>
                        </m:r>
                      </m:sub>
                    </m:sSub>
                  </m:oMath>
                </a14:m>
                <a:r>
                  <a:rPr lang="en-GB" dirty="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𝑡</m:t>
                        </m:r>
                      </m:e>
                      <m:sub>
                        <m:r>
                          <a:rPr lang="en-GB" i="1">
                            <a:solidFill>
                              <a:srgbClr val="FF0000"/>
                            </a:solidFill>
                            <a:latin typeface="Cambria Math" panose="02040503050406030204" pitchFamily="18" charset="0"/>
                          </a:rPr>
                          <m:t>21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𝑟𝑓</m:t>
                        </m:r>
                      </m:sub>
                    </m:sSub>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h</m:t>
                        </m:r>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𝑑</m:t>
                            </m:r>
                          </m:e>
                          <m:sub>
                            <m:r>
                              <a:rPr lang="en-GB" i="1">
                                <a:solidFill>
                                  <a:srgbClr val="FF0000"/>
                                </a:solidFill>
                                <a:latin typeface="Cambria Math" panose="02040503050406030204" pitchFamily="18" charset="0"/>
                              </a:rPr>
                              <m:t>12</m:t>
                            </m:r>
                          </m:sub>
                        </m:sSub>
                      </m:e>
                    </m:d>
                    <m:r>
                      <a:rPr lang="en-GB" i="1">
                        <a:solidFill>
                          <a:srgbClr val="FF0000"/>
                        </a:solidFill>
                        <a:latin typeface="Cambria Math" panose="02040503050406030204" pitchFamily="18" charset="0"/>
                      </a:rPr>
                      <m:t>+</m:t>
                    </m:r>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,1</m:t>
                            </m:r>
                          </m:sub>
                        </m:sSub>
                        <m:r>
                          <m:rPr>
                            <m:nor/>
                          </m:rPr>
                          <a:rPr lang="en-GB" dirty="0">
                            <a:solidFill>
                              <a:srgbClr val="FF0000"/>
                            </a:solidFill>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,2</m:t>
                            </m:r>
                          </m:sub>
                        </m:sSub>
                      </m:e>
                    </m:d>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𝑟𝑓</m:t>
                        </m:r>
                      </m:sub>
                    </m:sSub>
                  </m:oMath>
                </a14:m>
                <a:endParaRPr lang="en-GB" dirty="0">
                  <a:solidFill>
                    <a:srgbClr val="FF0000"/>
                  </a:solidFill>
                </a:endParaRPr>
              </a:p>
            </p:txBody>
          </p:sp>
        </mc:Choice>
        <mc:Fallback xmlns="">
          <p:sp>
            <p:nvSpPr>
              <p:cNvPr id="16" name="CasellaDiTesto 15">
                <a:extLst>
                  <a:ext uri="{FF2B5EF4-FFF2-40B4-BE49-F238E27FC236}">
                    <a16:creationId xmlns:a16="http://schemas.microsoft.com/office/drawing/2014/main" id="{3D6B069F-FDFC-4F3D-90F9-D9DB004E396A}"/>
                  </a:ext>
                </a:extLst>
              </p:cNvPr>
              <p:cNvSpPr txBox="1">
                <a:spLocks noRot="1" noChangeAspect="1" noMove="1" noResize="1" noEditPoints="1" noAdjustHandles="1" noChangeArrowheads="1" noChangeShapeType="1" noTextEdit="1"/>
              </p:cNvSpPr>
              <p:nvPr/>
            </p:nvSpPr>
            <p:spPr>
              <a:xfrm>
                <a:off x="685767" y="1795614"/>
                <a:ext cx="5689763" cy="318998"/>
              </a:xfrm>
              <a:prstGeom prst="rect">
                <a:avLst/>
              </a:prstGeom>
              <a:blipFill>
                <a:blip r:embed="rId5"/>
                <a:stretch>
                  <a:fillRect l="-1285" t="-17308" r="-1071" b="-3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4941307-A45D-4819-B8A9-F6D82006127C}"/>
                  </a:ext>
                </a:extLst>
              </p:cNvPr>
              <p:cNvSpPr txBox="1"/>
              <p:nvPr/>
            </p:nvSpPr>
            <p:spPr>
              <a:xfrm>
                <a:off x="685767" y="3119091"/>
                <a:ext cx="4017062" cy="318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𝑡</m:t>
                          </m:r>
                        </m:e>
                        <m:sub>
                          <m:r>
                            <a:rPr lang="en-GB" b="0" i="1" smtClean="0">
                              <a:solidFill>
                                <a:srgbClr val="FF0000"/>
                              </a:solidFill>
                              <a:latin typeface="Cambria Math" panose="02040503050406030204" pitchFamily="18" charset="0"/>
                            </a:rPr>
                            <m:t>12</m:t>
                          </m:r>
                        </m:sub>
                      </m:sSub>
                      <m:r>
                        <a:rPr lang="en-GB" b="0" i="1" smtClean="0">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𝑇</m:t>
                          </m:r>
                        </m:e>
                        <m:sub>
                          <m:r>
                            <a:rPr lang="en-GB" b="0" i="1" smtClean="0">
                              <a:solidFill>
                                <a:srgbClr val="FF0000"/>
                              </a:solidFill>
                              <a:latin typeface="Cambria Math" panose="02040503050406030204" pitchFamily="18" charset="0"/>
                            </a:rPr>
                            <m:t>𝑟𝑓</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𝑑</m:t>
                          </m:r>
                        </m:e>
                        <m:sub>
                          <m:r>
                            <a:rPr lang="en-GB" i="1">
                              <a:solidFill>
                                <a:srgbClr val="FF0000"/>
                              </a:solidFill>
                              <a:latin typeface="Cambria Math" panose="02040503050406030204" pitchFamily="18" charset="0"/>
                            </a:rPr>
                            <m:t>1</m:t>
                          </m:r>
                          <m:r>
                            <a:rPr lang="en-GB" b="0" i="1" smtClean="0">
                              <a:solidFill>
                                <a:srgbClr val="FF0000"/>
                              </a:solidFill>
                              <a:latin typeface="Cambria Math" panose="02040503050406030204" pitchFamily="18" charset="0"/>
                            </a:rPr>
                            <m:t>2</m:t>
                          </m:r>
                        </m:sub>
                      </m:sSub>
                      <m:r>
                        <a:rPr lang="en-GB" b="0" i="1" smtClean="0">
                          <a:solidFill>
                            <a:srgbClr val="FF0000"/>
                          </a:solidFill>
                          <a:latin typeface="Cambria Math" panose="02040503050406030204" pitchFamily="18" charset="0"/>
                        </a:rPr>
                        <m:t>+</m:t>
                      </m:r>
                      <m:d>
                        <m:dPr>
                          <m:ctrlPr>
                            <a:rPr lang="en-GB" b="0" i="1" smtClean="0">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,2</m:t>
                              </m:r>
                            </m:sub>
                          </m:sSub>
                          <m:r>
                            <m:rPr>
                              <m:nor/>
                            </m:rPr>
                            <a:rPr lang="en-GB" dirty="0">
                              <a:solidFill>
                                <a:srgbClr val="FF0000"/>
                              </a:solidFill>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,1</m:t>
                              </m:r>
                            </m:sub>
                          </m:sSub>
                        </m:e>
                      </m:d>
                      <m:r>
                        <a:rPr lang="en-GB" b="0" i="1" smtClean="0">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𝜔</m:t>
                          </m:r>
                        </m:e>
                        <m:sub>
                          <m:r>
                            <a:rPr lang="en-GB" b="0" i="1" smtClean="0">
                              <a:solidFill>
                                <a:srgbClr val="FF0000"/>
                              </a:solidFill>
                              <a:latin typeface="Cambria Math" panose="02040503050406030204" pitchFamily="18" charset="0"/>
                            </a:rPr>
                            <m:t>𝑟𝑓</m:t>
                          </m:r>
                        </m:sub>
                      </m:sSub>
                    </m:oMath>
                  </m:oMathPara>
                </a14:m>
                <a:endParaRPr lang="en-GB" dirty="0">
                  <a:solidFill>
                    <a:srgbClr val="FF0000"/>
                  </a:solidFill>
                </a:endParaRPr>
              </a:p>
            </p:txBody>
          </p:sp>
        </mc:Choice>
        <mc:Fallback xmlns="">
          <p:sp>
            <p:nvSpPr>
              <p:cNvPr id="18" name="CasellaDiTesto 17">
                <a:extLst>
                  <a:ext uri="{FF2B5EF4-FFF2-40B4-BE49-F238E27FC236}">
                    <a16:creationId xmlns:a16="http://schemas.microsoft.com/office/drawing/2014/main" id="{A4941307-A45D-4819-B8A9-F6D82006127C}"/>
                  </a:ext>
                </a:extLst>
              </p:cNvPr>
              <p:cNvSpPr txBox="1">
                <a:spLocks noRot="1" noChangeAspect="1" noMove="1" noResize="1" noEditPoints="1" noAdjustHandles="1" noChangeArrowheads="1" noChangeShapeType="1" noTextEdit="1"/>
              </p:cNvSpPr>
              <p:nvPr/>
            </p:nvSpPr>
            <p:spPr>
              <a:xfrm>
                <a:off x="685767" y="3119091"/>
                <a:ext cx="4017062" cy="318998"/>
              </a:xfrm>
              <a:prstGeom prst="rect">
                <a:avLst/>
              </a:prstGeom>
              <a:blipFill>
                <a:blip r:embed="rId6"/>
                <a:stretch>
                  <a:fillRect l="-1062" r="-910" b="-26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072AEC42-8051-4E77-85D2-0DC9EEED705B}"/>
                  </a:ext>
                </a:extLst>
              </p:cNvPr>
              <p:cNvSpPr txBox="1"/>
              <p:nvPr/>
            </p:nvSpPr>
            <p:spPr>
              <a:xfrm>
                <a:off x="582163" y="4443673"/>
                <a:ext cx="5562775" cy="656013"/>
              </a:xfrm>
              <a:prstGeom prst="rect">
                <a:avLst/>
              </a:prstGeom>
              <a:noFill/>
            </p:spPr>
            <p:txBody>
              <a:bodyPr wrap="square" rtlCol="0">
                <a:spAutoFit/>
              </a:bodyPr>
              <a:lstStyle/>
              <a:p>
                <a:r>
                  <a:rPr lang="en-GB" dirty="0">
                    <a:solidFill>
                      <a:srgbClr val="FF0000"/>
                    </a:solidFill>
                  </a:rPr>
                  <a:t>error =</a:t>
                </a:r>
                <a14:m>
                  <m:oMath xmlns:m="http://schemas.openxmlformats.org/officeDocument/2006/math">
                    <m:rad>
                      <m:radPr>
                        <m:degHide m:val="on"/>
                        <m:ctrlPr>
                          <a:rPr lang="en-GB" i="1" smtClean="0">
                            <a:solidFill>
                              <a:srgbClr val="FF0000"/>
                            </a:solidFill>
                            <a:latin typeface="Cambria Math" panose="02040503050406030204" pitchFamily="18" charset="0"/>
                          </a:rPr>
                        </m:ctrlPr>
                      </m:radPr>
                      <m:deg/>
                      <m:e>
                        <m:sSup>
                          <m:sSupPr>
                            <m:ctrlPr>
                              <a:rPr lang="en-GB" i="1" smtClean="0">
                                <a:solidFill>
                                  <a:srgbClr val="FF0000"/>
                                </a:solidFill>
                                <a:latin typeface="Cambria Math" panose="02040503050406030204" pitchFamily="18" charset="0"/>
                              </a:rPr>
                            </m:ctrlPr>
                          </m:sSupPr>
                          <m:e>
                            <m:d>
                              <m:dPr>
                                <m:begChr m:val="|"/>
                                <m:endChr m:val="|"/>
                                <m:ctrlPr>
                                  <a:rPr lang="en-GB" i="1" smtClean="0">
                                    <a:solidFill>
                                      <a:srgbClr val="FF0000"/>
                                    </a:solidFill>
                                    <a:latin typeface="Cambria Math" panose="02040503050406030204" pitchFamily="18" charset="0"/>
                                  </a:rPr>
                                </m:ctrlPr>
                              </m:dPr>
                              <m:e>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r>
                                  <a:rPr lang="en-GB" b="0" i="1" smtClean="0">
                                    <a:solidFill>
                                      <a:srgbClr val="FF0000"/>
                                    </a:solidFill>
                                    <a:latin typeface="Cambria Math" panose="02040503050406030204" pitchFamily="18" charset="0"/>
                                  </a:rPr>
                                  <m:t>−</m:t>
                                </m:r>
                                <m:sSubSup>
                                  <m:sSubSupPr>
                                    <m:ctrlPr>
                                      <a:rPr lang="en-GB" i="1" smtClean="0">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e>
                            </m:d>
                          </m:e>
                          <m:sup>
                            <m:r>
                              <a:rPr lang="en-GB" b="0" i="1" smtClean="0">
                                <a:solidFill>
                                  <a:srgbClr val="FF0000"/>
                                </a:solidFill>
                                <a:latin typeface="Cambria Math" panose="02040503050406030204" pitchFamily="18" charset="0"/>
                              </a:rPr>
                              <m:t>2</m:t>
                            </m:r>
                          </m:sup>
                        </m:sSup>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d>
                              <m:dPr>
                                <m:begChr m:val="|"/>
                                <m:endChr m:val="|"/>
                                <m:ctrlPr>
                                  <a:rPr lang="en-GB" i="1">
                                    <a:solidFill>
                                      <a:srgbClr val="FF0000"/>
                                    </a:solidFill>
                                    <a:latin typeface="Cambria Math" panose="02040503050406030204" pitchFamily="18" charset="0"/>
                                  </a:rPr>
                                </m:ctrlPr>
                              </m:dPr>
                              <m:e>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r>
                                  <a:rPr lang="en-GB" i="1">
                                    <a:solidFill>
                                      <a:srgbClr val="FF0000"/>
                                    </a:solidFill>
                                    <a:latin typeface="Cambria Math" panose="02040503050406030204" pitchFamily="18" charset="0"/>
                                  </a:rPr>
                                  <m:t>−</m:t>
                                </m:r>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e>
                            </m:d>
                          </m:e>
                          <m:sup>
                            <m:r>
                              <a:rPr lang="en-GB" i="1">
                                <a:solidFill>
                                  <a:srgbClr val="FF0000"/>
                                </a:solidFill>
                                <a:latin typeface="Cambria Math" panose="02040503050406030204" pitchFamily="18" charset="0"/>
                              </a:rPr>
                              <m:t>2</m:t>
                            </m:r>
                          </m:sup>
                        </m:sSup>
                      </m:e>
                    </m:rad>
                  </m:oMath>
                </a14:m>
                <a:endParaRPr lang="en-GB" dirty="0">
                  <a:solidFill>
                    <a:srgbClr val="FF0000"/>
                  </a:solidFill>
                </a:endParaRPr>
              </a:p>
            </p:txBody>
          </p:sp>
        </mc:Choice>
        <mc:Fallback xmlns="">
          <p:sp>
            <p:nvSpPr>
              <p:cNvPr id="19" name="CasellaDiTesto 18">
                <a:extLst>
                  <a:ext uri="{FF2B5EF4-FFF2-40B4-BE49-F238E27FC236}">
                    <a16:creationId xmlns:a16="http://schemas.microsoft.com/office/drawing/2014/main" id="{072AEC42-8051-4E77-85D2-0DC9EEED705B}"/>
                  </a:ext>
                </a:extLst>
              </p:cNvPr>
              <p:cNvSpPr txBox="1">
                <a:spLocks noRot="1" noChangeAspect="1" noMove="1" noResize="1" noEditPoints="1" noAdjustHandles="1" noChangeArrowheads="1" noChangeShapeType="1" noTextEdit="1"/>
              </p:cNvSpPr>
              <p:nvPr/>
            </p:nvSpPr>
            <p:spPr>
              <a:xfrm>
                <a:off x="582163" y="4443673"/>
                <a:ext cx="5562775" cy="656013"/>
              </a:xfrm>
              <a:prstGeom prst="rect">
                <a:avLst/>
              </a:prstGeom>
              <a:blipFill>
                <a:blip r:embed="rId7"/>
                <a:stretch>
                  <a:fillRect l="-8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3A000AB0-ECFB-4E0E-9396-8038AF024D52}"/>
                  </a:ext>
                </a:extLst>
              </p:cNvPr>
              <p:cNvSpPr txBox="1"/>
              <p:nvPr/>
            </p:nvSpPr>
            <p:spPr>
              <a:xfrm>
                <a:off x="582945" y="5127434"/>
                <a:ext cx="6138908" cy="506870"/>
              </a:xfrm>
              <a:prstGeom prst="rect">
                <a:avLst/>
              </a:prstGeom>
              <a:noFill/>
            </p:spPr>
            <p:txBody>
              <a:bodyPr wrap="square">
                <a:spAutoFit/>
              </a:bodyPr>
              <a:lstStyle/>
              <a:p>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,1</m:t>
                        </m:r>
                      </m:sub>
                    </m:sSub>
                  </m:oMath>
                </a14:m>
                <a:r>
                  <a:rPr lang="en-GB" dirty="0">
                    <a:solidFill>
                      <a:srgbClr val="FF0000"/>
                    </a:solidFill>
                  </a:rPr>
                  <a:t> = </a:t>
                </a:r>
                <a14:m>
                  <m:oMath xmlns:m="http://schemas.openxmlformats.org/officeDocument/2006/math">
                    <m:r>
                      <m:rPr>
                        <m:sty m:val="p"/>
                      </m:rPr>
                      <a:rPr lang="en-GB">
                        <a:solidFill>
                          <a:srgbClr val="FF0000"/>
                        </a:solidFill>
                        <a:latin typeface="Cambria Math" panose="02040503050406030204" pitchFamily="18" charset="0"/>
                      </a:rPr>
                      <m:t>arccos</m:t>
                    </m:r>
                    <m:d>
                      <m:dPr>
                        <m:begChr m:val="["/>
                        <m:endChr m:val="]"/>
                        <m:ctrlPr>
                          <a:rPr lang="en-GB" i="1" smtClean="0">
                            <a:solidFill>
                              <a:srgbClr val="FF0000"/>
                            </a:solidFill>
                            <a:latin typeface="Cambria Math" panose="02040503050406030204" pitchFamily="18" charset="0"/>
                          </a:rPr>
                        </m:ctrlPr>
                      </m:dPr>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𝑈</m:t>
                                </m:r>
                              </m:e>
                              <m:sub>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𝑉</m:t>
                                </m:r>
                              </m:e>
                              <m:sub>
                                <m:r>
                                  <a:rPr lang="en-GB" i="1">
                                    <a:solidFill>
                                      <a:srgbClr val="FF0000"/>
                                    </a:solidFill>
                                    <a:latin typeface="Cambria Math" panose="02040503050406030204" pitchFamily="18" charset="0"/>
                                    <a:ea typeface="Cambria Math" panose="02040503050406030204" pitchFamily="18" charset="0"/>
                                  </a:rPr>
                                  <m:t>1</m:t>
                                </m:r>
                              </m:sub>
                            </m:sSub>
                            <m:r>
                              <a:rPr lang="en-GB" i="1">
                                <a:solidFill>
                                  <a:srgbClr val="FF0000"/>
                                </a:solidFill>
                                <a:latin typeface="Cambria Math" panose="02040503050406030204" pitchFamily="18" charset="0"/>
                                <a:ea typeface="Cambria Math" panose="02040503050406030204" pitchFamily="18" charset="0"/>
                              </a:rPr>
                              <m:t>/2</m:t>
                            </m:r>
                            <m:r>
                              <m:rPr>
                                <m:nor/>
                              </m:rPr>
                              <a:rPr lang="en-GB" dirty="0">
                                <a:solidFill>
                                  <a:srgbClr val="FF0000"/>
                                </a:solidFill>
                              </a:rPr>
                              <m:t> </m:t>
                            </m:r>
                            <m:r>
                              <a:rPr lang="en-GB" i="1" dirty="0">
                                <a:solidFill>
                                  <a:srgbClr val="FF0000"/>
                                </a:solidFill>
                                <a:latin typeface="Cambria Math" panose="02040503050406030204" pitchFamily="18" charset="0"/>
                              </a:rPr>
                              <m:t>−</m:t>
                            </m:r>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e>
                        </m:d>
                        <m:r>
                          <m:rPr>
                            <m:nor/>
                          </m:rPr>
                          <a:rPr lang="en-GB" dirty="0">
                            <a:solidFill>
                              <a:srgbClr val="FF0000"/>
                            </a:solidFill>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𝑟𝑓</m:t>
                            </m:r>
                          </m:sub>
                        </m:sSub>
                      </m:e>
                    </m:d>
                  </m:oMath>
                </a14:m>
                <a:endParaRPr lang="en-GB" dirty="0">
                  <a:solidFill>
                    <a:srgbClr val="FF0000"/>
                  </a:solidFill>
                </a:endParaRPr>
              </a:p>
            </p:txBody>
          </p:sp>
        </mc:Choice>
        <mc:Fallback xmlns="">
          <p:sp>
            <p:nvSpPr>
              <p:cNvPr id="25" name="CasellaDiTesto 24">
                <a:extLst>
                  <a:ext uri="{FF2B5EF4-FFF2-40B4-BE49-F238E27FC236}">
                    <a16:creationId xmlns:a16="http://schemas.microsoft.com/office/drawing/2014/main" id="{3A000AB0-ECFB-4E0E-9396-8038AF024D52}"/>
                  </a:ext>
                </a:extLst>
              </p:cNvPr>
              <p:cNvSpPr txBox="1">
                <a:spLocks noRot="1" noChangeAspect="1" noMove="1" noResize="1" noEditPoints="1" noAdjustHandles="1" noChangeArrowheads="1" noChangeShapeType="1" noTextEdit="1"/>
              </p:cNvSpPr>
              <p:nvPr/>
            </p:nvSpPr>
            <p:spPr>
              <a:xfrm>
                <a:off x="582945" y="5127434"/>
                <a:ext cx="6138908" cy="506870"/>
              </a:xfrm>
              <a:prstGeom prst="rect">
                <a:avLst/>
              </a:prstGeom>
              <a:blipFill>
                <a:blip r:embed="rId8"/>
                <a:stretch>
                  <a:fillRect b="-60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E4AD5650-8EFF-46D5-B59C-0EE7B789DD88}"/>
                  </a:ext>
                </a:extLst>
              </p:cNvPr>
              <p:cNvSpPr txBox="1"/>
              <p:nvPr/>
            </p:nvSpPr>
            <p:spPr>
              <a:xfrm>
                <a:off x="17356" y="1433421"/>
                <a:ext cx="2787588" cy="369332"/>
              </a:xfrm>
              <a:prstGeom prst="rect">
                <a:avLst/>
              </a:prstGeom>
              <a:noFill/>
            </p:spPr>
            <p:txBody>
              <a:bodyPr wrap="square" rtlCol="0">
                <a:spAutoFit/>
              </a:bodyPr>
              <a:lstStyle/>
              <a:p>
                <a:r>
                  <a:rPr lang="en-GB" dirty="0">
                    <a:solidFill>
                      <a:srgbClr val="FF0000"/>
                    </a:solidFill>
                  </a:rPr>
                  <a:t>for </a:t>
                </a:r>
                <a14:m>
                  <m:oMath xmlns:m="http://schemas.openxmlformats.org/officeDocument/2006/math">
                    <m:r>
                      <a:rPr lang="en-GB" i="1" dirty="0" smtClean="0">
                        <a:solidFill>
                          <a:srgbClr val="FF0000"/>
                        </a:solidFill>
                        <a:latin typeface="Cambria Math" panose="02040503050406030204" pitchFamily="18" charset="0"/>
                      </a:rPr>
                      <m:t>𝑗</m:t>
                    </m:r>
                  </m:oMath>
                </a14:m>
                <a:r>
                  <a:rPr lang="en-GB" dirty="0">
                    <a:solidFill>
                      <a:srgbClr val="FF0000"/>
                    </a:solidFill>
                  </a:rPr>
                  <a:t> = 1, …, </a:t>
                </a:r>
                <a14:m>
                  <m:oMath xmlns:m="http://schemas.openxmlformats.org/officeDocument/2006/math">
                    <m:sSub>
                      <m:sSubPr>
                        <m:ctrlPr>
                          <a:rPr lang="en-GB" i="1" dirty="0" smtClean="0">
                            <a:solidFill>
                              <a:srgbClr val="FF0000"/>
                            </a:solidFill>
                            <a:latin typeface="Cambria Math" panose="02040503050406030204" pitchFamily="18" charset="0"/>
                          </a:rPr>
                        </m:ctrlPr>
                      </m:sSubPr>
                      <m:e>
                        <m:r>
                          <a:rPr lang="en-GB" b="0" i="1" dirty="0" smtClean="0">
                            <a:solidFill>
                              <a:srgbClr val="FF0000"/>
                            </a:solidFill>
                            <a:latin typeface="Cambria Math" panose="02040503050406030204" pitchFamily="18" charset="0"/>
                          </a:rPr>
                          <m:t>𝑛</m:t>
                        </m:r>
                      </m:e>
                      <m:sub>
                        <m:r>
                          <a:rPr lang="en-GB" b="0" i="1" dirty="0" smtClean="0">
                            <a:solidFill>
                              <a:srgbClr val="FF0000"/>
                            </a:solidFill>
                            <a:latin typeface="Cambria Math" panose="02040503050406030204" pitchFamily="18" charset="0"/>
                          </a:rPr>
                          <m:t>𝑖𝑡𝑒𝑟</m:t>
                        </m:r>
                      </m:sub>
                    </m:sSub>
                  </m:oMath>
                </a14:m>
                <a:endParaRPr lang="en-GB" i="1" dirty="0">
                  <a:solidFill>
                    <a:srgbClr val="FF0000"/>
                  </a:solidFill>
                </a:endParaRPr>
              </a:p>
            </p:txBody>
          </p:sp>
        </mc:Choice>
        <mc:Fallback xmlns="">
          <p:sp>
            <p:nvSpPr>
              <p:cNvPr id="28" name="CasellaDiTesto 27">
                <a:extLst>
                  <a:ext uri="{FF2B5EF4-FFF2-40B4-BE49-F238E27FC236}">
                    <a16:creationId xmlns:a16="http://schemas.microsoft.com/office/drawing/2014/main" id="{E4AD5650-8EFF-46D5-B59C-0EE7B789DD88}"/>
                  </a:ext>
                </a:extLst>
              </p:cNvPr>
              <p:cNvSpPr txBox="1">
                <a:spLocks noRot="1" noChangeAspect="1" noMove="1" noResize="1" noEditPoints="1" noAdjustHandles="1" noChangeArrowheads="1" noChangeShapeType="1" noTextEdit="1"/>
              </p:cNvSpPr>
              <p:nvPr/>
            </p:nvSpPr>
            <p:spPr>
              <a:xfrm>
                <a:off x="17356" y="1433421"/>
                <a:ext cx="2787588" cy="369332"/>
              </a:xfrm>
              <a:prstGeom prst="rect">
                <a:avLst/>
              </a:prstGeom>
              <a:blipFill>
                <a:blip r:embed="rId9"/>
                <a:stretch>
                  <a:fillRect l="-1969"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F1728B22-BCFC-43D7-8ED2-1A8AC089B0CE}"/>
                  </a:ext>
                </a:extLst>
              </p:cNvPr>
              <p:cNvSpPr txBox="1"/>
              <p:nvPr/>
            </p:nvSpPr>
            <p:spPr>
              <a:xfrm>
                <a:off x="117971" y="6404634"/>
                <a:ext cx="6825354" cy="458523"/>
              </a:xfrm>
              <a:prstGeom prst="rect">
                <a:avLst/>
              </a:prstGeom>
              <a:noFill/>
            </p:spPr>
            <p:txBody>
              <a:bodyPr wrap="square" rtlCol="0">
                <a:spAutoFit/>
              </a:bodyPr>
              <a:lstStyle/>
              <a:p>
                <a:r>
                  <a:rPr lang="en-GB" dirty="0">
                    <a:solidFill>
                      <a:srgbClr val="00B050"/>
                    </a:solidFill>
                  </a:rPr>
                  <a:t>return </a:t>
                </a:r>
                <a14:m>
                  <m:oMath xmlns:m="http://schemas.openxmlformats.org/officeDocument/2006/math">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ea typeface="Cambria Math" panose="02040503050406030204" pitchFamily="18" charset="0"/>
                          </a:rPr>
                          <m:t>∆</m:t>
                        </m:r>
                        <m:r>
                          <a:rPr lang="en-GB" i="1">
                            <a:solidFill>
                              <a:srgbClr val="00B050"/>
                            </a:solidFill>
                            <a:latin typeface="Cambria Math" panose="02040503050406030204" pitchFamily="18" charset="0"/>
                            <a:ea typeface="Cambria Math" panose="02040503050406030204" pitchFamily="18" charset="0"/>
                          </a:rPr>
                          <m:t>𝜑</m:t>
                        </m:r>
                      </m:e>
                      <m:sub>
                        <m:r>
                          <a:rPr lang="en-GB" i="1">
                            <a:solidFill>
                              <a:srgbClr val="00B050"/>
                            </a:solidFill>
                            <a:latin typeface="Cambria Math" panose="02040503050406030204" pitchFamily="18" charset="0"/>
                          </a:rPr>
                          <m:t>𝐻𝑂𝑀</m:t>
                        </m:r>
                        <m:r>
                          <a:rPr lang="en-GB" i="1">
                            <a:solidFill>
                              <a:srgbClr val="00B050"/>
                            </a:solidFill>
                            <a:latin typeface="Cambria Math" panose="02040503050406030204" pitchFamily="18" charset="0"/>
                          </a:rPr>
                          <m:t>,1</m:t>
                        </m:r>
                      </m:sub>
                    </m:sSub>
                  </m:oMath>
                </a14:m>
                <a:r>
                  <a:rPr lang="en-GB" dirty="0">
                    <a:solidFill>
                      <a:srgbClr val="00B050"/>
                    </a:solidFill>
                  </a:rPr>
                  <a:t>, </a:t>
                </a:r>
                <a14:m>
                  <m:oMath xmlns:m="http://schemas.openxmlformats.org/officeDocument/2006/math">
                    <m:sSub>
                      <m:sSubPr>
                        <m:ctrlPr>
                          <a:rPr lang="en-GB" i="1">
                            <a:solidFill>
                              <a:srgbClr val="00B050"/>
                            </a:solidFill>
                            <a:latin typeface="Cambria Math" panose="02040503050406030204" pitchFamily="18" charset="0"/>
                          </a:rPr>
                        </m:ctrlPr>
                      </m:sSubPr>
                      <m:e>
                        <m:r>
                          <a:rPr lang="en-GB" i="1">
                            <a:solidFill>
                              <a:srgbClr val="00B050"/>
                            </a:solidFill>
                            <a:latin typeface="Cambria Math" panose="02040503050406030204" pitchFamily="18" charset="0"/>
                            <a:ea typeface="Cambria Math" panose="02040503050406030204" pitchFamily="18" charset="0"/>
                          </a:rPr>
                          <m:t>∆</m:t>
                        </m:r>
                        <m:r>
                          <a:rPr lang="en-GB" i="1">
                            <a:solidFill>
                              <a:srgbClr val="00B050"/>
                            </a:solidFill>
                            <a:latin typeface="Cambria Math" panose="02040503050406030204" pitchFamily="18" charset="0"/>
                            <a:ea typeface="Cambria Math" panose="02040503050406030204" pitchFamily="18" charset="0"/>
                          </a:rPr>
                          <m:t>𝜑</m:t>
                        </m:r>
                      </m:e>
                      <m:sub>
                        <m:r>
                          <a:rPr lang="en-GB" i="1">
                            <a:solidFill>
                              <a:srgbClr val="00B050"/>
                            </a:solidFill>
                            <a:latin typeface="Cambria Math" panose="02040503050406030204" pitchFamily="18" charset="0"/>
                          </a:rPr>
                          <m:t>𝐻𝑂𝑀</m:t>
                        </m:r>
                        <m:r>
                          <a:rPr lang="en-GB" i="1">
                            <a:solidFill>
                              <a:srgbClr val="00B050"/>
                            </a:solidFill>
                            <a:latin typeface="Cambria Math" panose="02040503050406030204" pitchFamily="18" charset="0"/>
                          </a:rPr>
                          <m:t>,2</m:t>
                        </m:r>
                      </m:sub>
                    </m:sSub>
                  </m:oMath>
                </a14:m>
                <a:r>
                  <a:rPr lang="en-GB" dirty="0">
                    <a:solidFill>
                      <a:srgbClr val="00B050"/>
                    </a:solidFill>
                  </a:rPr>
                  <a:t>, </a:t>
                </a:r>
                <a14:m>
                  <m:oMath xmlns:m="http://schemas.openxmlformats.org/officeDocument/2006/math">
                    <m:sSubSup>
                      <m:sSubSupPr>
                        <m:ctrlPr>
                          <a:rPr lang="en-GB" i="1">
                            <a:solidFill>
                              <a:srgbClr val="00B050"/>
                            </a:solidFill>
                            <a:latin typeface="Cambria Math" panose="02040503050406030204" pitchFamily="18" charset="0"/>
                          </a:rPr>
                        </m:ctrlPr>
                      </m:sSubSupPr>
                      <m:e>
                        <m:r>
                          <a:rPr lang="en-GB" i="1">
                            <a:solidFill>
                              <a:srgbClr val="00B050"/>
                            </a:solidFill>
                            <a:latin typeface="Cambria Math" panose="02040503050406030204" pitchFamily="18" charset="0"/>
                          </a:rPr>
                          <m:t>𝑉</m:t>
                        </m:r>
                      </m:e>
                      <m:sub>
                        <m:r>
                          <a:rPr lang="en-GB" i="1">
                            <a:solidFill>
                              <a:srgbClr val="00B050"/>
                            </a:solidFill>
                            <a:latin typeface="Cambria Math" panose="02040503050406030204" pitchFamily="18" charset="0"/>
                          </a:rPr>
                          <m:t>1,</m:t>
                        </m:r>
                        <m:r>
                          <a:rPr lang="en-GB" i="1">
                            <a:solidFill>
                              <a:srgbClr val="00B050"/>
                            </a:solidFill>
                            <a:latin typeface="Cambria Math" panose="02040503050406030204" pitchFamily="18" charset="0"/>
                          </a:rPr>
                          <m:t>𝑅𝐸𝑆</m:t>
                        </m:r>
                      </m:sub>
                      <m:sup>
                        <m:d>
                          <m:dPr>
                            <m:ctrlPr>
                              <a:rPr lang="en-GB" i="1">
                                <a:solidFill>
                                  <a:srgbClr val="00B050"/>
                                </a:solidFill>
                                <a:latin typeface="Cambria Math" panose="02040503050406030204" pitchFamily="18" charset="0"/>
                              </a:rPr>
                            </m:ctrlPr>
                          </m:dPr>
                          <m:e>
                            <m:r>
                              <a:rPr lang="en-GB" i="1">
                                <a:solidFill>
                                  <a:srgbClr val="00B050"/>
                                </a:solidFill>
                                <a:latin typeface="Cambria Math" panose="02040503050406030204" pitchFamily="18" charset="0"/>
                              </a:rPr>
                              <m:t>0</m:t>
                            </m:r>
                          </m:e>
                        </m:d>
                      </m:sup>
                    </m:sSubSup>
                  </m:oMath>
                </a14:m>
                <a:r>
                  <a:rPr lang="en-GB" dirty="0">
                    <a:solidFill>
                      <a:srgbClr val="00B050"/>
                    </a:solidFill>
                  </a:rPr>
                  <a:t>, </a:t>
                </a:r>
                <a14:m>
                  <m:oMath xmlns:m="http://schemas.openxmlformats.org/officeDocument/2006/math">
                    <m:sSubSup>
                      <m:sSubSupPr>
                        <m:ctrlPr>
                          <a:rPr lang="en-GB" i="1">
                            <a:solidFill>
                              <a:srgbClr val="00B050"/>
                            </a:solidFill>
                            <a:latin typeface="Cambria Math" panose="02040503050406030204" pitchFamily="18" charset="0"/>
                          </a:rPr>
                        </m:ctrlPr>
                      </m:sSubSupPr>
                      <m:e>
                        <m:r>
                          <a:rPr lang="en-GB" i="1">
                            <a:solidFill>
                              <a:srgbClr val="00B050"/>
                            </a:solidFill>
                            <a:latin typeface="Cambria Math" panose="02040503050406030204" pitchFamily="18" charset="0"/>
                          </a:rPr>
                          <m:t>𝑖</m:t>
                        </m:r>
                      </m:e>
                      <m:sub>
                        <m:r>
                          <a:rPr lang="en-GB" i="1">
                            <a:solidFill>
                              <a:srgbClr val="00B050"/>
                            </a:solidFill>
                            <a:latin typeface="Cambria Math" panose="02040503050406030204" pitchFamily="18" charset="0"/>
                          </a:rPr>
                          <m:t>1,</m:t>
                        </m:r>
                        <m:r>
                          <a:rPr lang="en-GB" i="1">
                            <a:solidFill>
                              <a:srgbClr val="00B050"/>
                            </a:solidFill>
                            <a:latin typeface="Cambria Math" panose="02040503050406030204" pitchFamily="18" charset="0"/>
                          </a:rPr>
                          <m:t>𝑅𝐸𝑆</m:t>
                        </m:r>
                      </m:sub>
                      <m:sup>
                        <m:d>
                          <m:dPr>
                            <m:ctrlPr>
                              <a:rPr lang="en-GB" i="1">
                                <a:solidFill>
                                  <a:srgbClr val="00B050"/>
                                </a:solidFill>
                                <a:latin typeface="Cambria Math" panose="02040503050406030204" pitchFamily="18" charset="0"/>
                              </a:rPr>
                            </m:ctrlPr>
                          </m:dPr>
                          <m:e>
                            <m:r>
                              <a:rPr lang="en-GB" i="1">
                                <a:solidFill>
                                  <a:srgbClr val="00B050"/>
                                </a:solidFill>
                                <a:latin typeface="Cambria Math" panose="02040503050406030204" pitchFamily="18" charset="0"/>
                              </a:rPr>
                              <m:t>0</m:t>
                            </m:r>
                          </m:e>
                        </m:d>
                      </m:sup>
                    </m:sSubSup>
                  </m:oMath>
                </a14:m>
                <a:r>
                  <a:rPr lang="en-GB" dirty="0">
                    <a:solidFill>
                      <a:srgbClr val="00B050"/>
                    </a:solidFill>
                  </a:rPr>
                  <a:t>, </a:t>
                </a:r>
                <a14:m>
                  <m:oMath xmlns:m="http://schemas.openxmlformats.org/officeDocument/2006/math">
                    <m:sSubSup>
                      <m:sSubSupPr>
                        <m:ctrlPr>
                          <a:rPr lang="en-GB" i="1">
                            <a:solidFill>
                              <a:srgbClr val="00B050"/>
                            </a:solidFill>
                            <a:latin typeface="Cambria Math" panose="02040503050406030204" pitchFamily="18" charset="0"/>
                          </a:rPr>
                        </m:ctrlPr>
                      </m:sSubSupPr>
                      <m:e>
                        <m:r>
                          <a:rPr lang="en-GB" i="1">
                            <a:solidFill>
                              <a:srgbClr val="00B050"/>
                            </a:solidFill>
                            <a:latin typeface="Cambria Math" panose="02040503050406030204" pitchFamily="18" charset="0"/>
                          </a:rPr>
                          <m:t>𝑉</m:t>
                        </m:r>
                      </m:e>
                      <m:sub>
                        <m:r>
                          <a:rPr lang="en-GB" i="1">
                            <a:solidFill>
                              <a:srgbClr val="00B050"/>
                            </a:solidFill>
                            <a:latin typeface="Cambria Math" panose="02040503050406030204" pitchFamily="18" charset="0"/>
                          </a:rPr>
                          <m:t>2,</m:t>
                        </m:r>
                        <m:r>
                          <a:rPr lang="en-GB" i="1">
                            <a:solidFill>
                              <a:srgbClr val="00B050"/>
                            </a:solidFill>
                            <a:latin typeface="Cambria Math" panose="02040503050406030204" pitchFamily="18" charset="0"/>
                          </a:rPr>
                          <m:t>𝑅𝐸𝑆</m:t>
                        </m:r>
                      </m:sub>
                      <m:sup>
                        <m:d>
                          <m:dPr>
                            <m:ctrlPr>
                              <a:rPr lang="en-GB" i="1">
                                <a:solidFill>
                                  <a:srgbClr val="00B050"/>
                                </a:solidFill>
                                <a:latin typeface="Cambria Math" panose="02040503050406030204" pitchFamily="18" charset="0"/>
                              </a:rPr>
                            </m:ctrlPr>
                          </m:dPr>
                          <m:e>
                            <m:r>
                              <a:rPr lang="en-GB" i="1">
                                <a:solidFill>
                                  <a:srgbClr val="00B050"/>
                                </a:solidFill>
                                <a:latin typeface="Cambria Math" panose="02040503050406030204" pitchFamily="18" charset="0"/>
                              </a:rPr>
                              <m:t>0</m:t>
                            </m:r>
                          </m:e>
                        </m:d>
                      </m:sup>
                    </m:sSubSup>
                  </m:oMath>
                </a14:m>
                <a:r>
                  <a:rPr lang="en-GB" dirty="0">
                    <a:solidFill>
                      <a:srgbClr val="00B050"/>
                    </a:solidFill>
                  </a:rPr>
                  <a:t>, </a:t>
                </a:r>
                <a14:m>
                  <m:oMath xmlns:m="http://schemas.openxmlformats.org/officeDocument/2006/math">
                    <m:sSubSup>
                      <m:sSubSupPr>
                        <m:ctrlPr>
                          <a:rPr lang="en-GB" i="1">
                            <a:solidFill>
                              <a:srgbClr val="00B050"/>
                            </a:solidFill>
                            <a:latin typeface="Cambria Math" panose="02040503050406030204" pitchFamily="18" charset="0"/>
                          </a:rPr>
                        </m:ctrlPr>
                      </m:sSubSupPr>
                      <m:e>
                        <m:r>
                          <a:rPr lang="en-GB" i="1">
                            <a:solidFill>
                              <a:srgbClr val="00B050"/>
                            </a:solidFill>
                            <a:latin typeface="Cambria Math" panose="02040503050406030204" pitchFamily="18" charset="0"/>
                          </a:rPr>
                          <m:t>𝑖</m:t>
                        </m:r>
                      </m:e>
                      <m:sub>
                        <m:r>
                          <a:rPr lang="en-GB" i="1">
                            <a:solidFill>
                              <a:srgbClr val="00B050"/>
                            </a:solidFill>
                            <a:latin typeface="Cambria Math" panose="02040503050406030204" pitchFamily="18" charset="0"/>
                          </a:rPr>
                          <m:t>2,</m:t>
                        </m:r>
                        <m:r>
                          <a:rPr lang="en-GB" i="1">
                            <a:solidFill>
                              <a:srgbClr val="00B050"/>
                            </a:solidFill>
                            <a:latin typeface="Cambria Math" panose="02040503050406030204" pitchFamily="18" charset="0"/>
                          </a:rPr>
                          <m:t>𝑅𝐸𝑆</m:t>
                        </m:r>
                      </m:sub>
                      <m:sup>
                        <m:d>
                          <m:dPr>
                            <m:ctrlPr>
                              <a:rPr lang="en-GB" i="1">
                                <a:solidFill>
                                  <a:srgbClr val="00B050"/>
                                </a:solidFill>
                                <a:latin typeface="Cambria Math" panose="02040503050406030204" pitchFamily="18" charset="0"/>
                              </a:rPr>
                            </m:ctrlPr>
                          </m:dPr>
                          <m:e>
                            <m:r>
                              <a:rPr lang="en-GB" i="1">
                                <a:solidFill>
                                  <a:srgbClr val="00B050"/>
                                </a:solidFill>
                                <a:latin typeface="Cambria Math" panose="02040503050406030204" pitchFamily="18" charset="0"/>
                              </a:rPr>
                              <m:t>0</m:t>
                            </m:r>
                          </m:e>
                        </m:d>
                      </m:sup>
                    </m:sSubSup>
                  </m:oMath>
                </a14:m>
                <a:endParaRPr lang="en-GB" dirty="0">
                  <a:solidFill>
                    <a:srgbClr val="00B050"/>
                  </a:solidFill>
                </a:endParaRPr>
              </a:p>
            </p:txBody>
          </p:sp>
        </mc:Choice>
        <mc:Fallback xmlns="">
          <p:sp>
            <p:nvSpPr>
              <p:cNvPr id="30" name="CasellaDiTesto 29">
                <a:extLst>
                  <a:ext uri="{FF2B5EF4-FFF2-40B4-BE49-F238E27FC236}">
                    <a16:creationId xmlns:a16="http://schemas.microsoft.com/office/drawing/2014/main" id="{F1728B22-BCFC-43D7-8ED2-1A8AC089B0CE}"/>
                  </a:ext>
                </a:extLst>
              </p:cNvPr>
              <p:cNvSpPr txBox="1">
                <a:spLocks noRot="1" noChangeAspect="1" noMove="1" noResize="1" noEditPoints="1" noAdjustHandles="1" noChangeArrowheads="1" noChangeShapeType="1" noTextEdit="1"/>
              </p:cNvSpPr>
              <p:nvPr/>
            </p:nvSpPr>
            <p:spPr>
              <a:xfrm>
                <a:off x="117971" y="6404634"/>
                <a:ext cx="6825354" cy="458523"/>
              </a:xfrm>
              <a:prstGeom prst="rect">
                <a:avLst/>
              </a:prstGeom>
              <a:blipFill>
                <a:blip r:embed="rId10"/>
                <a:stretch>
                  <a:fillRect l="-714" b="-14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E3DCADA0-9081-42BC-8BE6-57A82FF132CB}"/>
                  </a:ext>
                </a:extLst>
              </p:cNvPr>
              <p:cNvSpPr txBox="1"/>
              <p:nvPr/>
            </p:nvSpPr>
            <p:spPr>
              <a:xfrm>
                <a:off x="2761073" y="703455"/>
                <a:ext cx="3991059" cy="381515"/>
              </a:xfrm>
              <a:prstGeom prst="rect">
                <a:avLst/>
              </a:prstGeom>
              <a:noFill/>
            </p:spPr>
            <p:txBody>
              <a:bodyPr wrap="square" rtlCol="0">
                <a:spAutoFit/>
              </a:bodyPr>
              <a:lstStyle/>
              <a:p>
                <a:r>
                  <a:rPr lang="en-GB" b="1" i="1" dirty="0"/>
                  <a:t>-&gt; </a:t>
                </a:r>
                <a:r>
                  <a:rPr lang="en-GB" b="1" dirty="0">
                    <a:solidFill>
                      <a:schemeClr val="tx1"/>
                    </a:solidFill>
                  </a:rPr>
                  <a:t>First guess for </a:t>
                </a:r>
                <a14:m>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rPr>
                          <m:t>𝑯𝑶𝑴</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𝟏</m:t>
                        </m:r>
                      </m:sub>
                    </m:sSub>
                  </m:oMath>
                </a14:m>
                <a:r>
                  <a:rPr lang="en-GB" b="1" dirty="0">
                    <a:solidFill>
                      <a:schemeClr val="tx1"/>
                    </a:solidFill>
                  </a:rPr>
                  <a:t> and </a:t>
                </a:r>
                <a14:m>
                  <m:oMath xmlns:m="http://schemas.openxmlformats.org/officeDocument/2006/math">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rPr>
                          <m:t>𝑯𝑶𝑴</m:t>
                        </m:r>
                        <m:r>
                          <a:rPr lang="en-GB" b="1" i="1">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𝟐</m:t>
                        </m:r>
                      </m:sub>
                    </m:sSub>
                  </m:oMath>
                </a14:m>
                <a:endParaRPr lang="en-GB" b="1" dirty="0">
                  <a:solidFill>
                    <a:schemeClr val="tx1"/>
                  </a:solidFill>
                </a:endParaRPr>
              </a:p>
            </p:txBody>
          </p:sp>
        </mc:Choice>
        <mc:Fallback xmlns="">
          <p:sp>
            <p:nvSpPr>
              <p:cNvPr id="33" name="CasellaDiTesto 32">
                <a:extLst>
                  <a:ext uri="{FF2B5EF4-FFF2-40B4-BE49-F238E27FC236}">
                    <a16:creationId xmlns:a16="http://schemas.microsoft.com/office/drawing/2014/main" id="{E3DCADA0-9081-42BC-8BE6-57A82FF132CB}"/>
                  </a:ext>
                </a:extLst>
              </p:cNvPr>
              <p:cNvSpPr txBox="1">
                <a:spLocks noRot="1" noChangeAspect="1" noMove="1" noResize="1" noEditPoints="1" noAdjustHandles="1" noChangeArrowheads="1" noChangeShapeType="1" noTextEdit="1"/>
              </p:cNvSpPr>
              <p:nvPr/>
            </p:nvSpPr>
            <p:spPr>
              <a:xfrm>
                <a:off x="2761073" y="703455"/>
                <a:ext cx="3991059" cy="381515"/>
              </a:xfrm>
              <a:prstGeom prst="rect">
                <a:avLst/>
              </a:prstGeom>
              <a:blipFill>
                <a:blip r:embed="rId11"/>
                <a:stretch>
                  <a:fillRect l="-1374" t="-6349"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1B2C214F-A4B8-4E91-9376-6D03AE40A6A5}"/>
                  </a:ext>
                </a:extLst>
              </p:cNvPr>
              <p:cNvSpPr txBox="1"/>
              <p:nvPr/>
            </p:nvSpPr>
            <p:spPr>
              <a:xfrm>
                <a:off x="1701380" y="1431135"/>
                <a:ext cx="4341352" cy="369332"/>
              </a:xfrm>
              <a:prstGeom prst="rect">
                <a:avLst/>
              </a:prstGeom>
              <a:noFill/>
            </p:spPr>
            <p:txBody>
              <a:bodyPr wrap="square" rtlCol="0">
                <a:spAutoFit/>
              </a:bodyPr>
              <a:lstStyle/>
              <a:p>
                <a:r>
                  <a:rPr lang="en-GB" b="1" i="1" dirty="0"/>
                  <a:t>-&gt; </a:t>
                </a:r>
                <a14:m>
                  <m:oMath xmlns:m="http://schemas.openxmlformats.org/officeDocument/2006/math">
                    <m:sSub>
                      <m:sSubPr>
                        <m:ctrlPr>
                          <a:rPr lang="en-GB" b="1" i="1" dirty="0" smtClean="0">
                            <a:solidFill>
                              <a:schemeClr val="tx1"/>
                            </a:solidFill>
                            <a:latin typeface="Cambria Math" panose="02040503050406030204" pitchFamily="18" charset="0"/>
                          </a:rPr>
                        </m:ctrlPr>
                      </m:sSubPr>
                      <m:e>
                        <m:r>
                          <a:rPr lang="en-GB" b="1" i="1" dirty="0" smtClean="0">
                            <a:solidFill>
                              <a:schemeClr val="tx1"/>
                            </a:solidFill>
                            <a:latin typeface="Cambria Math" panose="02040503050406030204" pitchFamily="18" charset="0"/>
                          </a:rPr>
                          <m:t>𝒏</m:t>
                        </m:r>
                      </m:e>
                      <m:sub>
                        <m:r>
                          <a:rPr lang="en-GB" b="1" i="1" dirty="0" smtClean="0">
                            <a:solidFill>
                              <a:schemeClr val="tx1"/>
                            </a:solidFill>
                            <a:latin typeface="Cambria Math" panose="02040503050406030204" pitchFamily="18" charset="0"/>
                          </a:rPr>
                          <m:t>𝒊𝒕𝒆𝒓</m:t>
                        </m:r>
                      </m:sub>
                    </m:sSub>
                  </m:oMath>
                </a14:m>
                <a:r>
                  <a:rPr lang="en-GB" b="1" dirty="0"/>
                  <a:t> is the chosen number of iterations</a:t>
                </a:r>
              </a:p>
            </p:txBody>
          </p:sp>
        </mc:Choice>
        <mc:Fallback xmlns="">
          <p:sp>
            <p:nvSpPr>
              <p:cNvPr id="34" name="CasellaDiTesto 33">
                <a:extLst>
                  <a:ext uri="{FF2B5EF4-FFF2-40B4-BE49-F238E27FC236}">
                    <a16:creationId xmlns:a16="http://schemas.microsoft.com/office/drawing/2014/main" id="{1B2C214F-A4B8-4E91-9376-6D03AE40A6A5}"/>
                  </a:ext>
                </a:extLst>
              </p:cNvPr>
              <p:cNvSpPr txBox="1">
                <a:spLocks noRot="1" noChangeAspect="1" noMove="1" noResize="1" noEditPoints="1" noAdjustHandles="1" noChangeArrowheads="1" noChangeShapeType="1" noTextEdit="1"/>
              </p:cNvSpPr>
              <p:nvPr/>
            </p:nvSpPr>
            <p:spPr>
              <a:xfrm>
                <a:off x="1701380" y="1431135"/>
                <a:ext cx="4341352" cy="369332"/>
              </a:xfrm>
              <a:prstGeom prst="rect">
                <a:avLst/>
              </a:prstGeom>
              <a:blipFill>
                <a:blip r:embed="rId12"/>
                <a:stretch>
                  <a:fillRect l="-1124" t="-10000" b="-26667"/>
                </a:stretch>
              </a:blipFill>
            </p:spPr>
            <p:txBody>
              <a:bodyPr/>
              <a:lstStyle/>
              <a:p>
                <a:r>
                  <a:rPr lang="en-GB">
                    <a:noFill/>
                  </a:rPr>
                  <a:t> </a:t>
                </a:r>
              </a:p>
            </p:txBody>
          </p:sp>
        </mc:Fallback>
      </mc:AlternateContent>
      <p:sp>
        <p:nvSpPr>
          <p:cNvPr id="36" name="Parentesi graffa chiusa 35">
            <a:extLst>
              <a:ext uri="{FF2B5EF4-FFF2-40B4-BE49-F238E27FC236}">
                <a16:creationId xmlns:a16="http://schemas.microsoft.com/office/drawing/2014/main" id="{4BB75164-9616-446B-BDC0-18C3186810F2}"/>
              </a:ext>
            </a:extLst>
          </p:cNvPr>
          <p:cNvSpPr/>
          <p:nvPr/>
        </p:nvSpPr>
        <p:spPr>
          <a:xfrm>
            <a:off x="6833673" y="1851024"/>
            <a:ext cx="305942" cy="10705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D0DEC"/>
              </a:solidFill>
            </a:endParaRPr>
          </a:p>
        </p:txBody>
      </p:sp>
      <p:sp>
        <p:nvSpPr>
          <p:cNvPr id="38" name="CasellaDiTesto 37">
            <a:extLst>
              <a:ext uri="{FF2B5EF4-FFF2-40B4-BE49-F238E27FC236}">
                <a16:creationId xmlns:a16="http://schemas.microsoft.com/office/drawing/2014/main" id="{6AFCE41B-CB8D-48E0-BAA1-1FB4C685119F}"/>
              </a:ext>
            </a:extLst>
          </p:cNvPr>
          <p:cNvSpPr txBox="1"/>
          <p:nvPr/>
        </p:nvSpPr>
        <p:spPr>
          <a:xfrm>
            <a:off x="7281226" y="1509127"/>
            <a:ext cx="1250441" cy="1754326"/>
          </a:xfrm>
          <a:prstGeom prst="rect">
            <a:avLst/>
          </a:prstGeom>
          <a:noFill/>
        </p:spPr>
        <p:txBody>
          <a:bodyPr wrap="square" rtlCol="0">
            <a:spAutoFit/>
          </a:bodyPr>
          <a:lstStyle/>
          <a:p>
            <a:r>
              <a:rPr lang="en-GB" b="1" dirty="0"/>
              <a:t>Compute residual voltage and current for first bunch </a:t>
            </a:r>
          </a:p>
        </p:txBody>
      </p:sp>
      <p:sp>
        <p:nvSpPr>
          <p:cNvPr id="46" name="Parentesi graffa chiusa 45">
            <a:extLst>
              <a:ext uri="{FF2B5EF4-FFF2-40B4-BE49-F238E27FC236}">
                <a16:creationId xmlns:a16="http://schemas.microsoft.com/office/drawing/2014/main" id="{BF43091F-7FBB-4472-8386-EBE9309A3486}"/>
              </a:ext>
            </a:extLst>
          </p:cNvPr>
          <p:cNvSpPr/>
          <p:nvPr/>
        </p:nvSpPr>
        <p:spPr>
          <a:xfrm>
            <a:off x="5775096" y="5247876"/>
            <a:ext cx="315704" cy="75170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D0DEC"/>
              </a:solidFill>
            </a:endParaRPr>
          </a:p>
        </p:txBody>
      </p:sp>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C48B7561-1138-45C5-B13F-37CE529001A5}"/>
                  </a:ext>
                </a:extLst>
              </p:cNvPr>
              <p:cNvSpPr txBox="1"/>
              <p:nvPr/>
            </p:nvSpPr>
            <p:spPr>
              <a:xfrm>
                <a:off x="6326815" y="5137265"/>
                <a:ext cx="2147001" cy="947695"/>
              </a:xfrm>
              <a:prstGeom prst="rect">
                <a:avLst/>
              </a:prstGeom>
              <a:noFill/>
            </p:spPr>
            <p:txBody>
              <a:bodyPr wrap="square" rtlCol="0">
                <a:spAutoFit/>
              </a:bodyPr>
              <a:lstStyle/>
              <a:p>
                <a:r>
                  <a:rPr lang="en-GB" b="1" dirty="0">
                    <a:solidFill>
                      <a:schemeClr val="tx1"/>
                    </a:solidFill>
                  </a:rPr>
                  <a:t>Compute updated values for </a:t>
                </a:r>
                <a14:m>
                  <m:oMath xmlns:m="http://schemas.openxmlformats.org/officeDocument/2006/math">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rPr>
                          <m:t>𝑯𝑶𝑴</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𝟏</m:t>
                        </m:r>
                      </m:sub>
                    </m:sSub>
                  </m:oMath>
                </a14:m>
                <a:r>
                  <a:rPr lang="en-GB" b="1" dirty="0">
                    <a:solidFill>
                      <a:schemeClr val="tx1"/>
                    </a:solidFill>
                  </a:rPr>
                  <a:t> and </a:t>
                </a:r>
                <a14:m>
                  <m:oMath xmlns:m="http://schemas.openxmlformats.org/officeDocument/2006/math">
                    <m:sSub>
                      <m:sSubPr>
                        <m:ctrlPr>
                          <a:rPr lang="en-GB" b="1" i="1">
                            <a:solidFill>
                              <a:schemeClr val="tx1"/>
                            </a:solidFill>
                            <a:latin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m:t>
                        </m:r>
                        <m:r>
                          <a:rPr lang="en-GB" b="1" i="1">
                            <a:solidFill>
                              <a:schemeClr val="tx1"/>
                            </a:solidFill>
                            <a:latin typeface="Cambria Math" panose="02040503050406030204" pitchFamily="18" charset="0"/>
                            <a:ea typeface="Cambria Math" panose="02040503050406030204" pitchFamily="18" charset="0"/>
                          </a:rPr>
                          <m:t>𝝋</m:t>
                        </m:r>
                      </m:e>
                      <m:sub>
                        <m:r>
                          <a:rPr lang="en-GB" b="1" i="1">
                            <a:solidFill>
                              <a:schemeClr val="tx1"/>
                            </a:solidFill>
                            <a:latin typeface="Cambria Math" panose="02040503050406030204" pitchFamily="18" charset="0"/>
                          </a:rPr>
                          <m:t>𝑯𝑶𝑴</m:t>
                        </m:r>
                        <m:r>
                          <a:rPr lang="en-GB" b="1" i="1">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𝟐</m:t>
                        </m:r>
                      </m:sub>
                    </m:sSub>
                  </m:oMath>
                </a14:m>
                <a:endParaRPr lang="en-GB" b="1" dirty="0">
                  <a:solidFill>
                    <a:schemeClr val="tx1"/>
                  </a:solidFill>
                </a:endParaRPr>
              </a:p>
            </p:txBody>
          </p:sp>
        </mc:Choice>
        <mc:Fallback xmlns="">
          <p:sp>
            <p:nvSpPr>
              <p:cNvPr id="48" name="CasellaDiTesto 47">
                <a:extLst>
                  <a:ext uri="{FF2B5EF4-FFF2-40B4-BE49-F238E27FC236}">
                    <a16:creationId xmlns:a16="http://schemas.microsoft.com/office/drawing/2014/main" id="{C48B7561-1138-45C5-B13F-37CE529001A5}"/>
                  </a:ext>
                </a:extLst>
              </p:cNvPr>
              <p:cNvSpPr txBox="1">
                <a:spLocks noRot="1" noChangeAspect="1" noMove="1" noResize="1" noEditPoints="1" noAdjustHandles="1" noChangeArrowheads="1" noChangeShapeType="1" noTextEdit="1"/>
              </p:cNvSpPr>
              <p:nvPr/>
            </p:nvSpPr>
            <p:spPr>
              <a:xfrm>
                <a:off x="6326815" y="5137265"/>
                <a:ext cx="2147001" cy="947695"/>
              </a:xfrm>
              <a:prstGeom prst="rect">
                <a:avLst/>
              </a:prstGeom>
              <a:blipFill>
                <a:blip r:embed="rId13"/>
                <a:stretch>
                  <a:fillRect l="-2557" t="-3871" b="-90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5A2287DA-0A87-4AB3-AF11-5E269FEA387D}"/>
                  </a:ext>
                </a:extLst>
              </p:cNvPr>
              <p:cNvSpPr txBox="1"/>
              <p:nvPr/>
            </p:nvSpPr>
            <p:spPr>
              <a:xfrm>
                <a:off x="8651167" y="678578"/>
                <a:ext cx="3545526" cy="6162072"/>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Example with only two bunches and one HOM.</a:t>
                </a:r>
              </a:p>
              <a:p>
                <a:pPr marL="285750" indent="-285750">
                  <a:buFont typeface="Wingdings" panose="05000000000000000000" pitchFamily="2" charset="2"/>
                  <a:buChar char="q"/>
                </a:pPr>
                <a:r>
                  <a:rPr lang="en-GB" sz="1700" dirty="0"/>
                  <a:t>The routine provides as output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,1</m:t>
                        </m:r>
                      </m:sub>
                    </m:sSub>
                  </m:oMath>
                </a14:m>
                <a:r>
                  <a:rPr lang="en-GB" sz="1700" dirty="0"/>
                  <a: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,2</m:t>
                        </m:r>
                      </m:sub>
                    </m:sSub>
                  </m:oMath>
                </a14:m>
                <a:r>
                  <a:rPr lang="en-GB" sz="1700" dirty="0"/>
                  <a:t>, </a:t>
                </a:r>
                <a14:m>
                  <m:oMath xmlns:m="http://schemas.openxmlformats.org/officeDocument/2006/math">
                    <m:sSubSup>
                      <m:sSubSupPr>
                        <m:ctrlPr>
                          <a:rPr lang="en-GB" sz="1700" i="1" smtClean="0">
                            <a:solidFill>
                              <a:schemeClr val="tx1"/>
                            </a:solidFill>
                            <a:latin typeface="Cambria Math" panose="02040503050406030204" pitchFamily="18" charset="0"/>
                          </a:rPr>
                        </m:ctrlPr>
                      </m:sSubSupPr>
                      <m:e>
                        <m:r>
                          <a:rPr lang="en-GB" sz="1700" b="0" i="1">
                            <a:solidFill>
                              <a:schemeClr val="tx1"/>
                            </a:solidFill>
                            <a:latin typeface="Cambria Math" panose="02040503050406030204" pitchFamily="18" charset="0"/>
                          </a:rPr>
                          <m:t>𝑉</m:t>
                        </m:r>
                      </m:e>
                      <m:sub>
                        <m:r>
                          <a:rPr lang="en-GB" sz="1700" b="0" i="1">
                            <a:solidFill>
                              <a:schemeClr val="tx1"/>
                            </a:solidFill>
                            <a:latin typeface="Cambria Math" panose="02040503050406030204" pitchFamily="18" charset="0"/>
                          </a:rPr>
                          <m:t>1,</m:t>
                        </m:r>
                        <m:r>
                          <a:rPr lang="en-GB" sz="1700" b="0" i="1">
                            <a:solidFill>
                              <a:schemeClr val="tx1"/>
                            </a:solidFill>
                            <a:latin typeface="Cambria Math" panose="02040503050406030204" pitchFamily="18" charset="0"/>
                          </a:rPr>
                          <m:t>𝑅𝐸𝑆</m:t>
                        </m:r>
                      </m:sub>
                      <m:sup>
                        <m:d>
                          <m:dPr>
                            <m:ctrlPr>
                              <a:rPr lang="en-GB" sz="1700" i="1">
                                <a:solidFill>
                                  <a:schemeClr val="tx1"/>
                                </a:solidFill>
                                <a:latin typeface="Cambria Math" panose="02040503050406030204" pitchFamily="18" charset="0"/>
                              </a:rPr>
                            </m:ctrlPr>
                          </m:dPr>
                          <m:e>
                            <m:r>
                              <a:rPr lang="en-GB" sz="1700" b="0" i="1">
                                <a:solidFill>
                                  <a:schemeClr val="tx1"/>
                                </a:solidFill>
                                <a:latin typeface="Cambria Math" panose="02040503050406030204" pitchFamily="18" charset="0"/>
                              </a:rPr>
                              <m:t>0</m:t>
                            </m:r>
                          </m:e>
                        </m:d>
                      </m:sup>
                    </m:sSubSup>
                  </m:oMath>
                </a14:m>
                <a:r>
                  <a:rPr lang="en-GB" sz="1700" dirty="0"/>
                  <a:t>, </a:t>
                </a:r>
                <a14:m>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𝑖</m:t>
                        </m:r>
                      </m:e>
                      <m:sub>
                        <m:r>
                          <a:rPr lang="en-GB" sz="1700" i="1">
                            <a:latin typeface="Cambria Math" panose="02040503050406030204" pitchFamily="18" charset="0"/>
                          </a:rPr>
                          <m:t>1,</m:t>
                        </m:r>
                        <m:r>
                          <a:rPr lang="en-GB" sz="1700" i="1">
                            <a:latin typeface="Cambria Math" panose="02040503050406030204" pitchFamily="18" charset="0"/>
                          </a:rPr>
                          <m:t>𝑅𝐸𝑆</m:t>
                        </m:r>
                      </m:sub>
                      <m:sup>
                        <m:d>
                          <m:dPr>
                            <m:ctrlPr>
                              <a:rPr lang="en-GB" sz="1700" i="1">
                                <a:latin typeface="Cambria Math" panose="02040503050406030204" pitchFamily="18" charset="0"/>
                              </a:rPr>
                            </m:ctrlPr>
                          </m:dPr>
                          <m:e>
                            <m:r>
                              <a:rPr lang="en-GB" sz="1700" i="1">
                                <a:latin typeface="Cambria Math" panose="02040503050406030204" pitchFamily="18" charset="0"/>
                              </a:rPr>
                              <m:t>0</m:t>
                            </m:r>
                          </m:e>
                        </m:d>
                      </m:sup>
                    </m:sSubSup>
                  </m:oMath>
                </a14:m>
                <a:r>
                  <a:rPr lang="en-GB" sz="1700" dirty="0"/>
                  <a:t>, </a:t>
                </a:r>
                <a14:m>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𝑉</m:t>
                        </m:r>
                      </m:e>
                      <m:sub>
                        <m:r>
                          <a:rPr lang="en-GB" sz="1700" b="0" i="1" smtClean="0">
                            <a:latin typeface="Cambria Math" panose="02040503050406030204" pitchFamily="18" charset="0"/>
                          </a:rPr>
                          <m:t>2</m:t>
                        </m:r>
                        <m:r>
                          <a:rPr lang="en-GB" sz="1700" i="1">
                            <a:latin typeface="Cambria Math" panose="02040503050406030204" pitchFamily="18" charset="0"/>
                          </a:rPr>
                          <m:t>,</m:t>
                        </m:r>
                        <m:r>
                          <a:rPr lang="en-GB" sz="1700" i="1">
                            <a:latin typeface="Cambria Math" panose="02040503050406030204" pitchFamily="18" charset="0"/>
                          </a:rPr>
                          <m:t>𝑅𝐸𝑆</m:t>
                        </m:r>
                      </m:sub>
                      <m:sup>
                        <m:d>
                          <m:dPr>
                            <m:ctrlPr>
                              <a:rPr lang="en-GB" sz="1700" i="1">
                                <a:latin typeface="Cambria Math" panose="02040503050406030204" pitchFamily="18" charset="0"/>
                              </a:rPr>
                            </m:ctrlPr>
                          </m:dPr>
                          <m:e>
                            <m:r>
                              <a:rPr lang="en-GB" sz="1700" i="1">
                                <a:latin typeface="Cambria Math" panose="02040503050406030204" pitchFamily="18" charset="0"/>
                              </a:rPr>
                              <m:t>0</m:t>
                            </m:r>
                          </m:e>
                        </m:d>
                      </m:sup>
                    </m:sSubSup>
                  </m:oMath>
                </a14:m>
                <a:r>
                  <a:rPr lang="en-GB" sz="1700" dirty="0"/>
                  <a:t>, </a:t>
                </a:r>
                <a14:m>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𝑖</m:t>
                        </m:r>
                      </m:e>
                      <m:sub>
                        <m:r>
                          <a:rPr lang="en-GB" sz="1700" b="0" i="1" smtClean="0">
                            <a:latin typeface="Cambria Math" panose="02040503050406030204" pitchFamily="18" charset="0"/>
                          </a:rPr>
                          <m:t>2</m:t>
                        </m:r>
                        <m:r>
                          <a:rPr lang="en-GB" sz="1700" i="1">
                            <a:latin typeface="Cambria Math" panose="02040503050406030204" pitchFamily="18" charset="0"/>
                          </a:rPr>
                          <m:t>,</m:t>
                        </m:r>
                        <m:r>
                          <a:rPr lang="en-GB" sz="1700" i="1">
                            <a:latin typeface="Cambria Math" panose="02040503050406030204" pitchFamily="18" charset="0"/>
                          </a:rPr>
                          <m:t>𝑅𝐸𝑆</m:t>
                        </m:r>
                      </m:sub>
                      <m:sup>
                        <m:d>
                          <m:dPr>
                            <m:ctrlPr>
                              <a:rPr lang="en-GB" sz="1700" i="1">
                                <a:latin typeface="Cambria Math" panose="02040503050406030204" pitchFamily="18" charset="0"/>
                              </a:rPr>
                            </m:ctrlPr>
                          </m:dPr>
                          <m:e>
                            <m:r>
                              <a:rPr lang="en-GB" sz="1700" i="1">
                                <a:latin typeface="Cambria Math" panose="02040503050406030204" pitchFamily="18" charset="0"/>
                              </a:rPr>
                              <m:t>0</m:t>
                            </m:r>
                          </m:e>
                        </m:d>
                      </m:sup>
                    </m:sSubSup>
                  </m:oMath>
                </a14:m>
                <a:r>
                  <a:rPr lang="en-GB" sz="1700" dirty="0"/>
                  <a:t>.</a:t>
                </a:r>
              </a:p>
              <a:p>
                <a:pPr marL="285750" indent="-285750">
                  <a:buFont typeface="Wingdings" panose="05000000000000000000" pitchFamily="2" charset="2"/>
                  <a:buChar char="q"/>
                </a:pPr>
                <a:r>
                  <a:rPr lang="en-GB" sz="1700" dirty="0"/>
                  <a:t>The routine is an iterative algorithm: at each iteration </a:t>
                </a:r>
                <a14:m>
                  <m:oMath xmlns:m="http://schemas.openxmlformats.org/officeDocument/2006/math">
                    <m:r>
                      <a:rPr lang="en-GB" sz="1700" b="0" i="1" dirty="0" smtClean="0">
                        <a:latin typeface="Cambria Math" panose="02040503050406030204" pitchFamily="18" charset="0"/>
                      </a:rPr>
                      <m:t>𝑗</m:t>
                    </m:r>
                  </m:oMath>
                </a14:m>
                <a:r>
                  <a:rPr lang="en-GB" sz="1700" dirty="0"/>
                  <a:t> the error is expected to diminish.</a:t>
                </a:r>
              </a:p>
              <a:p>
                <a:pPr marL="285750" indent="-285750">
                  <a:buFont typeface="Wingdings" panose="05000000000000000000" pitchFamily="2" charset="2"/>
                  <a:buChar char="q"/>
                </a:pPr>
                <a:r>
                  <a:rPr lang="en-GB" sz="1700" dirty="0"/>
                  <a:t>The routine is launched one time before the main tracking loop.</a:t>
                </a:r>
              </a:p>
              <a:p>
                <a:pPr marL="285750" indent="-285750">
                  <a:buFont typeface="Wingdings" panose="05000000000000000000" pitchFamily="2" charset="2"/>
                  <a:buChar char="q"/>
                </a:pPr>
                <a:r>
                  <a:rPr lang="en-GB" sz="1700" dirty="0"/>
                  <a:t>Idea behind the algorithm:</a:t>
                </a:r>
              </a:p>
              <a:p>
                <a:pPr marL="742950" lvl="1" indent="-285750">
                  <a:buFont typeface="Wingdings" panose="05000000000000000000" pitchFamily="2" charset="2"/>
                  <a:buChar char="Ø"/>
                </a:pPr>
                <a:r>
                  <a:rPr lang="en-GB" sz="1700" dirty="0"/>
                  <a:t>Guess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rPr>
                          <m:t>𝐻𝑂𝑀</m:t>
                        </m:r>
                        <m:r>
                          <a:rPr lang="en-GB" sz="1700" i="1">
                            <a:solidFill>
                              <a:schemeClr val="tx1"/>
                            </a:solidFill>
                            <a:latin typeface="Cambria Math" panose="02040503050406030204" pitchFamily="18" charset="0"/>
                          </a:rPr>
                          <m:t>,1</m:t>
                        </m:r>
                      </m:sub>
                    </m:sSub>
                  </m:oMath>
                </a14:m>
                <a:r>
                  <a:rPr lang="en-GB" sz="1700" dirty="0">
                    <a:solidFill>
                      <a:schemeClr val="tx1"/>
                    </a:solidFill>
                  </a:rPr>
                  <a:t> and </a:t>
                </a:r>
                <a14:m>
                  <m:oMath xmlns:m="http://schemas.openxmlformats.org/officeDocument/2006/math">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rPr>
                          <m:t>𝐻𝑂𝑀</m:t>
                        </m:r>
                        <m:r>
                          <a:rPr lang="en-GB" sz="1700" i="1">
                            <a:solidFill>
                              <a:schemeClr val="tx1"/>
                            </a:solidFill>
                            <a:latin typeface="Cambria Math" panose="02040503050406030204" pitchFamily="18" charset="0"/>
                          </a:rPr>
                          <m:t>,2</m:t>
                        </m:r>
                      </m:sub>
                    </m:sSub>
                  </m:oMath>
                </a14:m>
                <a:endParaRPr lang="en-GB" sz="1700" dirty="0"/>
              </a:p>
              <a:p>
                <a:pPr marL="742950" lvl="1" indent="-285750">
                  <a:buFont typeface="Wingdings" panose="05000000000000000000" pitchFamily="2" charset="2"/>
                  <a:buChar char="Ø"/>
                </a:pPr>
                <a14:m>
                  <m:oMath xmlns:m="http://schemas.openxmlformats.org/officeDocument/2006/math">
                    <m:sSubSup>
                      <m:sSubSupPr>
                        <m:ctrlPr>
                          <a:rPr lang="en-GB" sz="1700" i="1" smtClean="0">
                            <a:solidFill>
                              <a:schemeClr val="tx1"/>
                            </a:solidFill>
                            <a:latin typeface="Cambria Math" panose="02040503050406030204" pitchFamily="18" charset="0"/>
                          </a:rPr>
                        </m:ctrlPr>
                      </m:sSubSupPr>
                      <m:e>
                        <m:r>
                          <a:rPr lang="en-GB" sz="1700" i="1">
                            <a:solidFill>
                              <a:schemeClr val="tx1"/>
                            </a:solidFill>
                            <a:latin typeface="Cambria Math" panose="02040503050406030204" pitchFamily="18" charset="0"/>
                          </a:rPr>
                          <m:t>𝑉</m:t>
                        </m:r>
                      </m:e>
                      <m:sub>
                        <m:r>
                          <a:rPr lang="en-GB" sz="1700" i="1">
                            <a:solidFill>
                              <a:schemeClr val="tx1"/>
                            </a:solidFill>
                            <a:latin typeface="Cambria Math" panose="02040503050406030204" pitchFamily="18" charset="0"/>
                          </a:rPr>
                          <m:t>1,</m:t>
                        </m:r>
                        <m:r>
                          <a:rPr lang="en-GB" sz="1700" i="1">
                            <a:solidFill>
                              <a:schemeClr val="tx1"/>
                            </a:solidFill>
                            <a:latin typeface="Cambria Math" panose="02040503050406030204" pitchFamily="18" charset="0"/>
                          </a:rPr>
                          <m:t>𝑅𝐸𝑆</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rPr>
                              <m:t>0</m:t>
                            </m:r>
                          </m:e>
                        </m:d>
                      </m:sup>
                    </m:sSubSup>
                    <m:r>
                      <a:rPr lang="en-GB" sz="1700" i="1">
                        <a:solidFill>
                          <a:schemeClr val="tx1"/>
                        </a:solidFill>
                        <a:latin typeface="Cambria Math" panose="02040503050406030204" pitchFamily="18" charset="0"/>
                      </a:rPr>
                      <m:t> </m:t>
                    </m:r>
                  </m:oMath>
                </a14:m>
                <a:r>
                  <a:rPr lang="en-GB" sz="1700" dirty="0">
                    <a:solidFill>
                      <a:schemeClr val="tx1"/>
                    </a:solidFill>
                  </a:rPr>
                  <a:t> and </a:t>
                </a:r>
                <a14:m>
                  <m:oMath xmlns:m="http://schemas.openxmlformats.org/officeDocument/2006/math">
                    <m:sSubSup>
                      <m:sSubSupPr>
                        <m:ctrlPr>
                          <a:rPr lang="en-GB" sz="1700" i="1">
                            <a:solidFill>
                              <a:schemeClr val="tx1"/>
                            </a:solidFill>
                            <a:latin typeface="Cambria Math" panose="02040503050406030204" pitchFamily="18" charset="0"/>
                          </a:rPr>
                        </m:ctrlPr>
                      </m:sSubSupPr>
                      <m:e>
                        <m:r>
                          <a:rPr lang="en-GB" sz="1700" i="1">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2</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rPr>
                          <m:t>𝑅𝐸𝑆</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rPr>
                              <m:t>0</m:t>
                            </m:r>
                          </m:e>
                        </m:d>
                      </m:sup>
                    </m:sSubSup>
                  </m:oMath>
                </a14:m>
                <a:r>
                  <a:rPr lang="en-GB" sz="1700" dirty="0"/>
                  <a:t> are determined</a:t>
                </a:r>
              </a:p>
              <a:p>
                <a:pPr marL="742950" lvl="1" indent="-285750">
                  <a:buFont typeface="Wingdings" panose="05000000000000000000" pitchFamily="2" charset="2"/>
                  <a:buChar char="Ø"/>
                </a:pP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,1</m:t>
                        </m:r>
                      </m:sub>
                    </m:sSub>
                  </m:oMath>
                </a14:m>
                <a:r>
                  <a:rPr lang="en-GB" sz="1700" dirty="0"/>
                  <a:t>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,2</m:t>
                        </m:r>
                      </m:sub>
                    </m:sSub>
                  </m:oMath>
                </a14:m>
                <a:r>
                  <a:rPr lang="en-GB" sz="1700" dirty="0"/>
                  <a:t> are determined …</a:t>
                </a:r>
              </a:p>
              <a:p>
                <a:pPr marL="285750" indent="-285750">
                  <a:buFont typeface="Wingdings" panose="05000000000000000000" pitchFamily="2" charset="2"/>
                  <a:buChar char="q"/>
                </a:pPr>
                <a:r>
                  <a:rPr lang="en-GB" sz="1700" dirty="0"/>
                  <a:t>The routine can be also used to compute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,1</m:t>
                        </m:r>
                      </m:sub>
                    </m:sSub>
                  </m:oMath>
                </a14:m>
                <a:r>
                  <a:rPr lang="en-GB" sz="1700" dirty="0"/>
                  <a:t> and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i="1">
                            <a:latin typeface="Cambria Math" panose="02040503050406030204" pitchFamily="18" charset="0"/>
                          </a:rPr>
                          <m:t>,2</m:t>
                        </m:r>
                      </m:sub>
                    </m:sSub>
                    <m:r>
                      <a:rPr lang="en-GB" sz="1700" i="1">
                        <a:latin typeface="Cambria Math" panose="02040503050406030204" pitchFamily="18" charset="0"/>
                      </a:rPr>
                      <m:t> </m:t>
                    </m:r>
                  </m:oMath>
                </a14:m>
                <a:r>
                  <a:rPr lang="en-GB" sz="1700" dirty="0"/>
                  <a:t>for unloaded HOMs.</a:t>
                </a:r>
              </a:p>
              <a:p>
                <a:pPr marL="285750" indent="-285750">
                  <a:buFont typeface="Wingdings" panose="05000000000000000000" pitchFamily="2" charset="2"/>
                  <a:buChar char="q"/>
                </a:pPr>
                <a:r>
                  <a:rPr lang="en-GB" sz="1700" dirty="0"/>
                  <a:t>The Fortran </a:t>
                </a:r>
                <a:r>
                  <a:rPr lang="en-GB" dirty="0"/>
                  <a:t>loaded-HOM</a:t>
                </a:r>
                <a:r>
                  <a:rPr lang="en-GB" sz="1700" dirty="0"/>
                  <a:t> routine is obtained setting </a:t>
                </a:r>
                <a14:m>
                  <m:oMath xmlns:m="http://schemas.openxmlformats.org/officeDocument/2006/math">
                    <m:sSub>
                      <m:sSubPr>
                        <m:ctrlPr>
                          <a:rPr lang="en-GB" sz="1600" i="1" dirty="0" smtClean="0">
                            <a:solidFill>
                              <a:schemeClr val="tx1"/>
                            </a:solidFill>
                            <a:latin typeface="Cambria Math" panose="02040503050406030204" pitchFamily="18" charset="0"/>
                          </a:rPr>
                        </m:ctrlPr>
                      </m:sSubPr>
                      <m:e>
                        <m:r>
                          <a:rPr lang="en-GB" sz="1600" b="0" i="1" dirty="0" smtClean="0">
                            <a:solidFill>
                              <a:schemeClr val="tx1"/>
                            </a:solidFill>
                            <a:latin typeface="Cambria Math" panose="02040503050406030204" pitchFamily="18" charset="0"/>
                          </a:rPr>
                          <m:t>𝑛</m:t>
                        </m:r>
                      </m:e>
                      <m:sub>
                        <m:r>
                          <a:rPr lang="en-GB" sz="1600" b="0" i="1" dirty="0" smtClean="0">
                            <a:solidFill>
                              <a:schemeClr val="tx1"/>
                            </a:solidFill>
                            <a:latin typeface="Cambria Math" panose="02040503050406030204" pitchFamily="18" charset="0"/>
                          </a:rPr>
                          <m:t>𝑖𝑡𝑒𝑟</m:t>
                        </m:r>
                      </m:sub>
                    </m:sSub>
                  </m:oMath>
                </a14:m>
                <a:r>
                  <a:rPr lang="en-GB" sz="1700" dirty="0"/>
                  <a:t>=1 and </a:t>
                </a:r>
                <a14:m>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𝜑</m:t>
                        </m:r>
                      </m:e>
                      <m:sub>
                        <m:r>
                          <a:rPr lang="en-GB" sz="1600" i="1">
                            <a:solidFill>
                              <a:schemeClr val="tx1"/>
                            </a:solidFill>
                            <a:latin typeface="Cambria Math" panose="02040503050406030204" pitchFamily="18" charset="0"/>
                          </a:rPr>
                          <m:t>𝐻𝑂𝑀</m:t>
                        </m:r>
                        <m:r>
                          <a:rPr lang="en-GB" sz="160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𝑖</m:t>
                        </m:r>
                      </m:sub>
                    </m:sSub>
                  </m:oMath>
                </a14:m>
                <a:r>
                  <a:rPr lang="en-GB" sz="1600" dirty="0">
                    <a:solidFill>
                      <a:schemeClr val="tx1"/>
                    </a:solidFill>
                  </a:rPr>
                  <a:t> =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𝜑</m:t>
                        </m:r>
                      </m:e>
                      <m:sub>
                        <m:r>
                          <a:rPr lang="en-GB" sz="1600" i="1">
                            <a:solidFill>
                              <a:schemeClr val="tx1"/>
                            </a:solidFill>
                            <a:latin typeface="Cambria Math" panose="02040503050406030204" pitchFamily="18" charset="0"/>
                          </a:rPr>
                          <m:t>𝑆𝑅</m:t>
                        </m:r>
                      </m:sub>
                    </m:sSub>
                  </m:oMath>
                </a14:m>
                <a:r>
                  <a:rPr lang="en-GB" sz="1700" dirty="0"/>
                  <a:t> for all the bunches.</a:t>
                </a:r>
              </a:p>
            </p:txBody>
          </p:sp>
        </mc:Choice>
        <mc:Fallback xmlns="">
          <p:sp>
            <p:nvSpPr>
              <p:cNvPr id="54" name="CasellaDiTesto 53">
                <a:extLst>
                  <a:ext uri="{FF2B5EF4-FFF2-40B4-BE49-F238E27FC236}">
                    <a16:creationId xmlns:a16="http://schemas.microsoft.com/office/drawing/2014/main" id="{5A2287DA-0A87-4AB3-AF11-5E269FEA387D}"/>
                  </a:ext>
                </a:extLst>
              </p:cNvPr>
              <p:cNvSpPr txBox="1">
                <a:spLocks noRot="1" noChangeAspect="1" noMove="1" noResize="1" noEditPoints="1" noAdjustHandles="1" noChangeArrowheads="1" noChangeShapeType="1" noTextEdit="1"/>
              </p:cNvSpPr>
              <p:nvPr/>
            </p:nvSpPr>
            <p:spPr>
              <a:xfrm>
                <a:off x="8651167" y="678578"/>
                <a:ext cx="3545526" cy="6162072"/>
              </a:xfrm>
              <a:prstGeom prst="rect">
                <a:avLst/>
              </a:prstGeom>
              <a:blipFill>
                <a:blip r:embed="rId14"/>
                <a:stretch>
                  <a:fillRect l="-687" t="-297" r="-515" b="-297"/>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82A2EAEF-D0BA-46FE-B29C-4E8EF90968F0}"/>
              </a:ext>
            </a:extLst>
          </p:cNvPr>
          <p:cNvSpPr>
            <a:spLocks noGrp="1"/>
          </p:cNvSpPr>
          <p:nvPr>
            <p:ph type="sldNum" sz="quarter" idx="12"/>
          </p:nvPr>
        </p:nvSpPr>
        <p:spPr/>
        <p:txBody>
          <a:bodyPr/>
          <a:lstStyle/>
          <a:p>
            <a:fld id="{F556478C-EA8F-4B12-8AB2-8053E5C3663D}" type="slidenum">
              <a:rPr lang="en-GB" smtClean="0"/>
              <a:t>50</a:t>
            </a:fld>
            <a:endParaRPr lang="en-GB"/>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A6C835B4-E63D-4049-BC9D-17A8CF67C349}"/>
                  </a:ext>
                </a:extLst>
              </p:cNvPr>
              <p:cNvSpPr txBox="1"/>
              <p:nvPr/>
            </p:nvSpPr>
            <p:spPr>
              <a:xfrm>
                <a:off x="1950936" y="1017401"/>
                <a:ext cx="6192454" cy="458523"/>
              </a:xfrm>
              <a:prstGeom prst="rect">
                <a:avLst/>
              </a:prstGeom>
              <a:noFill/>
            </p:spPr>
            <p:txBody>
              <a:bodyPr wrap="square">
                <a:spAutoFit/>
              </a:bodyPr>
              <a:lstStyle/>
              <a:p>
                <a:r>
                  <a:rPr lang="en-GB" b="1" i="1" dirty="0"/>
                  <a:t>-&gt; </a:t>
                </a:r>
                <a:r>
                  <a:rPr lang="en-GB" b="1" dirty="0">
                    <a:solidFill>
                      <a:schemeClr val="tx1"/>
                    </a:solidFill>
                  </a:rPr>
                  <a:t>First guess for </a:t>
                </a:r>
                <a14:m>
                  <m:oMath xmlns:m="http://schemas.openxmlformats.org/officeDocument/2006/math">
                    <m:sSubSup>
                      <m:sSubSupPr>
                        <m:ctrlPr>
                          <a:rPr lang="en-GB" b="1" i="1">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𝑽</m:t>
                        </m:r>
                      </m:e>
                      <m:sub>
                        <m:r>
                          <a:rPr lang="en-GB" b="1" i="1">
                            <a:solidFill>
                              <a:schemeClr val="tx1"/>
                            </a:solidFill>
                            <a:latin typeface="Cambria Math" panose="02040503050406030204" pitchFamily="18" charset="0"/>
                          </a:rPr>
                          <m:t>𝟏</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𝑹𝑬𝑺</m:t>
                        </m:r>
                      </m:sub>
                      <m:sup>
                        <m:d>
                          <m:dPr>
                            <m:ctrlPr>
                              <a:rPr lang="en-GB" b="1" i="1">
                                <a:solidFill>
                                  <a:schemeClr val="tx1"/>
                                </a:solidFill>
                                <a:latin typeface="Cambria Math" panose="02040503050406030204" pitchFamily="18" charset="0"/>
                              </a:rPr>
                            </m:ctrlPr>
                          </m:dPr>
                          <m:e>
                            <m:r>
                              <a:rPr lang="en-GB" b="1" i="1">
                                <a:solidFill>
                                  <a:schemeClr val="tx1"/>
                                </a:solidFill>
                                <a:latin typeface="Cambria Math" panose="02040503050406030204" pitchFamily="18" charset="0"/>
                              </a:rPr>
                              <m:t>𝟎</m:t>
                            </m:r>
                          </m:e>
                        </m:d>
                      </m:sup>
                    </m:sSubSup>
                  </m:oMath>
                </a14:m>
                <a:r>
                  <a:rPr lang="en-GB" b="1" dirty="0">
                    <a:solidFill>
                      <a:schemeClr val="tx1"/>
                    </a:solidFill>
                  </a:rPr>
                  <a:t> and </a:t>
                </a:r>
                <a14:m>
                  <m:oMath xmlns:m="http://schemas.openxmlformats.org/officeDocument/2006/math">
                    <m:sSubSup>
                      <m:sSubSupPr>
                        <m:ctrlPr>
                          <a:rPr lang="en-GB" b="1" i="1">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𝑽</m:t>
                        </m:r>
                      </m:e>
                      <m:sub>
                        <m:r>
                          <a:rPr lang="en-GB" b="1" i="1">
                            <a:solidFill>
                              <a:schemeClr val="tx1"/>
                            </a:solidFill>
                            <a:latin typeface="Cambria Math" panose="02040503050406030204" pitchFamily="18" charset="0"/>
                          </a:rPr>
                          <m:t>𝟐</m:t>
                        </m:r>
                        <m:r>
                          <a:rPr lang="en-GB" b="1"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𝑹𝑬𝑺</m:t>
                        </m:r>
                      </m:sub>
                      <m:sup>
                        <m:d>
                          <m:dPr>
                            <m:ctrlPr>
                              <a:rPr lang="en-GB" b="1" i="1">
                                <a:solidFill>
                                  <a:schemeClr val="tx1"/>
                                </a:solidFill>
                                <a:latin typeface="Cambria Math" panose="02040503050406030204" pitchFamily="18" charset="0"/>
                              </a:rPr>
                            </m:ctrlPr>
                          </m:dPr>
                          <m:e>
                            <m:r>
                              <a:rPr lang="en-GB" b="1" i="1">
                                <a:solidFill>
                                  <a:schemeClr val="tx1"/>
                                </a:solidFill>
                                <a:latin typeface="Cambria Math" panose="02040503050406030204" pitchFamily="18" charset="0"/>
                              </a:rPr>
                              <m:t>𝟎</m:t>
                            </m:r>
                          </m:e>
                        </m:d>
                      </m:sup>
                    </m:sSubSup>
                  </m:oMath>
                </a14:m>
                <a:endParaRPr lang="en-GB" b="1" dirty="0">
                  <a:solidFill>
                    <a:schemeClr val="tx1"/>
                  </a:solidFill>
                </a:endParaRPr>
              </a:p>
            </p:txBody>
          </p:sp>
        </mc:Choice>
        <mc:Fallback xmlns="">
          <p:sp>
            <p:nvSpPr>
              <p:cNvPr id="35" name="CasellaDiTesto 34">
                <a:extLst>
                  <a:ext uri="{FF2B5EF4-FFF2-40B4-BE49-F238E27FC236}">
                    <a16:creationId xmlns:a16="http://schemas.microsoft.com/office/drawing/2014/main" id="{A6C835B4-E63D-4049-BC9D-17A8CF67C349}"/>
                  </a:ext>
                </a:extLst>
              </p:cNvPr>
              <p:cNvSpPr txBox="1">
                <a:spLocks noRot="1" noChangeAspect="1" noMove="1" noResize="1" noEditPoints="1" noAdjustHandles="1" noChangeArrowheads="1" noChangeShapeType="1" noTextEdit="1"/>
              </p:cNvSpPr>
              <p:nvPr/>
            </p:nvSpPr>
            <p:spPr>
              <a:xfrm>
                <a:off x="1950936" y="1017401"/>
                <a:ext cx="6192454" cy="458523"/>
              </a:xfrm>
              <a:prstGeom prst="rect">
                <a:avLst/>
              </a:prstGeom>
              <a:blipFill>
                <a:blip r:embed="rId15"/>
                <a:stretch>
                  <a:fillRect l="-787" b="-14667"/>
                </a:stretch>
              </a:blipFill>
            </p:spPr>
            <p:txBody>
              <a:bodyPr/>
              <a:lstStyle/>
              <a:p>
                <a:r>
                  <a:rPr lang="en-GB">
                    <a:noFill/>
                  </a:rPr>
                  <a:t> </a:t>
                </a:r>
              </a:p>
            </p:txBody>
          </p:sp>
        </mc:Fallback>
      </mc:AlternateContent>
      <p:sp>
        <p:nvSpPr>
          <p:cNvPr id="6" name="Parentesi graffa chiusa 5">
            <a:extLst>
              <a:ext uri="{FF2B5EF4-FFF2-40B4-BE49-F238E27FC236}">
                <a16:creationId xmlns:a16="http://schemas.microsoft.com/office/drawing/2014/main" id="{0C5CA5A6-6B4C-495D-BC82-D0372E0B7A0B}"/>
              </a:ext>
            </a:extLst>
          </p:cNvPr>
          <p:cNvSpPr/>
          <p:nvPr/>
        </p:nvSpPr>
        <p:spPr>
          <a:xfrm>
            <a:off x="5031702" y="3258067"/>
            <a:ext cx="305942" cy="10705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D0DEC"/>
              </a:solidFill>
            </a:endParaRPr>
          </a:p>
        </p:txBody>
      </p:sp>
      <p:sp>
        <p:nvSpPr>
          <p:cNvPr id="7" name="CasellaDiTesto 6">
            <a:extLst>
              <a:ext uri="{FF2B5EF4-FFF2-40B4-BE49-F238E27FC236}">
                <a16:creationId xmlns:a16="http://schemas.microsoft.com/office/drawing/2014/main" id="{082025EA-8B63-4E27-BE18-4479BE5F36A2}"/>
              </a:ext>
            </a:extLst>
          </p:cNvPr>
          <p:cNvSpPr txBox="1"/>
          <p:nvPr/>
        </p:nvSpPr>
        <p:spPr>
          <a:xfrm>
            <a:off x="5476302" y="3204296"/>
            <a:ext cx="1701026" cy="1200329"/>
          </a:xfrm>
          <a:prstGeom prst="rect">
            <a:avLst/>
          </a:prstGeom>
          <a:noFill/>
        </p:spPr>
        <p:txBody>
          <a:bodyPr wrap="square" rtlCol="0">
            <a:spAutoFit/>
          </a:bodyPr>
          <a:lstStyle/>
          <a:p>
            <a:r>
              <a:rPr lang="en-GB" b="1" dirty="0"/>
              <a:t>Compute residual voltage and current for second bunch </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CFFB019-73ED-47F8-B00C-463A8A15A6D4}"/>
                  </a:ext>
                </a:extLst>
              </p:cNvPr>
              <p:cNvSpPr txBox="1"/>
              <p:nvPr/>
            </p:nvSpPr>
            <p:spPr>
              <a:xfrm>
                <a:off x="5930492" y="4631138"/>
                <a:ext cx="1246836" cy="369332"/>
              </a:xfrm>
              <a:prstGeom prst="rect">
                <a:avLst/>
              </a:prstGeom>
              <a:noFill/>
            </p:spPr>
            <p:txBody>
              <a:bodyPr wrap="square" rtlCol="0">
                <a:spAutoFit/>
              </a:bodyPr>
              <a:lstStyle/>
              <a:p>
                <a:r>
                  <a:rPr lang="en-GB" b="1" i="1" dirty="0"/>
                  <a:t>-&gt; </a:t>
                </a:r>
                <a14:m>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𝑳</m:t>
                        </m:r>
                      </m:e>
                      <m:sub>
                        <m:r>
                          <a:rPr lang="en-GB" b="1" i="1" dirty="0" smtClean="0">
                            <a:latin typeface="Cambria Math" panose="02040503050406030204" pitchFamily="18" charset="0"/>
                          </a:rPr>
                          <m:t>𝟐</m:t>
                        </m:r>
                      </m:sub>
                    </m:sSub>
                  </m:oMath>
                </a14:m>
                <a:r>
                  <a:rPr lang="en-GB" b="1" dirty="0"/>
                  <a:t> norm</a:t>
                </a:r>
              </a:p>
            </p:txBody>
          </p:sp>
        </mc:Choice>
        <mc:Fallback xmlns="">
          <p:sp>
            <p:nvSpPr>
              <p:cNvPr id="11" name="CasellaDiTesto 10">
                <a:extLst>
                  <a:ext uri="{FF2B5EF4-FFF2-40B4-BE49-F238E27FC236}">
                    <a16:creationId xmlns:a16="http://schemas.microsoft.com/office/drawing/2014/main" id="{ECFFB019-73ED-47F8-B00C-463A8A15A6D4}"/>
                  </a:ext>
                </a:extLst>
              </p:cNvPr>
              <p:cNvSpPr txBox="1">
                <a:spLocks noRot="1" noChangeAspect="1" noMove="1" noResize="1" noEditPoints="1" noAdjustHandles="1" noChangeArrowheads="1" noChangeShapeType="1" noTextEdit="1"/>
              </p:cNvSpPr>
              <p:nvPr/>
            </p:nvSpPr>
            <p:spPr>
              <a:xfrm>
                <a:off x="5930492" y="4631138"/>
                <a:ext cx="1246836" cy="369332"/>
              </a:xfrm>
              <a:prstGeom prst="rect">
                <a:avLst/>
              </a:prstGeom>
              <a:blipFill>
                <a:blip r:embed="rId16"/>
                <a:stretch>
                  <a:fillRect l="-4412" t="-10000" r="-2941"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ACB17088-3A42-45FC-98AE-90E2463ABE90}"/>
                  </a:ext>
                </a:extLst>
              </p:cNvPr>
              <p:cNvSpPr txBox="1"/>
              <p:nvPr/>
            </p:nvSpPr>
            <p:spPr>
              <a:xfrm>
                <a:off x="582945" y="5580154"/>
                <a:ext cx="6138908" cy="506870"/>
              </a:xfrm>
              <a:prstGeom prst="rect">
                <a:avLst/>
              </a:prstGeom>
              <a:noFill/>
            </p:spPr>
            <p:txBody>
              <a:bodyPr wrap="square">
                <a:spAutoFit/>
              </a:bodyPr>
              <a:lstStyle/>
              <a:p>
                <a14:m>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sub>
                        <m:r>
                          <a:rPr lang="en-GB" i="1">
                            <a:solidFill>
                              <a:srgbClr val="FF0000"/>
                            </a:solidFill>
                            <a:latin typeface="Cambria Math" panose="02040503050406030204" pitchFamily="18" charset="0"/>
                          </a:rPr>
                          <m:t>𝐻𝑂𝑀</m:t>
                        </m:r>
                        <m:r>
                          <a:rPr lang="en-GB" i="1">
                            <a:solidFill>
                              <a:srgbClr val="FF0000"/>
                            </a:solidFill>
                            <a:latin typeface="Cambria Math" panose="02040503050406030204" pitchFamily="18" charset="0"/>
                          </a:rPr>
                          <m:t>,2</m:t>
                        </m:r>
                      </m:sub>
                    </m:sSub>
                  </m:oMath>
                </a14:m>
                <a:r>
                  <a:rPr lang="en-GB" dirty="0">
                    <a:solidFill>
                      <a:srgbClr val="FF0000"/>
                    </a:solidFill>
                  </a:rPr>
                  <a:t> = </a:t>
                </a:r>
                <a14:m>
                  <m:oMath xmlns:m="http://schemas.openxmlformats.org/officeDocument/2006/math">
                    <m:r>
                      <m:rPr>
                        <m:sty m:val="p"/>
                      </m:rPr>
                      <a:rPr lang="en-GB">
                        <a:solidFill>
                          <a:srgbClr val="FF0000"/>
                        </a:solidFill>
                        <a:latin typeface="Cambria Math" panose="02040503050406030204" pitchFamily="18" charset="0"/>
                      </a:rPr>
                      <m:t>arccos</m:t>
                    </m:r>
                    <m:d>
                      <m:dPr>
                        <m:begChr m:val="["/>
                        <m:endChr m:val="]"/>
                        <m:ctrlPr>
                          <a:rPr lang="en-GB" i="1" smtClean="0">
                            <a:solidFill>
                              <a:srgbClr val="FF0000"/>
                            </a:solidFill>
                            <a:latin typeface="Cambria Math" panose="02040503050406030204" pitchFamily="18" charset="0"/>
                          </a:rPr>
                        </m:ctrlPr>
                      </m:dPr>
                      <m:e>
                        <m:d>
                          <m:dPr>
                            <m:ctrlPr>
                              <a:rPr lang="en-GB" i="1">
                                <a:solidFill>
                                  <a:srgbClr val="FF0000"/>
                                </a:solidFill>
                                <a:latin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𝑈</m:t>
                                </m:r>
                              </m:e>
                              <m:sub>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𝑉</m:t>
                                </m:r>
                              </m:e>
                              <m:sub>
                                <m:r>
                                  <a:rPr lang="en-GB" b="0" i="1" smtClean="0">
                                    <a:solidFill>
                                      <a:srgbClr val="FF0000"/>
                                    </a:solidFill>
                                    <a:latin typeface="Cambria Math" panose="02040503050406030204" pitchFamily="18" charset="0"/>
                                    <a:ea typeface="Cambria Math" panose="02040503050406030204" pitchFamily="18" charset="0"/>
                                  </a:rPr>
                                  <m:t>2</m:t>
                                </m:r>
                              </m:sub>
                            </m:sSub>
                            <m:r>
                              <a:rPr lang="en-GB" i="1">
                                <a:solidFill>
                                  <a:srgbClr val="FF0000"/>
                                </a:solidFill>
                                <a:latin typeface="Cambria Math" panose="02040503050406030204" pitchFamily="18" charset="0"/>
                                <a:ea typeface="Cambria Math" panose="02040503050406030204" pitchFamily="18" charset="0"/>
                              </a:rPr>
                              <m:t>/2</m:t>
                            </m:r>
                            <m:r>
                              <m:rPr>
                                <m:nor/>
                              </m:rPr>
                              <a:rPr lang="en-GB" dirty="0">
                                <a:solidFill>
                                  <a:srgbClr val="FF0000"/>
                                </a:solidFill>
                              </a:rPr>
                              <m:t> </m:t>
                            </m:r>
                            <m:r>
                              <a:rPr lang="en-GB" i="1" dirty="0">
                                <a:solidFill>
                                  <a:srgbClr val="FF0000"/>
                                </a:solidFill>
                                <a:latin typeface="Cambria Math" panose="02040503050406030204" pitchFamily="18" charset="0"/>
                              </a:rPr>
                              <m:t>−</m:t>
                            </m:r>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e>
                        </m:d>
                        <m:r>
                          <m:rPr>
                            <m:nor/>
                          </m:rPr>
                          <a:rPr lang="en-GB" dirty="0">
                            <a:solidFill>
                              <a:srgbClr val="FF0000"/>
                            </a:solidFill>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𝑟𝑓</m:t>
                            </m:r>
                          </m:sub>
                        </m:sSub>
                      </m:e>
                    </m:d>
                  </m:oMath>
                </a14:m>
                <a:endParaRPr lang="en-GB" dirty="0">
                  <a:solidFill>
                    <a:srgbClr val="FF0000"/>
                  </a:solidFill>
                </a:endParaRPr>
              </a:p>
            </p:txBody>
          </p:sp>
        </mc:Choice>
        <mc:Fallback xmlns="">
          <p:sp>
            <p:nvSpPr>
              <p:cNvPr id="13" name="CasellaDiTesto 12">
                <a:extLst>
                  <a:ext uri="{FF2B5EF4-FFF2-40B4-BE49-F238E27FC236}">
                    <a16:creationId xmlns:a16="http://schemas.microsoft.com/office/drawing/2014/main" id="{ACB17088-3A42-45FC-98AE-90E2463ABE90}"/>
                  </a:ext>
                </a:extLst>
              </p:cNvPr>
              <p:cNvSpPr txBox="1">
                <a:spLocks noRot="1" noChangeAspect="1" noMove="1" noResize="1" noEditPoints="1" noAdjustHandles="1" noChangeArrowheads="1" noChangeShapeType="1" noTextEdit="1"/>
              </p:cNvSpPr>
              <p:nvPr/>
            </p:nvSpPr>
            <p:spPr>
              <a:xfrm>
                <a:off x="582945" y="5580154"/>
                <a:ext cx="6138908" cy="506870"/>
              </a:xfrm>
              <a:prstGeom prst="rect">
                <a:avLst/>
              </a:prstGeom>
              <a:blipFill>
                <a:blip r:embed="rId17"/>
                <a:stretch>
                  <a:fillRect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9B770CE2-F3D9-43B4-9603-1E5BF8D13968}"/>
                  </a:ext>
                </a:extLst>
              </p:cNvPr>
              <p:cNvSpPr txBox="1"/>
              <p:nvPr/>
            </p:nvSpPr>
            <p:spPr>
              <a:xfrm>
                <a:off x="17356" y="1023567"/>
                <a:ext cx="1916224" cy="458523"/>
              </a:xfrm>
              <a:prstGeom prst="rect">
                <a:avLst/>
              </a:prstGeom>
              <a:noFill/>
            </p:spPr>
            <p:txBody>
              <a:bodyPr wrap="square">
                <a:spAutoFit/>
              </a:bodyPr>
              <a:lstStyle/>
              <a:p>
                <a14:m>
                  <m:oMath xmlns:m="http://schemas.openxmlformats.org/officeDocument/2006/math">
                    <m:sSubSup>
                      <m:sSubSupPr>
                        <m:ctrlPr>
                          <a:rPr lang="en-GB" i="1" smtClean="0">
                            <a:solidFill>
                              <a:srgbClr val="0000FF"/>
                            </a:solidFill>
                            <a:latin typeface="Cambria Math" panose="02040503050406030204" pitchFamily="18" charset="0"/>
                          </a:rPr>
                        </m:ctrlPr>
                      </m:sSubSupPr>
                      <m:e>
                        <m:r>
                          <a:rPr lang="en-GB" b="0" i="1">
                            <a:solidFill>
                              <a:srgbClr val="0000FF"/>
                            </a:solidFill>
                            <a:latin typeface="Cambria Math" panose="02040503050406030204" pitchFamily="18" charset="0"/>
                          </a:rPr>
                          <m:t>𝑉</m:t>
                        </m:r>
                      </m:e>
                      <m:sub>
                        <m:r>
                          <a:rPr lang="en-GB" b="0" i="1">
                            <a:solidFill>
                              <a:srgbClr val="0000FF"/>
                            </a:solidFill>
                            <a:latin typeface="Cambria Math" panose="02040503050406030204" pitchFamily="18" charset="0"/>
                          </a:rPr>
                          <m:t>1,</m:t>
                        </m:r>
                        <m:r>
                          <a:rPr lang="en-GB" b="0" i="1">
                            <a:solidFill>
                              <a:srgbClr val="0000FF"/>
                            </a:solidFill>
                            <a:latin typeface="Cambria Math" panose="02040503050406030204" pitchFamily="18" charset="0"/>
                          </a:rPr>
                          <m:t>𝑅𝐸𝑆</m:t>
                        </m:r>
                      </m:sub>
                      <m:sup>
                        <m:d>
                          <m:dPr>
                            <m:ctrlPr>
                              <a:rPr lang="en-GB" i="1">
                                <a:solidFill>
                                  <a:srgbClr val="0000FF"/>
                                </a:solidFill>
                                <a:latin typeface="Cambria Math" panose="02040503050406030204" pitchFamily="18" charset="0"/>
                              </a:rPr>
                            </m:ctrlPr>
                          </m:dPr>
                          <m:e>
                            <m:r>
                              <a:rPr lang="en-GB" b="0" i="1">
                                <a:solidFill>
                                  <a:srgbClr val="0000FF"/>
                                </a:solidFill>
                                <a:latin typeface="Cambria Math" panose="02040503050406030204" pitchFamily="18" charset="0"/>
                              </a:rPr>
                              <m:t>0</m:t>
                            </m:r>
                          </m:e>
                        </m:d>
                      </m:sup>
                    </m:sSubSup>
                  </m:oMath>
                </a14:m>
                <a:r>
                  <a:rPr lang="en-GB" dirty="0">
                    <a:solidFill>
                      <a:srgbClr val="0000FF"/>
                    </a:solidFill>
                  </a:rPr>
                  <a:t> = </a:t>
                </a:r>
                <a14:m>
                  <m:oMath xmlns:m="http://schemas.openxmlformats.org/officeDocument/2006/math">
                    <m:sSubSup>
                      <m:sSubSupPr>
                        <m:ctrlPr>
                          <a:rPr lang="en-GB" i="1">
                            <a:solidFill>
                              <a:srgbClr val="0000FF"/>
                            </a:solidFill>
                            <a:latin typeface="Cambria Math" panose="02040503050406030204" pitchFamily="18" charset="0"/>
                          </a:rPr>
                        </m:ctrlPr>
                      </m:sSubSupPr>
                      <m:e>
                        <m:r>
                          <a:rPr lang="en-GB" i="1">
                            <a:solidFill>
                              <a:srgbClr val="0000FF"/>
                            </a:solidFill>
                            <a:latin typeface="Cambria Math" panose="02040503050406030204" pitchFamily="18" charset="0"/>
                          </a:rPr>
                          <m:t>𝑉</m:t>
                        </m:r>
                      </m:e>
                      <m:sub>
                        <m:r>
                          <a:rPr lang="en-GB" i="1">
                            <a:solidFill>
                              <a:srgbClr val="0000FF"/>
                            </a:solidFill>
                            <a:latin typeface="Cambria Math" panose="02040503050406030204" pitchFamily="18" charset="0"/>
                          </a:rPr>
                          <m:t>2,</m:t>
                        </m:r>
                        <m:r>
                          <a:rPr lang="en-GB" i="1">
                            <a:solidFill>
                              <a:srgbClr val="0000FF"/>
                            </a:solidFill>
                            <a:latin typeface="Cambria Math" panose="02040503050406030204" pitchFamily="18" charset="0"/>
                          </a:rPr>
                          <m:t>𝑅𝐸𝑆</m:t>
                        </m:r>
                      </m:sub>
                      <m:sup>
                        <m:d>
                          <m:dPr>
                            <m:ctrlPr>
                              <a:rPr lang="en-GB" i="1">
                                <a:solidFill>
                                  <a:srgbClr val="0000FF"/>
                                </a:solidFill>
                                <a:latin typeface="Cambria Math" panose="02040503050406030204" pitchFamily="18" charset="0"/>
                              </a:rPr>
                            </m:ctrlPr>
                          </m:dPr>
                          <m:e>
                            <m:r>
                              <a:rPr lang="en-GB" i="1">
                                <a:solidFill>
                                  <a:srgbClr val="0000FF"/>
                                </a:solidFill>
                                <a:latin typeface="Cambria Math" panose="02040503050406030204" pitchFamily="18" charset="0"/>
                              </a:rPr>
                              <m:t>0</m:t>
                            </m:r>
                          </m:e>
                        </m:d>
                      </m:sup>
                    </m:sSubSup>
                  </m:oMath>
                </a14:m>
                <a:r>
                  <a:rPr lang="en-GB" dirty="0">
                    <a:solidFill>
                      <a:srgbClr val="0000FF"/>
                    </a:solidFill>
                  </a:rPr>
                  <a:t> = 0</a:t>
                </a:r>
              </a:p>
            </p:txBody>
          </p:sp>
        </mc:Choice>
        <mc:Fallback xmlns="">
          <p:sp>
            <p:nvSpPr>
              <p:cNvPr id="51" name="CasellaDiTesto 50">
                <a:extLst>
                  <a:ext uri="{FF2B5EF4-FFF2-40B4-BE49-F238E27FC236}">
                    <a16:creationId xmlns:a16="http://schemas.microsoft.com/office/drawing/2014/main" id="{9B770CE2-F3D9-43B4-9603-1E5BF8D13968}"/>
                  </a:ext>
                </a:extLst>
              </p:cNvPr>
              <p:cNvSpPr txBox="1">
                <a:spLocks noRot="1" noChangeAspect="1" noMove="1" noResize="1" noEditPoints="1" noAdjustHandles="1" noChangeArrowheads="1" noChangeShapeType="1" noTextEdit="1"/>
              </p:cNvSpPr>
              <p:nvPr/>
            </p:nvSpPr>
            <p:spPr>
              <a:xfrm>
                <a:off x="17356" y="1023567"/>
                <a:ext cx="1916224" cy="458523"/>
              </a:xfrm>
              <a:prstGeom prst="rect">
                <a:avLst/>
              </a:prstGeom>
              <a:blipFill>
                <a:blip r:embed="rId18"/>
                <a:stretch>
                  <a:fillRect b="-14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932A58D9-FC95-4B2E-8AFF-A867757F936C}"/>
                  </a:ext>
                </a:extLst>
              </p:cNvPr>
              <p:cNvSpPr txBox="1"/>
              <p:nvPr/>
            </p:nvSpPr>
            <p:spPr>
              <a:xfrm>
                <a:off x="578663" y="6009828"/>
                <a:ext cx="4124166" cy="458523"/>
              </a:xfrm>
              <a:prstGeom prst="rect">
                <a:avLst/>
              </a:prstGeom>
              <a:noFill/>
            </p:spPr>
            <p:txBody>
              <a:bodyPr wrap="square">
                <a:spAutoFit/>
              </a:bodyPr>
              <a:lstStyle/>
              <a:p>
                <a14:m>
                  <m:oMath xmlns:m="http://schemas.openxmlformats.org/officeDocument/2006/math">
                    <m:sSubSup>
                      <m:sSubSupPr>
                        <m:ctrlPr>
                          <a:rPr lang="en-GB" i="1" smtClean="0">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oMath>
                </a14:m>
                <a:r>
                  <a:rPr lang="en-GB" dirty="0"/>
                  <a:t> </a:t>
                </a:r>
                <a:r>
                  <a:rPr lang="en-GB" dirty="0">
                    <a:solidFill>
                      <a:srgbClr val="FF0000"/>
                    </a:solidFill>
                  </a:rPr>
                  <a:t>= </a:t>
                </a:r>
                <a14:m>
                  <m:oMath xmlns:m="http://schemas.openxmlformats.org/officeDocument/2006/math">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i="1">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oMath>
                </a14:m>
                <a:r>
                  <a:rPr lang="en-GB" dirty="0"/>
                  <a:t>, </a:t>
                </a:r>
                <a14:m>
                  <m:oMath xmlns:m="http://schemas.openxmlformats.org/officeDocument/2006/math">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oMath>
                </a14:m>
                <a:r>
                  <a:rPr lang="en-GB" dirty="0"/>
                  <a:t> </a:t>
                </a:r>
                <a:r>
                  <a:rPr lang="en-GB" dirty="0">
                    <a:solidFill>
                      <a:srgbClr val="FF0000"/>
                    </a:solidFill>
                  </a:rPr>
                  <a:t>= </a:t>
                </a:r>
                <a14:m>
                  <m:oMath xmlns:m="http://schemas.openxmlformats.org/officeDocument/2006/math">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2</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𝑅𝐸𝑆</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𝑁𝐸𝑊</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0</m:t>
                            </m:r>
                          </m:e>
                        </m:d>
                      </m:sup>
                    </m:sSubSup>
                  </m:oMath>
                </a14:m>
                <a:r>
                  <a:rPr lang="en-GB" dirty="0"/>
                  <a:t> </a:t>
                </a:r>
              </a:p>
            </p:txBody>
          </p:sp>
        </mc:Choice>
        <mc:Fallback xmlns="">
          <p:sp>
            <p:nvSpPr>
              <p:cNvPr id="53" name="CasellaDiTesto 52">
                <a:extLst>
                  <a:ext uri="{FF2B5EF4-FFF2-40B4-BE49-F238E27FC236}">
                    <a16:creationId xmlns:a16="http://schemas.microsoft.com/office/drawing/2014/main" id="{932A58D9-FC95-4B2E-8AFF-A867757F936C}"/>
                  </a:ext>
                </a:extLst>
              </p:cNvPr>
              <p:cNvSpPr txBox="1">
                <a:spLocks noRot="1" noChangeAspect="1" noMove="1" noResize="1" noEditPoints="1" noAdjustHandles="1" noChangeArrowheads="1" noChangeShapeType="1" noTextEdit="1"/>
              </p:cNvSpPr>
              <p:nvPr/>
            </p:nvSpPr>
            <p:spPr>
              <a:xfrm>
                <a:off x="578663" y="6009828"/>
                <a:ext cx="4124166" cy="458523"/>
              </a:xfrm>
              <a:prstGeom prst="rect">
                <a:avLst/>
              </a:prstGeom>
              <a:blipFill>
                <a:blip r:embed="rId19"/>
                <a:stretch>
                  <a:fillRect b="-14667"/>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425414CD-9FCB-4088-B4ED-BF407229CB53}"/>
              </a:ext>
            </a:extLst>
          </p:cNvPr>
          <p:cNvSpPr txBox="1"/>
          <p:nvPr/>
        </p:nvSpPr>
        <p:spPr>
          <a:xfrm>
            <a:off x="4231265" y="6131599"/>
            <a:ext cx="4495485" cy="369332"/>
          </a:xfrm>
          <a:prstGeom prst="rect">
            <a:avLst/>
          </a:prstGeom>
          <a:noFill/>
        </p:spPr>
        <p:txBody>
          <a:bodyPr wrap="square" rtlCol="0">
            <a:spAutoFit/>
          </a:bodyPr>
          <a:lstStyle/>
          <a:p>
            <a:r>
              <a:rPr lang="en-GB" b="1" i="1" dirty="0"/>
              <a:t>-&gt; </a:t>
            </a:r>
            <a:r>
              <a:rPr lang="en-GB" b="1" dirty="0"/>
              <a:t>save voltages to compute error at iter. </a:t>
            </a:r>
            <a:r>
              <a:rPr lang="en-GB" b="1" i="1" dirty="0"/>
              <a:t>j</a:t>
            </a:r>
            <a:r>
              <a:rPr lang="en-GB" b="1" dirty="0"/>
              <a:t>+1</a:t>
            </a:r>
          </a:p>
        </p:txBody>
      </p:sp>
      <p:sp>
        <p:nvSpPr>
          <p:cNvPr id="21" name="CasellaDiTesto 20">
            <a:extLst>
              <a:ext uri="{FF2B5EF4-FFF2-40B4-BE49-F238E27FC236}">
                <a16:creationId xmlns:a16="http://schemas.microsoft.com/office/drawing/2014/main" id="{B738A8A1-93CA-4844-9F6D-22E5E56E203F}"/>
              </a:ext>
            </a:extLst>
          </p:cNvPr>
          <p:cNvSpPr txBox="1"/>
          <p:nvPr/>
        </p:nvSpPr>
        <p:spPr>
          <a:xfrm>
            <a:off x="5188845" y="6517958"/>
            <a:ext cx="1309610" cy="369332"/>
          </a:xfrm>
          <a:prstGeom prst="rect">
            <a:avLst/>
          </a:prstGeom>
          <a:noFill/>
        </p:spPr>
        <p:txBody>
          <a:bodyPr wrap="square" rtlCol="0">
            <a:spAutoFit/>
          </a:bodyPr>
          <a:lstStyle/>
          <a:p>
            <a:r>
              <a:rPr lang="en-GB" b="1" i="1" dirty="0"/>
              <a:t>-&gt; </a:t>
            </a:r>
            <a:r>
              <a:rPr lang="en-GB" b="1" dirty="0"/>
              <a:t>outputs</a:t>
            </a:r>
          </a:p>
        </p:txBody>
      </p:sp>
    </p:spTree>
    <p:extLst>
      <p:ext uri="{BB962C8B-B14F-4D97-AF65-F5344CB8AC3E}">
        <p14:creationId xmlns:p14="http://schemas.microsoft.com/office/powerpoint/2010/main" val="1797687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B7E2E4-BBE6-43B5-ADF4-E376D5B5C10A}"/>
              </a:ext>
            </a:extLst>
          </p:cNvPr>
          <p:cNvPicPr>
            <a:picLocks noChangeAspect="1"/>
          </p:cNvPicPr>
          <p:nvPr/>
        </p:nvPicPr>
        <p:blipFill>
          <a:blip r:embed="rId2"/>
          <a:stretch>
            <a:fillRect/>
          </a:stretch>
        </p:blipFill>
        <p:spPr>
          <a:xfrm>
            <a:off x="217014" y="3229156"/>
            <a:ext cx="3710865" cy="1749047"/>
          </a:xfrm>
          <a:prstGeom prst="rect">
            <a:avLst/>
          </a:prstGeom>
        </p:spPr>
      </p:pic>
      <p:pic>
        <p:nvPicPr>
          <p:cNvPr id="2" name="Immagine 1">
            <a:extLst>
              <a:ext uri="{FF2B5EF4-FFF2-40B4-BE49-F238E27FC236}">
                <a16:creationId xmlns:a16="http://schemas.microsoft.com/office/drawing/2014/main" id="{11BB5C7B-0245-4CB1-B0AC-CAC2559D957A}"/>
              </a:ext>
            </a:extLst>
          </p:cNvPr>
          <p:cNvPicPr>
            <a:picLocks noChangeAspect="1"/>
          </p:cNvPicPr>
          <p:nvPr/>
        </p:nvPicPr>
        <p:blipFill>
          <a:blip r:embed="rId3"/>
          <a:stretch>
            <a:fillRect/>
          </a:stretch>
        </p:blipFill>
        <p:spPr>
          <a:xfrm>
            <a:off x="4224354" y="3229157"/>
            <a:ext cx="3755255" cy="1806196"/>
          </a:xfrm>
          <a:prstGeom prst="rect">
            <a:avLst/>
          </a:prstGeom>
        </p:spPr>
      </p:pic>
      <p:sp>
        <p:nvSpPr>
          <p:cNvPr id="7" name="CasellaDiTesto 6">
            <a:extLst>
              <a:ext uri="{FF2B5EF4-FFF2-40B4-BE49-F238E27FC236}">
                <a16:creationId xmlns:a16="http://schemas.microsoft.com/office/drawing/2014/main" id="{F777F100-B464-46A0-AEA8-3C137B91A3A2}"/>
              </a:ext>
            </a:extLst>
          </p:cNvPr>
          <p:cNvSpPr txBox="1"/>
          <p:nvPr/>
        </p:nvSpPr>
        <p:spPr>
          <a:xfrm>
            <a:off x="-53268" y="72737"/>
            <a:ext cx="12192000" cy="584775"/>
          </a:xfrm>
          <a:prstGeom prst="rect">
            <a:avLst/>
          </a:prstGeom>
          <a:noFill/>
        </p:spPr>
        <p:txBody>
          <a:bodyPr wrap="square" rtlCol="0">
            <a:spAutoFit/>
          </a:bodyPr>
          <a:lstStyle/>
          <a:p>
            <a:pPr algn="ctr"/>
            <a:r>
              <a:rPr lang="en-GB" sz="3200" dirty="0">
                <a:latin typeface="+mj-lt"/>
              </a:rPr>
              <a:t>Previous simulation using improved routine for loaded HOMs</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6EC0CA14-A4F9-40E4-BDFD-842A330F9B4D}"/>
                  </a:ext>
                </a:extLst>
              </p:cNvPr>
              <p:cNvSpPr txBox="1"/>
              <p:nvPr/>
            </p:nvSpPr>
            <p:spPr>
              <a:xfrm>
                <a:off x="53268" y="675566"/>
                <a:ext cx="12067712" cy="2141548"/>
              </a:xfrm>
              <a:prstGeom prst="rect">
                <a:avLst/>
              </a:prstGeom>
              <a:noFill/>
            </p:spPr>
            <p:txBody>
              <a:bodyPr wrap="square" rtlCol="0">
                <a:spAutoFit/>
              </a:bodyPr>
              <a:lstStyle/>
              <a:p>
                <a:pPr marL="285750" indent="-285750">
                  <a:buFont typeface="Wingdings" panose="05000000000000000000" pitchFamily="2" charset="2"/>
                  <a:buChar char="q"/>
                </a:pPr>
                <a:r>
                  <a:rPr lang="en-GB" dirty="0"/>
                  <a:t>DAFNE case: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0</m:t>
                        </m:r>
                      </m:sub>
                    </m:sSub>
                  </m:oMath>
                </a14:m>
                <a:r>
                  <a:rPr lang="en-GB" dirty="0"/>
                  <a:t> = 510 MeV,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𝑈</m:t>
                        </m:r>
                      </m:e>
                      <m:sub>
                        <m:r>
                          <a:rPr lang="en-GB" i="1">
                            <a:latin typeface="Cambria Math" panose="02040503050406030204" pitchFamily="18" charset="0"/>
                          </a:rPr>
                          <m:t>0</m:t>
                        </m:r>
                      </m:sub>
                    </m:sSub>
                  </m:oMath>
                </a14:m>
                <a:r>
                  <a:rPr lang="en-GB" dirty="0"/>
                  <a:t> = 9.3 keV,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𝑟𝑓</m:t>
                        </m:r>
                      </m:sub>
                    </m:sSub>
                  </m:oMath>
                </a14:m>
                <a:r>
                  <a:rPr lang="en-GB" dirty="0"/>
                  <a:t> = 260 kV, 14 HOMs, 100 bunches with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oMath>
                </a14:m>
                <a:r>
                  <a:rPr lang="en-GB" dirty="0"/>
                  <a:t>=15 nC in buckets 1, 2, …, 100.</a:t>
                </a:r>
              </a:p>
              <a:p>
                <a:pPr marL="285750" indent="-285750">
                  <a:buFont typeface="Wingdings" panose="05000000000000000000" pitchFamily="2" charset="2"/>
                  <a:buChar char="q"/>
                </a:pPr>
                <a:r>
                  <a:rPr lang="en-GB" dirty="0"/>
                  <a:t>The initial phases and energy-deviations are respectively </a:t>
                </a:r>
                <a14:m>
                  <m:oMath xmlns:m="http://schemas.openxmlformats.org/officeDocument/2006/math">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𝑯𝑶𝑴</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𝒌</m:t>
                        </m:r>
                      </m:sub>
                    </m:sSub>
                  </m:oMath>
                </a14:m>
                <a:r>
                  <a:rPr lang="en-GB" dirty="0"/>
                  <a:t> and </a:t>
                </a:r>
                <a14:m>
                  <m:oMath xmlns:m="http://schemas.openxmlformats.org/officeDocument/2006/math">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𝜹</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𝟎</m:t>
                    </m:r>
                  </m:oMath>
                </a14:m>
                <a:r>
                  <a:rPr lang="en-GB" dirty="0"/>
                  <a:t>. </a:t>
                </a:r>
              </a:p>
              <a:p>
                <a:pPr marL="285750" indent="-285750">
                  <a:buFont typeface="Wingdings" panose="05000000000000000000" pitchFamily="2" charset="2"/>
                  <a:buChar char="q"/>
                </a:pPr>
                <a:r>
                  <a:rPr lang="en-GB" dirty="0"/>
                  <a:t>Unloaded HOMs: </a:t>
                </a:r>
                <a14:m>
                  <m:oMath xmlns:m="http://schemas.openxmlformats.org/officeDocument/2006/math">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𝒋</m:t>
                        </m:r>
                        <m:r>
                          <a:rPr lang="en-GB" b="1" i="1" smtClean="0">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b="1" i="0" smtClean="0">
                        <a:solidFill>
                          <a:srgbClr val="FF0000"/>
                        </a:solidFill>
                        <a:latin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smtClean="0">
                            <a:solidFill>
                              <a:srgbClr val="FF0000"/>
                            </a:solidFill>
                            <a:latin typeface="Cambria Math" panose="02040503050406030204" pitchFamily="18" charset="0"/>
                          </a:rPr>
                          <m:t>𝒊</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oMath>
                </a14:m>
                <a:r>
                  <a:rPr lang="en-GB" dirty="0"/>
                  <a:t>.</a:t>
                </a:r>
              </a:p>
              <a:p>
                <a:pPr marL="742950" lvl="1" indent="-285750">
                  <a:buFont typeface="Wingdings" panose="05000000000000000000" pitchFamily="2" charset="2"/>
                  <a:buChar char="Ø"/>
                </a:pPr>
                <a:r>
                  <a:rPr lang="en-GB" b="1" dirty="0"/>
                  <a:t>As desired, the dipole oscillations are significantly lower than the ones obtained when </a:t>
                </a:r>
                <a14:m>
                  <m:oMath xmlns:m="http://schemas.openxmlformats.org/officeDocument/2006/math">
                    <m:sSubSup>
                      <m:sSubSupPr>
                        <m:ctrlPr>
                          <a:rPr lang="en-GB" b="1" i="1" dirty="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ea typeface="Cambria Math" panose="02040503050406030204" pitchFamily="18" charset="0"/>
                          </a:rPr>
                          <m:t>𝒌</m:t>
                        </m:r>
                      </m:sub>
                      <m:sup>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𝟎</m:t>
                        </m:r>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a14:m>
                <a:r>
                  <a:rPr lang="en-GB" b="1" dirty="0"/>
                  <a:t>.</a:t>
                </a:r>
              </a:p>
              <a:p>
                <a:pPr marL="285750" indent="-285750">
                  <a:buFont typeface="Wingdings" panose="05000000000000000000" pitchFamily="2" charset="2"/>
                  <a:buChar char="q"/>
                </a:pPr>
                <a:r>
                  <a:rPr lang="en-GB" dirty="0"/>
                  <a:t>Loaded HOMs: </a:t>
                </a:r>
                <a14:m>
                  <m:oMath xmlns:m="http://schemas.openxmlformats.org/officeDocument/2006/math">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b="1" i="1">
                        <a:solidFill>
                          <a:srgbClr val="FF0000"/>
                        </a:solidFill>
                        <a:latin typeface="Cambria Math" panose="02040503050406030204" pitchFamily="18" charset="0"/>
                      </a:rPr>
                      <m:t> </m:t>
                    </m:r>
                  </m:oMath>
                </a14:m>
                <a:r>
                  <a:rPr lang="en-GB" dirty="0"/>
                  <a:t>and </a:t>
                </a:r>
                <a14:m>
                  <m:oMath xmlns:m="http://schemas.openxmlformats.org/officeDocument/2006/math">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𝒊</m:t>
                        </m:r>
                      </m:e>
                      <m:sub>
                        <m:r>
                          <a:rPr lang="en-GB" b="1" i="1">
                            <a:solidFill>
                              <a:srgbClr val="FF0000"/>
                            </a:solidFill>
                            <a:latin typeface="Cambria Math" panose="02040503050406030204" pitchFamily="18" charset="0"/>
                          </a:rPr>
                          <m:t>𝟏</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𝒋</m:t>
                        </m:r>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𝑹𝑬𝑺</m:t>
                        </m:r>
                      </m:sub>
                      <m:sup>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𝟎</m:t>
                            </m:r>
                          </m:e>
                        </m:d>
                      </m:sup>
                    </m:sSubSup>
                    <m:r>
                      <a:rPr lang="en-GB" b="1" i="1">
                        <a:solidFill>
                          <a:srgbClr val="FF0000"/>
                        </a:solidFill>
                        <a:latin typeface="Cambria Math" panose="02040503050406030204" pitchFamily="18" charset="0"/>
                      </a:rPr>
                      <m:t> </m:t>
                    </m:r>
                  </m:oMath>
                </a14:m>
                <a:r>
                  <a:rPr lang="en-GB" dirty="0"/>
                  <a:t>come from the outputs of the improved routine.</a:t>
                </a:r>
              </a:p>
              <a:p>
                <a:pPr marL="742950" lvl="1" indent="-285750">
                  <a:buFont typeface="Wingdings" panose="05000000000000000000" pitchFamily="2" charset="2"/>
                  <a:buChar char="Ø"/>
                </a:pPr>
                <a:r>
                  <a:rPr lang="en-GB" b="1" dirty="0"/>
                  <a:t>As desired, there are no dipole oscillations and the voltages seen by each bunch are constant in time.</a:t>
                </a:r>
              </a:p>
            </p:txBody>
          </p:sp>
        </mc:Choice>
        <mc:Fallback xmlns="">
          <p:sp>
            <p:nvSpPr>
              <p:cNvPr id="8" name="CasellaDiTesto 7">
                <a:extLst>
                  <a:ext uri="{FF2B5EF4-FFF2-40B4-BE49-F238E27FC236}">
                    <a16:creationId xmlns:a16="http://schemas.microsoft.com/office/drawing/2014/main" id="{6EC0CA14-A4F9-40E4-BDFD-842A330F9B4D}"/>
                  </a:ext>
                </a:extLst>
              </p:cNvPr>
              <p:cNvSpPr txBox="1">
                <a:spLocks noRot="1" noChangeAspect="1" noMove="1" noResize="1" noEditPoints="1" noAdjustHandles="1" noChangeArrowheads="1" noChangeShapeType="1" noTextEdit="1"/>
              </p:cNvSpPr>
              <p:nvPr/>
            </p:nvSpPr>
            <p:spPr>
              <a:xfrm>
                <a:off x="53268" y="675566"/>
                <a:ext cx="12067712" cy="2141548"/>
              </a:xfrm>
              <a:prstGeom prst="rect">
                <a:avLst/>
              </a:prstGeom>
              <a:blipFill>
                <a:blip r:embed="rId4"/>
                <a:stretch>
                  <a:fillRect l="-354" t="-1425" b="-3704"/>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DBA5D573-074C-4B26-A77C-A77D90FC9A5C}"/>
              </a:ext>
            </a:extLst>
          </p:cNvPr>
          <p:cNvSpPr txBox="1"/>
          <p:nvPr/>
        </p:nvSpPr>
        <p:spPr>
          <a:xfrm>
            <a:off x="458334" y="2888234"/>
            <a:ext cx="3918420" cy="369332"/>
          </a:xfrm>
          <a:prstGeom prst="rect">
            <a:avLst/>
          </a:prstGeom>
          <a:noFill/>
        </p:spPr>
        <p:txBody>
          <a:bodyPr wrap="square" rtlCol="0">
            <a:spAutoFit/>
          </a:bodyPr>
          <a:lstStyle/>
          <a:p>
            <a:r>
              <a:rPr lang="en-GB" b="1" dirty="0"/>
              <a:t>Unloaded HOMs (improved routine)</a:t>
            </a:r>
          </a:p>
        </p:txBody>
      </p:sp>
      <p:sp>
        <p:nvSpPr>
          <p:cNvPr id="23" name="CasellaDiTesto 22">
            <a:extLst>
              <a:ext uri="{FF2B5EF4-FFF2-40B4-BE49-F238E27FC236}">
                <a16:creationId xmlns:a16="http://schemas.microsoft.com/office/drawing/2014/main" id="{21F9064D-3B20-4EDF-93FF-F6CC2577F45E}"/>
              </a:ext>
            </a:extLst>
          </p:cNvPr>
          <p:cNvSpPr txBox="1"/>
          <p:nvPr/>
        </p:nvSpPr>
        <p:spPr>
          <a:xfrm>
            <a:off x="618433" y="3843997"/>
            <a:ext cx="1177374"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Bunch 1</a:t>
            </a:r>
          </a:p>
          <a:p>
            <a:r>
              <a:rPr lang="en-GB" b="1" dirty="0">
                <a:solidFill>
                  <a:srgbClr val="008000"/>
                </a:solidFill>
              </a:rPr>
              <a:t>Bunch 50</a:t>
            </a:r>
          </a:p>
          <a:p>
            <a:r>
              <a:rPr lang="en-GB" b="1" dirty="0">
                <a:solidFill>
                  <a:srgbClr val="FF0000"/>
                </a:solidFill>
              </a:rPr>
              <a:t>Bunch 100</a:t>
            </a:r>
          </a:p>
        </p:txBody>
      </p:sp>
      <p:pic>
        <p:nvPicPr>
          <p:cNvPr id="3" name="Immagine 2">
            <a:extLst>
              <a:ext uri="{FF2B5EF4-FFF2-40B4-BE49-F238E27FC236}">
                <a16:creationId xmlns:a16="http://schemas.microsoft.com/office/drawing/2014/main" id="{76114D75-7194-489F-AE70-CD6F46191F07}"/>
              </a:ext>
            </a:extLst>
          </p:cNvPr>
          <p:cNvPicPr>
            <a:picLocks noChangeAspect="1"/>
          </p:cNvPicPr>
          <p:nvPr/>
        </p:nvPicPr>
        <p:blipFill>
          <a:blip r:embed="rId5"/>
          <a:stretch>
            <a:fillRect/>
          </a:stretch>
        </p:blipFill>
        <p:spPr>
          <a:xfrm>
            <a:off x="4120226" y="5171440"/>
            <a:ext cx="3859384" cy="1686561"/>
          </a:xfrm>
          <a:prstGeom prst="rect">
            <a:avLst/>
          </a:prstGeom>
        </p:spPr>
      </p:pic>
      <p:pic>
        <p:nvPicPr>
          <p:cNvPr id="6" name="Immagine 5">
            <a:extLst>
              <a:ext uri="{FF2B5EF4-FFF2-40B4-BE49-F238E27FC236}">
                <a16:creationId xmlns:a16="http://schemas.microsoft.com/office/drawing/2014/main" id="{AB29B722-5517-40B5-A594-76485B8191A3}"/>
              </a:ext>
            </a:extLst>
          </p:cNvPr>
          <p:cNvPicPr>
            <a:picLocks noChangeAspect="1"/>
          </p:cNvPicPr>
          <p:nvPr/>
        </p:nvPicPr>
        <p:blipFill>
          <a:blip r:embed="rId6"/>
          <a:stretch>
            <a:fillRect/>
          </a:stretch>
        </p:blipFill>
        <p:spPr>
          <a:xfrm>
            <a:off x="154868" y="5171440"/>
            <a:ext cx="3773011" cy="1613823"/>
          </a:xfrm>
          <a:prstGeom prst="rect">
            <a:avLst/>
          </a:prstGeom>
        </p:spPr>
      </p:pic>
      <p:pic>
        <p:nvPicPr>
          <p:cNvPr id="10" name="Immagine 9">
            <a:extLst>
              <a:ext uri="{FF2B5EF4-FFF2-40B4-BE49-F238E27FC236}">
                <a16:creationId xmlns:a16="http://schemas.microsoft.com/office/drawing/2014/main" id="{3086A211-8820-42A6-9555-8A48C9173C61}"/>
              </a:ext>
            </a:extLst>
          </p:cNvPr>
          <p:cNvPicPr>
            <a:picLocks noChangeAspect="1"/>
          </p:cNvPicPr>
          <p:nvPr/>
        </p:nvPicPr>
        <p:blipFill>
          <a:blip r:embed="rId7"/>
          <a:stretch>
            <a:fillRect/>
          </a:stretch>
        </p:blipFill>
        <p:spPr>
          <a:xfrm>
            <a:off x="8281451" y="3244651"/>
            <a:ext cx="3710865" cy="1752728"/>
          </a:xfrm>
          <a:prstGeom prst="rect">
            <a:avLst/>
          </a:prstGeom>
        </p:spPr>
      </p:pic>
      <p:pic>
        <p:nvPicPr>
          <p:cNvPr id="12" name="Immagine 11">
            <a:extLst>
              <a:ext uri="{FF2B5EF4-FFF2-40B4-BE49-F238E27FC236}">
                <a16:creationId xmlns:a16="http://schemas.microsoft.com/office/drawing/2014/main" id="{2C5358C7-EA37-4294-9CF6-CFBC8D59C76C}"/>
              </a:ext>
            </a:extLst>
          </p:cNvPr>
          <p:cNvPicPr>
            <a:picLocks noChangeAspect="1"/>
          </p:cNvPicPr>
          <p:nvPr/>
        </p:nvPicPr>
        <p:blipFill>
          <a:blip r:embed="rId8"/>
          <a:stretch>
            <a:fillRect/>
          </a:stretch>
        </p:blipFill>
        <p:spPr>
          <a:xfrm>
            <a:off x="8137876" y="5171440"/>
            <a:ext cx="3854440" cy="1613823"/>
          </a:xfrm>
          <a:prstGeom prst="rect">
            <a:avLst/>
          </a:prstGeom>
        </p:spPr>
      </p:pic>
      <p:sp>
        <p:nvSpPr>
          <p:cNvPr id="21" name="Segnaposto numero diapositiva 20">
            <a:extLst>
              <a:ext uri="{FF2B5EF4-FFF2-40B4-BE49-F238E27FC236}">
                <a16:creationId xmlns:a16="http://schemas.microsoft.com/office/drawing/2014/main" id="{65A23310-27C5-4D0C-88E5-2B7541DFA19F}"/>
              </a:ext>
            </a:extLst>
          </p:cNvPr>
          <p:cNvSpPr>
            <a:spLocks noGrp="1"/>
          </p:cNvSpPr>
          <p:nvPr>
            <p:ph type="sldNum" sz="quarter" idx="12"/>
          </p:nvPr>
        </p:nvSpPr>
        <p:spPr/>
        <p:txBody>
          <a:bodyPr/>
          <a:lstStyle/>
          <a:p>
            <a:fld id="{F556478C-EA8F-4B12-8AB2-8053E5C3663D}" type="slidenum">
              <a:rPr lang="en-GB" smtClean="0"/>
              <a:t>51</a:t>
            </a:fld>
            <a:endParaRPr lang="en-GB"/>
          </a:p>
        </p:txBody>
      </p:sp>
      <p:sp>
        <p:nvSpPr>
          <p:cNvPr id="9" name="CasellaDiTesto 8">
            <a:extLst>
              <a:ext uri="{FF2B5EF4-FFF2-40B4-BE49-F238E27FC236}">
                <a16:creationId xmlns:a16="http://schemas.microsoft.com/office/drawing/2014/main" id="{3F784BC5-5697-4E2E-B01A-3FD7D73C18AB}"/>
              </a:ext>
            </a:extLst>
          </p:cNvPr>
          <p:cNvSpPr txBox="1"/>
          <p:nvPr/>
        </p:nvSpPr>
        <p:spPr>
          <a:xfrm>
            <a:off x="4658249" y="2890304"/>
            <a:ext cx="3731705" cy="369332"/>
          </a:xfrm>
          <a:prstGeom prst="rect">
            <a:avLst/>
          </a:prstGeom>
          <a:noFill/>
        </p:spPr>
        <p:txBody>
          <a:bodyPr wrap="square" rtlCol="0">
            <a:spAutoFit/>
          </a:bodyPr>
          <a:lstStyle/>
          <a:p>
            <a:r>
              <a:rPr lang="en-GB" b="1" dirty="0"/>
              <a:t>Loaded HOMs (improved routine)</a:t>
            </a:r>
          </a:p>
        </p:txBody>
      </p:sp>
      <p:sp>
        <p:nvSpPr>
          <p:cNvPr id="29" name="CasellaDiTesto 28">
            <a:extLst>
              <a:ext uri="{FF2B5EF4-FFF2-40B4-BE49-F238E27FC236}">
                <a16:creationId xmlns:a16="http://schemas.microsoft.com/office/drawing/2014/main" id="{F2FED133-BD64-4296-82D9-208F34C7E491}"/>
              </a:ext>
            </a:extLst>
          </p:cNvPr>
          <p:cNvSpPr txBox="1"/>
          <p:nvPr/>
        </p:nvSpPr>
        <p:spPr>
          <a:xfrm>
            <a:off x="8778696" y="2892626"/>
            <a:ext cx="3271258" cy="369332"/>
          </a:xfrm>
          <a:prstGeom prst="rect">
            <a:avLst/>
          </a:prstGeom>
          <a:noFill/>
        </p:spPr>
        <p:txBody>
          <a:bodyPr wrap="square">
            <a:spAutoFit/>
          </a:bodyPr>
          <a:lstStyle/>
          <a:p>
            <a:r>
              <a:rPr lang="en-GB" b="1" dirty="0"/>
              <a:t>Loaded HOMs (Fortran routine)</a:t>
            </a:r>
          </a:p>
        </p:txBody>
      </p:sp>
      <p:sp>
        <p:nvSpPr>
          <p:cNvPr id="31" name="CasellaDiTesto 30">
            <a:extLst>
              <a:ext uri="{FF2B5EF4-FFF2-40B4-BE49-F238E27FC236}">
                <a16:creationId xmlns:a16="http://schemas.microsoft.com/office/drawing/2014/main" id="{C1603BE1-6CDF-47D9-857C-63E04097F082}"/>
              </a:ext>
            </a:extLst>
          </p:cNvPr>
          <p:cNvSpPr txBox="1"/>
          <p:nvPr/>
        </p:nvSpPr>
        <p:spPr>
          <a:xfrm>
            <a:off x="5454045" y="3501308"/>
            <a:ext cx="1177374"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Bunch 1</a:t>
            </a:r>
          </a:p>
          <a:p>
            <a:r>
              <a:rPr lang="en-GB" b="1" dirty="0">
                <a:solidFill>
                  <a:srgbClr val="008000"/>
                </a:solidFill>
              </a:rPr>
              <a:t>Bunch 50</a:t>
            </a:r>
          </a:p>
          <a:p>
            <a:r>
              <a:rPr lang="en-GB" b="1" dirty="0">
                <a:solidFill>
                  <a:srgbClr val="FF0000"/>
                </a:solidFill>
              </a:rPr>
              <a:t>Bunch 100</a:t>
            </a:r>
          </a:p>
        </p:txBody>
      </p:sp>
      <p:sp>
        <p:nvSpPr>
          <p:cNvPr id="33" name="CasellaDiTesto 32">
            <a:extLst>
              <a:ext uri="{FF2B5EF4-FFF2-40B4-BE49-F238E27FC236}">
                <a16:creationId xmlns:a16="http://schemas.microsoft.com/office/drawing/2014/main" id="{40219249-107D-4BA9-A134-95389821BCA3}"/>
              </a:ext>
            </a:extLst>
          </p:cNvPr>
          <p:cNvSpPr txBox="1"/>
          <p:nvPr/>
        </p:nvSpPr>
        <p:spPr>
          <a:xfrm>
            <a:off x="8620613" y="3862889"/>
            <a:ext cx="1177374"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Bunch 1</a:t>
            </a:r>
          </a:p>
          <a:p>
            <a:r>
              <a:rPr lang="en-GB" b="1" dirty="0">
                <a:solidFill>
                  <a:srgbClr val="008000"/>
                </a:solidFill>
              </a:rPr>
              <a:t>Bunch 50</a:t>
            </a:r>
          </a:p>
          <a:p>
            <a:r>
              <a:rPr lang="en-GB" b="1" dirty="0">
                <a:solidFill>
                  <a:srgbClr val="FF0000"/>
                </a:solidFill>
              </a:rPr>
              <a:t>Bunch 100</a:t>
            </a:r>
          </a:p>
        </p:txBody>
      </p:sp>
    </p:spTree>
    <p:extLst>
      <p:ext uri="{BB962C8B-B14F-4D97-AF65-F5344CB8AC3E}">
        <p14:creationId xmlns:p14="http://schemas.microsoft.com/office/powerpoint/2010/main" val="274424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DCBBF07-0704-475A-87C2-3BCAFADA3DE5}"/>
              </a:ext>
            </a:extLst>
          </p:cNvPr>
          <p:cNvSpPr txBox="1"/>
          <p:nvPr/>
        </p:nvSpPr>
        <p:spPr>
          <a:xfrm>
            <a:off x="0" y="190231"/>
            <a:ext cx="12192000" cy="707886"/>
          </a:xfrm>
          <a:prstGeom prst="rect">
            <a:avLst/>
          </a:prstGeom>
          <a:noFill/>
        </p:spPr>
        <p:txBody>
          <a:bodyPr wrap="square" rtlCol="0">
            <a:spAutoFit/>
          </a:bodyPr>
          <a:lstStyle/>
          <a:p>
            <a:pPr algn="ctr"/>
            <a:r>
              <a:rPr lang="en-GB" sz="4000" dirty="0">
                <a:latin typeface="+mj-lt"/>
              </a:rPr>
              <a:t>Effects of the bunch length on HOM-voltage computations</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D6120956-A1D6-402C-BD52-10C9EF5ACDA0}"/>
                  </a:ext>
                </a:extLst>
              </p:cNvPr>
              <p:cNvSpPr txBox="1"/>
              <p:nvPr/>
            </p:nvSpPr>
            <p:spPr>
              <a:xfrm>
                <a:off x="0" y="939939"/>
                <a:ext cx="12192000" cy="6645922"/>
              </a:xfrm>
              <a:prstGeom prst="rect">
                <a:avLst/>
              </a:prstGeom>
              <a:noFill/>
            </p:spPr>
            <p:txBody>
              <a:bodyPr wrap="square" rtlCol="0">
                <a:spAutoFit/>
              </a:bodyPr>
              <a:lstStyle/>
              <a:p>
                <a:pPr marL="285750" indent="-285750">
                  <a:buFont typeface="Wingdings" panose="05000000000000000000" pitchFamily="2" charset="2"/>
                  <a:buChar char="q"/>
                </a:pPr>
                <a:r>
                  <a:rPr lang="en-GB" dirty="0"/>
                  <a:t>In the code, each bunch is represented by just one macroparticle. </a:t>
                </a:r>
              </a:p>
              <a:p>
                <a:pPr lvl="1"/>
                <a:endParaRPr lang="en-GB" dirty="0"/>
              </a:p>
              <a:p>
                <a:pPr marL="285750" indent="-285750">
                  <a:buFont typeface="Wingdings" panose="05000000000000000000" pitchFamily="2" charset="2"/>
                  <a:buChar char="q"/>
                </a:pPr>
                <a:r>
                  <a:rPr lang="en-GB" dirty="0">
                    <a:solidFill>
                      <a:srgbClr val="FF0000"/>
                    </a:solidFill>
                  </a:rPr>
                  <a:t>How to take into account the actual bunch length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𝜎</m:t>
                        </m:r>
                      </m:e>
                      <m:sub>
                        <m:r>
                          <a:rPr lang="en-GB" b="0" i="1" smtClean="0">
                            <a:solidFill>
                              <a:srgbClr val="FF0000"/>
                            </a:solidFill>
                            <a:latin typeface="Cambria Math" panose="02040503050406030204" pitchFamily="18" charset="0"/>
                          </a:rPr>
                          <m:t>𝑡</m:t>
                        </m:r>
                      </m:sub>
                    </m:sSub>
                  </m:oMath>
                </a14:m>
                <a:r>
                  <a:rPr lang="en-GB" dirty="0">
                    <a:solidFill>
                      <a:srgbClr val="FF0000"/>
                    </a:solidFill>
                  </a:rPr>
                  <a:t> in the HOM voltage calculations?</a:t>
                </a:r>
              </a:p>
              <a:p>
                <a:pPr marL="742950" lvl="1" indent="-285750">
                  <a:buFont typeface="Wingdings" panose="05000000000000000000" pitchFamily="2" charset="2"/>
                  <a:buChar char="Ø"/>
                </a:pPr>
                <a:r>
                  <a:rPr lang="en-GB" dirty="0">
                    <a:solidFill>
                      <a:srgbClr val="FF0000"/>
                    </a:solidFill>
                  </a:rPr>
                  <a:t>In the code, the </a:t>
                </a:r>
                <a14:m>
                  <m:oMath xmlns:m="http://schemas.openxmlformats.org/officeDocument/2006/math">
                    <m:sSub>
                      <m:sSubPr>
                        <m:ctrlPr>
                          <a:rPr lang="en-GB" i="1">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ea typeface="Cambria Math" panose="02040503050406030204" pitchFamily="18" charset="0"/>
                          </a:rPr>
                          <m:t>𝑅</m:t>
                        </m:r>
                      </m:e>
                      <m:sub>
                        <m:r>
                          <a:rPr lang="en-GB" b="0" i="1" smtClean="0">
                            <a:solidFill>
                              <a:srgbClr val="FF0000"/>
                            </a:solidFill>
                            <a:latin typeface="Cambria Math" panose="02040503050406030204" pitchFamily="18" charset="0"/>
                            <a:ea typeface="Cambria Math" panose="02040503050406030204" pitchFamily="18" charset="0"/>
                          </a:rPr>
                          <m:t>𝑠</m:t>
                        </m:r>
                      </m:sub>
                    </m:sSub>
                  </m:oMath>
                </a14:m>
                <a:r>
                  <a:rPr lang="en-GB" dirty="0">
                    <a:solidFill>
                      <a:srgbClr val="FF0000"/>
                    </a:solidFill>
                  </a:rPr>
                  <a:t> of each HOM is multiplied by </a:t>
                </a:r>
                <a14:m>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b="0" i="1" smtClean="0">
                            <a:solidFill>
                              <a:srgbClr val="FF0000"/>
                            </a:solidFill>
                            <a:latin typeface="Cambria Math" panose="02040503050406030204" pitchFamily="18" charset="0"/>
                          </a:rPr>
                          <m:t>− </m:t>
                        </m:r>
                        <m:f>
                          <m:fPr>
                            <m:ctrlPr>
                              <a:rPr lang="en-GB" i="1" smtClean="0">
                                <a:solidFill>
                                  <a:srgbClr val="FF0000"/>
                                </a:solidFill>
                                <a:latin typeface="Cambria Math" panose="02040503050406030204" pitchFamily="18" charset="0"/>
                              </a:rPr>
                            </m:ctrlPr>
                          </m:fPr>
                          <m:num>
                            <m:sSubSup>
                              <m:sSubSupPr>
                                <m:ctrlPr>
                                  <a:rPr lang="en-GB" i="1">
                                    <a:solidFill>
                                      <a:srgbClr val="FF0000"/>
                                    </a:solidFill>
                                    <a:latin typeface="Cambria Math" panose="02040503050406030204" pitchFamily="18" charset="0"/>
                                  </a:rPr>
                                </m:ctrlPr>
                              </m:sSubSupPr>
                              <m:e>
                                <m:r>
                                  <a:rPr lang="en-GB" b="0" i="1">
                                    <a:solidFill>
                                      <a:srgbClr val="FF0000"/>
                                    </a:solidFill>
                                    <a:latin typeface="Cambria Math" panose="02040503050406030204" pitchFamily="18" charset="0"/>
                                    <a:ea typeface="Cambria Math" panose="02040503050406030204" pitchFamily="18" charset="0"/>
                                  </a:rPr>
                                  <m:t>𝜔</m:t>
                                </m:r>
                              </m:e>
                              <m:sub>
                                <m:r>
                                  <a:rPr lang="en-GB" b="0" i="1">
                                    <a:solidFill>
                                      <a:srgbClr val="FF0000"/>
                                    </a:solidFill>
                                    <a:latin typeface="Cambria Math" panose="02040503050406030204" pitchFamily="18" charset="0"/>
                                  </a:rPr>
                                  <m:t>𝑟</m:t>
                                </m:r>
                              </m:sub>
                              <m:sup>
                                <m:r>
                                  <a:rPr lang="en-GB" b="0" i="1">
                                    <a:solidFill>
                                      <a:srgbClr val="FF0000"/>
                                    </a:solidFill>
                                    <a:latin typeface="Cambria Math" panose="02040503050406030204" pitchFamily="18" charset="0"/>
                                  </a:rPr>
                                  <m:t>2</m:t>
                                </m:r>
                              </m:sup>
                            </m:sSubSup>
                            <m:sSubSup>
                              <m:sSubSupPr>
                                <m:ctrlPr>
                                  <a:rPr lang="en-GB" i="1">
                                    <a:solidFill>
                                      <a:srgbClr val="FF0000"/>
                                    </a:solidFill>
                                    <a:latin typeface="Cambria Math" panose="02040503050406030204" pitchFamily="18" charset="0"/>
                                  </a:rPr>
                                </m:ctrlPr>
                              </m:sSubSupPr>
                              <m:e>
                                <m:r>
                                  <a:rPr lang="en-GB" b="0" i="1">
                                    <a:solidFill>
                                      <a:srgbClr val="FF0000"/>
                                    </a:solidFill>
                                    <a:latin typeface="Cambria Math" panose="02040503050406030204" pitchFamily="18" charset="0"/>
                                    <a:ea typeface="Cambria Math" panose="02040503050406030204" pitchFamily="18" charset="0"/>
                                  </a:rPr>
                                  <m:t>𝜎</m:t>
                                </m:r>
                              </m:e>
                              <m:sub>
                                <m:r>
                                  <a:rPr lang="en-GB" b="0" i="1">
                                    <a:solidFill>
                                      <a:srgbClr val="FF0000"/>
                                    </a:solidFill>
                                    <a:latin typeface="Cambria Math" panose="02040503050406030204" pitchFamily="18" charset="0"/>
                                  </a:rPr>
                                  <m:t>𝑡</m:t>
                                </m:r>
                              </m:sub>
                              <m:sup>
                                <m:r>
                                  <a:rPr lang="en-GB" b="0" i="1">
                                    <a:solidFill>
                                      <a:srgbClr val="FF0000"/>
                                    </a:solidFill>
                                    <a:latin typeface="Cambria Math" panose="02040503050406030204" pitchFamily="18" charset="0"/>
                                  </a:rPr>
                                  <m:t>2</m:t>
                                </m:r>
                              </m:sup>
                            </m:sSubSup>
                          </m:num>
                          <m:den>
                            <m:r>
                              <a:rPr lang="en-GB" b="0" i="1" smtClean="0">
                                <a:solidFill>
                                  <a:srgbClr val="FF0000"/>
                                </a:solidFill>
                                <a:latin typeface="Cambria Math" panose="02040503050406030204" pitchFamily="18" charset="0"/>
                              </a:rPr>
                              <m:t>2</m:t>
                            </m:r>
                          </m:den>
                        </m:f>
                      </m:sup>
                    </m:sSup>
                  </m:oMath>
                </a14:m>
                <a:r>
                  <a:rPr lang="en-GB" dirty="0">
                    <a:solidFill>
                      <a:srgbClr val="FF0000"/>
                    </a:solidFill>
                  </a:rPr>
                  <a:t> and then computations are done as for a single particle. Why?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If </a:t>
                </a:r>
                <a14:m>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𝑄</m:t>
                        </m:r>
                      </m:e>
                      <m:sub>
                        <m:r>
                          <a:rPr lang="en-GB" b="0"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𝛿</m:t>
                        </m:r>
                      </m:e>
                      <m:sub>
                        <m:r>
                          <a:rPr lang="en-GB" b="0" i="1">
                            <a:latin typeface="Cambria Math" panose="02040503050406030204" pitchFamily="18" charset="0"/>
                            <a:ea typeface="Cambria Math" panose="02040503050406030204" pitchFamily="18" charset="0"/>
                          </a:rPr>
                          <m:t>𝑑</m:t>
                        </m:r>
                      </m:sub>
                    </m:sSub>
                    <m:d>
                      <m:dPr>
                        <m:ctrlPr>
                          <a:rPr lang="en-GB" i="1">
                            <a:latin typeface="Cambria Math" panose="02040503050406030204" pitchFamily="18" charset="0"/>
                            <a:ea typeface="Cambria Math" panose="02040503050406030204" pitchFamily="18" charset="0"/>
                          </a:rPr>
                        </m:ctrlPr>
                      </m:dPr>
                      <m:e>
                        <m:r>
                          <a:rPr lang="en-GB" b="0" i="1">
                            <a:latin typeface="Cambria Math" panose="02040503050406030204" pitchFamily="18" charset="0"/>
                            <a:ea typeface="Cambria Math" panose="02040503050406030204" pitchFamily="18" charset="0"/>
                          </a:rPr>
                          <m:t>𝑡</m:t>
                        </m:r>
                      </m:e>
                    </m:d>
                  </m:oMath>
                </a14:m>
                <a:r>
                  <a:rPr lang="en-GB" dirty="0"/>
                  <a:t> is the longitudinal line-density of a particle-bunch crossing the RF cavity, then the residual voltage in the cavity is given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m:t>
                    </m:r>
                  </m:oMath>
                </a14:m>
                <a:r>
                  <a:rPr lang="en-GB" dirty="0"/>
                  <a:t> [V/C] is the wakefield of the HOM.</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In general, given an arbitrary </a:t>
                </a:r>
                <a14:m>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oMath>
                </a14:m>
                <a:r>
                  <a:rPr lang="en-GB" dirty="0"/>
                  <a:t>, the residual voltage in the RF cavity is given by the convolution of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oMath>
                </a14:m>
                <a:endParaRPr lang="en-GB" dirty="0"/>
              </a:p>
              <a:p>
                <a:pPr marL="285750" indent="-285750">
                  <a:buFont typeface="Wingdings" panose="05000000000000000000" pitchFamily="2" charset="2"/>
                  <a:buChar char="q"/>
                </a:pPr>
                <a:endParaRPr lang="en-GB" dirty="0"/>
              </a:p>
              <a:p>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𝜏</m:t>
                        </m:r>
                      </m:e>
                    </m:d>
                  </m:oMath>
                </a14:m>
                <a:r>
                  <a:rPr lang="en-GB" dirty="0"/>
                  <a:t> is the charge at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oMath>
                </a14:m>
                <a:r>
                  <a:rPr lang="en-GB" dirty="0"/>
                  <a:t> which affects the charge at </a:t>
                </a:r>
                <a14:m>
                  <m:oMath xmlns:m="http://schemas.openxmlformats.org/officeDocument/2006/math">
                    <m:r>
                      <a:rPr lang="en-GB" i="1" dirty="0" smtClean="0">
                        <a:latin typeface="Cambria Math" panose="02040503050406030204" pitchFamily="18" charset="0"/>
                      </a:rPr>
                      <m:t>𝑡</m:t>
                    </m:r>
                  </m:oMath>
                </a14:m>
                <a:r>
                  <a:rPr lang="en-GB" dirty="0"/>
                  <a:t>. The particles at the head of the bunch have lower </a:t>
                </a:r>
                <a14:m>
                  <m:oMath xmlns:m="http://schemas.openxmlformats.org/officeDocument/2006/math">
                    <m:r>
                      <a:rPr lang="en-GB" i="1" dirty="0" smtClean="0">
                        <a:latin typeface="Cambria Math" panose="02040503050406030204" pitchFamily="18" charset="0"/>
                      </a:rPr>
                      <m:t>𝑡</m:t>
                    </m:r>
                  </m:oMath>
                </a14:m>
                <a:r>
                  <a:rPr lang="en-GB" dirty="0"/>
                  <a:t>.</a:t>
                </a:r>
              </a:p>
              <a:p>
                <a:pPr marL="742950" lvl="1" indent="-285750">
                  <a:buFont typeface="Wingdings" panose="05000000000000000000" pitchFamily="2" charset="2"/>
                  <a:buChar char="Ø"/>
                </a:pPr>
                <a:r>
                  <a:rPr lang="en-GB" dirty="0"/>
                  <a:t>The formula is indeed true if </a:t>
                </a:r>
                <a14:m>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𝑄</m:t>
                        </m:r>
                      </m:e>
                      <m:sub>
                        <m:r>
                          <a:rPr lang="en-GB" b="0"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𝛿</m:t>
                        </m:r>
                      </m:e>
                      <m:sub>
                        <m:r>
                          <a:rPr lang="en-GB" b="0" i="1">
                            <a:latin typeface="Cambria Math" panose="02040503050406030204" pitchFamily="18" charset="0"/>
                            <a:ea typeface="Cambria Math" panose="02040503050406030204" pitchFamily="18" charset="0"/>
                          </a:rPr>
                          <m:t>𝑑</m:t>
                        </m:r>
                      </m:sub>
                    </m:sSub>
                    <m:d>
                      <m:dPr>
                        <m:ctrlPr>
                          <a:rPr lang="en-GB" i="1">
                            <a:latin typeface="Cambria Math" panose="02040503050406030204" pitchFamily="18" charset="0"/>
                            <a:ea typeface="Cambria Math" panose="02040503050406030204" pitchFamily="18" charset="0"/>
                          </a:rPr>
                        </m:ctrlPr>
                      </m:dPr>
                      <m:e>
                        <m:r>
                          <a:rPr lang="en-GB" b="0" i="1">
                            <a:latin typeface="Cambria Math" panose="02040503050406030204" pitchFamily="18" charset="0"/>
                            <a:ea typeface="Cambria Math" panose="02040503050406030204" pitchFamily="18" charset="0"/>
                          </a:rPr>
                          <m:t>𝑡</m:t>
                        </m:r>
                      </m:e>
                    </m:d>
                  </m:oMath>
                </a14:m>
                <a:r>
                  <a:rPr lang="en-GB" dirty="0"/>
                  <a:t>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lvl="1"/>
                <a:endParaRPr lang="en-GB" dirty="0"/>
              </a:p>
            </p:txBody>
          </p:sp>
        </mc:Choice>
        <mc:Fallback xmlns="">
          <p:sp>
            <p:nvSpPr>
              <p:cNvPr id="5" name="CasellaDiTesto 4">
                <a:extLst>
                  <a:ext uri="{FF2B5EF4-FFF2-40B4-BE49-F238E27FC236}">
                    <a16:creationId xmlns:a16="http://schemas.microsoft.com/office/drawing/2014/main" id="{D6120956-A1D6-402C-BD52-10C9EF5ACDA0}"/>
                  </a:ext>
                </a:extLst>
              </p:cNvPr>
              <p:cNvSpPr txBox="1">
                <a:spLocks noRot="1" noChangeAspect="1" noMove="1" noResize="1" noEditPoints="1" noAdjustHandles="1" noChangeArrowheads="1" noChangeShapeType="1" noTextEdit="1"/>
              </p:cNvSpPr>
              <p:nvPr/>
            </p:nvSpPr>
            <p:spPr>
              <a:xfrm>
                <a:off x="0" y="939939"/>
                <a:ext cx="12192000" cy="6645922"/>
              </a:xfrm>
              <a:prstGeom prst="rect">
                <a:avLst/>
              </a:prstGeom>
              <a:blipFill>
                <a:blip r:embed="rId2"/>
                <a:stretch>
                  <a:fillRect l="-300" t="-459"/>
                </a:stretch>
              </a:blipFill>
            </p:spPr>
            <p:txBody>
              <a:bodyPr/>
              <a:lstStyle/>
              <a:p>
                <a:r>
                  <a:rPr lang="en-GB">
                    <a:noFill/>
                  </a:rPr>
                  <a:t> </a:t>
                </a:r>
              </a:p>
            </p:txBody>
          </p:sp>
        </mc:Fallback>
      </mc:AlternateContent>
      <p:sp>
        <p:nvSpPr>
          <p:cNvPr id="21" name="Segnaposto numero diapositiva 20">
            <a:extLst>
              <a:ext uri="{FF2B5EF4-FFF2-40B4-BE49-F238E27FC236}">
                <a16:creationId xmlns:a16="http://schemas.microsoft.com/office/drawing/2014/main" id="{CDE1B162-A0CA-49BF-8A3D-FEEAC8DC5D65}"/>
              </a:ext>
            </a:extLst>
          </p:cNvPr>
          <p:cNvSpPr>
            <a:spLocks noGrp="1"/>
          </p:cNvSpPr>
          <p:nvPr>
            <p:ph type="sldNum" sz="quarter" idx="12"/>
          </p:nvPr>
        </p:nvSpPr>
        <p:spPr>
          <a:xfrm>
            <a:off x="9342269" y="8384"/>
            <a:ext cx="2743200" cy="365125"/>
          </a:xfrm>
        </p:spPr>
        <p:txBody>
          <a:bodyPr/>
          <a:lstStyle/>
          <a:p>
            <a:fld id="{F556478C-EA8F-4B12-8AB2-8053E5C3663D}" type="slidenum">
              <a:rPr lang="en-GB" smtClean="0"/>
              <a:t>52</a:t>
            </a:fld>
            <a:endParaRPr lang="en-GB" dirty="0"/>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3130E960-7828-4C68-A8C5-E7C5242272C7}"/>
                  </a:ext>
                </a:extLst>
              </p:cNvPr>
              <p:cNvSpPr txBox="1"/>
              <p:nvPr/>
            </p:nvSpPr>
            <p:spPr>
              <a:xfrm>
                <a:off x="-1" y="3114996"/>
                <a:ext cx="12191999" cy="616387"/>
              </a:xfrm>
              <a:prstGeom prst="rect">
                <a:avLst/>
              </a:prstGeom>
              <a:noFill/>
            </p:spPr>
            <p:txBody>
              <a:bodyPr wrap="square" lIns="0" tIns="0" rIns="0" bIns="0" rtlCol="0">
                <a:spAutoFit/>
              </a:bodyPr>
              <a:lstStyle/>
              <a:p>
                <a:pPr algn="just"/>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𝑉</m:t>
                      </m:r>
                      <m:d>
                        <m:dPr>
                          <m:ctrlPr>
                            <a:rPr lang="en-GB"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𝑅</m:t>
                              </m:r>
                            </m:e>
                            <m:sub>
                              <m:r>
                                <a:rPr lang="en-GB" i="1">
                                  <a:latin typeface="Cambria Math" panose="02040503050406030204" pitchFamily="18" charset="0"/>
                                  <a:ea typeface="Cambria Math" panose="02040503050406030204" pitchFamily="18" charset="0"/>
                                </a:rPr>
                                <m:t>𝑠</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num>
                        <m:den>
                          <m:r>
                            <a:rPr lang="en-GB" i="1">
                              <a:latin typeface="Cambria Math" panose="02040503050406030204" pitchFamily="18" charset="0"/>
                              <a:ea typeface="Cambria Math" panose="02040503050406030204" pitchFamily="18" charset="0"/>
                            </a:rPr>
                            <m:t>𝑄</m:t>
                          </m:r>
                        </m:den>
                      </m:f>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i="1">
                              <a:latin typeface="Cambria Math" panose="02040503050406030204" pitchFamily="18" charset="0"/>
                              <a:ea typeface="Cambria Math" panose="02040503050406030204" pitchFamily="18" charset="0"/>
                            </a:rPr>
                            <m:t>𝑡</m:t>
                          </m:r>
                        </m:sup>
                      </m:sSup>
                      <m:d>
                        <m:dPr>
                          <m:begChr m:val="["/>
                          <m:endChr m:val="]"/>
                          <m:ctrlPr>
                            <a:rPr lang="en-GB" i="1" smtClean="0">
                              <a:latin typeface="Cambria Math" panose="02040503050406030204" pitchFamily="18" charset="0"/>
                              <a:ea typeface="Cambria Math" panose="02040503050406030204" pitchFamily="18" charset="0"/>
                            </a:rPr>
                          </m:ctrlPr>
                        </m:dPr>
                        <m:e>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oMath>
                  </m:oMathPara>
                </a14:m>
                <a:endParaRPr lang="en-GB" dirty="0">
                  <a:ea typeface="Cambria Math" panose="02040503050406030204" pitchFamily="18" charset="0"/>
                </a:endParaRPr>
              </a:p>
            </p:txBody>
          </p:sp>
        </mc:Choice>
        <mc:Fallback xmlns="">
          <p:sp>
            <p:nvSpPr>
              <p:cNvPr id="33" name="CasellaDiTesto 32">
                <a:extLst>
                  <a:ext uri="{FF2B5EF4-FFF2-40B4-BE49-F238E27FC236}">
                    <a16:creationId xmlns:a16="http://schemas.microsoft.com/office/drawing/2014/main" id="{3130E960-7828-4C68-A8C5-E7C5242272C7}"/>
                  </a:ext>
                </a:extLst>
              </p:cNvPr>
              <p:cNvSpPr txBox="1">
                <a:spLocks noRot="1" noChangeAspect="1" noMove="1" noResize="1" noEditPoints="1" noAdjustHandles="1" noChangeArrowheads="1" noChangeShapeType="1" noTextEdit="1"/>
              </p:cNvSpPr>
              <p:nvPr/>
            </p:nvSpPr>
            <p:spPr>
              <a:xfrm>
                <a:off x="-1" y="3114996"/>
                <a:ext cx="12191999" cy="616387"/>
              </a:xfrm>
              <a:prstGeom prst="rect">
                <a:avLst/>
              </a:prstGeom>
              <a:blipFill>
                <a:blip r:embed="rId3"/>
                <a:stretch>
                  <a:fillRect b="-9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ttangolo 36">
                <a:extLst>
                  <a:ext uri="{FF2B5EF4-FFF2-40B4-BE49-F238E27FC236}">
                    <a16:creationId xmlns:a16="http://schemas.microsoft.com/office/drawing/2014/main" id="{F307C34A-AD3B-4408-B44A-F2AF5663232D}"/>
                  </a:ext>
                </a:extLst>
              </p:cNvPr>
              <p:cNvSpPr/>
              <p:nvPr/>
            </p:nvSpPr>
            <p:spPr>
              <a:xfrm>
                <a:off x="0" y="4865417"/>
                <a:ext cx="12191999" cy="691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𝑉</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nary>
                        <m:naryPr>
                          <m:ctrlPr>
                            <a:rPr lang="en-GB" b="0"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0</m:t>
                          </m:r>
                        </m:sub>
                        <m:sup>
                          <m:r>
                            <a:rPr lang="en-GB" b="0" i="1" smtClean="0">
                              <a:latin typeface="Cambria Math" panose="02040503050406030204" pitchFamily="18" charset="0"/>
                              <a:ea typeface="Cambria Math" panose="02040503050406030204" pitchFamily="18" charset="0"/>
                            </a:rPr>
                            <m:t>∞</m:t>
                          </m:r>
                        </m:sup>
                        <m:e>
                          <m:r>
                            <a:rPr lang="en-GB" i="1">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𝜏</m:t>
                              </m:r>
                            </m:e>
                          </m:d>
                        </m:e>
                      </m:nary>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i="1">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r>
                        <a:rPr lang="en-GB" b="0" i="1" smtClean="0">
                          <a:latin typeface="Cambria Math" panose="02040503050406030204" pitchFamily="18" charset="0"/>
                          <a:ea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𝜏</m:t>
                      </m:r>
                    </m:oMath>
                  </m:oMathPara>
                </a14:m>
                <a:endParaRPr lang="en-GB" dirty="0"/>
              </a:p>
            </p:txBody>
          </p:sp>
        </mc:Choice>
        <mc:Fallback xmlns="">
          <p:sp>
            <p:nvSpPr>
              <p:cNvPr id="37" name="Rettangolo 36">
                <a:extLst>
                  <a:ext uri="{FF2B5EF4-FFF2-40B4-BE49-F238E27FC236}">
                    <a16:creationId xmlns:a16="http://schemas.microsoft.com/office/drawing/2014/main" id="{F307C34A-AD3B-4408-B44A-F2AF5663232D}"/>
                  </a:ext>
                </a:extLst>
              </p:cNvPr>
              <p:cNvSpPr>
                <a:spLocks noRot="1" noChangeAspect="1" noMove="1" noResize="1" noEditPoints="1" noAdjustHandles="1" noChangeArrowheads="1" noChangeShapeType="1" noTextEdit="1"/>
              </p:cNvSpPr>
              <p:nvPr/>
            </p:nvSpPr>
            <p:spPr>
              <a:xfrm>
                <a:off x="0" y="4865417"/>
                <a:ext cx="12191999" cy="69166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713BA2F2-2139-4D75-A754-D87B647E1527}"/>
                  </a:ext>
                </a:extLst>
              </p:cNvPr>
              <p:cNvSpPr txBox="1"/>
              <p:nvPr/>
            </p:nvSpPr>
            <p:spPr>
              <a:xfrm>
                <a:off x="0" y="6163897"/>
                <a:ext cx="12192000" cy="691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nary>
                        <m:naryPr>
                          <m:ctrlPr>
                            <a:rPr lang="en-GB"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𝛿</m:t>
                              </m:r>
                            </m:e>
                            <m:sub>
                              <m:r>
                                <a:rPr lang="en-GB" i="1">
                                  <a:latin typeface="Cambria Math" panose="02040503050406030204" pitchFamily="18" charset="0"/>
                                  <a:ea typeface="Cambria Math" panose="02040503050406030204" pitchFamily="18" charset="0"/>
                                </a:rPr>
                                <m:t>𝑑</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e>
                          </m:d>
                        </m:e>
                      </m:nary>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r>
                        <a:rPr lang="en-GB" i="1">
                          <a:latin typeface="Cambria Math" panose="02040503050406030204" pitchFamily="18" charset="0"/>
                          <a:ea typeface="Cambria Math" panose="02040503050406030204" pitchFamily="18" charset="0"/>
                        </a:rPr>
                        <m:t>𝑑</m:t>
                      </m:r>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oMath>
                  </m:oMathPara>
                </a14:m>
                <a:endParaRPr lang="en-GB" dirty="0"/>
              </a:p>
            </p:txBody>
          </p:sp>
        </mc:Choice>
        <mc:Fallback xmlns="">
          <p:sp>
            <p:nvSpPr>
              <p:cNvPr id="41" name="CasellaDiTesto 40">
                <a:extLst>
                  <a:ext uri="{FF2B5EF4-FFF2-40B4-BE49-F238E27FC236}">
                    <a16:creationId xmlns:a16="http://schemas.microsoft.com/office/drawing/2014/main" id="{713BA2F2-2139-4D75-A754-D87B647E1527}"/>
                  </a:ext>
                </a:extLst>
              </p:cNvPr>
              <p:cNvSpPr txBox="1">
                <a:spLocks noRot="1" noChangeAspect="1" noMove="1" noResize="1" noEditPoints="1" noAdjustHandles="1" noChangeArrowheads="1" noChangeShapeType="1" noTextEdit="1"/>
              </p:cNvSpPr>
              <p:nvPr/>
            </p:nvSpPr>
            <p:spPr>
              <a:xfrm>
                <a:off x="0" y="6163897"/>
                <a:ext cx="12192000" cy="69166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D1FF0A3-B086-43CB-925E-95426ACBD660}"/>
                  </a:ext>
                </a:extLst>
              </p:cNvPr>
              <p:cNvSpPr txBox="1"/>
              <p:nvPr/>
            </p:nvSpPr>
            <p:spPr>
              <a:xfrm>
                <a:off x="8629093" y="4865417"/>
                <a:ext cx="3249229" cy="646331"/>
              </a:xfrm>
              <a:prstGeom prst="rect">
                <a:avLst/>
              </a:prstGeom>
              <a:noFill/>
            </p:spPr>
            <p:txBody>
              <a:bodyPr wrap="square" rtlCol="0">
                <a:spAutoFit/>
              </a:bodyPr>
              <a:lstStyle/>
              <a:p>
                <a:r>
                  <a:rPr lang="en-GB" dirty="0"/>
                  <a:t>NOTE: </a:t>
                </a:r>
                <a14:m>
                  <m:oMath xmlns:m="http://schemas.openxmlformats.org/officeDocument/2006/math">
                    <m:r>
                      <a:rPr lang="en-GB" i="1" smtClean="0">
                        <a:latin typeface="Cambria Math" panose="02040503050406030204" pitchFamily="18" charset="0"/>
                        <a:ea typeface="Cambria Math" panose="02040503050406030204" pitchFamily="18" charset="0"/>
                      </a:rPr>
                      <m:t>𝑉</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is called wake function or wake potential</a:t>
                </a:r>
              </a:p>
            </p:txBody>
          </p:sp>
        </mc:Choice>
        <mc:Fallback xmlns="">
          <p:sp>
            <p:nvSpPr>
              <p:cNvPr id="3" name="CasellaDiTesto 2">
                <a:extLst>
                  <a:ext uri="{FF2B5EF4-FFF2-40B4-BE49-F238E27FC236}">
                    <a16:creationId xmlns:a16="http://schemas.microsoft.com/office/drawing/2014/main" id="{3D1FF0A3-B086-43CB-925E-95426ACBD660}"/>
                  </a:ext>
                </a:extLst>
              </p:cNvPr>
              <p:cNvSpPr txBox="1">
                <a:spLocks noRot="1" noChangeAspect="1" noMove="1" noResize="1" noEditPoints="1" noAdjustHandles="1" noChangeArrowheads="1" noChangeShapeType="1" noTextEdit="1"/>
              </p:cNvSpPr>
              <p:nvPr/>
            </p:nvSpPr>
            <p:spPr>
              <a:xfrm>
                <a:off x="8629093" y="4865417"/>
                <a:ext cx="3249229" cy="646331"/>
              </a:xfrm>
              <a:prstGeom prst="rect">
                <a:avLst/>
              </a:prstGeom>
              <a:blipFill>
                <a:blip r:embed="rId6"/>
                <a:stretch>
                  <a:fillRect l="-1689" t="-4717" b="-14151"/>
                </a:stretch>
              </a:blipFill>
            </p:spPr>
            <p:txBody>
              <a:bodyPr/>
              <a:lstStyle/>
              <a:p>
                <a:r>
                  <a:rPr lang="en-GB">
                    <a:noFill/>
                  </a:rPr>
                  <a:t> </a:t>
                </a:r>
              </a:p>
            </p:txBody>
          </p:sp>
        </mc:Fallback>
      </mc:AlternateContent>
    </p:spTree>
    <p:extLst>
      <p:ext uri="{BB962C8B-B14F-4D97-AF65-F5344CB8AC3E}">
        <p14:creationId xmlns:p14="http://schemas.microsoft.com/office/powerpoint/2010/main" val="3726564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DCBBF07-0704-475A-87C2-3BCAFADA3DE5}"/>
              </a:ext>
            </a:extLst>
          </p:cNvPr>
          <p:cNvSpPr txBox="1"/>
          <p:nvPr/>
        </p:nvSpPr>
        <p:spPr>
          <a:xfrm>
            <a:off x="0" y="190231"/>
            <a:ext cx="12192000" cy="707886"/>
          </a:xfrm>
          <a:prstGeom prst="rect">
            <a:avLst/>
          </a:prstGeom>
          <a:noFill/>
        </p:spPr>
        <p:txBody>
          <a:bodyPr wrap="square" rtlCol="0">
            <a:spAutoFit/>
          </a:bodyPr>
          <a:lstStyle/>
          <a:p>
            <a:pPr algn="ctr"/>
            <a:r>
              <a:rPr lang="en-GB" sz="4000" dirty="0">
                <a:latin typeface="+mj-lt"/>
              </a:rPr>
              <a:t>Effects of the bunch length on HOM-voltage computations</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D6120956-A1D6-402C-BD52-10C9EF5ACDA0}"/>
                  </a:ext>
                </a:extLst>
              </p:cNvPr>
              <p:cNvSpPr txBox="1"/>
              <p:nvPr/>
            </p:nvSpPr>
            <p:spPr>
              <a:xfrm>
                <a:off x="0" y="1019840"/>
                <a:ext cx="12192000" cy="3970318"/>
              </a:xfrm>
              <a:prstGeom prst="rect">
                <a:avLst/>
              </a:prstGeom>
              <a:noFill/>
            </p:spPr>
            <p:txBody>
              <a:bodyPr wrap="square" rtlCol="0">
                <a:spAutoFit/>
              </a:bodyPr>
              <a:lstStyle/>
              <a:p>
                <a:pPr marL="285750" indent="-285750">
                  <a:buFont typeface="Wingdings" panose="05000000000000000000" pitchFamily="2" charset="2"/>
                  <a:buChar char="q"/>
                </a:pPr>
                <a:r>
                  <a:rPr lang="en-GB" dirty="0"/>
                  <a:t>Applying the Fourier transform </a:t>
                </a:r>
                <a14:m>
                  <m:oMath xmlns:m="http://schemas.openxmlformats.org/officeDocument/2006/math">
                    <m:r>
                      <a:rPr lang="en-GB" i="1" smtClean="0">
                        <a:latin typeface="Cambria Math" panose="02040503050406030204" pitchFamily="18" charset="0"/>
                        <a:ea typeface="Cambria Math" panose="02040503050406030204" pitchFamily="18" charset="0"/>
                      </a:rPr>
                      <m:t>ℱ</m:t>
                    </m:r>
                  </m:oMath>
                </a14:m>
                <a:r>
                  <a:rPr lang="en-GB" dirty="0"/>
                  <a:t> and using its inverse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oMath>
                </a14:m>
                <a:r>
                  <a:rPr lang="en-GB" dirty="0"/>
                  <a:t>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i="1" dirty="0" smtClean="0">
                        <a:latin typeface="Cambria Math" panose="02040503050406030204" pitchFamily="18" charset="0"/>
                      </a:rPr>
                      <m:t>𝑆</m:t>
                    </m:r>
                  </m:oMath>
                </a14:m>
                <a:r>
                  <a:rPr lang="en-GB" dirty="0"/>
                  <a:t> is the bunch spectrum and </a:t>
                </a:r>
                <a:r>
                  <a:rPr lang="en-GB" i="1" dirty="0"/>
                  <a:t>Z </a:t>
                </a:r>
                <a:r>
                  <a:rPr lang="en-GB" dirty="0"/>
                  <a:t>is the longitudinal coupling impedance of the HOM</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formula is indeed true if </a:t>
                </a:r>
                <a14:m>
                  <m:oMath xmlns:m="http://schemas.openxmlformats.org/officeDocument/2006/math">
                    <m:r>
                      <a:rPr lang="en-GB" i="1">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𝛿</m:t>
                        </m:r>
                      </m:e>
                      <m:sub>
                        <m:r>
                          <a:rPr lang="en-GB" i="1">
                            <a:latin typeface="Cambria Math" panose="02040503050406030204" pitchFamily="18" charset="0"/>
                            <a:ea typeface="Cambria Math" panose="02040503050406030204" pitchFamily="18" charset="0"/>
                          </a:rPr>
                          <m:t>𝑑</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oMath>
                </a14:m>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If </a:t>
                </a:r>
                <a14:m>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oMath>
                </a14:m>
                <a:r>
                  <a:rPr lang="en-GB" dirty="0"/>
                  <a:t> is Gaussian, then  </a:t>
                </a:r>
              </a:p>
            </p:txBody>
          </p:sp>
        </mc:Choice>
        <mc:Fallback xmlns="">
          <p:sp>
            <p:nvSpPr>
              <p:cNvPr id="5" name="CasellaDiTesto 4">
                <a:extLst>
                  <a:ext uri="{FF2B5EF4-FFF2-40B4-BE49-F238E27FC236}">
                    <a16:creationId xmlns:a16="http://schemas.microsoft.com/office/drawing/2014/main" id="{D6120956-A1D6-402C-BD52-10C9EF5ACDA0}"/>
                  </a:ext>
                </a:extLst>
              </p:cNvPr>
              <p:cNvSpPr txBox="1">
                <a:spLocks noRot="1" noChangeAspect="1" noMove="1" noResize="1" noEditPoints="1" noAdjustHandles="1" noChangeArrowheads="1" noChangeShapeType="1" noTextEdit="1"/>
              </p:cNvSpPr>
              <p:nvPr/>
            </p:nvSpPr>
            <p:spPr>
              <a:xfrm>
                <a:off x="0" y="1019840"/>
                <a:ext cx="12192000" cy="3970318"/>
              </a:xfrm>
              <a:prstGeom prst="rect">
                <a:avLst/>
              </a:prstGeom>
              <a:blipFill>
                <a:blip r:embed="rId2"/>
                <a:stretch>
                  <a:fillRect l="-300" t="-767" b="-1380"/>
                </a:stretch>
              </a:blipFill>
            </p:spPr>
            <p:txBody>
              <a:bodyPr/>
              <a:lstStyle/>
              <a:p>
                <a:r>
                  <a:rPr lang="en-GB">
                    <a:noFill/>
                  </a:rPr>
                  <a:t> </a:t>
                </a:r>
              </a:p>
            </p:txBody>
          </p:sp>
        </mc:Fallback>
      </mc:AlternateContent>
      <p:sp>
        <p:nvSpPr>
          <p:cNvPr id="21" name="Segnaposto numero diapositiva 20">
            <a:extLst>
              <a:ext uri="{FF2B5EF4-FFF2-40B4-BE49-F238E27FC236}">
                <a16:creationId xmlns:a16="http://schemas.microsoft.com/office/drawing/2014/main" id="{CDE1B162-A0CA-49BF-8A3D-FEEAC8DC5D65}"/>
              </a:ext>
            </a:extLst>
          </p:cNvPr>
          <p:cNvSpPr>
            <a:spLocks noGrp="1"/>
          </p:cNvSpPr>
          <p:nvPr>
            <p:ph type="sldNum" sz="quarter" idx="12"/>
          </p:nvPr>
        </p:nvSpPr>
        <p:spPr>
          <a:xfrm>
            <a:off x="9448800" y="79408"/>
            <a:ext cx="2743200" cy="365125"/>
          </a:xfrm>
        </p:spPr>
        <p:txBody>
          <a:bodyPr/>
          <a:lstStyle/>
          <a:p>
            <a:fld id="{F556478C-EA8F-4B12-8AB2-8053E5C3663D}" type="slidenum">
              <a:rPr lang="en-GB" smtClean="0"/>
              <a:t>53</a:t>
            </a:fld>
            <a:endParaRPr lang="en-GB" dirty="0"/>
          </a:p>
        </p:txBody>
      </p:sp>
      <mc:AlternateContent xmlns:mc="http://schemas.openxmlformats.org/markup-compatibility/2006" xmlns:a14="http://schemas.microsoft.com/office/drawing/2010/main">
        <mc:Choice Requires="a14">
          <p:sp>
            <p:nvSpPr>
              <p:cNvPr id="29" name="Rettangolo 28">
                <a:extLst>
                  <a:ext uri="{FF2B5EF4-FFF2-40B4-BE49-F238E27FC236}">
                    <a16:creationId xmlns:a16="http://schemas.microsoft.com/office/drawing/2014/main" id="{4D9DF00A-211D-4E92-8B54-326B3E23FCCF}"/>
                  </a:ext>
                </a:extLst>
              </p:cNvPr>
              <p:cNvSpPr/>
              <p:nvPr/>
            </p:nvSpPr>
            <p:spPr>
              <a:xfrm>
                <a:off x="-1" y="1516693"/>
                <a:ext cx="12191997" cy="380169"/>
              </a:xfrm>
              <a:prstGeom prst="rect">
                <a:avLst/>
              </a:prstGeom>
            </p:spPr>
            <p:txBody>
              <a:bodyPr wrap="square">
                <a:spAutoFit/>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𝑉</m:t>
                        </m:r>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𝜆</m:t>
                        </m:r>
                      </m:e>
                    </m:d>
                    <m:r>
                      <a:rPr lang="en-GB" b="0" i="1" smtClean="0">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𝑆</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𝑍</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oMath>
                </a14:m>
                <a:r>
                  <a:rPr lang="en-GB" dirty="0"/>
                  <a:t>) 	           or	            </a:t>
                </a:r>
                <a14:m>
                  <m:oMath xmlns:m="http://schemas.openxmlformats.org/officeDocument/2006/math">
                    <m:r>
                      <a:rPr lang="en-GB" b="0" i="1" smtClean="0">
                        <a:latin typeface="Cambria Math" panose="02040503050406030204" pitchFamily="18" charset="0"/>
                        <a:ea typeface="Cambria Math" panose="02040503050406030204" pitchFamily="18" charset="0"/>
                      </a:rPr>
                      <m:t>𝑉</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𝜆</m:t>
                            </m:r>
                          </m:e>
                        </m:d>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𝑆</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𝑍</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m:t>
                        </m:r>
                      </m:e>
                    </m:d>
                  </m:oMath>
                </a14:m>
                <a:endParaRPr lang="en-GB" dirty="0"/>
              </a:p>
            </p:txBody>
          </p:sp>
        </mc:Choice>
        <mc:Fallback xmlns="">
          <p:sp>
            <p:nvSpPr>
              <p:cNvPr id="29" name="Rettangolo 28">
                <a:extLst>
                  <a:ext uri="{FF2B5EF4-FFF2-40B4-BE49-F238E27FC236}">
                    <a16:creationId xmlns:a16="http://schemas.microsoft.com/office/drawing/2014/main" id="{4D9DF00A-211D-4E92-8B54-326B3E23FCCF}"/>
                  </a:ext>
                </a:extLst>
              </p:cNvPr>
              <p:cNvSpPr>
                <a:spLocks noRot="1" noChangeAspect="1" noMove="1" noResize="1" noEditPoints="1" noAdjustHandles="1" noChangeArrowheads="1" noChangeShapeType="1" noTextEdit="1"/>
              </p:cNvSpPr>
              <p:nvPr/>
            </p:nvSpPr>
            <p:spPr>
              <a:xfrm>
                <a:off x="-1" y="1516693"/>
                <a:ext cx="12191997" cy="380169"/>
              </a:xfrm>
              <a:prstGeom prst="rect">
                <a:avLst/>
              </a:prstGeom>
              <a:blipFill>
                <a:blip r:embed="rId3"/>
                <a:stretch>
                  <a:fillRect t="-8065" b="-24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FB430E2D-6349-4D8B-8C92-4786FD26FD1C}"/>
                  </a:ext>
                </a:extLst>
              </p:cNvPr>
              <p:cNvSpPr txBox="1"/>
              <p:nvPr/>
            </p:nvSpPr>
            <p:spPr>
              <a:xfrm>
                <a:off x="-2" y="2607491"/>
                <a:ext cx="12191999" cy="90274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𝑍</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𝜔</m:t>
                          </m:r>
                        </m:e>
                      </m:d>
                      <m:r>
                        <a:rPr lang="en-GB" b="0" i="0"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𝑠</m:t>
                              </m:r>
                            </m:sub>
                          </m:sSub>
                        </m:num>
                        <m:den>
                          <m:r>
                            <a:rPr lang="en-GB" b="0" i="1" smtClean="0">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ea typeface="Cambria Math" panose="02040503050406030204" pitchFamily="18" charset="0"/>
                            </a:rPr>
                            <m:t>𝑗𝑄</m:t>
                          </m:r>
                          <m:d>
                            <m:dPr>
                              <m:ctrlPr>
                                <a:rPr lang="en-GB" b="0" i="1" smtClean="0">
                                  <a:latin typeface="Cambria Math" panose="02040503050406030204" pitchFamily="18" charset="0"/>
                                  <a:ea typeface="Cambria Math" panose="02040503050406030204" pitchFamily="18" charset="0"/>
                                </a:rPr>
                              </m:ctrlPr>
                            </m:dPr>
                            <m:e>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𝜔</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𝑟</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num>
                                <m:den>
                                  <m:r>
                                    <a:rPr lang="en-GB" i="1">
                                      <a:latin typeface="Cambria Math" panose="02040503050406030204" pitchFamily="18" charset="0"/>
                                      <a:ea typeface="Cambria Math" panose="02040503050406030204" pitchFamily="18" charset="0"/>
                                    </a:rPr>
                                    <m:t>𝜔</m:t>
                                  </m:r>
                                </m:den>
                              </m:f>
                            </m:e>
                          </m:d>
                        </m:den>
                      </m:f>
                    </m:oMath>
                  </m:oMathPara>
                </a14:m>
                <a:endParaRPr lang="en-GB" dirty="0"/>
              </a:p>
            </p:txBody>
          </p:sp>
        </mc:Choice>
        <mc:Fallback xmlns="">
          <p:sp>
            <p:nvSpPr>
              <p:cNvPr id="31" name="CasellaDiTesto 30">
                <a:extLst>
                  <a:ext uri="{FF2B5EF4-FFF2-40B4-BE49-F238E27FC236}">
                    <a16:creationId xmlns:a16="http://schemas.microsoft.com/office/drawing/2014/main" id="{FB430E2D-6349-4D8B-8C92-4786FD26FD1C}"/>
                  </a:ext>
                </a:extLst>
              </p:cNvPr>
              <p:cNvSpPr txBox="1">
                <a:spLocks noRot="1" noChangeAspect="1" noMove="1" noResize="1" noEditPoints="1" noAdjustHandles="1" noChangeArrowheads="1" noChangeShapeType="1" noTextEdit="1"/>
              </p:cNvSpPr>
              <p:nvPr/>
            </p:nvSpPr>
            <p:spPr>
              <a:xfrm>
                <a:off x="-2" y="2607491"/>
                <a:ext cx="12191999" cy="902748"/>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A868C4CC-A6FD-4D39-B391-1C7C8E4B6CF4}"/>
                  </a:ext>
                </a:extLst>
              </p:cNvPr>
              <p:cNvSpPr/>
              <p:nvPr/>
            </p:nvSpPr>
            <p:spPr>
              <a:xfrm>
                <a:off x="0" y="4078000"/>
                <a:ext cx="12192000" cy="3801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𝑉</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𝜆</m:t>
                              </m:r>
                            </m:e>
                          </m:d>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b="0" i="0"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2" name="Rettangolo 1">
                <a:extLst>
                  <a:ext uri="{FF2B5EF4-FFF2-40B4-BE49-F238E27FC236}">
                    <a16:creationId xmlns:a16="http://schemas.microsoft.com/office/drawing/2014/main" id="{A868C4CC-A6FD-4D39-B391-1C7C8E4B6CF4}"/>
                  </a:ext>
                </a:extLst>
              </p:cNvPr>
              <p:cNvSpPr>
                <a:spLocks noRot="1" noChangeAspect="1" noMove="1" noResize="1" noEditPoints="1" noAdjustHandles="1" noChangeArrowheads="1" noChangeShapeType="1" noTextEdit="1"/>
              </p:cNvSpPr>
              <p:nvPr/>
            </p:nvSpPr>
            <p:spPr>
              <a:xfrm>
                <a:off x="0" y="4078000"/>
                <a:ext cx="12192000" cy="380169"/>
              </a:xfrm>
              <a:prstGeom prst="rect">
                <a:avLst/>
              </a:prstGeom>
              <a:blipFill>
                <a:blip r:embed="rId5"/>
                <a:stretch>
                  <a:fillRect b="-112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ttangolo 5">
                <a:extLst>
                  <a:ext uri="{FF2B5EF4-FFF2-40B4-BE49-F238E27FC236}">
                    <a16:creationId xmlns:a16="http://schemas.microsoft.com/office/drawing/2014/main" id="{A690D513-DD8C-4185-84E9-F500D3999AE3}"/>
                  </a:ext>
                </a:extLst>
              </p:cNvPr>
              <p:cNvSpPr/>
              <p:nvPr/>
            </p:nvSpPr>
            <p:spPr>
              <a:xfrm>
                <a:off x="781101" y="5008853"/>
                <a:ext cx="2176301" cy="799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𝜆</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i="1">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𝑡</m:t>
                              </m:r>
                            </m:sub>
                          </m:sSub>
                          <m:rad>
                            <m:radPr>
                              <m:degHide m:val="on"/>
                              <m:ctrlPr>
                                <a:rPr lang="en-GB" i="1" smtClean="0">
                                  <a:latin typeface="Cambria Math" panose="02040503050406030204" pitchFamily="18" charset="0"/>
                                </a:rPr>
                              </m:ctrlPr>
                            </m:radPr>
                            <m:deg/>
                            <m:e>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e>
                          </m:rad>
                        </m:den>
                      </m:f>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f>
                            <m:fPr>
                              <m:ctrlPr>
                                <a:rPr lang="en-GB" i="1">
                                  <a:latin typeface="Cambria Math" panose="02040503050406030204" pitchFamily="18" charset="0"/>
                                </a:rPr>
                              </m:ctrlPr>
                            </m:fPr>
                            <m:num>
                              <m:sSup>
                                <m:sSupPr>
                                  <m:ctrlPr>
                                    <a:rPr lang="en-GB"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2</m:t>
                                  </m:r>
                                </m:sup>
                              </m:sSup>
                            </m:num>
                            <m:den>
                              <m:r>
                                <a:rPr lang="en-GB" i="1">
                                  <a:latin typeface="Cambria Math" panose="02040503050406030204" pitchFamily="18" charset="0"/>
                                </a:rPr>
                                <m:t>2</m:t>
                              </m:r>
                              <m:sSubSup>
                                <m:sSubSupPr>
                                  <m:ctrlPr>
                                    <a:rPr lang="en-GB" i="1" smtClean="0">
                                      <a:latin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𝑡</m:t>
                                  </m:r>
                                </m:sub>
                                <m:sup>
                                  <m:r>
                                    <a:rPr lang="en-GB" b="0" i="1" smtClean="0">
                                      <a:latin typeface="Cambria Math" panose="02040503050406030204" pitchFamily="18" charset="0"/>
                                    </a:rPr>
                                    <m:t>2</m:t>
                                  </m:r>
                                </m:sup>
                              </m:sSubSup>
                            </m:den>
                          </m:f>
                        </m:sup>
                      </m:sSup>
                    </m:oMath>
                  </m:oMathPara>
                </a14:m>
                <a:endParaRPr lang="en-GB" dirty="0"/>
              </a:p>
            </p:txBody>
          </p:sp>
        </mc:Choice>
        <mc:Fallback xmlns="">
          <p:sp>
            <p:nvSpPr>
              <p:cNvPr id="6" name="Rettangolo 5">
                <a:extLst>
                  <a:ext uri="{FF2B5EF4-FFF2-40B4-BE49-F238E27FC236}">
                    <a16:creationId xmlns:a16="http://schemas.microsoft.com/office/drawing/2014/main" id="{A690D513-DD8C-4185-84E9-F500D3999AE3}"/>
                  </a:ext>
                </a:extLst>
              </p:cNvPr>
              <p:cNvSpPr>
                <a:spLocks noRot="1" noChangeAspect="1" noMove="1" noResize="1" noEditPoints="1" noAdjustHandles="1" noChangeArrowheads="1" noChangeShapeType="1" noTextEdit="1"/>
              </p:cNvSpPr>
              <p:nvPr/>
            </p:nvSpPr>
            <p:spPr>
              <a:xfrm>
                <a:off x="781101" y="5008853"/>
                <a:ext cx="2176301" cy="799706"/>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ttangolo 7">
                <a:extLst>
                  <a:ext uri="{FF2B5EF4-FFF2-40B4-BE49-F238E27FC236}">
                    <a16:creationId xmlns:a16="http://schemas.microsoft.com/office/drawing/2014/main" id="{E5DBBC8C-BD32-4A33-B056-D362DD569668}"/>
                  </a:ext>
                </a:extLst>
              </p:cNvPr>
              <p:cNvSpPr/>
              <p:nvPr/>
            </p:nvSpPr>
            <p:spPr>
              <a:xfrm>
                <a:off x="3280341" y="5068670"/>
                <a:ext cx="2018052" cy="5502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𝑆</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𝜔</m:t>
                          </m:r>
                        </m:e>
                      </m:d>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rPr>
                            <m:t>𝑒</m:t>
                          </m:r>
                        </m:e>
                        <m:sup>
                          <m:r>
                            <a:rPr lang="en-GB" i="1">
                              <a:latin typeface="Cambria Math" panose="02040503050406030204" pitchFamily="18" charset="0"/>
                            </a:rPr>
                            <m:t>−</m:t>
                          </m:r>
                          <m:r>
                            <a:rPr lang="en-GB" b="0" i="1" smtClean="0">
                              <a:latin typeface="Cambria Math" panose="02040503050406030204" pitchFamily="18" charset="0"/>
                            </a:rPr>
                            <m:t> </m:t>
                          </m:r>
                          <m:f>
                            <m:fPr>
                              <m:ctrlPr>
                                <a:rPr lang="en-GB" i="1">
                                  <a:latin typeface="Cambria Math" panose="02040503050406030204" pitchFamily="18" charset="0"/>
                                </a:rPr>
                              </m:ctrlPr>
                            </m:fPr>
                            <m:num>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𝜔</m:t>
                                  </m:r>
                                </m:e>
                                <m:sup>
                                  <m:r>
                                    <a:rPr lang="en-GB" b="0" i="1" smtClean="0">
                                      <a:latin typeface="Cambria Math" panose="02040503050406030204" pitchFamily="18" charset="0"/>
                                    </a:rPr>
                                    <m:t>2</m:t>
                                  </m:r>
                                </m:sup>
                              </m:sSup>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𝑡</m:t>
                                  </m:r>
                                </m:sub>
                                <m:sup>
                                  <m:r>
                                    <a:rPr lang="en-GB" i="1">
                                      <a:latin typeface="Cambria Math" panose="02040503050406030204" pitchFamily="18" charset="0"/>
                                    </a:rPr>
                                    <m:t>2</m:t>
                                  </m:r>
                                </m:sup>
                              </m:sSubSup>
                            </m:num>
                            <m:den>
                              <m:r>
                                <a:rPr lang="en-GB" i="1">
                                  <a:latin typeface="Cambria Math" panose="02040503050406030204" pitchFamily="18" charset="0"/>
                                </a:rPr>
                                <m:t>2</m:t>
                              </m:r>
                            </m:den>
                          </m:f>
                        </m:sup>
                      </m:sSup>
                    </m:oMath>
                  </m:oMathPara>
                </a14:m>
                <a:endParaRPr lang="en-GB" dirty="0"/>
              </a:p>
            </p:txBody>
          </p:sp>
        </mc:Choice>
        <mc:Fallback xmlns="">
          <p:sp>
            <p:nvSpPr>
              <p:cNvPr id="8" name="Rettangolo 7">
                <a:extLst>
                  <a:ext uri="{FF2B5EF4-FFF2-40B4-BE49-F238E27FC236}">
                    <a16:creationId xmlns:a16="http://schemas.microsoft.com/office/drawing/2014/main" id="{E5DBBC8C-BD32-4A33-B056-D362DD569668}"/>
                  </a:ext>
                </a:extLst>
              </p:cNvPr>
              <p:cNvSpPr>
                <a:spLocks noRot="1" noChangeAspect="1" noMove="1" noResize="1" noEditPoints="1" noAdjustHandles="1" noChangeArrowheads="1" noChangeShapeType="1" noTextEdit="1"/>
              </p:cNvSpPr>
              <p:nvPr/>
            </p:nvSpPr>
            <p:spPr>
              <a:xfrm>
                <a:off x="3280341" y="5068670"/>
                <a:ext cx="2018052" cy="55027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52B59920-A4DD-4ED4-8F80-98D8C8AED740}"/>
                  </a:ext>
                </a:extLst>
              </p:cNvPr>
              <p:cNvSpPr/>
              <p:nvPr/>
            </p:nvSpPr>
            <p:spPr>
              <a:xfrm>
                <a:off x="5639117" y="5036289"/>
                <a:ext cx="5510996" cy="5625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𝑉</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𝜆</m:t>
                              </m:r>
                            </m:e>
                          </m:d>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 </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r>
                                        <a:rPr lang="en-GB" i="1">
                                          <a:latin typeface="Cambria Math" panose="02040503050406030204" pitchFamily="18" charset="0"/>
                                        </a:rPr>
                                        <m:t>2</m:t>
                                      </m:r>
                                    </m:sup>
                                  </m:sSup>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𝑡</m:t>
                                      </m:r>
                                    </m:sub>
                                    <m:sup>
                                      <m:r>
                                        <a:rPr lang="en-GB" i="1">
                                          <a:latin typeface="Cambria Math" panose="02040503050406030204" pitchFamily="18" charset="0"/>
                                        </a:rPr>
                                        <m:t>2</m:t>
                                      </m:r>
                                    </m:sup>
                                  </m:sSubSup>
                                </m:num>
                                <m:den>
                                  <m:r>
                                    <a:rPr lang="en-GB" i="1">
                                      <a:latin typeface="Cambria Math" panose="02040503050406030204" pitchFamily="18" charset="0"/>
                                    </a:rPr>
                                    <m:t>2</m:t>
                                  </m:r>
                                </m:den>
                              </m:f>
                            </m:sup>
                          </m:sSup>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oMath>
                  </m:oMathPara>
                </a14:m>
                <a:endParaRPr lang="en-GB" dirty="0"/>
              </a:p>
            </p:txBody>
          </p:sp>
        </mc:Choice>
        <mc:Fallback xmlns="">
          <p:sp>
            <p:nvSpPr>
              <p:cNvPr id="10" name="Rettangolo 9">
                <a:extLst>
                  <a:ext uri="{FF2B5EF4-FFF2-40B4-BE49-F238E27FC236}">
                    <a16:creationId xmlns:a16="http://schemas.microsoft.com/office/drawing/2014/main" id="{52B59920-A4DD-4ED4-8F80-98D8C8AED740}"/>
                  </a:ext>
                </a:extLst>
              </p:cNvPr>
              <p:cNvSpPr>
                <a:spLocks noRot="1" noChangeAspect="1" noMove="1" noResize="1" noEditPoints="1" noAdjustHandles="1" noChangeArrowheads="1" noChangeShapeType="1" noTextEdit="1"/>
              </p:cNvSpPr>
              <p:nvPr/>
            </p:nvSpPr>
            <p:spPr>
              <a:xfrm>
                <a:off x="5639117" y="5036289"/>
                <a:ext cx="5510996" cy="56252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ttangolo 11">
                <a:extLst>
                  <a:ext uri="{FF2B5EF4-FFF2-40B4-BE49-F238E27FC236}">
                    <a16:creationId xmlns:a16="http://schemas.microsoft.com/office/drawing/2014/main" id="{E57AF3D5-5255-4668-9BCB-D7527604F508}"/>
                  </a:ext>
                </a:extLst>
              </p:cNvPr>
              <p:cNvSpPr/>
              <p:nvPr/>
            </p:nvSpPr>
            <p:spPr>
              <a:xfrm>
                <a:off x="0" y="5887123"/>
                <a:ext cx="10249204" cy="7250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𝑉</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ea typeface="Cambria Math" panose="02040503050406030204" pitchFamily="18" charset="0"/>
                            </a:rPr>
                            <m:t>ℱ</m:t>
                          </m:r>
                        </m:e>
                        <m:sup>
                          <m:r>
                            <a:rPr lang="en-GB" i="1">
                              <a:latin typeface="Cambria Math" panose="02040503050406030204" pitchFamily="18" charset="0"/>
                              <a:ea typeface="Cambria Math" panose="02040503050406030204" pitchFamily="18" charset="0"/>
                            </a:rPr>
                            <m:t>−1</m:t>
                          </m:r>
                        </m:sup>
                      </m:sSup>
                      <m:d>
                        <m:dPr>
                          <m:begChr m:val="["/>
                          <m:endChr m:val="]"/>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 </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r>
                                        <a:rPr lang="en-GB" i="1">
                                          <a:latin typeface="Cambria Math" panose="02040503050406030204" pitchFamily="18" charset="0"/>
                                        </a:rPr>
                                        <m:t>2</m:t>
                                      </m:r>
                                    </m:sup>
                                  </m:sSup>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𝑡</m:t>
                                      </m:r>
                                    </m:sub>
                                    <m:sup>
                                      <m:r>
                                        <a:rPr lang="en-GB" i="1">
                                          <a:latin typeface="Cambria Math" panose="02040503050406030204" pitchFamily="18" charset="0"/>
                                        </a:rPr>
                                        <m:t>2</m:t>
                                      </m:r>
                                    </m:sup>
                                  </m:sSubSup>
                                </m:num>
                                <m:den>
                                  <m:r>
                                    <a:rPr lang="en-GB" i="1">
                                      <a:latin typeface="Cambria Math" panose="02040503050406030204" pitchFamily="18" charset="0"/>
                                    </a:rPr>
                                    <m:t>2</m:t>
                                  </m:r>
                                </m:den>
                              </m:f>
                            </m:sup>
                          </m:sSup>
                          <m:r>
                            <a:rPr lang="en-GB"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 </m:t>
                          </m:r>
                          <m:f>
                            <m:fP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up>
                                  <m:r>
                                    <a:rPr lang="en-GB" i="1">
                                      <a:latin typeface="Cambria Math" panose="02040503050406030204" pitchFamily="18" charset="0"/>
                                    </a:rPr>
                                    <m:t>2</m:t>
                                  </m:r>
                                </m:sup>
                              </m:sSubSup>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𝑡</m:t>
                                  </m:r>
                                </m:sub>
                                <m:sup>
                                  <m:r>
                                    <a:rPr lang="en-GB" i="1">
                                      <a:latin typeface="Cambria Math" panose="02040503050406030204" pitchFamily="18" charset="0"/>
                                    </a:rPr>
                                    <m:t>2</m:t>
                                  </m:r>
                                </m:sup>
                              </m:sSubSup>
                            </m:num>
                            <m:den>
                              <m:r>
                                <a:rPr lang="en-GB" i="1">
                                  <a:latin typeface="Cambria Math" panose="02040503050406030204" pitchFamily="18" charset="0"/>
                                </a:rPr>
                                <m:t>2</m:t>
                              </m:r>
                            </m:den>
                          </m:f>
                        </m:sup>
                      </m:s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f>
                        <m:fPr>
                          <m:ctrlPr>
                            <a:rPr lang="en-GB" i="1">
                              <a:latin typeface="Cambria Math" panose="02040503050406030204" pitchFamily="18" charset="0"/>
                              <a:ea typeface="Cambria Math" panose="02040503050406030204" pitchFamily="18" charset="0"/>
                            </a:rPr>
                          </m:ctrlPr>
                        </m:fPr>
                        <m:num>
                          <m:sSub>
                            <m:sSubPr>
                              <m:ctrlPr>
                                <a:rPr lang="en-GB" i="1" smtClean="0">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rPr>
                                  </m:ctrlPr>
                                </m:accPr>
                                <m:e>
                                  <m:r>
                                    <a:rPr lang="en-GB" b="0" i="1">
                                      <a:solidFill>
                                        <a:srgbClr val="FF0000"/>
                                      </a:solidFill>
                                      <a:latin typeface="Cambria Math" panose="02040503050406030204" pitchFamily="18" charset="0"/>
                                    </a:rPr>
                                    <m:t>𝑅</m:t>
                                  </m:r>
                                </m:e>
                              </m:acc>
                            </m:e>
                            <m:sub>
                              <m:r>
                                <a:rPr lang="en-GB" b="0" i="1">
                                  <a:solidFill>
                                    <a:srgbClr val="FF0000"/>
                                  </a:solidFill>
                                  <a:latin typeface="Cambria Math" panose="02040503050406030204" pitchFamily="18" charset="0"/>
                                </a:rPr>
                                <m:t>𝑠</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num>
                        <m:den>
                          <m:r>
                            <a:rPr lang="en-GB" i="1">
                              <a:latin typeface="Cambria Math" panose="02040503050406030204" pitchFamily="18" charset="0"/>
                              <a:ea typeface="Cambria Math" panose="02040503050406030204" pitchFamily="18" charset="0"/>
                            </a:rPr>
                            <m:t>𝑄</m:t>
                          </m:r>
                        </m:den>
                      </m:f>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den>
                          </m:f>
                          <m:r>
                            <a:rPr lang="en-GB" i="1">
                              <a:latin typeface="Cambria Math" panose="02040503050406030204" pitchFamily="18" charset="0"/>
                              <a:ea typeface="Cambria Math" panose="02040503050406030204" pitchFamily="18" charset="0"/>
                            </a:rPr>
                            <m:t>𝑡</m:t>
                          </m:r>
                        </m:sup>
                      </m:sSup>
                      <m:d>
                        <m:dPr>
                          <m:begChr m:val="["/>
                          <m:endChr m:val="]"/>
                          <m:ctrlPr>
                            <a:rPr lang="en-GB" i="1">
                              <a:latin typeface="Cambria Math" panose="02040503050406030204" pitchFamily="18" charset="0"/>
                              <a:ea typeface="Cambria Math" panose="02040503050406030204" pitchFamily="18" charset="0"/>
                            </a:rPr>
                          </m:ctrlPr>
                        </m:dPr>
                        <m:e>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m:t>
                                  </m:r>
                                </m:sub>
                              </m:sSub>
                            </m:num>
                            <m:den>
                              <m:r>
                                <a:rPr lang="en-GB" i="1">
                                  <a:latin typeface="Cambria Math" panose="02040503050406030204" pitchFamily="18" charset="0"/>
                                </a:rPr>
                                <m:t>2</m:t>
                              </m:r>
                              <m:r>
                                <a:rPr lang="en-GB" i="1">
                                  <a:latin typeface="Cambria Math" panose="02040503050406030204" pitchFamily="18" charset="0"/>
                                </a:rPr>
                                <m:t>𝑄</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den>
                          </m:f>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𝑛</m:t>
                                      </m:r>
                                    </m:sub>
                                  </m:sSub>
                                  <m:r>
                                    <a:rPr lang="en-GB" i="1">
                                      <a:latin typeface="Cambria Math" panose="02040503050406030204" pitchFamily="18" charset="0"/>
                                      <a:ea typeface="Cambria Math" panose="02040503050406030204" pitchFamily="18" charset="0"/>
                                    </a:rPr>
                                    <m:t>𝑡</m:t>
                                  </m:r>
                                </m:e>
                              </m:d>
                            </m:e>
                          </m:func>
                        </m:e>
                      </m:d>
                    </m:oMath>
                  </m:oMathPara>
                </a14:m>
                <a:endParaRPr lang="en-GB" dirty="0"/>
              </a:p>
            </p:txBody>
          </p:sp>
        </mc:Choice>
        <mc:Fallback xmlns="">
          <p:sp>
            <p:nvSpPr>
              <p:cNvPr id="12" name="Rettangolo 11">
                <a:extLst>
                  <a:ext uri="{FF2B5EF4-FFF2-40B4-BE49-F238E27FC236}">
                    <a16:creationId xmlns:a16="http://schemas.microsoft.com/office/drawing/2014/main" id="{E57AF3D5-5255-4668-9BCB-D7527604F508}"/>
                  </a:ext>
                </a:extLst>
              </p:cNvPr>
              <p:cNvSpPr>
                <a:spLocks noRot="1" noChangeAspect="1" noMove="1" noResize="1" noEditPoints="1" noAdjustHandles="1" noChangeArrowheads="1" noChangeShapeType="1" noTextEdit="1"/>
              </p:cNvSpPr>
              <p:nvPr/>
            </p:nvSpPr>
            <p:spPr>
              <a:xfrm>
                <a:off x="0" y="5887123"/>
                <a:ext cx="10249204" cy="725007"/>
              </a:xfrm>
              <a:prstGeom prst="rect">
                <a:avLst/>
              </a:prstGeom>
              <a:blipFill>
                <a:blip r:embed="rId9"/>
                <a:stretch>
                  <a:fillRect/>
                </a:stretch>
              </a:blipFill>
            </p:spPr>
            <p:txBody>
              <a:bodyPr/>
              <a:lstStyle/>
              <a:p>
                <a:r>
                  <a:rPr lang="en-GB">
                    <a:noFill/>
                  </a:rPr>
                  <a:t> </a:t>
                </a:r>
              </a:p>
            </p:txBody>
          </p:sp>
        </mc:Fallback>
      </mc:AlternateContent>
      <p:sp>
        <p:nvSpPr>
          <p:cNvPr id="18" name="Ovale 17">
            <a:extLst>
              <a:ext uri="{FF2B5EF4-FFF2-40B4-BE49-F238E27FC236}">
                <a16:creationId xmlns:a16="http://schemas.microsoft.com/office/drawing/2014/main" id="{76029CC0-1B57-4EE4-9BBA-2B09E073308C}"/>
              </a:ext>
            </a:extLst>
          </p:cNvPr>
          <p:cNvSpPr/>
          <p:nvPr/>
        </p:nvSpPr>
        <p:spPr>
          <a:xfrm>
            <a:off x="3374054" y="6093077"/>
            <a:ext cx="229026" cy="290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A5612663-2589-4BCD-BD05-B731FEFF0EA8}"/>
              </a:ext>
            </a:extLst>
          </p:cNvPr>
          <p:cNvSpPr txBox="1"/>
          <p:nvPr/>
        </p:nvSpPr>
        <p:spPr>
          <a:xfrm>
            <a:off x="2495793" y="6383733"/>
            <a:ext cx="2569681" cy="369332"/>
          </a:xfrm>
          <a:prstGeom prst="rect">
            <a:avLst/>
          </a:prstGeom>
          <a:noFill/>
        </p:spPr>
        <p:txBody>
          <a:bodyPr wrap="square" rtlCol="0">
            <a:spAutoFit/>
          </a:bodyPr>
          <a:lstStyle/>
          <a:p>
            <a:r>
              <a:rPr lang="en-GB" dirty="0">
                <a:solidFill>
                  <a:srgbClr val="FF0000"/>
                </a:solidFill>
              </a:rPr>
              <a:t>Is this approximation ok? </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7C9A3623-A379-46B8-931F-565E99D2F483}"/>
                  </a:ext>
                </a:extLst>
              </p:cNvPr>
              <p:cNvSpPr txBox="1"/>
              <p:nvPr/>
            </p:nvSpPr>
            <p:spPr>
              <a:xfrm>
                <a:off x="10439860" y="5930764"/>
                <a:ext cx="1579920" cy="4639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acc>
                            <m:accPr>
                              <m:chr m:val="̃"/>
                              <m:ctrlPr>
                                <a:rPr lang="en-GB" i="1" smtClean="0">
                                  <a:solidFill>
                                    <a:srgbClr val="FF0000"/>
                                  </a:solidFill>
                                  <a:latin typeface="Cambria Math" panose="02040503050406030204" pitchFamily="18" charset="0"/>
                                </a:rPr>
                              </m:ctrlPr>
                            </m:accPr>
                            <m:e>
                              <m:r>
                                <a:rPr lang="en-GB" b="0" i="1" smtClean="0">
                                  <a:solidFill>
                                    <a:srgbClr val="FF0000"/>
                                  </a:solidFill>
                                  <a:latin typeface="Cambria Math" panose="02040503050406030204" pitchFamily="18" charset="0"/>
                                </a:rPr>
                                <m:t>𝑅</m:t>
                              </m:r>
                            </m:e>
                          </m:acc>
                        </m:e>
                        <m:sub>
                          <m:r>
                            <a:rPr lang="en-GB" b="0" i="1" smtClean="0">
                              <a:solidFill>
                                <a:srgbClr val="FF0000"/>
                              </a:solidFill>
                              <a:latin typeface="Cambria Math" panose="02040503050406030204" pitchFamily="18" charset="0"/>
                            </a:rPr>
                            <m:t>𝑠</m:t>
                          </m:r>
                        </m:sub>
                      </m:sSub>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b="0" i="1">
                              <a:solidFill>
                                <a:srgbClr val="FF0000"/>
                              </a:solidFill>
                              <a:latin typeface="Cambria Math" panose="02040503050406030204" pitchFamily="18" charset="0"/>
                            </a:rPr>
                            <m:t>𝑒</m:t>
                          </m:r>
                        </m:e>
                        <m:sup>
                          <m:r>
                            <a:rPr lang="en-GB" b="0" i="1">
                              <a:solidFill>
                                <a:srgbClr val="FF0000"/>
                              </a:solidFill>
                              <a:latin typeface="Cambria Math" panose="02040503050406030204" pitchFamily="18" charset="0"/>
                            </a:rPr>
                            <m:t>− </m:t>
                          </m:r>
                          <m:f>
                            <m:fPr>
                              <m:ctrlPr>
                                <a:rPr lang="en-GB" i="1">
                                  <a:solidFill>
                                    <a:srgbClr val="FF0000"/>
                                  </a:solidFill>
                                  <a:latin typeface="Cambria Math" panose="02040503050406030204" pitchFamily="18" charset="0"/>
                                </a:rPr>
                              </m:ctrlPr>
                            </m:fPr>
                            <m:num>
                              <m:sSubSup>
                                <m:sSubSupPr>
                                  <m:ctrlPr>
                                    <a:rPr lang="en-GB" i="1">
                                      <a:solidFill>
                                        <a:srgbClr val="FF0000"/>
                                      </a:solidFill>
                                      <a:latin typeface="Cambria Math" panose="02040503050406030204" pitchFamily="18" charset="0"/>
                                    </a:rPr>
                                  </m:ctrlPr>
                                </m:sSubSupPr>
                                <m:e>
                                  <m:r>
                                    <a:rPr lang="en-GB" b="0" i="1">
                                      <a:solidFill>
                                        <a:srgbClr val="FF0000"/>
                                      </a:solidFill>
                                      <a:latin typeface="Cambria Math" panose="02040503050406030204" pitchFamily="18" charset="0"/>
                                      <a:ea typeface="Cambria Math" panose="02040503050406030204" pitchFamily="18" charset="0"/>
                                    </a:rPr>
                                    <m:t>𝜔</m:t>
                                  </m:r>
                                </m:e>
                                <m:sub>
                                  <m:r>
                                    <a:rPr lang="en-GB" b="0" i="1">
                                      <a:solidFill>
                                        <a:srgbClr val="FF0000"/>
                                      </a:solidFill>
                                      <a:latin typeface="Cambria Math" panose="02040503050406030204" pitchFamily="18" charset="0"/>
                                    </a:rPr>
                                    <m:t>𝑟</m:t>
                                  </m:r>
                                </m:sub>
                                <m:sup>
                                  <m:r>
                                    <a:rPr lang="en-GB" b="0" i="1">
                                      <a:solidFill>
                                        <a:srgbClr val="FF0000"/>
                                      </a:solidFill>
                                      <a:latin typeface="Cambria Math" panose="02040503050406030204" pitchFamily="18" charset="0"/>
                                    </a:rPr>
                                    <m:t>2</m:t>
                                  </m:r>
                                </m:sup>
                              </m:sSubSup>
                              <m:sSubSup>
                                <m:sSubSupPr>
                                  <m:ctrlPr>
                                    <a:rPr lang="en-GB" i="1">
                                      <a:solidFill>
                                        <a:srgbClr val="FF0000"/>
                                      </a:solidFill>
                                      <a:latin typeface="Cambria Math" panose="02040503050406030204" pitchFamily="18" charset="0"/>
                                    </a:rPr>
                                  </m:ctrlPr>
                                </m:sSubSupPr>
                                <m:e>
                                  <m:r>
                                    <a:rPr lang="en-GB" b="0" i="1">
                                      <a:solidFill>
                                        <a:srgbClr val="FF0000"/>
                                      </a:solidFill>
                                      <a:latin typeface="Cambria Math" panose="02040503050406030204" pitchFamily="18" charset="0"/>
                                      <a:ea typeface="Cambria Math" panose="02040503050406030204" pitchFamily="18" charset="0"/>
                                    </a:rPr>
                                    <m:t>𝜎</m:t>
                                  </m:r>
                                </m:e>
                                <m:sub>
                                  <m:r>
                                    <a:rPr lang="en-GB" b="0" i="1">
                                      <a:solidFill>
                                        <a:srgbClr val="FF0000"/>
                                      </a:solidFill>
                                      <a:latin typeface="Cambria Math" panose="02040503050406030204" pitchFamily="18" charset="0"/>
                                    </a:rPr>
                                    <m:t>𝑡</m:t>
                                  </m:r>
                                </m:sub>
                                <m:sup>
                                  <m:r>
                                    <a:rPr lang="en-GB" b="0" i="1">
                                      <a:solidFill>
                                        <a:srgbClr val="FF0000"/>
                                      </a:solidFill>
                                      <a:latin typeface="Cambria Math" panose="02040503050406030204" pitchFamily="18" charset="0"/>
                                    </a:rPr>
                                    <m:t>2</m:t>
                                  </m:r>
                                </m:sup>
                              </m:sSubSup>
                            </m:num>
                            <m:den>
                              <m:r>
                                <a:rPr lang="en-GB" b="0" i="1">
                                  <a:solidFill>
                                    <a:srgbClr val="FF0000"/>
                                  </a:solidFill>
                                  <a:latin typeface="Cambria Math" panose="02040503050406030204" pitchFamily="18" charset="0"/>
                                </a:rPr>
                                <m:t>2</m:t>
                              </m:r>
                            </m:den>
                          </m:f>
                        </m:sup>
                      </m:sSup>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𝑅</m:t>
                          </m:r>
                        </m:e>
                        <m:sub>
                          <m:r>
                            <a:rPr lang="en-GB" b="0" i="1">
                              <a:solidFill>
                                <a:srgbClr val="FF0000"/>
                              </a:solidFill>
                              <a:latin typeface="Cambria Math" panose="02040503050406030204" pitchFamily="18" charset="0"/>
                              <a:ea typeface="Cambria Math" panose="02040503050406030204" pitchFamily="18" charset="0"/>
                            </a:rPr>
                            <m:t>𝑠</m:t>
                          </m:r>
                        </m:sub>
                      </m:sSub>
                    </m:oMath>
                  </m:oMathPara>
                </a14:m>
                <a:endParaRPr lang="en-GB" dirty="0"/>
              </a:p>
            </p:txBody>
          </p:sp>
        </mc:Choice>
        <mc:Fallback xmlns="">
          <p:sp>
            <p:nvSpPr>
              <p:cNvPr id="24" name="CasellaDiTesto 23">
                <a:extLst>
                  <a:ext uri="{FF2B5EF4-FFF2-40B4-BE49-F238E27FC236}">
                    <a16:creationId xmlns:a16="http://schemas.microsoft.com/office/drawing/2014/main" id="{7C9A3623-A379-46B8-931F-565E99D2F483}"/>
                  </a:ext>
                </a:extLst>
              </p:cNvPr>
              <p:cNvSpPr txBox="1">
                <a:spLocks noRot="1" noChangeAspect="1" noMove="1" noResize="1" noEditPoints="1" noAdjustHandles="1" noChangeArrowheads="1" noChangeShapeType="1" noTextEdit="1"/>
              </p:cNvSpPr>
              <p:nvPr/>
            </p:nvSpPr>
            <p:spPr>
              <a:xfrm>
                <a:off x="10439860" y="5930764"/>
                <a:ext cx="1579920" cy="463973"/>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7257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2AA7C41-8A46-4A14-8FFF-76CD60FA5080}"/>
              </a:ext>
            </a:extLst>
          </p:cNvPr>
          <p:cNvPicPr>
            <a:picLocks noChangeAspect="1"/>
          </p:cNvPicPr>
          <p:nvPr/>
        </p:nvPicPr>
        <p:blipFill>
          <a:blip r:embed="rId2"/>
          <a:stretch>
            <a:fillRect/>
          </a:stretch>
        </p:blipFill>
        <p:spPr>
          <a:xfrm>
            <a:off x="79899" y="2783264"/>
            <a:ext cx="6074357" cy="2890247"/>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2DB3E81-A186-4E54-A261-38E88C26B60E}"/>
                  </a:ext>
                </a:extLst>
              </p:cNvPr>
              <p:cNvSpPr txBox="1"/>
              <p:nvPr/>
            </p:nvSpPr>
            <p:spPr>
              <a:xfrm>
                <a:off x="53266" y="921178"/>
                <a:ext cx="12085468" cy="1786899"/>
              </a:xfrm>
              <a:prstGeom prst="rect">
                <a:avLst/>
              </a:prstGeom>
              <a:noFill/>
            </p:spPr>
            <p:txBody>
              <a:bodyPr wrap="square" rtlCol="0">
                <a:spAutoFit/>
              </a:bodyPr>
              <a:lstStyle/>
              <a:p>
                <a:pPr marL="285750" indent="-285750">
                  <a:buFont typeface="Wingdings" panose="05000000000000000000" pitchFamily="2" charset="2"/>
                  <a:buChar char="q"/>
                </a:pPr>
                <a:r>
                  <a:rPr lang="en-GB" dirty="0"/>
                  <a:t>Let’s check if the following approximation can be done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take as an example one HOM of the DAFNE RF cavity and we consider a Gaussian bunch with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𝑧</m:t>
                        </m:r>
                      </m:sub>
                    </m:sSub>
                  </m:oMath>
                </a14:m>
                <a:r>
                  <a:rPr lang="en-GB" dirty="0"/>
                  <a:t> = 30 mm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𝑆</m:t>
                        </m:r>
                      </m:e>
                    </m:acc>
                    <m:r>
                      <a:rPr lang="en-GB" b="0" i="1" smtClean="0">
                        <a:latin typeface="Cambria Math" panose="02040503050406030204" pitchFamily="18" charset="0"/>
                      </a:rPr>
                      <m:t>=</m:t>
                    </m:r>
                    <m:r>
                      <a:rPr lang="en-GB" b="0" i="1" smtClean="0">
                        <a:latin typeface="Cambria Math" panose="02040503050406030204" pitchFamily="18" charset="0"/>
                      </a:rPr>
                      <m:t>𝑆</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oMath>
                </a14:m>
                <a:r>
                  <a:rPr lang="en-GB" dirty="0"/>
                  <a:t>).</a:t>
                </a:r>
                <a:endParaRPr lang="en-GB" i="1" dirty="0"/>
              </a:p>
            </p:txBody>
          </p:sp>
        </mc:Choice>
        <mc:Fallback xmlns="">
          <p:sp>
            <p:nvSpPr>
              <p:cNvPr id="6" name="CasellaDiTesto 5">
                <a:extLst>
                  <a:ext uri="{FF2B5EF4-FFF2-40B4-BE49-F238E27FC236}">
                    <a16:creationId xmlns:a16="http://schemas.microsoft.com/office/drawing/2014/main" id="{A2DB3E81-A186-4E54-A261-38E88C26B60E}"/>
                  </a:ext>
                </a:extLst>
              </p:cNvPr>
              <p:cNvSpPr txBox="1">
                <a:spLocks noRot="1" noChangeAspect="1" noMove="1" noResize="1" noEditPoints="1" noAdjustHandles="1" noChangeArrowheads="1" noChangeShapeType="1" noTextEdit="1"/>
              </p:cNvSpPr>
              <p:nvPr/>
            </p:nvSpPr>
            <p:spPr>
              <a:xfrm>
                <a:off x="53266" y="921178"/>
                <a:ext cx="12085468" cy="1786899"/>
              </a:xfrm>
              <a:prstGeom prst="rect">
                <a:avLst/>
              </a:prstGeom>
              <a:blipFill>
                <a:blip r:embed="rId3"/>
                <a:stretch>
                  <a:fillRect l="-353" t="-1706" b="-30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0FE1DE17-BDEC-4DA1-A41E-BEC64B2D6FD0}"/>
                  </a:ext>
                </a:extLst>
              </p:cNvPr>
              <p:cNvSpPr/>
              <p:nvPr/>
            </p:nvSpPr>
            <p:spPr>
              <a:xfrm>
                <a:off x="139330" y="1406346"/>
                <a:ext cx="12192000" cy="714683"/>
              </a:xfrm>
              <a:prstGeom prst="rect">
                <a:avLst/>
              </a:prstGeom>
            </p:spPr>
            <p:txBody>
              <a:bodyPr wrap="square">
                <a:spAutoFit/>
              </a:bodyPr>
              <a:lstStyle/>
              <a:p>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0" i="1">
                            <a:latin typeface="Cambria Math" panose="02040503050406030204" pitchFamily="18" charset="0"/>
                            <a:ea typeface="Cambria Math" panose="02040503050406030204" pitchFamily="18" charset="0"/>
                          </a:rPr>
                          <m:t>ℱ</m:t>
                        </m:r>
                      </m:e>
                      <m:sup>
                        <m:r>
                          <a:rPr lang="en-GB" b="0" i="1">
                            <a:latin typeface="Cambria Math" panose="02040503050406030204" pitchFamily="18" charset="0"/>
                            <a:ea typeface="Cambria Math" panose="02040503050406030204" pitchFamily="18" charset="0"/>
                          </a:rPr>
                          <m:t>−1</m:t>
                        </m:r>
                      </m:sup>
                    </m:sSup>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b="0" i="1">
                                <a:latin typeface="Cambria Math" panose="02040503050406030204" pitchFamily="18" charset="0"/>
                              </a:rPr>
                              <m:t>𝑒</m:t>
                            </m:r>
                          </m:e>
                          <m:sup>
                            <m:r>
                              <a:rPr lang="en-GB" b="0" i="1">
                                <a:latin typeface="Cambria Math" panose="02040503050406030204" pitchFamily="18" charset="0"/>
                              </a:rPr>
                              <m:t>−</m:t>
                            </m:r>
                            <m:r>
                              <a:rPr lang="en-GB" b="0" i="1" smtClean="0">
                                <a:latin typeface="Cambria Math" panose="02040503050406030204" pitchFamily="18" charset="0"/>
                              </a:rPr>
                              <m:t> </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b="0" i="1">
                                        <a:latin typeface="Cambria Math" panose="02040503050406030204" pitchFamily="18" charset="0"/>
                                        <a:ea typeface="Cambria Math" panose="02040503050406030204" pitchFamily="18" charset="0"/>
                                      </a:rPr>
                                      <m:t>𝜔</m:t>
                                    </m:r>
                                  </m:e>
                                  <m:sup>
                                    <m:r>
                                      <a:rPr lang="en-GB" b="0" i="1">
                                        <a:latin typeface="Cambria Math" panose="02040503050406030204" pitchFamily="18" charset="0"/>
                                      </a:rPr>
                                      <m:t>2</m:t>
                                    </m:r>
                                  </m:sup>
                                </m:sSup>
                                <m:sSubSup>
                                  <m:sSubSupPr>
                                    <m:ctrlPr>
                                      <a:rPr lang="en-GB" i="1">
                                        <a:latin typeface="Cambria Math" panose="02040503050406030204" pitchFamily="18" charset="0"/>
                                      </a:rPr>
                                    </m:ctrlPr>
                                  </m:sSubSupPr>
                                  <m:e>
                                    <m:r>
                                      <a:rPr lang="en-GB" b="0" i="1">
                                        <a:latin typeface="Cambria Math" panose="02040503050406030204" pitchFamily="18" charset="0"/>
                                        <a:ea typeface="Cambria Math" panose="02040503050406030204" pitchFamily="18" charset="0"/>
                                      </a:rPr>
                                      <m:t>𝜎</m:t>
                                    </m:r>
                                  </m:e>
                                  <m:sub>
                                    <m:r>
                                      <a:rPr lang="en-GB" b="0" i="1">
                                        <a:latin typeface="Cambria Math" panose="02040503050406030204" pitchFamily="18" charset="0"/>
                                      </a:rPr>
                                      <m:t>𝑡</m:t>
                                    </m:r>
                                  </m:sub>
                                  <m:sup>
                                    <m:r>
                                      <a:rPr lang="en-GB" b="0" i="1">
                                        <a:latin typeface="Cambria Math" panose="02040503050406030204" pitchFamily="18" charset="0"/>
                                      </a:rPr>
                                      <m:t>2</m:t>
                                    </m:r>
                                  </m:sup>
                                </m:sSubSup>
                              </m:num>
                              <m:den>
                                <m:r>
                                  <a:rPr lang="en-GB" b="0" i="1">
                                    <a:latin typeface="Cambria Math" panose="02040503050406030204" pitchFamily="18" charset="0"/>
                                  </a:rPr>
                                  <m:t>2</m:t>
                                </m:r>
                              </m:den>
                            </m:f>
                          </m:sup>
                        </m:sSup>
                        <m:r>
                          <a:rPr lang="en-GB" b="0" i="1" smtClean="0">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a:latin typeface="Cambria Math" panose="02040503050406030204" pitchFamily="18" charset="0"/>
                            <a:ea typeface="Cambria Math" panose="02040503050406030204" pitchFamily="18" charset="0"/>
                          </a:rPr>
                          <m:t>ℱ</m:t>
                        </m:r>
                      </m:e>
                      <m:sup>
                        <m:r>
                          <a:rPr lang="en-GB" b="0" i="1">
                            <a:latin typeface="Cambria Math" panose="02040503050406030204" pitchFamily="18" charset="0"/>
                            <a:ea typeface="Cambria Math" panose="02040503050406030204" pitchFamily="18" charset="0"/>
                          </a:rPr>
                          <m:t>−1</m:t>
                        </m:r>
                      </m:sup>
                    </m:sSup>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b="0" i="1">
                                <a:latin typeface="Cambria Math" panose="02040503050406030204" pitchFamily="18" charset="0"/>
                              </a:rPr>
                              <m:t>𝑒</m:t>
                            </m:r>
                          </m:e>
                          <m:sup>
                            <m:r>
                              <a:rPr lang="en-GB" b="0" i="1">
                                <a:latin typeface="Cambria Math" panose="02040503050406030204" pitchFamily="18" charset="0"/>
                              </a:rPr>
                              <m:t>−</m:t>
                            </m:r>
                            <m:r>
                              <a:rPr lang="en-GB" b="0" i="1" smtClean="0">
                                <a:latin typeface="Cambria Math" panose="02040503050406030204" pitchFamily="18" charset="0"/>
                              </a:rPr>
                              <m:t> </m:t>
                            </m:r>
                            <m:f>
                              <m:fP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b="0" i="1">
                                        <a:latin typeface="Cambria Math" panose="02040503050406030204" pitchFamily="18" charset="0"/>
                                        <a:ea typeface="Cambria Math" panose="02040503050406030204" pitchFamily="18" charset="0"/>
                                      </a:rPr>
                                      <m:t>𝜔</m:t>
                                    </m:r>
                                  </m:e>
                                  <m:sub>
                                    <m:r>
                                      <a:rPr lang="en-GB" b="0" i="1">
                                        <a:latin typeface="Cambria Math" panose="02040503050406030204" pitchFamily="18" charset="0"/>
                                      </a:rPr>
                                      <m:t>𝑟</m:t>
                                    </m:r>
                                  </m:sub>
                                  <m:sup>
                                    <m:r>
                                      <a:rPr lang="en-GB" b="0" i="1">
                                        <a:latin typeface="Cambria Math" panose="02040503050406030204" pitchFamily="18" charset="0"/>
                                      </a:rPr>
                                      <m:t>2</m:t>
                                    </m:r>
                                  </m:sup>
                                </m:sSubSup>
                                <m:sSubSup>
                                  <m:sSubSupPr>
                                    <m:ctrlPr>
                                      <a:rPr lang="en-GB" i="1">
                                        <a:latin typeface="Cambria Math" panose="02040503050406030204" pitchFamily="18" charset="0"/>
                                      </a:rPr>
                                    </m:ctrlPr>
                                  </m:sSubSupPr>
                                  <m:e>
                                    <m:r>
                                      <a:rPr lang="en-GB" b="0" i="1">
                                        <a:latin typeface="Cambria Math" panose="02040503050406030204" pitchFamily="18" charset="0"/>
                                        <a:ea typeface="Cambria Math" panose="02040503050406030204" pitchFamily="18" charset="0"/>
                                      </a:rPr>
                                      <m:t>𝜎</m:t>
                                    </m:r>
                                  </m:e>
                                  <m:sub>
                                    <m:r>
                                      <a:rPr lang="en-GB" b="0" i="1">
                                        <a:latin typeface="Cambria Math" panose="02040503050406030204" pitchFamily="18" charset="0"/>
                                      </a:rPr>
                                      <m:t>𝑡</m:t>
                                    </m:r>
                                  </m:sub>
                                  <m:sup>
                                    <m:r>
                                      <a:rPr lang="en-GB" b="0" i="1">
                                        <a:latin typeface="Cambria Math" panose="02040503050406030204" pitchFamily="18" charset="0"/>
                                      </a:rPr>
                                      <m:t>2</m:t>
                                    </m:r>
                                  </m:sup>
                                </m:sSubSup>
                              </m:num>
                              <m:den>
                                <m:r>
                                  <a:rPr lang="en-GB" b="0" i="1">
                                    <a:latin typeface="Cambria Math" panose="02040503050406030204" pitchFamily="18" charset="0"/>
                                  </a:rPr>
                                  <m:t>2</m:t>
                                </m:r>
                              </m:den>
                            </m:f>
                          </m:sup>
                        </m:sSup>
                        <m:r>
                          <a:rPr lang="en-GB" b="0" i="1">
                            <a:latin typeface="Cambria Math" panose="02040503050406030204" pitchFamily="18" charset="0"/>
                            <a:ea typeface="Cambria Math" panose="02040503050406030204" pitchFamily="18" charset="0"/>
                          </a:rPr>
                          <m:t>ℱ</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e>
                        </m:d>
                      </m:e>
                    </m:d>
                  </m:oMath>
                </a14:m>
                <a:r>
                  <a:rPr lang="en-GB" dirty="0"/>
                  <a:t>     or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0" i="1">
                            <a:latin typeface="Cambria Math" panose="02040503050406030204" pitchFamily="18" charset="0"/>
                            <a:ea typeface="Cambria Math" panose="02040503050406030204" pitchFamily="18" charset="0"/>
                          </a:rPr>
                          <m:t>ℱ</m:t>
                        </m:r>
                      </m:e>
                      <m:sup>
                        <m:r>
                          <a:rPr lang="en-GB" b="0" i="1">
                            <a:latin typeface="Cambria Math" panose="02040503050406030204" pitchFamily="18" charset="0"/>
                            <a:ea typeface="Cambria Math" panose="02040503050406030204" pitchFamily="18" charset="0"/>
                          </a:rPr>
                          <m:t>−1</m:t>
                        </m:r>
                      </m:sup>
                    </m:sSup>
                    <m:d>
                      <m:dPr>
                        <m:begChr m:val="["/>
                        <m:endChr m:val="]"/>
                        <m:ctrlPr>
                          <a:rPr lang="en-GB" i="1">
                            <a:latin typeface="Cambria Math" panose="02040503050406030204" pitchFamily="18" charset="0"/>
                            <a:ea typeface="Cambria Math" panose="02040503050406030204" pitchFamily="18" charset="0"/>
                          </a:rPr>
                        </m:ctrlPr>
                      </m:dPr>
                      <m:e>
                        <m:r>
                          <a:rPr lang="en-GB" b="0" i="1">
                            <a:latin typeface="Cambria Math" panose="02040503050406030204" pitchFamily="18" charset="0"/>
                            <a:ea typeface="Cambria Math" panose="02040503050406030204" pitchFamily="18" charset="0"/>
                          </a:rPr>
                          <m:t>𝑆</m:t>
                        </m:r>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ea typeface="Cambria Math" panose="02040503050406030204" pitchFamily="18" charset="0"/>
                          </a:rPr>
                          <m:t>𝜔</m:t>
                        </m:r>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ea typeface="Cambria Math" panose="02040503050406030204" pitchFamily="18" charset="0"/>
                          </a:rPr>
                          <m:t>𝑍</m:t>
                        </m:r>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ea typeface="Cambria Math" panose="02040503050406030204" pitchFamily="18" charset="0"/>
                          </a:rPr>
                          <m:t>𝜔</m:t>
                        </m:r>
                        <m:r>
                          <a:rPr lang="en-GB" b="0" i="1">
                            <a:latin typeface="Cambria Math" panose="02040503050406030204" pitchFamily="18" charset="0"/>
                            <a:ea typeface="Cambria Math" panose="02040503050406030204" pitchFamily="18" charset="0"/>
                          </a:rPr>
                          <m:t>)</m:t>
                        </m:r>
                      </m:e>
                    </m:d>
                    <m:r>
                      <a:rPr lang="en-GB" b="0" i="1">
                        <a:latin typeface="Cambria Math" panose="02040503050406030204" pitchFamily="18" charset="0"/>
                        <a:ea typeface="Cambria Math" panose="02040503050406030204" pitchFamily="18" charset="0"/>
                      </a:rPr>
                      <m:t> </m:t>
                    </m:r>
                    <m:r>
                      <m:rPr>
                        <m:nor/>
                      </m:rPr>
                      <a:rPr lang="en-GB" dirty="0"/>
                      <m:t>	</m:t>
                    </m:r>
                    <m:r>
                      <a:rPr lang="en-GB" b="0"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a:latin typeface="Cambria Math" panose="02040503050406030204" pitchFamily="18" charset="0"/>
                            <a:ea typeface="Cambria Math" panose="02040503050406030204" pitchFamily="18" charset="0"/>
                          </a:rPr>
                          <m:t>ℱ</m:t>
                        </m:r>
                      </m:e>
                      <m:sup>
                        <m:r>
                          <a:rPr lang="en-GB" b="0" i="1">
                            <a:latin typeface="Cambria Math" panose="02040503050406030204" pitchFamily="18" charset="0"/>
                            <a:ea typeface="Cambria Math" panose="02040503050406030204" pitchFamily="18" charset="0"/>
                          </a:rPr>
                          <m:t>−1</m:t>
                        </m:r>
                      </m:sup>
                    </m:sSup>
                    <m:d>
                      <m:dPr>
                        <m:begChr m:val="["/>
                        <m:endChr m:val="]"/>
                        <m:ctrlPr>
                          <a:rPr lang="en-GB" i="1" smtClean="0">
                            <a:latin typeface="Cambria Math" panose="02040503050406030204" pitchFamily="18" charset="0"/>
                            <a:ea typeface="Cambria Math" panose="02040503050406030204" pitchFamily="18" charset="0"/>
                          </a:rPr>
                        </m:ctrlPr>
                      </m:dPr>
                      <m:e>
                        <m:r>
                          <a:rPr lang="en-GB" b="0" i="1">
                            <a:latin typeface="Cambria Math" panose="02040503050406030204" pitchFamily="18" charset="0"/>
                            <a:ea typeface="Cambria Math" panose="02040503050406030204" pitchFamily="18" charset="0"/>
                          </a:rPr>
                          <m:t>𝑆</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𝜔</m:t>
                                </m:r>
                              </m:e>
                              <m:sub>
                                <m:r>
                                  <a:rPr lang="en-GB" b="0" i="1">
                                    <a:latin typeface="Cambria Math" panose="02040503050406030204" pitchFamily="18" charset="0"/>
                                    <a:ea typeface="Cambria Math" panose="02040503050406030204" pitchFamily="18" charset="0"/>
                                  </a:rPr>
                                  <m:t>𝑟</m:t>
                                </m:r>
                              </m:sub>
                            </m:sSub>
                          </m:e>
                        </m:d>
                        <m:r>
                          <a:rPr lang="en-GB" b="0" i="1">
                            <a:latin typeface="Cambria Math" panose="02040503050406030204" pitchFamily="18" charset="0"/>
                            <a:ea typeface="Cambria Math" panose="02040503050406030204" pitchFamily="18" charset="0"/>
                          </a:rPr>
                          <m:t>𝑍</m:t>
                        </m:r>
                        <m:d>
                          <m:dPr>
                            <m:ctrlPr>
                              <a:rPr lang="en-GB" i="1">
                                <a:latin typeface="Cambria Math" panose="02040503050406030204" pitchFamily="18" charset="0"/>
                                <a:ea typeface="Cambria Math" panose="02040503050406030204" pitchFamily="18" charset="0"/>
                              </a:rPr>
                            </m:ctrlPr>
                          </m:dPr>
                          <m:e>
                            <m:r>
                              <a:rPr lang="en-GB" b="0" i="1">
                                <a:latin typeface="Cambria Math" panose="02040503050406030204" pitchFamily="18" charset="0"/>
                                <a:ea typeface="Cambria Math" panose="02040503050406030204" pitchFamily="18" charset="0"/>
                              </a:rPr>
                              <m:t>𝜔</m:t>
                            </m:r>
                          </m:e>
                        </m:d>
                      </m:e>
                    </m:d>
                  </m:oMath>
                </a14:m>
                <a:r>
                  <a:rPr lang="en-GB" dirty="0"/>
                  <a:t>      or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𝑆</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𝜔</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𝑍</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𝜔</m:t>
                    </m:r>
                    <m:r>
                      <a:rPr lang="en-GB" b="0" i="1" smtClean="0">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𝑆</m:t>
                    </m:r>
                    <m:r>
                      <a:rPr lang="en-GB" b="0"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ea typeface="Cambria Math" panose="02040503050406030204" pitchFamily="18" charset="0"/>
                          </a:rPr>
                          <m:t>𝑟</m:t>
                        </m:r>
                      </m:sub>
                    </m:sSub>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𝑍</m:t>
                    </m:r>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𝜔</m:t>
                    </m:r>
                    <m:r>
                      <a:rPr lang="en-GB" b="0" i="1" smtClean="0">
                        <a:solidFill>
                          <a:schemeClr val="tx1"/>
                        </a:solidFill>
                        <a:latin typeface="Cambria Math" panose="02040503050406030204" pitchFamily="18" charset="0"/>
                        <a:ea typeface="Cambria Math" panose="02040503050406030204" pitchFamily="18" charset="0"/>
                      </a:rPr>
                      <m:t>)</m:t>
                    </m:r>
                  </m:oMath>
                </a14:m>
                <a:endParaRPr lang="en-GB" dirty="0"/>
              </a:p>
            </p:txBody>
          </p:sp>
        </mc:Choice>
        <mc:Fallback xmlns="">
          <p:sp>
            <p:nvSpPr>
              <p:cNvPr id="7" name="Rettangolo 6">
                <a:extLst>
                  <a:ext uri="{FF2B5EF4-FFF2-40B4-BE49-F238E27FC236}">
                    <a16:creationId xmlns:a16="http://schemas.microsoft.com/office/drawing/2014/main" id="{0FE1DE17-BDEC-4DA1-A41E-BEC64B2D6FD0}"/>
                  </a:ext>
                </a:extLst>
              </p:cNvPr>
              <p:cNvSpPr>
                <a:spLocks noRot="1" noChangeAspect="1" noMove="1" noResize="1" noEditPoints="1" noAdjustHandles="1" noChangeArrowheads="1" noChangeShapeType="1" noTextEdit="1"/>
              </p:cNvSpPr>
              <p:nvPr/>
            </p:nvSpPr>
            <p:spPr>
              <a:xfrm>
                <a:off x="139330" y="1406346"/>
                <a:ext cx="12192000" cy="714683"/>
              </a:xfrm>
              <a:prstGeom prst="rect">
                <a:avLst/>
              </a:prstGeom>
              <a:blipFill>
                <a:blip r:embed="rId4"/>
                <a:stretch>
                  <a:fillRect b="-59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5F200B1-4CB4-488B-B42D-144C25FE954D}"/>
                  </a:ext>
                </a:extLst>
              </p:cNvPr>
              <p:cNvSpPr txBox="1"/>
              <p:nvPr/>
            </p:nvSpPr>
            <p:spPr>
              <a:xfrm>
                <a:off x="577353" y="3824485"/>
                <a:ext cx="1597677" cy="1512209"/>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GB" b="1" i="1" smtClean="0">
                              <a:solidFill>
                                <a:srgbClr val="FF0000"/>
                              </a:solidFill>
                              <a:latin typeface="Cambria Math" panose="02040503050406030204" pitchFamily="18" charset="0"/>
                            </a:rPr>
                          </m:ctrlPr>
                        </m:accPr>
                        <m:e>
                          <m:r>
                            <a:rPr lang="en-GB" b="1" i="1">
                              <a:solidFill>
                                <a:srgbClr val="FF0000"/>
                              </a:solidFill>
                              <a:latin typeface="Cambria Math" panose="02040503050406030204" pitchFamily="18" charset="0"/>
                            </a:rPr>
                            <m:t>𝑺</m:t>
                          </m:r>
                        </m:e>
                      </m:acc>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𝒇</m:t>
                          </m:r>
                        </m:e>
                      </m:d>
                      <m:r>
                        <a:rPr lang="en-GB" b="1" i="1">
                          <a:solidFill>
                            <a:srgbClr val="FF0000"/>
                          </a:solidFill>
                          <a:latin typeface="Cambria Math" panose="02040503050406030204" pitchFamily="18" charset="0"/>
                        </a:rPr>
                        <m:t> </m:t>
                      </m:r>
                    </m:oMath>
                  </m:oMathPara>
                </a14:m>
                <a:endParaRPr lang="en-GB" b="1" i="1"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GB" b="1" i="0" smtClean="0">
                          <a:solidFill>
                            <a:srgbClr val="0D0DEC"/>
                          </a:solidFill>
                          <a:latin typeface="Cambria Math" panose="02040503050406030204" pitchFamily="18" charset="0"/>
                        </a:rPr>
                        <m:t>𝐑𝐞</m:t>
                      </m:r>
                      <m:d>
                        <m:dPr>
                          <m:begChr m:val="["/>
                          <m:endChr m:val="]"/>
                          <m:ctrlPr>
                            <a:rPr lang="en-GB" b="1" i="1" smtClean="0">
                              <a:solidFill>
                                <a:srgbClr val="0D0DEC"/>
                              </a:solidFill>
                              <a:latin typeface="Cambria Math" panose="02040503050406030204" pitchFamily="18" charset="0"/>
                            </a:rPr>
                          </m:ctrlPr>
                        </m:dPr>
                        <m:e>
                          <m:r>
                            <a:rPr lang="en-GB" b="1" i="1">
                              <a:solidFill>
                                <a:srgbClr val="0D0DEC"/>
                              </a:solidFill>
                              <a:latin typeface="Cambria Math" panose="02040503050406030204" pitchFamily="18" charset="0"/>
                            </a:rPr>
                            <m:t>𝒁</m:t>
                          </m:r>
                          <m:d>
                            <m:dPr>
                              <m:ctrlPr>
                                <a:rPr lang="en-GB" b="1" i="1">
                                  <a:solidFill>
                                    <a:srgbClr val="0D0DEC"/>
                                  </a:solidFill>
                                  <a:latin typeface="Cambria Math" panose="02040503050406030204" pitchFamily="18" charset="0"/>
                                </a:rPr>
                              </m:ctrlPr>
                            </m:dPr>
                            <m:e>
                              <m:r>
                                <a:rPr lang="en-GB" b="1" i="1">
                                  <a:solidFill>
                                    <a:srgbClr val="0D0DEC"/>
                                  </a:solidFill>
                                  <a:latin typeface="Cambria Math" panose="02040503050406030204" pitchFamily="18" charset="0"/>
                                </a:rPr>
                                <m:t>𝒇</m:t>
                              </m:r>
                            </m:e>
                          </m:d>
                        </m:e>
                      </m:d>
                    </m:oMath>
                  </m:oMathPara>
                </a14:m>
                <a:endParaRPr lang="en-GB" b="1" i="1" dirty="0">
                  <a:solidFill>
                    <a:srgbClr val="0D0DE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acc>
                        <m:accPr>
                          <m:chr m:val="̃"/>
                          <m:ctrlPr>
                            <a:rPr lang="en-GB" b="1" i="1">
                              <a:solidFill>
                                <a:srgbClr val="008000"/>
                              </a:solidFill>
                              <a:latin typeface="Cambria Math" panose="02040503050406030204" pitchFamily="18" charset="0"/>
                            </a:rPr>
                          </m:ctrlPr>
                        </m:accPr>
                        <m:e>
                          <m:r>
                            <a:rPr lang="en-GB" b="1" i="1">
                              <a:solidFill>
                                <a:srgbClr val="008000"/>
                              </a:solidFill>
                              <a:latin typeface="Cambria Math" panose="02040503050406030204" pitchFamily="18" charset="0"/>
                            </a:rPr>
                            <m:t>𝑺</m:t>
                          </m:r>
                        </m:e>
                      </m:acc>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r>
                        <a:rPr lang="en-GB" b="1" i="1">
                          <a:solidFill>
                            <a:srgbClr val="008000"/>
                          </a:solidFill>
                          <a:latin typeface="Cambria Math" panose="02040503050406030204" pitchFamily="18" charset="0"/>
                        </a:rPr>
                        <m:t>𝐑𝐞</m:t>
                      </m:r>
                      <m:d>
                        <m:dPr>
                          <m:begChr m:val="["/>
                          <m:endChr m:val="]"/>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𝒁</m:t>
                          </m:r>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e>
                      </m:d>
                    </m:oMath>
                  </m:oMathPara>
                </a14:m>
                <a:endParaRPr lang="en-GB" b="1" i="1" dirty="0">
                  <a:solidFill>
                    <a:srgbClr val="008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acc>
                        <m:accPr>
                          <m:chr m:val="̃"/>
                          <m:ctrlPr>
                            <a:rPr lang="en-GB" b="1" i="1">
                              <a:solidFill>
                                <a:srgbClr val="C9C927"/>
                              </a:solidFill>
                              <a:latin typeface="Cambria Math" panose="02040503050406030204" pitchFamily="18" charset="0"/>
                            </a:rPr>
                          </m:ctrlPr>
                        </m:accPr>
                        <m:e>
                          <m:r>
                            <a:rPr lang="en-GB" b="1" i="1">
                              <a:solidFill>
                                <a:srgbClr val="C9C927"/>
                              </a:solidFill>
                              <a:latin typeface="Cambria Math" panose="02040503050406030204" pitchFamily="18" charset="0"/>
                            </a:rPr>
                            <m:t>𝑺</m:t>
                          </m:r>
                        </m:e>
                      </m:acc>
                      <m:d>
                        <m:dPr>
                          <m:ctrlPr>
                            <a:rPr lang="en-GB" b="1" i="1">
                              <a:solidFill>
                                <a:srgbClr val="C9C927"/>
                              </a:solidFill>
                              <a:latin typeface="Cambria Math" panose="02040503050406030204" pitchFamily="18" charset="0"/>
                            </a:rPr>
                          </m:ctrlPr>
                        </m:dPr>
                        <m:e>
                          <m:sSub>
                            <m:sSubPr>
                              <m:ctrlPr>
                                <a:rPr lang="en-GB" b="1" i="1">
                                  <a:solidFill>
                                    <a:srgbClr val="C9C927"/>
                                  </a:solidFill>
                                  <a:latin typeface="Cambria Math" panose="02040503050406030204" pitchFamily="18" charset="0"/>
                                </a:rPr>
                              </m:ctrlPr>
                            </m:sSubPr>
                            <m:e>
                              <m:r>
                                <a:rPr lang="en-GB" b="1" i="1">
                                  <a:solidFill>
                                    <a:srgbClr val="C9C927"/>
                                  </a:solidFill>
                                  <a:latin typeface="Cambria Math" panose="02040503050406030204" pitchFamily="18" charset="0"/>
                                </a:rPr>
                                <m:t>𝒇</m:t>
                              </m:r>
                            </m:e>
                            <m:sub>
                              <m:r>
                                <a:rPr lang="en-GB" b="1" i="1">
                                  <a:solidFill>
                                    <a:srgbClr val="C9C927"/>
                                  </a:solidFill>
                                  <a:latin typeface="Cambria Math" panose="02040503050406030204" pitchFamily="18" charset="0"/>
                                </a:rPr>
                                <m:t>𝒓</m:t>
                              </m:r>
                            </m:sub>
                          </m:sSub>
                        </m:e>
                      </m:d>
                    </m:oMath>
                  </m:oMathPara>
                </a14:m>
                <a:endParaRPr lang="en-GB" b="1" i="1" dirty="0">
                  <a:solidFill>
                    <a:srgbClr val="C9C927"/>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acc>
                        <m:accPr>
                          <m:chr m:val="̃"/>
                          <m:ctrlPr>
                            <a:rPr lang="en-GB" b="1" i="1">
                              <a:solidFill>
                                <a:srgbClr val="BF00BF"/>
                              </a:solidFill>
                              <a:latin typeface="Cambria Math" panose="02040503050406030204" pitchFamily="18" charset="0"/>
                            </a:rPr>
                          </m:ctrlPr>
                        </m:accPr>
                        <m:e>
                          <m:r>
                            <a:rPr lang="en-GB" b="1" i="1">
                              <a:solidFill>
                                <a:srgbClr val="BF00BF"/>
                              </a:solidFill>
                              <a:latin typeface="Cambria Math" panose="02040503050406030204" pitchFamily="18" charset="0"/>
                            </a:rPr>
                            <m:t>𝑺</m:t>
                          </m:r>
                        </m:e>
                      </m:acc>
                      <m:d>
                        <m:dPr>
                          <m:ctrlPr>
                            <a:rPr lang="en-GB" b="1" i="1">
                              <a:solidFill>
                                <a:srgbClr val="BF00BF"/>
                              </a:solidFill>
                              <a:latin typeface="Cambria Math" panose="02040503050406030204" pitchFamily="18" charset="0"/>
                            </a:rPr>
                          </m:ctrlPr>
                        </m:dPr>
                        <m:e>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𝒇</m:t>
                              </m:r>
                            </m:e>
                            <m:sub>
                              <m:r>
                                <a:rPr lang="en-GB" b="1" i="1">
                                  <a:solidFill>
                                    <a:srgbClr val="BF00BF"/>
                                  </a:solidFill>
                                  <a:latin typeface="Cambria Math" panose="02040503050406030204" pitchFamily="18" charset="0"/>
                                </a:rPr>
                                <m:t>𝒓</m:t>
                              </m:r>
                            </m:sub>
                          </m:sSub>
                        </m:e>
                      </m:d>
                      <m:r>
                        <a:rPr lang="en-GB" b="1" i="1">
                          <a:solidFill>
                            <a:srgbClr val="BF00BF"/>
                          </a:solidFill>
                          <a:latin typeface="Cambria Math" panose="02040503050406030204" pitchFamily="18" charset="0"/>
                        </a:rPr>
                        <m:t>𝐑𝐞</m:t>
                      </m:r>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𝒁</m:t>
                          </m:r>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𝒇</m:t>
                              </m:r>
                            </m:e>
                          </m:d>
                        </m:e>
                      </m:d>
                    </m:oMath>
                  </m:oMathPara>
                </a14:m>
                <a:endParaRPr lang="en-GB" b="1" i="1" dirty="0">
                  <a:solidFill>
                    <a:srgbClr val="BF00BF"/>
                  </a:solidFill>
                  <a:latin typeface="Cambria Math" panose="02040503050406030204" pitchFamily="18" charset="0"/>
                </a:endParaRPr>
              </a:p>
            </p:txBody>
          </p:sp>
        </mc:Choice>
        <mc:Fallback xmlns="">
          <p:sp>
            <p:nvSpPr>
              <p:cNvPr id="13" name="CasellaDiTesto 12">
                <a:extLst>
                  <a:ext uri="{FF2B5EF4-FFF2-40B4-BE49-F238E27FC236}">
                    <a16:creationId xmlns:a16="http://schemas.microsoft.com/office/drawing/2014/main" id="{E5F200B1-4CB4-488B-B42D-144C25FE954D}"/>
                  </a:ext>
                </a:extLst>
              </p:cNvPr>
              <p:cNvSpPr txBox="1">
                <a:spLocks noRot="1" noChangeAspect="1" noMove="1" noResize="1" noEditPoints="1" noAdjustHandles="1" noChangeArrowheads="1" noChangeShapeType="1" noTextEdit="1"/>
              </p:cNvSpPr>
              <p:nvPr/>
            </p:nvSpPr>
            <p:spPr>
              <a:xfrm>
                <a:off x="577353" y="3824485"/>
                <a:ext cx="1597677" cy="1512209"/>
              </a:xfrm>
              <a:prstGeom prst="rect">
                <a:avLst/>
              </a:prstGeom>
              <a:blipFill>
                <a:blip r:embed="rId5"/>
                <a:stretch>
                  <a:fillRect t="-1200" b="-2800"/>
                </a:stretch>
              </a:blipFill>
              <a:ln>
                <a:solidFill>
                  <a:schemeClr val="tx1"/>
                </a:solidFill>
              </a:ln>
            </p:spPr>
            <p:txBody>
              <a:bodyPr/>
              <a:lstStyle/>
              <a:p>
                <a:r>
                  <a:rPr lang="en-GB">
                    <a:noFill/>
                  </a:rPr>
                  <a:t> </a:t>
                </a:r>
              </a:p>
            </p:txBody>
          </p:sp>
        </mc:Fallback>
      </mc:AlternateContent>
      <p:pic>
        <p:nvPicPr>
          <p:cNvPr id="21" name="Immagine 20">
            <a:extLst>
              <a:ext uri="{FF2B5EF4-FFF2-40B4-BE49-F238E27FC236}">
                <a16:creationId xmlns:a16="http://schemas.microsoft.com/office/drawing/2014/main" id="{9192A8DF-12A8-4B96-ACE6-A85E9655F000}"/>
              </a:ext>
            </a:extLst>
          </p:cNvPr>
          <p:cNvPicPr>
            <a:picLocks noChangeAspect="1"/>
          </p:cNvPicPr>
          <p:nvPr/>
        </p:nvPicPr>
        <p:blipFill>
          <a:blip r:embed="rId6"/>
          <a:stretch>
            <a:fillRect/>
          </a:stretch>
        </p:blipFill>
        <p:spPr>
          <a:xfrm>
            <a:off x="6774645" y="2823832"/>
            <a:ext cx="4148063" cy="2809110"/>
          </a:xfrm>
          <a:prstGeom prst="rect">
            <a:avLst/>
          </a:prstGeom>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8026F8E0-4FD7-46EF-9596-061C68744C6F}"/>
                  </a:ext>
                </a:extLst>
              </p:cNvPr>
              <p:cNvSpPr txBox="1"/>
              <p:nvPr/>
            </p:nvSpPr>
            <p:spPr>
              <a:xfrm>
                <a:off x="9567829" y="2935976"/>
                <a:ext cx="806759" cy="369332"/>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en-GB" b="1" i="0" smtClean="0">
                          <a:solidFill>
                            <a:schemeClr val="tx1"/>
                          </a:solidFill>
                          <a:latin typeface="Cambria Math" panose="02040503050406030204" pitchFamily="18" charset="0"/>
                          <a:ea typeface="Cambria Math" panose="02040503050406030204" pitchFamily="18" charset="0"/>
                        </a:rPr>
                        <m:t>𝐙𝐨𝐨𝐦</m:t>
                      </m:r>
                    </m:oMath>
                  </m:oMathPara>
                </a14:m>
                <a:endParaRPr lang="en-GB" b="1" dirty="0">
                  <a:solidFill>
                    <a:srgbClr val="BF00BF"/>
                  </a:solidFill>
                </a:endParaRPr>
              </a:p>
            </p:txBody>
          </p:sp>
        </mc:Choice>
        <mc:Fallback xmlns="">
          <p:sp>
            <p:nvSpPr>
              <p:cNvPr id="22" name="CasellaDiTesto 21">
                <a:extLst>
                  <a:ext uri="{FF2B5EF4-FFF2-40B4-BE49-F238E27FC236}">
                    <a16:creationId xmlns:a16="http://schemas.microsoft.com/office/drawing/2014/main" id="{8026F8E0-4FD7-46EF-9596-061C68744C6F}"/>
                  </a:ext>
                </a:extLst>
              </p:cNvPr>
              <p:cNvSpPr txBox="1">
                <a:spLocks noRot="1" noChangeAspect="1" noMove="1" noResize="1" noEditPoints="1" noAdjustHandles="1" noChangeArrowheads="1" noChangeShapeType="1" noTextEdit="1"/>
              </p:cNvSpPr>
              <p:nvPr/>
            </p:nvSpPr>
            <p:spPr>
              <a:xfrm>
                <a:off x="9567829" y="2935976"/>
                <a:ext cx="806759" cy="369332"/>
              </a:xfrm>
              <a:prstGeom prst="rect">
                <a:avLst/>
              </a:prstGeom>
              <a:blipFill>
                <a:blip r:embed="rId11"/>
                <a:stretch>
                  <a:fillRect/>
                </a:stretch>
              </a:blipFill>
              <a:ln>
                <a:solidFill>
                  <a:schemeClr val="tx1"/>
                </a:solidFill>
              </a:ln>
            </p:spPr>
            <p:txBody>
              <a:bodyPr/>
              <a:lstStyle/>
              <a:p>
                <a:r>
                  <a:rPr lang="en-GB">
                    <a:noFill/>
                  </a:rPr>
                  <a:t> </a:t>
                </a:r>
              </a:p>
            </p:txBody>
          </p:sp>
        </mc:Fallback>
      </mc:AlternateContent>
      <p:sp>
        <p:nvSpPr>
          <p:cNvPr id="24" name="CasellaDiTesto 23">
            <a:extLst>
              <a:ext uri="{FF2B5EF4-FFF2-40B4-BE49-F238E27FC236}">
                <a16:creationId xmlns:a16="http://schemas.microsoft.com/office/drawing/2014/main" id="{C19C58E0-8C92-447F-BFA4-F932228B2A8D}"/>
              </a:ext>
            </a:extLst>
          </p:cNvPr>
          <p:cNvSpPr txBox="1"/>
          <p:nvPr/>
        </p:nvSpPr>
        <p:spPr>
          <a:xfrm>
            <a:off x="7234643" y="2823832"/>
            <a:ext cx="1766656" cy="923330"/>
          </a:xfrm>
          <a:prstGeom prst="rect">
            <a:avLst/>
          </a:prstGeom>
          <a:noFill/>
        </p:spPr>
        <p:txBody>
          <a:bodyPr wrap="square" rtlCol="0">
            <a:spAutoFit/>
          </a:bodyPr>
          <a:lstStyle/>
          <a:p>
            <a:r>
              <a:rPr lang="en-GB" b="1" dirty="0">
                <a:solidFill>
                  <a:srgbClr val="008000"/>
                </a:solidFill>
              </a:rPr>
              <a:t>Green</a:t>
            </a:r>
            <a:r>
              <a:rPr lang="en-GB" b="1" dirty="0"/>
              <a:t> and </a:t>
            </a:r>
            <a:r>
              <a:rPr lang="en-GB" b="1" dirty="0">
                <a:solidFill>
                  <a:srgbClr val="BF00BF"/>
                </a:solidFill>
              </a:rPr>
              <a:t>magenta</a:t>
            </a:r>
            <a:r>
              <a:rPr lang="en-GB" b="1" dirty="0"/>
              <a:t> lines overlap</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9F73F41-D9AA-4D93-88E0-E78FDF14660F}"/>
                  </a:ext>
                </a:extLst>
              </p:cNvPr>
              <p:cNvSpPr txBox="1"/>
              <p:nvPr/>
            </p:nvSpPr>
            <p:spPr>
              <a:xfrm>
                <a:off x="0" y="5807958"/>
                <a:ext cx="12192000" cy="1209049"/>
              </a:xfrm>
              <a:prstGeom prst="rect">
                <a:avLst/>
              </a:prstGeom>
              <a:noFill/>
            </p:spPr>
            <p:txBody>
              <a:bodyPr wrap="square" rtlCol="0">
                <a:spAutoFit/>
              </a:bodyPr>
              <a:lstStyle/>
              <a:p>
                <a:pPr marL="285750" indent="-285750">
                  <a:buFont typeface="Wingdings" panose="05000000000000000000" pitchFamily="2" charset="2"/>
                  <a:buChar char="q"/>
                </a:pPr>
                <a:r>
                  <a:rPr lang="en-GB" dirty="0"/>
                  <a:t>Close to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𝑓</m:t>
                        </m:r>
                      </m:e>
                      <m:sub>
                        <m:r>
                          <a:rPr lang="en-GB" b="0" i="1">
                            <a:solidFill>
                              <a:schemeClr val="tx1"/>
                            </a:solidFill>
                            <a:latin typeface="Cambria Math" panose="02040503050406030204" pitchFamily="18" charset="0"/>
                          </a:rPr>
                          <m:t>𝑟</m:t>
                        </m:r>
                      </m:sub>
                    </m:sSub>
                  </m:oMath>
                </a14:m>
                <a:r>
                  <a:rPr lang="en-GB" dirty="0">
                    <a:solidFill>
                      <a:schemeClr val="tx1"/>
                    </a:solidFill>
                  </a:rPr>
                  <a:t>, </a:t>
                </a:r>
                <a14:m>
                  <m:oMath xmlns:m="http://schemas.openxmlformats.org/officeDocument/2006/math">
                    <m:acc>
                      <m:accPr>
                        <m:chr m:val="̃"/>
                        <m:ctrlPr>
                          <a:rPr lang="en-GB" b="1" i="1">
                            <a:solidFill>
                              <a:srgbClr val="FF0000"/>
                            </a:solidFill>
                            <a:latin typeface="Cambria Math" panose="02040503050406030204" pitchFamily="18" charset="0"/>
                          </a:rPr>
                        </m:ctrlPr>
                      </m:accPr>
                      <m:e>
                        <m:r>
                          <a:rPr lang="en-GB" b="1" i="1">
                            <a:solidFill>
                              <a:srgbClr val="FF0000"/>
                            </a:solidFill>
                            <a:latin typeface="Cambria Math" panose="02040503050406030204" pitchFamily="18" charset="0"/>
                          </a:rPr>
                          <m:t>𝑺</m:t>
                        </m:r>
                      </m:e>
                    </m:acc>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𝒇</m:t>
                        </m:r>
                      </m:e>
                    </m:d>
                    <m:r>
                      <a:rPr lang="en-GB" b="1" i="1" smtClean="0">
                        <a:solidFill>
                          <a:schemeClr val="tx1"/>
                        </a:solidFill>
                        <a:latin typeface="Cambria Math" panose="02040503050406030204" pitchFamily="18" charset="0"/>
                        <a:ea typeface="Cambria Math" panose="02040503050406030204" pitchFamily="18" charset="0"/>
                      </a:rPr>
                      <m:t>≈</m:t>
                    </m:r>
                    <m:acc>
                      <m:accPr>
                        <m:chr m:val="̃"/>
                        <m:ctrlPr>
                          <a:rPr lang="en-GB" b="1" i="1">
                            <a:solidFill>
                              <a:srgbClr val="C9C927"/>
                            </a:solidFill>
                            <a:latin typeface="Cambria Math" panose="02040503050406030204" pitchFamily="18" charset="0"/>
                          </a:rPr>
                        </m:ctrlPr>
                      </m:accPr>
                      <m:e>
                        <m:r>
                          <a:rPr lang="en-GB" b="1" i="1">
                            <a:solidFill>
                              <a:srgbClr val="C9C927"/>
                            </a:solidFill>
                            <a:latin typeface="Cambria Math" panose="02040503050406030204" pitchFamily="18" charset="0"/>
                          </a:rPr>
                          <m:t>𝑺</m:t>
                        </m:r>
                      </m:e>
                    </m:acc>
                    <m:d>
                      <m:dPr>
                        <m:ctrlPr>
                          <a:rPr lang="en-GB" b="1" i="1">
                            <a:solidFill>
                              <a:srgbClr val="C9C927"/>
                            </a:solidFill>
                            <a:latin typeface="Cambria Math" panose="02040503050406030204" pitchFamily="18" charset="0"/>
                          </a:rPr>
                        </m:ctrlPr>
                      </m:dPr>
                      <m:e>
                        <m:sSub>
                          <m:sSubPr>
                            <m:ctrlPr>
                              <a:rPr lang="en-GB" b="1" i="1">
                                <a:solidFill>
                                  <a:srgbClr val="C9C927"/>
                                </a:solidFill>
                                <a:latin typeface="Cambria Math" panose="02040503050406030204" pitchFamily="18" charset="0"/>
                              </a:rPr>
                            </m:ctrlPr>
                          </m:sSubPr>
                          <m:e>
                            <m:r>
                              <a:rPr lang="en-GB" b="1" i="1">
                                <a:solidFill>
                                  <a:srgbClr val="C9C927"/>
                                </a:solidFill>
                                <a:latin typeface="Cambria Math" panose="02040503050406030204" pitchFamily="18" charset="0"/>
                              </a:rPr>
                              <m:t>𝒇</m:t>
                            </m:r>
                          </m:e>
                          <m:sub>
                            <m:r>
                              <a:rPr lang="en-GB" b="1" i="1">
                                <a:solidFill>
                                  <a:srgbClr val="C9C927"/>
                                </a:solidFill>
                                <a:latin typeface="Cambria Math" panose="02040503050406030204" pitchFamily="18" charset="0"/>
                              </a:rPr>
                              <m:t>𝒓</m:t>
                            </m:r>
                          </m:sub>
                        </m:sSub>
                      </m:e>
                    </m:d>
                  </m:oMath>
                </a14:m>
                <a:r>
                  <a:rPr lang="en-GB" i="1" dirty="0"/>
                  <a:t> </a:t>
                </a:r>
                <a:r>
                  <a:rPr lang="en-GB" dirty="0"/>
                  <a:t>since the HOM bandwidth is small.</a:t>
                </a:r>
              </a:p>
              <a:p>
                <a:pPr marL="285750" indent="-285750">
                  <a:buFont typeface="Wingdings" panose="05000000000000000000" pitchFamily="2" charset="2"/>
                  <a:buChar char="q"/>
                </a:pPr>
                <a:endParaRPr lang="en-GB" b="1" i="1" dirty="0">
                  <a:solidFill>
                    <a:srgbClr val="BF00BF"/>
                  </a:solidFill>
                  <a:latin typeface="Cambria Math" panose="02040503050406030204" pitchFamily="18" charset="0"/>
                </a:endParaRPr>
              </a:p>
              <a:p>
                <a:pPr marL="285750" indent="-285750">
                  <a:buFont typeface="Wingdings" panose="05000000000000000000" pitchFamily="2" charset="2"/>
                  <a:buChar char="q"/>
                </a:pPr>
                <a:r>
                  <a:rPr lang="en-GB" dirty="0"/>
                  <a:t>Far from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𝑓</m:t>
                        </m:r>
                      </m:e>
                      <m:sub>
                        <m:r>
                          <a:rPr lang="en-GB" b="0" i="1">
                            <a:solidFill>
                              <a:schemeClr val="tx1"/>
                            </a:solidFill>
                            <a:latin typeface="Cambria Math" panose="02040503050406030204" pitchFamily="18" charset="0"/>
                          </a:rPr>
                          <m:t>𝑟</m:t>
                        </m:r>
                      </m:sub>
                    </m:sSub>
                  </m:oMath>
                </a14:m>
                <a:r>
                  <a:rPr lang="en-GB" b="1" i="1" dirty="0">
                    <a:solidFill>
                      <a:schemeClr val="tx1"/>
                    </a:solidFill>
                    <a:latin typeface="Cambria Math" panose="02040503050406030204" pitchFamily="18" charset="0"/>
                  </a:rPr>
                  <a:t>,</a:t>
                </a:r>
                <a:r>
                  <a:rPr lang="en-GB" b="1" i="1" dirty="0">
                    <a:solidFill>
                      <a:srgbClr val="BF00BF"/>
                    </a:solidFill>
                    <a:latin typeface="Cambria Math" panose="02040503050406030204" pitchFamily="18" charset="0"/>
                  </a:rPr>
                  <a:t>  </a:t>
                </a:r>
                <a14:m>
                  <m:oMath xmlns:m="http://schemas.openxmlformats.org/officeDocument/2006/math">
                    <m:acc>
                      <m:accPr>
                        <m:chr m:val="̃"/>
                        <m:ctrlPr>
                          <a:rPr lang="en-GB" b="1" i="1">
                            <a:solidFill>
                              <a:srgbClr val="FF0000"/>
                            </a:solidFill>
                            <a:latin typeface="Cambria Math" panose="02040503050406030204" pitchFamily="18" charset="0"/>
                          </a:rPr>
                        </m:ctrlPr>
                      </m:accPr>
                      <m:e>
                        <m:r>
                          <a:rPr lang="en-GB" b="1" i="1">
                            <a:solidFill>
                              <a:srgbClr val="FF0000"/>
                            </a:solidFill>
                            <a:latin typeface="Cambria Math" panose="02040503050406030204" pitchFamily="18" charset="0"/>
                          </a:rPr>
                          <m:t>𝑺</m:t>
                        </m:r>
                      </m:e>
                    </m:acc>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𝒇</m:t>
                        </m:r>
                      </m:e>
                    </m:d>
                  </m:oMath>
                </a14:m>
                <a:r>
                  <a:rPr lang="en-GB" b="1" i="1" dirty="0">
                    <a:solidFill>
                      <a:srgbClr val="BF00BF"/>
                    </a:solidFill>
                    <a:latin typeface="Cambria Math" panose="02040503050406030204" pitchFamily="18" charset="0"/>
                  </a:rPr>
                  <a:t> </a:t>
                </a:r>
                <a:r>
                  <a:rPr lang="en-GB" dirty="0"/>
                  <a:t>significantly differs from  </a:t>
                </a:r>
                <a14:m>
                  <m:oMath xmlns:m="http://schemas.openxmlformats.org/officeDocument/2006/math">
                    <m:acc>
                      <m:accPr>
                        <m:chr m:val="̃"/>
                        <m:ctrlPr>
                          <a:rPr lang="en-GB" b="1" i="1">
                            <a:solidFill>
                              <a:srgbClr val="C9C927"/>
                            </a:solidFill>
                            <a:latin typeface="Cambria Math" panose="02040503050406030204" pitchFamily="18" charset="0"/>
                          </a:rPr>
                        </m:ctrlPr>
                      </m:accPr>
                      <m:e>
                        <m:r>
                          <a:rPr lang="en-GB" b="1" i="1">
                            <a:solidFill>
                              <a:srgbClr val="C9C927"/>
                            </a:solidFill>
                            <a:latin typeface="Cambria Math" panose="02040503050406030204" pitchFamily="18" charset="0"/>
                          </a:rPr>
                          <m:t>𝑺</m:t>
                        </m:r>
                      </m:e>
                    </m:acc>
                    <m:d>
                      <m:dPr>
                        <m:ctrlPr>
                          <a:rPr lang="en-GB" b="1" i="1">
                            <a:solidFill>
                              <a:srgbClr val="C9C927"/>
                            </a:solidFill>
                            <a:latin typeface="Cambria Math" panose="02040503050406030204" pitchFamily="18" charset="0"/>
                          </a:rPr>
                        </m:ctrlPr>
                      </m:dPr>
                      <m:e>
                        <m:sSub>
                          <m:sSubPr>
                            <m:ctrlPr>
                              <a:rPr lang="en-GB" b="1" i="1">
                                <a:solidFill>
                                  <a:srgbClr val="C9C927"/>
                                </a:solidFill>
                                <a:latin typeface="Cambria Math" panose="02040503050406030204" pitchFamily="18" charset="0"/>
                              </a:rPr>
                            </m:ctrlPr>
                          </m:sSubPr>
                          <m:e>
                            <m:r>
                              <a:rPr lang="en-GB" b="1" i="1">
                                <a:solidFill>
                                  <a:srgbClr val="C9C927"/>
                                </a:solidFill>
                                <a:latin typeface="Cambria Math" panose="02040503050406030204" pitchFamily="18" charset="0"/>
                              </a:rPr>
                              <m:t>𝒇</m:t>
                            </m:r>
                          </m:e>
                          <m:sub>
                            <m:r>
                              <a:rPr lang="en-GB" b="1" i="1">
                                <a:solidFill>
                                  <a:srgbClr val="C9C927"/>
                                </a:solidFill>
                                <a:latin typeface="Cambria Math" panose="02040503050406030204" pitchFamily="18" charset="0"/>
                              </a:rPr>
                              <m:t>𝒓</m:t>
                            </m:r>
                          </m:sub>
                        </m:sSub>
                      </m:e>
                    </m:d>
                  </m:oMath>
                </a14:m>
                <a:r>
                  <a:rPr lang="en-GB" dirty="0"/>
                  <a:t>, but </a:t>
                </a:r>
                <a14:m>
                  <m:oMath xmlns:m="http://schemas.openxmlformats.org/officeDocument/2006/math">
                    <m:r>
                      <a:rPr lang="en-GB" b="1" i="1">
                        <a:solidFill>
                          <a:srgbClr val="008000"/>
                        </a:solidFill>
                        <a:latin typeface="Cambria Math" panose="02040503050406030204" pitchFamily="18" charset="0"/>
                      </a:rPr>
                      <m:t>𝐑𝐞</m:t>
                    </m:r>
                    <m:d>
                      <m:dPr>
                        <m:begChr m:val="["/>
                        <m:endChr m:val="]"/>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𝒁</m:t>
                        </m:r>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e>
                    </m:d>
                    <m:r>
                      <a:rPr lang="en-GB" b="1" i="1">
                        <a:latin typeface="Cambria Math" panose="02040503050406030204" pitchFamily="18" charset="0"/>
                        <a:ea typeface="Cambria Math" panose="02040503050406030204" pitchFamily="18" charset="0"/>
                      </a:rPr>
                      <m:t>≈</m:t>
                    </m:r>
                    <m:r>
                      <a:rPr lang="en-GB" b="0" i="0" smtClean="0">
                        <a:latin typeface="Cambria Math" panose="02040503050406030204" pitchFamily="18" charset="0"/>
                        <a:ea typeface="Cambria Math" panose="02040503050406030204" pitchFamily="18" charset="0"/>
                      </a:rPr>
                      <m:t>0</m:t>
                    </m:r>
                  </m:oMath>
                </a14:m>
                <a:endParaRPr lang="en-GB" dirty="0"/>
              </a:p>
              <a:p>
                <a:pPr marL="742950" lvl="1" indent="-285750">
                  <a:buFont typeface="Wingdings" panose="05000000000000000000" pitchFamily="2" charset="2"/>
                  <a:buChar char="Ø"/>
                </a:pPr>
                <a:endParaRPr lang="en-GB" dirty="0"/>
              </a:p>
            </p:txBody>
          </p:sp>
        </mc:Choice>
        <mc:Fallback xmlns="">
          <p:sp>
            <p:nvSpPr>
              <p:cNvPr id="25" name="CasellaDiTesto 24">
                <a:extLst>
                  <a:ext uri="{FF2B5EF4-FFF2-40B4-BE49-F238E27FC236}">
                    <a16:creationId xmlns:a16="http://schemas.microsoft.com/office/drawing/2014/main" id="{C9F73F41-D9AA-4D93-88E0-E78FDF14660F}"/>
                  </a:ext>
                </a:extLst>
              </p:cNvPr>
              <p:cNvSpPr txBox="1">
                <a:spLocks noRot="1" noChangeAspect="1" noMove="1" noResize="1" noEditPoints="1" noAdjustHandles="1" noChangeArrowheads="1" noChangeShapeType="1" noTextEdit="1"/>
              </p:cNvSpPr>
              <p:nvPr/>
            </p:nvSpPr>
            <p:spPr>
              <a:xfrm>
                <a:off x="0" y="5807958"/>
                <a:ext cx="12192000" cy="1209049"/>
              </a:xfrm>
              <a:prstGeom prst="rect">
                <a:avLst/>
              </a:prstGeom>
              <a:blipFill>
                <a:blip r:embed="rId12"/>
                <a:stretch>
                  <a:fillRect l="-300" t="-2525"/>
                </a:stretch>
              </a:blipFill>
            </p:spPr>
            <p:txBody>
              <a:bodyPr/>
              <a:lstStyle/>
              <a:p>
                <a:r>
                  <a:rPr lang="en-GB">
                    <a:noFill/>
                  </a:rPr>
                  <a:t> </a:t>
                </a:r>
              </a:p>
            </p:txBody>
          </p:sp>
        </mc:Fallback>
      </mc:AlternateContent>
      <p:sp>
        <p:nvSpPr>
          <p:cNvPr id="11" name="Segnaposto numero diapositiva 10">
            <a:extLst>
              <a:ext uri="{FF2B5EF4-FFF2-40B4-BE49-F238E27FC236}">
                <a16:creationId xmlns:a16="http://schemas.microsoft.com/office/drawing/2014/main" id="{B68B60F7-DB3E-4222-86BC-34C7E97959DA}"/>
              </a:ext>
            </a:extLst>
          </p:cNvPr>
          <p:cNvSpPr>
            <a:spLocks noGrp="1"/>
          </p:cNvSpPr>
          <p:nvPr>
            <p:ph type="sldNum" sz="quarter" idx="12"/>
          </p:nvPr>
        </p:nvSpPr>
        <p:spPr/>
        <p:txBody>
          <a:bodyPr/>
          <a:lstStyle/>
          <a:p>
            <a:fld id="{F556478C-EA8F-4B12-8AB2-8053E5C3663D}" type="slidenum">
              <a:rPr lang="en-GB" smtClean="0"/>
              <a:t>54</a:t>
            </a:fld>
            <a:endParaRPr lang="en-GB"/>
          </a:p>
        </p:txBody>
      </p:sp>
      <p:sp>
        <p:nvSpPr>
          <p:cNvPr id="3" name="CasellaDiTesto 2">
            <a:extLst>
              <a:ext uri="{FF2B5EF4-FFF2-40B4-BE49-F238E27FC236}">
                <a16:creationId xmlns:a16="http://schemas.microsoft.com/office/drawing/2014/main" id="{0BC78123-993B-43C5-9347-F2B5FD9D7C4E}"/>
              </a:ext>
            </a:extLst>
          </p:cNvPr>
          <p:cNvSpPr txBox="1"/>
          <p:nvPr/>
        </p:nvSpPr>
        <p:spPr>
          <a:xfrm>
            <a:off x="0" y="101451"/>
            <a:ext cx="12192000" cy="707886"/>
          </a:xfrm>
          <a:prstGeom prst="rect">
            <a:avLst/>
          </a:prstGeom>
          <a:noFill/>
        </p:spPr>
        <p:txBody>
          <a:bodyPr wrap="square" rtlCol="0">
            <a:spAutoFit/>
          </a:bodyPr>
          <a:lstStyle/>
          <a:p>
            <a:pPr algn="ctr"/>
            <a:r>
              <a:rPr lang="en-GB" sz="4000" dirty="0">
                <a:latin typeface="+mj-lt"/>
              </a:rPr>
              <a:t>Effects of the bunch length on HOM-voltage computations</a:t>
            </a:r>
          </a:p>
        </p:txBody>
      </p:sp>
      <p:sp>
        <p:nvSpPr>
          <p:cNvPr id="5" name="Rettangolo 4">
            <a:extLst>
              <a:ext uri="{FF2B5EF4-FFF2-40B4-BE49-F238E27FC236}">
                <a16:creationId xmlns:a16="http://schemas.microsoft.com/office/drawing/2014/main" id="{44333098-171F-4571-8092-124B22198FA0}"/>
              </a:ext>
            </a:extLst>
          </p:cNvPr>
          <p:cNvSpPr/>
          <p:nvPr/>
        </p:nvSpPr>
        <p:spPr>
          <a:xfrm>
            <a:off x="5992427" y="3098307"/>
            <a:ext cx="310718" cy="1873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F84BF94-C0F5-4777-A2C1-4EC06AFF52C6}"/>
                  </a:ext>
                </a:extLst>
              </p:cNvPr>
              <p:cNvSpPr txBox="1"/>
              <p:nvPr/>
            </p:nvSpPr>
            <p:spPr>
              <a:xfrm rot="16200000">
                <a:off x="5923690" y="3908363"/>
                <a:ext cx="388761" cy="251287"/>
              </a:xfrm>
              <a:prstGeom prst="rect">
                <a:avLst/>
              </a:prstGeom>
              <a:noFill/>
            </p:spPr>
            <p:txBody>
              <a:bodyPr wrap="none" lIns="0" tIns="0" rIns="0" bIns="0" rtlCol="0">
                <a:spAutoFit/>
              </a:bodyPr>
              <a:lstStyle/>
              <a:p>
                <a14:m>
                  <m:oMath xmlns:m="http://schemas.openxmlformats.org/officeDocument/2006/math">
                    <m:acc>
                      <m:accPr>
                        <m:chr m:val="̃"/>
                        <m:ctrlPr>
                          <a:rPr lang="en-GB" sz="1600" i="1" smtClean="0">
                            <a:solidFill>
                              <a:srgbClr val="FF0000"/>
                            </a:solidFill>
                            <a:latin typeface="Cambria Math" panose="02040503050406030204" pitchFamily="18" charset="0"/>
                          </a:rPr>
                        </m:ctrlPr>
                      </m:accPr>
                      <m:e>
                        <m:r>
                          <a:rPr lang="en-GB" sz="1600" i="1">
                            <a:solidFill>
                              <a:srgbClr val="FF0000"/>
                            </a:solidFill>
                            <a:latin typeface="Cambria Math" panose="02040503050406030204" pitchFamily="18" charset="0"/>
                          </a:rPr>
                          <m:t>𝑆</m:t>
                        </m:r>
                      </m:e>
                    </m:acc>
                  </m:oMath>
                </a14:m>
                <a:r>
                  <a:rPr lang="en-GB" sz="1600" dirty="0">
                    <a:solidFill>
                      <a:srgbClr val="FF0000"/>
                    </a:solidFill>
                  </a:rPr>
                  <a:t> [1]</a:t>
                </a:r>
                <a:endParaRPr lang="en-GB" sz="1600" dirty="0"/>
              </a:p>
            </p:txBody>
          </p:sp>
        </mc:Choice>
        <mc:Fallback xmlns="">
          <p:sp>
            <p:nvSpPr>
              <p:cNvPr id="9" name="CasellaDiTesto 8">
                <a:extLst>
                  <a:ext uri="{FF2B5EF4-FFF2-40B4-BE49-F238E27FC236}">
                    <a16:creationId xmlns:a16="http://schemas.microsoft.com/office/drawing/2014/main" id="{BF84BF94-C0F5-4777-A2C1-4EC06AFF52C6}"/>
                  </a:ext>
                </a:extLst>
              </p:cNvPr>
              <p:cNvSpPr txBox="1">
                <a:spLocks noRot="1" noChangeAspect="1" noMove="1" noResize="1" noEditPoints="1" noAdjustHandles="1" noChangeArrowheads="1" noChangeShapeType="1" noTextEdit="1"/>
              </p:cNvSpPr>
              <p:nvPr/>
            </p:nvSpPr>
            <p:spPr>
              <a:xfrm rot="16200000">
                <a:off x="5923690" y="3908363"/>
                <a:ext cx="388761" cy="251287"/>
              </a:xfrm>
              <a:prstGeom prst="rect">
                <a:avLst/>
              </a:prstGeom>
              <a:blipFill>
                <a:blip r:embed="rId13"/>
                <a:stretch>
                  <a:fillRect l="-21951" t="-31250" r="-51220" b="-17188"/>
                </a:stretch>
              </a:blipFill>
            </p:spPr>
            <p:txBody>
              <a:bodyPr/>
              <a:lstStyle/>
              <a:p>
                <a:r>
                  <a:rPr lang="en-GB">
                    <a:noFill/>
                  </a:rPr>
                  <a:t> </a:t>
                </a:r>
              </a:p>
            </p:txBody>
          </p:sp>
        </mc:Fallback>
      </mc:AlternateContent>
      <p:sp>
        <p:nvSpPr>
          <p:cNvPr id="10" name="Rettangolo 9">
            <a:extLst>
              <a:ext uri="{FF2B5EF4-FFF2-40B4-BE49-F238E27FC236}">
                <a16:creationId xmlns:a16="http://schemas.microsoft.com/office/drawing/2014/main" id="{30BB28C3-CDF4-4BDD-BB59-BB92DEDDD378}"/>
              </a:ext>
            </a:extLst>
          </p:cNvPr>
          <p:cNvSpPr/>
          <p:nvPr/>
        </p:nvSpPr>
        <p:spPr>
          <a:xfrm>
            <a:off x="10768003" y="3175904"/>
            <a:ext cx="310718" cy="1873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52B1D14B-E54B-46BA-9E69-4E7E1909572C}"/>
                  </a:ext>
                </a:extLst>
              </p:cNvPr>
              <p:cNvSpPr txBox="1"/>
              <p:nvPr/>
            </p:nvSpPr>
            <p:spPr>
              <a:xfrm rot="16200000">
                <a:off x="10708766" y="3908362"/>
                <a:ext cx="388761" cy="251287"/>
              </a:xfrm>
              <a:prstGeom prst="rect">
                <a:avLst/>
              </a:prstGeom>
              <a:noFill/>
            </p:spPr>
            <p:txBody>
              <a:bodyPr wrap="none" lIns="0" tIns="0" rIns="0" bIns="0" rtlCol="0">
                <a:spAutoFit/>
              </a:bodyPr>
              <a:lstStyle/>
              <a:p>
                <a14:m>
                  <m:oMath xmlns:m="http://schemas.openxmlformats.org/officeDocument/2006/math">
                    <m:acc>
                      <m:accPr>
                        <m:chr m:val="̃"/>
                        <m:ctrlPr>
                          <a:rPr lang="en-GB" sz="1600" i="1" smtClean="0">
                            <a:solidFill>
                              <a:srgbClr val="FF0000"/>
                            </a:solidFill>
                            <a:latin typeface="Cambria Math" panose="02040503050406030204" pitchFamily="18" charset="0"/>
                          </a:rPr>
                        </m:ctrlPr>
                      </m:accPr>
                      <m:e>
                        <m:r>
                          <a:rPr lang="en-GB" sz="1600" i="1">
                            <a:solidFill>
                              <a:srgbClr val="FF0000"/>
                            </a:solidFill>
                            <a:latin typeface="Cambria Math" panose="02040503050406030204" pitchFamily="18" charset="0"/>
                          </a:rPr>
                          <m:t>𝑆</m:t>
                        </m:r>
                      </m:e>
                    </m:acc>
                  </m:oMath>
                </a14:m>
                <a:r>
                  <a:rPr lang="en-GB" sz="1600" dirty="0">
                    <a:solidFill>
                      <a:srgbClr val="FF0000"/>
                    </a:solidFill>
                  </a:rPr>
                  <a:t> [1]</a:t>
                </a:r>
                <a:endParaRPr lang="en-GB" sz="1600" dirty="0"/>
              </a:p>
            </p:txBody>
          </p:sp>
        </mc:Choice>
        <mc:Fallback xmlns="">
          <p:sp>
            <p:nvSpPr>
              <p:cNvPr id="14" name="CasellaDiTesto 13">
                <a:extLst>
                  <a:ext uri="{FF2B5EF4-FFF2-40B4-BE49-F238E27FC236}">
                    <a16:creationId xmlns:a16="http://schemas.microsoft.com/office/drawing/2014/main" id="{52B1D14B-E54B-46BA-9E69-4E7E1909572C}"/>
                  </a:ext>
                </a:extLst>
              </p:cNvPr>
              <p:cNvSpPr txBox="1">
                <a:spLocks noRot="1" noChangeAspect="1" noMove="1" noResize="1" noEditPoints="1" noAdjustHandles="1" noChangeArrowheads="1" noChangeShapeType="1" noTextEdit="1"/>
              </p:cNvSpPr>
              <p:nvPr/>
            </p:nvSpPr>
            <p:spPr>
              <a:xfrm rot="16200000">
                <a:off x="10708766" y="3908362"/>
                <a:ext cx="388761" cy="251287"/>
              </a:xfrm>
              <a:prstGeom prst="rect">
                <a:avLst/>
              </a:prstGeom>
              <a:blipFill>
                <a:blip r:embed="rId14"/>
                <a:stretch>
                  <a:fillRect l="-24390" t="-31250" r="-48780" b="-17188"/>
                </a:stretch>
              </a:blipFill>
            </p:spPr>
            <p:txBody>
              <a:bodyPr/>
              <a:lstStyle/>
              <a:p>
                <a:r>
                  <a:rPr lang="en-GB">
                    <a:noFill/>
                  </a:rPr>
                  <a:t> </a:t>
                </a:r>
              </a:p>
            </p:txBody>
          </p:sp>
        </mc:Fallback>
      </mc:AlternateContent>
      <p:cxnSp>
        <p:nvCxnSpPr>
          <p:cNvPr id="27" name="Connettore 2 26">
            <a:extLst>
              <a:ext uri="{FF2B5EF4-FFF2-40B4-BE49-F238E27FC236}">
                <a16:creationId xmlns:a16="http://schemas.microsoft.com/office/drawing/2014/main" id="{99523E4A-4368-4AB4-9921-C1252C0F3ECF}"/>
              </a:ext>
            </a:extLst>
          </p:cNvPr>
          <p:cNvCxnSpPr/>
          <p:nvPr/>
        </p:nvCxnSpPr>
        <p:spPr>
          <a:xfrm flipV="1">
            <a:off x="3266983" y="3120642"/>
            <a:ext cx="3622089" cy="552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Freccia a destra 28">
            <a:extLst>
              <a:ext uri="{FF2B5EF4-FFF2-40B4-BE49-F238E27FC236}">
                <a16:creationId xmlns:a16="http://schemas.microsoft.com/office/drawing/2014/main" id="{455F73AA-7BFF-49D1-9531-220882B8EF71}"/>
              </a:ext>
            </a:extLst>
          </p:cNvPr>
          <p:cNvSpPr/>
          <p:nvPr/>
        </p:nvSpPr>
        <p:spPr>
          <a:xfrm>
            <a:off x="6323613" y="5835203"/>
            <a:ext cx="734135" cy="2974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24A27C1B-D6C2-4CEB-8AB8-5F1C605AF307}"/>
                  </a:ext>
                </a:extLst>
              </p:cNvPr>
              <p:cNvSpPr txBox="1"/>
              <p:nvPr/>
            </p:nvSpPr>
            <p:spPr>
              <a:xfrm>
                <a:off x="7315199" y="5785655"/>
                <a:ext cx="3342443" cy="378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b="1" i="1" smtClean="0">
                              <a:solidFill>
                                <a:srgbClr val="008000"/>
                              </a:solidFill>
                              <a:latin typeface="Cambria Math" panose="02040503050406030204" pitchFamily="18" charset="0"/>
                            </a:rPr>
                          </m:ctrlPr>
                        </m:accPr>
                        <m:e>
                          <m:r>
                            <a:rPr lang="en-GB" b="1" i="1">
                              <a:solidFill>
                                <a:srgbClr val="008000"/>
                              </a:solidFill>
                              <a:latin typeface="Cambria Math" panose="02040503050406030204" pitchFamily="18" charset="0"/>
                            </a:rPr>
                            <m:t>𝑺</m:t>
                          </m:r>
                        </m:e>
                      </m:acc>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r>
                        <a:rPr lang="en-GB" b="1" i="1">
                          <a:solidFill>
                            <a:srgbClr val="008000"/>
                          </a:solidFill>
                          <a:latin typeface="Cambria Math" panose="02040503050406030204" pitchFamily="18" charset="0"/>
                        </a:rPr>
                        <m:t>𝐑𝐞</m:t>
                      </m:r>
                      <m:d>
                        <m:dPr>
                          <m:begChr m:val="["/>
                          <m:endChr m:val="]"/>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𝒁</m:t>
                          </m:r>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e>
                      </m:d>
                      <m:r>
                        <a:rPr lang="en-GB" b="1" i="1">
                          <a:latin typeface="Cambria Math" panose="02040503050406030204" pitchFamily="18" charset="0"/>
                          <a:ea typeface="Cambria Math" panose="02040503050406030204" pitchFamily="18" charset="0"/>
                        </a:rPr>
                        <m:t>≈</m:t>
                      </m:r>
                      <m:acc>
                        <m:accPr>
                          <m:chr m:val="̃"/>
                          <m:ctrlPr>
                            <a:rPr lang="en-GB" b="1" i="1">
                              <a:solidFill>
                                <a:srgbClr val="BF00BF"/>
                              </a:solidFill>
                              <a:latin typeface="Cambria Math" panose="02040503050406030204" pitchFamily="18" charset="0"/>
                            </a:rPr>
                          </m:ctrlPr>
                        </m:accPr>
                        <m:e>
                          <m:r>
                            <a:rPr lang="en-GB" b="1" i="1">
                              <a:solidFill>
                                <a:srgbClr val="BF00BF"/>
                              </a:solidFill>
                              <a:latin typeface="Cambria Math" panose="02040503050406030204" pitchFamily="18" charset="0"/>
                            </a:rPr>
                            <m:t>𝑺</m:t>
                          </m:r>
                        </m:e>
                      </m:acc>
                      <m:d>
                        <m:dPr>
                          <m:ctrlPr>
                            <a:rPr lang="en-GB" b="1" i="1">
                              <a:solidFill>
                                <a:srgbClr val="BF00BF"/>
                              </a:solidFill>
                              <a:latin typeface="Cambria Math" panose="02040503050406030204" pitchFamily="18" charset="0"/>
                            </a:rPr>
                          </m:ctrlPr>
                        </m:dPr>
                        <m:e>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𝒇</m:t>
                              </m:r>
                            </m:e>
                            <m:sub>
                              <m:r>
                                <a:rPr lang="en-GB" b="1" i="1">
                                  <a:solidFill>
                                    <a:srgbClr val="BF00BF"/>
                                  </a:solidFill>
                                  <a:latin typeface="Cambria Math" panose="02040503050406030204" pitchFamily="18" charset="0"/>
                                </a:rPr>
                                <m:t>𝒓</m:t>
                              </m:r>
                            </m:sub>
                          </m:sSub>
                        </m:e>
                      </m:d>
                      <m:r>
                        <a:rPr lang="en-GB" b="1" i="1">
                          <a:solidFill>
                            <a:srgbClr val="BF00BF"/>
                          </a:solidFill>
                          <a:latin typeface="Cambria Math" panose="02040503050406030204" pitchFamily="18" charset="0"/>
                        </a:rPr>
                        <m:t>𝐑𝐞</m:t>
                      </m:r>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𝒁</m:t>
                          </m:r>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𝒇</m:t>
                              </m:r>
                            </m:e>
                          </m:d>
                        </m:e>
                      </m:d>
                    </m:oMath>
                  </m:oMathPara>
                </a14:m>
                <a:endParaRPr lang="en-GB" dirty="0"/>
              </a:p>
            </p:txBody>
          </p:sp>
        </mc:Choice>
        <mc:Fallback xmlns="">
          <p:sp>
            <p:nvSpPr>
              <p:cNvPr id="31" name="CasellaDiTesto 30">
                <a:extLst>
                  <a:ext uri="{FF2B5EF4-FFF2-40B4-BE49-F238E27FC236}">
                    <a16:creationId xmlns:a16="http://schemas.microsoft.com/office/drawing/2014/main" id="{24A27C1B-D6C2-4CEB-8AB8-5F1C605AF307}"/>
                  </a:ext>
                </a:extLst>
              </p:cNvPr>
              <p:cNvSpPr txBox="1">
                <a:spLocks noRot="1" noChangeAspect="1" noMove="1" noResize="1" noEditPoints="1" noAdjustHandles="1" noChangeArrowheads="1" noChangeShapeType="1" noTextEdit="1"/>
              </p:cNvSpPr>
              <p:nvPr/>
            </p:nvSpPr>
            <p:spPr>
              <a:xfrm>
                <a:off x="7315199" y="5785655"/>
                <a:ext cx="3342443" cy="378052"/>
              </a:xfrm>
              <a:prstGeom prst="rect">
                <a:avLst/>
              </a:prstGeom>
              <a:blipFill>
                <a:blip r:embed="rId15"/>
                <a:stretch>
                  <a:fillRect t="-8065" b="-14516"/>
                </a:stretch>
              </a:blipFill>
            </p:spPr>
            <p:txBody>
              <a:bodyPr/>
              <a:lstStyle/>
              <a:p>
                <a:r>
                  <a:rPr lang="en-GB">
                    <a:noFill/>
                  </a:rPr>
                  <a:t> </a:t>
                </a:r>
              </a:p>
            </p:txBody>
          </p:sp>
        </mc:Fallback>
      </mc:AlternateContent>
      <p:sp>
        <p:nvSpPr>
          <p:cNvPr id="33" name="Freccia a destra 32">
            <a:extLst>
              <a:ext uri="{FF2B5EF4-FFF2-40B4-BE49-F238E27FC236}">
                <a16:creationId xmlns:a16="http://schemas.microsoft.com/office/drawing/2014/main" id="{DC28A77D-FB62-45E4-ABC1-065F362DBA09}"/>
              </a:ext>
            </a:extLst>
          </p:cNvPr>
          <p:cNvSpPr/>
          <p:nvPr/>
        </p:nvSpPr>
        <p:spPr>
          <a:xfrm>
            <a:off x="7057748" y="6378203"/>
            <a:ext cx="734135" cy="2974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ECD80CDB-C007-4226-A6C7-263B53E629F9}"/>
                  </a:ext>
                </a:extLst>
              </p:cNvPr>
              <p:cNvSpPr txBox="1"/>
              <p:nvPr/>
            </p:nvSpPr>
            <p:spPr>
              <a:xfrm>
                <a:off x="8049334" y="6328655"/>
                <a:ext cx="3784600" cy="378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b="1" i="1" smtClean="0">
                              <a:solidFill>
                                <a:srgbClr val="008000"/>
                              </a:solidFill>
                              <a:latin typeface="Cambria Math" panose="02040503050406030204" pitchFamily="18" charset="0"/>
                            </a:rPr>
                          </m:ctrlPr>
                        </m:accPr>
                        <m:e>
                          <m:r>
                            <a:rPr lang="en-GB" b="1" i="1">
                              <a:solidFill>
                                <a:srgbClr val="008000"/>
                              </a:solidFill>
                              <a:latin typeface="Cambria Math" panose="02040503050406030204" pitchFamily="18" charset="0"/>
                            </a:rPr>
                            <m:t>𝑺</m:t>
                          </m:r>
                        </m:e>
                      </m:acc>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r>
                        <a:rPr lang="en-GB" b="1" i="1">
                          <a:solidFill>
                            <a:srgbClr val="008000"/>
                          </a:solidFill>
                          <a:latin typeface="Cambria Math" panose="02040503050406030204" pitchFamily="18" charset="0"/>
                        </a:rPr>
                        <m:t>𝐑𝐞</m:t>
                      </m:r>
                      <m:d>
                        <m:dPr>
                          <m:begChr m:val="["/>
                          <m:endChr m:val="]"/>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𝒁</m:t>
                          </m:r>
                          <m:d>
                            <m:dPr>
                              <m:ctrlPr>
                                <a:rPr lang="en-GB" b="1" i="1">
                                  <a:solidFill>
                                    <a:srgbClr val="008000"/>
                                  </a:solidFill>
                                  <a:latin typeface="Cambria Math" panose="02040503050406030204" pitchFamily="18" charset="0"/>
                                </a:rPr>
                              </m:ctrlPr>
                            </m:dPr>
                            <m:e>
                              <m:r>
                                <a:rPr lang="en-GB" b="1" i="1">
                                  <a:solidFill>
                                    <a:srgbClr val="008000"/>
                                  </a:solidFill>
                                  <a:latin typeface="Cambria Math" panose="02040503050406030204" pitchFamily="18" charset="0"/>
                                </a:rPr>
                                <m:t>𝒇</m:t>
                              </m:r>
                            </m:e>
                          </m:d>
                        </m:e>
                      </m:d>
                      <m:r>
                        <a:rPr lang="en-GB" b="1" i="1">
                          <a:latin typeface="Cambria Math" panose="02040503050406030204" pitchFamily="18" charset="0"/>
                          <a:ea typeface="Cambria Math" panose="02040503050406030204" pitchFamily="18" charset="0"/>
                        </a:rPr>
                        <m:t>≈</m:t>
                      </m:r>
                      <m:acc>
                        <m:accPr>
                          <m:chr m:val="̃"/>
                          <m:ctrlPr>
                            <a:rPr lang="en-GB" b="1" i="1">
                              <a:solidFill>
                                <a:srgbClr val="BF00BF"/>
                              </a:solidFill>
                              <a:latin typeface="Cambria Math" panose="02040503050406030204" pitchFamily="18" charset="0"/>
                            </a:rPr>
                          </m:ctrlPr>
                        </m:accPr>
                        <m:e>
                          <m:r>
                            <a:rPr lang="en-GB" b="1" i="1">
                              <a:solidFill>
                                <a:srgbClr val="BF00BF"/>
                              </a:solidFill>
                              <a:latin typeface="Cambria Math" panose="02040503050406030204" pitchFamily="18" charset="0"/>
                            </a:rPr>
                            <m:t>𝑺</m:t>
                          </m:r>
                        </m:e>
                      </m:acc>
                      <m:d>
                        <m:dPr>
                          <m:ctrlPr>
                            <a:rPr lang="en-GB" b="1" i="1">
                              <a:solidFill>
                                <a:srgbClr val="BF00BF"/>
                              </a:solidFill>
                              <a:latin typeface="Cambria Math" panose="02040503050406030204" pitchFamily="18" charset="0"/>
                            </a:rPr>
                          </m:ctrlPr>
                        </m:dPr>
                        <m:e>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𝒇</m:t>
                              </m:r>
                            </m:e>
                            <m:sub>
                              <m:r>
                                <a:rPr lang="en-GB" b="1" i="1">
                                  <a:solidFill>
                                    <a:srgbClr val="BF00BF"/>
                                  </a:solidFill>
                                  <a:latin typeface="Cambria Math" panose="02040503050406030204" pitchFamily="18" charset="0"/>
                                </a:rPr>
                                <m:t>𝒓</m:t>
                              </m:r>
                            </m:sub>
                          </m:sSub>
                        </m:e>
                      </m:d>
                      <m:r>
                        <a:rPr lang="en-GB" b="1" i="1">
                          <a:solidFill>
                            <a:srgbClr val="BF00BF"/>
                          </a:solidFill>
                          <a:latin typeface="Cambria Math" panose="02040503050406030204" pitchFamily="18" charset="0"/>
                        </a:rPr>
                        <m:t>𝐑𝐞</m:t>
                      </m:r>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𝒁</m:t>
                          </m:r>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𝒇</m:t>
                              </m:r>
                            </m:e>
                          </m:d>
                        </m:e>
                      </m:d>
                      <m:r>
                        <a:rPr lang="en-GB" b="1"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𝟎</m:t>
                      </m:r>
                    </m:oMath>
                  </m:oMathPara>
                </a14:m>
                <a:endParaRPr lang="en-GB" dirty="0"/>
              </a:p>
            </p:txBody>
          </p:sp>
        </mc:Choice>
        <mc:Fallback xmlns="">
          <p:sp>
            <p:nvSpPr>
              <p:cNvPr id="35" name="CasellaDiTesto 34">
                <a:extLst>
                  <a:ext uri="{FF2B5EF4-FFF2-40B4-BE49-F238E27FC236}">
                    <a16:creationId xmlns:a16="http://schemas.microsoft.com/office/drawing/2014/main" id="{ECD80CDB-C007-4226-A6C7-263B53E629F9}"/>
                  </a:ext>
                </a:extLst>
              </p:cNvPr>
              <p:cNvSpPr txBox="1">
                <a:spLocks noRot="1" noChangeAspect="1" noMove="1" noResize="1" noEditPoints="1" noAdjustHandles="1" noChangeArrowheads="1" noChangeShapeType="1" noTextEdit="1"/>
              </p:cNvSpPr>
              <p:nvPr/>
            </p:nvSpPr>
            <p:spPr>
              <a:xfrm>
                <a:off x="8049334" y="6328655"/>
                <a:ext cx="3784600" cy="378052"/>
              </a:xfrm>
              <a:prstGeom prst="rect">
                <a:avLst/>
              </a:prstGeom>
              <a:blipFill>
                <a:blip r:embed="rId16"/>
                <a:stretch>
                  <a:fillRect t="-8065" b="-14516"/>
                </a:stretch>
              </a:blipFill>
            </p:spPr>
            <p:txBody>
              <a:bodyPr/>
              <a:lstStyle/>
              <a:p>
                <a:r>
                  <a:rPr lang="en-GB">
                    <a:noFill/>
                  </a:rPr>
                  <a:t> </a:t>
                </a:r>
              </a:p>
            </p:txBody>
          </p:sp>
        </mc:Fallback>
      </mc:AlternateContent>
    </p:spTree>
    <p:extLst>
      <p:ext uri="{BB962C8B-B14F-4D97-AF65-F5344CB8AC3E}">
        <p14:creationId xmlns:p14="http://schemas.microsoft.com/office/powerpoint/2010/main" val="2834820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70CA78F5-5327-4074-84EB-28CEC5F9DA88}"/>
              </a:ext>
            </a:extLst>
          </p:cNvPr>
          <p:cNvPicPr>
            <a:picLocks noChangeAspect="1"/>
          </p:cNvPicPr>
          <p:nvPr/>
        </p:nvPicPr>
        <p:blipFill>
          <a:blip r:embed="rId2"/>
          <a:stretch>
            <a:fillRect/>
          </a:stretch>
        </p:blipFill>
        <p:spPr>
          <a:xfrm>
            <a:off x="3293615" y="940466"/>
            <a:ext cx="8611340" cy="2917273"/>
          </a:xfrm>
          <a:prstGeom prst="rect">
            <a:avLst/>
          </a:prstGeom>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16986B5-1C3C-4E3D-9BE1-5ADB71E2A946}"/>
                  </a:ext>
                </a:extLst>
              </p:cNvPr>
              <p:cNvSpPr txBox="1"/>
              <p:nvPr/>
            </p:nvSpPr>
            <p:spPr>
              <a:xfrm>
                <a:off x="-45516" y="719015"/>
                <a:ext cx="3141133" cy="6212535"/>
              </a:xfrm>
              <a:prstGeom prst="rect">
                <a:avLst/>
              </a:prstGeom>
              <a:noFill/>
            </p:spPr>
            <p:txBody>
              <a:bodyPr wrap="square" rtlCol="0">
                <a:spAutoFit/>
              </a:bodyPr>
              <a:lstStyle/>
              <a:p>
                <a:pPr marL="285750" indent="-285750">
                  <a:buFont typeface="Wingdings" panose="05000000000000000000" pitchFamily="2" charset="2"/>
                  <a:buChar char="q"/>
                </a:pPr>
                <a:r>
                  <a:rPr lang="en-GB" dirty="0"/>
                  <a:t>DAFNE example with one Gaussian bunch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rPr>
                          <m:t>𝑧</m:t>
                        </m:r>
                      </m:sub>
                    </m:sSub>
                  </m:oMath>
                </a14:m>
                <a:r>
                  <a:rPr lang="en-GB" dirty="0"/>
                  <a:t> = 30 mm) and one HOM:</a:t>
                </a:r>
              </a:p>
              <a:p>
                <a:pPr marL="742950" lvl="1" indent="-285750">
                  <a:buFont typeface="Wingdings" panose="05000000000000000000" pitchFamily="2" charset="2"/>
                  <a:buChar char="Ø"/>
                </a:pPr>
                <a14:m>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=336</m:t>
                    </m:r>
                  </m:oMath>
                </a14:m>
                <a:endParaRPr lang="en-GB" b="0"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𝑠</m:t>
                        </m:r>
                      </m:sub>
                    </m:sSub>
                    <m:r>
                      <a:rPr lang="en-GB" b="0" i="1" smtClean="0">
                        <a:latin typeface="Cambria Math" panose="02040503050406030204" pitchFamily="18" charset="0"/>
                      </a:rPr>
                      <m:t>=307</m:t>
                    </m:r>
                  </m:oMath>
                </a14:m>
                <a:r>
                  <a:rPr lang="en-GB" dirty="0"/>
                  <a:t>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rPr>
                      <m:t>Ω</m:t>
                    </m:r>
                  </m:oMath>
                </a14:m>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𝑟</m:t>
                        </m:r>
                      </m:sub>
                    </m:sSub>
                    <m:r>
                      <a:rPr lang="en-GB" b="0" i="1" smtClean="0">
                        <a:latin typeface="Cambria Math" panose="02040503050406030204" pitchFamily="18" charset="0"/>
                      </a:rPr>
                      <m:t>=7.424</m:t>
                    </m:r>
                  </m:oMath>
                </a14:m>
                <a:r>
                  <a:rPr lang="en-GB" dirty="0"/>
                  <a:t> Grad/s</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b="1" dirty="0"/>
                  <a:t>Very good agreement in 0 and above </a:t>
                </a:r>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𝑻</m:t>
                        </m:r>
                      </m:e>
                      <m:sub>
                        <m:r>
                          <a:rPr lang="en-GB" b="1" i="1" smtClean="0">
                            <a:latin typeface="Cambria Math" panose="02040503050406030204" pitchFamily="18" charset="0"/>
                          </a:rPr>
                          <m:t>𝒓𝒇</m:t>
                        </m:r>
                      </m:sub>
                    </m:sSub>
                  </m:oMath>
                </a14:m>
                <a:r>
                  <a:rPr lang="en-GB" b="1" dirty="0"/>
                  <a:t> between </a:t>
                </a:r>
                <a:r>
                  <a:rPr lang="en-GB" b="1" dirty="0">
                    <a:solidFill>
                      <a:srgbClr val="0000FF"/>
                    </a:solidFill>
                  </a:rPr>
                  <a:t>wake from Gaussian bunch </a:t>
                </a:r>
                <a:r>
                  <a:rPr lang="en-GB" b="1" dirty="0"/>
                  <a:t>and </a:t>
                </a:r>
                <a:r>
                  <a:rPr lang="en-GB" b="1" dirty="0">
                    <a:solidFill>
                      <a:srgbClr val="008000"/>
                    </a:solidFill>
                  </a:rPr>
                  <a:t>wake from single charge with correction</a:t>
                </a:r>
                <a:r>
                  <a:rPr lang="en-GB" b="1" dirty="0"/>
                  <a:t>.</a:t>
                </a:r>
              </a:p>
              <a:p>
                <a:endParaRPr lang="en-GB" b="1" dirty="0"/>
              </a:p>
              <a:p>
                <a:pPr marL="285750" indent="-285750">
                  <a:buFont typeface="Wingdings" panose="05000000000000000000" pitchFamily="2" charset="2"/>
                  <a:buChar char="q"/>
                </a:pPr>
                <a:r>
                  <a:rPr lang="en-GB" b="1" dirty="0"/>
                  <a:t>There is significant disagreement if the </a:t>
                </a:r>
                <a:r>
                  <a:rPr lang="en-GB" b="1" dirty="0">
                    <a:solidFill>
                      <a:srgbClr val="BF00BF"/>
                    </a:solidFill>
                  </a:rPr>
                  <a:t>wake from single charge </a:t>
                </a:r>
                <a:r>
                  <a:rPr lang="en-GB" b="1" dirty="0"/>
                  <a:t>is used.</a:t>
                </a:r>
              </a:p>
              <a:p>
                <a:endParaRPr lang="en-GB" b="1" dirty="0"/>
              </a:p>
              <a:p>
                <a:pPr marL="285750" indent="-285750">
                  <a:buFont typeface="Wingdings" panose="05000000000000000000" pitchFamily="2" charset="2"/>
                  <a:buChar char="q"/>
                </a:pPr>
                <a:r>
                  <a:rPr lang="en-GB" b="1" dirty="0"/>
                  <a:t>We suppose that the actual bunch is Gaussian with a constant bunch-length and that all the charge is at the bunch centre.</a:t>
                </a:r>
                <a:endParaRPr lang="en-GB" dirty="0"/>
              </a:p>
            </p:txBody>
          </p:sp>
        </mc:Choice>
        <mc:Fallback xmlns="">
          <p:sp>
            <p:nvSpPr>
              <p:cNvPr id="2" name="CasellaDiTesto 1">
                <a:extLst>
                  <a:ext uri="{FF2B5EF4-FFF2-40B4-BE49-F238E27FC236}">
                    <a16:creationId xmlns:a16="http://schemas.microsoft.com/office/drawing/2014/main" id="{D16986B5-1C3C-4E3D-9BE1-5ADB71E2A946}"/>
                  </a:ext>
                </a:extLst>
              </p:cNvPr>
              <p:cNvSpPr txBox="1">
                <a:spLocks noRot="1" noChangeAspect="1" noMove="1" noResize="1" noEditPoints="1" noAdjustHandles="1" noChangeArrowheads="1" noChangeShapeType="1" noTextEdit="1"/>
              </p:cNvSpPr>
              <p:nvPr/>
            </p:nvSpPr>
            <p:spPr>
              <a:xfrm>
                <a:off x="-45516" y="719015"/>
                <a:ext cx="3141133" cy="6212535"/>
              </a:xfrm>
              <a:prstGeom prst="rect">
                <a:avLst/>
              </a:prstGeom>
              <a:blipFill>
                <a:blip r:embed="rId3"/>
                <a:stretch>
                  <a:fillRect l="-1359" t="-589" r="-777" b="-589"/>
                </a:stretch>
              </a:blipFill>
            </p:spPr>
            <p:txBody>
              <a:bodyPr/>
              <a:lstStyle/>
              <a:p>
                <a:r>
                  <a:rPr lang="en-GB">
                    <a:noFill/>
                  </a:rPr>
                  <a:t> </a:t>
                </a:r>
              </a:p>
            </p:txBody>
          </p:sp>
        </mc:Fallback>
      </mc:AlternateContent>
      <p:sp>
        <p:nvSpPr>
          <p:cNvPr id="22" name="CasellaDiTesto 21">
            <a:extLst>
              <a:ext uri="{FF2B5EF4-FFF2-40B4-BE49-F238E27FC236}">
                <a16:creationId xmlns:a16="http://schemas.microsoft.com/office/drawing/2014/main" id="{6ADF1D0A-232E-40B8-BD7B-7772D91BD493}"/>
              </a:ext>
            </a:extLst>
          </p:cNvPr>
          <p:cNvSpPr txBox="1"/>
          <p:nvPr/>
        </p:nvSpPr>
        <p:spPr>
          <a:xfrm>
            <a:off x="7270811" y="972817"/>
            <a:ext cx="4064130" cy="923330"/>
          </a:xfrm>
          <a:prstGeom prst="rect">
            <a:avLst/>
          </a:prstGeom>
          <a:solidFill>
            <a:schemeClr val="bg1"/>
          </a:solidFill>
          <a:ln>
            <a:solidFill>
              <a:schemeClr val="tx1"/>
            </a:solidFill>
          </a:ln>
        </p:spPr>
        <p:txBody>
          <a:bodyPr wrap="square" rtlCol="0">
            <a:spAutoFit/>
          </a:bodyPr>
          <a:lstStyle/>
          <a:p>
            <a:r>
              <a:rPr lang="en-GB" b="1" dirty="0">
                <a:solidFill>
                  <a:srgbClr val="0D0DEC"/>
                </a:solidFill>
              </a:rPr>
              <a:t>Wake from Gaussian bunch</a:t>
            </a:r>
            <a:endParaRPr lang="en-GB" dirty="0">
              <a:solidFill>
                <a:srgbClr val="0D0DEC"/>
              </a:solidFill>
            </a:endParaRPr>
          </a:p>
          <a:p>
            <a:r>
              <a:rPr lang="en-GB" b="1" dirty="0">
                <a:solidFill>
                  <a:srgbClr val="BF00BF"/>
                </a:solidFill>
              </a:rPr>
              <a:t>Wake from single charge</a:t>
            </a:r>
          </a:p>
          <a:p>
            <a:r>
              <a:rPr lang="en-GB" b="1" dirty="0">
                <a:solidFill>
                  <a:srgbClr val="008000"/>
                </a:solidFill>
              </a:rPr>
              <a:t>Wake from single charge with correction</a:t>
            </a:r>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F52DFA3C-24AD-49D1-AEE7-AE637127E5DD}"/>
                  </a:ext>
                </a:extLst>
              </p:cNvPr>
              <p:cNvSpPr txBox="1"/>
              <p:nvPr/>
            </p:nvSpPr>
            <p:spPr>
              <a:xfrm>
                <a:off x="10980996" y="637910"/>
                <a:ext cx="9055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𝑻</m:t>
                          </m:r>
                        </m:e>
                        <m:sub>
                          <m:r>
                            <a:rPr lang="en-GB" b="1" i="1" smtClean="0">
                              <a:solidFill>
                                <a:schemeClr val="tx1"/>
                              </a:solidFill>
                              <a:latin typeface="Cambria Math" panose="02040503050406030204" pitchFamily="18" charset="0"/>
                            </a:rPr>
                            <m:t>𝟎</m:t>
                          </m:r>
                        </m:sub>
                      </m:sSub>
                    </m:oMath>
                  </m:oMathPara>
                </a14:m>
                <a:endParaRPr lang="en-GB" b="1" dirty="0"/>
              </a:p>
            </p:txBody>
          </p:sp>
        </mc:Choice>
        <mc:Fallback xmlns="">
          <p:sp>
            <p:nvSpPr>
              <p:cNvPr id="23" name="CasellaDiTesto 22">
                <a:extLst>
                  <a:ext uri="{FF2B5EF4-FFF2-40B4-BE49-F238E27FC236}">
                    <a16:creationId xmlns:a16="http://schemas.microsoft.com/office/drawing/2014/main" id="{F52DFA3C-24AD-49D1-AEE7-AE637127E5DD}"/>
                  </a:ext>
                </a:extLst>
              </p:cNvPr>
              <p:cNvSpPr txBox="1">
                <a:spLocks noRot="1" noChangeAspect="1" noMove="1" noResize="1" noEditPoints="1" noAdjustHandles="1" noChangeArrowheads="1" noChangeShapeType="1" noTextEdit="1"/>
              </p:cNvSpPr>
              <p:nvPr/>
            </p:nvSpPr>
            <p:spPr>
              <a:xfrm>
                <a:off x="10980996" y="637910"/>
                <a:ext cx="905521"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BEF4AACB-6C92-404E-B21A-A73BE267A10F}"/>
                  </a:ext>
                </a:extLst>
              </p:cNvPr>
              <p:cNvSpPr txBox="1"/>
              <p:nvPr/>
            </p:nvSpPr>
            <p:spPr>
              <a:xfrm>
                <a:off x="3680195" y="636017"/>
                <a:ext cx="9055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𝟎</m:t>
                      </m:r>
                    </m:oMath>
                  </m:oMathPara>
                </a14:m>
                <a:endParaRPr lang="en-GB" b="1" dirty="0">
                  <a:solidFill>
                    <a:schemeClr val="tx1"/>
                  </a:solidFill>
                </a:endParaRPr>
              </a:p>
            </p:txBody>
          </p:sp>
        </mc:Choice>
        <mc:Fallback xmlns="">
          <p:sp>
            <p:nvSpPr>
              <p:cNvPr id="24" name="CasellaDiTesto 23">
                <a:extLst>
                  <a:ext uri="{FF2B5EF4-FFF2-40B4-BE49-F238E27FC236}">
                    <a16:creationId xmlns:a16="http://schemas.microsoft.com/office/drawing/2014/main" id="{BEF4AACB-6C92-404E-B21A-A73BE267A10F}"/>
                  </a:ext>
                </a:extLst>
              </p:cNvPr>
              <p:cNvSpPr txBox="1">
                <a:spLocks noRot="1" noChangeAspect="1" noMove="1" noResize="1" noEditPoints="1" noAdjustHandles="1" noChangeArrowheads="1" noChangeShapeType="1" noTextEdit="1"/>
              </p:cNvSpPr>
              <p:nvPr/>
            </p:nvSpPr>
            <p:spPr>
              <a:xfrm>
                <a:off x="3680195" y="636017"/>
                <a:ext cx="905521" cy="369332"/>
              </a:xfrm>
              <a:prstGeom prst="rect">
                <a:avLst/>
              </a:prstGeom>
              <a:blipFill>
                <a:blip r:embed="rId6"/>
                <a:stretch>
                  <a:fillRect/>
                </a:stretch>
              </a:blipFill>
            </p:spPr>
            <p:txBody>
              <a:bodyPr/>
              <a:lstStyle/>
              <a:p>
                <a:r>
                  <a:rPr lang="en-GB">
                    <a:noFill/>
                  </a:rPr>
                  <a:t> </a:t>
                </a:r>
              </a:p>
            </p:txBody>
          </p:sp>
        </mc:Fallback>
      </mc:AlternateContent>
      <p:pic>
        <p:nvPicPr>
          <p:cNvPr id="6" name="Immagine 5">
            <a:extLst>
              <a:ext uri="{FF2B5EF4-FFF2-40B4-BE49-F238E27FC236}">
                <a16:creationId xmlns:a16="http://schemas.microsoft.com/office/drawing/2014/main" id="{2688DD25-7784-441E-BD2A-7BFE461EB9D9}"/>
              </a:ext>
            </a:extLst>
          </p:cNvPr>
          <p:cNvPicPr>
            <a:picLocks noChangeAspect="1"/>
          </p:cNvPicPr>
          <p:nvPr/>
        </p:nvPicPr>
        <p:blipFill>
          <a:blip r:embed="rId7"/>
          <a:stretch>
            <a:fillRect/>
          </a:stretch>
        </p:blipFill>
        <p:spPr>
          <a:xfrm>
            <a:off x="3095617" y="4163852"/>
            <a:ext cx="4869469" cy="2694148"/>
          </a:xfrm>
          <a:prstGeom prst="rect">
            <a:avLst/>
          </a:prstGeom>
        </p:spPr>
      </p:pic>
      <p:pic>
        <p:nvPicPr>
          <p:cNvPr id="9" name="Immagine 8">
            <a:extLst>
              <a:ext uri="{FF2B5EF4-FFF2-40B4-BE49-F238E27FC236}">
                <a16:creationId xmlns:a16="http://schemas.microsoft.com/office/drawing/2014/main" id="{70AE57BB-DC6D-4FDC-B959-9C54EEBCB705}"/>
              </a:ext>
            </a:extLst>
          </p:cNvPr>
          <p:cNvPicPr>
            <a:picLocks noChangeAspect="1"/>
          </p:cNvPicPr>
          <p:nvPr/>
        </p:nvPicPr>
        <p:blipFill>
          <a:blip r:embed="rId8"/>
          <a:stretch>
            <a:fillRect/>
          </a:stretch>
        </p:blipFill>
        <p:spPr>
          <a:xfrm>
            <a:off x="8086587" y="4163852"/>
            <a:ext cx="3998881" cy="2694148"/>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429F4A74-B946-4532-A2CA-109242E1D6C5}"/>
                  </a:ext>
                </a:extLst>
              </p:cNvPr>
              <p:cNvSpPr txBox="1"/>
              <p:nvPr/>
            </p:nvSpPr>
            <p:spPr>
              <a:xfrm>
                <a:off x="4722964" y="3889280"/>
                <a:ext cx="9055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𝟎</m:t>
                      </m:r>
                    </m:oMath>
                  </m:oMathPara>
                </a14:m>
                <a:endParaRPr lang="en-GB" b="1" dirty="0">
                  <a:solidFill>
                    <a:schemeClr val="tx1"/>
                  </a:solidFill>
                </a:endParaRPr>
              </a:p>
            </p:txBody>
          </p:sp>
        </mc:Choice>
        <mc:Fallback xmlns="">
          <p:sp>
            <p:nvSpPr>
              <p:cNvPr id="17" name="CasellaDiTesto 16">
                <a:extLst>
                  <a:ext uri="{FF2B5EF4-FFF2-40B4-BE49-F238E27FC236}">
                    <a16:creationId xmlns:a16="http://schemas.microsoft.com/office/drawing/2014/main" id="{429F4A74-B946-4532-A2CA-109242E1D6C5}"/>
                  </a:ext>
                </a:extLst>
              </p:cNvPr>
              <p:cNvSpPr txBox="1">
                <a:spLocks noRot="1" noChangeAspect="1" noMove="1" noResize="1" noEditPoints="1" noAdjustHandles="1" noChangeArrowheads="1" noChangeShapeType="1" noTextEdit="1"/>
              </p:cNvSpPr>
              <p:nvPr/>
            </p:nvSpPr>
            <p:spPr>
              <a:xfrm>
                <a:off x="4722964" y="3889280"/>
                <a:ext cx="905521"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9EE237CA-2068-4A39-A5C7-9340EF4B7621}"/>
                  </a:ext>
                </a:extLst>
              </p:cNvPr>
              <p:cNvSpPr txBox="1"/>
              <p:nvPr/>
            </p:nvSpPr>
            <p:spPr>
              <a:xfrm>
                <a:off x="9534577" y="3832675"/>
                <a:ext cx="90552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chemeClr val="tx1"/>
                              </a:solidFill>
                              <a:latin typeface="Cambria Math" panose="02040503050406030204" pitchFamily="18" charset="0"/>
                            </a:rPr>
                          </m:ctrlPr>
                        </m:sSubPr>
                        <m:e>
                          <m:r>
                            <a:rPr lang="en-GB" b="1" i="1" smtClean="0">
                              <a:solidFill>
                                <a:schemeClr val="tx1"/>
                              </a:solidFill>
                              <a:latin typeface="Cambria Math" panose="02040503050406030204" pitchFamily="18" charset="0"/>
                            </a:rPr>
                            <m:t>𝑻</m:t>
                          </m:r>
                        </m:e>
                        <m:sub>
                          <m:r>
                            <a:rPr lang="en-GB" b="1" i="1" smtClean="0">
                              <a:solidFill>
                                <a:schemeClr val="tx1"/>
                              </a:solidFill>
                              <a:latin typeface="Cambria Math" panose="02040503050406030204" pitchFamily="18" charset="0"/>
                            </a:rPr>
                            <m:t>𝟎</m:t>
                          </m:r>
                        </m:sub>
                      </m:sSub>
                    </m:oMath>
                  </m:oMathPara>
                </a14:m>
                <a:endParaRPr lang="en-GB" b="1" dirty="0"/>
              </a:p>
            </p:txBody>
          </p:sp>
        </mc:Choice>
        <mc:Fallback xmlns="">
          <p:sp>
            <p:nvSpPr>
              <p:cNvPr id="18" name="CasellaDiTesto 17">
                <a:extLst>
                  <a:ext uri="{FF2B5EF4-FFF2-40B4-BE49-F238E27FC236}">
                    <a16:creationId xmlns:a16="http://schemas.microsoft.com/office/drawing/2014/main" id="{9EE237CA-2068-4A39-A5C7-9340EF4B7621}"/>
                  </a:ext>
                </a:extLst>
              </p:cNvPr>
              <p:cNvSpPr txBox="1">
                <a:spLocks noRot="1" noChangeAspect="1" noMove="1" noResize="1" noEditPoints="1" noAdjustHandles="1" noChangeArrowheads="1" noChangeShapeType="1" noTextEdit="1"/>
              </p:cNvSpPr>
              <p:nvPr/>
            </p:nvSpPr>
            <p:spPr>
              <a:xfrm>
                <a:off x="9534577" y="3832675"/>
                <a:ext cx="90552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245DA312-8182-4342-93FB-B6B802D13E59}"/>
                  </a:ext>
                </a:extLst>
              </p:cNvPr>
              <p:cNvSpPr txBox="1"/>
              <p:nvPr/>
            </p:nvSpPr>
            <p:spPr>
              <a:xfrm>
                <a:off x="3112653" y="3857045"/>
                <a:ext cx="905521" cy="395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𝒓𝒇</m:t>
                          </m:r>
                        </m:sub>
                      </m:sSub>
                    </m:oMath>
                  </m:oMathPara>
                </a14:m>
                <a:endParaRPr lang="en-GB" b="1" dirty="0"/>
              </a:p>
            </p:txBody>
          </p:sp>
        </mc:Choice>
        <mc:Fallback xmlns="">
          <p:sp>
            <p:nvSpPr>
              <p:cNvPr id="25" name="CasellaDiTesto 24">
                <a:extLst>
                  <a:ext uri="{FF2B5EF4-FFF2-40B4-BE49-F238E27FC236}">
                    <a16:creationId xmlns:a16="http://schemas.microsoft.com/office/drawing/2014/main" id="{245DA312-8182-4342-93FB-B6B802D13E59}"/>
                  </a:ext>
                </a:extLst>
              </p:cNvPr>
              <p:cNvSpPr txBox="1">
                <a:spLocks noRot="1" noChangeAspect="1" noMove="1" noResize="1" noEditPoints="1" noAdjustHandles="1" noChangeArrowheads="1" noChangeShapeType="1" noTextEdit="1"/>
              </p:cNvSpPr>
              <p:nvPr/>
            </p:nvSpPr>
            <p:spPr>
              <a:xfrm>
                <a:off x="3112653" y="3857045"/>
                <a:ext cx="905521" cy="395558"/>
              </a:xfrm>
              <a:prstGeom prst="rect">
                <a:avLst/>
              </a:prstGeom>
              <a:blipFill>
                <a:blip r:embed="rId11"/>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D3C54C1-F077-43BA-AE87-DF71EB400AD0}"/>
                  </a:ext>
                </a:extLst>
              </p:cNvPr>
              <p:cNvSpPr txBox="1"/>
              <p:nvPr/>
            </p:nvSpPr>
            <p:spPr>
              <a:xfrm>
                <a:off x="6344067" y="3828986"/>
                <a:ext cx="905521" cy="395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𝒓𝒇</m:t>
                          </m:r>
                        </m:sub>
                      </m:sSub>
                    </m:oMath>
                  </m:oMathPara>
                </a14:m>
                <a:endParaRPr lang="en-GB" b="1" dirty="0"/>
              </a:p>
            </p:txBody>
          </p:sp>
        </mc:Choice>
        <mc:Fallback xmlns="">
          <p:sp>
            <p:nvSpPr>
              <p:cNvPr id="26" name="CasellaDiTesto 25">
                <a:extLst>
                  <a:ext uri="{FF2B5EF4-FFF2-40B4-BE49-F238E27FC236}">
                    <a16:creationId xmlns:a16="http://schemas.microsoft.com/office/drawing/2014/main" id="{1D3C54C1-F077-43BA-AE87-DF71EB400AD0}"/>
                  </a:ext>
                </a:extLst>
              </p:cNvPr>
              <p:cNvSpPr txBox="1">
                <a:spLocks noRot="1" noChangeAspect="1" noMove="1" noResize="1" noEditPoints="1" noAdjustHandles="1" noChangeArrowheads="1" noChangeShapeType="1" noTextEdit="1"/>
              </p:cNvSpPr>
              <p:nvPr/>
            </p:nvSpPr>
            <p:spPr>
              <a:xfrm>
                <a:off x="6344067" y="3828986"/>
                <a:ext cx="905521" cy="395558"/>
              </a:xfrm>
              <a:prstGeom prst="rect">
                <a:avLst/>
              </a:prstGeom>
              <a:blipFill>
                <a:blip r:embed="rId12"/>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8D6708CF-541D-4F63-BD9C-274703024DCE}"/>
                  </a:ext>
                </a:extLst>
              </p:cNvPr>
              <p:cNvSpPr txBox="1"/>
              <p:nvPr/>
            </p:nvSpPr>
            <p:spPr>
              <a:xfrm>
                <a:off x="8520018" y="3832675"/>
                <a:ext cx="905521" cy="395558"/>
              </a:xfrm>
              <a:prstGeom prst="rect">
                <a:avLst/>
              </a:prstGeom>
              <a:noFill/>
            </p:spPr>
            <p:txBody>
              <a:bodyPr wrap="square" rtlCol="0">
                <a:spAutoFit/>
              </a:bodyPr>
              <a:lstStyle/>
              <a:p>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𝟎</m:t>
                        </m:r>
                      </m:sub>
                    </m:sSub>
                  </m:oMath>
                </a14:m>
                <a:r>
                  <a:rPr lang="en-GB" b="1" dirty="0">
                    <a:solidFill>
                      <a:srgbClr val="FF0000"/>
                    </a:solidFill>
                  </a:rPr>
                  <a: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𝒓𝒇</m:t>
                        </m:r>
                      </m:sub>
                    </m:sSub>
                  </m:oMath>
                </a14:m>
                <a:endParaRPr lang="en-GB" b="1" dirty="0"/>
              </a:p>
            </p:txBody>
          </p:sp>
        </mc:Choice>
        <mc:Fallback xmlns="">
          <p:sp>
            <p:nvSpPr>
              <p:cNvPr id="27" name="CasellaDiTesto 26">
                <a:extLst>
                  <a:ext uri="{FF2B5EF4-FFF2-40B4-BE49-F238E27FC236}">
                    <a16:creationId xmlns:a16="http://schemas.microsoft.com/office/drawing/2014/main" id="{8D6708CF-541D-4F63-BD9C-274703024DCE}"/>
                  </a:ext>
                </a:extLst>
              </p:cNvPr>
              <p:cNvSpPr txBox="1">
                <a:spLocks noRot="1" noChangeAspect="1" noMove="1" noResize="1" noEditPoints="1" noAdjustHandles="1" noChangeArrowheads="1" noChangeShapeType="1" noTextEdit="1"/>
              </p:cNvSpPr>
              <p:nvPr/>
            </p:nvSpPr>
            <p:spPr>
              <a:xfrm>
                <a:off x="8520018" y="3832675"/>
                <a:ext cx="905521" cy="395558"/>
              </a:xfrm>
              <a:prstGeom prst="rect">
                <a:avLst/>
              </a:prstGeom>
              <a:blipFill>
                <a:blip r:embed="rId13"/>
                <a:stretch>
                  <a:fillRect t="-7692"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B691BBE-C4FA-40C5-9F4E-652E86FC70DE}"/>
                  </a:ext>
                </a:extLst>
              </p:cNvPr>
              <p:cNvSpPr txBox="1"/>
              <p:nvPr/>
            </p:nvSpPr>
            <p:spPr>
              <a:xfrm>
                <a:off x="10529060" y="3832675"/>
                <a:ext cx="1137998" cy="395558"/>
              </a:xfrm>
              <a:prstGeom prst="rect">
                <a:avLst/>
              </a:prstGeom>
              <a:noFill/>
            </p:spPr>
            <p:txBody>
              <a:bodyPr wrap="square" rtlCol="0">
                <a:spAutoFit/>
              </a:bodyPr>
              <a:lstStyle/>
              <a:p>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𝟎</m:t>
                        </m:r>
                      </m:sub>
                    </m:sSub>
                    <m:r>
                      <a:rPr lang="en-GB" b="1" i="0" smtClean="0">
                        <a:solidFill>
                          <a:srgbClr val="FF0000"/>
                        </a:solidFill>
                        <a:latin typeface="Cambria Math" panose="02040503050406030204" pitchFamily="18" charset="0"/>
                      </a:rPr>
                      <m:t>+</m:t>
                    </m:r>
                  </m:oMath>
                </a14:m>
                <a:r>
                  <a:rPr lang="en-GB" b="1" dirty="0">
                    <a:solidFill>
                      <a:srgbClr val="FF0000"/>
                    </a:solidFill>
                  </a:rPr>
                  <a: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𝑻</m:t>
                        </m:r>
                      </m:e>
                      <m:sub>
                        <m:r>
                          <a:rPr lang="en-GB" b="1" i="1">
                            <a:solidFill>
                              <a:srgbClr val="FF0000"/>
                            </a:solidFill>
                            <a:latin typeface="Cambria Math" panose="02040503050406030204" pitchFamily="18" charset="0"/>
                          </a:rPr>
                          <m:t>𝒓𝒇</m:t>
                        </m:r>
                      </m:sub>
                    </m:sSub>
                  </m:oMath>
                </a14:m>
                <a:endParaRPr lang="en-GB" b="1" dirty="0"/>
              </a:p>
            </p:txBody>
          </p:sp>
        </mc:Choice>
        <mc:Fallback xmlns="">
          <p:sp>
            <p:nvSpPr>
              <p:cNvPr id="28" name="CasellaDiTesto 27">
                <a:extLst>
                  <a:ext uri="{FF2B5EF4-FFF2-40B4-BE49-F238E27FC236}">
                    <a16:creationId xmlns:a16="http://schemas.microsoft.com/office/drawing/2014/main" id="{5B691BBE-C4FA-40C5-9F4E-652E86FC70DE}"/>
                  </a:ext>
                </a:extLst>
              </p:cNvPr>
              <p:cNvSpPr txBox="1">
                <a:spLocks noRot="1" noChangeAspect="1" noMove="1" noResize="1" noEditPoints="1" noAdjustHandles="1" noChangeArrowheads="1" noChangeShapeType="1" noTextEdit="1"/>
              </p:cNvSpPr>
              <p:nvPr/>
            </p:nvSpPr>
            <p:spPr>
              <a:xfrm>
                <a:off x="10529060" y="3832675"/>
                <a:ext cx="1137998" cy="395558"/>
              </a:xfrm>
              <a:prstGeom prst="rect">
                <a:avLst/>
              </a:prstGeom>
              <a:blipFill>
                <a:blip r:embed="rId14"/>
                <a:stretch>
                  <a:fillRect b="-9231"/>
                </a:stretch>
              </a:blipFill>
            </p:spPr>
            <p:txBody>
              <a:bodyPr/>
              <a:lstStyle/>
              <a:p>
                <a:r>
                  <a:rPr lang="en-GB">
                    <a:noFill/>
                  </a:rPr>
                  <a:t> </a:t>
                </a:r>
              </a:p>
            </p:txBody>
          </p:sp>
        </mc:Fallback>
      </mc:AlternateContent>
      <p:sp>
        <p:nvSpPr>
          <p:cNvPr id="11" name="Ovale 10">
            <a:extLst>
              <a:ext uri="{FF2B5EF4-FFF2-40B4-BE49-F238E27FC236}">
                <a16:creationId xmlns:a16="http://schemas.microsoft.com/office/drawing/2014/main" id="{86A010AC-0274-4F98-A25E-EE94E72AB761}"/>
              </a:ext>
            </a:extLst>
          </p:cNvPr>
          <p:cNvSpPr/>
          <p:nvPr/>
        </p:nvSpPr>
        <p:spPr>
          <a:xfrm>
            <a:off x="5095785" y="5734975"/>
            <a:ext cx="129124" cy="119967"/>
          </a:xfrm>
          <a:prstGeom prst="ellipse">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28E408B1-4A19-48E5-872B-D1FB156549BE}"/>
                  </a:ext>
                </a:extLst>
              </p:cNvPr>
              <p:cNvSpPr txBox="1"/>
              <p:nvPr/>
            </p:nvSpPr>
            <p:spPr>
              <a:xfrm>
                <a:off x="3873338" y="4292296"/>
                <a:ext cx="806759" cy="369332"/>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en-GB" b="1" i="0" smtClean="0">
                          <a:solidFill>
                            <a:schemeClr val="tx1"/>
                          </a:solidFill>
                          <a:latin typeface="Cambria Math" panose="02040503050406030204" pitchFamily="18" charset="0"/>
                          <a:ea typeface="Cambria Math" panose="02040503050406030204" pitchFamily="18" charset="0"/>
                        </a:rPr>
                        <m:t>𝐙𝐨𝐨𝐦</m:t>
                      </m:r>
                    </m:oMath>
                  </m:oMathPara>
                </a14:m>
                <a:endParaRPr lang="en-GB" b="1" dirty="0">
                  <a:solidFill>
                    <a:srgbClr val="BF00BF"/>
                  </a:solidFill>
                </a:endParaRPr>
              </a:p>
            </p:txBody>
          </p:sp>
        </mc:Choice>
        <mc:Fallback xmlns="">
          <p:sp>
            <p:nvSpPr>
              <p:cNvPr id="30" name="CasellaDiTesto 29">
                <a:extLst>
                  <a:ext uri="{FF2B5EF4-FFF2-40B4-BE49-F238E27FC236}">
                    <a16:creationId xmlns:a16="http://schemas.microsoft.com/office/drawing/2014/main" id="{28E408B1-4A19-48E5-872B-D1FB156549BE}"/>
                  </a:ext>
                </a:extLst>
              </p:cNvPr>
              <p:cNvSpPr txBox="1">
                <a:spLocks noRot="1" noChangeAspect="1" noMove="1" noResize="1" noEditPoints="1" noAdjustHandles="1" noChangeArrowheads="1" noChangeShapeType="1" noTextEdit="1"/>
              </p:cNvSpPr>
              <p:nvPr/>
            </p:nvSpPr>
            <p:spPr>
              <a:xfrm>
                <a:off x="3873338" y="4292296"/>
                <a:ext cx="806759" cy="369332"/>
              </a:xfrm>
              <a:prstGeom prst="rect">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9701EAC7-265D-4884-81CB-878843176DEC}"/>
                  </a:ext>
                </a:extLst>
              </p:cNvPr>
              <p:cNvSpPr txBox="1"/>
              <p:nvPr/>
            </p:nvSpPr>
            <p:spPr>
              <a:xfrm>
                <a:off x="9131197" y="4242011"/>
                <a:ext cx="806759" cy="369332"/>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en-GB" b="1" i="0" smtClean="0">
                          <a:solidFill>
                            <a:schemeClr val="tx1"/>
                          </a:solidFill>
                          <a:latin typeface="Cambria Math" panose="02040503050406030204" pitchFamily="18" charset="0"/>
                          <a:ea typeface="Cambria Math" panose="02040503050406030204" pitchFamily="18" charset="0"/>
                        </a:rPr>
                        <m:t>𝐙𝐨𝐨𝐦</m:t>
                      </m:r>
                    </m:oMath>
                  </m:oMathPara>
                </a14:m>
                <a:endParaRPr lang="en-GB" b="1" dirty="0">
                  <a:solidFill>
                    <a:srgbClr val="BF00BF"/>
                  </a:solidFill>
                </a:endParaRPr>
              </a:p>
            </p:txBody>
          </p:sp>
        </mc:Choice>
        <mc:Fallback xmlns="">
          <p:sp>
            <p:nvSpPr>
              <p:cNvPr id="31" name="CasellaDiTesto 30">
                <a:extLst>
                  <a:ext uri="{FF2B5EF4-FFF2-40B4-BE49-F238E27FC236}">
                    <a16:creationId xmlns:a16="http://schemas.microsoft.com/office/drawing/2014/main" id="{9701EAC7-265D-4884-81CB-878843176DEC}"/>
                  </a:ext>
                </a:extLst>
              </p:cNvPr>
              <p:cNvSpPr txBox="1">
                <a:spLocks noRot="1" noChangeAspect="1" noMove="1" noResize="1" noEditPoints="1" noAdjustHandles="1" noChangeArrowheads="1" noChangeShapeType="1" noTextEdit="1"/>
              </p:cNvSpPr>
              <p:nvPr/>
            </p:nvSpPr>
            <p:spPr>
              <a:xfrm>
                <a:off x="9131197" y="4242011"/>
                <a:ext cx="806759" cy="369332"/>
              </a:xfrm>
              <a:prstGeom prst="rect">
                <a:avLst/>
              </a:prstGeom>
              <a:blipFill>
                <a:blip r:embed="rId16"/>
                <a:stretch>
                  <a:fillRect/>
                </a:stretch>
              </a:blipFill>
              <a:ln>
                <a:solidFill>
                  <a:schemeClr val="tx1"/>
                </a:solidFill>
              </a:ln>
            </p:spPr>
            <p:txBody>
              <a:bodyPr/>
              <a:lstStyle/>
              <a:p>
                <a:r>
                  <a:rPr lang="en-GB">
                    <a:noFill/>
                  </a:rPr>
                  <a:t> </a:t>
                </a:r>
              </a:p>
            </p:txBody>
          </p:sp>
        </mc:Fallback>
      </mc:AlternateContent>
      <p:sp>
        <p:nvSpPr>
          <p:cNvPr id="10" name="Segnaposto numero diapositiva 9">
            <a:extLst>
              <a:ext uri="{FF2B5EF4-FFF2-40B4-BE49-F238E27FC236}">
                <a16:creationId xmlns:a16="http://schemas.microsoft.com/office/drawing/2014/main" id="{BA19B174-7E16-4BD5-92C2-576B265EF077}"/>
              </a:ext>
            </a:extLst>
          </p:cNvPr>
          <p:cNvSpPr>
            <a:spLocks noGrp="1"/>
          </p:cNvSpPr>
          <p:nvPr>
            <p:ph type="sldNum" sz="quarter" idx="12"/>
          </p:nvPr>
        </p:nvSpPr>
        <p:spPr/>
        <p:txBody>
          <a:bodyPr/>
          <a:lstStyle/>
          <a:p>
            <a:fld id="{F556478C-EA8F-4B12-8AB2-8053E5C3663D}" type="slidenum">
              <a:rPr lang="en-GB" smtClean="0"/>
              <a:t>55</a:t>
            </a:fld>
            <a:endParaRPr lang="en-GB"/>
          </a:p>
        </p:txBody>
      </p:sp>
      <p:sp>
        <p:nvSpPr>
          <p:cNvPr id="4" name="CasellaDiTesto 3">
            <a:extLst>
              <a:ext uri="{FF2B5EF4-FFF2-40B4-BE49-F238E27FC236}">
                <a16:creationId xmlns:a16="http://schemas.microsoft.com/office/drawing/2014/main" id="{127C78EB-C874-495D-B6B8-07ECEEEFDC84}"/>
              </a:ext>
            </a:extLst>
          </p:cNvPr>
          <p:cNvSpPr txBox="1"/>
          <p:nvPr/>
        </p:nvSpPr>
        <p:spPr>
          <a:xfrm>
            <a:off x="0" y="65942"/>
            <a:ext cx="12192000" cy="707886"/>
          </a:xfrm>
          <a:prstGeom prst="rect">
            <a:avLst/>
          </a:prstGeom>
          <a:noFill/>
        </p:spPr>
        <p:txBody>
          <a:bodyPr wrap="square" rtlCol="0">
            <a:spAutoFit/>
          </a:bodyPr>
          <a:lstStyle/>
          <a:p>
            <a:pPr algn="ctr"/>
            <a:r>
              <a:rPr lang="en-GB" sz="4000" dirty="0">
                <a:latin typeface="+mj-lt"/>
              </a:rPr>
              <a:t>Effects of the bunch length on HOM-voltage computations</a:t>
            </a:r>
          </a:p>
        </p:txBody>
      </p:sp>
      <p:cxnSp>
        <p:nvCxnSpPr>
          <p:cNvPr id="15" name="Connettore 2 14">
            <a:extLst>
              <a:ext uri="{FF2B5EF4-FFF2-40B4-BE49-F238E27FC236}">
                <a16:creationId xmlns:a16="http://schemas.microsoft.com/office/drawing/2014/main" id="{E2131E82-2508-4B55-9506-E13C5FE77A51}"/>
              </a:ext>
            </a:extLst>
          </p:cNvPr>
          <p:cNvCxnSpPr>
            <a:cxnSpLocks/>
          </p:cNvCxnSpPr>
          <p:nvPr/>
        </p:nvCxnSpPr>
        <p:spPr>
          <a:xfrm>
            <a:off x="4187391" y="3601690"/>
            <a:ext cx="178656" cy="5621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23BFAF95-F24B-485C-B920-CAB43DA9397E}"/>
              </a:ext>
            </a:extLst>
          </p:cNvPr>
          <p:cNvCxnSpPr>
            <a:cxnSpLocks/>
          </p:cNvCxnSpPr>
          <p:nvPr/>
        </p:nvCxnSpPr>
        <p:spPr>
          <a:xfrm flipH="1">
            <a:off x="10892901" y="3429000"/>
            <a:ext cx="540855" cy="3962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id="{E87D0CAB-C8AA-4EBE-B9B6-C15D641CB287}"/>
              </a:ext>
            </a:extLst>
          </p:cNvPr>
          <p:cNvSpPr/>
          <p:nvPr/>
        </p:nvSpPr>
        <p:spPr>
          <a:xfrm>
            <a:off x="11667058" y="976636"/>
            <a:ext cx="379072" cy="245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0073A825-85F0-42B8-9906-2C5AE7981386}"/>
                  </a:ext>
                </a:extLst>
              </p:cNvPr>
              <p:cNvSpPr txBox="1"/>
              <p:nvPr/>
            </p:nvSpPr>
            <p:spPr>
              <a:xfrm rot="16200000">
                <a:off x="11264388" y="1996103"/>
                <a:ext cx="1127553" cy="276999"/>
              </a:xfrm>
              <a:prstGeom prst="rect">
                <a:avLst/>
              </a:prstGeom>
              <a:noFill/>
            </p:spPr>
            <p:txBody>
              <a:bodyPr wrap="none" lIns="0" tIns="0" rIns="0" bIns="0" rtlCol="0">
                <a:spAutoFit/>
              </a:bodyPr>
              <a:lstStyle/>
              <a:p>
                <a14:m>
                  <m:oMath xmlns:m="http://schemas.openxmlformats.org/officeDocument/2006/math">
                    <m:f>
                      <m:fPr>
                        <m:type m:val="lin"/>
                        <m:ctrlPr>
                          <a:rPr lang="en-GB" i="1" smtClean="0">
                            <a:solidFill>
                              <a:srgbClr val="C9C927"/>
                            </a:solidFill>
                            <a:latin typeface="Cambria Math" panose="02040503050406030204" pitchFamily="18" charset="0"/>
                          </a:rPr>
                        </m:ctrlPr>
                      </m:fPr>
                      <m:num>
                        <m:r>
                          <a:rPr lang="en-GB" i="1" smtClean="0">
                            <a:solidFill>
                              <a:srgbClr val="C9C927"/>
                            </a:solidFill>
                            <a:latin typeface="Cambria Math" panose="02040503050406030204" pitchFamily="18" charset="0"/>
                            <a:ea typeface="Cambria Math" panose="02040503050406030204" pitchFamily="18" charset="0"/>
                          </a:rPr>
                          <m:t>𝜆</m:t>
                        </m:r>
                      </m:num>
                      <m:den>
                        <m:sSub>
                          <m:sSubPr>
                            <m:ctrlPr>
                              <a:rPr lang="en-GB" b="0" i="1" smtClean="0">
                                <a:solidFill>
                                  <a:srgbClr val="C9C927"/>
                                </a:solidFill>
                                <a:latin typeface="Cambria Math" panose="02040503050406030204" pitchFamily="18" charset="0"/>
                              </a:rPr>
                            </m:ctrlPr>
                          </m:sSubPr>
                          <m:e>
                            <m:r>
                              <a:rPr lang="en-GB" b="0" i="1" smtClean="0">
                                <a:solidFill>
                                  <a:srgbClr val="C9C927"/>
                                </a:solidFill>
                                <a:latin typeface="Cambria Math" panose="02040503050406030204" pitchFamily="18" charset="0"/>
                              </a:rPr>
                              <m:t>𝑄</m:t>
                            </m:r>
                          </m:e>
                          <m:sub>
                            <m:r>
                              <a:rPr lang="en-GB" b="0" i="1" smtClean="0">
                                <a:solidFill>
                                  <a:srgbClr val="C9C927"/>
                                </a:solidFill>
                                <a:latin typeface="Cambria Math" panose="02040503050406030204" pitchFamily="18" charset="0"/>
                              </a:rPr>
                              <m:t>𝑏</m:t>
                            </m:r>
                          </m:sub>
                        </m:sSub>
                      </m:den>
                    </m:f>
                  </m:oMath>
                </a14:m>
                <a:r>
                  <a:rPr lang="en-GB" dirty="0">
                    <a:solidFill>
                      <a:srgbClr val="C9C927"/>
                    </a:solidFill>
                  </a:rPr>
                  <a:t> [1/ns]</a:t>
                </a:r>
                <a:endParaRPr lang="en-GB" dirty="0"/>
              </a:p>
            </p:txBody>
          </p:sp>
        </mc:Choice>
        <mc:Fallback xmlns="">
          <p:sp>
            <p:nvSpPr>
              <p:cNvPr id="36" name="CasellaDiTesto 35">
                <a:extLst>
                  <a:ext uri="{FF2B5EF4-FFF2-40B4-BE49-F238E27FC236}">
                    <a16:creationId xmlns:a16="http://schemas.microsoft.com/office/drawing/2014/main" id="{0073A825-85F0-42B8-9906-2C5AE7981386}"/>
                  </a:ext>
                </a:extLst>
              </p:cNvPr>
              <p:cNvSpPr txBox="1">
                <a:spLocks noRot="1" noChangeAspect="1" noMove="1" noResize="1" noEditPoints="1" noAdjustHandles="1" noChangeArrowheads="1" noChangeShapeType="1" noTextEdit="1"/>
              </p:cNvSpPr>
              <p:nvPr/>
            </p:nvSpPr>
            <p:spPr>
              <a:xfrm rot="16200000">
                <a:off x="11264388" y="1996103"/>
                <a:ext cx="1127553" cy="276999"/>
              </a:xfrm>
              <a:prstGeom prst="rect">
                <a:avLst/>
              </a:prstGeom>
              <a:blipFill>
                <a:blip r:embed="rId17"/>
                <a:stretch>
                  <a:fillRect l="-175556" t="-13514" r="-255556" b="-25946"/>
                </a:stretch>
              </a:blipFill>
            </p:spPr>
            <p:txBody>
              <a:bodyPr/>
              <a:lstStyle/>
              <a:p>
                <a:r>
                  <a:rPr lang="en-GB">
                    <a:noFill/>
                  </a:rPr>
                  <a:t> </a:t>
                </a:r>
              </a:p>
            </p:txBody>
          </p:sp>
        </mc:Fallback>
      </mc:AlternateContent>
      <p:sp>
        <p:nvSpPr>
          <p:cNvPr id="39" name="Rettangolo 38">
            <a:extLst>
              <a:ext uri="{FF2B5EF4-FFF2-40B4-BE49-F238E27FC236}">
                <a16:creationId xmlns:a16="http://schemas.microsoft.com/office/drawing/2014/main" id="{2113BA71-0F44-4935-9DB3-94F91DFEE7C7}"/>
              </a:ext>
            </a:extLst>
          </p:cNvPr>
          <p:cNvSpPr/>
          <p:nvPr/>
        </p:nvSpPr>
        <p:spPr>
          <a:xfrm>
            <a:off x="7824650" y="4132311"/>
            <a:ext cx="249474" cy="245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E9EAF923-F310-4288-9FB6-CA577B40C3BA}"/>
                  </a:ext>
                </a:extLst>
              </p:cNvPr>
              <p:cNvSpPr txBox="1"/>
              <p:nvPr/>
            </p:nvSpPr>
            <p:spPr>
              <a:xfrm rot="16200000">
                <a:off x="7473253" y="5268526"/>
                <a:ext cx="875561" cy="215444"/>
              </a:xfrm>
              <a:prstGeom prst="rect">
                <a:avLst/>
              </a:prstGeom>
              <a:noFill/>
            </p:spPr>
            <p:txBody>
              <a:bodyPr wrap="none" lIns="0" tIns="0" rIns="0" bIns="0" rtlCol="0">
                <a:spAutoFit/>
              </a:bodyPr>
              <a:lstStyle/>
              <a:p>
                <a14:m>
                  <m:oMath xmlns:m="http://schemas.openxmlformats.org/officeDocument/2006/math">
                    <m:f>
                      <m:fPr>
                        <m:type m:val="lin"/>
                        <m:ctrlPr>
                          <a:rPr lang="en-GB" sz="1400" i="1" smtClean="0">
                            <a:solidFill>
                              <a:srgbClr val="C9C927"/>
                            </a:solidFill>
                            <a:latin typeface="Cambria Math" panose="02040503050406030204" pitchFamily="18" charset="0"/>
                          </a:rPr>
                        </m:ctrlPr>
                      </m:fPr>
                      <m:num>
                        <m:r>
                          <a:rPr lang="en-GB" sz="1400" i="1" smtClean="0">
                            <a:solidFill>
                              <a:srgbClr val="C9C927"/>
                            </a:solidFill>
                            <a:latin typeface="Cambria Math" panose="02040503050406030204" pitchFamily="18" charset="0"/>
                            <a:ea typeface="Cambria Math" panose="02040503050406030204" pitchFamily="18" charset="0"/>
                          </a:rPr>
                          <m:t>𝜆</m:t>
                        </m:r>
                      </m:num>
                      <m:den>
                        <m:sSub>
                          <m:sSubPr>
                            <m:ctrlPr>
                              <a:rPr lang="en-GB" sz="1400" b="0" i="1" smtClean="0">
                                <a:solidFill>
                                  <a:srgbClr val="C9C927"/>
                                </a:solidFill>
                                <a:latin typeface="Cambria Math" panose="02040503050406030204" pitchFamily="18" charset="0"/>
                              </a:rPr>
                            </m:ctrlPr>
                          </m:sSubPr>
                          <m:e>
                            <m:r>
                              <a:rPr lang="en-GB" sz="1400" b="0" i="1" smtClean="0">
                                <a:solidFill>
                                  <a:srgbClr val="C9C927"/>
                                </a:solidFill>
                                <a:latin typeface="Cambria Math" panose="02040503050406030204" pitchFamily="18" charset="0"/>
                              </a:rPr>
                              <m:t>𝑄</m:t>
                            </m:r>
                          </m:e>
                          <m:sub>
                            <m:r>
                              <a:rPr lang="en-GB" sz="1400" b="0" i="1" smtClean="0">
                                <a:solidFill>
                                  <a:srgbClr val="C9C927"/>
                                </a:solidFill>
                                <a:latin typeface="Cambria Math" panose="02040503050406030204" pitchFamily="18" charset="0"/>
                              </a:rPr>
                              <m:t>𝑏</m:t>
                            </m:r>
                          </m:sub>
                        </m:sSub>
                      </m:den>
                    </m:f>
                  </m:oMath>
                </a14:m>
                <a:r>
                  <a:rPr lang="en-GB" sz="1400" dirty="0">
                    <a:solidFill>
                      <a:srgbClr val="C9C927"/>
                    </a:solidFill>
                  </a:rPr>
                  <a:t> [1/ns]</a:t>
                </a:r>
                <a:endParaRPr lang="en-GB" sz="1400" dirty="0"/>
              </a:p>
            </p:txBody>
          </p:sp>
        </mc:Choice>
        <mc:Fallback xmlns="">
          <p:sp>
            <p:nvSpPr>
              <p:cNvPr id="41" name="CasellaDiTesto 40">
                <a:extLst>
                  <a:ext uri="{FF2B5EF4-FFF2-40B4-BE49-F238E27FC236}">
                    <a16:creationId xmlns:a16="http://schemas.microsoft.com/office/drawing/2014/main" id="{E9EAF923-F310-4288-9FB6-CA577B40C3BA}"/>
                  </a:ext>
                </a:extLst>
              </p:cNvPr>
              <p:cNvSpPr txBox="1">
                <a:spLocks noRot="1" noChangeAspect="1" noMove="1" noResize="1" noEditPoints="1" noAdjustHandles="1" noChangeArrowheads="1" noChangeShapeType="1" noTextEdit="1"/>
              </p:cNvSpPr>
              <p:nvPr/>
            </p:nvSpPr>
            <p:spPr>
              <a:xfrm rot="16200000">
                <a:off x="7473253" y="5268526"/>
                <a:ext cx="875561" cy="215444"/>
              </a:xfrm>
              <a:prstGeom prst="rect">
                <a:avLst/>
              </a:prstGeom>
              <a:blipFill>
                <a:blip r:embed="rId18"/>
                <a:stretch>
                  <a:fillRect l="-157143" t="-11111" r="-245714" b="-23611"/>
                </a:stretch>
              </a:blipFill>
            </p:spPr>
            <p:txBody>
              <a:bodyPr/>
              <a:lstStyle/>
              <a:p>
                <a:r>
                  <a:rPr lang="en-GB">
                    <a:noFill/>
                  </a:rPr>
                  <a:t> </a:t>
                </a:r>
              </a:p>
            </p:txBody>
          </p:sp>
        </mc:Fallback>
      </mc:AlternateContent>
      <p:sp>
        <p:nvSpPr>
          <p:cNvPr id="43" name="Rettangolo 42">
            <a:extLst>
              <a:ext uri="{FF2B5EF4-FFF2-40B4-BE49-F238E27FC236}">
                <a16:creationId xmlns:a16="http://schemas.microsoft.com/office/drawing/2014/main" id="{59FA4548-FFB7-4B8A-AA05-680DC4BE1EB8}"/>
              </a:ext>
            </a:extLst>
          </p:cNvPr>
          <p:cNvSpPr/>
          <p:nvPr/>
        </p:nvSpPr>
        <p:spPr>
          <a:xfrm>
            <a:off x="11926648" y="4271968"/>
            <a:ext cx="249474" cy="245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E27446B4-43EE-456D-ABC4-2EE41DD6DABA}"/>
                  </a:ext>
                </a:extLst>
              </p:cNvPr>
              <p:cNvSpPr txBox="1"/>
              <p:nvPr/>
            </p:nvSpPr>
            <p:spPr>
              <a:xfrm rot="16200000">
                <a:off x="11620989" y="5268526"/>
                <a:ext cx="875561" cy="215444"/>
              </a:xfrm>
              <a:prstGeom prst="rect">
                <a:avLst/>
              </a:prstGeom>
              <a:noFill/>
            </p:spPr>
            <p:txBody>
              <a:bodyPr wrap="none" lIns="0" tIns="0" rIns="0" bIns="0" rtlCol="0">
                <a:spAutoFit/>
              </a:bodyPr>
              <a:lstStyle/>
              <a:p>
                <a14:m>
                  <m:oMath xmlns:m="http://schemas.openxmlformats.org/officeDocument/2006/math">
                    <m:f>
                      <m:fPr>
                        <m:type m:val="lin"/>
                        <m:ctrlPr>
                          <a:rPr lang="en-GB" sz="1400" i="1" smtClean="0">
                            <a:solidFill>
                              <a:srgbClr val="C9C927"/>
                            </a:solidFill>
                            <a:latin typeface="Cambria Math" panose="02040503050406030204" pitchFamily="18" charset="0"/>
                          </a:rPr>
                        </m:ctrlPr>
                      </m:fPr>
                      <m:num>
                        <m:r>
                          <a:rPr lang="en-GB" sz="1400" i="1" smtClean="0">
                            <a:solidFill>
                              <a:srgbClr val="C9C927"/>
                            </a:solidFill>
                            <a:latin typeface="Cambria Math" panose="02040503050406030204" pitchFamily="18" charset="0"/>
                            <a:ea typeface="Cambria Math" panose="02040503050406030204" pitchFamily="18" charset="0"/>
                          </a:rPr>
                          <m:t>𝜆</m:t>
                        </m:r>
                      </m:num>
                      <m:den>
                        <m:sSub>
                          <m:sSubPr>
                            <m:ctrlPr>
                              <a:rPr lang="en-GB" sz="1400" b="0" i="1" smtClean="0">
                                <a:solidFill>
                                  <a:srgbClr val="C9C927"/>
                                </a:solidFill>
                                <a:latin typeface="Cambria Math" panose="02040503050406030204" pitchFamily="18" charset="0"/>
                              </a:rPr>
                            </m:ctrlPr>
                          </m:sSubPr>
                          <m:e>
                            <m:r>
                              <a:rPr lang="en-GB" sz="1400" b="0" i="1" smtClean="0">
                                <a:solidFill>
                                  <a:srgbClr val="C9C927"/>
                                </a:solidFill>
                                <a:latin typeface="Cambria Math" panose="02040503050406030204" pitchFamily="18" charset="0"/>
                              </a:rPr>
                              <m:t>𝑄</m:t>
                            </m:r>
                          </m:e>
                          <m:sub>
                            <m:r>
                              <a:rPr lang="en-GB" sz="1400" b="0" i="1" smtClean="0">
                                <a:solidFill>
                                  <a:srgbClr val="C9C927"/>
                                </a:solidFill>
                                <a:latin typeface="Cambria Math" panose="02040503050406030204" pitchFamily="18" charset="0"/>
                              </a:rPr>
                              <m:t>𝑏</m:t>
                            </m:r>
                          </m:sub>
                        </m:sSub>
                      </m:den>
                    </m:f>
                  </m:oMath>
                </a14:m>
                <a:r>
                  <a:rPr lang="en-GB" sz="1400" dirty="0">
                    <a:solidFill>
                      <a:srgbClr val="C9C927"/>
                    </a:solidFill>
                  </a:rPr>
                  <a:t> [1/ns]</a:t>
                </a:r>
                <a:endParaRPr lang="en-GB" sz="1400" dirty="0"/>
              </a:p>
            </p:txBody>
          </p:sp>
        </mc:Choice>
        <mc:Fallback xmlns="">
          <p:sp>
            <p:nvSpPr>
              <p:cNvPr id="45" name="CasellaDiTesto 44">
                <a:extLst>
                  <a:ext uri="{FF2B5EF4-FFF2-40B4-BE49-F238E27FC236}">
                    <a16:creationId xmlns:a16="http://schemas.microsoft.com/office/drawing/2014/main" id="{E27446B4-43EE-456D-ABC4-2EE41DD6DABA}"/>
                  </a:ext>
                </a:extLst>
              </p:cNvPr>
              <p:cNvSpPr txBox="1">
                <a:spLocks noRot="1" noChangeAspect="1" noMove="1" noResize="1" noEditPoints="1" noAdjustHandles="1" noChangeArrowheads="1" noChangeShapeType="1" noTextEdit="1"/>
              </p:cNvSpPr>
              <p:nvPr/>
            </p:nvSpPr>
            <p:spPr>
              <a:xfrm rot="16200000">
                <a:off x="11620989" y="5268526"/>
                <a:ext cx="875561" cy="215444"/>
              </a:xfrm>
              <a:prstGeom prst="rect">
                <a:avLst/>
              </a:prstGeom>
              <a:blipFill>
                <a:blip r:embed="rId19"/>
                <a:stretch>
                  <a:fillRect l="-152778" t="-11111" r="-236111" b="-23611"/>
                </a:stretch>
              </a:blipFill>
            </p:spPr>
            <p:txBody>
              <a:bodyPr/>
              <a:lstStyle/>
              <a:p>
                <a:r>
                  <a:rPr lang="en-GB">
                    <a:noFill/>
                  </a:rPr>
                  <a:t> </a:t>
                </a:r>
              </a:p>
            </p:txBody>
          </p:sp>
        </mc:Fallback>
      </mc:AlternateContent>
      <p:sp>
        <p:nvSpPr>
          <p:cNvPr id="47" name="Ovale 46">
            <a:extLst>
              <a:ext uri="{FF2B5EF4-FFF2-40B4-BE49-F238E27FC236}">
                <a16:creationId xmlns:a16="http://schemas.microsoft.com/office/drawing/2014/main" id="{2B23FD5A-637B-4C98-ABB9-2D804692DD46}"/>
              </a:ext>
            </a:extLst>
          </p:cNvPr>
          <p:cNvSpPr/>
          <p:nvPr/>
        </p:nvSpPr>
        <p:spPr>
          <a:xfrm>
            <a:off x="5095785" y="5894770"/>
            <a:ext cx="129124" cy="119967"/>
          </a:xfrm>
          <a:prstGeom prst="ellipse">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asellaDiTesto 47">
            <a:extLst>
              <a:ext uri="{FF2B5EF4-FFF2-40B4-BE49-F238E27FC236}">
                <a16:creationId xmlns:a16="http://schemas.microsoft.com/office/drawing/2014/main" id="{71368176-013B-4129-ADBE-847BF6EB25F8}"/>
              </a:ext>
            </a:extLst>
          </p:cNvPr>
          <p:cNvSpPr txBox="1"/>
          <p:nvPr/>
        </p:nvSpPr>
        <p:spPr>
          <a:xfrm>
            <a:off x="3609102" y="5491050"/>
            <a:ext cx="1335233" cy="584775"/>
          </a:xfrm>
          <a:prstGeom prst="rect">
            <a:avLst/>
          </a:prstGeom>
          <a:noFill/>
        </p:spPr>
        <p:txBody>
          <a:bodyPr wrap="square" rtlCol="0">
            <a:spAutoFit/>
          </a:bodyPr>
          <a:lstStyle/>
          <a:p>
            <a:r>
              <a:rPr lang="en-GB" sz="1600" i="1" dirty="0"/>
              <a:t>beam-loading theorem</a:t>
            </a:r>
          </a:p>
        </p:txBody>
      </p:sp>
      <p:cxnSp>
        <p:nvCxnSpPr>
          <p:cNvPr id="50" name="Connettore 2 49">
            <a:extLst>
              <a:ext uri="{FF2B5EF4-FFF2-40B4-BE49-F238E27FC236}">
                <a16:creationId xmlns:a16="http://schemas.microsoft.com/office/drawing/2014/main" id="{079A512A-CCD5-4263-BA90-BD0971B675A7}"/>
              </a:ext>
            </a:extLst>
          </p:cNvPr>
          <p:cNvCxnSpPr>
            <a:cxnSpLocks/>
          </p:cNvCxnSpPr>
          <p:nvPr/>
        </p:nvCxnSpPr>
        <p:spPr>
          <a:xfrm flipV="1">
            <a:off x="4652884" y="5783437"/>
            <a:ext cx="442901" cy="30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1496C703-4696-423B-9789-8E56030AC939}"/>
              </a:ext>
            </a:extLst>
          </p:cNvPr>
          <p:cNvCxnSpPr>
            <a:cxnSpLocks/>
          </p:cNvCxnSpPr>
          <p:nvPr/>
        </p:nvCxnSpPr>
        <p:spPr>
          <a:xfrm>
            <a:off x="4585716" y="5891271"/>
            <a:ext cx="498593" cy="37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613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ED177574-DC9B-47C7-9240-ED0905CD9188}"/>
                  </a:ext>
                </a:extLst>
              </p:cNvPr>
              <p:cNvSpPr txBox="1"/>
              <p:nvPr/>
            </p:nvSpPr>
            <p:spPr>
              <a:xfrm>
                <a:off x="8877" y="994734"/>
                <a:ext cx="12192000" cy="7051739"/>
              </a:xfrm>
              <a:prstGeom prst="rect">
                <a:avLst/>
              </a:prstGeom>
              <a:noFill/>
            </p:spPr>
            <p:txBody>
              <a:bodyPr wrap="square" rtlCol="0">
                <a:spAutoFit/>
              </a:bodyPr>
              <a:lstStyle/>
              <a:p>
                <a:pPr marL="285750" indent="-285750">
                  <a:buFont typeface="Wingdings" panose="05000000000000000000" pitchFamily="2" charset="2"/>
                  <a:buChar char="q"/>
                </a:pPr>
                <a:r>
                  <a:rPr lang="en-GB" dirty="0"/>
                  <a:t>Let’s suppose to have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oMath>
                </a14:m>
                <a:r>
                  <a:rPr lang="en-GB" dirty="0"/>
                  <a:t> equally-spaced bunches, each with charge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oMath>
                </a14:m>
                <a:r>
                  <a:rPr lang="en-GB" dirty="0"/>
                  <a:t>, circulating in a ring with circumference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𝑟</m:t>
                        </m:r>
                      </m:sub>
                    </m:sSub>
                  </m:oMath>
                </a14:m>
                <a:r>
                  <a:rPr lang="en-GB" dirty="0"/>
                  <a:t>.</a:t>
                </a:r>
              </a:p>
              <a:p>
                <a:pPr marL="742950" lvl="1" indent="-285750">
                  <a:buFont typeface="Wingdings" panose="05000000000000000000" pitchFamily="2" charset="2"/>
                  <a:buChar char="Ø"/>
                </a:pPr>
                <a:r>
                  <a:rPr lang="en-GB" dirty="0"/>
                  <a:t>We assume that each bunch is described by only one macroparticle.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For each bunch </a:t>
                </a:r>
                <a14:m>
                  <m:oMath xmlns:m="http://schemas.openxmlformats.org/officeDocument/2006/math">
                    <m:r>
                      <a:rPr lang="en-GB" i="1" dirty="0" smtClean="0">
                        <a:latin typeface="Cambria Math" panose="02040503050406030204" pitchFamily="18" charset="0"/>
                      </a:rPr>
                      <m:t>𝑛</m:t>
                    </m:r>
                    <m:r>
                      <a:rPr lang="en-GB" b="0" i="1" dirty="0" smtClean="0">
                        <a:latin typeface="Cambria Math" panose="02040503050406030204" pitchFamily="18" charset="0"/>
                      </a:rPr>
                      <m:t>=0,…,</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b="0" i="1" smtClean="0">
                        <a:latin typeface="Cambria Math" panose="02040503050406030204" pitchFamily="18" charset="0"/>
                      </a:rPr>
                      <m:t>−1</m:t>
                    </m:r>
                  </m:oMath>
                </a14:m>
                <a:r>
                  <a:rPr lang="en-GB" dirty="0"/>
                  <a:t>, the continuous equations of motion are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𝑉</m:t>
                        </m:r>
                      </m:e>
                      <m:sub>
                        <m:r>
                          <a:rPr lang="en-GB" i="1">
                            <a:solidFill>
                              <a:schemeClr val="tx1"/>
                            </a:solidFill>
                            <a:latin typeface="Cambria Math" panose="02040503050406030204" pitchFamily="18" charset="0"/>
                          </a:rPr>
                          <m:t>𝑊</m:t>
                        </m:r>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m:t>
                        </m:r>
                      </m:sub>
                      <m:sup>
                        <m:r>
                          <a:rPr lang="en-GB" i="1">
                            <a:solidFill>
                              <a:schemeClr val="tx1"/>
                            </a:solidFill>
                            <a:latin typeface="Cambria Math" panose="02040503050406030204" pitchFamily="18" charset="0"/>
                          </a:rPr>
                          <m:t>𝑡𝑜𝑡</m:t>
                        </m:r>
                      </m:sup>
                    </m:sSubSup>
                  </m:oMath>
                </a14:m>
                <a:r>
                  <a:rPr lang="en-GB" dirty="0"/>
                  <a:t> is the induced-voltage seen by the bunch </a:t>
                </a:r>
                <a14:m>
                  <m:oMath xmlns:m="http://schemas.openxmlformats.org/officeDocument/2006/math">
                    <m:r>
                      <a:rPr lang="en-GB" i="1" dirty="0">
                        <a:latin typeface="Cambria Math" panose="02040503050406030204" pitchFamily="18" charset="0"/>
                      </a:rPr>
                      <m:t>𝑛</m:t>
                    </m:r>
                  </m:oMath>
                </a14:m>
                <a:r>
                  <a:rPr lang="en-GB" dirty="0"/>
                  <a:t> and induced by all the charges circulating in the ring.</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Deriving and substituting</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Changing variable from </a:t>
                </a:r>
                <a14:m>
                  <m:oMath xmlns:m="http://schemas.openxmlformats.org/officeDocument/2006/math">
                    <m: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𝑛</m:t>
                        </m:r>
                      </m:sub>
                    </m:sSub>
                  </m:oMath>
                </a14:m>
                <a:r>
                  <a:rPr lang="en-GB" dirty="0"/>
                  <a:t> to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𝑛</m:t>
                        </m:r>
                      </m:sub>
                    </m:sSub>
                  </m:oMath>
                </a14:m>
                <a:r>
                  <a:rPr lang="en-GB" dirty="0"/>
                  <a:t>, and then from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𝑛</m:t>
                        </m:r>
                      </m:sub>
                    </m:sSub>
                  </m:oMath>
                </a14:m>
                <a:r>
                  <a:rPr lang="en-GB" dirty="0"/>
                  <a:t> to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𝑧</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oMath>
                </a14:m>
                <a:r>
                  <a:rPr lang="en-GB" dirty="0"/>
                  <a:t>,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18" name="CasellaDiTesto 17">
                <a:extLst>
                  <a:ext uri="{FF2B5EF4-FFF2-40B4-BE49-F238E27FC236}">
                    <a16:creationId xmlns:a16="http://schemas.microsoft.com/office/drawing/2014/main" id="{ED177574-DC9B-47C7-9240-ED0905CD9188}"/>
                  </a:ext>
                </a:extLst>
              </p:cNvPr>
              <p:cNvSpPr txBox="1">
                <a:spLocks noRot="1" noChangeAspect="1" noMove="1" noResize="1" noEditPoints="1" noAdjustHandles="1" noChangeArrowheads="1" noChangeShapeType="1" noTextEdit="1"/>
              </p:cNvSpPr>
              <p:nvPr/>
            </p:nvSpPr>
            <p:spPr>
              <a:xfrm>
                <a:off x="8877" y="994734"/>
                <a:ext cx="12192000" cy="7051739"/>
              </a:xfrm>
              <a:prstGeom prst="rect">
                <a:avLst/>
              </a:prstGeom>
              <a:blipFill>
                <a:blip r:embed="rId2"/>
                <a:stretch>
                  <a:fillRect l="-300" t="-432"/>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000E476A-4A7D-40A4-B2E7-0C32D8C884F2}"/>
              </a:ext>
            </a:extLst>
          </p:cNvPr>
          <p:cNvSpPr>
            <a:spLocks noGrp="1"/>
          </p:cNvSpPr>
          <p:nvPr>
            <p:ph type="sldNum" sz="quarter" idx="12"/>
          </p:nvPr>
        </p:nvSpPr>
        <p:spPr/>
        <p:txBody>
          <a:bodyPr/>
          <a:lstStyle/>
          <a:p>
            <a:fld id="{F556478C-EA8F-4B12-8AB2-8053E5C3663D}" type="slidenum">
              <a:rPr lang="en-GB" smtClean="0"/>
              <a:t>56</a:t>
            </a:fld>
            <a:endParaRPr lang="en-GB"/>
          </a:p>
        </p:txBody>
      </p:sp>
      <p:sp>
        <p:nvSpPr>
          <p:cNvPr id="6" name="CasellaDiTesto 5">
            <a:extLst>
              <a:ext uri="{FF2B5EF4-FFF2-40B4-BE49-F238E27FC236}">
                <a16:creationId xmlns:a16="http://schemas.microsoft.com/office/drawing/2014/main" id="{9B8CC263-0C15-4F6C-9462-2D4C8ED5480F}"/>
              </a:ext>
            </a:extLst>
          </p:cNvPr>
          <p:cNvSpPr txBox="1"/>
          <p:nvPr/>
        </p:nvSpPr>
        <p:spPr>
          <a:xfrm>
            <a:off x="0" y="158813"/>
            <a:ext cx="12192000" cy="707886"/>
          </a:xfrm>
          <a:prstGeom prst="rect">
            <a:avLst/>
          </a:prstGeom>
          <a:noFill/>
        </p:spPr>
        <p:txBody>
          <a:bodyPr wrap="square" rtlCol="0">
            <a:spAutoFit/>
          </a:bodyPr>
          <a:lstStyle/>
          <a:p>
            <a:pPr algn="ctr"/>
            <a:r>
              <a:rPr lang="en-GB" sz="4000" dirty="0">
                <a:latin typeface="+mj-lt"/>
              </a:rPr>
              <a:t>Coupled-bunch instabilities (1/12)</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6C864B3-C731-4ACD-A462-717051F2523B}"/>
                  </a:ext>
                </a:extLst>
              </p:cNvPr>
              <p:cNvSpPr txBox="1"/>
              <p:nvPr/>
            </p:nvSpPr>
            <p:spPr>
              <a:xfrm>
                <a:off x="2275643" y="2516179"/>
                <a:ext cx="2508638" cy="3161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𝜑</m:t>
                              </m:r>
                            </m:e>
                          </m:acc>
                        </m:e>
                        <m:sub>
                          <m:r>
                            <a:rPr lang="en-GB" b="0" i="1" smtClean="0">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𝑟𝑓</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b="0" i="1" smtClean="0">
                              <a:solidFill>
                                <a:srgbClr val="FF0000"/>
                              </a:solidFill>
                              <a:latin typeface="Cambria Math" panose="02040503050406030204" pitchFamily="18" charset="0"/>
                              <a:ea typeface="Cambria Math" panose="02040503050406030204" pitchFamily="18" charset="0"/>
                            </a:rPr>
                            <m:t>0</m:t>
                          </m:r>
                        </m:sub>
                      </m:sSub>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𝛿</m:t>
                          </m:r>
                        </m:e>
                        <m:sub>
                          <m:r>
                            <a:rPr lang="en-GB" b="0" i="1" smtClean="0">
                              <a:solidFill>
                                <a:srgbClr val="FF0000"/>
                              </a:solidFill>
                              <a:latin typeface="Cambria Math" panose="02040503050406030204" pitchFamily="18" charset="0"/>
                              <a:ea typeface="Cambria Math" panose="02040503050406030204" pitchFamily="18" charset="0"/>
                            </a:rPr>
                            <m:t>𝑛</m:t>
                          </m:r>
                        </m:sub>
                      </m:sSub>
                    </m:oMath>
                  </m:oMathPara>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F6C864B3-C731-4ACD-A462-717051F2523B}"/>
                  </a:ext>
                </a:extLst>
              </p:cNvPr>
              <p:cNvSpPr txBox="1">
                <a:spLocks noRot="1" noChangeAspect="1" noMove="1" noResize="1" noEditPoints="1" noAdjustHandles="1" noChangeArrowheads="1" noChangeShapeType="1" noTextEdit="1"/>
              </p:cNvSpPr>
              <p:nvPr/>
            </p:nvSpPr>
            <p:spPr>
              <a:xfrm>
                <a:off x="2275643" y="2516179"/>
                <a:ext cx="2508638" cy="316112"/>
              </a:xfrm>
              <a:prstGeom prst="rect">
                <a:avLst/>
              </a:prstGeom>
              <a:blipFill>
                <a:blip r:embed="rId3"/>
                <a:stretch>
                  <a:fillRect t="-11538"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9634BA0C-77A4-4579-8628-D66E43353BC7}"/>
                  </a:ext>
                </a:extLst>
              </p:cNvPr>
              <p:cNvSpPr txBox="1"/>
              <p:nvPr/>
            </p:nvSpPr>
            <p:spPr>
              <a:xfrm>
                <a:off x="4909497" y="2342989"/>
                <a:ext cx="5211045" cy="6190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𝛿</m:t>
                              </m:r>
                            </m:e>
                          </m:acc>
                        </m:e>
                        <m:sub>
                          <m:r>
                            <a:rPr lang="en-GB" i="1">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𝑈</m:t>
                              </m:r>
                            </m:e>
                            <m:sub>
                              <m:r>
                                <a:rPr lang="en-GB" i="1">
                                  <a:solidFill>
                                    <a:srgbClr val="FF0000"/>
                                  </a:solidFill>
                                  <a:latin typeface="Cambria Math" panose="02040503050406030204" pitchFamily="18" charset="0"/>
                                  <a:ea typeface="Cambria Math" panose="02040503050406030204" pitchFamily="18" charset="0"/>
                                </a:rPr>
                                <m:t>0</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𝐸</m:t>
                              </m:r>
                            </m:e>
                            <m:sub>
                              <m:r>
                                <a:rPr lang="en-GB"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den>
                      </m:f>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1+</m:t>
                          </m:r>
                          <m:r>
                            <a:rPr lang="en-GB" b="0" i="1" smtClean="0">
                              <a:solidFill>
                                <a:srgbClr val="FF0000"/>
                              </a:solidFill>
                              <a:latin typeface="Cambria Math" panose="02040503050406030204" pitchFamily="18" charset="0"/>
                            </a:rPr>
                            <m:t>2</m:t>
                          </m:r>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𝛿</m:t>
                              </m:r>
                            </m:e>
                            <m:sub>
                              <m:r>
                                <a:rPr lang="en-GB" b="0" i="1" smtClean="0">
                                  <a:solidFill>
                                    <a:srgbClr val="FF0000"/>
                                  </a:solidFill>
                                  <a:latin typeface="Cambria Math" panose="02040503050406030204" pitchFamily="18" charset="0"/>
                                  <a:ea typeface="Cambria Math" panose="02040503050406030204" pitchFamily="18" charset="0"/>
                                </a:rPr>
                                <m:t>𝑛</m:t>
                              </m:r>
                            </m:sub>
                          </m:sSub>
                        </m:e>
                      </m:d>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r>
                            <a:rPr lang="en-GB" b="0" i="1">
                              <a:solidFill>
                                <a:srgbClr val="FF0000"/>
                              </a:solidFill>
                              <a:latin typeface="Cambria Math" panose="02040503050406030204" pitchFamily="18" charset="0"/>
                            </a:rPr>
                            <m:t>𝑒</m:t>
                          </m:r>
                          <m:sSubSup>
                            <m:sSubSupPr>
                              <m:ctrlPr>
                                <a:rPr lang="en-GB" b="0" i="1" smtClean="0">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𝑉</m:t>
                              </m:r>
                            </m:e>
                            <m:sub>
                              <m:r>
                                <a:rPr lang="en-GB" b="0" i="1" smtClean="0">
                                  <a:solidFill>
                                    <a:srgbClr val="FF0000"/>
                                  </a:solidFill>
                                  <a:latin typeface="Cambria Math" panose="02040503050406030204" pitchFamily="18" charset="0"/>
                                </a:rPr>
                                <m:t>𝑊</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𝑛</m:t>
                              </m:r>
                            </m:sub>
                            <m:sup>
                              <m:r>
                                <a:rPr lang="en-GB" b="0" i="1" smtClean="0">
                                  <a:solidFill>
                                    <a:srgbClr val="FF0000"/>
                                  </a:solidFill>
                                  <a:latin typeface="Cambria Math" panose="02040503050406030204" pitchFamily="18" charset="0"/>
                                </a:rPr>
                                <m:t>𝑡𝑜𝑡</m:t>
                              </m:r>
                            </m:sup>
                          </m:sSubSup>
                        </m:num>
                        <m:den>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𝐸</m:t>
                              </m:r>
                            </m:e>
                            <m:sub>
                              <m:r>
                                <a:rPr lang="en-GB" b="0" i="1">
                                  <a:solidFill>
                                    <a:srgbClr val="FF0000"/>
                                  </a:solidFill>
                                  <a:latin typeface="Cambria Math" panose="02040503050406030204" pitchFamily="18" charset="0"/>
                                </a:rPr>
                                <m:t>0</m:t>
                              </m:r>
                            </m:sub>
                          </m:sSub>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𝑇</m:t>
                              </m:r>
                            </m:e>
                            <m:sub>
                              <m:r>
                                <a:rPr lang="en-GB" b="0" i="1" smtClean="0">
                                  <a:solidFill>
                                    <a:srgbClr val="FF0000"/>
                                  </a:solidFill>
                                  <a:latin typeface="Cambria Math" panose="02040503050406030204" pitchFamily="18" charset="0"/>
                                </a:rPr>
                                <m:t>0</m:t>
                              </m:r>
                            </m:sub>
                          </m:sSub>
                        </m:den>
                      </m:f>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r>
                            <a:rPr lang="en-GB" b="0"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a:rPr lang="en-GB" b="0" i="1" dirty="0">
                                      <a:solidFill>
                                        <a:srgbClr val="FF0000"/>
                                      </a:solidFill>
                                      <a:latin typeface="Cambria Math" panose="02040503050406030204" pitchFamily="18" charset="0"/>
                                      <a:ea typeface="Cambria Math" panose="02040503050406030204" pitchFamily="18" charset="0"/>
                                    </a:rPr>
                                    <m:t>𝑉</m:t>
                                  </m:r>
                                </m:e>
                              </m:acc>
                            </m:e>
                            <m:sub>
                              <m:r>
                                <a:rPr lang="en-GB" b="0" i="1" dirty="0">
                                  <a:solidFill>
                                    <a:srgbClr val="FF0000"/>
                                  </a:solidFill>
                                  <a:latin typeface="Cambria Math" panose="02040503050406030204" pitchFamily="18" charset="0"/>
                                  <a:ea typeface="Cambria Math" panose="02040503050406030204" pitchFamily="18" charset="0"/>
                                </a:rPr>
                                <m:t>𝑟𝑓</m:t>
                              </m:r>
                            </m:sub>
                          </m:sSub>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𝐸</m:t>
                              </m:r>
                            </m:e>
                            <m:sub>
                              <m:r>
                                <a:rPr lang="en-GB" b="0" i="1">
                                  <a:solidFill>
                                    <a:srgbClr val="FF0000"/>
                                  </a:solidFill>
                                  <a:latin typeface="Cambria Math" panose="02040503050406030204" pitchFamily="18" charset="0"/>
                                  <a:ea typeface="Cambria Math" panose="02040503050406030204" pitchFamily="18" charset="0"/>
                                </a:rPr>
                                <m:t>0</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𝑇</m:t>
                              </m:r>
                            </m:e>
                            <m:sub>
                              <m:r>
                                <a:rPr lang="en-GB" b="0" i="1">
                                  <a:solidFill>
                                    <a:srgbClr val="FF0000"/>
                                  </a:solidFill>
                                  <a:latin typeface="Cambria Math" panose="02040503050406030204" pitchFamily="18" charset="0"/>
                                  <a:ea typeface="Cambria Math" panose="02040503050406030204" pitchFamily="18" charset="0"/>
                                </a:rPr>
                                <m:t>0</m:t>
                              </m:r>
                            </m:sub>
                          </m:sSub>
                        </m:den>
                      </m:f>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b="0" i="0" dirty="0">
                              <a:solidFill>
                                <a:srgbClr val="FF0000"/>
                              </a:solidFill>
                              <a:latin typeface="Cambria Math" panose="02040503050406030204" pitchFamily="18" charset="0"/>
                              <a:ea typeface="Cambria Math" panose="02040503050406030204" pitchFamily="18" charset="0"/>
                            </a:rPr>
                            <m:t>cos</m:t>
                          </m:r>
                        </m:fName>
                        <m:e>
                          <m:r>
                            <a:rPr lang="en-GB" b="0" i="1">
                              <a:solidFill>
                                <a:srgbClr val="FF0000"/>
                              </a:solidFill>
                              <a:latin typeface="Cambria Math" panose="02040503050406030204" pitchFamily="18" charset="0"/>
                              <a:ea typeface="Cambria Math" panose="02040503050406030204" pitchFamily="18" charset="0"/>
                            </a:rPr>
                            <m:t>∆</m:t>
                          </m:r>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𝜑</m:t>
                              </m:r>
                            </m:e>
                            <m:sub>
                              <m:r>
                                <a:rPr lang="en-GB" b="0" i="1" smtClean="0">
                                  <a:solidFill>
                                    <a:srgbClr val="FF0000"/>
                                  </a:solidFill>
                                  <a:latin typeface="Cambria Math" panose="02040503050406030204" pitchFamily="18" charset="0"/>
                                  <a:ea typeface="Cambria Math" panose="02040503050406030204" pitchFamily="18" charset="0"/>
                                </a:rPr>
                                <m:t>𝑛</m:t>
                              </m:r>
                            </m:sub>
                          </m:sSub>
                        </m:e>
                      </m:func>
                    </m:oMath>
                  </m:oMathPara>
                </a14:m>
                <a:endParaRPr lang="en-GB" dirty="0">
                  <a:solidFill>
                    <a:srgbClr val="FF0000"/>
                  </a:solidFill>
                </a:endParaRPr>
              </a:p>
            </p:txBody>
          </p:sp>
        </mc:Choice>
        <mc:Fallback xmlns="">
          <p:sp>
            <p:nvSpPr>
              <p:cNvPr id="13" name="CasellaDiTesto 12">
                <a:extLst>
                  <a:ext uri="{FF2B5EF4-FFF2-40B4-BE49-F238E27FC236}">
                    <a16:creationId xmlns:a16="http://schemas.microsoft.com/office/drawing/2014/main" id="{9634BA0C-77A4-4579-8628-D66E43353BC7}"/>
                  </a:ext>
                </a:extLst>
              </p:cNvPr>
              <p:cNvSpPr txBox="1">
                <a:spLocks noRot="1" noChangeAspect="1" noMove="1" noResize="1" noEditPoints="1" noAdjustHandles="1" noChangeArrowheads="1" noChangeShapeType="1" noTextEdit="1"/>
              </p:cNvSpPr>
              <p:nvPr/>
            </p:nvSpPr>
            <p:spPr>
              <a:xfrm>
                <a:off x="4909497" y="2342989"/>
                <a:ext cx="5211045" cy="61901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2E940B13-4A45-4C66-B8C0-A870AA102E94}"/>
                  </a:ext>
                </a:extLst>
              </p:cNvPr>
              <p:cNvSpPr txBox="1"/>
              <p:nvPr/>
            </p:nvSpPr>
            <p:spPr>
              <a:xfrm>
                <a:off x="62143" y="4255334"/>
                <a:ext cx="12067714" cy="6441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𝜑</m:t>
                              </m:r>
                            </m:e>
                          </m:acc>
                        </m:e>
                        <m:sub>
                          <m:r>
                            <a:rPr lang="en-GB" b="0" i="1" smtClean="0">
                              <a:latin typeface="Cambria Math" panose="02040503050406030204" pitchFamily="18" charset="0"/>
                            </a:rPr>
                            <m:t>𝑛</m:t>
                          </m:r>
                        </m:sub>
                      </m:sSub>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rPr>
                            <m:t>2</m:t>
                          </m:r>
                          <m:f>
                            <m:fPr>
                              <m:ctrlPr>
                                <a:rPr lang="en-GB" i="1" smtClean="0">
                                  <a:latin typeface="Cambria Math" panose="02040503050406030204" pitchFamily="18" charset="0"/>
                                </a:rPr>
                              </m:ctrlPr>
                            </m:fPr>
                            <m:num>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acc>
                                </m:e>
                                <m:sub>
                                  <m:r>
                                    <a:rPr lang="en-GB" i="1">
                                      <a:latin typeface="Cambria Math" panose="02040503050406030204" pitchFamily="18" charset="0"/>
                                    </a:rPr>
                                    <m:t>𝑛</m:t>
                                  </m:r>
                                </m:sub>
                              </m:sSub>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𝑊</m:t>
                              </m:r>
                              <m:r>
                                <a:rPr lang="en-GB" i="1">
                                  <a:latin typeface="Cambria Math" panose="02040503050406030204" pitchFamily="18" charset="0"/>
                                </a:rPr>
                                <m:t>,</m:t>
                              </m:r>
                              <m:r>
                                <a:rPr lang="en-GB" i="1">
                                  <a:latin typeface="Cambria Math" panose="02040503050406030204" pitchFamily="18" charset="0"/>
                                </a:rPr>
                                <m:t>𝑛</m:t>
                              </m:r>
                            </m:sub>
                            <m:sup>
                              <m:r>
                                <a:rPr lang="en-GB" i="1">
                                  <a:latin typeface="Cambria Math" panose="02040503050406030204" pitchFamily="18" charset="0"/>
                                </a:rPr>
                                <m:t>𝑡𝑜𝑡</m:t>
                              </m:r>
                            </m:sup>
                          </m:sSubSup>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𝑟𝑓</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ea typeface="Cambria Math" panose="02040503050406030204" pitchFamily="18" charset="0"/>
                                </a:rPr>
                                <m:t>𝑛</m:t>
                              </m:r>
                            </m:sub>
                          </m:sSub>
                        </m:e>
                      </m:func>
                    </m:oMath>
                  </m:oMathPara>
                </a14:m>
                <a:endParaRPr lang="en-GB" dirty="0"/>
              </a:p>
            </p:txBody>
          </p:sp>
        </mc:Choice>
        <mc:Fallback xmlns="">
          <p:sp>
            <p:nvSpPr>
              <p:cNvPr id="15" name="CasellaDiTesto 14">
                <a:extLst>
                  <a:ext uri="{FF2B5EF4-FFF2-40B4-BE49-F238E27FC236}">
                    <a16:creationId xmlns:a16="http://schemas.microsoft.com/office/drawing/2014/main" id="{2E940B13-4A45-4C66-B8C0-A870AA102E94}"/>
                  </a:ext>
                </a:extLst>
              </p:cNvPr>
              <p:cNvSpPr txBox="1">
                <a:spLocks noRot="1" noChangeAspect="1" noMove="1" noResize="1" noEditPoints="1" noAdjustHandles="1" noChangeArrowheads="1" noChangeShapeType="1" noTextEdit="1"/>
              </p:cNvSpPr>
              <p:nvPr/>
            </p:nvSpPr>
            <p:spPr>
              <a:xfrm>
                <a:off x="62143" y="4255334"/>
                <a:ext cx="12067714" cy="644151"/>
              </a:xfrm>
              <a:prstGeom prst="rect">
                <a:avLst/>
              </a:prstGeom>
              <a:blipFill>
                <a:blip r:embed="rId5"/>
                <a:stretch>
                  <a:fillRect b="-9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97AD4571-38E2-427B-AF9B-B90442CA9107}"/>
                  </a:ext>
                </a:extLst>
              </p:cNvPr>
              <p:cNvSpPr txBox="1"/>
              <p:nvPr/>
            </p:nvSpPr>
            <p:spPr>
              <a:xfrm>
                <a:off x="71020" y="6024926"/>
                <a:ext cx="12129857" cy="6441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𝑧</m:t>
                              </m:r>
                            </m:e>
                          </m:acc>
                        </m:e>
                        <m:sub>
                          <m:r>
                            <a:rPr lang="en-GB" b="0" i="1" smtClean="0">
                              <a:latin typeface="Cambria Math" panose="02040503050406030204" pitchFamily="18" charset="0"/>
                              <a:ea typeface="Cambria Math" panose="02040503050406030204" pitchFamily="18" charset="0"/>
                            </a:rPr>
                            <m:t>0,</m:t>
                          </m:r>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𝐷</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0</m:t>
                              </m:r>
                            </m:sub>
                          </m:sSub>
                        </m:den>
                      </m:f>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𝑧</m:t>
                              </m:r>
                            </m:e>
                          </m:acc>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rPr>
                            <m:t>𝑛</m:t>
                          </m:r>
                        </m:sub>
                      </m:sSub>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sSubSup>
                            <m:sSubSupPr>
                              <m:ctrlPr>
                                <a:rPr lang="en-GB" i="1">
                                  <a:latin typeface="Cambria Math" panose="02040503050406030204" pitchFamily="18" charset="0"/>
                                </a:rPr>
                              </m:ctrlPr>
                            </m:sSubSupPr>
                            <m:e>
                              <m:r>
                                <a:rPr lang="en-GB" i="1">
                                  <a:latin typeface="Cambria Math" panose="02040503050406030204" pitchFamily="18" charset="0"/>
                                </a:rPr>
                                <m:t>𝑉</m:t>
                              </m:r>
                            </m:e>
                            <m:sub>
                              <m:r>
                                <a:rPr lang="en-GB" i="1">
                                  <a:latin typeface="Cambria Math" panose="02040503050406030204" pitchFamily="18" charset="0"/>
                                </a:rPr>
                                <m:t>𝑊</m:t>
                              </m:r>
                              <m:r>
                                <a:rPr lang="en-GB" i="1">
                                  <a:latin typeface="Cambria Math" panose="02040503050406030204" pitchFamily="18" charset="0"/>
                                </a:rPr>
                                <m:t>,</m:t>
                              </m:r>
                              <m:r>
                                <a:rPr lang="en-GB" i="1">
                                  <a:latin typeface="Cambria Math" panose="02040503050406030204" pitchFamily="18" charset="0"/>
                                </a:rPr>
                                <m:t>𝑛</m:t>
                              </m:r>
                            </m:sub>
                            <m:sup>
                              <m:r>
                                <a:rPr lang="en-GB" i="1">
                                  <a:latin typeface="Cambria Math" panose="02040503050406030204" pitchFamily="18" charset="0"/>
                                </a:rPr>
                                <m:t>𝑡𝑜𝑡</m:t>
                              </m:r>
                            </m:sup>
                          </m:sSubSup>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b="0" i="1" smtClean="0">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d>
                            <m:dPr>
                              <m:ctrlPr>
                                <a:rPr lang="en-GB" i="1" dirty="0"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r>
                                    <a:rPr lang="en-GB" i="1">
                                      <a:latin typeface="Cambria Math" panose="02040503050406030204" pitchFamily="18" charset="0"/>
                                    </a:rPr>
                                    <m:t>,</m:t>
                                  </m:r>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den>
                              </m:f>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𝑧</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𝑛</m:t>
                                  </m:r>
                                </m:sub>
                              </m:sSub>
                            </m:e>
                          </m:d>
                        </m:e>
                      </m:func>
                    </m:oMath>
                  </m:oMathPara>
                </a14:m>
                <a:endParaRPr lang="en-GB" dirty="0"/>
              </a:p>
            </p:txBody>
          </p:sp>
        </mc:Choice>
        <mc:Fallback xmlns="">
          <p:sp>
            <p:nvSpPr>
              <p:cNvPr id="20" name="CasellaDiTesto 19">
                <a:extLst>
                  <a:ext uri="{FF2B5EF4-FFF2-40B4-BE49-F238E27FC236}">
                    <a16:creationId xmlns:a16="http://schemas.microsoft.com/office/drawing/2014/main" id="{97AD4571-38E2-427B-AF9B-B90442CA9107}"/>
                  </a:ext>
                </a:extLst>
              </p:cNvPr>
              <p:cNvSpPr txBox="1">
                <a:spLocks noRot="1" noChangeAspect="1" noMove="1" noResize="1" noEditPoints="1" noAdjustHandles="1" noChangeArrowheads="1" noChangeShapeType="1" noTextEdit="1"/>
              </p:cNvSpPr>
              <p:nvPr/>
            </p:nvSpPr>
            <p:spPr>
              <a:xfrm>
                <a:off x="71020" y="6024926"/>
                <a:ext cx="12129857" cy="644151"/>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73551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9C39435-FAFF-46D2-A72C-6FF178B7E619}"/>
                  </a:ext>
                </a:extLst>
              </p:cNvPr>
              <p:cNvSpPr txBox="1"/>
              <p:nvPr/>
            </p:nvSpPr>
            <p:spPr>
              <a:xfrm>
                <a:off x="73241" y="877731"/>
                <a:ext cx="12017406" cy="5656036"/>
              </a:xfrm>
              <a:prstGeom prst="rect">
                <a:avLst/>
              </a:prstGeom>
              <a:noFill/>
            </p:spPr>
            <p:txBody>
              <a:bodyPr wrap="square">
                <a:spAutoFit/>
              </a:bodyPr>
              <a:lstStyle/>
              <a:p>
                <a:pPr marL="285750" indent="-285750">
                  <a:buFont typeface="Wingdings" panose="05000000000000000000" pitchFamily="2" charset="2"/>
                  <a:buChar char="q"/>
                </a:pPr>
                <a14:m>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𝑉</m:t>
                        </m:r>
                      </m:e>
                      <m:sub>
                        <m:r>
                          <a:rPr lang="en-GB" sz="1700" i="1">
                            <a:latin typeface="Cambria Math" panose="02040503050406030204" pitchFamily="18" charset="0"/>
                          </a:rPr>
                          <m:t>𝑊</m:t>
                        </m:r>
                        <m:r>
                          <a:rPr lang="en-GB" sz="1700" i="1">
                            <a:latin typeface="Cambria Math" panose="02040503050406030204" pitchFamily="18" charset="0"/>
                          </a:rPr>
                          <m:t>,</m:t>
                        </m:r>
                        <m:r>
                          <a:rPr lang="en-GB" sz="1700" i="1">
                            <a:latin typeface="Cambria Math" panose="02040503050406030204" pitchFamily="18" charset="0"/>
                          </a:rPr>
                          <m:t>𝑛</m:t>
                        </m:r>
                      </m:sub>
                      <m:sup>
                        <m:r>
                          <a:rPr lang="en-GB" sz="1700" i="1">
                            <a:latin typeface="Cambria Math" panose="02040503050406030204" pitchFamily="18" charset="0"/>
                          </a:rPr>
                          <m:t>𝑡𝑜𝑡</m:t>
                        </m:r>
                      </m:sup>
                    </m:sSubSup>
                  </m:oMath>
                </a14:m>
                <a:r>
                  <a:rPr lang="en-GB" sz="1700" dirty="0">
                    <a:solidFill>
                      <a:schemeClr val="tx1"/>
                    </a:solidFill>
                  </a:rPr>
                  <a:t> can be obtained summing wake-function contributions over all the past revolution turns </a:t>
                </a:r>
                <a14:m>
                  <m:oMath xmlns:m="http://schemas.openxmlformats.org/officeDocument/2006/math">
                    <m:r>
                      <a:rPr lang="en-GB" sz="1700" i="1" dirty="0" smtClean="0">
                        <a:solidFill>
                          <a:schemeClr val="tx1"/>
                        </a:solidFill>
                        <a:latin typeface="Cambria Math" panose="02040503050406030204" pitchFamily="18" charset="0"/>
                      </a:rPr>
                      <m:t>𝑞</m:t>
                    </m:r>
                  </m:oMath>
                </a14:m>
                <a:r>
                  <a:rPr lang="en-GB" sz="1700" dirty="0">
                    <a:solidFill>
                      <a:schemeClr val="tx1"/>
                    </a:solidFill>
                  </a:rPr>
                  <a:t> and over all the bunches </a:t>
                </a:r>
                <a14:m>
                  <m:oMath xmlns:m="http://schemas.openxmlformats.org/officeDocument/2006/math">
                    <m:r>
                      <a:rPr lang="en-GB" sz="1700" i="1" dirty="0" smtClean="0">
                        <a:solidFill>
                          <a:schemeClr val="tx1"/>
                        </a:solidFill>
                        <a:latin typeface="Cambria Math" panose="02040503050406030204" pitchFamily="18" charset="0"/>
                      </a:rPr>
                      <m:t>h</m:t>
                    </m:r>
                  </m:oMath>
                </a14:m>
                <a:endParaRPr lang="en-GB" sz="1700" dirty="0">
                  <a:solidFill>
                    <a:schemeClr val="tx1"/>
                  </a:solidFill>
                </a:endParaRP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lvl="1"/>
                <a:endParaRPr lang="en-GB" sz="1700" dirty="0"/>
              </a:p>
              <a:p>
                <a:pPr marL="742950" lvl="1" indent="-285750">
                  <a:buFont typeface="Wingdings" panose="05000000000000000000" pitchFamily="2" charset="2"/>
                  <a:buChar char="Ø"/>
                </a:pPr>
                <a:r>
                  <a:rPr lang="en-GB" sz="1700" dirty="0"/>
                  <a:t>where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𝑧</m:t>
                        </m:r>
                      </m:e>
                    </m:d>
                    <m:r>
                      <a:rPr lang="en-GB" sz="1700" i="1">
                        <a:latin typeface="Cambria Math" panose="02040503050406030204" pitchFamily="18" charset="0"/>
                        <a:ea typeface="Cambria Math" panose="02040503050406030204" pitchFamily="18" charset="0"/>
                      </a:rPr>
                      <m:t>=0</m:t>
                    </m:r>
                  </m:oMath>
                </a14:m>
                <a:r>
                  <a:rPr lang="en-GB" sz="1700" dirty="0"/>
                  <a:t> for </a:t>
                </a:r>
                <a14:m>
                  <m:oMath xmlns:m="http://schemas.openxmlformats.org/officeDocument/2006/math">
                    <m:r>
                      <a:rPr lang="en-GB" sz="1700" i="1">
                        <a:latin typeface="Cambria Math" panose="02040503050406030204" pitchFamily="18" charset="0"/>
                        <a:ea typeface="Cambria Math" panose="02040503050406030204" pitchFamily="18" charset="0"/>
                      </a:rPr>
                      <m:t>𝑧</m:t>
                    </m:r>
                    <m:r>
                      <a:rPr lang="en-GB" sz="1700" i="1">
                        <a:latin typeface="Cambria Math" panose="02040503050406030204" pitchFamily="18" charset="0"/>
                        <a:ea typeface="Cambria Math" panose="02040503050406030204" pitchFamily="18" charset="0"/>
                      </a:rPr>
                      <m:t>&lt;0</m:t>
                    </m:r>
                  </m:oMath>
                </a14:m>
                <a:r>
                  <a:rPr lang="en-GB" sz="1700" dirty="0"/>
                  <a:t> and the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r>
                          <a:rPr lang="en-GB" sz="1700" b="0" i="1" smtClean="0">
                            <a:latin typeface="Cambria Math" panose="02040503050406030204" pitchFamily="18" charset="0"/>
                          </a:rPr>
                          <m:t>,</m:t>
                        </m:r>
                        <m:r>
                          <a:rPr lang="en-GB" sz="1700" b="0" i="1" smtClean="0">
                            <a:latin typeface="Cambria Math" panose="02040503050406030204" pitchFamily="18" charset="0"/>
                          </a:rPr>
                          <m:t>h</m:t>
                        </m:r>
                      </m:sub>
                    </m:sSub>
                  </m:oMath>
                </a14:m>
                <a:r>
                  <a:rPr lang="en-GB" sz="1700" dirty="0"/>
                  <a:t> are mod(2</a:t>
                </a:r>
                <a14:m>
                  <m:oMath xmlns:m="http://schemas.openxmlformats.org/officeDocument/2006/math">
                    <m:r>
                      <a:rPr lang="en-GB" sz="1700" i="1" smtClean="0">
                        <a:latin typeface="Cambria Math" panose="02040503050406030204" pitchFamily="18" charset="0"/>
                        <a:ea typeface="Cambria Math" panose="02040503050406030204" pitchFamily="18" charset="0"/>
                      </a:rPr>
                      <m:t>𝜋</m:t>
                    </m:r>
                  </m:oMath>
                </a14:m>
                <a:r>
                  <a:rPr lang="en-GB" sz="1700" dirty="0"/>
                  <a:t>)</a:t>
                </a:r>
                <a:r>
                  <a:rPr lang="en-GB" sz="1700" dirty="0">
                    <a:solidFill>
                      <a:schemeClr val="tx1"/>
                    </a:solidFill>
                  </a:rPr>
                  <a:t>.</a:t>
                </a:r>
              </a:p>
              <a:p>
                <a:pPr lvl="1"/>
                <a:endParaRPr lang="en-GB" sz="1700" dirty="0"/>
              </a:p>
              <a:p>
                <a:pPr marL="285750" indent="-285750">
                  <a:buFont typeface="Wingdings" panose="05000000000000000000" pitchFamily="2" charset="2"/>
                  <a:buChar char="q"/>
                </a:pPr>
                <a:r>
                  <a:rPr lang="en-GB" sz="1700" dirty="0"/>
                  <a:t>The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𝜑</m:t>
                        </m:r>
                      </m:e>
                      <m:sub>
                        <m:r>
                          <a:rPr lang="en-GB" sz="1700" i="1">
                            <a:solidFill>
                              <a:schemeClr val="tx1"/>
                            </a:solidFill>
                            <a:latin typeface="Cambria Math" panose="02040503050406030204" pitchFamily="18" charset="0"/>
                          </a:rPr>
                          <m:t>𝐻𝑂𝑀</m:t>
                        </m:r>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rPr>
                          <m:t>h</m:t>
                        </m:r>
                      </m:sub>
                    </m:sSub>
                    <m:r>
                      <a:rPr lang="en-GB" sz="1700" i="1">
                        <a:solidFill>
                          <a:srgbClr val="FF0000"/>
                        </a:solidFill>
                        <a:latin typeface="Cambria Math" panose="02040503050406030204" pitchFamily="18" charset="0"/>
                      </a:rPr>
                      <m:t> </m:t>
                    </m:r>
                  </m:oMath>
                </a14:m>
                <a:r>
                  <a:rPr lang="en-GB" sz="1700" dirty="0"/>
                  <a:t>must be all equal due to the symmetrical position of the full buckets in the ring. We call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sub>
                    </m:sSub>
                  </m:oMath>
                </a14:m>
                <a:r>
                  <a:rPr lang="en-GB" sz="1700" dirty="0"/>
                  <a:t> the common value.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Therefore, expanding </a:t>
                </a:r>
                <a14:m>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𝑉</m:t>
                        </m:r>
                      </m:e>
                      <m:sub>
                        <m:r>
                          <a:rPr lang="en-GB" sz="1700" i="1">
                            <a:latin typeface="Cambria Math" panose="02040503050406030204" pitchFamily="18" charset="0"/>
                          </a:rPr>
                          <m:t>𝑊</m:t>
                        </m:r>
                        <m:r>
                          <a:rPr lang="en-GB" sz="1700" i="1">
                            <a:latin typeface="Cambria Math" panose="02040503050406030204" pitchFamily="18" charset="0"/>
                          </a:rPr>
                          <m:t>,</m:t>
                        </m:r>
                        <m:r>
                          <a:rPr lang="en-GB" sz="1700" i="1">
                            <a:latin typeface="Cambria Math" panose="02040503050406030204" pitchFamily="18" charset="0"/>
                          </a:rPr>
                          <m:t>𝑛</m:t>
                        </m:r>
                      </m:sub>
                      <m:sup>
                        <m:r>
                          <a:rPr lang="en-GB" sz="1700" i="1">
                            <a:latin typeface="Cambria Math" panose="02040503050406030204" pitchFamily="18" charset="0"/>
                          </a:rPr>
                          <m:t>𝑡𝑜𝑡</m:t>
                        </m:r>
                      </m:sup>
                    </m:sSubSup>
                  </m:oMath>
                </a14:m>
                <a:r>
                  <a:rPr lang="en-GB" sz="1700" dirty="0"/>
                  <a:t> linearly with respect to the equilibrium positions </a:t>
                </a:r>
                <a14:m>
                  <m:oMath xmlns:m="http://schemas.openxmlformats.org/officeDocument/2006/math">
                    <m:sSub>
                      <m:sSubPr>
                        <m:ctrlPr>
                          <a:rPr lang="en-GB" sz="1700" i="1" smtClean="0">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b="0" i="1" smtClean="0">
                            <a:latin typeface="Cambria Math" panose="02040503050406030204" pitchFamily="18" charset="0"/>
                            <a:ea typeface="Cambria Math" panose="02040503050406030204" pitchFamily="18" charset="0"/>
                          </a:rPr>
                          <m:t>h</m:t>
                        </m:r>
                      </m:sub>
                    </m:sSub>
                    <m:r>
                      <a:rPr lang="en-GB" sz="1700" b="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𝑛</m:t>
                        </m:r>
                      </m:sub>
                    </m:sSub>
                    <m:r>
                      <a:rPr lang="en-GB" sz="1700" b="0" i="1" smtClean="0">
                        <a:latin typeface="Cambria Math" panose="02040503050406030204" pitchFamily="18" charset="0"/>
                        <a:ea typeface="Cambria Math" panose="02040503050406030204" pitchFamily="18" charset="0"/>
                      </a:rPr>
                      <m:t>=0</m:t>
                    </m:r>
                  </m:oMath>
                </a14:m>
                <a:r>
                  <a:rPr lang="en-GB" sz="1700" dirty="0"/>
                  <a:t>, we obtain</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endParaRPr lang="en-GB" sz="1700" dirty="0"/>
              </a:p>
              <a:p>
                <a:pPr marL="742950" lvl="1" indent="-285750">
                  <a:buFont typeface="Wingdings" panose="05000000000000000000" pitchFamily="2" charset="2"/>
                  <a:buChar char="Ø"/>
                </a:pPr>
                <a:r>
                  <a:rPr lang="en-GB" sz="1700" dirty="0"/>
                  <a:t>where</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endParaRPr lang="en-GB" sz="1700" dirty="0"/>
              </a:p>
              <a:p>
                <a:endParaRPr lang="en-GB" sz="1700" dirty="0"/>
              </a:p>
            </p:txBody>
          </p:sp>
        </mc:Choice>
        <mc:Fallback xmlns="">
          <p:sp>
            <p:nvSpPr>
              <p:cNvPr id="8" name="CasellaDiTesto 7">
                <a:extLst>
                  <a:ext uri="{FF2B5EF4-FFF2-40B4-BE49-F238E27FC236}">
                    <a16:creationId xmlns:a16="http://schemas.microsoft.com/office/drawing/2014/main" id="{B9C39435-FAFF-46D2-A72C-6FF178B7E619}"/>
                  </a:ext>
                </a:extLst>
              </p:cNvPr>
              <p:cNvSpPr txBox="1">
                <a:spLocks noRot="1" noChangeAspect="1" noMove="1" noResize="1" noEditPoints="1" noAdjustHandles="1" noChangeArrowheads="1" noChangeShapeType="1" noTextEdit="1"/>
              </p:cNvSpPr>
              <p:nvPr/>
            </p:nvSpPr>
            <p:spPr>
              <a:xfrm>
                <a:off x="73241" y="877731"/>
                <a:ext cx="12017406" cy="5656036"/>
              </a:xfrm>
              <a:prstGeom prst="rect">
                <a:avLst/>
              </a:prstGeom>
              <a:blipFill>
                <a:blip r:embed="rId2"/>
                <a:stretch>
                  <a:fillRect l="-203" t="-216"/>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40BC1001-4DFF-4171-8B67-FEFFDC229554}"/>
              </a:ext>
            </a:extLst>
          </p:cNvPr>
          <p:cNvSpPr>
            <a:spLocks noGrp="1"/>
          </p:cNvSpPr>
          <p:nvPr>
            <p:ph type="sldNum" sz="quarter" idx="12"/>
          </p:nvPr>
        </p:nvSpPr>
        <p:spPr/>
        <p:txBody>
          <a:bodyPr/>
          <a:lstStyle/>
          <a:p>
            <a:fld id="{F556478C-EA8F-4B12-8AB2-8053E5C3663D}" type="slidenum">
              <a:rPr lang="en-GB" smtClean="0"/>
              <a:t>57</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A8C78C0-94FF-48A3-BD91-097F112E84AF}"/>
                  </a:ext>
                </a:extLst>
              </p:cNvPr>
              <p:cNvSpPr txBox="1"/>
              <p:nvPr/>
            </p:nvSpPr>
            <p:spPr>
              <a:xfrm>
                <a:off x="1" y="1291809"/>
                <a:ext cx="12191999" cy="8567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smtClean="0">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rPr>
                            <m:t>𝑉</m:t>
                          </m:r>
                        </m:e>
                        <m:sub>
                          <m:r>
                            <a:rPr lang="en-GB" sz="1700" i="1">
                              <a:solidFill>
                                <a:srgbClr val="FF0000"/>
                              </a:solidFill>
                              <a:latin typeface="Cambria Math" panose="02040503050406030204" pitchFamily="18" charset="0"/>
                            </a:rPr>
                            <m:t>𝑊</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sub>
                        <m:sup>
                          <m:r>
                            <a:rPr lang="en-GB" sz="1700" i="1">
                              <a:solidFill>
                                <a:srgbClr val="FF0000"/>
                              </a:solidFill>
                              <a:latin typeface="Cambria Math" panose="02040503050406030204" pitchFamily="18" charset="0"/>
                            </a:rPr>
                            <m:t>𝑡𝑜𝑡</m:t>
                          </m:r>
                        </m:sup>
                      </m:sSubSup>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𝑡</m:t>
                      </m:r>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𝑄</m:t>
                          </m:r>
                        </m:e>
                        <m:sub>
                          <m:r>
                            <a:rPr lang="en-GB" sz="1700" i="1">
                              <a:solidFill>
                                <a:srgbClr val="FF0000"/>
                              </a:solidFill>
                              <a:latin typeface="Cambria Math" panose="02040503050406030204" pitchFamily="18" charset="0"/>
                              <a:ea typeface="Cambria Math" panose="02040503050406030204" pitchFamily="18" charset="0"/>
                            </a:rPr>
                            <m:t>𝑏</m:t>
                          </m:r>
                        </m:sub>
                      </m:sSub>
                      <m:nary>
                        <m:naryPr>
                          <m:chr m:val="∑"/>
                          <m:ctrlPr>
                            <a:rPr lang="en-GB" sz="1700" b="0" i="1" smtClean="0">
                              <a:solidFill>
                                <a:srgbClr val="FF0000"/>
                              </a:solidFill>
                              <a:latin typeface="Cambria Math" panose="02040503050406030204" pitchFamily="18" charset="0"/>
                            </a:rPr>
                          </m:ctrlPr>
                        </m:naryPr>
                        <m:sub>
                          <m:r>
                            <m:rPr>
                              <m:brk m:alnAt="23"/>
                            </m:rPr>
                            <a:rPr lang="en-GB" sz="1700" b="0" i="1" smtClean="0">
                              <a:solidFill>
                                <a:srgbClr val="FF0000"/>
                              </a:solidFill>
                              <a:latin typeface="Cambria Math" panose="02040503050406030204" pitchFamily="18" charset="0"/>
                            </a:rPr>
                            <m:t>h</m:t>
                          </m:r>
                          <m:r>
                            <a:rPr lang="en-GB" sz="1700" b="0" i="1" smtClean="0">
                              <a:solidFill>
                                <a:srgbClr val="FF0000"/>
                              </a:solidFill>
                              <a:latin typeface="Cambria Math" panose="02040503050406030204" pitchFamily="18" charset="0"/>
                            </a:rPr>
                            <m:t>=0</m:t>
                          </m:r>
                        </m:sub>
                        <m:sup>
                          <m:sSub>
                            <m:sSubPr>
                              <m:ctrlPr>
                                <a:rPr lang="en-GB" sz="1700" b="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𝑁</m:t>
                              </m:r>
                            </m:e>
                            <m:sub>
                              <m:r>
                                <a:rPr lang="en-GB" sz="1700" b="0" i="1" smtClean="0">
                                  <a:solidFill>
                                    <a:srgbClr val="FF0000"/>
                                  </a:solidFill>
                                  <a:latin typeface="Cambria Math" panose="02040503050406030204" pitchFamily="18" charset="0"/>
                                </a:rPr>
                                <m:t>𝑏</m:t>
                              </m:r>
                            </m:sub>
                          </m:sSub>
                          <m:r>
                            <a:rPr lang="en-GB" sz="1700" b="0" i="1" smtClean="0">
                              <a:solidFill>
                                <a:srgbClr val="FF0000"/>
                              </a:solidFill>
                              <a:latin typeface="Cambria Math" panose="02040503050406030204" pitchFamily="18" charset="0"/>
                            </a:rPr>
                            <m:t>−1</m:t>
                          </m:r>
                        </m:sup>
                        <m:e>
                          <m:nary>
                            <m:naryPr>
                              <m:chr m:val="∑"/>
                              <m:ctrlPr>
                                <a:rPr lang="en-GB" sz="1700" b="0" i="1" smtClean="0">
                                  <a:solidFill>
                                    <a:srgbClr val="FF0000"/>
                                  </a:solidFill>
                                  <a:latin typeface="Cambria Math" panose="02040503050406030204" pitchFamily="18" charset="0"/>
                                </a:rPr>
                              </m:ctrlPr>
                            </m:naryPr>
                            <m:sub>
                              <m:r>
                                <m:rPr>
                                  <m:brk m:alnAt="23"/>
                                </m:rPr>
                                <a:rPr lang="en-GB" sz="1700" b="0" i="1" smtClean="0">
                                  <a:solidFill>
                                    <a:srgbClr val="FF0000"/>
                                  </a:solidFill>
                                  <a:latin typeface="Cambria Math" panose="02040503050406030204" pitchFamily="18" charset="0"/>
                                </a:rPr>
                                <m:t>𝑞</m:t>
                              </m:r>
                              <m:r>
                                <a:rPr lang="en-GB" sz="1700" b="0" i="1" smtClean="0">
                                  <a:solidFill>
                                    <a:srgbClr val="FF0000"/>
                                  </a:solidFill>
                                  <a:latin typeface="Cambria Math" panose="02040503050406030204" pitchFamily="18" charset="0"/>
                                </a:rPr>
                                <m:t>=0</m:t>
                              </m:r>
                            </m:sub>
                            <m:sup>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m:t>
                              </m:r>
                            </m:sup>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𝑤</m:t>
                                  </m:r>
                                </m:e>
                                <m:sub>
                                  <m:r>
                                    <a:rPr lang="en-GB" sz="1700" i="1">
                                      <a:solidFill>
                                        <a:srgbClr val="FF0000"/>
                                      </a:solidFill>
                                      <a:latin typeface="Cambria Math" panose="02040503050406030204" pitchFamily="18" charset="0"/>
                                      <a:ea typeface="Cambria Math" panose="02040503050406030204" pitchFamily="18" charset="0"/>
                                    </a:rPr>
                                    <m:t>∥</m:t>
                                  </m:r>
                                </m:sub>
                              </m:sSub>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d>
                                    <m:dPr>
                                      <m:ctrlPr>
                                        <a:rPr lang="en-GB" sz="1700" i="1" smtClean="0">
                                          <a:solidFill>
                                            <a:srgbClr val="FF0000"/>
                                          </a:solidFill>
                                          <a:latin typeface="Cambria Math" panose="02040503050406030204" pitchFamily="18" charset="0"/>
                                          <a:ea typeface="Cambria Math" panose="02040503050406030204" pitchFamily="18" charset="0"/>
                                        </a:rPr>
                                      </m:ctrlPr>
                                    </m:dPr>
                                    <m:e>
                                      <m:r>
                                        <a:rPr lang="en-GB" sz="1700" b="0" i="1" smtClean="0">
                                          <a:solidFill>
                                            <a:srgbClr val="FF0000"/>
                                          </a:solidFill>
                                          <a:latin typeface="Cambria Math" panose="02040503050406030204" pitchFamily="18" charset="0"/>
                                          <a:ea typeface="Cambria Math" panose="02040503050406030204" pitchFamily="18" charset="0"/>
                                        </a:rPr>
                                        <m:t>𝑞</m:t>
                                      </m:r>
                                      <m:r>
                                        <a:rPr lang="en-GB" sz="1700" b="0" i="1" smtClean="0">
                                          <a:solidFill>
                                            <a:srgbClr val="FF0000"/>
                                          </a:solidFill>
                                          <a:latin typeface="Cambria Math" panose="02040503050406030204" pitchFamily="18" charset="0"/>
                                          <a:ea typeface="Cambria Math" panose="02040503050406030204" pitchFamily="18" charset="0"/>
                                        </a:rPr>
                                        <m:t>+</m:t>
                                      </m:r>
                                      <m:f>
                                        <m:fPr>
                                          <m:ctrlPr>
                                            <a:rPr lang="en-GB" sz="1700" b="0" i="1" smtClean="0">
                                              <a:solidFill>
                                                <a:srgbClr val="FF0000"/>
                                              </a:solidFill>
                                              <a:latin typeface="Cambria Math" panose="02040503050406030204" pitchFamily="18" charset="0"/>
                                              <a:ea typeface="Cambria Math" panose="02040503050406030204" pitchFamily="18" charset="0"/>
                                            </a:rPr>
                                          </m:ctrlPr>
                                        </m:fPr>
                                        <m:num>
                                          <m:r>
                                            <a:rPr lang="en-GB" sz="1700" b="0" i="1" smtClean="0">
                                              <a:solidFill>
                                                <a:srgbClr val="FF0000"/>
                                              </a:solidFill>
                                              <a:latin typeface="Cambria Math" panose="02040503050406030204" pitchFamily="18" charset="0"/>
                                              <a:ea typeface="Cambria Math" panose="02040503050406030204" pitchFamily="18" charset="0"/>
                                            </a:rPr>
                                            <m:t>𝑛</m:t>
                                          </m:r>
                                        </m:num>
                                        <m:den>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𝑁</m:t>
                                              </m:r>
                                            </m:e>
                                            <m:sub>
                                              <m:r>
                                                <a:rPr lang="en-GB" sz="1700" b="0" i="1" smtClean="0">
                                                  <a:solidFill>
                                                    <a:srgbClr val="FF0000"/>
                                                  </a:solidFill>
                                                  <a:latin typeface="Cambria Math" panose="02040503050406030204" pitchFamily="18" charset="0"/>
                                                  <a:ea typeface="Cambria Math" panose="02040503050406030204" pitchFamily="18" charset="0"/>
                                                </a:rPr>
                                                <m:t>𝑏</m:t>
                                              </m:r>
                                            </m:sub>
                                          </m:sSub>
                                        </m:den>
                                      </m:f>
                                      <m:r>
                                        <a:rPr lang="en-GB" sz="1700" b="0" i="1" smtClean="0">
                                          <a:solidFill>
                                            <a:srgbClr val="FF0000"/>
                                          </a:solidFill>
                                          <a:latin typeface="Cambria Math" panose="02040503050406030204" pitchFamily="18" charset="0"/>
                                          <a:ea typeface="Cambria Math" panose="02040503050406030204" pitchFamily="18" charset="0"/>
                                        </a:rPr>
                                        <m:t>−</m:t>
                                      </m:r>
                                      <m:f>
                                        <m:fPr>
                                          <m:ctrlPr>
                                            <a:rPr lang="en-GB" sz="1700" b="0" i="1" smtClean="0">
                                              <a:solidFill>
                                                <a:srgbClr val="FF0000"/>
                                              </a:solidFill>
                                              <a:latin typeface="Cambria Math" panose="02040503050406030204" pitchFamily="18" charset="0"/>
                                              <a:ea typeface="Cambria Math" panose="02040503050406030204" pitchFamily="18" charset="0"/>
                                            </a:rPr>
                                          </m:ctrlPr>
                                        </m:fPr>
                                        <m:num>
                                          <m:r>
                                            <a:rPr lang="en-GB" sz="1700" b="0" i="1" smtClean="0">
                                              <a:solidFill>
                                                <a:srgbClr val="FF0000"/>
                                              </a:solidFill>
                                              <a:latin typeface="Cambria Math" panose="02040503050406030204" pitchFamily="18" charset="0"/>
                                              <a:ea typeface="Cambria Math" panose="02040503050406030204" pitchFamily="18" charset="0"/>
                                            </a:rPr>
                                            <m:t>h</m:t>
                                          </m:r>
                                        </m:num>
                                        <m:den>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b="0" i="1" smtClean="0">
                                                  <a:solidFill>
                                                    <a:srgbClr val="FF0000"/>
                                                  </a:solidFill>
                                                  <a:latin typeface="Cambria Math" panose="02040503050406030204" pitchFamily="18" charset="0"/>
                                                  <a:ea typeface="Cambria Math" panose="02040503050406030204" pitchFamily="18" charset="0"/>
                                                </a:rPr>
                                                <m:t>𝑁</m:t>
                                              </m:r>
                                            </m:e>
                                            <m:sub>
                                              <m:r>
                                                <a:rPr lang="en-GB" sz="1700" b="0" i="1" smtClean="0">
                                                  <a:solidFill>
                                                    <a:srgbClr val="FF0000"/>
                                                  </a:solidFill>
                                                  <a:latin typeface="Cambria Math" panose="02040503050406030204" pitchFamily="18" charset="0"/>
                                                  <a:ea typeface="Cambria Math" panose="02040503050406030204" pitchFamily="18" charset="0"/>
                                                </a:rPr>
                                                <m:t>𝑏</m:t>
                                              </m:r>
                                            </m:sub>
                                          </m:sSub>
                                        </m:den>
                                      </m:f>
                                    </m:e>
                                  </m:d>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𝐶</m:t>
                                      </m:r>
                                    </m:e>
                                    <m:sub>
                                      <m:r>
                                        <a:rPr lang="en-GB" sz="1700" i="1">
                                          <a:solidFill>
                                            <a:srgbClr val="FF0000"/>
                                          </a:solidFill>
                                          <a:latin typeface="Cambria Math" panose="02040503050406030204" pitchFamily="18" charset="0"/>
                                        </a:rPr>
                                        <m:t>𝑟</m:t>
                                      </m:r>
                                    </m:sub>
                                  </m:sSub>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𝑧</m:t>
                                      </m:r>
                                    </m:e>
                                    <m:sub>
                                      <m:r>
                                        <a:rPr lang="en-GB" sz="1700" i="1">
                                          <a:solidFill>
                                            <a:srgbClr val="FF0000"/>
                                          </a:solidFill>
                                          <a:latin typeface="Cambria Math" panose="02040503050406030204" pitchFamily="18" charset="0"/>
                                          <a:ea typeface="Cambria Math" panose="02040503050406030204" pitchFamily="18" charset="0"/>
                                        </a:rPr>
                                        <m:t>0,</m:t>
                                      </m:r>
                                      <m:r>
                                        <a:rPr lang="en-GB" sz="1700" b="0" i="1" smtClean="0">
                                          <a:solidFill>
                                            <a:srgbClr val="FF0000"/>
                                          </a:solidFill>
                                          <a:latin typeface="Cambria Math" panose="02040503050406030204" pitchFamily="18" charset="0"/>
                                          <a:ea typeface="Cambria Math" panose="02040503050406030204" pitchFamily="18" charset="0"/>
                                        </a:rPr>
                                        <m:t>h</m:t>
                                      </m:r>
                                    </m:sub>
                                  </m:sSub>
                                  <m:d>
                                    <m:dPr>
                                      <m:begChr m:val="["/>
                                      <m:endChr m:val="]"/>
                                      <m:ctrlPr>
                                        <a:rPr lang="en-GB" sz="1700" i="1" smtClean="0">
                                          <a:solidFill>
                                            <a:srgbClr val="FF0000"/>
                                          </a:solidFill>
                                          <a:latin typeface="Cambria Math" panose="02040503050406030204" pitchFamily="18" charset="0"/>
                                          <a:ea typeface="Cambria Math" panose="02040503050406030204" pitchFamily="18" charset="0"/>
                                        </a:rPr>
                                      </m:ctrlPr>
                                    </m:dPr>
                                    <m:e>
                                      <m:r>
                                        <a:rPr lang="en-GB" sz="1700" b="0" i="1" smtClean="0">
                                          <a:solidFill>
                                            <a:srgbClr val="FF0000"/>
                                          </a:solidFill>
                                          <a:latin typeface="Cambria Math" panose="02040503050406030204" pitchFamily="18" charset="0"/>
                                          <a:ea typeface="Cambria Math" panose="02040503050406030204" pitchFamily="18" charset="0"/>
                                        </a:rPr>
                                        <m:t>𝑡</m:t>
                                      </m:r>
                                      <m:r>
                                        <a:rPr lang="en-GB" sz="1700" b="0" i="1" smtClean="0">
                                          <a:solidFill>
                                            <a:srgbClr val="FF0000"/>
                                          </a:solidFill>
                                          <a:latin typeface="Cambria Math" panose="02040503050406030204" pitchFamily="18" charset="0"/>
                                          <a:ea typeface="Cambria Math" panose="02040503050406030204" pitchFamily="18" charset="0"/>
                                        </a:rPr>
                                        <m:t>−</m:t>
                                      </m:r>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𝑞</m:t>
                                          </m:r>
                                          <m:r>
                                            <a:rPr lang="en-GB" sz="1700" i="1">
                                              <a:solidFill>
                                                <a:srgbClr val="FF0000"/>
                                              </a:solidFill>
                                              <a:latin typeface="Cambria Math" panose="02040503050406030204" pitchFamily="18" charset="0"/>
                                              <a:ea typeface="Cambria Math" panose="02040503050406030204" pitchFamily="18" charset="0"/>
                                            </a:rPr>
                                            <m:t>+</m:t>
                                          </m:r>
                                          <m:f>
                                            <m:fPr>
                                              <m:ctrlPr>
                                                <a:rPr lang="en-GB" sz="1700" i="1">
                                                  <a:solidFill>
                                                    <a:srgbClr val="FF0000"/>
                                                  </a:solidFill>
                                                  <a:latin typeface="Cambria Math" panose="02040503050406030204" pitchFamily="18" charset="0"/>
                                                  <a:ea typeface="Cambria Math" panose="02040503050406030204" pitchFamily="18" charset="0"/>
                                                </a:rPr>
                                              </m:ctrlPr>
                                            </m:fPr>
                                            <m:num>
                                              <m:r>
                                                <a:rPr lang="en-GB" sz="1700" i="1">
                                                  <a:solidFill>
                                                    <a:srgbClr val="FF0000"/>
                                                  </a:solidFill>
                                                  <a:latin typeface="Cambria Math" panose="02040503050406030204" pitchFamily="18" charset="0"/>
                                                  <a:ea typeface="Cambria Math" panose="02040503050406030204" pitchFamily="18" charset="0"/>
                                                </a:rPr>
                                                <m:t>𝑛</m:t>
                                              </m:r>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𝑁</m:t>
                                                  </m:r>
                                                </m:e>
                                                <m:sub>
                                                  <m:r>
                                                    <a:rPr lang="en-GB" sz="1700" i="1">
                                                      <a:solidFill>
                                                        <a:srgbClr val="FF0000"/>
                                                      </a:solidFill>
                                                      <a:latin typeface="Cambria Math" panose="02040503050406030204" pitchFamily="18" charset="0"/>
                                                      <a:ea typeface="Cambria Math" panose="02040503050406030204" pitchFamily="18" charset="0"/>
                                                    </a:rPr>
                                                    <m:t>𝑏</m:t>
                                                  </m:r>
                                                </m:sub>
                                              </m:sSub>
                                            </m:den>
                                          </m:f>
                                          <m:r>
                                            <a:rPr lang="en-GB" sz="1700" i="1">
                                              <a:solidFill>
                                                <a:srgbClr val="FF0000"/>
                                              </a:solidFill>
                                              <a:latin typeface="Cambria Math" panose="02040503050406030204" pitchFamily="18" charset="0"/>
                                              <a:ea typeface="Cambria Math" panose="02040503050406030204" pitchFamily="18" charset="0"/>
                                            </a:rPr>
                                            <m:t>−</m:t>
                                          </m:r>
                                          <m:f>
                                            <m:fPr>
                                              <m:ctrlPr>
                                                <a:rPr lang="en-GB" sz="1700" i="1">
                                                  <a:solidFill>
                                                    <a:srgbClr val="FF0000"/>
                                                  </a:solidFill>
                                                  <a:latin typeface="Cambria Math" panose="02040503050406030204" pitchFamily="18" charset="0"/>
                                                  <a:ea typeface="Cambria Math" panose="02040503050406030204" pitchFamily="18" charset="0"/>
                                                </a:rPr>
                                              </m:ctrlPr>
                                            </m:fPr>
                                            <m:num>
                                              <m:r>
                                                <a:rPr lang="en-GB" sz="1700" i="1">
                                                  <a:solidFill>
                                                    <a:srgbClr val="FF0000"/>
                                                  </a:solidFill>
                                                  <a:latin typeface="Cambria Math" panose="02040503050406030204" pitchFamily="18" charset="0"/>
                                                  <a:ea typeface="Cambria Math" panose="02040503050406030204" pitchFamily="18" charset="0"/>
                                                </a:rPr>
                                                <m:t>h</m:t>
                                              </m:r>
                                            </m:num>
                                            <m:den>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𝑁</m:t>
                                                  </m:r>
                                                </m:e>
                                                <m:sub>
                                                  <m:r>
                                                    <a:rPr lang="en-GB" sz="1700" i="1">
                                                      <a:solidFill>
                                                        <a:srgbClr val="FF0000"/>
                                                      </a:solidFill>
                                                      <a:latin typeface="Cambria Math" panose="02040503050406030204" pitchFamily="18" charset="0"/>
                                                      <a:ea typeface="Cambria Math" panose="02040503050406030204" pitchFamily="18" charset="0"/>
                                                    </a:rPr>
                                                    <m:t>𝑏</m:t>
                                                  </m:r>
                                                </m:sub>
                                              </m:sSub>
                                            </m:den>
                                          </m:f>
                                        </m:e>
                                      </m:d>
                                      <m:sSub>
                                        <m:sSubPr>
                                          <m:ctrlPr>
                                            <a:rPr lang="en-GB" sz="1700" i="1">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𝑇</m:t>
                                          </m:r>
                                        </m:e>
                                        <m:sub>
                                          <m:r>
                                            <a:rPr lang="en-GB" sz="1700" b="0" i="1" smtClean="0">
                                              <a:solidFill>
                                                <a:srgbClr val="FF0000"/>
                                              </a:solidFill>
                                              <a:latin typeface="Cambria Math" panose="02040503050406030204" pitchFamily="18" charset="0"/>
                                            </a:rPr>
                                            <m:t>0</m:t>
                                          </m:r>
                                        </m:sub>
                                      </m:sSub>
                                    </m:e>
                                  </m:d>
                                  <m:r>
                                    <a:rPr lang="en-GB" sz="1700" b="0" i="1" smtClean="0">
                                      <a:solidFill>
                                        <a:srgbClr val="FF0000"/>
                                      </a:solidFill>
                                      <a:latin typeface="Cambria Math" panose="02040503050406030204" pitchFamily="18" charset="0"/>
                                      <a:ea typeface="Cambria Math" panose="02040503050406030204" pitchFamily="18" charset="0"/>
                                    </a:rPr>
                                    <m:t>−</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𝑧</m:t>
                                      </m:r>
                                    </m:e>
                                    <m:sub>
                                      <m:r>
                                        <a:rPr lang="en-GB" sz="1700" i="1">
                                          <a:solidFill>
                                            <a:srgbClr val="FF0000"/>
                                          </a:solidFill>
                                          <a:latin typeface="Cambria Math" panose="02040503050406030204" pitchFamily="18" charset="0"/>
                                          <a:ea typeface="Cambria Math" panose="02040503050406030204" pitchFamily="18" charset="0"/>
                                        </a:rPr>
                                        <m:t>0,</m:t>
                                      </m:r>
                                      <m:r>
                                        <a:rPr lang="en-GB" sz="1700" b="0" i="1" smtClean="0">
                                          <a:solidFill>
                                            <a:srgbClr val="FF0000"/>
                                          </a:solidFill>
                                          <a:latin typeface="Cambria Math" panose="02040503050406030204" pitchFamily="18" charset="0"/>
                                          <a:ea typeface="Cambria Math" panose="02040503050406030204" pitchFamily="18" charset="0"/>
                                        </a:rPr>
                                        <m:t>𝑛</m:t>
                                      </m:r>
                                    </m:sub>
                                  </m:sSub>
                                  <m:d>
                                    <m:dPr>
                                      <m:ctrlPr>
                                        <a:rPr lang="en-GB" sz="1700" b="0" i="1" smtClean="0">
                                          <a:solidFill>
                                            <a:srgbClr val="FF0000"/>
                                          </a:solidFill>
                                          <a:latin typeface="Cambria Math" panose="02040503050406030204" pitchFamily="18" charset="0"/>
                                          <a:ea typeface="Cambria Math" panose="02040503050406030204" pitchFamily="18" charset="0"/>
                                        </a:rPr>
                                      </m:ctrlPr>
                                    </m:dPr>
                                    <m:e>
                                      <m:r>
                                        <a:rPr lang="en-GB" sz="1700" b="0" i="1" smtClean="0">
                                          <a:solidFill>
                                            <a:srgbClr val="FF0000"/>
                                          </a:solidFill>
                                          <a:latin typeface="Cambria Math" panose="02040503050406030204" pitchFamily="18" charset="0"/>
                                          <a:ea typeface="Cambria Math" panose="02040503050406030204" pitchFamily="18" charset="0"/>
                                        </a:rPr>
                                        <m:t>𝑡</m:t>
                                      </m:r>
                                    </m:e>
                                  </m:d>
                                  <m:r>
                                    <a:rPr lang="en-GB" sz="1700" i="1">
                                      <a:solidFill>
                                        <a:srgbClr val="FF0000"/>
                                      </a:solidFill>
                                      <a:latin typeface="Cambria Math" panose="02040503050406030204" pitchFamily="18" charset="0"/>
                                      <a:ea typeface="Cambria Math" panose="02040503050406030204" pitchFamily="18" charset="0"/>
                                    </a:rPr>
                                    <m:t>−</m:t>
                                  </m:r>
                                  <m:f>
                                    <m:fPr>
                                      <m:ctrlPr>
                                        <a:rPr lang="en-GB" sz="1700" i="1" smtClean="0">
                                          <a:solidFill>
                                            <a:srgbClr val="FF0000"/>
                                          </a:solidFill>
                                          <a:latin typeface="Cambria Math" panose="02040503050406030204" pitchFamily="18" charset="0"/>
                                          <a:ea typeface="Cambria Math" panose="02040503050406030204" pitchFamily="18" charset="0"/>
                                        </a:rPr>
                                      </m:ctrlPr>
                                    </m:fPr>
                                    <m:num>
                                      <m:r>
                                        <a:rPr lang="en-GB" sz="1700" b="0" i="1" smtClean="0">
                                          <a:solidFill>
                                            <a:srgbClr val="FF0000"/>
                                          </a:solidFill>
                                          <a:latin typeface="Cambria Math" panose="02040503050406030204" pitchFamily="18" charset="0"/>
                                          <a:ea typeface="Cambria Math" panose="02040503050406030204" pitchFamily="18" charset="0"/>
                                        </a:rPr>
                                        <m:t>𝑐</m:t>
                                      </m:r>
                                    </m:num>
                                    <m:den>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rPr>
                                            <m:t>𝑟𝑓</m:t>
                                          </m:r>
                                        </m:sub>
                                      </m:sSub>
                                    </m:den>
                                  </m:f>
                                  <m:d>
                                    <m:dPr>
                                      <m:ctrlPr>
                                        <a:rPr lang="en-GB" sz="1700" i="1" smtClean="0">
                                          <a:solidFill>
                                            <a:srgbClr val="FF0000"/>
                                          </a:solidFill>
                                          <a:latin typeface="Cambria Math" panose="02040503050406030204" pitchFamily="18" charset="0"/>
                                          <a:ea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𝐻𝑂𝑀</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h</m:t>
                                          </m:r>
                                        </m:sub>
                                      </m:sSub>
                                      <m:r>
                                        <a:rPr lang="en-GB" sz="1700" b="0" i="1" smtClean="0">
                                          <a:solidFill>
                                            <a:srgbClr val="FF0000"/>
                                          </a:solidFill>
                                          <a:latin typeface="Cambria Math" panose="02040503050406030204" pitchFamily="18" charset="0"/>
                                        </a:rPr>
                                        <m:t>−</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𝜑</m:t>
                                          </m:r>
                                        </m:e>
                                        <m:sub>
                                          <m:r>
                                            <a:rPr lang="en-GB" sz="1700" i="1">
                                              <a:solidFill>
                                                <a:srgbClr val="FF0000"/>
                                              </a:solidFill>
                                              <a:latin typeface="Cambria Math" panose="02040503050406030204" pitchFamily="18" charset="0"/>
                                            </a:rPr>
                                            <m:t>𝐻𝑂𝑀</m:t>
                                          </m:r>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rPr>
                                            <m:t>𝑛</m:t>
                                          </m:r>
                                        </m:sub>
                                      </m:sSub>
                                    </m:e>
                                  </m:d>
                                </m:e>
                              </m:d>
                            </m:e>
                          </m:nary>
                        </m:e>
                      </m:nary>
                    </m:oMath>
                  </m:oMathPara>
                </a14:m>
                <a:endParaRPr lang="en-GB" sz="1700" dirty="0"/>
              </a:p>
            </p:txBody>
          </p:sp>
        </mc:Choice>
        <mc:Fallback xmlns="">
          <p:sp>
            <p:nvSpPr>
              <p:cNvPr id="6" name="CasellaDiTesto 5">
                <a:extLst>
                  <a:ext uri="{FF2B5EF4-FFF2-40B4-BE49-F238E27FC236}">
                    <a16:creationId xmlns:a16="http://schemas.microsoft.com/office/drawing/2014/main" id="{FA8C78C0-94FF-48A3-BD91-097F112E84AF}"/>
                  </a:ext>
                </a:extLst>
              </p:cNvPr>
              <p:cNvSpPr txBox="1">
                <a:spLocks noRot="1" noChangeAspect="1" noMove="1" noResize="1" noEditPoints="1" noAdjustHandles="1" noChangeArrowheads="1" noChangeShapeType="1" noTextEdit="1"/>
              </p:cNvSpPr>
              <p:nvPr/>
            </p:nvSpPr>
            <p:spPr>
              <a:xfrm>
                <a:off x="1" y="1291809"/>
                <a:ext cx="12191999" cy="856773"/>
              </a:xfrm>
              <a:prstGeom prst="rect">
                <a:avLst/>
              </a:prstGeom>
              <a:blipFill>
                <a:blip r:embed="rId3"/>
                <a:stretch>
                  <a:fillRect/>
                </a:stretch>
              </a:blipFill>
            </p:spPr>
            <p:txBody>
              <a:bodyPr/>
              <a:lstStyle/>
              <a:p>
                <a:r>
                  <a:rPr lang="en-GB">
                    <a:noFill/>
                  </a:rPr>
                  <a:t> </a:t>
                </a:r>
              </a:p>
            </p:txBody>
          </p:sp>
        </mc:Fallback>
      </mc:AlternateContent>
      <p:sp>
        <p:nvSpPr>
          <p:cNvPr id="10" name="CasellaDiTesto 9">
            <a:extLst>
              <a:ext uri="{FF2B5EF4-FFF2-40B4-BE49-F238E27FC236}">
                <a16:creationId xmlns:a16="http://schemas.microsoft.com/office/drawing/2014/main" id="{4F4E1DD1-8A8D-4279-961C-CF5403C37352}"/>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(2/12)</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7CB6F567-E2FF-44C8-963A-E64E84BA8075}"/>
                  </a:ext>
                </a:extLst>
              </p:cNvPr>
              <p:cNvSpPr txBox="1"/>
              <p:nvPr/>
            </p:nvSpPr>
            <p:spPr>
              <a:xfrm>
                <a:off x="1" y="3623518"/>
                <a:ext cx="12192000" cy="869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a:latin typeface="Cambria Math" panose="02040503050406030204" pitchFamily="18" charset="0"/>
                            </a:rPr>
                          </m:ctrlPr>
                        </m:sSubSupPr>
                        <m:e>
                          <m:r>
                            <a:rPr lang="en-GB" sz="1700" i="1">
                              <a:latin typeface="Cambria Math" panose="02040503050406030204" pitchFamily="18" charset="0"/>
                            </a:rPr>
                            <m:t>𝑉</m:t>
                          </m:r>
                        </m:e>
                        <m:sub>
                          <m:r>
                            <a:rPr lang="en-GB" sz="1700" i="1">
                              <a:latin typeface="Cambria Math" panose="02040503050406030204" pitchFamily="18" charset="0"/>
                            </a:rPr>
                            <m:t>𝑊</m:t>
                          </m:r>
                          <m:r>
                            <a:rPr lang="en-GB" sz="1700" i="1">
                              <a:latin typeface="Cambria Math" panose="02040503050406030204" pitchFamily="18" charset="0"/>
                            </a:rPr>
                            <m:t>,</m:t>
                          </m:r>
                          <m:r>
                            <a:rPr lang="en-GB" sz="1700" i="1">
                              <a:latin typeface="Cambria Math" panose="02040503050406030204" pitchFamily="18" charset="0"/>
                            </a:rPr>
                            <m:t>𝑛</m:t>
                          </m:r>
                        </m:sub>
                        <m:sup>
                          <m:r>
                            <a:rPr lang="en-GB" sz="1700" i="1">
                              <a:latin typeface="Cambria Math" panose="02040503050406030204" pitchFamily="18" charset="0"/>
                            </a:rPr>
                            <m:t>𝑡𝑜𝑡</m:t>
                          </m:r>
                        </m:sup>
                      </m:sSubSup>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𝑡</m:t>
                      </m:r>
                      <m:r>
                        <a:rPr lang="en-GB" sz="1700" b="0" i="1" smtClean="0">
                          <a:solidFill>
                            <a:schemeClr val="tx1"/>
                          </a:solidFill>
                          <a:latin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𝑄</m:t>
                          </m:r>
                        </m:e>
                        <m:sub>
                          <m:r>
                            <a:rPr lang="en-GB" sz="1700" i="1">
                              <a:latin typeface="Cambria Math" panose="02040503050406030204" pitchFamily="18" charset="0"/>
                              <a:ea typeface="Cambria Math" panose="02040503050406030204" pitchFamily="18" charset="0"/>
                            </a:rPr>
                            <m:t>𝑏</m:t>
                          </m:r>
                        </m:sub>
                      </m:sSub>
                      <m:nary>
                        <m:naryPr>
                          <m:chr m:val="∑"/>
                          <m:ctrlPr>
                            <a:rPr lang="en-GB" sz="1700" b="0" i="1" smtClean="0">
                              <a:solidFill>
                                <a:schemeClr val="tx1"/>
                              </a:solidFill>
                              <a:latin typeface="Cambria Math" panose="02040503050406030204" pitchFamily="18" charset="0"/>
                            </a:rPr>
                          </m:ctrlPr>
                        </m:naryPr>
                        <m:sub>
                          <m:r>
                            <m:rPr>
                              <m:brk m:alnAt="23"/>
                            </m:rPr>
                            <a:rPr lang="en-GB" sz="1700" b="0" i="1" smtClean="0">
                              <a:solidFill>
                                <a:schemeClr val="tx1"/>
                              </a:solidFill>
                              <a:latin typeface="Cambria Math" panose="02040503050406030204" pitchFamily="18" charset="0"/>
                            </a:rPr>
                            <m:t>h</m:t>
                          </m:r>
                          <m:r>
                            <a:rPr lang="en-GB" sz="1700" b="0" i="1" smtClean="0">
                              <a:solidFill>
                                <a:schemeClr val="tx1"/>
                              </a:solidFill>
                              <a:latin typeface="Cambria Math" panose="02040503050406030204" pitchFamily="18" charset="0"/>
                            </a:rPr>
                            <m:t>=0</m:t>
                          </m:r>
                        </m:sub>
                        <m:sup>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𝑁</m:t>
                              </m:r>
                            </m:e>
                            <m:sub>
                              <m:r>
                                <a:rPr lang="en-GB" sz="1700" b="0" i="1" smtClean="0">
                                  <a:solidFill>
                                    <a:schemeClr val="tx1"/>
                                  </a:solidFill>
                                  <a:latin typeface="Cambria Math" panose="02040503050406030204" pitchFamily="18" charset="0"/>
                                </a:rPr>
                                <m:t>𝑏</m:t>
                              </m:r>
                            </m:sub>
                          </m:sSub>
                          <m:r>
                            <a:rPr lang="en-GB" sz="1700" b="0" i="1" smtClean="0">
                              <a:solidFill>
                                <a:schemeClr val="tx1"/>
                              </a:solidFill>
                              <a:latin typeface="Cambria Math" panose="02040503050406030204" pitchFamily="18" charset="0"/>
                            </a:rPr>
                            <m:t>−1</m:t>
                          </m:r>
                        </m:sup>
                        <m:e>
                          <m:nary>
                            <m:naryPr>
                              <m:chr m:val="∑"/>
                              <m:ctrlPr>
                                <a:rPr lang="en-GB" sz="1700" b="0" i="1" smtClean="0">
                                  <a:solidFill>
                                    <a:schemeClr val="tx1"/>
                                  </a:solidFill>
                                  <a:latin typeface="Cambria Math" panose="02040503050406030204" pitchFamily="18" charset="0"/>
                                </a:rPr>
                              </m:ctrlPr>
                            </m:naryPr>
                            <m:sub>
                              <m:r>
                                <m:rPr>
                                  <m:brk m:alnAt="23"/>
                                </m:rPr>
                                <a:rPr lang="en-GB" sz="1700" b="0" i="1" smtClean="0">
                                  <a:solidFill>
                                    <a:schemeClr val="tx1"/>
                                  </a:solidFill>
                                  <a:latin typeface="Cambria Math" panose="02040503050406030204" pitchFamily="18" charset="0"/>
                                </a:rPr>
                                <m:t>𝑞</m:t>
                              </m:r>
                              <m:r>
                                <a:rPr lang="en-GB" sz="1700" b="0" i="1" smtClean="0">
                                  <a:solidFill>
                                    <a:schemeClr val="tx1"/>
                                  </a:solidFill>
                                  <a:latin typeface="Cambria Math" panose="02040503050406030204" pitchFamily="18" charset="0"/>
                                </a:rPr>
                                <m:t>=0</m:t>
                              </m:r>
                            </m:sub>
                            <m:sup>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m:t>
                              </m:r>
                            </m:sup>
                            <m:e>
                              <m:d>
                                <m:dPr>
                                  <m:ctrlPr>
                                    <a:rPr lang="en-GB" sz="1700" b="0" i="1" smtClean="0">
                                      <a:solidFill>
                                        <a:schemeClr val="tx1"/>
                                      </a:solidFill>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d>
                                    <m:dPr>
                                      <m:begChr m:val="{"/>
                                      <m:endChr m:val="}"/>
                                      <m:ctrlPr>
                                        <a:rPr lang="en-GB" sz="1700" i="1">
                                          <a:latin typeface="Cambria Math" panose="02040503050406030204" pitchFamily="18" charset="0"/>
                                          <a:ea typeface="Cambria Math" panose="02040503050406030204" pitchFamily="18" charset="0"/>
                                        </a:rPr>
                                      </m:ctrlPr>
                                    </m:dPr>
                                    <m:e>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𝑞</m:t>
                                          </m:r>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𝑛</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h</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e>
                                      </m:d>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𝑟</m:t>
                                          </m:r>
                                        </m:sub>
                                      </m:sSub>
                                    </m:e>
                                  </m:d>
                                  <m:r>
                                    <a:rPr lang="en-GB" sz="1700" b="0" i="1" smtClean="0">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𝑑</m:t>
                                      </m:r>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num>
                                    <m:den>
                                      <m:r>
                                        <a:rPr lang="en-GB" sz="1700" i="1">
                                          <a:latin typeface="Cambria Math" panose="02040503050406030204" pitchFamily="18" charset="0"/>
                                        </a:rPr>
                                        <m:t>𝑑𝑧</m:t>
                                      </m:r>
                                    </m:den>
                                  </m:f>
                                  <m:d>
                                    <m:dPr>
                                      <m:begChr m:val="["/>
                                      <m:endChr m:val="]"/>
                                      <m:ctrlPr>
                                        <a:rPr lang="en-GB" sz="1700" i="1" smtClean="0">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h</m:t>
                                          </m:r>
                                        </m:sub>
                                      </m:sSub>
                                      <m:d>
                                        <m:dPr>
                                          <m:ctrlPr>
                                            <a:rPr lang="en-GB" sz="1700" i="1" smtClean="0">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𝑡</m:t>
                                          </m:r>
                                          <m:r>
                                            <a:rPr lang="en-GB" sz="1700" i="1">
                                              <a:latin typeface="Cambria Math" panose="02040503050406030204" pitchFamily="18" charset="0"/>
                                              <a:ea typeface="Cambria Math" panose="02040503050406030204" pitchFamily="18" charset="0"/>
                                            </a:rPr>
                                            <m:t>−</m:t>
                                          </m:r>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𝑞</m:t>
                                              </m:r>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𝑛</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h</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e>
                                          </m:d>
                                          <m:sSub>
                                            <m:sSubPr>
                                              <m:ctrlPr>
                                                <a:rPr lang="en-GB" sz="1700" i="1">
                                                  <a:latin typeface="Cambria Math" panose="02040503050406030204" pitchFamily="18" charset="0"/>
                                                </a:rPr>
                                              </m:ctrlPr>
                                            </m:sSubPr>
                                            <m:e>
                                              <m:r>
                                                <a:rPr lang="en-GB" sz="1700" i="1">
                                                  <a:latin typeface="Cambria Math" panose="02040503050406030204" pitchFamily="18" charset="0"/>
                                                </a:rPr>
                                                <m:t>𝑇</m:t>
                                              </m:r>
                                            </m:e>
                                            <m:sub>
                                              <m:r>
                                                <a:rPr lang="en-GB" sz="1700" i="1">
                                                  <a:latin typeface="Cambria Math" panose="02040503050406030204" pitchFamily="18" charset="0"/>
                                                </a:rPr>
                                                <m:t>0</m:t>
                                              </m:r>
                                            </m:sub>
                                          </m:sSub>
                                        </m:e>
                                      </m:d>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𝑛</m:t>
                                          </m:r>
                                        </m:sub>
                                      </m:sSub>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𝑡</m:t>
                                          </m:r>
                                        </m:e>
                                      </m:d>
                                    </m:e>
                                  </m:d>
                                </m:e>
                              </m:d>
                            </m:e>
                          </m:nary>
                        </m:e>
                      </m:nary>
                    </m:oMath>
                  </m:oMathPara>
                </a14:m>
                <a:endParaRPr lang="en-GB" sz="1700" dirty="0"/>
              </a:p>
            </p:txBody>
          </p:sp>
        </mc:Choice>
        <mc:Fallback xmlns="">
          <p:sp>
            <p:nvSpPr>
              <p:cNvPr id="12" name="CasellaDiTesto 11">
                <a:extLst>
                  <a:ext uri="{FF2B5EF4-FFF2-40B4-BE49-F238E27FC236}">
                    <a16:creationId xmlns:a16="http://schemas.microsoft.com/office/drawing/2014/main" id="{7CB6F567-E2FF-44C8-963A-E64E84BA8075}"/>
                  </a:ext>
                </a:extLst>
              </p:cNvPr>
              <p:cNvSpPr txBox="1">
                <a:spLocks noRot="1" noChangeAspect="1" noMove="1" noResize="1" noEditPoints="1" noAdjustHandles="1" noChangeArrowheads="1" noChangeShapeType="1" noTextEdit="1"/>
              </p:cNvSpPr>
              <p:nvPr/>
            </p:nvSpPr>
            <p:spPr>
              <a:xfrm>
                <a:off x="1" y="3623518"/>
                <a:ext cx="12192000" cy="86953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6FC7BF8D-D685-4AEA-A529-C57804533860}"/>
                  </a:ext>
                </a:extLst>
              </p:cNvPr>
              <p:cNvSpPr txBox="1"/>
              <p:nvPr/>
            </p:nvSpPr>
            <p:spPr>
              <a:xfrm>
                <a:off x="513417" y="4824979"/>
                <a:ext cx="4848441" cy="8500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700" i="1" smtClean="0">
                              <a:latin typeface="Cambria Math" panose="02040503050406030204" pitchFamily="18" charset="0"/>
                            </a:rPr>
                          </m:ctrlPr>
                        </m:fPr>
                        <m:num>
                          <m:r>
                            <a:rPr lang="en-GB" sz="1700" i="1">
                              <a:latin typeface="Cambria Math" panose="02040503050406030204" pitchFamily="18" charset="0"/>
                            </a:rPr>
                            <m:t>𝑑</m:t>
                          </m:r>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num>
                        <m:den>
                          <m:r>
                            <a:rPr lang="en-GB" sz="1700" i="1">
                              <a:latin typeface="Cambria Math" panose="02040503050406030204" pitchFamily="18" charset="0"/>
                            </a:rPr>
                            <m:t>𝑑𝑧</m:t>
                          </m:r>
                        </m:den>
                      </m:f>
                      <m:r>
                        <a:rPr lang="en-GB" sz="1700" b="0" i="1" smtClean="0">
                          <a:latin typeface="Cambria Math" panose="02040503050406030204" pitchFamily="18" charset="0"/>
                        </a:rPr>
                        <m:t>=</m:t>
                      </m:r>
                      <m:sSub>
                        <m:sSubPr>
                          <m:ctrlPr>
                            <a:rPr lang="en-GB" sz="1700" b="0" i="1" smtClean="0">
                              <a:latin typeface="Cambria Math" panose="02040503050406030204" pitchFamily="18" charset="0"/>
                            </a:rPr>
                          </m:ctrlPr>
                        </m:sSubPr>
                        <m:e>
                          <m:d>
                            <m:dPr>
                              <m:begChr m:val=""/>
                              <m:endChr m:val="|"/>
                              <m:ctrlPr>
                                <a:rPr lang="en-GB" sz="1700" i="1" smtClean="0">
                                  <a:latin typeface="Cambria Math" panose="02040503050406030204" pitchFamily="18" charset="0"/>
                                </a:rPr>
                              </m:ctrlPr>
                            </m:dPr>
                            <m:e>
                              <m:f>
                                <m:fPr>
                                  <m:ctrlPr>
                                    <a:rPr lang="en-GB" sz="1700" i="1">
                                      <a:latin typeface="Cambria Math" panose="02040503050406030204" pitchFamily="18" charset="0"/>
                                    </a:rPr>
                                  </m:ctrlPr>
                                </m:fPr>
                                <m:num>
                                  <m:r>
                                    <a:rPr lang="en-GB" sz="1700" i="1">
                                      <a:latin typeface="Cambria Math" panose="02040503050406030204" pitchFamily="18" charset="0"/>
                                    </a:rPr>
                                    <m:t>𝑑</m:t>
                                  </m:r>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num>
                                <m:den>
                                  <m:r>
                                    <a:rPr lang="en-GB" sz="1700" i="1">
                                      <a:latin typeface="Cambria Math" panose="02040503050406030204" pitchFamily="18" charset="0"/>
                                    </a:rPr>
                                    <m:t>𝑑𝑧</m:t>
                                  </m:r>
                                </m:den>
                              </m:f>
                            </m:e>
                          </m:d>
                        </m:e>
                        <m:sub>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𝑞</m:t>
                              </m:r>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𝑛</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h</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den>
                              </m:f>
                            </m:e>
                          </m:d>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𝑟</m:t>
                              </m:r>
                            </m:sub>
                          </m:sSub>
                        </m:sub>
                      </m:sSub>
                    </m:oMath>
                  </m:oMathPara>
                </a14:m>
                <a:endParaRPr lang="en-GB" sz="1700" dirty="0"/>
              </a:p>
            </p:txBody>
          </p:sp>
        </mc:Choice>
        <mc:Fallback xmlns="">
          <p:sp>
            <p:nvSpPr>
              <p:cNvPr id="14" name="CasellaDiTesto 13">
                <a:extLst>
                  <a:ext uri="{FF2B5EF4-FFF2-40B4-BE49-F238E27FC236}">
                    <a16:creationId xmlns:a16="http://schemas.microsoft.com/office/drawing/2014/main" id="{6FC7BF8D-D685-4AEA-A529-C57804533860}"/>
                  </a:ext>
                </a:extLst>
              </p:cNvPr>
              <p:cNvSpPr txBox="1">
                <a:spLocks noRot="1" noChangeAspect="1" noMove="1" noResize="1" noEditPoints="1" noAdjustHandles="1" noChangeArrowheads="1" noChangeShapeType="1" noTextEdit="1"/>
              </p:cNvSpPr>
              <p:nvPr/>
            </p:nvSpPr>
            <p:spPr>
              <a:xfrm>
                <a:off x="513417" y="4824979"/>
                <a:ext cx="4848441" cy="85004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4B85498-CA08-4B76-B508-586280CE524B}"/>
                  </a:ext>
                </a:extLst>
              </p:cNvPr>
              <p:cNvSpPr txBox="1"/>
              <p:nvPr/>
            </p:nvSpPr>
            <p:spPr>
              <a:xfrm>
                <a:off x="1777628" y="6055101"/>
                <a:ext cx="8839401" cy="700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dirty="0" smtClean="0">
                              <a:latin typeface="Cambria Math" panose="02040503050406030204" pitchFamily="18" charset="0"/>
                              <a:ea typeface="Cambria Math" panose="02040503050406030204" pitchFamily="18" charset="0"/>
                            </a:rPr>
                          </m:ctrlPr>
                        </m:sSubPr>
                        <m:e>
                          <m:acc>
                            <m:accPr>
                              <m:chr m:val="̂"/>
                              <m:ctrlPr>
                                <a:rPr lang="en-GB" sz="1700" i="1" dirty="0">
                                  <a:latin typeface="Cambria Math" panose="02040503050406030204" pitchFamily="18" charset="0"/>
                                  <a:ea typeface="Cambria Math" panose="02040503050406030204" pitchFamily="18" charset="0"/>
                                </a:rPr>
                              </m:ctrlPr>
                            </m:accPr>
                            <m:e>
                              <m:r>
                                <a:rPr lang="en-GB" sz="1700" i="1" dirty="0">
                                  <a:latin typeface="Cambria Math" panose="02040503050406030204" pitchFamily="18" charset="0"/>
                                  <a:ea typeface="Cambria Math" panose="02040503050406030204" pitchFamily="18" charset="0"/>
                                </a:rPr>
                                <m:t>𝑉</m:t>
                              </m:r>
                            </m:e>
                          </m:acc>
                        </m:e>
                        <m:sub>
                          <m:r>
                            <a:rPr lang="en-GB" sz="1700" i="1" dirty="0">
                              <a:latin typeface="Cambria Math" panose="02040503050406030204" pitchFamily="18" charset="0"/>
                              <a:ea typeface="Cambria Math" panose="02040503050406030204" pitchFamily="18" charset="0"/>
                            </a:rPr>
                            <m:t>𝑟𝑓</m:t>
                          </m:r>
                        </m:sub>
                      </m:sSub>
                      <m:func>
                        <m:funcPr>
                          <m:ctrlPr>
                            <a:rPr lang="en-GB" sz="1700" i="1" dirty="0">
                              <a:latin typeface="Cambria Math" panose="02040503050406030204" pitchFamily="18" charset="0"/>
                              <a:ea typeface="Cambria Math" panose="02040503050406030204" pitchFamily="18" charset="0"/>
                            </a:rPr>
                          </m:ctrlPr>
                        </m:funcPr>
                        <m:fName>
                          <m:r>
                            <m:rPr>
                              <m:sty m:val="p"/>
                            </m:rPr>
                            <a:rPr lang="en-GB" sz="1700" dirty="0">
                              <a:latin typeface="Cambria Math" panose="02040503050406030204" pitchFamily="18" charset="0"/>
                              <a:ea typeface="Cambria Math" panose="02040503050406030204" pitchFamily="18" charset="0"/>
                            </a:rPr>
                            <m:t>cos</m:t>
                          </m:r>
                        </m:fName>
                        <m:e>
                          <m:d>
                            <m:dPr>
                              <m:ctrlPr>
                                <a:rPr lang="en-GB" sz="1700" i="1" dirty="0" smtClean="0">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sub>
                              </m:sSub>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2</m:t>
                                  </m:r>
                                  <m:r>
                                    <a:rPr lang="en-GB" sz="1700" b="0" i="1" smtClean="0">
                                      <a:latin typeface="Cambria Math" panose="02040503050406030204" pitchFamily="18" charset="0"/>
                                      <a:ea typeface="Cambria Math" panose="02040503050406030204" pitchFamily="18" charset="0"/>
                                    </a:rPr>
                                    <m:t>𝜋</m:t>
                                  </m:r>
                                  <m:r>
                                    <a:rPr lang="en-GB" sz="1700" b="0" i="1" smtClean="0">
                                      <a:latin typeface="Cambria Math" panose="02040503050406030204" pitchFamily="18" charset="0"/>
                                      <a:ea typeface="Cambria Math" panose="02040503050406030204" pitchFamily="18" charset="0"/>
                                    </a:rPr>
                                    <m:t>h</m:t>
                                  </m:r>
                                </m:num>
                                <m:den>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𝑟</m:t>
                                      </m:r>
                                    </m:sub>
                                  </m:sSub>
                                </m:den>
                              </m:f>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𝑛</m:t>
                                  </m:r>
                                </m:sub>
                              </m:sSub>
                            </m:e>
                          </m:d>
                        </m:e>
                      </m:func>
                      <m:r>
                        <a:rPr lang="en-GB" sz="1700" b="0" i="1" smtClean="0">
                          <a:latin typeface="Cambria Math" panose="02040503050406030204" pitchFamily="18" charset="0"/>
                          <a:ea typeface="Cambria Math" panose="02040503050406030204" pitchFamily="18" charset="0"/>
                        </a:rPr>
                        <m:t>=</m:t>
                      </m:r>
                      <m:sSub>
                        <m:sSubPr>
                          <m:ctrlPr>
                            <a:rPr lang="en-GB" sz="1700" i="1" dirty="0">
                              <a:latin typeface="Cambria Math" panose="02040503050406030204" pitchFamily="18" charset="0"/>
                              <a:ea typeface="Cambria Math" panose="02040503050406030204" pitchFamily="18" charset="0"/>
                            </a:rPr>
                          </m:ctrlPr>
                        </m:sSubPr>
                        <m:e>
                          <m:acc>
                            <m:accPr>
                              <m:chr m:val="̂"/>
                              <m:ctrlPr>
                                <a:rPr lang="en-GB" sz="1700" i="1" dirty="0">
                                  <a:latin typeface="Cambria Math" panose="02040503050406030204" pitchFamily="18" charset="0"/>
                                  <a:ea typeface="Cambria Math" panose="02040503050406030204" pitchFamily="18" charset="0"/>
                                </a:rPr>
                              </m:ctrlPr>
                            </m:accPr>
                            <m:e>
                              <m:r>
                                <a:rPr lang="en-GB" sz="1700" i="1" dirty="0">
                                  <a:latin typeface="Cambria Math" panose="02040503050406030204" pitchFamily="18" charset="0"/>
                                  <a:ea typeface="Cambria Math" panose="02040503050406030204" pitchFamily="18" charset="0"/>
                                </a:rPr>
                                <m:t>𝑉</m:t>
                              </m:r>
                            </m:e>
                          </m:acc>
                        </m:e>
                        <m:sub>
                          <m:r>
                            <a:rPr lang="en-GB" sz="1700" i="1" dirty="0">
                              <a:latin typeface="Cambria Math" panose="02040503050406030204" pitchFamily="18" charset="0"/>
                              <a:ea typeface="Cambria Math" panose="02040503050406030204" pitchFamily="18" charset="0"/>
                            </a:rPr>
                            <m:t>𝑟𝑓</m:t>
                          </m:r>
                        </m:sub>
                      </m:sSub>
                      <m:func>
                        <m:funcPr>
                          <m:ctrlPr>
                            <a:rPr lang="en-GB" sz="1700" i="1" dirty="0">
                              <a:latin typeface="Cambria Math" panose="02040503050406030204" pitchFamily="18" charset="0"/>
                              <a:ea typeface="Cambria Math" panose="02040503050406030204" pitchFamily="18" charset="0"/>
                            </a:rPr>
                          </m:ctrlPr>
                        </m:funcPr>
                        <m:fName>
                          <m:r>
                            <m:rPr>
                              <m:sty m:val="p"/>
                            </m:rPr>
                            <a:rPr lang="en-GB" sz="1700" dirty="0">
                              <a:latin typeface="Cambria Math" panose="02040503050406030204" pitchFamily="18" charset="0"/>
                              <a:ea typeface="Cambria Math" panose="02040503050406030204" pitchFamily="18" charset="0"/>
                            </a:rPr>
                            <m:t>cos</m:t>
                          </m:r>
                        </m:fName>
                        <m:e>
                          <m:d>
                            <m:dPr>
                              <m:ctrlPr>
                                <a:rPr lang="en-GB" sz="1700" i="1" dirty="0">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sub>
                              </m:sSub>
                            </m:e>
                          </m:d>
                        </m:e>
                      </m:func>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2</m:t>
                          </m:r>
                          <m:r>
                            <a:rPr lang="en-GB" sz="1700" i="1">
                              <a:latin typeface="Cambria Math" panose="02040503050406030204" pitchFamily="18" charset="0"/>
                              <a:ea typeface="Cambria Math" panose="02040503050406030204" pitchFamily="18" charset="0"/>
                            </a:rPr>
                            <m:t>𝜋</m:t>
                          </m:r>
                          <m:r>
                            <a:rPr lang="en-GB" sz="1700" i="1">
                              <a:latin typeface="Cambria Math" panose="02040503050406030204" pitchFamily="18" charset="0"/>
                              <a:ea typeface="Cambria Math" panose="02040503050406030204" pitchFamily="18" charset="0"/>
                            </a:rPr>
                            <m:t>h</m:t>
                          </m:r>
                          <m:sSub>
                            <m:sSubPr>
                              <m:ctrlPr>
                                <a:rPr lang="en-GB" sz="1700" i="1" dirty="0">
                                  <a:latin typeface="Cambria Math" panose="02040503050406030204" pitchFamily="18" charset="0"/>
                                  <a:ea typeface="Cambria Math" panose="02040503050406030204" pitchFamily="18" charset="0"/>
                                </a:rPr>
                              </m:ctrlPr>
                            </m:sSubPr>
                            <m:e>
                              <m:acc>
                                <m:accPr>
                                  <m:chr m:val="̂"/>
                                  <m:ctrlPr>
                                    <a:rPr lang="en-GB" sz="1700" i="1" dirty="0">
                                      <a:latin typeface="Cambria Math" panose="02040503050406030204" pitchFamily="18" charset="0"/>
                                      <a:ea typeface="Cambria Math" panose="02040503050406030204" pitchFamily="18" charset="0"/>
                                    </a:rPr>
                                  </m:ctrlPr>
                                </m:accPr>
                                <m:e>
                                  <m:r>
                                    <a:rPr lang="en-GB" sz="1700" i="1" dirty="0">
                                      <a:latin typeface="Cambria Math" panose="02040503050406030204" pitchFamily="18" charset="0"/>
                                      <a:ea typeface="Cambria Math" panose="02040503050406030204" pitchFamily="18" charset="0"/>
                                    </a:rPr>
                                    <m:t>𝑉</m:t>
                                  </m:r>
                                </m:e>
                              </m:acc>
                            </m:e>
                            <m:sub>
                              <m:r>
                                <a:rPr lang="en-GB" sz="1700" i="1" dirty="0">
                                  <a:latin typeface="Cambria Math" panose="02040503050406030204" pitchFamily="18" charset="0"/>
                                  <a:ea typeface="Cambria Math" panose="02040503050406030204" pitchFamily="18" charset="0"/>
                                </a:rPr>
                                <m:t>𝑟𝑓</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𝑟</m:t>
                              </m:r>
                            </m:sub>
                          </m:sSub>
                        </m:den>
                      </m:f>
                      <m:func>
                        <m:funcPr>
                          <m:ctrlPr>
                            <a:rPr lang="en-GB" sz="1700" i="1" dirty="0">
                              <a:latin typeface="Cambria Math" panose="02040503050406030204" pitchFamily="18" charset="0"/>
                              <a:ea typeface="Cambria Math" panose="02040503050406030204" pitchFamily="18" charset="0"/>
                            </a:rPr>
                          </m:ctrlPr>
                        </m:funcPr>
                        <m:fName>
                          <m:r>
                            <m:rPr>
                              <m:sty m:val="p"/>
                            </m:rPr>
                            <a:rPr lang="en-GB" sz="1700" b="0" i="0" dirty="0" smtClean="0">
                              <a:latin typeface="Cambria Math" panose="02040503050406030204" pitchFamily="18" charset="0"/>
                              <a:ea typeface="Cambria Math" panose="02040503050406030204" pitchFamily="18" charset="0"/>
                            </a:rPr>
                            <m:t>sin</m:t>
                          </m:r>
                        </m:fName>
                        <m:e>
                          <m:d>
                            <m:dPr>
                              <m:ctrlPr>
                                <a:rPr lang="en-GB" sz="1700" i="1" dirty="0">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𝜑</m:t>
                                  </m:r>
                                </m:e>
                                <m:sub>
                                  <m:r>
                                    <a:rPr lang="en-GB" sz="1700" i="1">
                                      <a:latin typeface="Cambria Math" panose="02040503050406030204" pitchFamily="18" charset="0"/>
                                    </a:rPr>
                                    <m:t>𝐻𝑂𝑀</m:t>
                                  </m:r>
                                </m:sub>
                              </m:sSub>
                            </m:e>
                          </m:d>
                        </m:e>
                      </m:func>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𝑧</m:t>
                          </m:r>
                        </m:e>
                        <m:sub>
                          <m:r>
                            <a:rPr lang="en-GB" sz="1700" i="1">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𝑛</m:t>
                          </m:r>
                        </m:sub>
                      </m:sSub>
                    </m:oMath>
                  </m:oMathPara>
                </a14:m>
                <a:endParaRPr lang="en-GB" sz="1700" dirty="0"/>
              </a:p>
            </p:txBody>
          </p:sp>
        </mc:Choice>
        <mc:Fallback xmlns="">
          <p:sp>
            <p:nvSpPr>
              <p:cNvPr id="16" name="CasellaDiTesto 15">
                <a:extLst>
                  <a:ext uri="{FF2B5EF4-FFF2-40B4-BE49-F238E27FC236}">
                    <a16:creationId xmlns:a16="http://schemas.microsoft.com/office/drawing/2014/main" id="{E4B85498-CA08-4B76-B508-586280CE524B}"/>
                  </a:ext>
                </a:extLst>
              </p:cNvPr>
              <p:cNvSpPr txBox="1">
                <a:spLocks noRot="1" noChangeAspect="1" noMove="1" noResize="1" noEditPoints="1" noAdjustHandles="1" noChangeArrowheads="1" noChangeShapeType="1" noTextEdit="1"/>
              </p:cNvSpPr>
              <p:nvPr/>
            </p:nvSpPr>
            <p:spPr>
              <a:xfrm>
                <a:off x="1777628" y="6055101"/>
                <a:ext cx="8839401" cy="700769"/>
              </a:xfrm>
              <a:prstGeom prst="rect">
                <a:avLst/>
              </a:prstGeom>
              <a:blipFill>
                <a:blip r:embed="rId6"/>
                <a:stretch>
                  <a:fillRect/>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F2E2CD4C-72D8-4A10-BDEE-1372BDC582EF}"/>
              </a:ext>
            </a:extLst>
          </p:cNvPr>
          <p:cNvSpPr txBox="1"/>
          <p:nvPr/>
        </p:nvSpPr>
        <p:spPr>
          <a:xfrm>
            <a:off x="73241" y="5659777"/>
            <a:ext cx="6197600" cy="353943"/>
          </a:xfrm>
          <a:prstGeom prst="rect">
            <a:avLst/>
          </a:prstGeom>
          <a:noFill/>
        </p:spPr>
        <p:txBody>
          <a:bodyPr wrap="square">
            <a:spAutoFit/>
          </a:bodyPr>
          <a:lstStyle/>
          <a:p>
            <a:pPr marL="285750" indent="-285750">
              <a:buFont typeface="Wingdings" panose="05000000000000000000" pitchFamily="2" charset="2"/>
              <a:buChar char="q"/>
            </a:pPr>
            <a:r>
              <a:rPr lang="en-GB" sz="1700" dirty="0"/>
              <a:t>We linearly expand the accelerating voltage as well</a:t>
            </a: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92FAB095-A8B0-4597-9FE6-16D962978ED8}"/>
                  </a:ext>
                </a:extLst>
              </p:cNvPr>
              <p:cNvSpPr txBox="1"/>
              <p:nvPr/>
            </p:nvSpPr>
            <p:spPr>
              <a:xfrm>
                <a:off x="5083757" y="4822483"/>
                <a:ext cx="7000240" cy="6853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700" i="1" smtClean="0">
                              <a:latin typeface="Cambria Math" panose="02040503050406030204" pitchFamily="18" charset="0"/>
                            </a:rPr>
                          </m:ctrlPr>
                        </m:fPr>
                        <m:num>
                          <m:r>
                            <a:rPr lang="en-GB" sz="1700" i="1">
                              <a:latin typeface="Cambria Math" panose="02040503050406030204" pitchFamily="18" charset="0"/>
                            </a:rPr>
                            <m:t>𝑑</m:t>
                          </m:r>
                          <m:sSub>
                            <m:sSubPr>
                              <m:ctrlPr>
                                <a:rPr lang="en-GB" sz="1700" i="1">
                                  <a:latin typeface="Cambria Math" panose="02040503050406030204" pitchFamily="18" charset="0"/>
                                </a:rPr>
                              </m:ctrlPr>
                            </m:sSubPr>
                            <m:e>
                              <m:r>
                                <a:rPr lang="en-GB" sz="1700" i="1">
                                  <a:latin typeface="Cambria Math" panose="02040503050406030204" pitchFamily="18" charset="0"/>
                                </a:rPr>
                                <m:t>𝑤</m:t>
                              </m:r>
                            </m:e>
                            <m:sub>
                              <m:r>
                                <a:rPr lang="en-GB" sz="1700" i="1">
                                  <a:latin typeface="Cambria Math" panose="02040503050406030204" pitchFamily="18" charset="0"/>
                                  <a:ea typeface="Cambria Math" panose="02040503050406030204" pitchFamily="18" charset="0"/>
                                </a:rPr>
                                <m:t>∥</m:t>
                              </m:r>
                            </m:sub>
                          </m:sSub>
                          <m:r>
                            <a:rPr lang="en-GB" sz="1700" b="0" i="1" smtClean="0">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𝑧</m:t>
                          </m:r>
                          <m:r>
                            <a:rPr lang="en-GB" sz="1700" b="0" i="1" smtClean="0">
                              <a:latin typeface="Cambria Math" panose="02040503050406030204" pitchFamily="18" charset="0"/>
                              <a:ea typeface="Cambria Math" panose="02040503050406030204" pitchFamily="18" charset="0"/>
                            </a:rPr>
                            <m:t>)</m:t>
                          </m:r>
                        </m:num>
                        <m:den>
                          <m:r>
                            <a:rPr lang="en-GB" sz="1700" i="1">
                              <a:latin typeface="Cambria Math" panose="02040503050406030204" pitchFamily="18" charset="0"/>
                            </a:rPr>
                            <m:t>𝑑𝑧</m:t>
                          </m:r>
                        </m:den>
                      </m:f>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𝑅</m:t>
                              </m:r>
                            </m:e>
                            <m:sub>
                              <m:r>
                                <a:rPr lang="en-GB" sz="1700" b="0" i="1" smtClean="0">
                                  <a:latin typeface="Cambria Math" panose="02040503050406030204" pitchFamily="18" charset="0"/>
                                </a:rPr>
                                <m:t>𝑠</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b="0" i="1" smtClean="0">
                              <a:latin typeface="Cambria Math" panose="02040503050406030204" pitchFamily="18" charset="0"/>
                            </a:rPr>
                            <m:t>𝑄</m:t>
                          </m:r>
                        </m:den>
                      </m:f>
                      <m:sSup>
                        <m:sSupPr>
                          <m:ctrlPr>
                            <a:rPr lang="en-GB" sz="1700" i="1" smtClean="0">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m:t>
                          </m:r>
                          <m:f>
                            <m:fPr>
                              <m:ctrlPr>
                                <a:rPr lang="en-GB" sz="1700" i="1">
                                  <a:latin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i="1">
                                  <a:latin typeface="Cambria Math" panose="02040503050406030204" pitchFamily="18" charset="0"/>
                                </a:rPr>
                                <m:t>2</m:t>
                              </m:r>
                              <m:r>
                                <a:rPr lang="en-GB" sz="1700" i="1">
                                  <a:latin typeface="Cambria Math" panose="02040503050406030204" pitchFamily="18" charset="0"/>
                                </a:rPr>
                                <m:t>𝑄</m:t>
                              </m:r>
                            </m:den>
                          </m:f>
                          <m:f>
                            <m:fPr>
                              <m:ctrlPr>
                                <a:rPr lang="en-GB" sz="1700" i="1" smtClean="0">
                                  <a:latin typeface="Cambria Math" panose="02040503050406030204" pitchFamily="18" charset="0"/>
                                </a:rPr>
                              </m:ctrlPr>
                            </m:fPr>
                            <m:num>
                              <m:r>
                                <a:rPr lang="en-GB" sz="1700" b="0" i="1" smtClean="0">
                                  <a:latin typeface="Cambria Math" panose="02040503050406030204" pitchFamily="18" charset="0"/>
                                </a:rPr>
                                <m:t>𝑧</m:t>
                              </m:r>
                            </m:num>
                            <m:den>
                              <m:r>
                                <a:rPr lang="en-GB" sz="1700" b="0" i="1" smtClean="0">
                                  <a:latin typeface="Cambria Math" panose="02040503050406030204" pitchFamily="18" charset="0"/>
                                </a:rPr>
                                <m:t>𝑐</m:t>
                              </m:r>
                            </m:den>
                          </m:f>
                        </m:sup>
                      </m:sSup>
                      <m:d>
                        <m:dPr>
                          <m:begChr m:val="["/>
                          <m:endChr m:val="]"/>
                          <m:ctrlPr>
                            <a:rPr lang="en-GB" sz="1700" i="1" smtClean="0">
                              <a:latin typeface="Cambria Math" panose="02040503050406030204" pitchFamily="18" charset="0"/>
                              <a:ea typeface="Cambria Math" panose="02040503050406030204" pitchFamily="18" charset="0"/>
                            </a:rPr>
                          </m:ctrlPr>
                        </m:dPr>
                        <m:e>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𝑟</m:t>
                                  </m:r>
                                </m:sub>
                              </m:sSub>
                            </m:num>
                            <m:den>
                              <m:r>
                                <a:rPr lang="en-GB" sz="1700" b="0" i="1" smtClean="0">
                                  <a:latin typeface="Cambria Math" panose="02040503050406030204" pitchFamily="18" charset="0"/>
                                  <a:ea typeface="Cambria Math" panose="02040503050406030204" pitchFamily="18" charset="0"/>
                                </a:rPr>
                                <m:t>𝑄𝑐</m:t>
                              </m:r>
                            </m:den>
                          </m:f>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cos</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f>
                                    <m:fPr>
                                      <m:ctrlPr>
                                        <a:rPr lang="en-GB" sz="1700" i="1" smtClean="0">
                                          <a:latin typeface="Cambria Math" panose="02040503050406030204" pitchFamily="18" charset="0"/>
                                          <a:ea typeface="Cambria Math" panose="02040503050406030204" pitchFamily="18" charset="0"/>
                                        </a:rPr>
                                      </m:ctrlPr>
                                    </m:fPr>
                                    <m:num>
                                      <m:r>
                                        <a:rPr lang="en-GB" sz="1700" b="0" i="1" smtClean="0">
                                          <a:latin typeface="Cambria Math" panose="02040503050406030204" pitchFamily="18" charset="0"/>
                                          <a:ea typeface="Cambria Math" panose="02040503050406030204" pitchFamily="18" charset="0"/>
                                        </a:rPr>
                                        <m:t>𝑧</m:t>
                                      </m:r>
                                    </m:num>
                                    <m:den>
                                      <m:r>
                                        <a:rPr lang="en-GB" sz="1700" b="0" i="1" smtClean="0">
                                          <a:latin typeface="Cambria Math" panose="02040503050406030204" pitchFamily="18" charset="0"/>
                                          <a:ea typeface="Cambria Math" panose="02040503050406030204" pitchFamily="18" charset="0"/>
                                        </a:rPr>
                                        <m:t>𝑐</m:t>
                                      </m:r>
                                    </m:den>
                                  </m:f>
                                </m:e>
                              </m:d>
                            </m:e>
                          </m:func>
                          <m:r>
                            <a:rPr lang="en-GB" sz="1700" b="0" i="1" smtClean="0">
                              <a:latin typeface="Cambria Math" panose="02040503050406030204" pitchFamily="18" charset="0"/>
                              <a:ea typeface="Cambria Math" panose="02040503050406030204" pitchFamily="18" charset="0"/>
                            </a:rPr>
                            <m:t>+</m:t>
                          </m:r>
                          <m:d>
                            <m:dPr>
                              <m:ctrlPr>
                                <a:rPr lang="en-GB" sz="1700" b="0" i="1" smtClean="0">
                                  <a:latin typeface="Cambria Math" panose="02040503050406030204" pitchFamily="18" charset="0"/>
                                  <a:ea typeface="Cambria Math" panose="02040503050406030204" pitchFamily="18" charset="0"/>
                                </a:rPr>
                              </m:ctrlPr>
                            </m:dPr>
                            <m:e>
                              <m:f>
                                <m:fPr>
                                  <m:ctrlPr>
                                    <a:rPr lang="en-GB" sz="1700" b="0" i="1" smtClean="0">
                                      <a:latin typeface="Cambria Math" panose="02040503050406030204" pitchFamily="18" charset="0"/>
                                      <a:ea typeface="Cambria Math" panose="02040503050406030204" pitchFamily="18" charset="0"/>
                                    </a:rPr>
                                  </m:ctrlPr>
                                </m:fPr>
                                <m:num>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up>
                                      <m:r>
                                        <a:rPr lang="en-GB" sz="1700" i="1">
                                          <a:latin typeface="Cambria Math" panose="02040503050406030204" pitchFamily="18" charset="0"/>
                                          <a:ea typeface="Cambria Math" panose="02040503050406030204" pitchFamily="18" charset="0"/>
                                        </a:rPr>
                                        <m:t>2</m:t>
                                      </m:r>
                                    </m:sup>
                                  </m:sSubSup>
                                </m:num>
                                <m:den>
                                  <m:r>
                                    <a:rPr lang="en-GB" sz="1700" b="0" i="1" smtClean="0">
                                      <a:latin typeface="Cambria Math" panose="02040503050406030204" pitchFamily="18" charset="0"/>
                                      <a:ea typeface="Cambria Math" panose="02040503050406030204" pitchFamily="18" charset="0"/>
                                    </a:rPr>
                                    <m:t>4</m:t>
                                  </m:r>
                                  <m:sSup>
                                    <m:sSupPr>
                                      <m:ctrlPr>
                                        <a:rPr lang="en-GB" sz="1700" b="0" i="1" smtClean="0">
                                          <a:latin typeface="Cambria Math" panose="02040503050406030204" pitchFamily="18" charset="0"/>
                                          <a:ea typeface="Cambria Math" panose="02040503050406030204" pitchFamily="18" charset="0"/>
                                        </a:rPr>
                                      </m:ctrlPr>
                                    </m:sSupPr>
                                    <m:e>
                                      <m:r>
                                        <a:rPr lang="en-GB" sz="1700" b="0" i="1" smtClean="0">
                                          <a:latin typeface="Cambria Math" panose="02040503050406030204" pitchFamily="18" charset="0"/>
                                          <a:ea typeface="Cambria Math" panose="02040503050406030204" pitchFamily="18" charset="0"/>
                                        </a:rPr>
                                        <m:t>𝑄</m:t>
                                      </m:r>
                                    </m:e>
                                    <m:sup>
                                      <m:r>
                                        <a:rPr lang="en-GB" sz="1700" b="0" i="1" smtClean="0">
                                          <a:latin typeface="Cambria Math" panose="02040503050406030204" pitchFamily="18" charset="0"/>
                                          <a:ea typeface="Cambria Math" panose="02040503050406030204" pitchFamily="18" charset="0"/>
                                        </a:rPr>
                                        <m:t>2</m:t>
                                      </m:r>
                                    </m:sup>
                                  </m:sSup>
                                  <m:r>
                                    <a:rPr lang="en-GB" sz="1700" b="0" i="1" smtClean="0">
                                      <a:latin typeface="Cambria Math" panose="02040503050406030204" pitchFamily="18" charset="0"/>
                                      <a:ea typeface="Cambria Math" panose="02040503050406030204" pitchFamily="18" charset="0"/>
                                    </a:rPr>
                                    <m:t>𝑐</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den>
                              </m:f>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num>
                                <m:den>
                                  <m:r>
                                    <a:rPr lang="en-GB" sz="1700" b="0" i="1" smtClean="0">
                                      <a:latin typeface="Cambria Math" panose="02040503050406030204" pitchFamily="18" charset="0"/>
                                      <a:ea typeface="Cambria Math" panose="02040503050406030204" pitchFamily="18" charset="0"/>
                                    </a:rPr>
                                    <m:t>𝑐</m:t>
                                  </m:r>
                                </m:den>
                              </m:f>
                            </m:e>
                          </m:d>
                          <m:func>
                            <m:funcPr>
                              <m:ctrlPr>
                                <a:rPr lang="en-GB" sz="1700" i="1">
                                  <a:latin typeface="Cambria Math" panose="02040503050406030204" pitchFamily="18" charset="0"/>
                                </a:rPr>
                              </m:ctrlPr>
                            </m:funcPr>
                            <m:fName>
                              <m:r>
                                <m:rPr>
                                  <m:sty m:val="p"/>
                                </m:rPr>
                                <a:rPr lang="en-GB" sz="1700">
                                  <a:latin typeface="Cambria Math" panose="02040503050406030204" pitchFamily="18" charset="0"/>
                                </a:rPr>
                                <m:t>sin</m:t>
                              </m:r>
                            </m:fName>
                            <m:e>
                              <m:d>
                                <m:dPr>
                                  <m:ctrlPr>
                                    <a:rPr lang="en-GB" sz="1700" i="1">
                                      <a:latin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𝑛</m:t>
                                      </m:r>
                                    </m:sub>
                                  </m:sSub>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𝑧</m:t>
                                      </m:r>
                                    </m:num>
                                    <m:den>
                                      <m:r>
                                        <a:rPr lang="en-GB" sz="1700" i="1">
                                          <a:latin typeface="Cambria Math" panose="02040503050406030204" pitchFamily="18" charset="0"/>
                                          <a:ea typeface="Cambria Math" panose="02040503050406030204" pitchFamily="18" charset="0"/>
                                        </a:rPr>
                                        <m:t>𝑐</m:t>
                                      </m:r>
                                    </m:den>
                                  </m:f>
                                </m:e>
                              </m:d>
                            </m:e>
                          </m:func>
                        </m:e>
                      </m:d>
                    </m:oMath>
                  </m:oMathPara>
                </a14:m>
                <a:endParaRPr lang="en-GB" sz="1700" dirty="0"/>
              </a:p>
            </p:txBody>
          </p:sp>
        </mc:Choice>
        <mc:Fallback xmlns="">
          <p:sp>
            <p:nvSpPr>
              <p:cNvPr id="13" name="CasellaDiTesto 12">
                <a:extLst>
                  <a:ext uri="{FF2B5EF4-FFF2-40B4-BE49-F238E27FC236}">
                    <a16:creationId xmlns:a16="http://schemas.microsoft.com/office/drawing/2014/main" id="{92FAB095-A8B0-4597-9FE6-16D962978ED8}"/>
                  </a:ext>
                </a:extLst>
              </p:cNvPr>
              <p:cNvSpPr txBox="1">
                <a:spLocks noRot="1" noChangeAspect="1" noMove="1" noResize="1" noEditPoints="1" noAdjustHandles="1" noChangeArrowheads="1" noChangeShapeType="1" noTextEdit="1"/>
              </p:cNvSpPr>
              <p:nvPr/>
            </p:nvSpPr>
            <p:spPr>
              <a:xfrm>
                <a:off x="5083757" y="4822483"/>
                <a:ext cx="7000240" cy="685380"/>
              </a:xfrm>
              <a:prstGeom prst="rect">
                <a:avLst/>
              </a:prstGeom>
              <a:blipFill>
                <a:blip r:embed="rId7"/>
                <a:stretch>
                  <a:fillRect/>
                </a:stretch>
              </a:blipFill>
            </p:spPr>
            <p:txBody>
              <a:bodyPr/>
              <a:lstStyle/>
              <a:p>
                <a:r>
                  <a:rPr lang="en-GB">
                    <a:noFill/>
                  </a:rPr>
                  <a:t> </a:t>
                </a:r>
              </a:p>
            </p:txBody>
          </p:sp>
        </mc:Fallback>
      </mc:AlternateContent>
      <p:sp>
        <p:nvSpPr>
          <p:cNvPr id="17" name="CasellaDiTesto 16">
            <a:extLst>
              <a:ext uri="{FF2B5EF4-FFF2-40B4-BE49-F238E27FC236}">
                <a16:creationId xmlns:a16="http://schemas.microsoft.com/office/drawing/2014/main" id="{89FDB3EE-7ECF-4E04-A870-C74E7CA980C9}"/>
              </a:ext>
            </a:extLst>
          </p:cNvPr>
          <p:cNvSpPr txBox="1"/>
          <p:nvPr/>
        </p:nvSpPr>
        <p:spPr>
          <a:xfrm>
            <a:off x="4020197" y="5011128"/>
            <a:ext cx="1276927" cy="369332"/>
          </a:xfrm>
          <a:prstGeom prst="rect">
            <a:avLst/>
          </a:prstGeom>
          <a:noFill/>
        </p:spPr>
        <p:txBody>
          <a:bodyPr wrap="square">
            <a:spAutoFit/>
          </a:bodyPr>
          <a:lstStyle/>
          <a:p>
            <a:pPr lvl="1"/>
            <a:r>
              <a:rPr lang="en-GB" sz="1800" dirty="0"/>
              <a:t>and</a:t>
            </a:r>
          </a:p>
        </p:txBody>
      </p:sp>
    </p:spTree>
    <p:extLst>
      <p:ext uri="{BB962C8B-B14F-4D97-AF65-F5344CB8AC3E}">
        <p14:creationId xmlns:p14="http://schemas.microsoft.com/office/powerpoint/2010/main" val="4140781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DD7024C-BB67-467A-9503-108A4965352E}"/>
                  </a:ext>
                </a:extLst>
              </p:cNvPr>
              <p:cNvSpPr txBox="1"/>
              <p:nvPr/>
            </p:nvSpPr>
            <p:spPr>
              <a:xfrm>
                <a:off x="74720" y="877732"/>
                <a:ext cx="11874624" cy="5078313"/>
              </a:xfrm>
              <a:prstGeom prst="rect">
                <a:avLst/>
              </a:prstGeom>
              <a:noFill/>
            </p:spPr>
            <p:txBody>
              <a:bodyPr wrap="square" rtlCol="0">
                <a:spAutoFit/>
              </a:bodyPr>
              <a:lstStyle/>
              <a:p>
                <a:pPr marL="285750" indent="-285750">
                  <a:buFont typeface="Wingdings" panose="05000000000000000000" pitchFamily="2" charset="2"/>
                  <a:buChar char="q"/>
                </a:pPr>
                <a:r>
                  <a:rPr lang="en-GB" dirty="0"/>
                  <a:t>Substituting into the differential equation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Therefore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setting for instance </a:t>
                </a:r>
                <a14:m>
                  <m:oMath xmlns:m="http://schemas.openxmlformats.org/officeDocument/2006/math">
                    <m:r>
                      <a:rPr lang="en-GB" i="1" smtClean="0">
                        <a:latin typeface="Cambria Math" panose="02040503050406030204" pitchFamily="18" charset="0"/>
                        <a:ea typeface="Cambria Math" panose="02040503050406030204" pitchFamily="18" charset="0"/>
                      </a:rPr>
                      <m:t>𝑛</m:t>
                    </m:r>
                  </m:oMath>
                </a14:m>
                <a:r>
                  <a:rPr lang="en-GB" dirty="0"/>
                  <a:t> = 0 due to the symmetry of the charge distribution, </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dirty="0"/>
              </a:p>
              <a:p>
                <a:pPr lvl="1"/>
                <a:endParaRPr lang="en-GB" dirty="0"/>
              </a:p>
              <a:p>
                <a:pPr marL="742950" lvl="1" indent="-285750">
                  <a:buFont typeface="Wingdings" panose="05000000000000000000" pitchFamily="2" charset="2"/>
                  <a:buChar char="Ø"/>
                </a:pPr>
                <a:r>
                  <a:rPr lang="en-GB" dirty="0"/>
                  <a:t>and</a:t>
                </a:r>
              </a:p>
            </p:txBody>
          </p:sp>
        </mc:Choice>
        <mc:Fallback xmlns="">
          <p:sp>
            <p:nvSpPr>
              <p:cNvPr id="7" name="CasellaDiTesto 6">
                <a:extLst>
                  <a:ext uri="{FF2B5EF4-FFF2-40B4-BE49-F238E27FC236}">
                    <a16:creationId xmlns:a16="http://schemas.microsoft.com/office/drawing/2014/main" id="{8DD7024C-BB67-467A-9503-108A4965352E}"/>
                  </a:ext>
                </a:extLst>
              </p:cNvPr>
              <p:cNvSpPr txBox="1">
                <a:spLocks noRot="1" noChangeAspect="1" noMove="1" noResize="1" noEditPoints="1" noAdjustHandles="1" noChangeArrowheads="1" noChangeShapeType="1" noTextEdit="1"/>
              </p:cNvSpPr>
              <p:nvPr/>
            </p:nvSpPr>
            <p:spPr>
              <a:xfrm>
                <a:off x="74720" y="877732"/>
                <a:ext cx="11874624" cy="5078313"/>
              </a:xfrm>
              <a:prstGeom prst="rect">
                <a:avLst/>
              </a:prstGeom>
              <a:blipFill>
                <a:blip r:embed="rId2"/>
                <a:stretch>
                  <a:fillRect l="-308" t="-720" b="-960"/>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96D78B48-7647-44B5-935D-6C4B027B31B9}"/>
              </a:ext>
            </a:extLst>
          </p:cNvPr>
          <p:cNvSpPr>
            <a:spLocks noGrp="1"/>
          </p:cNvSpPr>
          <p:nvPr>
            <p:ph type="sldNum" sz="quarter" idx="12"/>
          </p:nvPr>
        </p:nvSpPr>
        <p:spPr/>
        <p:txBody>
          <a:bodyPr/>
          <a:lstStyle/>
          <a:p>
            <a:fld id="{F556478C-EA8F-4B12-8AB2-8053E5C3663D}" type="slidenum">
              <a:rPr lang="en-GB" smtClean="0"/>
              <a:t>58</a:t>
            </a:fld>
            <a:endParaRPr lang="en-GB"/>
          </a:p>
        </p:txBody>
      </p:sp>
      <p:sp>
        <p:nvSpPr>
          <p:cNvPr id="6" name="CasellaDiTesto 5">
            <a:extLst>
              <a:ext uri="{FF2B5EF4-FFF2-40B4-BE49-F238E27FC236}">
                <a16:creationId xmlns:a16="http://schemas.microsoft.com/office/drawing/2014/main" id="{35B434F8-0794-4F8D-9165-4BF3042CC99A}"/>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(3/12)</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ACF32AB-CA01-40E5-9422-AA6BD44058CF}"/>
                  </a:ext>
                </a:extLst>
              </p:cNvPr>
              <p:cNvSpPr txBox="1"/>
              <p:nvPr/>
            </p:nvSpPr>
            <p:spPr>
              <a:xfrm>
                <a:off x="-65845" y="1258386"/>
                <a:ext cx="12129857" cy="8917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𝑧</m:t>
                              </m:r>
                            </m:e>
                          </m:acc>
                        </m:e>
                        <m:sub>
                          <m:r>
                            <a:rPr lang="en-GB" b="0" i="1" smtClean="0">
                              <a:latin typeface="Cambria Math" panose="02040503050406030204" pitchFamily="18" charset="0"/>
                              <a:ea typeface="Cambria Math" panose="02040503050406030204" pitchFamily="18" charset="0"/>
                            </a:rPr>
                            <m:t>0,</m:t>
                          </m:r>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𝐷</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0</m:t>
                              </m:r>
                            </m:sub>
                          </m:sSub>
                        </m:den>
                      </m:f>
                      <m:sSub>
                        <m:sSubPr>
                          <m:ctrlPr>
                            <a:rPr lang="en-GB" i="1">
                              <a:latin typeface="Cambria Math" panose="02040503050406030204" pitchFamily="18" charset="0"/>
                            </a:rPr>
                          </m:ctrlPr>
                        </m:sSubPr>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𝑧</m:t>
                              </m:r>
                            </m:e>
                          </m:acc>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e>
                      </m:func>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h𝑐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𝐶</m:t>
                                  </m:r>
                                </m:e>
                                <m:sub>
                                  <m:r>
                                    <a:rPr lang="en-GB" i="1" dirty="0">
                                      <a:latin typeface="Cambria Math" panose="02040503050406030204" pitchFamily="18" charset="0"/>
                                      <a:ea typeface="Cambria Math" panose="02040503050406030204" pitchFamily="18" charset="0"/>
                                    </a:rPr>
                                    <m:t>𝑟</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e>
                          </m:func>
                          <m:r>
                            <a:rPr lang="en-GB" b="0"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e>
                              </m:nary>
                            </m:e>
                          </m:nary>
                        </m:e>
                      </m:d>
                      <m:sSub>
                        <m:sSubPr>
                          <m:ctrlPr>
                            <a:rPr lang="en-GB" b="0" i="1" smtClean="0">
                              <a:latin typeface="Cambria Math" panose="02040503050406030204" pitchFamily="18" charset="0"/>
                            </a:rPr>
                          </m:ctrlPr>
                        </m:sSubPr>
                        <m:e>
                          <m:r>
                            <a:rPr lang="en-GB" b="0" i="1" smtClean="0">
                              <a:latin typeface="Cambria Math" panose="02040503050406030204" pitchFamily="18" charset="0"/>
                            </a:rPr>
                            <m:t>𝑧</m:t>
                          </m:r>
                        </m:e>
                        <m:sub>
                          <m:r>
                            <a:rPr lang="en-GB" b="0" i="1" smtClean="0">
                              <a:latin typeface="Cambria Math" panose="02040503050406030204" pitchFamily="18" charset="0"/>
                            </a:rPr>
                            <m:t>0,</m:t>
                          </m:r>
                          <m:r>
                            <a:rPr lang="en-GB" b="0" i="1" smtClean="0">
                              <a:latin typeface="Cambria Math" panose="02040503050406030204" pitchFamily="18" charset="0"/>
                            </a:rPr>
                            <m:t>𝑛</m:t>
                          </m:r>
                        </m:sub>
                      </m:sSub>
                    </m:oMath>
                  </m:oMathPara>
                </a14:m>
                <a:endParaRPr lang="en-GB" dirty="0"/>
              </a:p>
            </p:txBody>
          </p:sp>
        </mc:Choice>
        <mc:Fallback xmlns="">
          <p:sp>
            <p:nvSpPr>
              <p:cNvPr id="9" name="CasellaDiTesto 8">
                <a:extLst>
                  <a:ext uri="{FF2B5EF4-FFF2-40B4-BE49-F238E27FC236}">
                    <a16:creationId xmlns:a16="http://schemas.microsoft.com/office/drawing/2014/main" id="{FACF32AB-CA01-40E5-9422-AA6BD44058CF}"/>
                  </a:ext>
                </a:extLst>
              </p:cNvPr>
              <p:cNvSpPr txBox="1">
                <a:spLocks noRot="1" noChangeAspect="1" noMove="1" noResize="1" noEditPoints="1" noAdjustHandles="1" noChangeArrowheads="1" noChangeShapeType="1" noTextEdit="1"/>
              </p:cNvSpPr>
              <p:nvPr/>
            </p:nvSpPr>
            <p:spPr>
              <a:xfrm>
                <a:off x="-65845" y="1258386"/>
                <a:ext cx="12129857" cy="89171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A1275AF-87DB-4D40-8448-209288161CE9}"/>
                  </a:ext>
                </a:extLst>
              </p:cNvPr>
              <p:cNvSpPr txBox="1"/>
              <p:nvPr/>
            </p:nvSpPr>
            <p:spPr>
              <a:xfrm>
                <a:off x="-17756" y="2199363"/>
                <a:ext cx="12192000" cy="901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b="0" i="1" smtClean="0">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e>
                              </m:d>
                            </m:e>
                          </m:nary>
                        </m:e>
                      </m:nary>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𝑧</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h</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e>
                              </m:d>
                            </m:e>
                          </m:nary>
                        </m:e>
                      </m:nary>
                    </m:oMath>
                  </m:oMathPara>
                </a14:m>
                <a:endParaRPr lang="en-GB" dirty="0"/>
              </a:p>
            </p:txBody>
          </p:sp>
        </mc:Choice>
        <mc:Fallback xmlns="">
          <p:sp>
            <p:nvSpPr>
              <p:cNvPr id="11" name="CasellaDiTesto 10">
                <a:extLst>
                  <a:ext uri="{FF2B5EF4-FFF2-40B4-BE49-F238E27FC236}">
                    <a16:creationId xmlns:a16="http://schemas.microsoft.com/office/drawing/2014/main" id="{EA1275AF-87DB-4D40-8448-209288161CE9}"/>
                  </a:ext>
                </a:extLst>
              </p:cNvPr>
              <p:cNvSpPr txBox="1">
                <a:spLocks noRot="1" noChangeAspect="1" noMove="1" noResize="1" noEditPoints="1" noAdjustHandles="1" noChangeArrowheads="1" noChangeShapeType="1" noTextEdit="1"/>
              </p:cNvSpPr>
              <p:nvPr/>
            </p:nvSpPr>
            <p:spPr>
              <a:xfrm>
                <a:off x="-17756" y="2199363"/>
                <a:ext cx="12192000" cy="90165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31E8D13-4287-42F2-B9E4-7C4857A46C6D}"/>
                  </a:ext>
                </a:extLst>
              </p:cNvPr>
              <p:cNvSpPr txBox="1"/>
              <p:nvPr/>
            </p:nvSpPr>
            <p:spPr>
              <a:xfrm>
                <a:off x="-17756" y="3288789"/>
                <a:ext cx="12209756" cy="9121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acc>
                            <m:accPr>
                              <m:chr m:val="̈"/>
                              <m:ctrlPr>
                                <a:rPr lang="en-GB" i="1" smtClean="0">
                                  <a:solidFill>
                                    <a:srgbClr val="FF0000"/>
                                  </a:solidFill>
                                  <a:latin typeface="Cambria Math" panose="02040503050406030204" pitchFamily="18" charset="0"/>
                                </a:rPr>
                              </m:ctrlPr>
                            </m:accPr>
                            <m:e>
                              <m:r>
                                <a:rPr lang="en-GB" b="0" i="1" smtClean="0">
                                  <a:solidFill>
                                    <a:srgbClr val="FF0000"/>
                                  </a:solidFill>
                                  <a:latin typeface="Cambria Math" panose="02040503050406030204" pitchFamily="18" charset="0"/>
                                </a:rPr>
                                <m:t>𝑧</m:t>
                              </m:r>
                            </m:e>
                          </m:acc>
                        </m:e>
                        <m:sub>
                          <m:r>
                            <a:rPr lang="en-GB" b="0" i="1" smtClean="0">
                              <a:solidFill>
                                <a:srgbClr val="FF0000"/>
                              </a:solidFill>
                              <a:latin typeface="Cambria Math" panose="02040503050406030204" pitchFamily="18" charset="0"/>
                              <a:ea typeface="Cambria Math" panose="02040503050406030204" pitchFamily="18" charset="0"/>
                            </a:rPr>
                            <m:t>0,</m:t>
                          </m:r>
                          <m:r>
                            <a:rPr lang="en-GB" b="0" i="1">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a:rPr lang="en-GB" b="0" i="1">
                              <a:solidFill>
                                <a:srgbClr val="FF0000"/>
                              </a:solidFill>
                              <a:latin typeface="Cambria Math" panose="02040503050406030204" pitchFamily="18" charset="0"/>
                              <a:ea typeface="Cambria Math" panose="02040503050406030204" pitchFamily="18" charset="0"/>
                            </a:rPr>
                            <m:t>𝐷</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𝑇</m:t>
                              </m:r>
                            </m:e>
                            <m:sub>
                              <m:r>
                                <a:rPr lang="en-GB" b="0" i="1">
                                  <a:solidFill>
                                    <a:srgbClr val="FF0000"/>
                                  </a:solidFill>
                                  <a:latin typeface="Cambria Math" panose="02040503050406030204" pitchFamily="18" charset="0"/>
                                  <a:ea typeface="Cambria Math" panose="02040503050406030204" pitchFamily="18" charset="0"/>
                                </a:rPr>
                                <m:t>0</m:t>
                              </m:r>
                            </m:sub>
                          </m:sSub>
                        </m:den>
                      </m:f>
                      <m:sSub>
                        <m:sSubPr>
                          <m:ctrlPr>
                            <a:rPr lang="en-GB" i="1">
                              <a:solidFill>
                                <a:srgbClr val="FF0000"/>
                              </a:solidFill>
                              <a:latin typeface="Cambria Math" panose="02040503050406030204" pitchFamily="18" charset="0"/>
                            </a:rPr>
                          </m:ctrlPr>
                        </m:sSubPr>
                        <m:e>
                          <m:acc>
                            <m:accPr>
                              <m:chr m:val="̇"/>
                              <m:ctrlPr>
                                <a:rPr lang="en-GB" i="1">
                                  <a:solidFill>
                                    <a:srgbClr val="FF0000"/>
                                  </a:solidFill>
                                  <a:latin typeface="Cambria Math" panose="02040503050406030204" pitchFamily="18" charset="0"/>
                                  <a:ea typeface="Cambria Math" panose="02040503050406030204" pitchFamily="18" charset="0"/>
                                </a:rPr>
                              </m:ctrlPr>
                            </m:accPr>
                            <m:e>
                              <m:r>
                                <a:rPr lang="en-GB" b="0" i="1">
                                  <a:solidFill>
                                    <a:srgbClr val="FF0000"/>
                                  </a:solidFill>
                                  <a:latin typeface="Cambria Math" panose="02040503050406030204" pitchFamily="18" charset="0"/>
                                  <a:ea typeface="Cambria Math" panose="02040503050406030204" pitchFamily="18" charset="0"/>
                                </a:rPr>
                                <m:t>𝑧</m:t>
                              </m:r>
                            </m:e>
                          </m:acc>
                        </m:e>
                        <m:sub>
                          <m:r>
                            <a:rPr lang="en-GB" b="0" i="1">
                              <a:solidFill>
                                <a:srgbClr val="FF0000"/>
                              </a:solidFill>
                              <a:latin typeface="Cambria Math" panose="02040503050406030204" pitchFamily="18" charset="0"/>
                              <a:ea typeface="Cambria Math" panose="02040503050406030204" pitchFamily="18" charset="0"/>
                            </a:rPr>
                            <m:t>0,</m:t>
                          </m:r>
                          <m:r>
                            <a:rPr lang="en-GB" b="0" i="1">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rPr>
                        <m:t>+</m:t>
                      </m:r>
                      <m:sSubSup>
                        <m:sSubSupPr>
                          <m:ctrlPr>
                            <a:rPr lang="en-GB" i="1" smtClean="0">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up>
                          <m:r>
                            <a:rPr lang="en-GB" i="1">
                              <a:solidFill>
                                <a:srgbClr val="FF0000"/>
                              </a:solidFill>
                              <a:latin typeface="Cambria Math" panose="02040503050406030204" pitchFamily="18" charset="0"/>
                            </a:rPr>
                            <m:t>2</m:t>
                          </m:r>
                        </m:sup>
                      </m:sSub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𝑧</m:t>
                          </m:r>
                        </m:e>
                        <m:sub>
                          <m:r>
                            <a:rPr lang="en-GB" b="0" i="1">
                              <a:solidFill>
                                <a:srgbClr val="FF0000"/>
                              </a:solidFill>
                              <a:latin typeface="Cambria Math" panose="02040503050406030204" pitchFamily="18" charset="0"/>
                            </a:rPr>
                            <m:t>0,</m:t>
                          </m:r>
                          <m:r>
                            <a:rPr lang="en-GB" b="0" i="1">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b="0" i="1" smtClean="0">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𝑄</m:t>
                              </m:r>
                            </m:e>
                            <m:sub>
                              <m:r>
                                <a:rPr lang="en-GB" b="0" i="1" smtClean="0">
                                  <a:solidFill>
                                    <a:srgbClr val="FF0000"/>
                                  </a:solidFill>
                                  <a:latin typeface="Cambria Math" panose="02040503050406030204" pitchFamily="18" charset="0"/>
                                </a:rPr>
                                <m:t>𝑏</m:t>
                              </m:r>
                            </m:sub>
                          </m:sSub>
                          <m:r>
                            <a:rPr lang="en-GB" b="0" i="1">
                              <a:solidFill>
                                <a:srgbClr val="FF0000"/>
                              </a:solidFill>
                              <a:latin typeface="Cambria Math" panose="02040503050406030204" pitchFamily="18" charset="0"/>
                            </a:rPr>
                            <m:t>𝑐</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𝛼</m:t>
                              </m:r>
                            </m:e>
                            <m:sub>
                              <m:r>
                                <a:rPr lang="en-GB" b="0" i="1">
                                  <a:solidFill>
                                    <a:srgbClr val="FF0000"/>
                                  </a:solidFill>
                                  <a:latin typeface="Cambria Math" panose="02040503050406030204" pitchFamily="18" charset="0"/>
                                  <a:ea typeface="Cambria Math" panose="02040503050406030204" pitchFamily="18" charset="0"/>
                                </a:rPr>
                                <m:t>0</m:t>
                              </m:r>
                            </m:sub>
                          </m:sSub>
                          <m:r>
                            <a:rPr lang="en-GB" b="0" i="1">
                              <a:solidFill>
                                <a:srgbClr val="FF0000"/>
                              </a:solidFill>
                              <a:latin typeface="Cambria Math" panose="02040503050406030204" pitchFamily="18" charset="0"/>
                            </a:rPr>
                            <m:t>𝑒</m:t>
                          </m:r>
                        </m:num>
                        <m:den>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𝐸</m:t>
                              </m:r>
                            </m:e>
                            <m:sub>
                              <m:r>
                                <a:rPr lang="en-GB" b="0"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𝑇</m:t>
                              </m:r>
                            </m:e>
                            <m:sub>
                              <m:r>
                                <a:rPr lang="en-GB" b="0" i="1">
                                  <a:solidFill>
                                    <a:srgbClr val="FF0000"/>
                                  </a:solidFill>
                                  <a:latin typeface="Cambria Math" panose="02040503050406030204" pitchFamily="18" charset="0"/>
                                </a:rPr>
                                <m:t>0</m:t>
                              </m:r>
                            </m:sub>
                          </m:sSub>
                        </m:den>
                      </m:f>
                      <m:nary>
                        <m:naryPr>
                          <m:chr m:val="∑"/>
                          <m:ctrlPr>
                            <a:rPr lang="en-GB" i="1">
                              <a:solidFill>
                                <a:srgbClr val="FF0000"/>
                              </a:solidFill>
                              <a:latin typeface="Cambria Math" panose="02040503050406030204" pitchFamily="18" charset="0"/>
                            </a:rPr>
                          </m:ctrlPr>
                        </m:naryPr>
                        <m:sub>
                          <m:r>
                            <m:rPr>
                              <m:brk m:alnAt="23"/>
                            </m:rPr>
                            <a:rPr lang="en-GB" b="0" i="1">
                              <a:solidFill>
                                <a:srgbClr val="FF0000"/>
                              </a:solidFill>
                              <a:latin typeface="Cambria Math" panose="02040503050406030204" pitchFamily="18" charset="0"/>
                            </a:rPr>
                            <m:t>h</m:t>
                          </m:r>
                          <m:r>
                            <a:rPr lang="en-GB" b="0" i="1">
                              <a:solidFill>
                                <a:srgbClr val="FF0000"/>
                              </a:solidFill>
                              <a:latin typeface="Cambria Math" panose="02040503050406030204" pitchFamily="18" charset="0"/>
                            </a:rPr>
                            <m:t>=0</m:t>
                          </m:r>
                        </m:sub>
                        <m:sup>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𝑁</m:t>
                              </m:r>
                            </m:e>
                            <m:sub>
                              <m:r>
                                <a:rPr lang="en-GB" b="0" i="1">
                                  <a:solidFill>
                                    <a:srgbClr val="FF0000"/>
                                  </a:solidFill>
                                  <a:latin typeface="Cambria Math" panose="02040503050406030204" pitchFamily="18" charset="0"/>
                                </a:rPr>
                                <m:t>𝑏</m:t>
                              </m:r>
                            </m:sub>
                          </m:sSub>
                          <m:r>
                            <a:rPr lang="en-GB" b="0" i="1">
                              <a:solidFill>
                                <a:srgbClr val="FF0000"/>
                              </a:solidFill>
                              <a:latin typeface="Cambria Math" panose="02040503050406030204" pitchFamily="18" charset="0"/>
                            </a:rPr>
                            <m:t>−1</m:t>
                          </m:r>
                        </m:sup>
                        <m:e>
                          <m:nary>
                            <m:naryPr>
                              <m:chr m:val="∑"/>
                              <m:ctrlPr>
                                <a:rPr lang="en-GB" i="1">
                                  <a:solidFill>
                                    <a:srgbClr val="FF0000"/>
                                  </a:solidFill>
                                  <a:latin typeface="Cambria Math" panose="02040503050406030204" pitchFamily="18" charset="0"/>
                                </a:rPr>
                              </m:ctrlPr>
                            </m:naryPr>
                            <m:sub>
                              <m:r>
                                <m:rPr>
                                  <m:brk m:alnAt="23"/>
                                </m:rPr>
                                <a:rPr lang="en-GB" b="0" i="1">
                                  <a:solidFill>
                                    <a:srgbClr val="FF0000"/>
                                  </a:solidFill>
                                  <a:latin typeface="Cambria Math" panose="02040503050406030204" pitchFamily="18" charset="0"/>
                                </a:rPr>
                                <m:t>𝑞</m:t>
                              </m:r>
                              <m:r>
                                <a:rPr lang="en-GB" b="0" i="1">
                                  <a:solidFill>
                                    <a:srgbClr val="FF0000"/>
                                  </a:solidFill>
                                  <a:latin typeface="Cambria Math" panose="02040503050406030204" pitchFamily="18" charset="0"/>
                                </a:rPr>
                                <m:t>=0</m:t>
                              </m:r>
                            </m:sub>
                            <m:sup>
                              <m:r>
                                <a:rPr lang="en-GB" b="0" i="1">
                                  <a:solidFill>
                                    <a:srgbClr val="FF0000"/>
                                  </a:solidFill>
                                  <a:latin typeface="Cambria Math" panose="02040503050406030204" pitchFamily="18" charset="0"/>
                                </a:rPr>
                                <m:t>+</m:t>
                              </m:r>
                              <m:r>
                                <a:rPr lang="en-GB" b="0" i="1">
                                  <a:solidFill>
                                    <a:srgbClr val="FF0000"/>
                                  </a:solidFill>
                                  <a:latin typeface="Cambria Math" panose="02040503050406030204" pitchFamily="18" charset="0"/>
                                  <a:ea typeface="Cambria Math" panose="02040503050406030204" pitchFamily="18" charset="0"/>
                                </a:rPr>
                                <m:t>∞</m:t>
                              </m:r>
                            </m:sup>
                            <m:e>
                              <m:f>
                                <m:fPr>
                                  <m:ctrlPr>
                                    <a:rPr lang="en-GB" i="1" smtClean="0">
                                      <a:solidFill>
                                        <a:srgbClr val="FF0000"/>
                                      </a:solidFill>
                                      <a:latin typeface="Cambria Math" panose="02040503050406030204" pitchFamily="18" charset="0"/>
                                    </a:rPr>
                                  </m:ctrlPr>
                                </m:fPr>
                                <m:num>
                                  <m:r>
                                    <a:rPr lang="en-GB" b="0" i="1">
                                      <a:solidFill>
                                        <a:srgbClr val="FF0000"/>
                                      </a:solidFill>
                                      <a:latin typeface="Cambria Math" panose="02040503050406030204" pitchFamily="18" charset="0"/>
                                    </a:rPr>
                                    <m:t>𝑑</m:t>
                                  </m:r>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𝑤</m:t>
                                      </m:r>
                                    </m:e>
                                    <m:sub>
                                      <m:r>
                                        <a:rPr lang="en-GB" b="0" i="1">
                                          <a:solidFill>
                                            <a:srgbClr val="FF0000"/>
                                          </a:solidFill>
                                          <a:latin typeface="Cambria Math" panose="02040503050406030204" pitchFamily="18" charset="0"/>
                                          <a:ea typeface="Cambria Math" panose="02040503050406030204" pitchFamily="18" charset="0"/>
                                        </a:rPr>
                                        <m:t>∥</m:t>
                                      </m:r>
                                    </m:sub>
                                  </m:sSub>
                                </m:num>
                                <m:den>
                                  <m:r>
                                    <a:rPr lang="en-GB" b="0" i="1">
                                      <a:solidFill>
                                        <a:srgbClr val="FF0000"/>
                                      </a:solidFill>
                                      <a:latin typeface="Cambria Math" panose="02040503050406030204" pitchFamily="18" charset="0"/>
                                    </a:rPr>
                                    <m:t>𝑑𝑧</m:t>
                                  </m:r>
                                </m:den>
                              </m:f>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𝑧</m:t>
                                  </m:r>
                                </m:e>
                                <m:sub>
                                  <m:r>
                                    <a:rPr lang="en-GB" b="0" i="1">
                                      <a:solidFill>
                                        <a:srgbClr val="FF0000"/>
                                      </a:solidFill>
                                      <a:latin typeface="Cambria Math" panose="02040503050406030204" pitchFamily="18" charset="0"/>
                                      <a:ea typeface="Cambria Math" panose="02040503050406030204" pitchFamily="18" charset="0"/>
                                    </a:rPr>
                                    <m:t>0,</m:t>
                                  </m:r>
                                  <m:r>
                                    <a:rPr lang="en-GB" b="0" i="1">
                                      <a:solidFill>
                                        <a:srgbClr val="FF0000"/>
                                      </a:solidFill>
                                      <a:latin typeface="Cambria Math" panose="02040503050406030204" pitchFamily="18" charset="0"/>
                                      <a:ea typeface="Cambria Math" panose="02040503050406030204" pitchFamily="18" charset="0"/>
                                    </a:rPr>
                                    <m:t>h</m:t>
                                  </m:r>
                                </m:sub>
                              </m:sSub>
                              <m:d>
                                <m:dPr>
                                  <m:ctrlPr>
                                    <a:rPr lang="en-GB" i="1">
                                      <a:solidFill>
                                        <a:srgbClr val="FF0000"/>
                                      </a:solidFill>
                                      <a:latin typeface="Cambria Math" panose="02040503050406030204" pitchFamily="18" charset="0"/>
                                      <a:ea typeface="Cambria Math" panose="02040503050406030204" pitchFamily="18" charset="0"/>
                                    </a:rPr>
                                  </m:ctrlPr>
                                </m:dPr>
                                <m:e>
                                  <m:r>
                                    <a:rPr lang="en-GB" b="0" i="1">
                                      <a:solidFill>
                                        <a:srgbClr val="FF0000"/>
                                      </a:solidFill>
                                      <a:latin typeface="Cambria Math" panose="02040503050406030204" pitchFamily="18" charset="0"/>
                                      <a:ea typeface="Cambria Math" panose="02040503050406030204" pitchFamily="18" charset="0"/>
                                    </a:rPr>
                                    <m:t>𝑡</m:t>
                                  </m:r>
                                  <m:r>
                                    <a:rPr lang="en-GB" b="0" i="1">
                                      <a:solidFill>
                                        <a:srgbClr val="FF0000"/>
                                      </a:solidFill>
                                      <a:latin typeface="Cambria Math" panose="02040503050406030204" pitchFamily="18" charset="0"/>
                                      <a:ea typeface="Cambria Math" panose="02040503050406030204" pitchFamily="18" charset="0"/>
                                    </a:rPr>
                                    <m:t>−</m:t>
                                  </m:r>
                                  <m:d>
                                    <m:dPr>
                                      <m:ctrlPr>
                                        <a:rPr lang="en-GB" i="1">
                                          <a:solidFill>
                                            <a:srgbClr val="FF0000"/>
                                          </a:solidFill>
                                          <a:latin typeface="Cambria Math" panose="02040503050406030204" pitchFamily="18" charset="0"/>
                                          <a:ea typeface="Cambria Math" panose="02040503050406030204" pitchFamily="18" charset="0"/>
                                        </a:rPr>
                                      </m:ctrlPr>
                                    </m:dPr>
                                    <m:e>
                                      <m:r>
                                        <a:rPr lang="en-GB" b="0" i="1">
                                          <a:solidFill>
                                            <a:srgbClr val="FF0000"/>
                                          </a:solidFill>
                                          <a:latin typeface="Cambria Math" panose="02040503050406030204" pitchFamily="18" charset="0"/>
                                          <a:ea typeface="Cambria Math" panose="02040503050406030204" pitchFamily="18" charset="0"/>
                                        </a:rPr>
                                        <m:t>𝑞</m:t>
                                      </m:r>
                                      <m:r>
                                        <a:rPr lang="en-GB" b="0"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a:rPr lang="en-GB" b="0" i="1">
                                              <a:solidFill>
                                                <a:srgbClr val="FF0000"/>
                                              </a:solidFill>
                                              <a:latin typeface="Cambria Math" panose="02040503050406030204" pitchFamily="18" charset="0"/>
                                              <a:ea typeface="Cambria Math" panose="02040503050406030204" pitchFamily="18" charset="0"/>
                                            </a:rPr>
                                            <m:t>𝑛</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𝑁</m:t>
                                              </m:r>
                                            </m:e>
                                            <m:sub>
                                              <m:r>
                                                <a:rPr lang="en-GB" b="0" i="1">
                                                  <a:solidFill>
                                                    <a:srgbClr val="FF0000"/>
                                                  </a:solidFill>
                                                  <a:latin typeface="Cambria Math" panose="02040503050406030204" pitchFamily="18" charset="0"/>
                                                  <a:ea typeface="Cambria Math" panose="02040503050406030204" pitchFamily="18" charset="0"/>
                                                </a:rPr>
                                                <m:t>𝑏</m:t>
                                              </m:r>
                                            </m:sub>
                                          </m:sSub>
                                        </m:den>
                                      </m:f>
                                      <m:r>
                                        <a:rPr lang="en-GB" b="0" i="1">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ea typeface="Cambria Math" panose="02040503050406030204" pitchFamily="18" charset="0"/>
                                            </a:rPr>
                                          </m:ctrlPr>
                                        </m:fPr>
                                        <m:num>
                                          <m:r>
                                            <a:rPr lang="en-GB" b="0" i="1">
                                              <a:solidFill>
                                                <a:srgbClr val="FF0000"/>
                                              </a:solidFill>
                                              <a:latin typeface="Cambria Math" panose="02040503050406030204" pitchFamily="18" charset="0"/>
                                              <a:ea typeface="Cambria Math" panose="02040503050406030204" pitchFamily="18" charset="0"/>
                                            </a:rPr>
                                            <m:t>h</m:t>
                                          </m:r>
                                        </m:num>
                                        <m:den>
                                          <m:sSub>
                                            <m:sSubPr>
                                              <m:ctrlPr>
                                                <a:rPr lang="en-GB" i="1">
                                                  <a:solidFill>
                                                    <a:srgbClr val="FF0000"/>
                                                  </a:solidFill>
                                                  <a:latin typeface="Cambria Math" panose="02040503050406030204" pitchFamily="18" charset="0"/>
                                                  <a:ea typeface="Cambria Math" panose="02040503050406030204" pitchFamily="18" charset="0"/>
                                                </a:rPr>
                                              </m:ctrlPr>
                                            </m:sSubPr>
                                            <m:e>
                                              <m:r>
                                                <a:rPr lang="en-GB" b="0" i="1">
                                                  <a:solidFill>
                                                    <a:srgbClr val="FF0000"/>
                                                  </a:solidFill>
                                                  <a:latin typeface="Cambria Math" panose="02040503050406030204" pitchFamily="18" charset="0"/>
                                                  <a:ea typeface="Cambria Math" panose="02040503050406030204" pitchFamily="18" charset="0"/>
                                                </a:rPr>
                                                <m:t>𝑁</m:t>
                                              </m:r>
                                            </m:e>
                                            <m:sub>
                                              <m:r>
                                                <a:rPr lang="en-GB" b="0" i="1">
                                                  <a:solidFill>
                                                    <a:srgbClr val="FF0000"/>
                                                  </a:solidFill>
                                                  <a:latin typeface="Cambria Math" panose="02040503050406030204" pitchFamily="18" charset="0"/>
                                                  <a:ea typeface="Cambria Math" panose="02040503050406030204" pitchFamily="18" charset="0"/>
                                                </a:rPr>
                                                <m:t>𝑏</m:t>
                                              </m:r>
                                            </m:sub>
                                          </m:sSub>
                                        </m:den>
                                      </m:f>
                                    </m:e>
                                  </m:d>
                                  <m:sSub>
                                    <m:sSubPr>
                                      <m:ctrlPr>
                                        <a:rPr lang="en-GB" i="1">
                                          <a:solidFill>
                                            <a:srgbClr val="FF0000"/>
                                          </a:solidFill>
                                          <a:latin typeface="Cambria Math" panose="02040503050406030204" pitchFamily="18" charset="0"/>
                                        </a:rPr>
                                      </m:ctrlPr>
                                    </m:sSubPr>
                                    <m:e>
                                      <m:r>
                                        <a:rPr lang="en-GB" b="0" i="1">
                                          <a:solidFill>
                                            <a:srgbClr val="FF0000"/>
                                          </a:solidFill>
                                          <a:latin typeface="Cambria Math" panose="02040503050406030204" pitchFamily="18" charset="0"/>
                                        </a:rPr>
                                        <m:t>𝑇</m:t>
                                      </m:r>
                                    </m:e>
                                    <m:sub>
                                      <m:r>
                                        <a:rPr lang="en-GB" b="0" i="1">
                                          <a:solidFill>
                                            <a:srgbClr val="FF0000"/>
                                          </a:solidFill>
                                          <a:latin typeface="Cambria Math" panose="02040503050406030204" pitchFamily="18" charset="0"/>
                                        </a:rPr>
                                        <m:t>0</m:t>
                                      </m:r>
                                    </m:sub>
                                  </m:sSub>
                                </m:e>
                              </m:d>
                            </m:e>
                          </m:nary>
                        </m:e>
                      </m:nary>
                    </m:oMath>
                  </m:oMathPara>
                </a14:m>
                <a:endParaRPr lang="en-GB" dirty="0"/>
              </a:p>
            </p:txBody>
          </p:sp>
        </mc:Choice>
        <mc:Fallback xmlns="">
          <p:sp>
            <p:nvSpPr>
              <p:cNvPr id="15" name="CasellaDiTesto 14">
                <a:extLst>
                  <a:ext uri="{FF2B5EF4-FFF2-40B4-BE49-F238E27FC236}">
                    <a16:creationId xmlns:a16="http://schemas.microsoft.com/office/drawing/2014/main" id="{A31E8D13-4287-42F2-B9E4-7C4857A46C6D}"/>
                  </a:ext>
                </a:extLst>
              </p:cNvPr>
              <p:cNvSpPr txBox="1">
                <a:spLocks noRot="1" noChangeAspect="1" noMove="1" noResize="1" noEditPoints="1" noAdjustHandles="1" noChangeArrowheads="1" noChangeShapeType="1" noTextEdit="1"/>
              </p:cNvSpPr>
              <p:nvPr/>
            </p:nvSpPr>
            <p:spPr>
              <a:xfrm>
                <a:off x="-17756" y="3288789"/>
                <a:ext cx="12209756" cy="91217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F90BE073-E652-4496-A526-6F64CF13ECF7}"/>
                  </a:ext>
                </a:extLst>
              </p:cNvPr>
              <p:cNvSpPr txBox="1"/>
              <p:nvPr/>
            </p:nvSpPr>
            <p:spPr>
              <a:xfrm>
                <a:off x="1537775" y="4574818"/>
                <a:ext cx="6559397" cy="10035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𝑠</m:t>
                          </m:r>
                          <m:r>
                            <a:rPr lang="en-GB" b="0" i="1" smtClean="0">
                              <a:latin typeface="Cambria Math" panose="02040503050406030204" pitchFamily="18" charset="0"/>
                            </a:rPr>
                            <m:t>,</m:t>
                          </m:r>
                          <m:r>
                            <a:rPr lang="en-GB" b="0" i="1" smtClean="0">
                              <a:latin typeface="Cambria Math" panose="02040503050406030204" pitchFamily="18" charset="0"/>
                            </a:rPr>
                            <m:t>𝐻𝑂𝑀</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d>
                        <m:dPr>
                          <m:ctrlPr>
                            <a:rPr lang="en-GB" i="1" smtClean="0">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h</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𝐶</m:t>
                                  </m:r>
                                </m:e>
                                <m:sub>
                                  <m:r>
                                    <a:rPr lang="en-GB" i="1" dirty="0">
                                      <a:latin typeface="Cambria Math" panose="02040503050406030204" pitchFamily="18" charset="0"/>
                                      <a:ea typeface="Cambria Math" panose="02040503050406030204" pitchFamily="18" charset="0"/>
                                    </a:rPr>
                                    <m:t>𝑟</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e>
                          </m:func>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rPr>
                                      </m:ctrlPr>
                                    </m:sSubPr>
                                    <m:e>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e>
                                      </m:d>
                                    </m:e>
                                    <m: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ub>
                                  </m:sSub>
                                </m:e>
                              </m:nary>
                            </m:e>
                          </m:nary>
                        </m:e>
                      </m:d>
                    </m:oMath>
                  </m:oMathPara>
                </a14:m>
                <a:endParaRPr lang="en-GB" dirty="0"/>
              </a:p>
            </p:txBody>
          </p:sp>
        </mc:Choice>
        <mc:Fallback xmlns="">
          <p:sp>
            <p:nvSpPr>
              <p:cNvPr id="17" name="CasellaDiTesto 16">
                <a:extLst>
                  <a:ext uri="{FF2B5EF4-FFF2-40B4-BE49-F238E27FC236}">
                    <a16:creationId xmlns:a16="http://schemas.microsoft.com/office/drawing/2014/main" id="{F90BE073-E652-4496-A526-6F64CF13ECF7}"/>
                  </a:ext>
                </a:extLst>
              </p:cNvPr>
              <p:cNvSpPr txBox="1">
                <a:spLocks noRot="1" noChangeAspect="1" noMove="1" noResize="1" noEditPoints="1" noAdjustHandles="1" noChangeArrowheads="1" noChangeShapeType="1" noTextEdit="1"/>
              </p:cNvSpPr>
              <p:nvPr/>
            </p:nvSpPr>
            <p:spPr>
              <a:xfrm>
                <a:off x="1537775" y="4574818"/>
                <a:ext cx="6559397" cy="100354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41BF0F8-57AF-4A3A-A372-4B59B08920A0}"/>
                  </a:ext>
                </a:extLst>
              </p:cNvPr>
              <p:cNvSpPr txBox="1"/>
              <p:nvPr/>
            </p:nvSpPr>
            <p:spPr>
              <a:xfrm>
                <a:off x="1634355" y="5925239"/>
                <a:ext cx="6215356" cy="8093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func>
                        <m:funcPr>
                          <m:ctrlPr>
                            <a:rPr lang="en-GB" i="1" dirty="0">
                              <a:solidFill>
                                <a:schemeClr val="tx1"/>
                              </a:solidFill>
                              <a:latin typeface="Cambria Math" panose="02040503050406030204" pitchFamily="18" charset="0"/>
                              <a:ea typeface="Cambria Math" panose="02040503050406030204" pitchFamily="18" charset="0"/>
                            </a:rPr>
                          </m:ctrlPr>
                        </m:funcPr>
                        <m:fName>
                          <m:r>
                            <m:rPr>
                              <m:sty m:val="p"/>
                            </m:rPr>
                            <a:rPr lang="en-GB" b="0" i="0" dirty="0">
                              <a:solidFill>
                                <a:schemeClr val="tx1"/>
                              </a:solidFill>
                              <a:latin typeface="Cambria Math" panose="02040503050406030204" pitchFamily="18" charset="0"/>
                              <a:ea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e>
                      </m:func>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r>
                        <a:rPr lang="en-GB" i="1">
                          <a:latin typeface="Cambria Math" panose="02040503050406030204" pitchFamily="18" charset="0"/>
                        </a:rPr>
                        <m:t>𝑒</m:t>
                      </m:r>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e>
                              </m:d>
                            </m:e>
                          </m:nary>
                        </m:e>
                      </m:nary>
                    </m:oMath>
                  </m:oMathPara>
                </a14:m>
                <a:endParaRPr lang="en-GB" dirty="0"/>
              </a:p>
            </p:txBody>
          </p:sp>
        </mc:Choice>
        <mc:Fallback xmlns="">
          <p:sp>
            <p:nvSpPr>
              <p:cNvPr id="19" name="CasellaDiTesto 18">
                <a:extLst>
                  <a:ext uri="{FF2B5EF4-FFF2-40B4-BE49-F238E27FC236}">
                    <a16:creationId xmlns:a16="http://schemas.microsoft.com/office/drawing/2014/main" id="{941BF0F8-57AF-4A3A-A372-4B59B08920A0}"/>
                  </a:ext>
                </a:extLst>
              </p:cNvPr>
              <p:cNvSpPr txBox="1">
                <a:spLocks noRot="1" noChangeAspect="1" noMove="1" noResize="1" noEditPoints="1" noAdjustHandles="1" noChangeArrowheads="1" noChangeShapeType="1" noTextEdit="1"/>
              </p:cNvSpPr>
              <p:nvPr/>
            </p:nvSpPr>
            <p:spPr>
              <a:xfrm>
                <a:off x="1634355" y="5925239"/>
                <a:ext cx="6215356" cy="80932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429C4E4-36EE-45DC-ACF2-71128995922B}"/>
                  </a:ext>
                </a:extLst>
              </p:cNvPr>
              <p:cNvSpPr txBox="1"/>
              <p:nvPr/>
            </p:nvSpPr>
            <p:spPr>
              <a:xfrm>
                <a:off x="8602461" y="4457409"/>
                <a:ext cx="3716693" cy="830997"/>
              </a:xfrm>
              <a:prstGeom prst="rect">
                <a:avLst/>
              </a:prstGeom>
              <a:noFill/>
            </p:spPr>
            <p:txBody>
              <a:bodyPr wrap="square" rtlCol="0">
                <a:spAutoFit/>
              </a:bodyPr>
              <a:lstStyle/>
              <a:p>
                <a:r>
                  <a:rPr lang="en-GB" sz="1600" dirty="0"/>
                  <a:t>For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𝑄</m:t>
                        </m:r>
                      </m:e>
                      <m:sub>
                        <m:r>
                          <a:rPr lang="en-GB" sz="1600" i="1">
                            <a:latin typeface="Cambria Math" panose="02040503050406030204" pitchFamily="18" charset="0"/>
                          </a:rPr>
                          <m:t>𝑏</m:t>
                        </m:r>
                      </m:sub>
                    </m:sSub>
                    <m:r>
                      <a:rPr lang="en-GB" sz="1600" i="1">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0</m:t>
                    </m:r>
                  </m:oMath>
                </a14:m>
                <a:r>
                  <a:rPr lang="en-GB" sz="1600" dirty="0"/>
                  <a:t> we obtain the zero-intensity zero-amplitude synchrotron frequency with synchrotron radiation</a:t>
                </a:r>
              </a:p>
            </p:txBody>
          </p:sp>
        </mc:Choice>
        <mc:Fallback xmlns="">
          <p:sp>
            <p:nvSpPr>
              <p:cNvPr id="3" name="CasellaDiTesto 2">
                <a:extLst>
                  <a:ext uri="{FF2B5EF4-FFF2-40B4-BE49-F238E27FC236}">
                    <a16:creationId xmlns:a16="http://schemas.microsoft.com/office/drawing/2014/main" id="{7429C4E4-36EE-45DC-ACF2-71128995922B}"/>
                  </a:ext>
                </a:extLst>
              </p:cNvPr>
              <p:cNvSpPr txBox="1">
                <a:spLocks noRot="1" noChangeAspect="1" noMove="1" noResize="1" noEditPoints="1" noAdjustHandles="1" noChangeArrowheads="1" noChangeShapeType="1" noTextEdit="1"/>
              </p:cNvSpPr>
              <p:nvPr/>
            </p:nvSpPr>
            <p:spPr>
              <a:xfrm>
                <a:off x="8602461" y="4457409"/>
                <a:ext cx="3716693" cy="830997"/>
              </a:xfrm>
              <a:prstGeom prst="rect">
                <a:avLst/>
              </a:prstGeom>
              <a:blipFill>
                <a:blip r:embed="rId8"/>
                <a:stretch>
                  <a:fillRect l="-820" t="-2190" b="-80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7718E8D5-AB28-4DA2-A252-9C4014D174EA}"/>
                  </a:ext>
                </a:extLst>
              </p:cNvPr>
              <p:cNvSpPr txBox="1"/>
              <p:nvPr/>
            </p:nvSpPr>
            <p:spPr>
              <a:xfrm>
                <a:off x="8928347" y="5221977"/>
                <a:ext cx="2831604" cy="642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rPr>
                            <m:t>𝑠</m:t>
                          </m:r>
                          <m:r>
                            <a:rPr lang="en-GB" sz="1600" b="0" i="1" smtClean="0">
                              <a:latin typeface="Cambria Math" panose="02040503050406030204" pitchFamily="18" charset="0"/>
                            </a:rPr>
                            <m:t>0,</m:t>
                          </m:r>
                          <m:r>
                            <a:rPr lang="en-GB" sz="1600" b="0" i="1" smtClean="0">
                              <a:latin typeface="Cambria Math" panose="02040503050406030204" pitchFamily="18" charset="0"/>
                            </a:rPr>
                            <m:t>𝑆𝑅</m:t>
                          </m:r>
                        </m:sub>
                        <m:sup>
                          <m:r>
                            <a:rPr lang="en-GB" sz="1600" b="0" i="1" smtClean="0">
                              <a:latin typeface="Cambria Math" panose="02040503050406030204" pitchFamily="18" charset="0"/>
                            </a:rPr>
                            <m:t>2</m:t>
                          </m:r>
                        </m:sup>
                      </m:sSubSup>
                      <m:r>
                        <a:rPr lang="en-GB" sz="1600" b="0" i="1" smtClean="0">
                          <a:latin typeface="Cambria Math" panose="02040503050406030204" pitchFamily="18" charset="0"/>
                        </a:rPr>
                        <m:t>=</m:t>
                      </m:r>
                      <m:f>
                        <m:fPr>
                          <m:ctrlPr>
                            <a:rPr lang="en-GB" sz="1600" i="1">
                              <a:latin typeface="Cambria Math" panose="02040503050406030204" pitchFamily="18" charset="0"/>
                            </a:rPr>
                          </m:ctrlPr>
                        </m:fPr>
                        <m:num>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𝛼</m:t>
                              </m:r>
                            </m:e>
                            <m:sub>
                              <m:r>
                                <a:rPr lang="en-GB" sz="1600" i="1">
                                  <a:latin typeface="Cambria Math" panose="02040503050406030204" pitchFamily="18" charset="0"/>
                                  <a:ea typeface="Cambria Math" panose="02040503050406030204" pitchFamily="18" charset="0"/>
                                </a:rPr>
                                <m:t>0</m:t>
                              </m:r>
                            </m:sub>
                          </m:sSub>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rPr>
                                <m:t>𝑟𝑓</m:t>
                              </m:r>
                            </m:sub>
                          </m:sSub>
                          <m:sSub>
                            <m:sSubPr>
                              <m:ctrlPr>
                                <a:rPr lang="en-GB" sz="1600" i="1" dirty="0">
                                  <a:latin typeface="Cambria Math" panose="02040503050406030204" pitchFamily="18" charset="0"/>
                                  <a:ea typeface="Cambria Math" panose="02040503050406030204" pitchFamily="18" charset="0"/>
                                </a:rPr>
                              </m:ctrlPr>
                            </m:sSubPr>
                            <m:e>
                              <m:r>
                                <a:rPr lang="en-GB" sz="1600" b="0" i="1" dirty="0" smtClean="0">
                                  <a:latin typeface="Cambria Math" panose="02040503050406030204" pitchFamily="18" charset="0"/>
                                  <a:ea typeface="Cambria Math" panose="02040503050406030204" pitchFamily="18" charset="0"/>
                                </a:rPr>
                                <m:t>𝑒</m:t>
                              </m:r>
                              <m:acc>
                                <m:accPr>
                                  <m:chr m:val="̂"/>
                                  <m:ctrlPr>
                                    <a:rPr lang="en-GB" sz="1600" i="1" dirty="0">
                                      <a:latin typeface="Cambria Math" panose="02040503050406030204" pitchFamily="18" charset="0"/>
                                      <a:ea typeface="Cambria Math" panose="02040503050406030204" pitchFamily="18" charset="0"/>
                                    </a:rPr>
                                  </m:ctrlPr>
                                </m:accPr>
                                <m:e>
                                  <m:r>
                                    <a:rPr lang="en-GB" sz="1600" i="1" dirty="0">
                                      <a:latin typeface="Cambria Math" panose="02040503050406030204" pitchFamily="18" charset="0"/>
                                      <a:ea typeface="Cambria Math" panose="02040503050406030204" pitchFamily="18" charset="0"/>
                                    </a:rPr>
                                    <m:t>𝑉</m:t>
                                  </m:r>
                                </m:e>
                              </m:acc>
                            </m:e>
                            <m:sub>
                              <m:r>
                                <a:rPr lang="en-GB" sz="1600" i="1" dirty="0">
                                  <a:latin typeface="Cambria Math" panose="02040503050406030204" pitchFamily="18" charset="0"/>
                                  <a:ea typeface="Cambria Math" panose="02040503050406030204" pitchFamily="18" charset="0"/>
                                </a:rPr>
                                <m:t>𝑟𝑓</m:t>
                              </m:r>
                            </m:sub>
                          </m:sSub>
                        </m:num>
                        <m:den>
                          <m:sSub>
                            <m:sSubPr>
                              <m:ctrlPr>
                                <a:rPr lang="en-GB" sz="1600" i="1">
                                  <a:latin typeface="Cambria Math" panose="02040503050406030204" pitchFamily="18" charset="0"/>
                                </a:rPr>
                              </m:ctrlPr>
                            </m:sSubPr>
                            <m:e>
                              <m:r>
                                <a:rPr lang="en-GB" sz="1600" i="1">
                                  <a:latin typeface="Cambria Math" panose="02040503050406030204" pitchFamily="18" charset="0"/>
                                </a:rPr>
                                <m:t>𝐸</m:t>
                              </m:r>
                            </m:e>
                            <m:sub>
                              <m:r>
                                <a:rPr lang="en-GB" sz="1600" i="1">
                                  <a:latin typeface="Cambria Math" panose="02040503050406030204" pitchFamily="18" charset="0"/>
                                </a:rPr>
                                <m:t>0</m:t>
                              </m:r>
                            </m:sub>
                          </m:sSub>
                          <m:sSub>
                            <m:sSubPr>
                              <m:ctrlPr>
                                <a:rPr lang="en-GB" sz="1600" i="1">
                                  <a:latin typeface="Cambria Math" panose="02040503050406030204" pitchFamily="18" charset="0"/>
                                </a:rPr>
                              </m:ctrlPr>
                            </m:sSubPr>
                            <m:e>
                              <m:r>
                                <a:rPr lang="en-GB" sz="1600" i="1">
                                  <a:latin typeface="Cambria Math" panose="02040503050406030204" pitchFamily="18" charset="0"/>
                                </a:rPr>
                                <m:t>𝑇</m:t>
                              </m:r>
                            </m:e>
                            <m:sub>
                              <m:r>
                                <a:rPr lang="en-GB" sz="1600" i="1">
                                  <a:latin typeface="Cambria Math" panose="02040503050406030204" pitchFamily="18" charset="0"/>
                                </a:rPr>
                                <m:t>0</m:t>
                              </m:r>
                            </m:sub>
                          </m:sSub>
                        </m:den>
                      </m:f>
                      <m:func>
                        <m:funcPr>
                          <m:ctrlPr>
                            <a:rPr lang="en-GB" sz="1600" i="1" dirty="0">
                              <a:latin typeface="Cambria Math" panose="02040503050406030204" pitchFamily="18" charset="0"/>
                              <a:ea typeface="Cambria Math" panose="02040503050406030204" pitchFamily="18" charset="0"/>
                            </a:rPr>
                          </m:ctrlPr>
                        </m:funcPr>
                        <m:fName>
                          <m:r>
                            <m:rPr>
                              <m:sty m:val="p"/>
                            </m:rPr>
                            <a:rPr lang="en-GB" sz="1600" dirty="0">
                              <a:latin typeface="Cambria Math" panose="02040503050406030204" pitchFamily="18" charset="0"/>
                              <a:ea typeface="Cambria Math" panose="02040503050406030204" pitchFamily="18" charset="0"/>
                            </a:rPr>
                            <m:t>sin</m:t>
                          </m:r>
                        </m:fName>
                        <m:e>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b="0" i="1" smtClean="0">
                                  <a:latin typeface="Cambria Math" panose="02040503050406030204" pitchFamily="18" charset="0"/>
                                  <a:ea typeface="Cambria Math" panose="02040503050406030204" pitchFamily="18" charset="0"/>
                                </a:rPr>
                                <m:t>𝑆𝑅</m:t>
                              </m:r>
                            </m:sub>
                          </m:sSub>
                        </m:e>
                      </m:func>
                    </m:oMath>
                  </m:oMathPara>
                </a14:m>
                <a:endParaRPr lang="en-GB" sz="1600" dirty="0"/>
              </a:p>
            </p:txBody>
          </p:sp>
        </mc:Choice>
        <mc:Fallback xmlns="">
          <p:sp>
            <p:nvSpPr>
              <p:cNvPr id="13" name="CasellaDiTesto 12">
                <a:extLst>
                  <a:ext uri="{FF2B5EF4-FFF2-40B4-BE49-F238E27FC236}">
                    <a16:creationId xmlns:a16="http://schemas.microsoft.com/office/drawing/2014/main" id="{7718E8D5-AB28-4DA2-A252-9C4014D174EA}"/>
                  </a:ext>
                </a:extLst>
              </p:cNvPr>
              <p:cNvSpPr txBox="1">
                <a:spLocks noRot="1" noChangeAspect="1" noMove="1" noResize="1" noEditPoints="1" noAdjustHandles="1" noChangeArrowheads="1" noChangeShapeType="1" noTextEdit="1"/>
              </p:cNvSpPr>
              <p:nvPr/>
            </p:nvSpPr>
            <p:spPr>
              <a:xfrm>
                <a:off x="8928347" y="5221977"/>
                <a:ext cx="2831604" cy="642612"/>
              </a:xfrm>
              <a:prstGeom prst="rect">
                <a:avLst/>
              </a:prstGeom>
              <a:blipFill>
                <a:blip r:embed="rId9"/>
                <a:stretch>
                  <a:fillRect/>
                </a:stretch>
              </a:blipFill>
            </p:spPr>
            <p:txBody>
              <a:bodyPr/>
              <a:lstStyle/>
              <a:p>
                <a:r>
                  <a:rPr lang="en-GB">
                    <a:noFill/>
                  </a:rPr>
                  <a:t> </a:t>
                </a:r>
              </a:p>
            </p:txBody>
          </p:sp>
        </mc:Fallback>
      </mc:AlternateContent>
      <p:sp>
        <p:nvSpPr>
          <p:cNvPr id="8" name="Rettangolo 7">
            <a:extLst>
              <a:ext uri="{FF2B5EF4-FFF2-40B4-BE49-F238E27FC236}">
                <a16:creationId xmlns:a16="http://schemas.microsoft.com/office/drawing/2014/main" id="{878C7AC9-0CAF-43FD-B4AB-E7637992C7C8}"/>
              </a:ext>
            </a:extLst>
          </p:cNvPr>
          <p:cNvSpPr/>
          <p:nvPr/>
        </p:nvSpPr>
        <p:spPr>
          <a:xfrm>
            <a:off x="8602461" y="4471597"/>
            <a:ext cx="3487448" cy="1419256"/>
          </a:xfrm>
          <a:prstGeom prst="rect">
            <a:avLst/>
          </a:prstGeom>
          <a:noFill/>
          <a:ln w="19050">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EED13AF-0D4C-464D-8D50-4DCC78143DFD}"/>
                  </a:ext>
                </a:extLst>
              </p:cNvPr>
              <p:cNvSpPr txBox="1"/>
              <p:nvPr/>
            </p:nvSpPr>
            <p:spPr>
              <a:xfrm>
                <a:off x="8602461" y="6105286"/>
                <a:ext cx="3461551" cy="595548"/>
              </a:xfrm>
              <a:prstGeom prst="rect">
                <a:avLst/>
              </a:prstGeom>
              <a:noFill/>
            </p:spPr>
            <p:txBody>
              <a:bodyPr wrap="square" rtlCol="0">
                <a:spAutoFit/>
              </a:bodyPr>
              <a:lstStyle/>
              <a:p>
                <a:r>
                  <a:rPr lang="en-GB" sz="1600" dirty="0"/>
                  <a:t>This equation can be used to compute </a:t>
                </a:r>
                <a14:m>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𝜑</m:t>
                        </m:r>
                      </m:e>
                      <m:sub>
                        <m:r>
                          <a:rPr lang="en-GB" sz="1600" i="1">
                            <a:latin typeface="Cambria Math" panose="02040503050406030204" pitchFamily="18" charset="0"/>
                          </a:rPr>
                          <m:t>𝐻𝑂𝑀</m:t>
                        </m:r>
                      </m:sub>
                    </m:sSub>
                  </m:oMath>
                </a14:m>
                <a:r>
                  <a:rPr lang="en-GB" sz="1600" dirty="0"/>
                  <a:t>.</a:t>
                </a:r>
              </a:p>
            </p:txBody>
          </p:sp>
        </mc:Choice>
        <mc:Fallback xmlns="">
          <p:sp>
            <p:nvSpPr>
              <p:cNvPr id="10" name="CasellaDiTesto 9">
                <a:extLst>
                  <a:ext uri="{FF2B5EF4-FFF2-40B4-BE49-F238E27FC236}">
                    <a16:creationId xmlns:a16="http://schemas.microsoft.com/office/drawing/2014/main" id="{3EED13AF-0D4C-464D-8D50-4DCC78143DFD}"/>
                  </a:ext>
                </a:extLst>
              </p:cNvPr>
              <p:cNvSpPr txBox="1">
                <a:spLocks noRot="1" noChangeAspect="1" noMove="1" noResize="1" noEditPoints="1" noAdjustHandles="1" noChangeArrowheads="1" noChangeShapeType="1" noTextEdit="1"/>
              </p:cNvSpPr>
              <p:nvPr/>
            </p:nvSpPr>
            <p:spPr>
              <a:xfrm>
                <a:off x="8602461" y="6105286"/>
                <a:ext cx="3461551" cy="595548"/>
              </a:xfrm>
              <a:prstGeom prst="rect">
                <a:avLst/>
              </a:prstGeom>
              <a:blipFill>
                <a:blip r:embed="rId10"/>
                <a:stretch>
                  <a:fillRect l="-880" t="-3093" b="-11340"/>
                </a:stretch>
              </a:blipFill>
            </p:spPr>
            <p:txBody>
              <a:bodyPr/>
              <a:lstStyle/>
              <a:p>
                <a:r>
                  <a:rPr lang="en-GB">
                    <a:noFill/>
                  </a:rPr>
                  <a:t> </a:t>
                </a:r>
              </a:p>
            </p:txBody>
          </p:sp>
        </mc:Fallback>
      </mc:AlternateContent>
      <p:cxnSp>
        <p:nvCxnSpPr>
          <p:cNvPr id="14" name="Connettore 2 13">
            <a:extLst>
              <a:ext uri="{FF2B5EF4-FFF2-40B4-BE49-F238E27FC236}">
                <a16:creationId xmlns:a16="http://schemas.microsoft.com/office/drawing/2014/main" id="{B780EF63-C181-49BD-B272-A9D614416F54}"/>
              </a:ext>
            </a:extLst>
          </p:cNvPr>
          <p:cNvCxnSpPr>
            <a:cxnSpLocks/>
          </p:cNvCxnSpPr>
          <p:nvPr/>
        </p:nvCxnSpPr>
        <p:spPr>
          <a:xfrm>
            <a:off x="8097172" y="4989250"/>
            <a:ext cx="452026"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84C4CEC1-0F1C-4763-A1B8-94E7AA276D85}"/>
              </a:ext>
            </a:extLst>
          </p:cNvPr>
          <p:cNvSpPr/>
          <p:nvPr/>
        </p:nvSpPr>
        <p:spPr>
          <a:xfrm>
            <a:off x="8624284" y="6106291"/>
            <a:ext cx="3244443" cy="601442"/>
          </a:xfrm>
          <a:prstGeom prst="rect">
            <a:avLst/>
          </a:prstGeom>
          <a:noFill/>
          <a:ln w="19050">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ttore 2 17">
            <a:extLst>
              <a:ext uri="{FF2B5EF4-FFF2-40B4-BE49-F238E27FC236}">
                <a16:creationId xmlns:a16="http://schemas.microsoft.com/office/drawing/2014/main" id="{D21A6F6A-5767-4355-8D15-36ED6EA7596E}"/>
              </a:ext>
            </a:extLst>
          </p:cNvPr>
          <p:cNvCxnSpPr>
            <a:cxnSpLocks/>
          </p:cNvCxnSpPr>
          <p:nvPr/>
        </p:nvCxnSpPr>
        <p:spPr>
          <a:xfrm>
            <a:off x="8097172" y="6409678"/>
            <a:ext cx="452026"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324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4492FB1-BE47-410A-8474-3DFABD23351B}"/>
              </a:ext>
            </a:extLst>
          </p:cNvPr>
          <p:cNvSpPr>
            <a:spLocks noGrp="1"/>
          </p:cNvSpPr>
          <p:nvPr>
            <p:ph type="sldNum" sz="quarter" idx="12"/>
          </p:nvPr>
        </p:nvSpPr>
        <p:spPr/>
        <p:txBody>
          <a:bodyPr/>
          <a:lstStyle/>
          <a:p>
            <a:fld id="{F556478C-EA8F-4B12-8AB2-8053E5C3663D}" type="slidenum">
              <a:rPr lang="en-GB" smtClean="0"/>
              <a:t>59</a:t>
            </a:fld>
            <a:endParaRPr lang="en-GB"/>
          </a:p>
        </p:txBody>
      </p:sp>
      <p:sp>
        <p:nvSpPr>
          <p:cNvPr id="5" name="CasellaDiTesto 4">
            <a:extLst>
              <a:ext uri="{FF2B5EF4-FFF2-40B4-BE49-F238E27FC236}">
                <a16:creationId xmlns:a16="http://schemas.microsoft.com/office/drawing/2014/main" id="{121F1A83-F286-47AF-881A-CF5D9E5A6620}"/>
              </a:ext>
            </a:extLst>
          </p:cNvPr>
          <p:cNvSpPr txBox="1"/>
          <p:nvPr/>
        </p:nvSpPr>
        <p:spPr>
          <a:xfrm>
            <a:off x="0" y="158305"/>
            <a:ext cx="12192000" cy="707886"/>
          </a:xfrm>
          <a:prstGeom prst="rect">
            <a:avLst/>
          </a:prstGeom>
          <a:noFill/>
        </p:spPr>
        <p:txBody>
          <a:bodyPr wrap="square" rtlCol="0">
            <a:spAutoFit/>
          </a:bodyPr>
          <a:lstStyle/>
          <a:p>
            <a:pPr algn="ctr"/>
            <a:r>
              <a:rPr lang="en-GB" sz="4000" dirty="0">
                <a:latin typeface="+mj-lt"/>
              </a:rPr>
              <a:t>Coupled-bunch instabilities (4/12)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23F19DA-EB7E-408F-8F75-025189C3198D}"/>
                  </a:ext>
                </a:extLst>
              </p:cNvPr>
              <p:cNvSpPr txBox="1"/>
              <p:nvPr/>
            </p:nvSpPr>
            <p:spPr>
              <a:xfrm>
                <a:off x="1" y="1029809"/>
                <a:ext cx="12192000" cy="4807213"/>
              </a:xfrm>
              <a:prstGeom prst="rect">
                <a:avLst/>
              </a:prstGeom>
              <a:noFill/>
            </p:spPr>
            <p:txBody>
              <a:bodyPr wrap="square" rtlCol="0">
                <a:spAutoFit/>
              </a:bodyPr>
              <a:lstStyle/>
              <a:p>
                <a:pPr marL="285750" indent="-285750">
                  <a:buFont typeface="Wingdings" panose="05000000000000000000" pitchFamily="2" charset="2"/>
                  <a:buChar char="q"/>
                </a:pPr>
                <a:r>
                  <a:rPr lang="en-GB" dirty="0"/>
                  <a:t>We have to solve a system of </a:t>
                </a:r>
                <a14:m>
                  <m:oMath xmlns:m="http://schemas.openxmlformats.org/officeDocument/2006/math">
                    <m:r>
                      <a:rPr lang="en-GB" i="1" dirty="0" smtClean="0">
                        <a:latin typeface="Cambria Math" panose="02040503050406030204" pitchFamily="18" charset="0"/>
                      </a:rPr>
                      <m:t>𝑛</m:t>
                    </m:r>
                  </m:oMath>
                </a14:m>
                <a:r>
                  <a:rPr lang="en-GB" dirty="0"/>
                  <a:t> coupled second-order differential equations with the forcing term being a linear combination of the solutions themselves computed at different times.</a:t>
                </a:r>
              </a:p>
              <a:p>
                <a:endParaRPr lang="en-GB" dirty="0"/>
              </a:p>
              <a:p>
                <a:pPr marL="285750" indent="-285750">
                  <a:buFont typeface="Wingdings" panose="05000000000000000000" pitchFamily="2" charset="2"/>
                  <a:buChar char="q"/>
                </a:pPr>
                <a:r>
                  <a:rPr lang="en-GB" dirty="0"/>
                  <a:t>We find a solution of the type</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with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𝑎</m:t>
                        </m:r>
                      </m:e>
                      <m:sub>
                        <m:r>
                          <a:rPr lang="en-GB" b="0" i="1" smtClean="0">
                            <a:solidFill>
                              <a:schemeClr val="tx1"/>
                            </a:solidFill>
                            <a:latin typeface="Cambria Math" panose="02040503050406030204" pitchFamily="18" charset="0"/>
                          </a:rPr>
                          <m:t>𝑛</m:t>
                        </m:r>
                      </m:sub>
                    </m:sSub>
                  </m:oMath>
                </a14:m>
                <a:r>
                  <a:rPr lang="en-GB" dirty="0">
                    <a:solidFill>
                      <a:schemeClr val="tx1"/>
                    </a:solidFill>
                  </a:rPr>
                  <a:t> and </a:t>
                </a:r>
                <a14:m>
                  <m:oMath xmlns:m="http://schemas.openxmlformats.org/officeDocument/2006/math">
                    <m:r>
                      <a:rPr lang="el-GR" i="1">
                        <a:latin typeface="Cambria Math" panose="02040503050406030204" pitchFamily="18" charset="0"/>
                        <a:ea typeface="Cambria Math" panose="02040503050406030204" pitchFamily="18" charset="0"/>
                      </a:rPr>
                      <m:t>𝛺</m:t>
                    </m:r>
                    <m:r>
                      <a:rPr lang="el-GR" i="1">
                        <a:latin typeface="Cambria Math" panose="02040503050406030204" pitchFamily="18" charset="0"/>
                        <a:ea typeface="Cambria Math" panose="02040503050406030204" pitchFamily="18" charset="0"/>
                      </a:rPr>
                      <m:t> </m:t>
                    </m:r>
                  </m:oMath>
                </a14:m>
                <a:r>
                  <a:rPr lang="en-GB" dirty="0">
                    <a:solidFill>
                      <a:schemeClr val="tx1"/>
                    </a:solidFill>
                  </a:rPr>
                  <a:t>complex quantities </a:t>
                </a:r>
                <a:r>
                  <a:rPr lang="en-GB" dirty="0"/>
                  <a:t>to be determined.</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Substituting into the differential equation we obtain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742950" lvl="1" indent="-285750">
                  <a:buFont typeface="Wingdings" panose="05000000000000000000" pitchFamily="2" charset="2"/>
                  <a:buChar char="Ø"/>
                </a:pPr>
                <a:r>
                  <a:rPr lang="en-GB" dirty="0"/>
                  <a:t>where the sum over </a:t>
                </a:r>
                <a14:m>
                  <m:oMath xmlns:m="http://schemas.openxmlformats.org/officeDocument/2006/math">
                    <m:r>
                      <a:rPr lang="en-GB" i="1" dirty="0" smtClean="0">
                        <a:latin typeface="Cambria Math" panose="02040503050406030204" pitchFamily="18" charset="0"/>
                      </a:rPr>
                      <m:t>𝑞</m:t>
                    </m:r>
                  </m:oMath>
                </a14:m>
                <a:r>
                  <a:rPr lang="en-GB" dirty="0"/>
                  <a:t> could be extended for negative values since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𝑧</m:t>
                        </m:r>
                      </m:e>
                    </m:d>
                    <m:r>
                      <a:rPr lang="en-GB" b="0" i="1" smtClean="0">
                        <a:latin typeface="Cambria Math" panose="02040503050406030204" pitchFamily="18" charset="0"/>
                        <a:ea typeface="Cambria Math" panose="02040503050406030204" pitchFamily="18" charset="0"/>
                      </a:rPr>
                      <m:t>=0</m:t>
                    </m:r>
                  </m:oMath>
                </a14:m>
                <a:r>
                  <a:rPr lang="en-GB" dirty="0"/>
                  <a:t> if </a:t>
                </a:r>
                <a14:m>
                  <m:oMath xmlns:m="http://schemas.openxmlformats.org/officeDocument/2006/math">
                    <m:r>
                      <a:rPr lang="en-GB" i="1" dirty="0" smtClean="0">
                        <a:latin typeface="Cambria Math" panose="02040503050406030204" pitchFamily="18" charset="0"/>
                      </a:rPr>
                      <m:t>𝑧</m:t>
                    </m:r>
                    <m:r>
                      <a:rPr lang="en-GB" b="0" i="1" dirty="0" smtClean="0">
                        <a:latin typeface="Cambria Math" panose="02040503050406030204" pitchFamily="18" charset="0"/>
                      </a:rPr>
                      <m:t>&lt;0</m:t>
                    </m:r>
                  </m:oMath>
                </a14:m>
                <a:r>
                  <a:rPr lang="en-GB" dirty="0"/>
                  <a: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From the definition of the longitudinal coupling impedance we have</a:t>
                </a:r>
              </a:p>
            </p:txBody>
          </p:sp>
        </mc:Choice>
        <mc:Fallback xmlns="">
          <p:sp>
            <p:nvSpPr>
              <p:cNvPr id="6" name="CasellaDiTesto 5">
                <a:extLst>
                  <a:ext uri="{FF2B5EF4-FFF2-40B4-BE49-F238E27FC236}">
                    <a16:creationId xmlns:a16="http://schemas.microsoft.com/office/drawing/2014/main" id="{E23F19DA-EB7E-408F-8F75-025189C3198D}"/>
                  </a:ext>
                </a:extLst>
              </p:cNvPr>
              <p:cNvSpPr txBox="1">
                <a:spLocks noRot="1" noChangeAspect="1" noMove="1" noResize="1" noEditPoints="1" noAdjustHandles="1" noChangeArrowheads="1" noChangeShapeType="1" noTextEdit="1"/>
              </p:cNvSpPr>
              <p:nvPr/>
            </p:nvSpPr>
            <p:spPr>
              <a:xfrm>
                <a:off x="1" y="1029809"/>
                <a:ext cx="12192000" cy="4807213"/>
              </a:xfrm>
              <a:prstGeom prst="rect">
                <a:avLst/>
              </a:prstGeom>
              <a:blipFill>
                <a:blip r:embed="rId2"/>
                <a:stretch>
                  <a:fillRect l="-300" t="-760" b="-10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338A53A0-1E5C-4179-A1CF-0DA81B9C3D3F}"/>
                  </a:ext>
                </a:extLst>
              </p:cNvPr>
              <p:cNvSpPr txBox="1"/>
              <p:nvPr/>
            </p:nvSpPr>
            <p:spPr>
              <a:xfrm>
                <a:off x="5157483" y="2191358"/>
                <a:ext cx="1665969" cy="304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𝑧</m:t>
                          </m:r>
                        </m:e>
                        <m:sub>
                          <m:r>
                            <a:rPr lang="en-GB" b="0" i="1" smtClean="0">
                              <a:solidFill>
                                <a:srgbClr val="FF0000"/>
                              </a:solidFill>
                              <a:latin typeface="Cambria Math" panose="02040503050406030204" pitchFamily="18" charset="0"/>
                            </a:rPr>
                            <m:t>0,</m:t>
                          </m:r>
                          <m:r>
                            <a:rPr lang="en-GB" b="0" i="1" smtClean="0">
                              <a:solidFill>
                                <a:srgbClr val="FF0000"/>
                              </a:solidFill>
                              <a:latin typeface="Cambria Math" panose="02040503050406030204" pitchFamily="18" charset="0"/>
                            </a:rPr>
                            <m:t>𝑛</m:t>
                          </m:r>
                        </m:sub>
                      </m:sSub>
                      <m:d>
                        <m:dPr>
                          <m:ctrlPr>
                            <a:rPr lang="en-GB"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𝑡</m:t>
                          </m:r>
                        </m:e>
                      </m:d>
                      <m:r>
                        <a:rPr lang="en-GB" b="0" i="1" smtClean="0">
                          <a:solidFill>
                            <a:srgbClr val="FF0000"/>
                          </a:solidFill>
                          <a:latin typeface="Cambria Math" panose="02040503050406030204" pitchFamily="18" charset="0"/>
                        </a:rPr>
                        <m:t>=</m:t>
                      </m:r>
                      <m:sSub>
                        <m:sSubPr>
                          <m:ctrlPr>
                            <a:rPr lang="en-GB"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𝑎</m:t>
                          </m:r>
                        </m:e>
                        <m:sub>
                          <m:r>
                            <a:rPr lang="en-GB" b="0" i="1" smtClean="0">
                              <a:solidFill>
                                <a:srgbClr val="FF0000"/>
                              </a:solidFill>
                              <a:latin typeface="Cambria Math" panose="02040503050406030204" pitchFamily="18" charset="0"/>
                            </a:rPr>
                            <m:t>𝑛</m:t>
                          </m:r>
                        </m:sub>
                      </m:sSub>
                      <m:sSup>
                        <m:sSupPr>
                          <m:ctrlPr>
                            <a:rPr lang="en-GB"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𝑒</m:t>
                          </m:r>
                        </m:e>
                        <m:sup>
                          <m:r>
                            <a:rPr lang="en-GB" b="0" i="1" smtClean="0">
                              <a:solidFill>
                                <a:srgbClr val="FF0000"/>
                              </a:solidFill>
                              <a:latin typeface="Cambria Math" panose="02040503050406030204" pitchFamily="18" charset="0"/>
                            </a:rPr>
                            <m:t>𝑗</m:t>
                          </m:r>
                          <m:r>
                            <a:rPr lang="el-GR" i="1">
                              <a:solidFill>
                                <a:srgbClr val="FF0000"/>
                              </a:solidFill>
                              <a:latin typeface="Cambria Math" panose="02040503050406030204" pitchFamily="18" charset="0"/>
                              <a:ea typeface="Cambria Math" panose="02040503050406030204" pitchFamily="18" charset="0"/>
                            </a:rPr>
                            <m:t>𝛺</m:t>
                          </m:r>
                          <m:r>
                            <a:rPr lang="en-GB" b="0" i="1">
                              <a:solidFill>
                                <a:srgbClr val="FF0000"/>
                              </a:solidFill>
                              <a:latin typeface="Cambria Math" panose="02040503050406030204" pitchFamily="18" charset="0"/>
                              <a:ea typeface="Cambria Math" panose="02040503050406030204" pitchFamily="18" charset="0"/>
                            </a:rPr>
                            <m:t>𝑡</m:t>
                          </m:r>
                        </m:sup>
                      </m:sSup>
                    </m:oMath>
                  </m:oMathPara>
                </a14:m>
                <a:endParaRPr lang="en-GB" dirty="0"/>
              </a:p>
            </p:txBody>
          </p:sp>
        </mc:Choice>
        <mc:Fallback xmlns="">
          <p:sp>
            <p:nvSpPr>
              <p:cNvPr id="7" name="CasellaDiTesto 6">
                <a:extLst>
                  <a:ext uri="{FF2B5EF4-FFF2-40B4-BE49-F238E27FC236}">
                    <a16:creationId xmlns:a16="http://schemas.microsoft.com/office/drawing/2014/main" id="{338A53A0-1E5C-4179-A1CF-0DA81B9C3D3F}"/>
                  </a:ext>
                </a:extLst>
              </p:cNvPr>
              <p:cNvSpPr txBox="1">
                <a:spLocks noRot="1" noChangeAspect="1" noMove="1" noResize="1" noEditPoints="1" noAdjustHandles="1" noChangeArrowheads="1" noChangeShapeType="1" noTextEdit="1"/>
              </p:cNvSpPr>
              <p:nvPr/>
            </p:nvSpPr>
            <p:spPr>
              <a:xfrm>
                <a:off x="5157483" y="2191358"/>
                <a:ext cx="1665969" cy="304442"/>
              </a:xfrm>
              <a:prstGeom prst="rect">
                <a:avLst/>
              </a:prstGeom>
              <a:blipFill>
                <a:blip r:embed="rId3"/>
                <a:stretch>
                  <a:fillRect l="-1465" t="-4000" r="-733" b="-1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37FB2DD0-F6CB-4850-A188-6D606296EB68}"/>
                  </a:ext>
                </a:extLst>
              </p:cNvPr>
              <p:cNvSpPr txBox="1"/>
              <p:nvPr/>
            </p:nvSpPr>
            <p:spPr>
              <a:xfrm>
                <a:off x="1810252" y="3733003"/>
                <a:ext cx="8360430" cy="865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chemeClr val="tx1"/>
                              </a:solidFill>
                              <a:latin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r>
                                <a:rPr lang="en-GB" b="0" i="1" smtClean="0">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𝑗𝐷</m:t>
                              </m:r>
                            </m:num>
                            <m:den>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𝑇</m:t>
                                  </m:r>
                                </m:e>
                                <m:sub>
                                  <m:r>
                                    <a:rPr lang="en-GB" b="0" i="1" smtClean="0">
                                      <a:solidFill>
                                        <a:schemeClr val="tx1"/>
                                      </a:solidFill>
                                      <a:latin typeface="Cambria Math" panose="02040503050406030204" pitchFamily="18" charset="0"/>
                                    </a:rPr>
                                    <m:t>0</m:t>
                                  </m:r>
                                </m:sub>
                              </m:sSub>
                            </m:den>
                          </m:f>
                          <m:r>
                            <a:rPr lang="el-GR" i="1">
                              <a:latin typeface="Cambria Math" panose="02040503050406030204" pitchFamily="18" charset="0"/>
                              <a:ea typeface="Cambria Math" panose="02040503050406030204" pitchFamily="18" charset="0"/>
                            </a:rPr>
                            <m:t>𝛺</m:t>
                          </m:r>
                          <m:r>
                            <a:rPr lang="en-GB" b="0" i="1" smtClean="0">
                              <a:solidFill>
                                <a:schemeClr val="tx1"/>
                              </a:solidFill>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up>
                              <m:r>
                                <a:rPr lang="en-GB" i="1">
                                  <a:latin typeface="Cambria Math" panose="02040503050406030204" pitchFamily="18" charset="0"/>
                                </a:rPr>
                                <m:t>2</m:t>
                              </m:r>
                            </m:sup>
                          </m:sSubSup>
                        </m:e>
                      </m:d>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𝑎</m:t>
                          </m:r>
                        </m:e>
                        <m:sub>
                          <m:r>
                            <a:rPr lang="en-GB" b="0" i="1" smtClean="0">
                              <a:solidFill>
                                <a:schemeClr val="tx1"/>
                              </a:solidFill>
                              <a:latin typeface="Cambria Math" panose="02040503050406030204" pitchFamily="18" charset="0"/>
                            </a:rPr>
                            <m:t>𝑛</m:t>
                          </m:r>
                        </m:sub>
                      </m:sSub>
                      <m:r>
                        <a:rPr lang="en-GB" b="0" i="1" smtClean="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r>
                            <a:rPr lang="en-GB" b="0" i="1">
                              <a:solidFill>
                                <a:schemeClr val="tx1"/>
                              </a:solidFill>
                              <a:latin typeface="Cambria Math" panose="02040503050406030204" pitchFamily="18" charset="0"/>
                            </a:rPr>
                            <m:t>𝑐</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r>
                            <a:rPr lang="en-GB" b="0" i="1">
                              <a:solidFill>
                                <a:schemeClr val="tx1"/>
                              </a:solidFill>
                              <a:latin typeface="Cambria Math" panose="02040503050406030204" pitchFamily="18" charset="0"/>
                            </a:rPr>
                            <m:t>𝑒</m:t>
                          </m:r>
                        </m:num>
                        <m:den>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𝐸</m:t>
                              </m:r>
                            </m:e>
                            <m:sub>
                              <m:r>
                                <a:rPr lang="en-GB" b="0"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𝑇</m:t>
                              </m:r>
                            </m:e>
                            <m:sub>
                              <m:r>
                                <a:rPr lang="en-GB" b="0" i="1">
                                  <a:solidFill>
                                    <a:schemeClr val="tx1"/>
                                  </a:solidFill>
                                  <a:latin typeface="Cambria Math" panose="02040503050406030204" pitchFamily="18" charset="0"/>
                                </a:rPr>
                                <m:t>0</m:t>
                              </m:r>
                            </m:sub>
                          </m:sSub>
                        </m:den>
                      </m:f>
                      <m:nary>
                        <m:naryPr>
                          <m:chr m:val="∑"/>
                          <m:ctrlPr>
                            <a:rPr lang="en-GB" i="1">
                              <a:solidFill>
                                <a:schemeClr val="tx1"/>
                              </a:solidFill>
                              <a:latin typeface="Cambria Math" panose="02040503050406030204" pitchFamily="18" charset="0"/>
                            </a:rPr>
                          </m:ctrlPr>
                        </m:naryPr>
                        <m:sub>
                          <m:r>
                            <m:rPr>
                              <m:brk m:alnAt="23"/>
                            </m:rPr>
                            <a:rPr lang="en-GB" b="0" i="1">
                              <a:solidFill>
                                <a:schemeClr val="tx1"/>
                              </a:solidFill>
                              <a:latin typeface="Cambria Math" panose="02040503050406030204" pitchFamily="18" charset="0"/>
                            </a:rPr>
                            <m:t>h</m:t>
                          </m:r>
                          <m:r>
                            <a:rPr lang="en-GB" b="0" i="1">
                              <a:solidFill>
                                <a:schemeClr val="tx1"/>
                              </a:solidFill>
                              <a:latin typeface="Cambria Math" panose="02040503050406030204" pitchFamily="18" charset="0"/>
                            </a:rPr>
                            <m:t>=0</m:t>
                          </m:r>
                        </m:sub>
                        <m:sup>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𝑁</m:t>
                              </m:r>
                            </m:e>
                            <m:sub>
                              <m:r>
                                <a:rPr lang="en-GB" b="0" i="1">
                                  <a:solidFill>
                                    <a:schemeClr val="tx1"/>
                                  </a:solidFill>
                                  <a:latin typeface="Cambria Math" panose="02040503050406030204" pitchFamily="18" charset="0"/>
                                </a:rPr>
                                <m:t>𝑏</m:t>
                              </m:r>
                            </m:sub>
                          </m:sSub>
                          <m:r>
                            <a:rPr lang="en-GB" b="0" i="1">
                              <a:solidFill>
                                <a:schemeClr val="tx1"/>
                              </a:solidFill>
                              <a:latin typeface="Cambria Math" panose="02040503050406030204" pitchFamily="18" charset="0"/>
                            </a:rPr>
                            <m:t>−1</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h</m:t>
                              </m:r>
                            </m:sub>
                          </m:sSub>
                          <m:nary>
                            <m:naryPr>
                              <m:chr m:val="∑"/>
                              <m:ctrlPr>
                                <a:rPr lang="en-GB" i="1">
                                  <a:solidFill>
                                    <a:schemeClr val="tx1"/>
                                  </a:solidFill>
                                  <a:latin typeface="Cambria Math" panose="02040503050406030204" pitchFamily="18" charset="0"/>
                                </a:rPr>
                              </m:ctrlPr>
                            </m:naryPr>
                            <m:sub>
                              <m:r>
                                <m:rPr>
                                  <m:brk m:alnAt="23"/>
                                </m:rPr>
                                <a:rPr lang="en-GB" b="0" i="1">
                                  <a:solidFill>
                                    <a:schemeClr val="tx1"/>
                                  </a:solidFill>
                                  <a:latin typeface="Cambria Math" panose="02040503050406030204" pitchFamily="18" charset="0"/>
                                </a:rPr>
                                <m:t>𝑞</m:t>
                              </m:r>
                              <m:r>
                                <a:rPr lang="en-GB" b="0" i="1">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m:t>
                              </m:r>
                            </m:sub>
                            <m:sup>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rPr>
                                  </m:ctrlPr>
                                </m:sSubPr>
                                <m:e>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e>
                                  </m:d>
                                </m:e>
                                <m: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ub>
                              </m:sSub>
                              <m:sSup>
                                <m:sSupPr>
                                  <m:ctrlPr>
                                    <a:rPr lang="en-GB" i="1" smtClean="0">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𝑒</m:t>
                                  </m:r>
                                </m:e>
                                <m:sup>
                                  <m:r>
                                    <a:rPr lang="en-GB" b="0" i="1" smtClean="0">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𝑗</m:t>
                                  </m:r>
                                  <m:r>
                                    <a:rPr lang="el-GR" i="1">
                                      <a:latin typeface="Cambria Math" panose="02040503050406030204" pitchFamily="18" charset="0"/>
                                      <a:ea typeface="Cambria Math" panose="02040503050406030204" pitchFamily="18" charset="0"/>
                                    </a:rPr>
                                    <m:t>𝛺</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
                                    <m:dPr>
                                      <m:ctrlPr>
                                        <a:rPr lang="en-GB" i="1">
                                          <a:solidFill>
                                            <a:schemeClr val="tx1"/>
                                          </a:solidFill>
                                          <a:latin typeface="Cambria Math" panose="02040503050406030204" pitchFamily="18" charset="0"/>
                                          <a:ea typeface="Cambria Math" panose="02040503050406030204" pitchFamily="18" charset="0"/>
                                        </a:rPr>
                                      </m:ctrlPr>
                                    </m:dPr>
                                    <m:e>
                                      <m:r>
                                        <a:rPr lang="en-GB" b="0" i="1">
                                          <a:solidFill>
                                            <a:schemeClr val="tx1"/>
                                          </a:solidFill>
                                          <a:latin typeface="Cambria Math" panose="02040503050406030204" pitchFamily="18" charset="0"/>
                                          <a:ea typeface="Cambria Math" panose="02040503050406030204" pitchFamily="18" charset="0"/>
                                        </a:rPr>
                                        <m:t>𝑞</m:t>
                                      </m:r>
                                      <m:r>
                                        <a:rPr lang="en-GB" b="0"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𝑛</m:t>
                                          </m:r>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𝑁</m:t>
                                              </m:r>
                                            </m:e>
                                            <m:sub>
                                              <m:r>
                                                <a:rPr lang="en-GB" b="0" i="1">
                                                  <a:solidFill>
                                                    <a:schemeClr val="tx1"/>
                                                  </a:solidFill>
                                                  <a:latin typeface="Cambria Math" panose="02040503050406030204" pitchFamily="18" charset="0"/>
                                                  <a:ea typeface="Cambria Math" panose="02040503050406030204" pitchFamily="18" charset="0"/>
                                                </a:rPr>
                                                <m:t>𝑏</m:t>
                                              </m:r>
                                            </m:sub>
                                          </m:sSub>
                                        </m:den>
                                      </m:f>
                                      <m:r>
                                        <a:rPr lang="en-GB" b="0"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b="0" i="1">
                                              <a:solidFill>
                                                <a:schemeClr val="tx1"/>
                                              </a:solidFill>
                                              <a:latin typeface="Cambria Math" panose="02040503050406030204" pitchFamily="18" charset="0"/>
                                              <a:ea typeface="Cambria Math" panose="02040503050406030204" pitchFamily="18" charset="0"/>
                                            </a:rPr>
                                            <m:t>h</m:t>
                                          </m:r>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𝑁</m:t>
                                              </m:r>
                                            </m:e>
                                            <m:sub>
                                              <m:r>
                                                <a:rPr lang="en-GB" b="0" i="1">
                                                  <a:solidFill>
                                                    <a:schemeClr val="tx1"/>
                                                  </a:solidFill>
                                                  <a:latin typeface="Cambria Math" panose="02040503050406030204" pitchFamily="18" charset="0"/>
                                                  <a:ea typeface="Cambria Math" panose="02040503050406030204" pitchFamily="18" charset="0"/>
                                                </a:rPr>
                                                <m:t>𝑏</m:t>
                                              </m:r>
                                            </m:sub>
                                          </m:sSub>
                                        </m:den>
                                      </m:f>
                                    </m:e>
                                  </m:d>
                                </m:sup>
                              </m:sSup>
                            </m:e>
                          </m:nary>
                        </m:e>
                      </m:nary>
                    </m:oMath>
                  </m:oMathPara>
                </a14:m>
                <a:endParaRPr lang="en-GB" dirty="0"/>
              </a:p>
            </p:txBody>
          </p:sp>
        </mc:Choice>
        <mc:Fallback xmlns="">
          <p:sp>
            <p:nvSpPr>
              <p:cNvPr id="8" name="CasellaDiTesto 7">
                <a:extLst>
                  <a:ext uri="{FF2B5EF4-FFF2-40B4-BE49-F238E27FC236}">
                    <a16:creationId xmlns:a16="http://schemas.microsoft.com/office/drawing/2014/main" id="{37FB2DD0-F6CB-4850-A188-6D606296EB68}"/>
                  </a:ext>
                </a:extLst>
              </p:cNvPr>
              <p:cNvSpPr txBox="1">
                <a:spLocks noRot="1" noChangeAspect="1" noMove="1" noResize="1" noEditPoints="1" noAdjustHandles="1" noChangeArrowheads="1" noChangeShapeType="1" noTextEdit="1"/>
              </p:cNvSpPr>
              <p:nvPr/>
            </p:nvSpPr>
            <p:spPr>
              <a:xfrm>
                <a:off x="1810252" y="3733003"/>
                <a:ext cx="8360430" cy="86568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5B8D577-2D9A-4199-9ECB-FE35A00503FA}"/>
                  </a:ext>
                </a:extLst>
              </p:cNvPr>
              <p:cNvSpPr txBox="1"/>
              <p:nvPr/>
            </p:nvSpPr>
            <p:spPr>
              <a:xfrm>
                <a:off x="0" y="5904981"/>
                <a:ext cx="12192000" cy="8998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e>
                          </m:d>
                        </m:e>
                        <m: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𝑗</m:t>
                          </m:r>
                        </m:num>
                        <m:den>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𝑐</m:t>
                          </m:r>
                        </m:den>
                      </m:f>
                      <m:nary>
                        <m:naryPr>
                          <m:ctrlPr>
                            <a:rPr lang="en-GB" b="0" i="1" smtClean="0">
                              <a:latin typeface="Cambria Math" panose="02040503050406030204" pitchFamily="18" charset="0"/>
                            </a:rPr>
                          </m:ctrlPr>
                        </m:naryPr>
                        <m: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r>
                            <a:rPr lang="en-GB" i="1">
                              <a:latin typeface="Cambria Math" panose="02040503050406030204" pitchFamily="18" charset="0"/>
                              <a:ea typeface="Cambria Math" panose="02040503050406030204" pitchFamily="18" charset="0"/>
                            </a:rPr>
                            <m:t>𝜔</m:t>
                          </m:r>
                        </m:e>
                      </m:nary>
                      <m:sSub>
                        <m:sSubPr>
                          <m:ctrlPr>
                            <a:rPr lang="en-GB" i="1">
                              <a:latin typeface="Cambria Math" panose="02040503050406030204" pitchFamily="18" charset="0"/>
                            </a:rPr>
                          </m:ctrlPr>
                        </m:sSubPr>
                        <m:e>
                          <m:r>
                            <a:rPr lang="en-GB" b="0" i="1" smtClean="0">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r>
                            <a:rPr lang="en-GB" i="1">
                              <a:latin typeface="Cambria Math" panose="02040503050406030204" pitchFamily="18" charset="0"/>
                            </a:rPr>
                            <m:t>𝑗</m:t>
                          </m:r>
                          <m:r>
                            <a:rPr lang="en-GB" i="1">
                              <a:latin typeface="Cambria Math" panose="02040503050406030204" pitchFamily="18" charset="0"/>
                              <a:ea typeface="Cambria Math" panose="02040503050406030204" pitchFamily="18" charset="0"/>
                            </a:rPr>
                            <m:t>𝜔</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up>
                      </m:sSup>
                      <m:r>
                        <a:rPr lang="en-GB" b="0" i="1" smtClean="0">
                          <a:latin typeface="Cambria Math" panose="02040503050406030204" pitchFamily="18" charset="0"/>
                        </a:rPr>
                        <m:t>𝑑</m:t>
                      </m:r>
                      <m:r>
                        <a:rPr lang="en-GB" i="1">
                          <a:latin typeface="Cambria Math" panose="02040503050406030204" pitchFamily="18" charset="0"/>
                          <a:ea typeface="Cambria Math" panose="02040503050406030204" pitchFamily="18" charset="0"/>
                        </a:rPr>
                        <m:t>𝜔</m:t>
                      </m:r>
                    </m:oMath>
                  </m:oMathPara>
                </a14:m>
                <a:endParaRPr lang="en-GB" dirty="0"/>
              </a:p>
            </p:txBody>
          </p:sp>
        </mc:Choice>
        <mc:Fallback xmlns="">
          <p:sp>
            <p:nvSpPr>
              <p:cNvPr id="12" name="CasellaDiTesto 11">
                <a:extLst>
                  <a:ext uri="{FF2B5EF4-FFF2-40B4-BE49-F238E27FC236}">
                    <a16:creationId xmlns:a16="http://schemas.microsoft.com/office/drawing/2014/main" id="{15B8D577-2D9A-4199-9ECB-FE35A00503FA}"/>
                  </a:ext>
                </a:extLst>
              </p:cNvPr>
              <p:cNvSpPr txBox="1">
                <a:spLocks noRot="1" noChangeAspect="1" noMove="1" noResize="1" noEditPoints="1" noAdjustHandles="1" noChangeArrowheads="1" noChangeShapeType="1" noTextEdit="1"/>
              </p:cNvSpPr>
              <p:nvPr/>
            </p:nvSpPr>
            <p:spPr>
              <a:xfrm>
                <a:off x="0" y="5904981"/>
                <a:ext cx="12192000" cy="89986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6668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6BFAC44B-B9B1-46A8-BB1E-1A451EAD8DB1}"/>
                  </a:ext>
                </a:extLst>
              </p:cNvPr>
              <p:cNvSpPr txBox="1"/>
              <p:nvPr/>
            </p:nvSpPr>
            <p:spPr>
              <a:xfrm>
                <a:off x="131315" y="963978"/>
                <a:ext cx="11929369" cy="5632311"/>
              </a:xfrm>
              <a:prstGeom prst="rect">
                <a:avLst/>
              </a:prstGeom>
              <a:noFill/>
            </p:spPr>
            <p:txBody>
              <a:bodyPr wrap="square">
                <a:spAutoFit/>
              </a:bodyPr>
              <a:lstStyle/>
              <a:p>
                <a:pPr marL="285750" indent="-285750">
                  <a:buFont typeface="Wingdings" panose="05000000000000000000" pitchFamily="2" charset="2"/>
                  <a:buChar char="q"/>
                </a:pPr>
                <a:r>
                  <a:rPr lang="en-GB" dirty="0"/>
                  <a:t>Let’s assume that the circulating particle has charge </a:t>
                </a:r>
                <a14:m>
                  <m:oMath xmlns:m="http://schemas.openxmlformats.org/officeDocument/2006/math">
                    <m:r>
                      <a:rPr lang="en-GB" b="0" i="1" smtClean="0">
                        <a:latin typeface="Cambria Math" panose="02040503050406030204" pitchFamily="18" charset="0"/>
                      </a:rPr>
                      <m:t>𝑒</m:t>
                    </m:r>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energy gain of the particle after it has crossed the gap one time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the peak RF voltage and the transit time factor are given by</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7" name="CasellaDiTesto 6">
                <a:extLst>
                  <a:ext uri="{FF2B5EF4-FFF2-40B4-BE49-F238E27FC236}">
                    <a16:creationId xmlns:a16="http://schemas.microsoft.com/office/drawing/2014/main" id="{6BFAC44B-B9B1-46A8-BB1E-1A451EAD8DB1}"/>
                  </a:ext>
                </a:extLst>
              </p:cNvPr>
              <p:cNvSpPr txBox="1">
                <a:spLocks noRot="1" noChangeAspect="1" noMove="1" noResize="1" noEditPoints="1" noAdjustHandles="1" noChangeArrowheads="1" noChangeShapeType="1" noTextEdit="1"/>
              </p:cNvSpPr>
              <p:nvPr/>
            </p:nvSpPr>
            <p:spPr>
              <a:xfrm>
                <a:off x="131315" y="963978"/>
                <a:ext cx="11929369" cy="5632311"/>
              </a:xfrm>
              <a:prstGeom prst="rect">
                <a:avLst/>
              </a:prstGeom>
              <a:blipFill>
                <a:blip r:embed="rId2"/>
                <a:stretch>
                  <a:fillRect l="-358" t="-5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90221EED-F495-4020-8B0F-6A1CB80F45FA}"/>
                  </a:ext>
                </a:extLst>
              </p:cNvPr>
              <p:cNvSpPr txBox="1"/>
              <p:nvPr/>
            </p:nvSpPr>
            <p:spPr>
              <a:xfrm>
                <a:off x="180443" y="2443378"/>
                <a:ext cx="11880240" cy="840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rPr>
                            <m:t>𝑔𝑎𝑖𝑛</m:t>
                          </m:r>
                        </m:sub>
                      </m:sSub>
                      <m:r>
                        <a:rPr lang="en-GB" b="0" i="1" smtClean="0">
                          <a:latin typeface="Cambria Math" panose="02040503050406030204" pitchFamily="18" charset="0"/>
                        </a:rPr>
                        <m:t>=</m:t>
                      </m:r>
                      <m:r>
                        <a:rPr lang="en-GB" b="0" i="1" smtClean="0">
                          <a:latin typeface="Cambria Math" panose="02040503050406030204" pitchFamily="18" charset="0"/>
                        </a:rPr>
                        <m:t>𝑒</m:t>
                      </m:r>
                      <m:nary>
                        <m:naryPr>
                          <m:ctrlPr>
                            <a:rPr lang="en-GB" i="1" dirty="0">
                              <a:latin typeface="Cambria Math" panose="02040503050406030204" pitchFamily="18" charset="0"/>
                              <a:ea typeface="Cambria Math" panose="02040503050406030204" pitchFamily="18" charset="0"/>
                            </a:rPr>
                          </m:ctrlPr>
                        </m:naryPr>
                        <m: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𝑔𝑎𝑝</m:t>
                                  </m:r>
                                </m:sub>
                              </m:sSub>
                            </m:num>
                            <m:den>
                              <m:r>
                                <a:rPr lang="en-GB" i="1">
                                  <a:latin typeface="Cambria Math" panose="02040503050406030204" pitchFamily="18" charset="0"/>
                                  <a:ea typeface="Cambria Math" panose="02040503050406030204" pitchFamily="18" charset="0"/>
                                </a:rPr>
                                <m:t>2</m:t>
                              </m:r>
                            </m:den>
                          </m:f>
                        </m:sub>
                        <m:sup>
                          <m:f>
                            <m:fPr>
                              <m:ctrlPr>
                                <a:rPr lang="en-GB" i="1">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𝑔𝑎𝑝</m:t>
                                  </m:r>
                                </m:sub>
                              </m:sSub>
                            </m:num>
                            <m:den>
                              <m:r>
                                <a:rPr lang="en-GB" i="1">
                                  <a:latin typeface="Cambria Math" panose="02040503050406030204" pitchFamily="18" charset="0"/>
                                  <a:ea typeface="Cambria Math" panose="02040503050406030204" pitchFamily="18" charset="0"/>
                                </a:rPr>
                                <m:t>2</m:t>
                              </m:r>
                            </m:den>
                          </m:f>
                        </m:sup>
                        <m:e>
                          <m:acc>
                            <m:accPr>
                              <m:chr m:val="⃗"/>
                              <m:ctrlPr>
                                <a:rPr lang="en-GB"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𝑑𝑠</m:t>
                              </m:r>
                            </m:e>
                          </m:acc>
                        </m:e>
                      </m:nary>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𝑒</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nary>
                        <m:naryPr>
                          <m:ctrlPr>
                            <a:rPr lang="en-GB" i="1" dirty="0">
                              <a:latin typeface="Cambria Math" panose="02040503050406030204" pitchFamily="18" charset="0"/>
                              <a:ea typeface="Cambria Math" panose="02040503050406030204" pitchFamily="18" charset="0"/>
                            </a:rPr>
                          </m:ctrlPr>
                        </m:naryPr>
                        <m:sub>
                          <m:r>
                            <m:rPr>
                              <m:brk m:alnAt="23"/>
                            </m:rPr>
                            <a:rPr lang="en-GB" i="1" dirty="0">
                              <a:latin typeface="Cambria Math" panose="02040503050406030204" pitchFamily="18" charset="0"/>
                              <a:ea typeface="Cambria Math" panose="02040503050406030204" pitchFamily="18" charset="0"/>
                            </a:rPr>
                            <m:t>−</m:t>
                          </m:r>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m:rPr>
                                  <m:brk m:alnAt="23"/>
                                </m:rPr>
                                <a:rPr lang="en-GB" i="1" dirty="0">
                                  <a:latin typeface="Cambria Math" panose="02040503050406030204" pitchFamily="18" charset="0"/>
                                  <a:ea typeface="Cambria Math" panose="02040503050406030204" pitchFamily="18" charset="0"/>
                                </a:rPr>
                                <m:t>2</m:t>
                              </m:r>
                            </m:den>
                          </m:f>
                        </m:sub>
                        <m:sup>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m:rPr>
                                  <m:brk m:alnAt="23"/>
                                </m:rPr>
                                <a:rPr lang="en-GB" i="1" dirty="0">
                                  <a:latin typeface="Cambria Math" panose="02040503050406030204" pitchFamily="18" charset="0"/>
                                  <a:ea typeface="Cambria Math" panose="02040503050406030204" pitchFamily="18" charset="0"/>
                                </a:rPr>
                                <m:t>2</m:t>
                              </m:r>
                            </m:den>
                          </m:f>
                        </m:sup>
                        <m:e>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d>
                                <m:dPr>
                                  <m:ctrlPr>
                                    <a:rPr lang="en-GB" i="1" dirty="0">
                                      <a:latin typeface="Cambria Math" panose="02040503050406030204" pitchFamily="18" charset="0"/>
                                      <a:ea typeface="Cambria Math" panose="02040503050406030204" pitchFamily="18" charset="0"/>
                                    </a:rPr>
                                  </m:ctrlPr>
                                </m:dPr>
                                <m:e>
                                  <m:f>
                                    <m:fPr>
                                      <m:ctrlPr>
                                        <a:rPr lang="en-GB" i="1" dirty="0">
                                          <a:latin typeface="Cambria Math" panose="02040503050406030204" pitchFamily="18" charset="0"/>
                                          <a:ea typeface="Cambria Math" panose="02040503050406030204" pitchFamily="18" charset="0"/>
                                        </a:rPr>
                                      </m:ctrlPr>
                                    </m:fPr>
                                    <m:num>
                                      <m:sSub>
                                        <m:sSubPr>
                                          <m:ctrlPr>
                                            <a:rPr lang="en-GB" i="1" dirty="0" smtClean="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b="0" i="0" dirty="0" smtClean="0">
                                              <a:latin typeface="Cambria Math" panose="02040503050406030204" pitchFamily="18" charset="0"/>
                                              <a:ea typeface="Cambria Math" panose="02040503050406030204" pitchFamily="18" charset="0"/>
                                            </a:rPr>
                                            <m:t>rf</m:t>
                                          </m:r>
                                        </m:sub>
                                      </m:sSub>
                                    </m:num>
                                    <m:den>
                                      <m:r>
                                        <a:rPr lang="en-GB" b="0" i="1" dirty="0" smtClean="0">
                                          <a:latin typeface="Cambria Math" panose="02040503050406030204" pitchFamily="18" charset="0"/>
                                          <a:ea typeface="Cambria Math" panose="02040503050406030204" pitchFamily="18" charset="0"/>
                                        </a:rPr>
                                        <m:t>𝑐</m:t>
                                      </m:r>
                                    </m:den>
                                  </m:f>
                                  <m:r>
                                    <a:rPr lang="en-GB" i="1" dirty="0">
                                      <a:latin typeface="Cambria Math" panose="02040503050406030204" pitchFamily="18" charset="0"/>
                                      <a:ea typeface="Cambria Math" panose="02040503050406030204" pitchFamily="18" charset="0"/>
                                    </a:rPr>
                                    <m:t>𝑠</m:t>
                                  </m:r>
                                  <m:r>
                                    <a:rPr lang="en-GB" i="1" dirty="0">
                                      <a:latin typeface="Cambria Math" panose="02040503050406030204" pitchFamily="18" charset="0"/>
                                      <a:ea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𝜑</m:t>
                                      </m:r>
                                    </m:e>
                                    <m:sub>
                                      <m:r>
                                        <m:rPr>
                                          <m:sty m:val="p"/>
                                        </m:rPr>
                                        <a:rPr lang="en-GB" dirty="0">
                                          <a:latin typeface="Cambria Math" panose="02040503050406030204" pitchFamily="18" charset="0"/>
                                          <a:ea typeface="Cambria Math" panose="02040503050406030204" pitchFamily="18" charset="0"/>
                                        </a:rPr>
                                        <m:t>rf</m:t>
                                      </m:r>
                                    </m:sub>
                                  </m:sSub>
                                </m:e>
                              </m:d>
                            </m:e>
                          </m:func>
                          <m:r>
                            <a:rPr lang="en-GB" i="1" dirty="0">
                              <a:latin typeface="Cambria Math" panose="02040503050406030204" pitchFamily="18" charset="0"/>
                              <a:ea typeface="Cambria Math" panose="02040503050406030204" pitchFamily="18" charset="0"/>
                            </a:rPr>
                            <m:t>𝑑𝑠</m:t>
                          </m:r>
                          <m:r>
                            <a:rPr lang="en-GB" i="1" dirty="0">
                              <a:latin typeface="Cambria Math" panose="02040503050406030204" pitchFamily="18" charset="0"/>
                              <a:ea typeface="Cambria Math" panose="02040503050406030204" pitchFamily="18" charset="0"/>
                            </a:rPr>
                            <m:t>=</m:t>
                          </m:r>
                        </m:e>
                      </m:nary>
                      <m:r>
                        <a:rPr lang="en-GB" b="0" i="1" dirty="0" smtClean="0">
                          <a:latin typeface="Cambria Math" panose="02040503050406030204" pitchFamily="18" charset="0"/>
                          <a:ea typeface="Cambria Math" panose="02040503050406030204" pitchFamily="18" charset="0"/>
                        </a:rPr>
                        <m:t>𝑒</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𝜑</m:t>
                              </m:r>
                            </m:e>
                            <m:sub>
                              <m:r>
                                <m:rPr>
                                  <m:sty m:val="p"/>
                                </m:rPr>
                                <a:rPr lang="en-GB" dirty="0">
                                  <a:latin typeface="Cambria Math" panose="02040503050406030204" pitchFamily="18" charset="0"/>
                                  <a:ea typeface="Cambria Math" panose="02040503050406030204" pitchFamily="18" charset="0"/>
                                </a:rPr>
                                <m:t>rf</m:t>
                              </m:r>
                            </m:sub>
                          </m:sSub>
                        </m:e>
                      </m:func>
                      <m:nary>
                        <m:naryPr>
                          <m:ctrlPr>
                            <a:rPr lang="en-GB" i="1" dirty="0">
                              <a:latin typeface="Cambria Math" panose="02040503050406030204" pitchFamily="18" charset="0"/>
                              <a:ea typeface="Cambria Math" panose="02040503050406030204" pitchFamily="18" charset="0"/>
                            </a:rPr>
                          </m:ctrlPr>
                        </m:naryPr>
                        <m:sub>
                          <m:r>
                            <m:rPr>
                              <m:brk m:alnAt="23"/>
                            </m:rPr>
                            <a:rPr lang="en-GB" i="1" dirty="0">
                              <a:latin typeface="Cambria Math" panose="02040503050406030204" pitchFamily="18" charset="0"/>
                              <a:ea typeface="Cambria Math" panose="02040503050406030204" pitchFamily="18" charset="0"/>
                            </a:rPr>
                            <m:t>−</m:t>
                          </m:r>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m:rPr>
                                  <m:brk m:alnAt="23"/>
                                </m:rPr>
                                <a:rPr lang="en-GB" i="1" dirty="0">
                                  <a:latin typeface="Cambria Math" panose="02040503050406030204" pitchFamily="18" charset="0"/>
                                  <a:ea typeface="Cambria Math" panose="02040503050406030204" pitchFamily="18" charset="0"/>
                                </a:rPr>
                                <m:t>2</m:t>
                              </m:r>
                            </m:den>
                          </m:f>
                        </m:sub>
                        <m:sup>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m:rPr>
                                  <m:brk m:alnAt="23"/>
                                </m:rPr>
                                <a:rPr lang="en-GB" i="1" dirty="0">
                                  <a:latin typeface="Cambria Math" panose="02040503050406030204" pitchFamily="18" charset="0"/>
                                  <a:ea typeface="Cambria Math" panose="02040503050406030204" pitchFamily="18" charset="0"/>
                                </a:rPr>
                                <m:t>2</m:t>
                              </m:r>
                            </m:den>
                          </m:f>
                        </m:sup>
                        <m:e>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d>
                                <m:dPr>
                                  <m:ctrlPr>
                                    <a:rPr lang="en-GB" i="1" dirty="0">
                                      <a:latin typeface="Cambria Math" panose="02040503050406030204" pitchFamily="18" charset="0"/>
                                      <a:ea typeface="Cambria Math" panose="02040503050406030204" pitchFamily="18" charset="0"/>
                                    </a:rPr>
                                  </m:ctrlPr>
                                </m:dPr>
                                <m:e>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dirty="0">
                                              <a:latin typeface="Cambria Math" panose="02040503050406030204" pitchFamily="18" charset="0"/>
                                              <a:ea typeface="Cambria Math" panose="02040503050406030204" pitchFamily="18" charset="0"/>
                                            </a:rPr>
                                            <m:t>rf</m:t>
                                          </m:r>
                                        </m:sub>
                                      </m:sSub>
                                    </m:num>
                                    <m:den>
                                      <m:r>
                                        <a:rPr lang="en-GB" b="0" i="1" dirty="0" smtClean="0">
                                          <a:latin typeface="Cambria Math" panose="02040503050406030204" pitchFamily="18" charset="0"/>
                                          <a:ea typeface="Cambria Math" panose="02040503050406030204" pitchFamily="18" charset="0"/>
                                        </a:rPr>
                                        <m:t>𝑐</m:t>
                                      </m:r>
                                    </m:den>
                                  </m:f>
                                  <m:r>
                                    <a:rPr lang="en-GB" i="1" dirty="0">
                                      <a:latin typeface="Cambria Math" panose="02040503050406030204" pitchFamily="18" charset="0"/>
                                      <a:ea typeface="Cambria Math" panose="02040503050406030204" pitchFamily="18" charset="0"/>
                                    </a:rPr>
                                    <m:t>𝑠</m:t>
                                  </m:r>
                                </m:e>
                              </m:d>
                            </m:e>
                          </m:func>
                          <m:r>
                            <a:rPr lang="en-GB" i="1" dirty="0">
                              <a:latin typeface="Cambria Math" panose="02040503050406030204" pitchFamily="18" charset="0"/>
                              <a:ea typeface="Cambria Math" panose="02040503050406030204" pitchFamily="18" charset="0"/>
                            </a:rPr>
                            <m:t>𝑑𝑠</m:t>
                          </m:r>
                        </m:e>
                      </m:nary>
                      <m:r>
                        <a:rPr lang="en-GB" b="0" i="1" dirty="0" smtClean="0">
                          <a:latin typeface="Cambria Math" panose="02040503050406030204" pitchFamily="18" charset="0"/>
                          <a:ea typeface="Cambria Math" panose="02040503050406030204" pitchFamily="18" charset="0"/>
                        </a:rPr>
                        <m:t>=</m:t>
                      </m:r>
                      <m:f>
                        <m:fPr>
                          <m:ctrlPr>
                            <a:rPr lang="en-GB" i="1" dirty="0">
                              <a:latin typeface="Cambria Math" panose="02040503050406030204" pitchFamily="18" charset="0"/>
                              <a:ea typeface="Cambria Math" panose="02040503050406030204" pitchFamily="18" charset="0"/>
                            </a:rPr>
                          </m:ctrlPr>
                        </m:fPr>
                        <m:num>
                          <m:r>
                            <a:rPr lang="en-GB" i="1" dirty="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𝑒</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r>
                            <a:rPr lang="en-GB" b="0" i="1" dirty="0" smtClean="0">
                              <a:latin typeface="Cambria Math" panose="02040503050406030204" pitchFamily="18" charset="0"/>
                              <a:ea typeface="Cambria Math" panose="02040503050406030204" pitchFamily="18" charset="0"/>
                            </a:rPr>
                            <m:t>𝑐</m:t>
                          </m:r>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𝜑</m:t>
                                  </m:r>
                                </m:e>
                                <m:sub>
                                  <m:r>
                                    <m:rPr>
                                      <m:sty m:val="p"/>
                                    </m:rPr>
                                    <a:rPr lang="en-GB" dirty="0">
                                      <a:latin typeface="Cambria Math" panose="02040503050406030204" pitchFamily="18" charset="0"/>
                                      <a:ea typeface="Cambria Math" panose="02040503050406030204" pitchFamily="18" charset="0"/>
                                    </a:rPr>
                                    <m:t>rf</m:t>
                                  </m:r>
                                </m:sub>
                              </m:sSub>
                            </m:e>
                          </m:func>
                        </m:num>
                        <m:den>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dirty="0">
                                  <a:latin typeface="Cambria Math" panose="02040503050406030204" pitchFamily="18" charset="0"/>
                                  <a:ea typeface="Cambria Math" panose="02040503050406030204" pitchFamily="18" charset="0"/>
                                </a:rPr>
                                <m:t>rf</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d>
                            <m:dPr>
                              <m:ctrlPr>
                                <a:rPr lang="en-GB" i="1" dirty="0">
                                  <a:latin typeface="Cambria Math" panose="02040503050406030204" pitchFamily="18" charset="0"/>
                                  <a:ea typeface="Cambria Math" panose="02040503050406030204" pitchFamily="18" charset="0"/>
                                </a:rPr>
                              </m:ctrlPr>
                            </m:dPr>
                            <m:e>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dirty="0">
                                          <a:latin typeface="Cambria Math" panose="02040503050406030204" pitchFamily="18" charset="0"/>
                                          <a:ea typeface="Cambria Math" panose="02040503050406030204" pitchFamily="18" charset="0"/>
                                        </a:rPr>
                                        <m:t>rf</m:t>
                                      </m:r>
                                    </m:sub>
                                  </m:sSub>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a:rPr lang="en-GB" i="1" dirty="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𝑐</m:t>
                                  </m:r>
                                </m:den>
                              </m:f>
                            </m:e>
                          </m:d>
                        </m:e>
                      </m:func>
                    </m:oMath>
                  </m:oMathPara>
                </a14:m>
                <a:endParaRPr lang="en-GB" dirty="0"/>
              </a:p>
            </p:txBody>
          </p:sp>
        </mc:Choice>
        <mc:Fallback xmlns="">
          <p:sp>
            <p:nvSpPr>
              <p:cNvPr id="2" name="CasellaDiTesto 1">
                <a:extLst>
                  <a:ext uri="{FF2B5EF4-FFF2-40B4-BE49-F238E27FC236}">
                    <a16:creationId xmlns:a16="http://schemas.microsoft.com/office/drawing/2014/main" id="{90221EED-F495-4020-8B0F-6A1CB80F45FA}"/>
                  </a:ext>
                </a:extLst>
              </p:cNvPr>
              <p:cNvSpPr txBox="1">
                <a:spLocks noRot="1" noChangeAspect="1" noMove="1" noResize="1" noEditPoints="1" noAdjustHandles="1" noChangeArrowheads="1" noChangeShapeType="1" noTextEdit="1"/>
              </p:cNvSpPr>
              <p:nvPr/>
            </p:nvSpPr>
            <p:spPr>
              <a:xfrm>
                <a:off x="180443" y="2443378"/>
                <a:ext cx="11880240" cy="8401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F556081-610C-4B99-A819-0989917A5C56}"/>
                  </a:ext>
                </a:extLst>
              </p:cNvPr>
              <p:cNvSpPr txBox="1"/>
              <p:nvPr/>
            </p:nvSpPr>
            <p:spPr>
              <a:xfrm>
                <a:off x="2844888" y="4085686"/>
                <a:ext cx="6161102" cy="4093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𝐸</m:t>
                          </m:r>
                        </m:e>
                        <m:sub>
                          <m:r>
                            <a:rPr lang="en-GB" i="1">
                              <a:solidFill>
                                <a:srgbClr val="FF0000"/>
                              </a:solidFill>
                              <a:latin typeface="Cambria Math" panose="02040503050406030204" pitchFamily="18" charset="0"/>
                            </a:rPr>
                            <m:t>𝑔𝑎𝑖𝑛</m:t>
                          </m:r>
                        </m:sub>
                      </m:sSub>
                      <m:r>
                        <a:rPr lang="en-GB" b="1" i="1" smtClean="0">
                          <a:solidFill>
                            <a:srgbClr val="FF0000"/>
                          </a:solidFill>
                          <a:latin typeface="Cambria Math" panose="02040503050406030204" pitchFamily="18" charset="0"/>
                        </a:rPr>
                        <m:t>=</m:t>
                      </m:r>
                      <m:r>
                        <a:rPr lang="en-GB" sz="1800" b="0" i="1" dirty="0" smtClean="0">
                          <a:solidFill>
                            <a:srgbClr val="FF0000"/>
                          </a:solidFill>
                          <a:latin typeface="Cambria Math" panose="02040503050406030204" pitchFamily="18" charset="0"/>
                          <a:ea typeface="Cambria Math" panose="02040503050406030204" pitchFamily="18" charset="0"/>
                        </a:rPr>
                        <m:t>𝑒</m:t>
                      </m:r>
                      <m:sSub>
                        <m:sSubPr>
                          <m:ctrlPr>
                            <a:rPr lang="en-GB" sz="1800" i="1" dirty="0">
                              <a:solidFill>
                                <a:srgbClr val="FF0000"/>
                              </a:solidFill>
                              <a:latin typeface="Cambria Math" panose="02040503050406030204" pitchFamily="18" charset="0"/>
                              <a:ea typeface="Cambria Math" panose="02040503050406030204" pitchFamily="18" charset="0"/>
                            </a:rPr>
                          </m:ctrlPr>
                        </m:sSubPr>
                        <m:e>
                          <m:acc>
                            <m:accPr>
                              <m:chr m:val="̂"/>
                              <m:ctrlPr>
                                <a:rPr lang="en-GB" sz="1800" i="1" dirty="0">
                                  <a:solidFill>
                                    <a:srgbClr val="FF0000"/>
                                  </a:solidFill>
                                  <a:latin typeface="Cambria Math" panose="02040503050406030204" pitchFamily="18" charset="0"/>
                                  <a:ea typeface="Cambria Math" panose="02040503050406030204" pitchFamily="18" charset="0"/>
                                </a:rPr>
                              </m:ctrlPr>
                            </m:accPr>
                            <m:e>
                              <m:r>
                                <m:rPr>
                                  <m:sty m:val="p"/>
                                </m:rPr>
                                <a:rPr lang="en-GB" sz="1800" b="0" i="0" dirty="0">
                                  <a:solidFill>
                                    <a:srgbClr val="FF0000"/>
                                  </a:solidFill>
                                  <a:latin typeface="Cambria Math" panose="02040503050406030204" pitchFamily="18" charset="0"/>
                                  <a:ea typeface="Cambria Math" panose="02040503050406030204" pitchFamily="18" charset="0"/>
                                </a:rPr>
                                <m:t>V</m:t>
                              </m:r>
                            </m:e>
                          </m:acc>
                        </m:e>
                        <m:sub>
                          <m:r>
                            <m:rPr>
                              <m:sty m:val="p"/>
                            </m:rPr>
                            <a:rPr lang="en-GB" sz="1800" b="0" i="0" dirty="0">
                              <a:solidFill>
                                <a:srgbClr val="FF0000"/>
                              </a:solidFill>
                              <a:latin typeface="Cambria Math" panose="02040503050406030204" pitchFamily="18" charset="0"/>
                              <a:ea typeface="Cambria Math" panose="02040503050406030204" pitchFamily="18" charset="0"/>
                            </a:rPr>
                            <m:t>rf</m:t>
                          </m:r>
                        </m:sub>
                      </m:sSub>
                      <m:func>
                        <m:funcPr>
                          <m:ctrlPr>
                            <a:rPr lang="en-GB" sz="1800" i="1" dirty="0" smtClean="0">
                              <a:solidFill>
                                <a:srgbClr val="FF0000"/>
                              </a:solidFill>
                              <a:latin typeface="Cambria Math" panose="02040503050406030204" pitchFamily="18" charset="0"/>
                              <a:ea typeface="Cambria Math" panose="02040503050406030204" pitchFamily="18" charset="0"/>
                            </a:rPr>
                          </m:ctrlPr>
                        </m:funcPr>
                        <m:fName>
                          <m:r>
                            <m:rPr>
                              <m:sty m:val="p"/>
                            </m:rPr>
                            <a:rPr lang="en-GB" sz="1800" b="0" i="0" dirty="0">
                              <a:solidFill>
                                <a:srgbClr val="FF0000"/>
                              </a:solidFill>
                              <a:latin typeface="Cambria Math" panose="02040503050406030204" pitchFamily="18" charset="0"/>
                              <a:ea typeface="Cambria Math" panose="02040503050406030204" pitchFamily="18" charset="0"/>
                            </a:rPr>
                            <m:t>sin</m:t>
                          </m:r>
                        </m:fName>
                        <m:e>
                          <m:sSub>
                            <m:sSubPr>
                              <m:ctrlPr>
                                <a:rPr lang="en-GB" sz="1800" i="1" dirty="0">
                                  <a:solidFill>
                                    <a:srgbClr val="FF0000"/>
                                  </a:solidFill>
                                  <a:latin typeface="Cambria Math" panose="02040503050406030204" pitchFamily="18" charset="0"/>
                                  <a:ea typeface="Cambria Math" panose="02040503050406030204" pitchFamily="18" charset="0"/>
                                </a:rPr>
                              </m:ctrlPr>
                            </m:sSubPr>
                            <m:e>
                              <m:r>
                                <m:rPr>
                                  <m:sty m:val="p"/>
                                </m:rPr>
                                <a:rPr lang="en-GB" sz="1800" b="0" i="0" dirty="0">
                                  <a:solidFill>
                                    <a:srgbClr val="FF0000"/>
                                  </a:solidFill>
                                  <a:latin typeface="Cambria Math" panose="02040503050406030204" pitchFamily="18" charset="0"/>
                                  <a:ea typeface="Cambria Math" panose="02040503050406030204" pitchFamily="18" charset="0"/>
                                </a:rPr>
                                <m:t>φ</m:t>
                              </m:r>
                            </m:e>
                            <m:sub>
                              <m:r>
                                <m:rPr>
                                  <m:sty m:val="p"/>
                                </m:rPr>
                                <a:rPr lang="en-GB" sz="1800" b="0" i="0" dirty="0">
                                  <a:solidFill>
                                    <a:srgbClr val="FF0000"/>
                                  </a:solidFill>
                                  <a:latin typeface="Cambria Math" panose="02040503050406030204" pitchFamily="18" charset="0"/>
                                  <a:ea typeface="Cambria Math" panose="02040503050406030204" pitchFamily="18" charset="0"/>
                                </a:rPr>
                                <m:t>rf</m:t>
                              </m:r>
                            </m:sub>
                          </m:sSub>
                        </m:e>
                      </m:func>
                    </m:oMath>
                  </m:oMathPara>
                </a14:m>
                <a:endParaRPr lang="en-GB" dirty="0">
                  <a:solidFill>
                    <a:srgbClr val="FF0000"/>
                  </a:solidFill>
                </a:endParaRPr>
              </a:p>
            </p:txBody>
          </p:sp>
        </mc:Choice>
        <mc:Fallback xmlns="">
          <p:sp>
            <p:nvSpPr>
              <p:cNvPr id="18" name="CasellaDiTesto 17">
                <a:extLst>
                  <a:ext uri="{FF2B5EF4-FFF2-40B4-BE49-F238E27FC236}">
                    <a16:creationId xmlns:a16="http://schemas.microsoft.com/office/drawing/2014/main" id="{FF556081-610C-4B99-A819-0989917A5C56}"/>
                  </a:ext>
                </a:extLst>
              </p:cNvPr>
              <p:cNvSpPr txBox="1">
                <a:spLocks noRot="1" noChangeAspect="1" noMove="1" noResize="1" noEditPoints="1" noAdjustHandles="1" noChangeArrowheads="1" noChangeShapeType="1" noTextEdit="1"/>
              </p:cNvSpPr>
              <p:nvPr/>
            </p:nvSpPr>
            <p:spPr>
              <a:xfrm>
                <a:off x="2844888" y="4085686"/>
                <a:ext cx="6161102" cy="409343"/>
              </a:xfrm>
              <a:prstGeom prst="rect">
                <a:avLst/>
              </a:prstGeom>
              <a:blipFill>
                <a:blip r:embed="rId4"/>
                <a:stretch>
                  <a:fillRect b="-89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68271682-7379-46C4-84D2-4D1A26056D61}"/>
                  </a:ext>
                </a:extLst>
              </p:cNvPr>
              <p:cNvSpPr txBox="1"/>
              <p:nvPr/>
            </p:nvSpPr>
            <p:spPr>
              <a:xfrm>
                <a:off x="3622088" y="5814922"/>
                <a:ext cx="1580226" cy="4167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dirty="0" smtClean="0">
                              <a:solidFill>
                                <a:schemeClr val="tx1"/>
                              </a:solidFill>
                              <a:latin typeface="Cambria Math" panose="02040503050406030204" pitchFamily="18" charset="0"/>
                              <a:ea typeface="Cambria Math" panose="02040503050406030204" pitchFamily="18" charset="0"/>
                            </a:rPr>
                          </m:ctrlPr>
                        </m:sSubPr>
                        <m:e>
                          <m:acc>
                            <m:accPr>
                              <m:chr m:val="̂"/>
                              <m:ctrlPr>
                                <a:rPr lang="en-GB" sz="1800" i="1" dirty="0">
                                  <a:solidFill>
                                    <a:schemeClr val="tx1"/>
                                  </a:solidFill>
                                  <a:latin typeface="Cambria Math" panose="02040503050406030204" pitchFamily="18" charset="0"/>
                                  <a:ea typeface="Cambria Math" panose="02040503050406030204" pitchFamily="18" charset="0"/>
                                </a:rPr>
                              </m:ctrlPr>
                            </m:accPr>
                            <m:e>
                              <m:r>
                                <m:rPr>
                                  <m:sty m:val="p"/>
                                </m:rPr>
                                <a:rPr lang="en-GB" sz="1800" b="0" i="0" dirty="0">
                                  <a:solidFill>
                                    <a:schemeClr val="tx1"/>
                                  </a:solidFill>
                                  <a:latin typeface="Cambria Math" panose="02040503050406030204" pitchFamily="18" charset="0"/>
                                  <a:ea typeface="Cambria Math" panose="02040503050406030204" pitchFamily="18" charset="0"/>
                                </a:rPr>
                                <m:t>V</m:t>
                              </m:r>
                            </m:e>
                          </m:acc>
                        </m:e>
                        <m:sub>
                          <m:r>
                            <m:rPr>
                              <m:sty m:val="p"/>
                            </m:rPr>
                            <a:rPr lang="en-GB" sz="1800" b="0" i="0" dirty="0">
                              <a:solidFill>
                                <a:schemeClr val="tx1"/>
                              </a:solidFill>
                              <a:latin typeface="Cambria Math" panose="02040503050406030204" pitchFamily="18" charset="0"/>
                              <a:ea typeface="Cambria Math" panose="02040503050406030204" pitchFamily="18" charset="0"/>
                            </a:rPr>
                            <m:t>rf</m:t>
                          </m:r>
                        </m:sub>
                      </m:sSub>
                      <m:r>
                        <a:rPr lang="en-GB" sz="1800" b="0" i="1" dirty="0" smtClean="0">
                          <a:solidFill>
                            <a:schemeClr val="tx1"/>
                          </a:solidFill>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𝜉</m:t>
                          </m:r>
                        </m:e>
                      </m:acc>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T</m:t>
                          </m:r>
                        </m:e>
                        <m:sub>
                          <m:r>
                            <m:rPr>
                              <m:sty m:val="p"/>
                            </m:rPr>
                            <a:rPr lang="en-GB" dirty="0">
                              <a:latin typeface="Cambria Math" panose="02040503050406030204" pitchFamily="18" charset="0"/>
                              <a:ea typeface="Cambria Math" panose="02040503050406030204" pitchFamily="18" charset="0"/>
                            </a:rPr>
                            <m:t>a</m:t>
                          </m:r>
                        </m:sub>
                      </m:sSub>
                    </m:oMath>
                  </m:oMathPara>
                </a14:m>
                <a:endParaRPr lang="en-GB" dirty="0"/>
              </a:p>
            </p:txBody>
          </p:sp>
        </mc:Choice>
        <mc:Fallback xmlns="">
          <p:sp>
            <p:nvSpPr>
              <p:cNvPr id="20" name="CasellaDiTesto 19">
                <a:extLst>
                  <a:ext uri="{FF2B5EF4-FFF2-40B4-BE49-F238E27FC236}">
                    <a16:creationId xmlns:a16="http://schemas.microsoft.com/office/drawing/2014/main" id="{68271682-7379-46C4-84D2-4D1A26056D61}"/>
                  </a:ext>
                </a:extLst>
              </p:cNvPr>
              <p:cNvSpPr txBox="1">
                <a:spLocks noRot="1" noChangeAspect="1" noMove="1" noResize="1" noEditPoints="1" noAdjustHandles="1" noChangeArrowheads="1" noChangeShapeType="1" noTextEdit="1"/>
              </p:cNvSpPr>
              <p:nvPr/>
            </p:nvSpPr>
            <p:spPr>
              <a:xfrm>
                <a:off x="3622088" y="5814922"/>
                <a:ext cx="1580226" cy="416781"/>
              </a:xfrm>
              <a:prstGeom prst="rect">
                <a:avLst/>
              </a:prstGeom>
              <a:blipFill>
                <a:blip r:embed="rId5"/>
                <a:stretch>
                  <a:fillRect t="-5882" b="-58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935A877-A952-4F01-8C78-35C324ED8EE6}"/>
                  </a:ext>
                </a:extLst>
              </p:cNvPr>
              <p:cNvSpPr txBox="1"/>
              <p:nvPr/>
            </p:nvSpPr>
            <p:spPr>
              <a:xfrm>
                <a:off x="5743853" y="5331737"/>
                <a:ext cx="2166150" cy="12396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dirty="0" smtClean="0">
                              <a:solidFill>
                                <a:schemeClr val="tx1"/>
                              </a:solidFill>
                              <a:latin typeface="Cambria Math" panose="02040503050406030204" pitchFamily="18" charset="0"/>
                              <a:ea typeface="Cambria Math" panose="02040503050406030204" pitchFamily="18" charset="0"/>
                            </a:rPr>
                          </m:ctrlPr>
                        </m:sSubPr>
                        <m:e>
                          <m:r>
                            <a:rPr lang="en-GB" b="0" i="1" dirty="0">
                              <a:solidFill>
                                <a:schemeClr val="tx1"/>
                              </a:solidFill>
                              <a:latin typeface="Cambria Math" panose="02040503050406030204" pitchFamily="18" charset="0"/>
                              <a:ea typeface="Cambria Math" panose="02040503050406030204" pitchFamily="18" charset="0"/>
                            </a:rPr>
                            <m:t>𝑇</m:t>
                          </m:r>
                        </m:e>
                        <m:sub>
                          <m:r>
                            <a:rPr lang="en-GB" b="0" i="1" dirty="0">
                              <a:solidFill>
                                <a:schemeClr val="tx1"/>
                              </a:solidFill>
                              <a:latin typeface="Cambria Math" panose="02040503050406030204" pitchFamily="18" charset="0"/>
                              <a:ea typeface="Cambria Math" panose="02040503050406030204" pitchFamily="18" charset="0"/>
                            </a:rPr>
                            <m:t>𝑎</m:t>
                          </m:r>
                        </m:sub>
                      </m:sSub>
                      <m:r>
                        <a:rPr lang="en-GB" b="0" i="1" dirty="0" smtClean="0">
                          <a:latin typeface="Cambria Math" panose="02040503050406030204" pitchFamily="18" charset="0"/>
                          <a:ea typeface="Cambria Math" panose="02040503050406030204" pitchFamily="18" charset="0"/>
                        </a:rPr>
                        <m:t>=</m:t>
                      </m:r>
                      <m:f>
                        <m:fPr>
                          <m:ctrlPr>
                            <a:rPr lang="en-GB" b="0" i="1" dirty="0" smtClean="0">
                              <a:latin typeface="Cambria Math" panose="02040503050406030204" pitchFamily="18" charset="0"/>
                              <a:ea typeface="Cambria Math" panose="02040503050406030204" pitchFamily="18" charset="0"/>
                            </a:rPr>
                          </m:ctrlPr>
                        </m:fPr>
                        <m:num>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d>
                                <m:dPr>
                                  <m:ctrlPr>
                                    <a:rPr lang="en-GB" i="1" dirty="0">
                                      <a:latin typeface="Cambria Math" panose="02040503050406030204" pitchFamily="18" charset="0"/>
                                      <a:ea typeface="Cambria Math" panose="02040503050406030204" pitchFamily="18" charset="0"/>
                                    </a:rPr>
                                  </m:ctrlPr>
                                </m:dPr>
                                <m:e>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dirty="0">
                                              <a:latin typeface="Cambria Math" panose="02040503050406030204" pitchFamily="18" charset="0"/>
                                              <a:ea typeface="Cambria Math" panose="02040503050406030204" pitchFamily="18" charset="0"/>
                                            </a:rPr>
                                            <m:t>rf</m:t>
                                          </m:r>
                                        </m:sub>
                                      </m:sSub>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a:rPr lang="en-GB" i="1" dirty="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𝑐</m:t>
                                      </m:r>
                                    </m:den>
                                  </m:f>
                                </m:e>
                              </m:d>
                            </m:e>
                          </m:func>
                        </m:num>
                        <m:den>
                          <m:f>
                            <m:fPr>
                              <m:ctrlPr>
                                <a:rPr lang="en-GB" i="1" dirty="0">
                                  <a:latin typeface="Cambria Math" panose="02040503050406030204" pitchFamily="18" charset="0"/>
                                  <a:ea typeface="Cambria Math" panose="02040503050406030204" pitchFamily="18" charset="0"/>
                                </a:rPr>
                              </m:ctrlPr>
                            </m:fPr>
                            <m:num>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m:rPr>
                                      <m:sty m:val="p"/>
                                    </m:rPr>
                                    <a:rPr lang="en-GB" dirty="0">
                                      <a:latin typeface="Cambria Math" panose="02040503050406030204" pitchFamily="18" charset="0"/>
                                      <a:ea typeface="Cambria Math" panose="02040503050406030204" pitchFamily="18" charset="0"/>
                                    </a:rPr>
                                    <m:t>rf</m:t>
                                  </m:r>
                                </m:sub>
                              </m:sSub>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m:rPr>
                                      <m:sty m:val="p"/>
                                    </m:rPr>
                                    <a:rPr lang="en-GB" dirty="0">
                                      <a:latin typeface="Cambria Math" panose="02040503050406030204" pitchFamily="18" charset="0"/>
                                      <a:ea typeface="Cambria Math" panose="02040503050406030204" pitchFamily="18" charset="0"/>
                                    </a:rPr>
                                    <m:t>gap</m:t>
                                  </m:r>
                                </m:sub>
                              </m:sSub>
                            </m:num>
                            <m:den>
                              <m:r>
                                <a:rPr lang="en-GB" i="1" dirty="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𝑐</m:t>
                              </m:r>
                            </m:den>
                          </m:f>
                        </m:den>
                      </m:f>
                    </m:oMath>
                  </m:oMathPara>
                </a14:m>
                <a:endParaRPr lang="en-GB" dirty="0"/>
              </a:p>
            </p:txBody>
          </p:sp>
        </mc:Choice>
        <mc:Fallback xmlns="">
          <p:sp>
            <p:nvSpPr>
              <p:cNvPr id="22" name="CasellaDiTesto 21">
                <a:extLst>
                  <a:ext uri="{FF2B5EF4-FFF2-40B4-BE49-F238E27FC236}">
                    <a16:creationId xmlns:a16="http://schemas.microsoft.com/office/drawing/2014/main" id="{3935A877-A952-4F01-8C78-35C324ED8EE6}"/>
                  </a:ext>
                </a:extLst>
              </p:cNvPr>
              <p:cNvSpPr txBox="1">
                <a:spLocks noRot="1" noChangeAspect="1" noMove="1" noResize="1" noEditPoints="1" noAdjustHandles="1" noChangeArrowheads="1" noChangeShapeType="1" noTextEdit="1"/>
              </p:cNvSpPr>
              <p:nvPr/>
            </p:nvSpPr>
            <p:spPr>
              <a:xfrm>
                <a:off x="5743853" y="5331737"/>
                <a:ext cx="2166150" cy="123969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48F73640-012C-481A-8F7F-AD25AE592A3C}"/>
                  </a:ext>
                </a:extLst>
              </p:cNvPr>
              <p:cNvSpPr txBox="1"/>
              <p:nvPr/>
            </p:nvSpPr>
            <p:spPr>
              <a:xfrm>
                <a:off x="8211845" y="5862371"/>
                <a:ext cx="6161102" cy="369332"/>
              </a:xfrm>
              <a:prstGeom prst="rect">
                <a:avLst/>
              </a:prstGeom>
              <a:noFill/>
            </p:spPr>
            <p:txBody>
              <a:bodyPr wrap="square">
                <a:spAutoFit/>
              </a:bodyPr>
              <a:lstStyle/>
              <a:p>
                <a:r>
                  <a:rPr lang="en-GB" dirty="0"/>
                  <a:t>0 &lt;</a:t>
                </a:r>
                <a:r>
                  <a:rPr lang="en-GB" dirty="0">
                    <a:ea typeface="Cambria Math" panose="02040503050406030204" pitchFamily="18" charset="0"/>
                  </a:rPr>
                  <a:t> </a:t>
                </a:r>
                <a14:m>
                  <m:oMath xmlns:m="http://schemas.openxmlformats.org/officeDocument/2006/math">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𝑇</m:t>
                        </m:r>
                      </m:e>
                      <m:sub>
                        <m:r>
                          <a:rPr lang="en-GB" i="1" dirty="0">
                            <a:latin typeface="Cambria Math" panose="02040503050406030204" pitchFamily="18" charset="0"/>
                            <a:ea typeface="Cambria Math" panose="02040503050406030204" pitchFamily="18" charset="0"/>
                          </a:rPr>
                          <m:t>𝑎</m:t>
                        </m:r>
                      </m:sub>
                    </m:sSub>
                    <m:r>
                      <a:rPr lang="en-GB" i="1" dirty="0">
                        <a:latin typeface="Cambria Math" panose="02040503050406030204" pitchFamily="18" charset="0"/>
                        <a:ea typeface="Cambria Math" panose="02040503050406030204" pitchFamily="18" charset="0"/>
                      </a:rPr>
                      <m:t> </m:t>
                    </m:r>
                  </m:oMath>
                </a14:m>
                <a:r>
                  <a:rPr lang="en-GB" dirty="0"/>
                  <a:t>&lt;1</a:t>
                </a:r>
              </a:p>
            </p:txBody>
          </p:sp>
        </mc:Choice>
        <mc:Fallback xmlns="">
          <p:sp>
            <p:nvSpPr>
              <p:cNvPr id="30" name="CasellaDiTesto 29">
                <a:extLst>
                  <a:ext uri="{FF2B5EF4-FFF2-40B4-BE49-F238E27FC236}">
                    <a16:creationId xmlns:a16="http://schemas.microsoft.com/office/drawing/2014/main" id="{48F73640-012C-481A-8F7F-AD25AE592A3C}"/>
                  </a:ext>
                </a:extLst>
              </p:cNvPr>
              <p:cNvSpPr txBox="1">
                <a:spLocks noRot="1" noChangeAspect="1" noMove="1" noResize="1" noEditPoints="1" noAdjustHandles="1" noChangeArrowheads="1" noChangeShapeType="1" noTextEdit="1"/>
              </p:cNvSpPr>
              <p:nvPr/>
            </p:nvSpPr>
            <p:spPr>
              <a:xfrm>
                <a:off x="8211845" y="5862371"/>
                <a:ext cx="6161102" cy="369332"/>
              </a:xfrm>
              <a:prstGeom prst="rect">
                <a:avLst/>
              </a:prstGeom>
              <a:blipFill>
                <a:blip r:embed="rId7"/>
                <a:stretch>
                  <a:fillRect l="-791" t="-10000" b="-26667"/>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4624C145-9FD9-4BA2-B12E-C11F8255F814}"/>
              </a:ext>
            </a:extLst>
          </p:cNvPr>
          <p:cNvSpPr>
            <a:spLocks noGrp="1"/>
          </p:cNvSpPr>
          <p:nvPr>
            <p:ph type="sldNum" sz="quarter" idx="12"/>
          </p:nvPr>
        </p:nvSpPr>
        <p:spPr/>
        <p:txBody>
          <a:bodyPr/>
          <a:lstStyle/>
          <a:p>
            <a:fld id="{F556478C-EA8F-4B12-8AB2-8053E5C3663D}" type="slidenum">
              <a:rPr lang="en-GB" smtClean="0"/>
              <a:t>6</a:t>
            </a:fld>
            <a:endParaRPr lang="en-GB"/>
          </a:p>
        </p:txBody>
      </p:sp>
      <p:sp>
        <p:nvSpPr>
          <p:cNvPr id="10" name="CasellaDiTesto 9">
            <a:extLst>
              <a:ext uri="{FF2B5EF4-FFF2-40B4-BE49-F238E27FC236}">
                <a16:creationId xmlns:a16="http://schemas.microsoft.com/office/drawing/2014/main" id="{F270698B-4A0D-428D-866A-66F44957ED8F}"/>
              </a:ext>
            </a:extLst>
          </p:cNvPr>
          <p:cNvSpPr txBox="1"/>
          <p:nvPr/>
        </p:nvSpPr>
        <p:spPr>
          <a:xfrm>
            <a:off x="-131317" y="78710"/>
            <a:ext cx="12192000" cy="677108"/>
          </a:xfrm>
          <a:prstGeom prst="rect">
            <a:avLst/>
          </a:prstGeom>
          <a:noFill/>
        </p:spPr>
        <p:txBody>
          <a:bodyPr wrap="square" rtlCol="0">
            <a:spAutoFit/>
          </a:bodyPr>
          <a:lstStyle/>
          <a:p>
            <a:pPr algn="ctr"/>
            <a:r>
              <a:rPr lang="en-GB" sz="3800" dirty="0">
                <a:latin typeface="+mj-lt"/>
              </a:rPr>
              <a:t>Single particle equations of motion: energy equation (2/5)</a:t>
            </a:r>
          </a:p>
        </p:txBody>
      </p:sp>
    </p:spTree>
    <p:extLst>
      <p:ext uri="{BB962C8B-B14F-4D97-AF65-F5344CB8AC3E}">
        <p14:creationId xmlns:p14="http://schemas.microsoft.com/office/powerpoint/2010/main" val="1769135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5A97E07-65CF-4C5C-9AB0-FF73B0A20537}"/>
              </a:ext>
            </a:extLst>
          </p:cNvPr>
          <p:cNvSpPr>
            <a:spLocks noGrp="1"/>
          </p:cNvSpPr>
          <p:nvPr>
            <p:ph type="sldNum" sz="quarter" idx="12"/>
          </p:nvPr>
        </p:nvSpPr>
        <p:spPr/>
        <p:txBody>
          <a:bodyPr/>
          <a:lstStyle/>
          <a:p>
            <a:fld id="{F556478C-EA8F-4B12-8AB2-8053E5C3663D}" type="slidenum">
              <a:rPr lang="en-GB" smtClean="0"/>
              <a:t>60</a:t>
            </a:fld>
            <a:endParaRPr lang="en-GB"/>
          </a:p>
        </p:txBody>
      </p:sp>
      <p:sp>
        <p:nvSpPr>
          <p:cNvPr id="5" name="CasellaDiTesto 4">
            <a:extLst>
              <a:ext uri="{FF2B5EF4-FFF2-40B4-BE49-F238E27FC236}">
                <a16:creationId xmlns:a16="http://schemas.microsoft.com/office/drawing/2014/main" id="{534F7E8A-2FB2-4C13-90AC-665843FEA26A}"/>
              </a:ext>
            </a:extLst>
          </p:cNvPr>
          <p:cNvSpPr txBox="1"/>
          <p:nvPr/>
        </p:nvSpPr>
        <p:spPr>
          <a:xfrm>
            <a:off x="0" y="97038"/>
            <a:ext cx="12192000" cy="707886"/>
          </a:xfrm>
          <a:prstGeom prst="rect">
            <a:avLst/>
          </a:prstGeom>
          <a:noFill/>
        </p:spPr>
        <p:txBody>
          <a:bodyPr wrap="square" rtlCol="0">
            <a:spAutoFit/>
          </a:bodyPr>
          <a:lstStyle/>
          <a:p>
            <a:pPr algn="ctr"/>
            <a:r>
              <a:rPr lang="en-GB" sz="4000" dirty="0">
                <a:latin typeface="+mj-lt"/>
              </a:rPr>
              <a:t>Coupled-bunch instabilities (5/12)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47178364-FE9D-4171-83AD-204AD7969C85}"/>
                  </a:ext>
                </a:extLst>
              </p:cNvPr>
              <p:cNvSpPr txBox="1"/>
              <p:nvPr/>
            </p:nvSpPr>
            <p:spPr>
              <a:xfrm>
                <a:off x="65843" y="901962"/>
                <a:ext cx="11319029" cy="5078313"/>
              </a:xfrm>
              <a:prstGeom prst="rect">
                <a:avLst/>
              </a:prstGeom>
              <a:noFill/>
            </p:spPr>
            <p:txBody>
              <a:bodyPr wrap="square" rtlCol="0">
                <a:spAutoFit/>
              </a:bodyPr>
              <a:lstStyle/>
              <a:p>
                <a:pPr marL="285750" indent="-285750">
                  <a:buFont typeface="Wingdings" panose="05000000000000000000" pitchFamily="2" charset="2"/>
                  <a:buChar char="q"/>
                </a:pPr>
                <a:r>
                  <a:rPr lang="en-GB" dirty="0"/>
                  <a:t>Multiplying by the exponential, summing over </a:t>
                </a:r>
                <a14:m>
                  <m:oMath xmlns:m="http://schemas.openxmlformats.org/officeDocument/2006/math">
                    <m:r>
                      <a:rPr lang="en-GB" i="1" dirty="0" smtClean="0">
                        <a:latin typeface="Cambria Math" panose="02040503050406030204" pitchFamily="18" charset="0"/>
                      </a:rPr>
                      <m:t>𝑞</m:t>
                    </m:r>
                  </m:oMath>
                </a14:m>
                <a:r>
                  <a:rPr lang="en-GB" dirty="0"/>
                  <a:t> and using one property of the delta function,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Substituting</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Defining</a:t>
                </a:r>
              </a:p>
            </p:txBody>
          </p:sp>
        </mc:Choice>
        <mc:Fallback xmlns="">
          <p:sp>
            <p:nvSpPr>
              <p:cNvPr id="6" name="CasellaDiTesto 5">
                <a:extLst>
                  <a:ext uri="{FF2B5EF4-FFF2-40B4-BE49-F238E27FC236}">
                    <a16:creationId xmlns:a16="http://schemas.microsoft.com/office/drawing/2014/main" id="{47178364-FE9D-4171-83AD-204AD7969C85}"/>
                  </a:ext>
                </a:extLst>
              </p:cNvPr>
              <p:cNvSpPr txBox="1">
                <a:spLocks noRot="1" noChangeAspect="1" noMove="1" noResize="1" noEditPoints="1" noAdjustHandles="1" noChangeArrowheads="1" noChangeShapeType="1" noTextEdit="1"/>
              </p:cNvSpPr>
              <p:nvPr/>
            </p:nvSpPr>
            <p:spPr>
              <a:xfrm>
                <a:off x="65843" y="901962"/>
                <a:ext cx="11319029" cy="5078313"/>
              </a:xfrm>
              <a:prstGeom prst="rect">
                <a:avLst/>
              </a:prstGeom>
              <a:blipFill>
                <a:blip r:embed="rId2"/>
                <a:stretch>
                  <a:fillRect l="-377" t="-720" b="-9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E3705B64-2179-4393-BF05-39E0E512550E}"/>
                  </a:ext>
                </a:extLst>
              </p:cNvPr>
              <p:cNvSpPr txBox="1"/>
              <p:nvPr/>
            </p:nvSpPr>
            <p:spPr>
              <a:xfrm>
                <a:off x="-151660" y="1484450"/>
                <a:ext cx="11754034" cy="892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r>
                                <a:rPr lang="en-GB" i="1">
                                  <a:latin typeface="Cambria Math" panose="02040503050406030204" pitchFamily="18" charset="0"/>
                                </a:rPr>
                                <m:t>𝑗</m:t>
                              </m:r>
                              <m:r>
                                <a:rPr lang="el-GR" i="1">
                                  <a:latin typeface="Cambria Math" panose="02040503050406030204" pitchFamily="18" charset="0"/>
                                  <a:ea typeface="Cambria Math" panose="02040503050406030204" pitchFamily="18" charset="0"/>
                                </a:rPr>
                                <m:t>𝛺</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up>
                          </m:sSup>
                        </m:e>
                      </m:nary>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m:t>
                          </m:r>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𝑐</m:t>
                          </m:r>
                        </m:den>
                      </m:f>
                      <m:nary>
                        <m:naryPr>
                          <m:ctrlPr>
                            <a:rPr lang="en-GB" i="1">
                              <a:latin typeface="Cambria Math" panose="02040503050406030204" pitchFamily="18" charset="0"/>
                            </a:rPr>
                          </m:ctrlPr>
                        </m:naryPr>
                        <m: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r>
                            <a:rPr lang="en-GB" i="1">
                              <a:latin typeface="Cambria Math" panose="02040503050406030204" pitchFamily="18" charset="0"/>
                              <a:ea typeface="Cambria Math" panose="02040503050406030204" pitchFamily="18" charset="0"/>
                            </a:rPr>
                            <m:t>𝜔</m:t>
                          </m:r>
                        </m:e>
                      </m:nary>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r>
                            <a:rPr lang="en-GB" i="1">
                              <a:latin typeface="Cambria Math" panose="02040503050406030204" pitchFamily="18" charset="0"/>
                            </a:rPr>
                            <m:t>𝑗</m:t>
                          </m:r>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sup>
                      </m:sSup>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r>
                                <a:rPr lang="en-GB" i="1">
                                  <a:latin typeface="Cambria Math" panose="02040503050406030204" pitchFamily="18" charset="0"/>
                                </a:rPr>
                                <m:t>𝑗</m:t>
                              </m:r>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r>
                                <a:rPr lang="en-GB" i="1">
                                  <a:latin typeface="Cambria Math" panose="02040503050406030204" pitchFamily="18" charset="0"/>
                                  <a:ea typeface="Cambria Math" panose="02040503050406030204" pitchFamily="18" charset="0"/>
                                </a:rPr>
                                <m:t>𝑞</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sup>
                          </m:sSup>
                        </m:e>
                      </m:nary>
                      <m:r>
                        <a:rPr lang="en-GB" i="1">
                          <a:latin typeface="Cambria Math" panose="02040503050406030204" pitchFamily="18" charset="0"/>
                        </a:rPr>
                        <m:t>𝑑</m:t>
                      </m:r>
                      <m:r>
                        <a:rPr lang="en-GB" i="1">
                          <a:latin typeface="Cambria Math" panose="02040503050406030204" pitchFamily="18" charset="0"/>
                          <a:ea typeface="Cambria Math" panose="02040503050406030204" pitchFamily="18" charset="0"/>
                        </a:rPr>
                        <m:t>𝜔</m:t>
                      </m:r>
                    </m:oMath>
                  </m:oMathPara>
                </a14:m>
                <a:endParaRPr lang="en-GB" dirty="0"/>
              </a:p>
            </p:txBody>
          </p:sp>
        </mc:Choice>
        <mc:Fallback xmlns="">
          <p:sp>
            <p:nvSpPr>
              <p:cNvPr id="7" name="CasellaDiTesto 6">
                <a:extLst>
                  <a:ext uri="{FF2B5EF4-FFF2-40B4-BE49-F238E27FC236}">
                    <a16:creationId xmlns:a16="http://schemas.microsoft.com/office/drawing/2014/main" id="{E3705B64-2179-4393-BF05-39E0E512550E}"/>
                  </a:ext>
                </a:extLst>
              </p:cNvPr>
              <p:cNvSpPr txBox="1">
                <a:spLocks noRot="1" noChangeAspect="1" noMove="1" noResize="1" noEditPoints="1" noAdjustHandles="1" noChangeArrowheads="1" noChangeShapeType="1" noTextEdit="1"/>
              </p:cNvSpPr>
              <p:nvPr/>
            </p:nvSpPr>
            <p:spPr>
              <a:xfrm>
                <a:off x="-151660" y="1484450"/>
                <a:ext cx="11754034" cy="89268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DDCF12D-138F-4B1D-871E-DE46C22ECAB2}"/>
                  </a:ext>
                </a:extLst>
              </p:cNvPr>
              <p:cNvSpPr txBox="1"/>
              <p:nvPr/>
            </p:nvSpPr>
            <p:spPr>
              <a:xfrm>
                <a:off x="2477608" y="2448409"/>
                <a:ext cx="9496889" cy="892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𝑟</m:t>
                              </m:r>
                            </m:sub>
                          </m:sSub>
                        </m:den>
                      </m:f>
                      <m:nary>
                        <m:naryPr>
                          <m:chr m:val="∑"/>
                          <m:ctrlPr>
                            <a:rPr lang="en-GB"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rPr>
                            <m:t>𝑝</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nary>
                            <m:naryPr>
                              <m:ctrlPr>
                                <a:rPr lang="en-GB" i="1">
                                  <a:latin typeface="Cambria Math" panose="02040503050406030204" pitchFamily="18" charset="0"/>
                                </a:rPr>
                              </m:ctrlPr>
                            </m:naryPr>
                            <m: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r>
                                <a:rPr lang="en-GB" i="1">
                                  <a:latin typeface="Cambria Math" panose="02040503050406030204" pitchFamily="18" charset="0"/>
                                  <a:ea typeface="Cambria Math" panose="02040503050406030204" pitchFamily="18" charset="0"/>
                                </a:rPr>
                                <m:t>𝜔</m:t>
                              </m:r>
                            </m:e>
                          </m:nary>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r>
                                <a:rPr lang="en-GB" i="1">
                                  <a:latin typeface="Cambria Math" panose="02040503050406030204" pitchFamily="18" charset="0"/>
                                </a:rPr>
                                <m:t>𝑗</m:t>
                              </m:r>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sup>
                          </m:sSup>
                          <m:r>
                            <a:rPr lang="en-GB" i="1">
                              <a:latin typeface="Cambria Math" panose="02040503050406030204" pitchFamily="18" charset="0"/>
                              <a:ea typeface="Cambria Math" panose="02040503050406030204" pitchFamily="18" charset="0"/>
                            </a:rPr>
                            <m:t>𝛿</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𝑝</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𝑇</m:t>
                                      </m:r>
                                    </m:e>
                                    <m:sub>
                                      <m:r>
                                        <a:rPr lang="en-GB" i="1">
                                          <a:latin typeface="Cambria Math" panose="02040503050406030204" pitchFamily="18" charset="0"/>
                                          <a:ea typeface="Cambria Math" panose="02040503050406030204" pitchFamily="18" charset="0"/>
                                        </a:rPr>
                                        <m:t>0</m:t>
                                      </m:r>
                                    </m:sub>
                                  </m:sSub>
                                </m:den>
                              </m:f>
                            </m:e>
                          </m:d>
                          <m:r>
                            <a:rPr lang="en-GB" i="1">
                              <a:latin typeface="Cambria Math" panose="02040503050406030204" pitchFamily="18" charset="0"/>
                            </a:rPr>
                            <m:t>𝑑</m:t>
                          </m:r>
                          <m:r>
                            <a:rPr lang="en-GB" i="1">
                              <a:latin typeface="Cambria Math" panose="02040503050406030204" pitchFamily="18" charset="0"/>
                              <a:ea typeface="Cambria Math" panose="02040503050406030204" pitchFamily="18" charset="0"/>
                            </a:rPr>
                            <m:t>𝜔</m:t>
                          </m:r>
                        </m:e>
                      </m:nary>
                    </m:oMath>
                  </m:oMathPara>
                </a14:m>
                <a:endParaRPr lang="en-GB" dirty="0"/>
              </a:p>
            </p:txBody>
          </p:sp>
        </mc:Choice>
        <mc:Fallback xmlns="">
          <p:sp>
            <p:nvSpPr>
              <p:cNvPr id="12" name="CasellaDiTesto 11">
                <a:extLst>
                  <a:ext uri="{FF2B5EF4-FFF2-40B4-BE49-F238E27FC236}">
                    <a16:creationId xmlns:a16="http://schemas.microsoft.com/office/drawing/2014/main" id="{8DDCF12D-138F-4B1D-871E-DE46C22ECAB2}"/>
                  </a:ext>
                </a:extLst>
              </p:cNvPr>
              <p:cNvSpPr txBox="1">
                <a:spLocks noRot="1" noChangeAspect="1" noMove="1" noResize="1" noEditPoints="1" noAdjustHandles="1" noChangeArrowheads="1" noChangeShapeType="1" noTextEdit="1"/>
              </p:cNvSpPr>
              <p:nvPr/>
            </p:nvSpPr>
            <p:spPr>
              <a:xfrm>
                <a:off x="2477608" y="2448409"/>
                <a:ext cx="9496889" cy="89268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DDE4F6B-C0EA-41D2-9732-67F04EDB2B64}"/>
                  </a:ext>
                </a:extLst>
              </p:cNvPr>
              <p:cNvSpPr txBox="1"/>
              <p:nvPr/>
            </p:nvSpPr>
            <p:spPr>
              <a:xfrm>
                <a:off x="1736323" y="3398320"/>
                <a:ext cx="9496889" cy="892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𝑟</m:t>
                              </m:r>
                            </m:sub>
                          </m:sSub>
                        </m:den>
                      </m:f>
                      <m:nary>
                        <m:naryPr>
                          <m:chr m:val="∑"/>
                          <m:ctrlPr>
                            <a:rPr lang="en-GB"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rPr>
                            <m:t>𝑝</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rPr>
                                <m:t>𝑗</m:t>
                              </m:r>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r>
                                <a:rPr lang="en-GB" b="0" i="1" smtClean="0">
                                  <a:latin typeface="Cambria Math" panose="02040503050406030204" pitchFamily="18" charset="0"/>
                                </a:rPr>
                                <m:t>𝑝</m:t>
                              </m:r>
                            </m:sup>
                          </m:sSup>
                        </m:e>
                      </m:nary>
                    </m:oMath>
                  </m:oMathPara>
                </a14:m>
                <a:endParaRPr lang="en-GB" dirty="0"/>
              </a:p>
            </p:txBody>
          </p:sp>
        </mc:Choice>
        <mc:Fallback xmlns="">
          <p:sp>
            <p:nvSpPr>
              <p:cNvPr id="13" name="CasellaDiTesto 12">
                <a:extLst>
                  <a:ext uri="{FF2B5EF4-FFF2-40B4-BE49-F238E27FC236}">
                    <a16:creationId xmlns:a16="http://schemas.microsoft.com/office/drawing/2014/main" id="{CDDE4F6B-C0EA-41D2-9732-67F04EDB2B64}"/>
                  </a:ext>
                </a:extLst>
              </p:cNvPr>
              <p:cNvSpPr txBox="1">
                <a:spLocks noRot="1" noChangeAspect="1" noMove="1" noResize="1" noEditPoints="1" noAdjustHandles="1" noChangeArrowheads="1" noChangeShapeType="1" noTextEdit="1"/>
              </p:cNvSpPr>
              <p:nvPr/>
            </p:nvSpPr>
            <p:spPr>
              <a:xfrm>
                <a:off x="1736323" y="3398320"/>
                <a:ext cx="9496889" cy="89268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40D23B9-8B4B-42C7-9955-1F084BB24762}"/>
                  </a:ext>
                </a:extLst>
              </p:cNvPr>
              <p:cNvSpPr txBox="1"/>
              <p:nvPr/>
            </p:nvSpPr>
            <p:spPr>
              <a:xfrm>
                <a:off x="1894144" y="4694641"/>
                <a:ext cx="8696099" cy="809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chemeClr val="tx1"/>
                              </a:solidFill>
                              <a:latin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r>
                                <a:rPr lang="en-GB" i="1">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𝑗𝐷</m:t>
                              </m:r>
                            </m:num>
                            <m:den>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𝑇</m:t>
                                  </m:r>
                                </m:e>
                                <m:sub>
                                  <m:r>
                                    <a:rPr lang="en-GB" b="0" i="1" smtClean="0">
                                      <a:solidFill>
                                        <a:schemeClr val="tx1"/>
                                      </a:solidFill>
                                      <a:latin typeface="Cambria Math" panose="02040503050406030204" pitchFamily="18" charset="0"/>
                                    </a:rPr>
                                    <m:t>0</m:t>
                                  </m:r>
                                </m:sub>
                              </m:sSub>
                            </m:den>
                          </m:f>
                          <m:r>
                            <a:rPr lang="el-GR" i="1">
                              <a:latin typeface="Cambria Math" panose="02040503050406030204" pitchFamily="18" charset="0"/>
                              <a:ea typeface="Cambria Math" panose="02040503050406030204" pitchFamily="18" charset="0"/>
                            </a:rPr>
                            <m:t>𝛺</m:t>
                          </m:r>
                          <m:r>
                            <a:rPr lang="en-GB" b="0" i="1" smtClean="0">
                              <a:solidFill>
                                <a:schemeClr val="tx1"/>
                              </a:solidFill>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up>
                              <m:r>
                                <a:rPr lang="en-GB" i="1">
                                  <a:latin typeface="Cambria Math" panose="02040503050406030204" pitchFamily="18" charset="0"/>
                                </a:rPr>
                                <m:t>2</m:t>
                              </m:r>
                            </m:sup>
                          </m:sSubSup>
                        </m:e>
                      </m:d>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𝑎</m:t>
                          </m:r>
                        </m:e>
                        <m:sub>
                          <m:r>
                            <a:rPr lang="en-GB" b="0" i="1" smtClean="0">
                              <a:solidFill>
                                <a:schemeClr val="tx1"/>
                              </a:solidFill>
                              <a:latin typeface="Cambria Math" panose="02040503050406030204" pitchFamily="18" charset="0"/>
                            </a:rPr>
                            <m:t>𝑛</m:t>
                          </m:r>
                        </m:sub>
                      </m:sSub>
                      <m:r>
                        <a:rPr lang="en-GB" b="0" i="1" smtClean="0">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𝑗</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r>
                            <a:rPr lang="en-GB" b="0" i="1">
                              <a:solidFill>
                                <a:schemeClr val="tx1"/>
                              </a:solidFill>
                              <a:latin typeface="Cambria Math" panose="02040503050406030204" pitchFamily="18" charset="0"/>
                            </a:rPr>
                            <m:t>𝑐</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𝛼</m:t>
                              </m:r>
                            </m:e>
                            <m:sub>
                              <m:r>
                                <a:rPr lang="en-GB" b="0" i="1">
                                  <a:solidFill>
                                    <a:schemeClr val="tx1"/>
                                  </a:solidFill>
                                  <a:latin typeface="Cambria Math" panose="02040503050406030204" pitchFamily="18" charset="0"/>
                                  <a:ea typeface="Cambria Math" panose="02040503050406030204" pitchFamily="18" charset="0"/>
                                </a:rPr>
                                <m:t>0</m:t>
                              </m:r>
                            </m:sub>
                          </m:sSub>
                          <m:r>
                            <a:rPr lang="en-GB" b="0" i="1">
                              <a:solidFill>
                                <a:schemeClr val="tx1"/>
                              </a:solidFill>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𝐸</m:t>
                              </m:r>
                            </m:e>
                            <m:sub>
                              <m:r>
                                <a:rPr lang="en-GB" b="0"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𝑇</m:t>
                              </m:r>
                            </m:e>
                            <m:sub>
                              <m:r>
                                <a:rPr lang="en-GB" b="0" i="1">
                                  <a:solidFill>
                                    <a:schemeClr val="tx1"/>
                                  </a:solidFill>
                                  <a:latin typeface="Cambria Math" panose="02040503050406030204" pitchFamily="18" charset="0"/>
                                </a:rPr>
                                <m:t>0</m:t>
                              </m:r>
                            </m:sub>
                          </m:sSub>
                        </m:den>
                      </m:f>
                      <m:nary>
                        <m:naryPr>
                          <m:chr m:val="∑"/>
                          <m:ctrlPr>
                            <a:rPr lang="en-GB" i="1">
                              <a:solidFill>
                                <a:schemeClr val="tx1"/>
                              </a:solidFill>
                              <a:latin typeface="Cambria Math" panose="02040503050406030204" pitchFamily="18" charset="0"/>
                            </a:rPr>
                          </m:ctrlPr>
                        </m:naryPr>
                        <m:sub>
                          <m:r>
                            <m:rPr>
                              <m:brk m:alnAt="23"/>
                            </m:rPr>
                            <a:rPr lang="en-GB" b="0" i="1">
                              <a:solidFill>
                                <a:schemeClr val="tx1"/>
                              </a:solidFill>
                              <a:latin typeface="Cambria Math" panose="02040503050406030204" pitchFamily="18" charset="0"/>
                            </a:rPr>
                            <m:t>h</m:t>
                          </m:r>
                          <m:r>
                            <a:rPr lang="en-GB" b="0" i="1">
                              <a:solidFill>
                                <a:schemeClr val="tx1"/>
                              </a:solidFill>
                              <a:latin typeface="Cambria Math" panose="02040503050406030204" pitchFamily="18" charset="0"/>
                            </a:rPr>
                            <m:t>=0</m:t>
                          </m:r>
                        </m:sub>
                        <m:sup>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𝑁</m:t>
                              </m:r>
                            </m:e>
                            <m:sub>
                              <m:r>
                                <a:rPr lang="en-GB" b="0" i="1">
                                  <a:solidFill>
                                    <a:schemeClr val="tx1"/>
                                  </a:solidFill>
                                  <a:latin typeface="Cambria Math" panose="02040503050406030204" pitchFamily="18" charset="0"/>
                                </a:rPr>
                                <m:t>𝑏</m:t>
                              </m:r>
                            </m:sub>
                          </m:sSub>
                          <m:r>
                            <a:rPr lang="en-GB" b="0" i="1">
                              <a:solidFill>
                                <a:schemeClr val="tx1"/>
                              </a:solidFill>
                              <a:latin typeface="Cambria Math" panose="02040503050406030204" pitchFamily="18" charset="0"/>
                            </a:rPr>
                            <m:t>−1</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h</m:t>
                              </m:r>
                            </m:sub>
                          </m:sSub>
                          <m:nary>
                            <m:naryPr>
                              <m:chr m:val="∑"/>
                              <m:ctrlPr>
                                <a:rPr lang="en-GB"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rPr>
                                <m:t>𝑝</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rPr>
                                    <m:t>𝑗</m:t>
                                  </m:r>
                                  <m:d>
                                    <m:dPr>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𝑛</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r>
                                    <a:rPr lang="en-GB" i="1">
                                      <a:latin typeface="Cambria Math" panose="02040503050406030204" pitchFamily="18" charset="0"/>
                                    </a:rPr>
                                    <m:t>𝑝</m:t>
                                  </m:r>
                                </m:sup>
                              </m:sSup>
                            </m:e>
                          </m:nary>
                        </m:e>
                      </m:nary>
                    </m:oMath>
                  </m:oMathPara>
                </a14:m>
                <a:endParaRPr lang="en-GB" dirty="0"/>
              </a:p>
            </p:txBody>
          </p:sp>
        </mc:Choice>
        <mc:Fallback xmlns="">
          <p:sp>
            <p:nvSpPr>
              <p:cNvPr id="14" name="CasellaDiTesto 13">
                <a:extLst>
                  <a:ext uri="{FF2B5EF4-FFF2-40B4-BE49-F238E27FC236}">
                    <a16:creationId xmlns:a16="http://schemas.microsoft.com/office/drawing/2014/main" id="{240D23B9-8B4B-42C7-9955-1F084BB24762}"/>
                  </a:ext>
                </a:extLst>
              </p:cNvPr>
              <p:cNvSpPr txBox="1">
                <a:spLocks noRot="1" noChangeAspect="1" noMove="1" noResize="1" noEditPoints="1" noAdjustHandles="1" noChangeArrowheads="1" noChangeShapeType="1" noTextEdit="1"/>
              </p:cNvSpPr>
              <p:nvPr/>
            </p:nvSpPr>
            <p:spPr>
              <a:xfrm>
                <a:off x="1894144" y="4694641"/>
                <a:ext cx="8696099" cy="80932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D82C4DA-1021-4DFA-BA2B-75BCDCDDB5A8}"/>
                  </a:ext>
                </a:extLst>
              </p:cNvPr>
              <p:cNvSpPr txBox="1"/>
              <p:nvPr/>
            </p:nvSpPr>
            <p:spPr>
              <a:xfrm>
                <a:off x="126127" y="6046279"/>
                <a:ext cx="3636145"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𝜆</m:t>
                      </m:r>
                      <m:d>
                        <m:dPr>
                          <m:ctrlPr>
                            <a:rPr lang="en-GB" i="1" smtClean="0">
                              <a:solidFill>
                                <a:schemeClr val="tx1"/>
                              </a:solidFill>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e>
                      </m:d>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1</m:t>
                          </m:r>
                        </m:num>
                        <m:den>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𝑄</m:t>
                              </m:r>
                            </m:e>
                            <m:sub>
                              <m:r>
                                <a:rPr lang="en-GB" b="0" i="1" smtClean="0">
                                  <a:solidFill>
                                    <a:schemeClr val="tx1"/>
                                  </a:solidFill>
                                  <a:latin typeface="Cambria Math" panose="02040503050406030204" pitchFamily="18" charset="0"/>
                                  <a:ea typeface="Cambria Math" panose="02040503050406030204" pitchFamily="18" charset="0"/>
                                </a:rPr>
                                <m:t>𝑏</m:t>
                              </m:r>
                            </m:sub>
                          </m:sSub>
                        </m:den>
                      </m:f>
                      <m:d>
                        <m:dPr>
                          <m:ctrlPr>
                            <a:rPr lang="en-GB" i="1" smtClean="0">
                              <a:solidFill>
                                <a:schemeClr val="tx1"/>
                              </a:solidFill>
                              <a:latin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r>
                                <a:rPr lang="en-GB" i="1">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rPr>
                            <m:t>−</m:t>
                          </m:r>
                          <m:f>
                            <m:fPr>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𝑗𝐷</m:t>
                              </m:r>
                            </m:num>
                            <m:den>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𝑇</m:t>
                                  </m:r>
                                </m:e>
                                <m:sub>
                                  <m:r>
                                    <a:rPr lang="en-GB" b="0" i="1" smtClean="0">
                                      <a:solidFill>
                                        <a:schemeClr val="tx1"/>
                                      </a:solidFill>
                                      <a:latin typeface="Cambria Math" panose="02040503050406030204" pitchFamily="18" charset="0"/>
                                    </a:rPr>
                                    <m:t>0</m:t>
                                  </m:r>
                                </m:sub>
                              </m:sSub>
                            </m:den>
                          </m:f>
                          <m:r>
                            <a:rPr lang="el-GR" i="1">
                              <a:latin typeface="Cambria Math" panose="02040503050406030204" pitchFamily="18" charset="0"/>
                              <a:ea typeface="Cambria Math" panose="02040503050406030204" pitchFamily="18" charset="0"/>
                            </a:rPr>
                            <m:t>𝛺</m:t>
                          </m:r>
                          <m:r>
                            <a:rPr lang="en-GB" b="0" i="1" smtClean="0">
                              <a:solidFill>
                                <a:schemeClr val="tx1"/>
                              </a:solidFill>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up>
                              <m:r>
                                <a:rPr lang="en-GB" i="1">
                                  <a:latin typeface="Cambria Math" panose="02040503050406030204" pitchFamily="18" charset="0"/>
                                </a:rPr>
                                <m:t>2</m:t>
                              </m:r>
                            </m:sup>
                          </m:sSubSup>
                        </m:e>
                      </m:d>
                    </m:oMath>
                  </m:oMathPara>
                </a14:m>
                <a:endParaRPr lang="en-GB" dirty="0">
                  <a:solidFill>
                    <a:schemeClr val="tx1"/>
                  </a:solidFill>
                </a:endParaRPr>
              </a:p>
            </p:txBody>
          </p:sp>
        </mc:Choice>
        <mc:Fallback xmlns="">
          <p:sp>
            <p:nvSpPr>
              <p:cNvPr id="15" name="CasellaDiTesto 14">
                <a:extLst>
                  <a:ext uri="{FF2B5EF4-FFF2-40B4-BE49-F238E27FC236}">
                    <a16:creationId xmlns:a16="http://schemas.microsoft.com/office/drawing/2014/main" id="{8D82C4DA-1021-4DFA-BA2B-75BCDCDDB5A8}"/>
                  </a:ext>
                </a:extLst>
              </p:cNvPr>
              <p:cNvSpPr txBox="1">
                <a:spLocks noRot="1" noChangeAspect="1" noMove="1" noResize="1" noEditPoints="1" noAdjustHandles="1" noChangeArrowheads="1" noChangeShapeType="1" noTextEdit="1"/>
              </p:cNvSpPr>
              <p:nvPr/>
            </p:nvSpPr>
            <p:spPr>
              <a:xfrm>
                <a:off x="126127" y="6046279"/>
                <a:ext cx="3636145" cy="71468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37B1F393-8EBC-46D4-A861-4D01774D347E}"/>
                  </a:ext>
                </a:extLst>
              </p:cNvPr>
              <p:cNvSpPr txBox="1"/>
              <p:nvPr/>
            </p:nvSpPr>
            <p:spPr>
              <a:xfrm>
                <a:off x="3980947" y="6217722"/>
                <a:ext cx="15441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𝑏</m:t>
                              </m:r>
                            </m:e>
                            <m:sub>
                              <m:r>
                                <a:rPr lang="en-GB" b="0" i="1" smtClean="0">
                                  <a:solidFill>
                                    <a:schemeClr val="tx1"/>
                                  </a:solidFill>
                                  <a:latin typeface="Cambria Math" panose="02040503050406030204" pitchFamily="18" charset="0"/>
                                </a:rPr>
                                <m:t>𝑛</m:t>
                              </m:r>
                            </m:sub>
                          </m:sSub>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𝑄</m:t>
                              </m:r>
                            </m:e>
                            <m:sub>
                              <m:r>
                                <a:rPr lang="en-GB" b="0" i="1" smtClean="0">
                                  <a:solidFill>
                                    <a:schemeClr val="tx1"/>
                                  </a:solidFill>
                                  <a:latin typeface="Cambria Math" panose="02040503050406030204" pitchFamily="18" charset="0"/>
                                </a:rPr>
                                <m:t>𝑏</m:t>
                              </m:r>
                            </m:sub>
                          </m:sSub>
                          <m:r>
                            <a:rPr lang="en-GB" b="0" i="1" smtClean="0">
                              <a:solidFill>
                                <a:schemeClr val="tx1"/>
                              </a:solidFill>
                              <a:latin typeface="Cambria Math" panose="02040503050406030204" pitchFamily="18" charset="0"/>
                            </a:rPr>
                            <m:t>𝑎</m:t>
                          </m:r>
                        </m:e>
                        <m:sub>
                          <m:r>
                            <a:rPr lang="en-GB" b="0" i="1" smtClean="0">
                              <a:solidFill>
                                <a:schemeClr val="tx1"/>
                              </a:solidFill>
                              <a:latin typeface="Cambria Math" panose="02040503050406030204" pitchFamily="18" charset="0"/>
                            </a:rPr>
                            <m:t>𝑛</m:t>
                          </m:r>
                        </m:sub>
                      </m:sSub>
                    </m:oMath>
                  </m:oMathPara>
                </a14:m>
                <a:endParaRPr lang="en-GB" dirty="0"/>
              </a:p>
            </p:txBody>
          </p:sp>
        </mc:Choice>
        <mc:Fallback xmlns="">
          <p:sp>
            <p:nvSpPr>
              <p:cNvPr id="16" name="CasellaDiTesto 15">
                <a:extLst>
                  <a:ext uri="{FF2B5EF4-FFF2-40B4-BE49-F238E27FC236}">
                    <a16:creationId xmlns:a16="http://schemas.microsoft.com/office/drawing/2014/main" id="{37B1F393-8EBC-46D4-A861-4D01774D347E}"/>
                  </a:ext>
                </a:extLst>
              </p:cNvPr>
              <p:cNvSpPr txBox="1">
                <a:spLocks noRot="1" noChangeAspect="1" noMove="1" noResize="1" noEditPoints="1" noAdjustHandles="1" noChangeArrowheads="1" noChangeShapeType="1" noTextEdit="1"/>
              </p:cNvSpPr>
              <p:nvPr/>
            </p:nvSpPr>
            <p:spPr>
              <a:xfrm>
                <a:off x="3980947" y="6217722"/>
                <a:ext cx="1544176" cy="369332"/>
              </a:xfrm>
              <a:prstGeom prst="rect">
                <a:avLst/>
              </a:prstGeom>
              <a:blipFill>
                <a:blip r:embed="rId8"/>
                <a:stretch>
                  <a:fillRect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BAB4EDA-E5F3-4C44-8BC9-02FA3E08B891}"/>
                  </a:ext>
                </a:extLst>
              </p:cNvPr>
              <p:cNvSpPr txBox="1"/>
              <p:nvPr/>
            </p:nvSpPr>
            <p:spPr>
              <a:xfrm>
                <a:off x="5557421" y="5956048"/>
                <a:ext cx="6592906" cy="8926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𝑀</m:t>
                          </m:r>
                        </m:e>
                        <m:sub>
                          <m:r>
                            <a:rPr lang="en-GB" b="0" i="1" smtClean="0">
                              <a:solidFill>
                                <a:schemeClr val="tx1"/>
                              </a:solidFill>
                              <a:latin typeface="Cambria Math" panose="02040503050406030204" pitchFamily="18" charset="0"/>
                              <a:ea typeface="Cambria Math" panose="02040503050406030204" pitchFamily="18" charset="0"/>
                            </a:rPr>
                            <m:t>𝑛</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h</m:t>
                          </m:r>
                        </m:sub>
                      </m:sSub>
                      <m:d>
                        <m:dPr>
                          <m:ctrlPr>
                            <a:rPr lang="en-GB" i="1" smtClean="0">
                              <a:solidFill>
                                <a:schemeClr val="tx1"/>
                              </a:solidFill>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e>
                      </m:d>
                      <m:r>
                        <a:rPr lang="en-GB" b="0"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𝑗𝑐</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rPr>
                            <m:t>𝑒</m:t>
                          </m:r>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𝐶</m:t>
                              </m:r>
                            </m:e>
                            <m:sub>
                              <m:r>
                                <a:rPr lang="en-GB" i="1">
                                  <a:solidFill>
                                    <a:schemeClr val="tx1"/>
                                  </a:solidFill>
                                  <a:latin typeface="Cambria Math" panose="02040503050406030204" pitchFamily="18" charset="0"/>
                                </a:rPr>
                                <m:t>𝑟</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den>
                      </m:f>
                      <m:nary>
                        <m:naryPr>
                          <m:chr m:val="∑"/>
                          <m:ctrlPr>
                            <a:rPr lang="en-GB" i="1">
                              <a:solidFill>
                                <a:schemeClr val="tx1"/>
                              </a:solidFill>
                              <a:latin typeface="Cambria Math" panose="02040503050406030204" pitchFamily="18" charset="0"/>
                              <a:ea typeface="Cambria Math" panose="02040503050406030204" pitchFamily="18" charset="0"/>
                            </a:rPr>
                          </m:ctrlPr>
                        </m:naryPr>
                        <m:sub>
                          <m:r>
                            <a:rPr lang="en-GB" i="1">
                              <a:solidFill>
                                <a:schemeClr val="tx1"/>
                              </a:solidFill>
                              <a:latin typeface="Cambria Math" panose="02040503050406030204" pitchFamily="18" charset="0"/>
                            </a:rPr>
                            <m:t>𝑝</m:t>
                          </m:r>
                          <m:r>
                            <a:rPr lang="en-GB" i="1">
                              <a:solidFill>
                                <a:schemeClr val="tx1"/>
                              </a:solidFill>
                              <a:latin typeface="Cambria Math" panose="02040503050406030204" pitchFamily="18" charset="0"/>
                            </a:rPr>
                            <m:t>=−∞</m:t>
                          </m:r>
                        </m:sub>
                        <m:sup>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m:t>
                          </m:r>
                        </m:sup>
                        <m:e>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𝑝</m:t>
                              </m:r>
                              <m:r>
                                <a:rPr lang="en-GB" i="1">
                                  <a:solidFill>
                                    <a:schemeClr val="tx1"/>
                                  </a:solidFill>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𝑍</m:t>
                              </m:r>
                            </m:e>
                            <m:sub>
                              <m:r>
                                <a:rPr lang="en-GB" i="1">
                                  <a:solidFill>
                                    <a:schemeClr val="tx1"/>
                                  </a:solidFill>
                                  <a:latin typeface="Cambria Math" panose="02040503050406030204" pitchFamily="18" charset="0"/>
                                  <a:ea typeface="Cambria Math" panose="02040503050406030204" pitchFamily="18" charset="0"/>
                                </a:rPr>
                                <m:t>∥</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𝑝</m:t>
                          </m:r>
                          <m:r>
                            <a:rPr lang="en-GB" i="1">
                              <a:solidFill>
                                <a:schemeClr val="tx1"/>
                              </a:solidFill>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𝑒</m:t>
                              </m:r>
                            </m:e>
                            <m:sup>
                              <m:r>
                                <a:rPr lang="en-GB" i="1">
                                  <a:solidFill>
                                    <a:schemeClr val="tx1"/>
                                  </a:solidFill>
                                  <a:latin typeface="Cambria Math" panose="02040503050406030204" pitchFamily="18" charset="0"/>
                                </a:rPr>
                                <m:t>−2</m:t>
                              </m:r>
                              <m:r>
                                <a:rPr lang="en-GB" i="1">
                                  <a:solidFill>
                                    <a:schemeClr val="tx1"/>
                                  </a:solidFill>
                                  <a:latin typeface="Cambria Math" panose="02040503050406030204" pitchFamily="18" charset="0"/>
                                  <a:ea typeface="Cambria Math" panose="02040503050406030204" pitchFamily="18" charset="0"/>
                                </a:rPr>
                                <m:t>𝜋</m:t>
                              </m:r>
                              <m:r>
                                <a:rPr lang="en-GB" i="1">
                                  <a:solidFill>
                                    <a:schemeClr val="tx1"/>
                                  </a:solidFill>
                                  <a:latin typeface="Cambria Math" panose="02040503050406030204" pitchFamily="18" charset="0"/>
                                </a:rPr>
                                <m:t>𝑗</m:t>
                              </m:r>
                              <m:d>
                                <m:dPr>
                                  <m:ctrlPr>
                                    <a:rPr lang="en-GB" i="1">
                                      <a:solidFill>
                                        <a:schemeClr val="tx1"/>
                                      </a:solidFill>
                                      <a:latin typeface="Cambria Math" panose="02040503050406030204" pitchFamily="18" charset="0"/>
                                      <a:ea typeface="Cambria Math" panose="02040503050406030204" pitchFamily="18" charset="0"/>
                                    </a:rPr>
                                  </m:ctrlPr>
                                </m:dPr>
                                <m:e>
                                  <m:f>
                                    <m:fPr>
                                      <m:ctrlPr>
                                        <a:rPr lang="en-GB" i="1">
                                          <a:solidFill>
                                            <a:schemeClr val="tx1"/>
                                          </a:solidFill>
                                          <a:latin typeface="Cambria Math" panose="02040503050406030204" pitchFamily="18" charset="0"/>
                                          <a:ea typeface="Cambria Math" panose="02040503050406030204" pitchFamily="18" charset="0"/>
                                        </a:rPr>
                                      </m:ctrlPr>
                                    </m:fPr>
                                    <m:num>
                                      <m:r>
                                        <a:rPr lang="en-GB" i="1">
                                          <a:solidFill>
                                            <a:schemeClr val="tx1"/>
                                          </a:solidFill>
                                          <a:latin typeface="Cambria Math" panose="02040503050406030204" pitchFamily="18" charset="0"/>
                                          <a:ea typeface="Cambria Math" panose="02040503050406030204" pitchFamily="18" charset="0"/>
                                        </a:rPr>
                                        <m:t>𝑛</m:t>
                                      </m:r>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𝑏</m:t>
                                          </m:r>
                                        </m:sub>
                                      </m:sSub>
                                    </m:den>
                                  </m:f>
                                  <m:r>
                                    <a:rPr lang="en-GB"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i="1">
                                          <a:solidFill>
                                            <a:schemeClr val="tx1"/>
                                          </a:solidFill>
                                          <a:latin typeface="Cambria Math" panose="02040503050406030204" pitchFamily="18" charset="0"/>
                                          <a:ea typeface="Cambria Math" panose="02040503050406030204" pitchFamily="18" charset="0"/>
                                        </a:rPr>
                                        <m:t>h</m:t>
                                      </m:r>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𝑏</m:t>
                                          </m:r>
                                        </m:sub>
                                      </m:sSub>
                                    </m:den>
                                  </m:f>
                                </m:e>
                              </m:d>
                              <m:r>
                                <a:rPr lang="en-GB" i="1">
                                  <a:solidFill>
                                    <a:schemeClr val="tx1"/>
                                  </a:solidFill>
                                  <a:latin typeface="Cambria Math" panose="02040503050406030204" pitchFamily="18" charset="0"/>
                                </a:rPr>
                                <m:t>𝑝</m:t>
                              </m:r>
                            </m:sup>
                          </m:sSup>
                        </m:e>
                      </m:nary>
                    </m:oMath>
                  </m:oMathPara>
                </a14:m>
                <a:endParaRPr lang="en-GB" dirty="0"/>
              </a:p>
            </p:txBody>
          </p:sp>
        </mc:Choice>
        <mc:Fallback xmlns="">
          <p:sp>
            <p:nvSpPr>
              <p:cNvPr id="17" name="CasellaDiTesto 16">
                <a:extLst>
                  <a:ext uri="{FF2B5EF4-FFF2-40B4-BE49-F238E27FC236}">
                    <a16:creationId xmlns:a16="http://schemas.microsoft.com/office/drawing/2014/main" id="{8BAB4EDA-E5F3-4C44-8BC9-02FA3E08B891}"/>
                  </a:ext>
                </a:extLst>
              </p:cNvPr>
              <p:cNvSpPr txBox="1">
                <a:spLocks noRot="1" noChangeAspect="1" noMove="1" noResize="1" noEditPoints="1" noAdjustHandles="1" noChangeArrowheads="1" noChangeShapeType="1" noTextEdit="1"/>
              </p:cNvSpPr>
              <p:nvPr/>
            </p:nvSpPr>
            <p:spPr>
              <a:xfrm>
                <a:off x="5557421" y="5956048"/>
                <a:ext cx="6592906" cy="892680"/>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93708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101F413-C28C-48D2-BA06-836F07EF493A}"/>
              </a:ext>
            </a:extLst>
          </p:cNvPr>
          <p:cNvSpPr>
            <a:spLocks noGrp="1"/>
          </p:cNvSpPr>
          <p:nvPr>
            <p:ph type="sldNum" sz="quarter" idx="12"/>
          </p:nvPr>
        </p:nvSpPr>
        <p:spPr/>
        <p:txBody>
          <a:bodyPr/>
          <a:lstStyle/>
          <a:p>
            <a:fld id="{F556478C-EA8F-4B12-8AB2-8053E5C3663D}" type="slidenum">
              <a:rPr lang="en-GB" smtClean="0"/>
              <a:t>61</a:t>
            </a:fld>
            <a:endParaRPr lang="en-GB"/>
          </a:p>
        </p:txBody>
      </p:sp>
      <p:sp>
        <p:nvSpPr>
          <p:cNvPr id="5" name="CasellaDiTesto 4">
            <a:extLst>
              <a:ext uri="{FF2B5EF4-FFF2-40B4-BE49-F238E27FC236}">
                <a16:creationId xmlns:a16="http://schemas.microsoft.com/office/drawing/2014/main" id="{F4A3356F-0D03-4C09-BE76-760EAA09265F}"/>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(6/12)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D779BAC-CBF2-474B-A2FE-4A6DB094B427}"/>
                  </a:ext>
                </a:extLst>
              </p:cNvPr>
              <p:cNvSpPr txBox="1"/>
              <p:nvPr/>
            </p:nvSpPr>
            <p:spPr>
              <a:xfrm>
                <a:off x="76312" y="966600"/>
                <a:ext cx="11745157" cy="5779403"/>
              </a:xfrm>
              <a:prstGeom prst="rect">
                <a:avLst/>
              </a:prstGeom>
              <a:noFill/>
            </p:spPr>
            <p:txBody>
              <a:bodyPr wrap="square" rtlCol="0">
                <a:spAutoFit/>
              </a:bodyPr>
              <a:lstStyle/>
              <a:p>
                <a:pPr marL="742950" lvl="1" indent="-285750">
                  <a:buFont typeface="Wingdings" panose="05000000000000000000" pitchFamily="2" charset="2"/>
                  <a:buChar char="Ø"/>
                </a:pPr>
                <a:r>
                  <a:rPr lang="en-GB" dirty="0"/>
                  <a:t>we obtain the system of linear equations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we imposed that all </a:t>
                </a:r>
                <a:r>
                  <a:rPr lang="en-GB" dirty="0">
                    <a:solidFill>
                      <a:schemeClr val="tx1"/>
                    </a:solidFill>
                  </a:rPr>
                  <a:t>the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𝜆</m:t>
                    </m:r>
                    <m:d>
                      <m:dPr>
                        <m:ctrlPr>
                          <a:rPr lang="en-GB" i="1">
                            <a:solidFill>
                              <a:schemeClr val="tx1"/>
                            </a:solidFill>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e>
                    </m:d>
                  </m:oMath>
                </a14:m>
                <a:r>
                  <a:rPr lang="en-GB" dirty="0">
                    <a:solidFill>
                      <a:schemeClr val="tx1"/>
                    </a:solidFill>
                  </a:rPr>
                  <a:t> are equal, calling </a:t>
                </a:r>
                <a14:m>
                  <m:oMath xmlns:m="http://schemas.openxmlformats.org/officeDocument/2006/math">
                    <m:acc>
                      <m:accPr>
                        <m:chr m:val="̅"/>
                        <m:ctrlPr>
                          <a:rPr lang="en-GB" i="1" smtClean="0">
                            <a:solidFill>
                              <a:schemeClr val="tx1"/>
                            </a:solidFill>
                            <a:latin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𝜆</m:t>
                        </m:r>
                      </m:e>
                    </m:acc>
                  </m:oMath>
                </a14:m>
                <a:r>
                  <a:rPr lang="en-GB" dirty="0">
                    <a:solidFill>
                      <a:schemeClr val="tx1"/>
                    </a:solidFill>
                  </a:rPr>
                  <a:t> the common value.</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From linear algebra, we know that this system of equations has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oMath>
                </a14:m>
                <a:r>
                  <a:rPr lang="en-GB" dirty="0">
                    <a:solidFill>
                      <a:schemeClr val="tx1"/>
                    </a:solidFill>
                  </a:rPr>
                  <a:t> complex eigenvalues </a:t>
                </a:r>
                <a14:m>
                  <m:oMath xmlns:m="http://schemas.openxmlformats.org/officeDocument/2006/math">
                    <m:sSub>
                      <m:sSubPr>
                        <m:ctrlPr>
                          <a:rPr lang="en-GB" b="0" i="1" smtClean="0">
                            <a:solidFill>
                              <a:schemeClr val="tx1"/>
                            </a:solidFill>
                            <a:latin typeface="Cambria Math" panose="02040503050406030204" pitchFamily="18" charset="0"/>
                            <a:ea typeface="Cambria Math" panose="02040503050406030204" pitchFamily="18" charset="0"/>
                          </a:rPr>
                        </m:ctrlPr>
                      </m:sSubPr>
                      <m:e>
                        <m:acc>
                          <m:accPr>
                            <m:chr m:val="̅"/>
                            <m:ctrlPr>
                              <a:rPr lang="en-GB" i="1">
                                <a:solidFill>
                                  <a:schemeClr val="tx1"/>
                                </a:solidFill>
                                <a:latin typeface="Cambria Math" panose="02040503050406030204" pitchFamily="18" charset="0"/>
                              </a:rPr>
                            </m:ctrlPr>
                          </m:accPr>
                          <m:e>
                            <m:r>
                              <a:rPr lang="en-GB" i="1">
                                <a:solidFill>
                                  <a:schemeClr val="tx1"/>
                                </a:solidFill>
                                <a:latin typeface="Cambria Math" panose="02040503050406030204" pitchFamily="18" charset="0"/>
                                <a:ea typeface="Cambria Math" panose="02040503050406030204" pitchFamily="18" charset="0"/>
                              </a:rPr>
                              <m:t>𝜆</m:t>
                            </m:r>
                          </m:e>
                        </m:acc>
                      </m:e>
                      <m:sub>
                        <m:r>
                          <a:rPr lang="en-GB" b="0" i="1" smtClean="0">
                            <a:solidFill>
                              <a:schemeClr val="tx1"/>
                            </a:solidFill>
                            <a:latin typeface="Cambria Math" panose="02040503050406030204" pitchFamily="18" charset="0"/>
                            <a:ea typeface="Cambria Math" panose="02040503050406030204" pitchFamily="18" charset="0"/>
                          </a:rPr>
                          <m:t>𝜇</m:t>
                        </m:r>
                      </m:sub>
                    </m:sSub>
                  </m:oMath>
                </a14:m>
                <a:r>
                  <a:rPr lang="en-GB" dirty="0">
                    <a:solidFill>
                      <a:schemeClr val="tx1"/>
                    </a:solidFill>
                  </a:rPr>
                  <a:t>, </a:t>
                </a:r>
                <a14:m>
                  <m:oMath xmlns:m="http://schemas.openxmlformats.org/officeDocument/2006/math">
                    <m:r>
                      <a:rPr lang="en-GB" i="1">
                        <a:latin typeface="Cambria Math" panose="02040503050406030204" pitchFamily="18" charset="0"/>
                        <a:ea typeface="Cambria Math" panose="02040503050406030204" pitchFamily="18" charset="0"/>
                      </a:rPr>
                      <m:t>𝜇</m:t>
                    </m:r>
                    <m:r>
                      <a:rPr lang="en-GB" i="1">
                        <a:solidFill>
                          <a:schemeClr val="tx1"/>
                        </a:solidFill>
                        <a:latin typeface="Cambria Math" panose="02040503050406030204" pitchFamily="18" charset="0"/>
                      </a:rPr>
                      <m:t>=0,…,</m:t>
                    </m:r>
                  </m:oMath>
                </a14:m>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oMath>
                </a14:m>
                <a:r>
                  <a:rPr lang="en-GB" dirty="0">
                    <a:solidFill>
                      <a:schemeClr val="tx1"/>
                    </a:solidFill>
                  </a:rPr>
                  <a:t>.</a:t>
                </a:r>
              </a:p>
              <a:p>
                <a:pPr marL="742950" lvl="1" indent="-285750">
                  <a:buFont typeface="Wingdings" panose="05000000000000000000" pitchFamily="2" charset="2"/>
                  <a:buChar char="Ø"/>
                </a:pPr>
                <a:r>
                  <a:rPr lang="en-GB" dirty="0"/>
                  <a:t>A set of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oMath>
                </a14:m>
                <a:r>
                  <a:rPr lang="en-GB" dirty="0">
                    <a:solidFill>
                      <a:schemeClr val="tx1"/>
                    </a:solidFill>
                  </a:rPr>
                  <a:t> eigenvectors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𝑏</m:t>
                        </m:r>
                      </m:e>
                      <m:sub>
                        <m:r>
                          <a:rPr lang="en-GB" i="1">
                            <a:solidFill>
                              <a:schemeClr val="tx1"/>
                            </a:solidFill>
                            <a:latin typeface="Cambria Math" panose="02040503050406030204" pitchFamily="18" charset="0"/>
                            <a:ea typeface="Cambria Math" panose="02040503050406030204" pitchFamily="18" charset="0"/>
                          </a:rPr>
                          <m:t>h</m:t>
                        </m:r>
                      </m:sub>
                    </m:sSub>
                  </m:oMath>
                </a14:m>
                <a:r>
                  <a:rPr lang="en-GB" dirty="0">
                    <a:solidFill>
                      <a:schemeClr val="tx1"/>
                    </a:solidFill>
                  </a:rPr>
                  <a:t>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h</m:t>
                    </m:r>
                    <m:r>
                      <a:rPr lang="en-GB" i="1">
                        <a:solidFill>
                          <a:schemeClr val="tx1"/>
                        </a:solidFill>
                        <a:latin typeface="Cambria Math" panose="02040503050406030204" pitchFamily="18" charset="0"/>
                      </a:rPr>
                      <m:t>=0,…,</m:t>
                    </m:r>
                  </m:oMath>
                </a14:m>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oMath>
                </a14:m>
                <a:r>
                  <a:rPr lang="en-GB" dirty="0">
                    <a:solidFill>
                      <a:schemeClr val="tx1"/>
                    </a:solidFill>
                  </a:rPr>
                  <a:t>) is associated to each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𝜆</m:t>
                            </m:r>
                          </m:e>
                        </m:acc>
                      </m:e>
                      <m:sub>
                        <m:r>
                          <a:rPr lang="en-GB" i="1">
                            <a:latin typeface="Cambria Math" panose="02040503050406030204" pitchFamily="18" charset="0"/>
                            <a:ea typeface="Cambria Math" panose="02040503050406030204" pitchFamily="18" charset="0"/>
                          </a:rPr>
                          <m:t>𝜇</m:t>
                        </m:r>
                      </m:sub>
                    </m:sSub>
                  </m:oMath>
                </a14:m>
                <a:r>
                  <a:rPr lang="en-GB" dirty="0">
                    <a:solidFill>
                      <a:schemeClr val="tx1"/>
                    </a:solidFill>
                  </a:rPr>
                  <a: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square matrix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𝑀</m:t>
                            </m:r>
                          </m:e>
                          <m:sub>
                            <m:r>
                              <a:rPr lang="en-GB" i="1">
                                <a:solidFill>
                                  <a:schemeClr val="tx1"/>
                                </a:solidFill>
                                <a:latin typeface="Cambria Math" panose="02040503050406030204" pitchFamily="18" charset="0"/>
                                <a:ea typeface="Cambria Math" panose="02040503050406030204" pitchFamily="18" charset="0"/>
                              </a:rPr>
                              <m:t>𝑛</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h</m:t>
                            </m:r>
                          </m:sub>
                        </m:sSub>
                      </m:e>
                    </m:d>
                  </m:oMath>
                </a14:m>
                <a:r>
                  <a:rPr lang="en-GB" dirty="0"/>
                  <a:t> is said circular since it satisfies the property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285750" indent="-285750">
                  <a:buFont typeface="Wingdings" panose="05000000000000000000" pitchFamily="2" charset="2"/>
                  <a:buChar char="q"/>
                </a:pPr>
                <a:r>
                  <a:rPr lang="en-GB" dirty="0"/>
                  <a:t>Since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𝑀</m:t>
                            </m:r>
                          </m:e>
                          <m:sub>
                            <m:r>
                              <a:rPr lang="en-GB" i="1">
                                <a:solidFill>
                                  <a:schemeClr val="tx1"/>
                                </a:solidFill>
                                <a:latin typeface="Cambria Math" panose="02040503050406030204" pitchFamily="18" charset="0"/>
                                <a:ea typeface="Cambria Math" panose="02040503050406030204" pitchFamily="18" charset="0"/>
                              </a:rPr>
                              <m:t>𝑛</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h</m:t>
                            </m:r>
                          </m:sub>
                        </m:sSub>
                      </m:e>
                    </m:d>
                  </m:oMath>
                </a14:m>
                <a:r>
                  <a:rPr lang="en-GB" dirty="0"/>
                  <a:t> is circular, then the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 </m:t>
                    </m:r>
                  </m:oMath>
                </a14:m>
                <a:r>
                  <a:rPr lang="en-GB" dirty="0"/>
                  <a:t>eigenvalues are given by</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6" name="CasellaDiTesto 5">
                <a:extLst>
                  <a:ext uri="{FF2B5EF4-FFF2-40B4-BE49-F238E27FC236}">
                    <a16:creationId xmlns:a16="http://schemas.microsoft.com/office/drawing/2014/main" id="{0D779BAC-CBF2-474B-A2FE-4A6DB094B427}"/>
                  </a:ext>
                </a:extLst>
              </p:cNvPr>
              <p:cNvSpPr txBox="1">
                <a:spLocks noRot="1" noChangeAspect="1" noMove="1" noResize="1" noEditPoints="1" noAdjustHandles="1" noChangeArrowheads="1" noChangeShapeType="1" noTextEdit="1"/>
              </p:cNvSpPr>
              <p:nvPr/>
            </p:nvSpPr>
            <p:spPr>
              <a:xfrm>
                <a:off x="76312" y="966600"/>
                <a:ext cx="11745157" cy="5779403"/>
              </a:xfrm>
              <a:prstGeom prst="rect">
                <a:avLst/>
              </a:prstGeom>
              <a:blipFill>
                <a:blip r:embed="rId2"/>
                <a:stretch>
                  <a:fillRect l="-363" t="-6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A6406E91-E607-4387-B9B0-28AE13CD7EED}"/>
                  </a:ext>
                </a:extLst>
              </p:cNvPr>
              <p:cNvSpPr txBox="1"/>
              <p:nvPr/>
            </p:nvSpPr>
            <p:spPr>
              <a:xfrm>
                <a:off x="3600747" y="1115017"/>
                <a:ext cx="5363457" cy="901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i="1">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𝜆</m:t>
                          </m:r>
                        </m:e>
                      </m:acc>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𝑏</m:t>
                          </m:r>
                        </m:e>
                        <m:sub>
                          <m:r>
                            <a:rPr lang="en-GB" i="1">
                              <a:solidFill>
                                <a:srgbClr val="FF0000"/>
                              </a:solidFill>
                              <a:latin typeface="Cambria Math" panose="02040503050406030204" pitchFamily="18" charset="0"/>
                            </a:rPr>
                            <m:t>𝑛</m:t>
                          </m:r>
                        </m:sub>
                      </m:sSub>
                      <m:r>
                        <a:rPr lang="en-GB" b="0" i="1" smtClean="0">
                          <a:solidFill>
                            <a:srgbClr val="FF0000"/>
                          </a:solidFill>
                          <a:latin typeface="Cambria Math" panose="02040503050406030204" pitchFamily="18" charset="0"/>
                          <a:ea typeface="Cambria Math" panose="02040503050406030204" pitchFamily="18" charset="0"/>
                        </a:rPr>
                        <m:t>=</m:t>
                      </m:r>
                      <m:nary>
                        <m:naryPr>
                          <m:chr m:val="∑"/>
                          <m:ctrlPr>
                            <a:rPr lang="en-GB" i="1">
                              <a:solidFill>
                                <a:srgbClr val="FF0000"/>
                              </a:solidFill>
                              <a:latin typeface="Cambria Math" panose="02040503050406030204" pitchFamily="18" charset="0"/>
                            </a:rPr>
                          </m:ctrlPr>
                        </m:naryPr>
                        <m:sub>
                          <m:r>
                            <m:rPr>
                              <m:brk m:alnAt="23"/>
                            </m:rPr>
                            <a:rPr lang="en-GB" i="1">
                              <a:solidFill>
                                <a:srgbClr val="FF0000"/>
                              </a:solidFill>
                              <a:latin typeface="Cambria Math" panose="02040503050406030204" pitchFamily="18" charset="0"/>
                            </a:rPr>
                            <m:t>h</m:t>
                          </m:r>
                          <m:r>
                            <a:rPr lang="en-GB" i="1">
                              <a:solidFill>
                                <a:srgbClr val="FF0000"/>
                              </a:solidFill>
                              <a:latin typeface="Cambria Math" panose="02040503050406030204" pitchFamily="18" charset="0"/>
                            </a:rPr>
                            <m:t>=0</m:t>
                          </m:r>
                        </m:sub>
                        <m:sup>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−1</m:t>
                          </m:r>
                        </m:sup>
                        <m:e>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𝑀</m:t>
                              </m:r>
                            </m:e>
                            <m:sub>
                              <m:r>
                                <a:rPr lang="en-GB" i="1">
                                  <a:solidFill>
                                    <a:srgbClr val="FF0000"/>
                                  </a:solidFill>
                                  <a:latin typeface="Cambria Math" panose="02040503050406030204" pitchFamily="18" charset="0"/>
                                  <a:ea typeface="Cambria Math" panose="02040503050406030204" pitchFamily="18" charset="0"/>
                                </a:rPr>
                                <m:t>𝑛</m:t>
                              </m:r>
                              <m:r>
                                <a:rPr lang="en-GB" b="0" i="1" smtClean="0">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h</m:t>
                              </m:r>
                            </m:sub>
                          </m:sSub>
                          <m:d>
                            <m:dPr>
                              <m:ctrlPr>
                                <a:rPr lang="en-GB" i="1" smtClean="0">
                                  <a:solidFill>
                                    <a:srgbClr val="FF0000"/>
                                  </a:solidFill>
                                  <a:latin typeface="Cambria Math" panose="02040503050406030204" pitchFamily="18" charset="0"/>
                                  <a:ea typeface="Cambria Math" panose="02040503050406030204" pitchFamily="18" charset="0"/>
                                </a:rPr>
                              </m:ctrlPr>
                            </m:dPr>
                            <m:e>
                              <m:r>
                                <a:rPr lang="el-GR" i="1">
                                  <a:solidFill>
                                    <a:srgbClr val="FF0000"/>
                                  </a:solidFill>
                                  <a:latin typeface="Cambria Math" panose="02040503050406030204" pitchFamily="18" charset="0"/>
                                  <a:ea typeface="Cambria Math" panose="02040503050406030204" pitchFamily="18" charset="0"/>
                                </a:rPr>
                                <m:t>𝛺</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𝑏</m:t>
                              </m:r>
                            </m:e>
                            <m:sub>
                              <m:r>
                                <a:rPr lang="en-GB" i="1">
                                  <a:solidFill>
                                    <a:srgbClr val="FF0000"/>
                                  </a:solidFill>
                                  <a:latin typeface="Cambria Math" panose="02040503050406030204" pitchFamily="18" charset="0"/>
                                  <a:ea typeface="Cambria Math" panose="02040503050406030204" pitchFamily="18" charset="0"/>
                                </a:rPr>
                                <m:t>h</m:t>
                              </m:r>
                            </m:sub>
                          </m:sSub>
                        </m:e>
                      </m:nary>
                    </m:oMath>
                  </m:oMathPara>
                </a14:m>
                <a:endParaRPr lang="en-GB" dirty="0"/>
              </a:p>
            </p:txBody>
          </p:sp>
        </mc:Choice>
        <mc:Fallback xmlns="">
          <p:sp>
            <p:nvSpPr>
              <p:cNvPr id="13" name="CasellaDiTesto 12">
                <a:extLst>
                  <a:ext uri="{FF2B5EF4-FFF2-40B4-BE49-F238E27FC236}">
                    <a16:creationId xmlns:a16="http://schemas.microsoft.com/office/drawing/2014/main" id="{A6406E91-E607-4387-B9B0-28AE13CD7EED}"/>
                  </a:ext>
                </a:extLst>
              </p:cNvPr>
              <p:cNvSpPr txBox="1">
                <a:spLocks noRot="1" noChangeAspect="1" noMove="1" noResize="1" noEditPoints="1" noAdjustHandles="1" noChangeArrowheads="1" noChangeShapeType="1" noTextEdit="1"/>
              </p:cNvSpPr>
              <p:nvPr/>
            </p:nvSpPr>
            <p:spPr>
              <a:xfrm>
                <a:off x="3600747" y="1115017"/>
                <a:ext cx="5363457" cy="90165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0F75BB14-28A8-4A96-8FC0-71419BFA0C70}"/>
                  </a:ext>
                </a:extLst>
              </p:cNvPr>
              <p:cNvSpPr txBox="1"/>
              <p:nvPr/>
            </p:nvSpPr>
            <p:spPr>
              <a:xfrm>
                <a:off x="8075390" y="1433407"/>
                <a:ext cx="1633909" cy="276999"/>
              </a:xfrm>
              <a:prstGeom prst="rect">
                <a:avLst/>
              </a:prstGeom>
              <a:noFill/>
            </p:spPr>
            <p:txBody>
              <a:bodyPr wrap="square" lIns="0" tIns="0" rIns="0" bIns="0" rtlCol="0">
                <a:spAutoFit/>
              </a:bodyPr>
              <a:lstStyle/>
              <a:p>
                <a14:m>
                  <m:oMath xmlns:m="http://schemas.openxmlformats.org/officeDocument/2006/math">
                    <m:r>
                      <a:rPr lang="en-GB" b="0" i="1" smtClean="0">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=0,…,</m:t>
                    </m:r>
                  </m:oMath>
                </a14:m>
                <a:r>
                  <a:rPr lang="en-GB" dirty="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−1</m:t>
                    </m:r>
                  </m:oMath>
                </a14:m>
                <a:endParaRPr lang="en-GB" dirty="0">
                  <a:solidFill>
                    <a:srgbClr val="FF0000"/>
                  </a:solidFill>
                </a:endParaRPr>
              </a:p>
            </p:txBody>
          </p:sp>
        </mc:Choice>
        <mc:Fallback xmlns="">
          <p:sp>
            <p:nvSpPr>
              <p:cNvPr id="14" name="CasellaDiTesto 13">
                <a:extLst>
                  <a:ext uri="{FF2B5EF4-FFF2-40B4-BE49-F238E27FC236}">
                    <a16:creationId xmlns:a16="http://schemas.microsoft.com/office/drawing/2014/main" id="{0F75BB14-28A8-4A96-8FC0-71419BFA0C70}"/>
                  </a:ext>
                </a:extLst>
              </p:cNvPr>
              <p:cNvSpPr txBox="1">
                <a:spLocks noRot="1" noChangeAspect="1" noMove="1" noResize="1" noEditPoints="1" noAdjustHandles="1" noChangeArrowheads="1" noChangeShapeType="1" noTextEdit="1"/>
              </p:cNvSpPr>
              <p:nvPr/>
            </p:nvSpPr>
            <p:spPr>
              <a:xfrm>
                <a:off x="8075390" y="1433407"/>
                <a:ext cx="1633909" cy="276999"/>
              </a:xfrm>
              <a:prstGeom prst="rect">
                <a:avLst/>
              </a:prstGeom>
              <a:blipFill>
                <a:blip r:embed="rId4"/>
                <a:stretch>
                  <a:fillRect l="-3731" r="-4104"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DE4D363E-9C7C-4CC9-B700-CC935E0FCB1D}"/>
                  </a:ext>
                </a:extLst>
              </p:cNvPr>
              <p:cNvSpPr txBox="1"/>
              <p:nvPr/>
            </p:nvSpPr>
            <p:spPr>
              <a:xfrm>
                <a:off x="879750" y="4061249"/>
                <a:ext cx="9839297" cy="1242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00" i="1" smtClean="0">
                              <a:latin typeface="Cambria Math" panose="02040503050406030204" pitchFamily="18" charset="0"/>
                            </a:rPr>
                          </m:ctrlPr>
                        </m:dP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𝑛</m:t>
                              </m:r>
                              <m:r>
                                <a:rPr lang="en-GB" sz="1700" i="1">
                                  <a:latin typeface="Cambria Math" panose="02040503050406030204" pitchFamily="18" charset="0"/>
                                  <a:ea typeface="Cambria Math" panose="02040503050406030204" pitchFamily="18" charset="0"/>
                                </a:rPr>
                                <m:t>,</m:t>
                              </m:r>
                              <m:r>
                                <a:rPr lang="en-GB" sz="1700" i="1">
                                  <a:latin typeface="Cambria Math" panose="02040503050406030204" pitchFamily="18" charset="0"/>
                                  <a:ea typeface="Cambria Math" panose="02040503050406030204" pitchFamily="18" charset="0"/>
                                </a:rPr>
                                <m:t>h</m:t>
                              </m:r>
                            </m:sub>
                          </m:sSub>
                        </m:e>
                      </m:d>
                      <m:r>
                        <a:rPr lang="en-GB" sz="1700" b="0" i="1" smtClean="0">
                          <a:latin typeface="Cambria Math" panose="02040503050406030204" pitchFamily="18" charset="0"/>
                          <a:ea typeface="Cambria Math" panose="02040503050406030204" pitchFamily="18" charset="0"/>
                        </a:rPr>
                        <m:t>=</m:t>
                      </m:r>
                      <m:d>
                        <m:dPr>
                          <m:ctrlPr>
                            <a:rPr lang="en-GB" sz="1700" i="1" smtClean="0">
                              <a:latin typeface="Cambria Math" panose="02040503050406030204" pitchFamily="18" charset="0"/>
                            </a:rPr>
                          </m:ctrlPr>
                        </m:dPr>
                        <m:e>
                          <m:m>
                            <m:mPr>
                              <m:mcs>
                                <m:mc>
                                  <m:mcPr>
                                    <m:count m:val="5"/>
                                    <m:mcJc m:val="center"/>
                                  </m:mcPr>
                                </m:mc>
                              </m:mcs>
                              <m:ctrlPr>
                                <a:rPr lang="en-GB" sz="1700" i="1" smtClean="0">
                                  <a:solidFill>
                                    <a:schemeClr val="tx1"/>
                                  </a:solidFill>
                                  <a:latin typeface="Cambria Math" panose="02040503050406030204" pitchFamily="18" charset="0"/>
                                </a:rPr>
                              </m:ctrlPr>
                            </m:mP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b="0" i="1" smtClean="0">
                                        <a:solidFill>
                                          <a:schemeClr val="tx1"/>
                                        </a:solidFill>
                                        <a:latin typeface="Cambria Math" panose="02040503050406030204" pitchFamily="18" charset="0"/>
                                        <a:ea typeface="Cambria Math" panose="02040503050406030204" pitchFamily="18" charset="0"/>
                                      </a:rPr>
                                      <m:t>0</m:t>
                                    </m:r>
                                    <m:r>
                                      <a:rPr lang="en-GB" sz="1700" i="1">
                                        <a:solidFill>
                                          <a:schemeClr val="tx1"/>
                                        </a:solidFill>
                                        <a:latin typeface="Cambria Math" panose="02040503050406030204" pitchFamily="18" charset="0"/>
                                        <a:ea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0</m:t>
                                    </m:r>
                                  </m:sub>
                                </m:sSub>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i="1">
                                        <a:solidFill>
                                          <a:schemeClr val="tx1"/>
                                        </a:solidFill>
                                        <a:latin typeface="Cambria Math" panose="02040503050406030204" pitchFamily="18" charset="0"/>
                                        <a:ea typeface="Cambria Math" panose="02040503050406030204" pitchFamily="18" charset="0"/>
                                      </a:rPr>
                                      <m:t>0,</m:t>
                                    </m:r>
                                    <m:r>
                                      <a:rPr lang="en-GB" sz="1700" b="0" i="1" smtClean="0">
                                        <a:solidFill>
                                          <a:schemeClr val="tx1"/>
                                        </a:solidFill>
                                        <a:latin typeface="Cambria Math" panose="02040503050406030204" pitchFamily="18" charset="0"/>
                                        <a:ea typeface="Cambria Math" panose="02040503050406030204" pitchFamily="18" charset="0"/>
                                      </a:rPr>
                                      <m:t>1</m:t>
                                    </m:r>
                                  </m:sub>
                                </m:sSub>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i="1">
                                        <a:solidFill>
                                          <a:schemeClr val="tx1"/>
                                        </a:solidFill>
                                        <a:latin typeface="Cambria Math" panose="02040503050406030204" pitchFamily="18" charset="0"/>
                                        <a:ea typeface="Cambria Math" panose="02040503050406030204" pitchFamily="18" charset="0"/>
                                      </a:rPr>
                                      <m:t>0,</m:t>
                                    </m:r>
                                    <m:r>
                                      <a:rPr lang="en-GB" sz="1700" b="0" i="1" smtClean="0">
                                        <a:solidFill>
                                          <a:schemeClr val="tx1"/>
                                        </a:solidFill>
                                        <a:latin typeface="Cambria Math" panose="02040503050406030204" pitchFamily="18" charset="0"/>
                                        <a:ea typeface="Cambria Math" panose="02040503050406030204" pitchFamily="18" charset="0"/>
                                      </a:rPr>
                                      <m:t>2</m:t>
                                    </m:r>
                                  </m:sub>
                                </m:sSub>
                              </m:e>
                              <m:e>
                                <m:r>
                                  <a:rPr lang="en-GB" sz="1700" i="1" smtClean="0">
                                    <a:solidFill>
                                      <a:schemeClr val="tx1"/>
                                    </a:solidFill>
                                    <a:latin typeface="Cambria Math" panose="02040503050406030204" pitchFamily="18" charset="0"/>
                                    <a:ea typeface="Cambria Math" panose="02040503050406030204" pitchFamily="18" charset="0"/>
                                  </a:rPr>
                                  <m:t>⋯</m:t>
                                </m:r>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i="1">
                                        <a:solidFill>
                                          <a:schemeClr val="tx1"/>
                                        </a:solidFill>
                                        <a:latin typeface="Cambria Math" panose="02040503050406030204" pitchFamily="18" charset="0"/>
                                        <a:ea typeface="Cambria Math" panose="02040503050406030204" pitchFamily="18" charset="0"/>
                                      </a:rPr>
                                      <m:t>0,</m:t>
                                    </m:r>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𝑁</m:t>
                                        </m:r>
                                      </m:e>
                                      <m:sub>
                                        <m:r>
                                          <a:rPr lang="en-GB" sz="1700" b="0" i="1" smtClean="0">
                                            <a:solidFill>
                                              <a:schemeClr val="tx1"/>
                                            </a:solidFill>
                                            <a:latin typeface="Cambria Math" panose="02040503050406030204" pitchFamily="18" charset="0"/>
                                            <a:ea typeface="Cambria Math" panose="02040503050406030204" pitchFamily="18" charset="0"/>
                                          </a:rPr>
                                          <m:t>𝑏</m:t>
                                        </m:r>
                                      </m:sub>
                                    </m:sSub>
                                    <m:r>
                                      <a:rPr lang="en-GB" sz="1700" b="0" i="1" smtClean="0">
                                        <a:solidFill>
                                          <a:schemeClr val="tx1"/>
                                        </a:solidFill>
                                        <a:latin typeface="Cambria Math" panose="02040503050406030204" pitchFamily="18" charset="0"/>
                                        <a:ea typeface="Cambria Math" panose="02040503050406030204" pitchFamily="18" charset="0"/>
                                      </a:rPr>
                                      <m:t>−1</m:t>
                                    </m:r>
                                  </m:sub>
                                </m:sSub>
                              </m:e>
                            </m:m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b="0" i="1" smtClean="0">
                                        <a:solidFill>
                                          <a:schemeClr val="tx1"/>
                                        </a:solidFill>
                                        <a:latin typeface="Cambria Math" panose="02040503050406030204" pitchFamily="18" charset="0"/>
                                        <a:ea typeface="Cambria Math" panose="02040503050406030204" pitchFamily="18" charset="0"/>
                                      </a:rPr>
                                      <m:t>1</m:t>
                                    </m:r>
                                    <m:r>
                                      <a:rPr lang="en-GB" sz="1700" i="1">
                                        <a:solidFill>
                                          <a:schemeClr val="tx1"/>
                                        </a:solidFill>
                                        <a:latin typeface="Cambria Math" panose="02040503050406030204" pitchFamily="18" charset="0"/>
                                        <a:ea typeface="Cambria Math" panose="02040503050406030204" pitchFamily="18" charset="0"/>
                                      </a:rPr>
                                      <m:t>,0</m:t>
                                    </m:r>
                                  </m:sub>
                                </m:sSub>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i="1">
                                        <a:solidFill>
                                          <a:schemeClr val="tx1"/>
                                        </a:solidFill>
                                        <a:latin typeface="Cambria Math" panose="02040503050406030204" pitchFamily="18" charset="0"/>
                                        <a:ea typeface="Cambria Math" panose="02040503050406030204" pitchFamily="18" charset="0"/>
                                      </a:rPr>
                                      <m:t>1,</m:t>
                                    </m:r>
                                    <m:r>
                                      <a:rPr lang="en-GB" sz="1700" b="0" i="1" smtClean="0">
                                        <a:solidFill>
                                          <a:schemeClr val="tx1"/>
                                        </a:solidFill>
                                        <a:latin typeface="Cambria Math" panose="02040503050406030204" pitchFamily="18" charset="0"/>
                                        <a:ea typeface="Cambria Math" panose="02040503050406030204" pitchFamily="18" charset="0"/>
                                      </a:rPr>
                                      <m:t>1</m:t>
                                    </m:r>
                                  </m:sub>
                                </m:sSub>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b="0" i="1" smtClean="0">
                                        <a:solidFill>
                                          <a:schemeClr val="tx1"/>
                                        </a:solidFill>
                                        <a:latin typeface="Cambria Math" panose="02040503050406030204" pitchFamily="18" charset="0"/>
                                        <a:ea typeface="Cambria Math" panose="02040503050406030204" pitchFamily="18" charset="0"/>
                                      </a:rPr>
                                      <m:t>1</m:t>
                                    </m:r>
                                    <m:r>
                                      <a:rPr lang="en-GB" sz="1700" i="1">
                                        <a:solidFill>
                                          <a:schemeClr val="tx1"/>
                                        </a:solidFill>
                                        <a:latin typeface="Cambria Math" panose="02040503050406030204" pitchFamily="18" charset="0"/>
                                        <a:ea typeface="Cambria Math" panose="02040503050406030204" pitchFamily="18" charset="0"/>
                                      </a:rPr>
                                      <m:t>,2</m:t>
                                    </m:r>
                                  </m:sub>
                                </m:sSub>
                              </m:e>
                              <m:e>
                                <m:r>
                                  <a:rPr lang="en-GB" sz="1700" i="1">
                                    <a:solidFill>
                                      <a:schemeClr val="tx1"/>
                                    </a:solidFill>
                                    <a:latin typeface="Cambria Math" panose="02040503050406030204" pitchFamily="18" charset="0"/>
                                    <a:ea typeface="Cambria Math" panose="02040503050406030204" pitchFamily="18" charset="0"/>
                                  </a:rPr>
                                  <m:t>⋯</m:t>
                                </m:r>
                              </m:e>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r>
                                      <a:rPr lang="en-GB" sz="1700" b="0" i="1" smtClean="0">
                                        <a:solidFill>
                                          <a:schemeClr val="tx1"/>
                                        </a:solidFill>
                                        <a:latin typeface="Cambria Math" panose="02040503050406030204" pitchFamily="18" charset="0"/>
                                        <a:ea typeface="Cambria Math" panose="02040503050406030204" pitchFamily="18" charset="0"/>
                                      </a:rPr>
                                      <m:t>1</m:t>
                                    </m:r>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𝑁</m:t>
                                        </m:r>
                                      </m:e>
                                      <m:sub>
                                        <m:r>
                                          <a:rPr lang="en-GB" sz="1700" i="1">
                                            <a:solidFill>
                                              <a:schemeClr val="tx1"/>
                                            </a:solidFill>
                                            <a:latin typeface="Cambria Math" panose="02040503050406030204" pitchFamily="18" charset="0"/>
                                            <a:ea typeface="Cambria Math" panose="02040503050406030204" pitchFamily="18" charset="0"/>
                                          </a:rPr>
                                          <m:t>𝑏</m:t>
                                        </m:r>
                                      </m:sub>
                                    </m:sSub>
                                    <m:r>
                                      <a:rPr lang="en-GB" sz="1700" i="1">
                                        <a:solidFill>
                                          <a:schemeClr val="tx1"/>
                                        </a:solidFill>
                                        <a:latin typeface="Cambria Math" panose="02040503050406030204" pitchFamily="18" charset="0"/>
                                        <a:ea typeface="Cambria Math" panose="02040503050406030204" pitchFamily="18" charset="0"/>
                                      </a:rPr>
                                      <m:t>−1</m:t>
                                    </m:r>
                                  </m:sub>
                                </m:sSub>
                              </m:e>
                            </m:mr>
                            <m:mr>
                              <m:e>
                                <m:m>
                                  <m:mPr>
                                    <m:mcs>
                                      <m:mc>
                                        <m:mcPr>
                                          <m:count m:val="1"/>
                                          <m:mcJc m:val="center"/>
                                        </m:mcPr>
                                      </m:mc>
                                    </m:mcs>
                                    <m:ctrlPr>
                                      <a:rPr lang="en-GB" sz="1700" i="1">
                                        <a:solidFill>
                                          <a:schemeClr val="tx1"/>
                                        </a:solidFill>
                                        <a:latin typeface="Cambria Math" panose="02040503050406030204" pitchFamily="18" charset="0"/>
                                      </a:rPr>
                                    </m:ctrlPr>
                                  </m:mPr>
                                  <m:mr>
                                    <m:e>
                                      <m:r>
                                        <m:rPr>
                                          <m:brk m:alnAt="7"/>
                                        </m:rPr>
                                        <a:rPr lang="en-GB" sz="1700" i="1" smtClean="0">
                                          <a:solidFill>
                                            <a:schemeClr val="tx1"/>
                                          </a:solidFill>
                                          <a:latin typeface="Cambria Math" panose="02040503050406030204" pitchFamily="18" charset="0"/>
                                          <a:ea typeface="Cambria Math" panose="02040503050406030204" pitchFamily="18" charset="0"/>
                                        </a:rPr>
                                        <m:t>⋮</m:t>
                                      </m:r>
                                    </m:e>
                                  </m:m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b="0" i="1" smtClean="0">
                                                  <a:solidFill>
                                                    <a:schemeClr val="tx1"/>
                                                  </a:solidFill>
                                                  <a:latin typeface="Cambria Math" panose="02040503050406030204" pitchFamily="18" charset="0"/>
                                                  <a:ea typeface="Cambria Math" panose="02040503050406030204" pitchFamily="18" charset="0"/>
                                                </a:rPr>
                                                <m:t>𝑁</m:t>
                                              </m:r>
                                            </m:e>
                                            <m:sub>
                                              <m:r>
                                                <a:rPr lang="en-GB" sz="1700" b="0" i="1" smtClean="0">
                                                  <a:solidFill>
                                                    <a:schemeClr val="tx1"/>
                                                  </a:solidFill>
                                                  <a:latin typeface="Cambria Math" panose="02040503050406030204" pitchFamily="18" charset="0"/>
                                                  <a:ea typeface="Cambria Math" panose="02040503050406030204" pitchFamily="18" charset="0"/>
                                                </a:rPr>
                                                <m:t>𝑏</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1,0</m:t>
                                          </m:r>
                                        </m:sub>
                                      </m:sSub>
                                    </m:e>
                                  </m:mr>
                                </m:m>
                              </m:e>
                              <m:e>
                                <m:m>
                                  <m:mPr>
                                    <m:mcs>
                                      <m:mc>
                                        <m:mcPr>
                                          <m:count m:val="1"/>
                                          <m:mcJc m:val="center"/>
                                        </m:mcPr>
                                      </m:mc>
                                    </m:mcs>
                                    <m:ctrlPr>
                                      <a:rPr lang="en-GB" sz="1700" i="1">
                                        <a:solidFill>
                                          <a:schemeClr val="tx1"/>
                                        </a:solidFill>
                                        <a:latin typeface="Cambria Math" panose="02040503050406030204" pitchFamily="18" charset="0"/>
                                      </a:rPr>
                                    </m:ctrlPr>
                                  </m:mPr>
                                  <m:mr>
                                    <m:e>
                                      <m:r>
                                        <m:rPr>
                                          <m:brk m:alnAt="7"/>
                                        </m:rPr>
                                        <a:rPr lang="en-GB" sz="1700" i="1">
                                          <a:solidFill>
                                            <a:schemeClr val="tx1"/>
                                          </a:solidFill>
                                          <a:latin typeface="Cambria Math" panose="02040503050406030204" pitchFamily="18" charset="0"/>
                                          <a:ea typeface="Cambria Math" panose="02040503050406030204" pitchFamily="18" charset="0"/>
                                        </a:rPr>
                                        <m:t>⋮</m:t>
                                      </m:r>
                                    </m:e>
                                  </m:m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𝑁</m:t>
                                              </m:r>
                                            </m:e>
                                            <m:sub>
                                              <m:r>
                                                <a:rPr lang="en-GB" sz="1700" i="1">
                                                  <a:solidFill>
                                                    <a:schemeClr val="tx1"/>
                                                  </a:solidFill>
                                                  <a:latin typeface="Cambria Math" panose="02040503050406030204" pitchFamily="18" charset="0"/>
                                                  <a:ea typeface="Cambria Math" panose="02040503050406030204" pitchFamily="18" charset="0"/>
                                                </a:rPr>
                                                <m:t>𝑏</m:t>
                                              </m:r>
                                            </m:sub>
                                          </m:sSub>
                                          <m:r>
                                            <a:rPr lang="en-GB" sz="1700" i="1">
                                              <a:solidFill>
                                                <a:schemeClr val="tx1"/>
                                              </a:solidFill>
                                              <a:latin typeface="Cambria Math" panose="02040503050406030204" pitchFamily="18" charset="0"/>
                                              <a:ea typeface="Cambria Math" panose="02040503050406030204" pitchFamily="18" charset="0"/>
                                            </a:rPr>
                                            <m:t>−1,</m:t>
                                          </m:r>
                                          <m:r>
                                            <a:rPr lang="en-GB" sz="1700" b="0" i="1" smtClean="0">
                                              <a:solidFill>
                                                <a:schemeClr val="tx1"/>
                                              </a:solidFill>
                                              <a:latin typeface="Cambria Math" panose="02040503050406030204" pitchFamily="18" charset="0"/>
                                              <a:ea typeface="Cambria Math" panose="02040503050406030204" pitchFamily="18" charset="0"/>
                                            </a:rPr>
                                            <m:t>1</m:t>
                                          </m:r>
                                        </m:sub>
                                      </m:sSub>
                                    </m:e>
                                  </m:mr>
                                </m:m>
                              </m:e>
                              <m:e>
                                <m:m>
                                  <m:mPr>
                                    <m:mcs>
                                      <m:mc>
                                        <m:mcPr>
                                          <m:count m:val="1"/>
                                          <m:mcJc m:val="center"/>
                                        </m:mcPr>
                                      </m:mc>
                                    </m:mcs>
                                    <m:ctrlPr>
                                      <a:rPr lang="en-GB" sz="1700" i="1">
                                        <a:solidFill>
                                          <a:schemeClr val="tx1"/>
                                        </a:solidFill>
                                        <a:latin typeface="Cambria Math" panose="02040503050406030204" pitchFamily="18" charset="0"/>
                                      </a:rPr>
                                    </m:ctrlPr>
                                  </m:mPr>
                                  <m:mr>
                                    <m:e>
                                      <m:r>
                                        <m:rPr>
                                          <m:brk m:alnAt="7"/>
                                        </m:rPr>
                                        <a:rPr lang="en-GB" sz="1700" i="1">
                                          <a:solidFill>
                                            <a:schemeClr val="tx1"/>
                                          </a:solidFill>
                                          <a:latin typeface="Cambria Math" panose="02040503050406030204" pitchFamily="18" charset="0"/>
                                          <a:ea typeface="Cambria Math" panose="02040503050406030204" pitchFamily="18" charset="0"/>
                                        </a:rPr>
                                        <m:t>⋮</m:t>
                                      </m:r>
                                    </m:e>
                                  </m:m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𝑁</m:t>
                                              </m:r>
                                            </m:e>
                                            <m:sub>
                                              <m:r>
                                                <a:rPr lang="en-GB" sz="1700" i="1">
                                                  <a:solidFill>
                                                    <a:schemeClr val="tx1"/>
                                                  </a:solidFill>
                                                  <a:latin typeface="Cambria Math" panose="02040503050406030204" pitchFamily="18" charset="0"/>
                                                  <a:ea typeface="Cambria Math" panose="02040503050406030204" pitchFamily="18" charset="0"/>
                                                </a:rPr>
                                                <m:t>𝑏</m:t>
                                              </m:r>
                                            </m:sub>
                                          </m:sSub>
                                          <m:r>
                                            <a:rPr lang="en-GB" sz="1700" i="1">
                                              <a:solidFill>
                                                <a:schemeClr val="tx1"/>
                                              </a:solidFill>
                                              <a:latin typeface="Cambria Math" panose="02040503050406030204" pitchFamily="18" charset="0"/>
                                              <a:ea typeface="Cambria Math" panose="02040503050406030204" pitchFamily="18" charset="0"/>
                                            </a:rPr>
                                            <m:t>−1,</m:t>
                                          </m:r>
                                          <m:r>
                                            <a:rPr lang="en-GB" sz="1700" b="0" i="1" smtClean="0">
                                              <a:solidFill>
                                                <a:schemeClr val="tx1"/>
                                              </a:solidFill>
                                              <a:latin typeface="Cambria Math" panose="02040503050406030204" pitchFamily="18" charset="0"/>
                                              <a:ea typeface="Cambria Math" panose="02040503050406030204" pitchFamily="18" charset="0"/>
                                            </a:rPr>
                                            <m:t>2</m:t>
                                          </m:r>
                                        </m:sub>
                                      </m:sSub>
                                    </m:e>
                                  </m:mr>
                                </m:m>
                              </m:e>
                              <m:e>
                                <m:m>
                                  <m:mPr>
                                    <m:mcs>
                                      <m:mc>
                                        <m:mcPr>
                                          <m:count m:val="1"/>
                                          <m:mcJc m:val="center"/>
                                        </m:mcPr>
                                      </m:mc>
                                    </m:mcs>
                                    <m:ctrlPr>
                                      <a:rPr lang="en-GB" sz="1700" i="1">
                                        <a:solidFill>
                                          <a:schemeClr val="tx1"/>
                                        </a:solidFill>
                                        <a:latin typeface="Cambria Math" panose="02040503050406030204" pitchFamily="18" charset="0"/>
                                      </a:rPr>
                                    </m:ctrlPr>
                                  </m:mPr>
                                  <m:mr>
                                    <m:e>
                                      <m:r>
                                        <m:rPr>
                                          <m:brk m:alnAt="7"/>
                                        </m:rPr>
                                        <a:rPr lang="en-GB" sz="1700" i="1" smtClean="0">
                                          <a:solidFill>
                                            <a:schemeClr val="tx1"/>
                                          </a:solidFill>
                                          <a:latin typeface="Cambria Math" panose="02040503050406030204" pitchFamily="18" charset="0"/>
                                          <a:ea typeface="Cambria Math" panose="02040503050406030204" pitchFamily="18" charset="0"/>
                                        </a:rPr>
                                        <m:t>⋱</m:t>
                                      </m:r>
                                    </m:e>
                                  </m:mr>
                                  <m:mr>
                                    <m:e>
                                      <m:r>
                                        <a:rPr lang="en-GB" sz="1700" i="1">
                                          <a:solidFill>
                                            <a:schemeClr val="tx1"/>
                                          </a:solidFill>
                                          <a:latin typeface="Cambria Math" panose="02040503050406030204" pitchFamily="18" charset="0"/>
                                          <a:ea typeface="Cambria Math" panose="02040503050406030204" pitchFamily="18" charset="0"/>
                                        </a:rPr>
                                        <m:t>⋯</m:t>
                                      </m:r>
                                    </m:e>
                                  </m:mr>
                                </m:m>
                              </m:e>
                              <m:e>
                                <m:m>
                                  <m:mPr>
                                    <m:mcs>
                                      <m:mc>
                                        <m:mcPr>
                                          <m:count m:val="1"/>
                                          <m:mcJc m:val="center"/>
                                        </m:mcPr>
                                      </m:mc>
                                    </m:mcs>
                                    <m:ctrlPr>
                                      <a:rPr lang="en-GB" sz="1700" i="1">
                                        <a:solidFill>
                                          <a:schemeClr val="tx1"/>
                                        </a:solidFill>
                                        <a:latin typeface="Cambria Math" panose="02040503050406030204" pitchFamily="18" charset="0"/>
                                      </a:rPr>
                                    </m:ctrlPr>
                                  </m:mPr>
                                  <m:mr>
                                    <m:e>
                                      <m:r>
                                        <m:rPr>
                                          <m:brk m:alnAt="7"/>
                                        </m:rPr>
                                        <a:rPr lang="en-GB" sz="1700" i="1">
                                          <a:solidFill>
                                            <a:schemeClr val="tx1"/>
                                          </a:solidFill>
                                          <a:latin typeface="Cambria Math" panose="02040503050406030204" pitchFamily="18" charset="0"/>
                                          <a:ea typeface="Cambria Math" panose="02040503050406030204" pitchFamily="18" charset="0"/>
                                        </a:rPr>
                                        <m:t>⋮</m:t>
                                      </m:r>
                                    </m:e>
                                  </m:mr>
                                  <m:mr>
                                    <m:e>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𝑀</m:t>
                                          </m:r>
                                        </m:e>
                                        <m: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𝑁</m:t>
                                              </m:r>
                                            </m:e>
                                            <m:sub>
                                              <m:r>
                                                <a:rPr lang="en-GB" sz="1700" i="1">
                                                  <a:solidFill>
                                                    <a:schemeClr val="tx1"/>
                                                  </a:solidFill>
                                                  <a:latin typeface="Cambria Math" panose="02040503050406030204" pitchFamily="18" charset="0"/>
                                                  <a:ea typeface="Cambria Math" panose="02040503050406030204" pitchFamily="18" charset="0"/>
                                                </a:rPr>
                                                <m:t>𝑏</m:t>
                                              </m:r>
                                            </m:sub>
                                          </m:sSub>
                                          <m:r>
                                            <a:rPr lang="en-GB" sz="1700" i="1">
                                              <a:solidFill>
                                                <a:schemeClr val="tx1"/>
                                              </a:solidFill>
                                              <a:latin typeface="Cambria Math" panose="02040503050406030204" pitchFamily="18" charset="0"/>
                                              <a:ea typeface="Cambria Math" panose="02040503050406030204" pitchFamily="18" charset="0"/>
                                            </a:rPr>
                                            <m:t>−1,</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𝑁</m:t>
                                              </m:r>
                                            </m:e>
                                            <m:sub>
                                              <m:r>
                                                <a:rPr lang="en-GB" sz="1700" i="1">
                                                  <a:solidFill>
                                                    <a:schemeClr val="tx1"/>
                                                  </a:solidFill>
                                                  <a:latin typeface="Cambria Math" panose="02040503050406030204" pitchFamily="18" charset="0"/>
                                                  <a:ea typeface="Cambria Math" panose="02040503050406030204" pitchFamily="18" charset="0"/>
                                                </a:rPr>
                                                <m:t>𝑏</m:t>
                                              </m:r>
                                            </m:sub>
                                          </m:sSub>
                                          <m:r>
                                            <a:rPr lang="en-GB" sz="1700" i="1">
                                              <a:solidFill>
                                                <a:schemeClr val="tx1"/>
                                              </a:solidFill>
                                              <a:latin typeface="Cambria Math" panose="02040503050406030204" pitchFamily="18" charset="0"/>
                                              <a:ea typeface="Cambria Math" panose="02040503050406030204" pitchFamily="18" charset="0"/>
                                            </a:rPr>
                                            <m:t>−1</m:t>
                                          </m:r>
                                        </m:sub>
                                      </m:sSub>
                                    </m:e>
                                  </m:mr>
                                </m:m>
                              </m:e>
                            </m:mr>
                          </m:m>
                        </m:e>
                      </m:d>
                      <m:r>
                        <a:rPr lang="en-GB" sz="1700" b="0" i="1" smtClean="0">
                          <a:latin typeface="Cambria Math" panose="02040503050406030204" pitchFamily="18" charset="0"/>
                        </a:rPr>
                        <m:t>=</m:t>
                      </m:r>
                      <m:d>
                        <m:dPr>
                          <m:ctrlPr>
                            <a:rPr lang="en-GB" sz="1700" i="1">
                              <a:latin typeface="Cambria Math" panose="02040503050406030204" pitchFamily="18" charset="0"/>
                            </a:rPr>
                          </m:ctrlPr>
                        </m:dPr>
                        <m:e>
                          <m:m>
                            <m:mPr>
                              <m:mcs>
                                <m:mc>
                                  <m:mcPr>
                                    <m:count m:val="5"/>
                                    <m:mcJc m:val="center"/>
                                  </m:mcPr>
                                </m:mc>
                              </m:mcs>
                              <m:ctrlPr>
                                <a:rPr lang="en-GB" sz="1700" i="1">
                                  <a:latin typeface="Cambria Math" panose="02040503050406030204" pitchFamily="18" charset="0"/>
                                </a:rPr>
                              </m:ctrlPr>
                            </m:mP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0,0</m:t>
                                    </m:r>
                                  </m:sub>
                                </m:sSub>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0,1</m:t>
                                    </m:r>
                                  </m:sub>
                                </m:sSub>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0,2</m:t>
                                    </m:r>
                                  </m:sub>
                                </m:sSub>
                              </m:e>
                              <m:e>
                                <m:r>
                                  <a:rPr lang="en-GB" sz="1700" i="1">
                                    <a:latin typeface="Cambria Math" panose="02040503050406030204" pitchFamily="18" charset="0"/>
                                    <a:ea typeface="Cambria Math" panose="02040503050406030204" pitchFamily="18" charset="0"/>
                                  </a:rPr>
                                  <m:t>⋯</m:t>
                                </m:r>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0,</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r>
                                      <a:rPr lang="en-GB" sz="1700" i="1">
                                        <a:latin typeface="Cambria Math" panose="02040503050406030204" pitchFamily="18" charset="0"/>
                                        <a:ea typeface="Cambria Math" panose="02040503050406030204" pitchFamily="18" charset="0"/>
                                      </a:rPr>
                                      <m:t>−1</m:t>
                                    </m:r>
                                  </m:sub>
                                </m:sSub>
                              </m:e>
                            </m:m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i="1">
                                        <a:latin typeface="Cambria Math" panose="02040503050406030204" pitchFamily="18" charset="0"/>
                                        <a:ea typeface="Cambria Math" panose="02040503050406030204" pitchFamily="18" charset="0"/>
                                      </a:rPr>
                                      <m:t>0,</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r>
                                      <a:rPr lang="en-GB" sz="1700" i="1">
                                        <a:latin typeface="Cambria Math" panose="02040503050406030204" pitchFamily="18" charset="0"/>
                                        <a:ea typeface="Cambria Math" panose="02040503050406030204" pitchFamily="18" charset="0"/>
                                      </a:rPr>
                                      <m:t>−1</m:t>
                                    </m:r>
                                  </m:sub>
                                </m:sSub>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0</m:t>
                                    </m:r>
                                  </m:sub>
                                </m:sSub>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1</m:t>
                                    </m:r>
                                  </m:sub>
                                </m:sSub>
                              </m:e>
                              <m:e>
                                <m:r>
                                  <a:rPr lang="en-GB" sz="1700" i="1">
                                    <a:latin typeface="Cambria Math" panose="02040503050406030204" pitchFamily="18" charset="0"/>
                                    <a:ea typeface="Cambria Math" panose="02040503050406030204" pitchFamily="18" charset="0"/>
                                  </a:rPr>
                                  <m:t>⋯</m:t>
                                </m:r>
                              </m:e>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𝑁</m:t>
                                        </m:r>
                                      </m:e>
                                      <m:sub>
                                        <m:r>
                                          <a:rPr lang="en-GB" sz="1700" i="1">
                                            <a:latin typeface="Cambria Math" panose="02040503050406030204" pitchFamily="18" charset="0"/>
                                            <a:ea typeface="Cambria Math" panose="02040503050406030204" pitchFamily="18" charset="0"/>
                                          </a:rPr>
                                          <m:t>𝑏</m:t>
                                        </m:r>
                                      </m:sub>
                                    </m:sSub>
                                    <m:r>
                                      <a:rPr lang="en-GB" sz="1700" i="1">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2</m:t>
                                    </m:r>
                                  </m:sub>
                                </m:sSub>
                              </m:e>
                            </m:mr>
                            <m:mr>
                              <m:e>
                                <m:m>
                                  <m:mPr>
                                    <m:mcs>
                                      <m:mc>
                                        <m:mcPr>
                                          <m:count m:val="1"/>
                                          <m:mcJc m:val="center"/>
                                        </m:mcPr>
                                      </m:mc>
                                    </m:mcs>
                                    <m:ctrlPr>
                                      <a:rPr lang="en-GB" sz="1700" i="1">
                                        <a:latin typeface="Cambria Math" panose="02040503050406030204" pitchFamily="18" charset="0"/>
                                      </a:rPr>
                                    </m:ctrlPr>
                                  </m:mPr>
                                  <m:mr>
                                    <m:e>
                                      <m:r>
                                        <m:rPr>
                                          <m:brk m:alnAt="7"/>
                                        </m:rPr>
                                        <a:rPr lang="en-GB" sz="1700" i="1">
                                          <a:latin typeface="Cambria Math" panose="02040503050406030204" pitchFamily="18" charset="0"/>
                                          <a:ea typeface="Cambria Math" panose="02040503050406030204" pitchFamily="18" charset="0"/>
                                        </a:rPr>
                                        <m:t>⋮</m:t>
                                      </m:r>
                                    </m:e>
                                  </m:m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1</m:t>
                                          </m:r>
                                        </m:sub>
                                      </m:sSub>
                                    </m:e>
                                  </m:mr>
                                </m:m>
                              </m:e>
                              <m:e>
                                <m:m>
                                  <m:mPr>
                                    <m:mcs>
                                      <m:mc>
                                        <m:mcPr>
                                          <m:count m:val="1"/>
                                          <m:mcJc m:val="center"/>
                                        </m:mcPr>
                                      </m:mc>
                                    </m:mcs>
                                    <m:ctrlPr>
                                      <a:rPr lang="en-GB" sz="1700" i="1">
                                        <a:latin typeface="Cambria Math" panose="02040503050406030204" pitchFamily="18" charset="0"/>
                                      </a:rPr>
                                    </m:ctrlPr>
                                  </m:mPr>
                                  <m:mr>
                                    <m:e>
                                      <m:r>
                                        <m:rPr>
                                          <m:brk m:alnAt="7"/>
                                        </m:rPr>
                                        <a:rPr lang="en-GB" sz="1700" i="1">
                                          <a:latin typeface="Cambria Math" panose="02040503050406030204" pitchFamily="18" charset="0"/>
                                          <a:ea typeface="Cambria Math" panose="02040503050406030204" pitchFamily="18" charset="0"/>
                                        </a:rPr>
                                        <m:t>⋮</m:t>
                                      </m:r>
                                    </m:e>
                                  </m:m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0,2</m:t>
                                          </m:r>
                                        </m:sub>
                                      </m:sSub>
                                    </m:e>
                                  </m:mr>
                                </m:m>
                              </m:e>
                              <m:e>
                                <m:m>
                                  <m:mPr>
                                    <m:mcs>
                                      <m:mc>
                                        <m:mcPr>
                                          <m:count m:val="1"/>
                                          <m:mcJc m:val="center"/>
                                        </m:mcPr>
                                      </m:mc>
                                    </m:mcs>
                                    <m:ctrlPr>
                                      <a:rPr lang="en-GB" sz="1700" i="1">
                                        <a:latin typeface="Cambria Math" panose="02040503050406030204" pitchFamily="18" charset="0"/>
                                      </a:rPr>
                                    </m:ctrlPr>
                                  </m:mPr>
                                  <m:mr>
                                    <m:e>
                                      <m:r>
                                        <m:rPr>
                                          <m:brk m:alnAt="7"/>
                                        </m:rPr>
                                        <a:rPr lang="en-GB" sz="1700" i="1">
                                          <a:latin typeface="Cambria Math" panose="02040503050406030204" pitchFamily="18" charset="0"/>
                                          <a:ea typeface="Cambria Math" panose="02040503050406030204" pitchFamily="18" charset="0"/>
                                        </a:rPr>
                                        <m:t>⋮</m:t>
                                      </m:r>
                                    </m:e>
                                  </m:m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0,3</m:t>
                                          </m:r>
                                        </m:sub>
                                      </m:sSub>
                                    </m:e>
                                  </m:mr>
                                </m:m>
                              </m:e>
                              <m:e>
                                <m:m>
                                  <m:mPr>
                                    <m:mcs>
                                      <m:mc>
                                        <m:mcPr>
                                          <m:count m:val="1"/>
                                          <m:mcJc m:val="center"/>
                                        </m:mcPr>
                                      </m:mc>
                                    </m:mcs>
                                    <m:ctrlPr>
                                      <a:rPr lang="en-GB" sz="1700" i="1">
                                        <a:latin typeface="Cambria Math" panose="02040503050406030204" pitchFamily="18" charset="0"/>
                                      </a:rPr>
                                    </m:ctrlPr>
                                  </m:mPr>
                                  <m:mr>
                                    <m:e>
                                      <m:r>
                                        <m:rPr>
                                          <m:brk m:alnAt="7"/>
                                        </m:rPr>
                                        <a:rPr lang="en-GB" sz="1700" i="1">
                                          <a:latin typeface="Cambria Math" panose="02040503050406030204" pitchFamily="18" charset="0"/>
                                          <a:ea typeface="Cambria Math" panose="02040503050406030204" pitchFamily="18" charset="0"/>
                                        </a:rPr>
                                        <m:t>⋱</m:t>
                                      </m:r>
                                    </m:e>
                                  </m:mr>
                                  <m:mr>
                                    <m:e>
                                      <m:r>
                                        <a:rPr lang="en-GB" sz="1700" i="1">
                                          <a:latin typeface="Cambria Math" panose="02040503050406030204" pitchFamily="18" charset="0"/>
                                          <a:ea typeface="Cambria Math" panose="02040503050406030204" pitchFamily="18" charset="0"/>
                                        </a:rPr>
                                        <m:t>⋯</m:t>
                                      </m:r>
                                    </m:e>
                                  </m:mr>
                                </m:m>
                              </m:e>
                              <m:e>
                                <m:m>
                                  <m:mPr>
                                    <m:mcs>
                                      <m:mc>
                                        <m:mcPr>
                                          <m:count m:val="1"/>
                                          <m:mcJc m:val="center"/>
                                        </m:mcPr>
                                      </m:mc>
                                    </m:mcs>
                                    <m:ctrlPr>
                                      <a:rPr lang="en-GB" sz="1700" i="1">
                                        <a:latin typeface="Cambria Math" panose="02040503050406030204" pitchFamily="18" charset="0"/>
                                      </a:rPr>
                                    </m:ctrlPr>
                                  </m:mPr>
                                  <m:mr>
                                    <m:e>
                                      <m:r>
                                        <m:rPr>
                                          <m:brk m:alnAt="7"/>
                                        </m:rPr>
                                        <a:rPr lang="en-GB" sz="1700" i="1">
                                          <a:latin typeface="Cambria Math" panose="02040503050406030204" pitchFamily="18" charset="0"/>
                                          <a:ea typeface="Cambria Math" panose="02040503050406030204" pitchFamily="18" charset="0"/>
                                        </a:rPr>
                                        <m:t>⋮</m:t>
                                      </m:r>
                                    </m:e>
                                  </m:mr>
                                  <m:mr>
                                    <m:e>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𝑀</m:t>
                                          </m:r>
                                        </m:e>
                                        <m:sub>
                                          <m:r>
                                            <a:rPr lang="en-GB" sz="1700" b="0" i="1" smtClean="0">
                                              <a:latin typeface="Cambria Math" panose="02040503050406030204" pitchFamily="18" charset="0"/>
                                              <a:ea typeface="Cambria Math" panose="02040503050406030204" pitchFamily="18" charset="0"/>
                                            </a:rPr>
                                            <m:t>0</m:t>
                                          </m:r>
                                          <m:r>
                                            <a:rPr lang="en-GB" sz="1700" i="1">
                                              <a:latin typeface="Cambria Math" panose="02040503050406030204" pitchFamily="18" charset="0"/>
                                              <a:ea typeface="Cambria Math" panose="02040503050406030204" pitchFamily="18" charset="0"/>
                                            </a:rPr>
                                            <m:t>,</m:t>
                                          </m:r>
                                          <m:r>
                                            <a:rPr lang="en-GB" sz="1700" b="0" i="1" smtClean="0">
                                              <a:latin typeface="Cambria Math" panose="02040503050406030204" pitchFamily="18" charset="0"/>
                                              <a:ea typeface="Cambria Math" panose="02040503050406030204" pitchFamily="18" charset="0"/>
                                            </a:rPr>
                                            <m:t>0</m:t>
                                          </m:r>
                                        </m:sub>
                                      </m:sSub>
                                    </m:e>
                                  </m:mr>
                                </m:m>
                              </m:e>
                            </m:mr>
                          </m:m>
                        </m:e>
                      </m:d>
                    </m:oMath>
                  </m:oMathPara>
                </a14:m>
                <a:endParaRPr lang="en-GB" sz="1700" dirty="0"/>
              </a:p>
            </p:txBody>
          </p:sp>
        </mc:Choice>
        <mc:Fallback xmlns="">
          <p:sp>
            <p:nvSpPr>
              <p:cNvPr id="22" name="CasellaDiTesto 21">
                <a:extLst>
                  <a:ext uri="{FF2B5EF4-FFF2-40B4-BE49-F238E27FC236}">
                    <a16:creationId xmlns:a16="http://schemas.microsoft.com/office/drawing/2014/main" id="{DE4D363E-9C7C-4CC9-B700-CC935E0FCB1D}"/>
                  </a:ext>
                </a:extLst>
              </p:cNvPr>
              <p:cNvSpPr txBox="1">
                <a:spLocks noRot="1" noChangeAspect="1" noMove="1" noResize="1" noEditPoints="1" noAdjustHandles="1" noChangeArrowheads="1" noChangeShapeType="1" noTextEdit="1"/>
              </p:cNvSpPr>
              <p:nvPr/>
            </p:nvSpPr>
            <p:spPr>
              <a:xfrm>
                <a:off x="879750" y="4061249"/>
                <a:ext cx="9839297" cy="124200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CC4784E-8E3C-46DE-A2DC-6E0FA24D8EB8}"/>
                  </a:ext>
                </a:extLst>
              </p:cNvPr>
              <p:cNvSpPr txBox="1"/>
              <p:nvPr/>
            </p:nvSpPr>
            <p:spPr>
              <a:xfrm>
                <a:off x="0" y="5932752"/>
                <a:ext cx="12192000" cy="900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𝜆</m:t>
                              </m:r>
                            </m:e>
                          </m:acc>
                        </m:e>
                        <m:sub>
                          <m:r>
                            <a:rPr lang="en-GB" i="1">
                              <a:latin typeface="Cambria Math" panose="02040503050406030204" pitchFamily="18" charset="0"/>
                              <a:ea typeface="Cambria Math" panose="02040503050406030204" pitchFamily="18" charset="0"/>
                            </a:rPr>
                            <m:t>𝜇</m:t>
                          </m:r>
                        </m:sub>
                      </m:sSub>
                      <m:r>
                        <a:rPr lang="en-GB" b="0" i="1" smtClean="0">
                          <a:solidFill>
                            <a:schemeClr val="tx1"/>
                          </a:solidFill>
                          <a:latin typeface="Cambria Math" panose="02040503050406030204" pitchFamily="18" charset="0"/>
                          <a:ea typeface="Cambria Math" panose="02040503050406030204" pitchFamily="18" charset="0"/>
                        </a:rPr>
                        <m:t>=</m:t>
                      </m:r>
                      <m:nary>
                        <m:naryPr>
                          <m:chr m:val="∑"/>
                          <m:ctrlPr>
                            <a:rPr lang="en-GB" b="0" i="1" smtClean="0">
                              <a:solidFill>
                                <a:schemeClr val="tx1"/>
                              </a:solidFill>
                              <a:latin typeface="Cambria Math" panose="02040503050406030204" pitchFamily="18" charset="0"/>
                              <a:ea typeface="Cambria Math" panose="02040503050406030204" pitchFamily="18" charset="0"/>
                            </a:rPr>
                          </m:ctrlPr>
                        </m:naryPr>
                        <m:sub>
                          <m:r>
                            <m:rPr>
                              <m:brk m:alnAt="23"/>
                            </m:rPr>
                            <a:rPr lang="en-GB" b="0" i="1" smtClean="0">
                              <a:solidFill>
                                <a:schemeClr val="tx1"/>
                              </a:solidFill>
                              <a:latin typeface="Cambria Math" panose="02040503050406030204" pitchFamily="18" charset="0"/>
                              <a:ea typeface="Cambria Math" panose="02040503050406030204" pitchFamily="18" charset="0"/>
                            </a:rPr>
                            <m:t>h</m:t>
                          </m:r>
                          <m:r>
                            <a:rPr lang="en-GB" b="0" i="1" smtClean="0">
                              <a:solidFill>
                                <a:schemeClr val="tx1"/>
                              </a:solidFill>
                              <a:latin typeface="Cambria Math" panose="02040503050406030204" pitchFamily="18" charset="0"/>
                              <a:ea typeface="Cambria Math" panose="02040503050406030204" pitchFamily="18" charset="0"/>
                            </a:rPr>
                            <m:t>=0</m:t>
                          </m:r>
                        </m:sub>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sup>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𝑀</m:t>
                              </m:r>
                            </m:e>
                            <m:sub>
                              <m:r>
                                <a:rPr lang="en-GB" i="1">
                                  <a:solidFill>
                                    <a:schemeClr val="tx1"/>
                                  </a:solidFill>
                                  <a:latin typeface="Cambria Math" panose="02040503050406030204" pitchFamily="18" charset="0"/>
                                  <a:ea typeface="Cambria Math" panose="02040503050406030204" pitchFamily="18" charset="0"/>
                                </a:rPr>
                                <m:t>0,</m:t>
                              </m:r>
                              <m:r>
                                <a:rPr lang="en-GB" b="0" i="1" smtClean="0">
                                  <a:solidFill>
                                    <a:schemeClr val="tx1"/>
                                  </a:solidFill>
                                  <a:latin typeface="Cambria Math" panose="02040503050406030204" pitchFamily="18" charset="0"/>
                                  <a:ea typeface="Cambria Math" panose="02040503050406030204" pitchFamily="18" charset="0"/>
                                </a:rPr>
                                <m:t>h</m:t>
                              </m:r>
                            </m:sub>
                          </m:sSub>
                          <m:d>
                            <m:dPr>
                              <m:ctrlPr>
                                <a:rPr lang="en-GB" i="1" smtClean="0">
                                  <a:solidFill>
                                    <a:schemeClr val="tx1"/>
                                  </a:solidFill>
                                  <a:latin typeface="Cambria Math" panose="02040503050406030204" pitchFamily="18" charset="0"/>
                                  <a:ea typeface="Cambria Math" panose="02040503050406030204" pitchFamily="18" charset="0"/>
                                </a:rPr>
                              </m:ctrlPr>
                            </m:dPr>
                            <m:e>
                              <m:r>
                                <a:rPr lang="el-GR" i="1">
                                  <a:solidFill>
                                    <a:schemeClr val="tx1"/>
                                  </a:solidFill>
                                  <a:latin typeface="Cambria Math" panose="02040503050406030204" pitchFamily="18" charset="0"/>
                                  <a:ea typeface="Cambria Math" panose="02040503050406030204" pitchFamily="18" charset="0"/>
                                </a:rPr>
                                <m:t>𝛺</m:t>
                              </m:r>
                            </m:e>
                          </m:d>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𝑒</m:t>
                              </m:r>
                            </m:e>
                            <m:sup>
                              <m:r>
                                <a:rPr lang="en-GB" b="0" i="1" smtClean="0">
                                  <a:solidFill>
                                    <a:schemeClr val="tx1"/>
                                  </a:solidFill>
                                  <a:latin typeface="Cambria Math" panose="02040503050406030204" pitchFamily="18" charset="0"/>
                                  <a:ea typeface="Cambria Math" panose="02040503050406030204" pitchFamily="18" charset="0"/>
                                </a:rPr>
                                <m:t>𝑗</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2</m:t>
                                  </m:r>
                                  <m:r>
                                    <a:rPr lang="en-GB" b="0" i="1" smtClean="0">
                                      <a:solidFill>
                                        <a:schemeClr val="tx1"/>
                                      </a:solidFill>
                                      <a:latin typeface="Cambria Math" panose="02040503050406030204" pitchFamily="18" charset="0"/>
                                      <a:ea typeface="Cambria Math" panose="02040503050406030204" pitchFamily="18" charset="0"/>
                                    </a:rPr>
                                    <m:t>𝜋</m:t>
                                  </m:r>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den>
                              </m:f>
                              <m:r>
                                <a:rPr lang="en-GB" b="0" i="1" smtClean="0">
                                  <a:solidFill>
                                    <a:schemeClr val="tx1"/>
                                  </a:solidFill>
                                  <a:latin typeface="Cambria Math" panose="02040503050406030204" pitchFamily="18" charset="0"/>
                                  <a:ea typeface="Cambria Math" panose="02040503050406030204" pitchFamily="18" charset="0"/>
                                </a:rPr>
                                <m:t>h</m:t>
                              </m:r>
                              <m:r>
                                <a:rPr lang="en-GB" b="0" i="1" smtClean="0">
                                  <a:solidFill>
                                    <a:schemeClr val="tx1"/>
                                  </a:solidFill>
                                  <a:latin typeface="Cambria Math" panose="02040503050406030204" pitchFamily="18" charset="0"/>
                                  <a:ea typeface="Cambria Math" panose="02040503050406030204" pitchFamily="18" charset="0"/>
                                </a:rPr>
                                <m:t>𝜇</m:t>
                              </m:r>
                            </m:sup>
                          </m:sSup>
                        </m:e>
                      </m:nary>
                      <m:r>
                        <a:rPr lang="en-GB" b="0" i="1" smtClean="0">
                          <a:solidFill>
                            <a:schemeClr val="tx1"/>
                          </a:solidFill>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nary>
                        <m:naryPr>
                          <m:chr m:val="∑"/>
                          <m:ctrlPr>
                            <a:rPr lang="en-GB" i="1">
                              <a:latin typeface="Cambria Math" panose="02040503050406030204" pitchFamily="18" charset="0"/>
                              <a:ea typeface="Cambria Math" panose="02040503050406030204" pitchFamily="18" charset="0"/>
                            </a:rPr>
                          </m:ctrlPr>
                        </m:naryPr>
                        <m:sub>
                          <m:r>
                            <a:rPr lang="en-GB" i="1">
                              <a:latin typeface="Cambria Math" panose="02040503050406030204" pitchFamily="18" charset="0"/>
                            </a:rPr>
                            <m:t>𝑝</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e>
                          </m:d>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b="0" i="1" smtClean="0">
                                      <a:latin typeface="Cambria Math" panose="02040503050406030204" pitchFamily="18" charset="0"/>
                                      <a:ea typeface="Cambria Math" panose="02040503050406030204" pitchFamily="18" charset="0"/>
                                    </a:rPr>
                                    <m:t>h</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e>
                          </m:nary>
                        </m:e>
                      </m:nary>
                    </m:oMath>
                  </m:oMathPara>
                </a14:m>
                <a:endParaRPr lang="en-GB" dirty="0"/>
              </a:p>
            </p:txBody>
          </p:sp>
        </mc:Choice>
        <mc:Fallback xmlns="">
          <p:sp>
            <p:nvSpPr>
              <p:cNvPr id="9" name="CasellaDiTesto 8">
                <a:extLst>
                  <a:ext uri="{FF2B5EF4-FFF2-40B4-BE49-F238E27FC236}">
                    <a16:creationId xmlns:a16="http://schemas.microsoft.com/office/drawing/2014/main" id="{FCC4784E-8E3C-46DE-A2DC-6E0FA24D8EB8}"/>
                  </a:ext>
                </a:extLst>
              </p:cNvPr>
              <p:cNvSpPr txBox="1">
                <a:spLocks noRot="1" noChangeAspect="1" noMove="1" noResize="1" noEditPoints="1" noAdjustHandles="1" noChangeArrowheads="1" noChangeShapeType="1" noTextEdit="1"/>
              </p:cNvSpPr>
              <p:nvPr/>
            </p:nvSpPr>
            <p:spPr>
              <a:xfrm>
                <a:off x="0" y="5932752"/>
                <a:ext cx="12192000" cy="900375"/>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801501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B2D7219-439F-4071-BBA8-636EE9657E02}"/>
              </a:ext>
            </a:extLst>
          </p:cNvPr>
          <p:cNvSpPr>
            <a:spLocks noGrp="1"/>
          </p:cNvSpPr>
          <p:nvPr>
            <p:ph type="sldNum" sz="quarter" idx="12"/>
          </p:nvPr>
        </p:nvSpPr>
        <p:spPr/>
        <p:txBody>
          <a:bodyPr/>
          <a:lstStyle/>
          <a:p>
            <a:fld id="{F556478C-EA8F-4B12-8AB2-8053E5C3663D}" type="slidenum">
              <a:rPr lang="en-GB" smtClean="0"/>
              <a:t>62</a:t>
            </a:fld>
            <a:endParaRPr lang="en-GB"/>
          </a:p>
        </p:txBody>
      </p:sp>
      <p:sp>
        <p:nvSpPr>
          <p:cNvPr id="5" name="CasellaDiTesto 4">
            <a:extLst>
              <a:ext uri="{FF2B5EF4-FFF2-40B4-BE49-F238E27FC236}">
                <a16:creationId xmlns:a16="http://schemas.microsoft.com/office/drawing/2014/main" id="{294747EF-5D6C-47BE-886B-0D92C82C1D88}"/>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(7/12)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F9DD81D-693E-4730-9A28-021CE8FF3865}"/>
                  </a:ext>
                </a:extLst>
              </p:cNvPr>
              <p:cNvSpPr txBox="1"/>
              <p:nvPr/>
            </p:nvSpPr>
            <p:spPr>
              <a:xfrm>
                <a:off x="73921" y="993957"/>
                <a:ext cx="12118079" cy="7571303"/>
              </a:xfrm>
              <a:prstGeom prst="rect">
                <a:avLst/>
              </a:prstGeom>
              <a:noFill/>
            </p:spPr>
            <p:txBody>
              <a:bodyPr wrap="square" rtlCol="0">
                <a:spAutoFit/>
              </a:bodyPr>
              <a:lstStyle/>
              <a:p>
                <a:pPr marL="285750" indent="-285750">
                  <a:buFont typeface="Wingdings" panose="05000000000000000000" pitchFamily="2" charset="2"/>
                  <a:buChar char="q"/>
                </a:pPr>
                <a:r>
                  <a:rPr lang="en-GB" dirty="0"/>
                  <a:t>If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oMath>
                </a14:m>
                <a:r>
                  <a:rPr lang="en-GB" dirty="0"/>
                  <a:t> is a multiple of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oMath>
                </a14:m>
                <a:r>
                  <a:rPr lang="en-GB" dirty="0"/>
                  <a:t> (</a:t>
                </a:r>
                <a14:m>
                  <m:oMath xmlns:m="http://schemas.openxmlformats.org/officeDocument/2006/math">
                    <m:r>
                      <a:rPr lang="en-GB">
                        <a:latin typeface="Cambria Math" panose="02040503050406030204" pitchFamily="18" charset="0"/>
                      </a:rPr>
                      <m:t>𝑝</m:t>
                    </m:r>
                    <m:r>
                      <a:rPr lang="en-GB">
                        <a:latin typeface="Cambria Math" panose="02040503050406030204" pitchFamily="18" charset="0"/>
                      </a:rPr>
                      <m:t>+</m:t>
                    </m:r>
                    <m:r>
                      <a:rPr lang="en-GB">
                        <a:latin typeface="Cambria Math" panose="02040503050406030204" pitchFamily="18" charset="0"/>
                      </a:rPr>
                      <m:t>𝜇</m:t>
                    </m:r>
                    <m:r>
                      <a:rPr lang="en-GB">
                        <a:latin typeface="Cambria Math" panose="02040503050406030204" pitchFamily="18" charset="0"/>
                      </a:rPr>
                      <m:t>=</m:t>
                    </m:r>
                    <m:r>
                      <a:rPr lang="en-GB">
                        <a:latin typeface="Cambria Math" panose="02040503050406030204" pitchFamily="18" charset="0"/>
                      </a:rPr>
                      <m:t>𝑙</m:t>
                    </m:r>
                    <m:sSub>
                      <m:sSubPr>
                        <m:ctrlPr>
                          <a:rPr lang="en-GB" i="1">
                            <a:latin typeface="Cambria Math" panose="02040503050406030204" pitchFamily="18" charset="0"/>
                          </a:rPr>
                        </m:ctrlPr>
                      </m:sSubPr>
                      <m:e>
                        <m:r>
                          <a:rPr lang="en-GB">
                            <a:latin typeface="Cambria Math" panose="02040503050406030204" pitchFamily="18" charset="0"/>
                          </a:rPr>
                          <m:t>𝑁</m:t>
                        </m:r>
                      </m:e>
                      <m:sub>
                        <m:r>
                          <a:rPr lang="en-GB">
                            <a:latin typeface="Cambria Math" panose="02040503050406030204" pitchFamily="18" charset="0"/>
                          </a:rPr>
                          <m:t>𝑏</m:t>
                        </m:r>
                      </m:sub>
                    </m:sSub>
                    <m:r>
                      <a:rPr lang="en-GB">
                        <a:latin typeface="Cambria Math" panose="02040503050406030204" pitchFamily="18" charset="0"/>
                      </a:rPr>
                      <m:t>, </m:t>
                    </m:r>
                    <m:r>
                      <a:rPr lang="en-GB">
                        <a:latin typeface="Cambria Math" panose="02040503050406030204" pitchFamily="18" charset="0"/>
                      </a:rPr>
                      <m:t>𝑙</m:t>
                    </m:r>
                  </m:oMath>
                </a14:m>
                <a:r>
                  <a:rPr lang="en-GB" dirty="0"/>
                  <a:t> integer), then the last sum is equal to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oMath>
                </a14:m>
                <a:r>
                  <a:rPr lang="en-GB" dirty="0"/>
                  <a:t>, otherwise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Therefore the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oMath>
                </a14:m>
                <a:r>
                  <a:rPr lang="en-GB" dirty="0"/>
                  <a:t> eigenvalues are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lvl="1"/>
                <a:endParaRPr lang="en-GB" dirty="0"/>
              </a:p>
              <a:p>
                <a:pPr lvl="1"/>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𝜇</m:t>
                    </m:r>
                    <m:r>
                      <a:rPr lang="en-GB" i="1">
                        <a:solidFill>
                          <a:schemeClr val="tx1"/>
                        </a:solidFill>
                        <a:latin typeface="Cambria Math" panose="02040503050406030204" pitchFamily="18" charset="0"/>
                      </a:rPr>
                      <m:t>=0,…,</m:t>
                    </m:r>
                  </m:oMath>
                </a14:m>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oMath>
                </a14:m>
                <a:r>
                  <a:rPr lang="en-GB" dirty="0">
                    <a:solidFill>
                      <a:schemeClr val="tx1"/>
                    </a:solidFill>
                  </a:rPr>
                  <a:t> is called coupled-bunch mode.</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G</a:t>
                </a:r>
                <a:r>
                  <a:rPr lang="en-GB" dirty="0">
                    <a:solidFill>
                      <a:schemeClr val="tx1"/>
                    </a:solidFill>
                  </a:rPr>
                  <a:t>iven a certain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𝜇</m:t>
                    </m:r>
                  </m:oMath>
                </a14:m>
                <a:r>
                  <a:rPr lang="en-GB" dirty="0">
                    <a:solidFill>
                      <a:schemeClr val="tx1"/>
                    </a:solidFill>
                  </a:rPr>
                  <a:t>, an important property of the corresponding eigenvectors can be obtained from</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r>
                  <a:rPr lang="en-GB" dirty="0"/>
                  <a:t>It follows that</a:t>
                </a:r>
                <a:endParaRPr lang="en-GB" dirty="0">
                  <a:solidFill>
                    <a:schemeClr val="tx1"/>
                  </a:solidFill>
                </a:endParaRP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endParaRPr lang="en-GB" dirty="0"/>
              </a:p>
              <a:p>
                <a:endParaRPr lang="en-GB" dirty="0">
                  <a:solidFill>
                    <a:schemeClr val="tx1"/>
                  </a:solidFill>
                </a:endParaRPr>
              </a:p>
            </p:txBody>
          </p:sp>
        </mc:Choice>
        <mc:Fallback xmlns="">
          <p:sp>
            <p:nvSpPr>
              <p:cNvPr id="6" name="CasellaDiTesto 5">
                <a:extLst>
                  <a:ext uri="{FF2B5EF4-FFF2-40B4-BE49-F238E27FC236}">
                    <a16:creationId xmlns:a16="http://schemas.microsoft.com/office/drawing/2014/main" id="{EF9DD81D-693E-4730-9A28-021CE8FF3865}"/>
                  </a:ext>
                </a:extLst>
              </p:cNvPr>
              <p:cNvSpPr txBox="1">
                <a:spLocks noRot="1" noChangeAspect="1" noMove="1" noResize="1" noEditPoints="1" noAdjustHandles="1" noChangeArrowheads="1" noChangeShapeType="1" noTextEdit="1"/>
              </p:cNvSpPr>
              <p:nvPr/>
            </p:nvSpPr>
            <p:spPr>
              <a:xfrm>
                <a:off x="73921" y="993957"/>
                <a:ext cx="12118079" cy="7571303"/>
              </a:xfrm>
              <a:prstGeom prst="rect">
                <a:avLst/>
              </a:prstGeom>
              <a:blipFill>
                <a:blip r:embed="rId2"/>
                <a:stretch>
                  <a:fillRect l="-302" t="-4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8D1ACC0A-85DE-4172-9A5A-D9AA4F781281}"/>
                  </a:ext>
                </a:extLst>
              </p:cNvPr>
              <p:cNvSpPr txBox="1"/>
              <p:nvPr/>
            </p:nvSpPr>
            <p:spPr>
              <a:xfrm>
                <a:off x="714000" y="1559014"/>
                <a:ext cx="6866375" cy="9012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b="0" i="1" smtClean="0">
                                  <a:latin typeface="Cambria Math" panose="02040503050406030204" pitchFamily="18" charset="0"/>
                                  <a:ea typeface="Cambria Math" panose="02040503050406030204" pitchFamily="18" charset="0"/>
                                </a:rPr>
                                <m:t>h</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e>
                      </m:nary>
                      <m:r>
                        <a:rPr lang="en-GB" b="0" i="1" smtClean="0">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p>
                            <m:sSupPr>
                              <m:ctrlPr>
                                <a:rPr lang="en-GB" i="1" smtClean="0">
                                  <a:latin typeface="Cambria Math" panose="02040503050406030204" pitchFamily="18" charset="0"/>
                                </a:rPr>
                              </m:ctrlPr>
                            </m:sSupPr>
                            <m:e>
                              <m:d>
                                <m:dPr>
                                  <m:ctrlPr>
                                    <a:rPr lang="en-GB"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e>
                              </m:d>
                            </m:e>
                            <m:sup>
                              <m:r>
                                <a:rPr lang="en-GB" b="0" i="1" smtClean="0">
                                  <a:latin typeface="Cambria Math" panose="02040503050406030204" pitchFamily="18" charset="0"/>
                                </a:rPr>
                                <m:t>h</m:t>
                              </m:r>
                            </m:sup>
                          </m:sSup>
                        </m:e>
                      </m:nary>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num>
                        <m:den>
                          <m:r>
                            <a:rPr lang="en-GB" b="0" i="1" smtClean="0">
                              <a:latin typeface="Cambria Math" panose="02040503050406030204" pitchFamily="18" charset="0"/>
                              <a:ea typeface="Cambria Math" panose="02040503050406030204" pitchFamily="18" charset="0"/>
                            </a:rPr>
                            <m:t>1−</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den>
                      </m:f>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8" name="CasellaDiTesto 7">
                <a:extLst>
                  <a:ext uri="{FF2B5EF4-FFF2-40B4-BE49-F238E27FC236}">
                    <a16:creationId xmlns:a16="http://schemas.microsoft.com/office/drawing/2014/main" id="{8D1ACC0A-85DE-4172-9A5A-D9AA4F781281}"/>
                  </a:ext>
                </a:extLst>
              </p:cNvPr>
              <p:cNvSpPr txBox="1">
                <a:spLocks noRot="1" noChangeAspect="1" noMove="1" noResize="1" noEditPoints="1" noAdjustHandles="1" noChangeArrowheads="1" noChangeShapeType="1" noTextEdit="1"/>
              </p:cNvSpPr>
              <p:nvPr/>
            </p:nvSpPr>
            <p:spPr>
              <a:xfrm>
                <a:off x="714000" y="1559014"/>
                <a:ext cx="6866375" cy="90120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32431AA3-EEA5-4855-8CEF-BA6D1DDBB038}"/>
                  </a:ext>
                </a:extLst>
              </p:cNvPr>
              <p:cNvSpPr txBox="1"/>
              <p:nvPr/>
            </p:nvSpPr>
            <p:spPr>
              <a:xfrm>
                <a:off x="1624841" y="3039871"/>
                <a:ext cx="8735627"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ea typeface="Cambria Math" panose="02040503050406030204" pitchFamily="18" charset="0"/>
                            </a:rPr>
                          </m:ctrlPr>
                        </m:sSubPr>
                        <m:e>
                          <m:acc>
                            <m:accPr>
                              <m:chr m:val="̅"/>
                              <m:ctrlPr>
                                <a:rPr lang="en-GB" i="1">
                                  <a:solidFill>
                                    <a:srgbClr val="FF0000"/>
                                  </a:solidFill>
                                  <a:latin typeface="Cambria Math" panose="02040503050406030204" pitchFamily="18" charset="0"/>
                                </a:rPr>
                              </m:ctrlPr>
                            </m:accPr>
                            <m:e>
                              <m:r>
                                <a:rPr lang="en-GB" i="1">
                                  <a:solidFill>
                                    <a:srgbClr val="FF0000"/>
                                  </a:solidFill>
                                  <a:latin typeface="Cambria Math" panose="02040503050406030204" pitchFamily="18" charset="0"/>
                                  <a:ea typeface="Cambria Math" panose="02040503050406030204" pitchFamily="18" charset="0"/>
                                </a:rPr>
                                <m:t>𝜆</m:t>
                              </m:r>
                            </m:e>
                          </m:acc>
                        </m:e>
                        <m:sub>
                          <m:r>
                            <a:rPr lang="en-GB" i="1">
                              <a:solidFill>
                                <a:srgbClr val="FF0000"/>
                              </a:solidFill>
                              <a:latin typeface="Cambria Math" panose="02040503050406030204" pitchFamily="18" charset="0"/>
                              <a:ea typeface="Cambria Math" panose="02040503050406030204" pitchFamily="18" charset="0"/>
                            </a:rPr>
                            <m:t>𝜇</m:t>
                          </m:r>
                        </m:sub>
                      </m:sSub>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𝑗𝑐</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rPr>
                            <m:t>𝑒</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𝐶</m:t>
                              </m:r>
                            </m:e>
                            <m:sub>
                              <m:r>
                                <a:rPr lang="en-GB" i="1">
                                  <a:solidFill>
                                    <a:srgbClr val="FF0000"/>
                                  </a:solidFill>
                                  <a:latin typeface="Cambria Math" panose="02040503050406030204" pitchFamily="18" charset="0"/>
                                </a:rPr>
                                <m:t>𝑟</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0</m:t>
                              </m:r>
                            </m:sub>
                          </m:sSub>
                        </m:den>
                      </m:f>
                      <m:nary>
                        <m:naryPr>
                          <m:chr m:val="∑"/>
                          <m:ctrlPr>
                            <a:rPr lang="en-GB" i="1">
                              <a:solidFill>
                                <a:srgbClr val="FF0000"/>
                              </a:solidFill>
                              <a:latin typeface="Cambria Math" panose="02040503050406030204" pitchFamily="18" charset="0"/>
                              <a:ea typeface="Cambria Math" panose="02040503050406030204" pitchFamily="18" charset="0"/>
                            </a:rPr>
                          </m:ctrlPr>
                        </m:naryPr>
                        <m:sub>
                          <m:r>
                            <a:rPr lang="en-GB" b="0" i="1" smtClean="0">
                              <a:solidFill>
                                <a:srgbClr val="FF0000"/>
                              </a:solidFill>
                              <a:latin typeface="Cambria Math" panose="02040503050406030204" pitchFamily="18" charset="0"/>
                            </a:rPr>
                            <m:t>𝑙</m:t>
                          </m:r>
                          <m:r>
                            <a:rPr lang="en-GB" i="1">
                              <a:solidFill>
                                <a:srgbClr val="FF0000"/>
                              </a:solidFill>
                              <a:latin typeface="Cambria Math" panose="02040503050406030204" pitchFamily="18" charset="0"/>
                            </a:rPr>
                            <m:t>=−∞</m:t>
                          </m:r>
                        </m:sub>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p>
                        <m:e>
                          <m:d>
                            <m:dPr>
                              <m:begChr m:val="["/>
                              <m:endChr m:val="]"/>
                              <m:ctrlPr>
                                <a:rPr lang="en-GB" i="1" smtClean="0">
                                  <a:solidFill>
                                    <a:srgbClr val="FF0000"/>
                                  </a:solidFill>
                                  <a:latin typeface="Cambria Math" panose="02040503050406030204" pitchFamily="18" charset="0"/>
                                  <a:ea typeface="Cambria Math" panose="02040503050406030204" pitchFamily="18" charset="0"/>
                                </a:rPr>
                              </m:ctrlPr>
                            </m:dPr>
                            <m:e>
                              <m:d>
                                <m:dPr>
                                  <m:ctrlPr>
                                    <a:rPr lang="en-GB" i="1" smtClean="0">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r>
                                <a:rPr lang="el-GR" i="1">
                                  <a:solidFill>
                                    <a:srgbClr val="FF0000"/>
                                  </a:solidFill>
                                  <a:latin typeface="Cambria Math" panose="02040503050406030204" pitchFamily="18" charset="0"/>
                                  <a:ea typeface="Cambria Math" panose="02040503050406030204" pitchFamily="18" charset="0"/>
                                </a:rPr>
                                <m:t>𝛺</m:t>
                              </m:r>
                            </m:e>
                          </m:d>
                        </m:e>
                      </m:nary>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𝑍</m:t>
                          </m:r>
                        </m:e>
                        <m:sub>
                          <m:r>
                            <a:rPr lang="en-GB" i="1">
                              <a:solidFill>
                                <a:srgbClr val="FF0000"/>
                              </a:solidFill>
                              <a:latin typeface="Cambria Math" panose="02040503050406030204" pitchFamily="18" charset="0"/>
                              <a:ea typeface="Cambria Math" panose="02040503050406030204" pitchFamily="18" charset="0"/>
                            </a:rPr>
                            <m:t>∥</m:t>
                          </m:r>
                        </m:sub>
                      </m:sSub>
                      <m:d>
                        <m:dPr>
                          <m:begChr m:val="["/>
                          <m:endChr m:val="]"/>
                          <m:ctrlPr>
                            <a:rPr lang="en-GB" i="1">
                              <a:solidFill>
                                <a:srgbClr val="FF0000"/>
                              </a:solidFill>
                              <a:latin typeface="Cambria Math" panose="02040503050406030204" pitchFamily="18" charset="0"/>
                              <a:ea typeface="Cambria Math" panose="02040503050406030204" pitchFamily="18" charset="0"/>
                            </a:rPr>
                          </m:ctrlPr>
                        </m:dPr>
                        <m:e>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r>
                            <a:rPr lang="el-GR" i="1">
                              <a:solidFill>
                                <a:srgbClr val="FF0000"/>
                              </a:solidFill>
                              <a:latin typeface="Cambria Math" panose="02040503050406030204" pitchFamily="18" charset="0"/>
                              <a:ea typeface="Cambria Math" panose="02040503050406030204" pitchFamily="18" charset="0"/>
                            </a:rPr>
                            <m:t>𝛺</m:t>
                          </m:r>
                        </m:e>
                      </m:d>
                    </m:oMath>
                  </m:oMathPara>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32431AA3-EEA5-4855-8CEF-BA6D1DDBB038}"/>
                  </a:ext>
                </a:extLst>
              </p:cNvPr>
              <p:cNvSpPr txBox="1">
                <a:spLocks noRot="1" noChangeAspect="1" noMove="1" noResize="1" noEditPoints="1" noAdjustHandles="1" noChangeArrowheads="1" noChangeShapeType="1" noTextEdit="1"/>
              </p:cNvSpPr>
              <p:nvPr/>
            </p:nvSpPr>
            <p:spPr>
              <a:xfrm>
                <a:off x="1624841" y="3039871"/>
                <a:ext cx="8735627" cy="862224"/>
              </a:xfrm>
              <a:prstGeom prst="rect">
                <a:avLst/>
              </a:prstGeom>
              <a:blipFill>
                <a:blip r:embed="rId4"/>
                <a:stretch>
                  <a:fillRect/>
                </a:stretch>
              </a:blipFill>
            </p:spPr>
            <p:txBody>
              <a:bodyPr/>
              <a:lstStyle/>
              <a:p>
                <a:r>
                  <a:rPr lang="en-GB">
                    <a:noFill/>
                  </a:rPr>
                  <a:t> </a:t>
                </a:r>
              </a:p>
            </p:txBody>
          </p:sp>
        </mc:Fallback>
      </mc:AlternateContent>
      <p:sp>
        <p:nvSpPr>
          <p:cNvPr id="12" name="Freccia a destra 11">
            <a:extLst>
              <a:ext uri="{FF2B5EF4-FFF2-40B4-BE49-F238E27FC236}">
                <a16:creationId xmlns:a16="http://schemas.microsoft.com/office/drawing/2014/main" id="{E86411BE-A2C0-49B6-BA5B-57E3653F9756}"/>
              </a:ext>
            </a:extLst>
          </p:cNvPr>
          <p:cNvSpPr/>
          <p:nvPr/>
        </p:nvSpPr>
        <p:spPr>
          <a:xfrm>
            <a:off x="7381357" y="1822389"/>
            <a:ext cx="548640" cy="3744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A1DD80F-D4B7-41C8-B670-A9F938DB0F9C}"/>
                  </a:ext>
                </a:extLst>
              </p:cNvPr>
              <p:cNvSpPr txBox="1"/>
              <p:nvPr/>
            </p:nvSpPr>
            <p:spPr>
              <a:xfrm>
                <a:off x="8023507" y="1519781"/>
                <a:ext cx="3526343" cy="87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r>
                                <a:rPr lang="en-GB" b="0" i="1" smtClean="0">
                                  <a:latin typeface="Cambria Math" panose="02040503050406030204" pitchFamily="18" charset="0"/>
                                  <a:ea typeface="Cambria Math" panose="02040503050406030204" pitchFamily="18" charset="0"/>
                                </a:rPr>
                                <m:t>h</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𝑝</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up>
                          </m:sSup>
                        </m:e>
                      </m:nary>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𝛿</m:t>
                          </m:r>
                        </m:e>
                        <m:sub>
                          <m:r>
                            <a:rPr lang="en-GB" i="1">
                              <a:latin typeface="Cambria Math" panose="02040503050406030204" pitchFamily="18" charset="0"/>
                              <a:ea typeface="Cambria Math" panose="02040503050406030204" pitchFamily="18" charset="0"/>
                            </a:rPr>
                            <m:t>𝑝</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sub>
                      </m:sSub>
                    </m:oMath>
                  </m:oMathPara>
                </a14:m>
                <a:endParaRPr lang="en-GB" dirty="0"/>
              </a:p>
            </p:txBody>
          </p:sp>
        </mc:Choice>
        <mc:Fallback xmlns="">
          <p:sp>
            <p:nvSpPr>
              <p:cNvPr id="14" name="CasellaDiTesto 13">
                <a:extLst>
                  <a:ext uri="{FF2B5EF4-FFF2-40B4-BE49-F238E27FC236}">
                    <a16:creationId xmlns:a16="http://schemas.microsoft.com/office/drawing/2014/main" id="{8A1DD80F-D4B7-41C8-B670-A9F938DB0F9C}"/>
                  </a:ext>
                </a:extLst>
              </p:cNvPr>
              <p:cNvSpPr txBox="1">
                <a:spLocks noRot="1" noChangeAspect="1" noMove="1" noResize="1" noEditPoints="1" noAdjustHandles="1" noChangeArrowheads="1" noChangeShapeType="1" noTextEdit="1"/>
              </p:cNvSpPr>
              <p:nvPr/>
            </p:nvSpPr>
            <p:spPr>
              <a:xfrm>
                <a:off x="8023507" y="1519781"/>
                <a:ext cx="3526343" cy="87145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00883AA7-DC52-454C-9553-8899D43C50A8}"/>
                  </a:ext>
                </a:extLst>
              </p:cNvPr>
              <p:cNvSpPr txBox="1"/>
              <p:nvPr/>
            </p:nvSpPr>
            <p:spPr>
              <a:xfrm>
                <a:off x="2449915" y="5043183"/>
                <a:ext cx="5996060" cy="901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𝑀</m:t>
                              </m:r>
                            </m:e>
                            <m:sub>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h</m:t>
                              </m:r>
                            </m:sub>
                          </m:sSub>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den>
                              </m:f>
                              <m: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𝜇</m:t>
                              </m:r>
                            </m:sup>
                          </m:sSup>
                        </m:e>
                      </m:nary>
                      <m:sSubSup>
                        <m:sSubSupPr>
                          <m:ctrlPr>
                            <a:rPr lang="en-GB" i="1" smtClean="0">
                              <a:solidFill>
                                <a:schemeClr val="tx1"/>
                              </a:solidFill>
                              <a:latin typeface="Cambria Math" panose="02040503050406030204" pitchFamily="18" charset="0"/>
                            </a:rPr>
                          </m:ctrlPr>
                        </m:sSubSupPr>
                        <m:e>
                          <m:r>
                            <a:rPr lang="en-GB" b="0" i="1" smtClean="0">
                              <a:solidFill>
                                <a:schemeClr val="tx1"/>
                              </a:solidFill>
                              <a:latin typeface="Cambria Math" panose="02040503050406030204" pitchFamily="18" charset="0"/>
                            </a:rPr>
                            <m:t>𝑏</m:t>
                          </m:r>
                        </m:e>
                        <m:sub>
                          <m:r>
                            <a:rPr lang="en-GB" b="0" i="1" smtClean="0">
                              <a:solidFill>
                                <a:schemeClr val="tx1"/>
                              </a:solidFill>
                              <a:latin typeface="Cambria Math" panose="02040503050406030204" pitchFamily="18" charset="0"/>
                            </a:rPr>
                            <m:t>𝑛</m:t>
                          </m:r>
                        </m:sub>
                        <m:sup>
                          <m:d>
                            <m:dPr>
                              <m:ctrlPr>
                                <a:rPr lang="en-GB" i="1" smtClean="0">
                                  <a:solidFill>
                                    <a:schemeClr val="tx1"/>
                                  </a:solidFill>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bSup>
                      <m:r>
                        <a:rPr lang="en-GB" b="0" i="1" smtClean="0">
                          <a:solidFill>
                            <a:schemeClr val="tx1"/>
                          </a:solidFill>
                          <a:latin typeface="Cambria Math" panose="02040503050406030204" pitchFamily="18" charset="0"/>
                          <a:ea typeface="Cambria Math" panose="02040503050406030204" pitchFamily="18" charset="0"/>
                        </a:rPr>
                        <m:t>=</m:t>
                      </m:r>
                      <m:nary>
                        <m:naryPr>
                          <m:chr m:val="∑"/>
                          <m:ctrlPr>
                            <a:rPr lang="en-GB" i="1">
                              <a:solidFill>
                                <a:schemeClr val="tx1"/>
                              </a:solidFill>
                              <a:latin typeface="Cambria Math" panose="02040503050406030204" pitchFamily="18" charset="0"/>
                            </a:rPr>
                          </m:ctrlPr>
                        </m:naryPr>
                        <m:sub>
                          <m:r>
                            <a:rPr lang="en-GB" b="0" i="1" smtClean="0">
                              <a:solidFill>
                                <a:schemeClr val="tx1"/>
                              </a:solidFill>
                              <a:latin typeface="Cambria Math" panose="02040503050406030204" pitchFamily="18" charset="0"/>
                            </a:rPr>
                            <m:t>𝑝</m:t>
                          </m:r>
                          <m:r>
                            <a:rPr lang="en-GB" i="1">
                              <a:solidFill>
                                <a:schemeClr val="tx1"/>
                              </a:solidFill>
                              <a:latin typeface="Cambria Math" panose="02040503050406030204" pitchFamily="18" charset="0"/>
                            </a:rPr>
                            <m:t>=0</m:t>
                          </m:r>
                        </m:sub>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sup>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𝑀</m:t>
                              </m:r>
                            </m:e>
                            <m:sub>
                              <m:r>
                                <a:rPr lang="en-GB" i="1">
                                  <a:solidFill>
                                    <a:schemeClr val="tx1"/>
                                  </a:solidFill>
                                  <a:latin typeface="Cambria Math" panose="02040503050406030204" pitchFamily="18" charset="0"/>
                                  <a:ea typeface="Cambria Math" panose="02040503050406030204" pitchFamily="18" charset="0"/>
                                </a:rPr>
                                <m:t>𝑛</m:t>
                              </m:r>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𝑝</m:t>
                              </m:r>
                            </m:sub>
                          </m:sSub>
                          <m:sSubSup>
                            <m:sSubSupPr>
                              <m:ctrlPr>
                                <a:rPr lang="en-GB" i="1">
                                  <a:latin typeface="Cambria Math" panose="02040503050406030204" pitchFamily="18" charset="0"/>
                                </a:rPr>
                              </m:ctrlPr>
                            </m:sSubSupPr>
                            <m:e>
                              <m:r>
                                <a:rPr lang="en-GB" i="1">
                                  <a:latin typeface="Cambria Math" panose="02040503050406030204" pitchFamily="18" charset="0"/>
                                </a:rPr>
                                <m:t>𝑏</m:t>
                              </m:r>
                            </m:e>
                            <m:sub>
                              <m:r>
                                <a:rPr lang="en-GB" b="0" i="1" smtClean="0">
                                  <a:latin typeface="Cambria Math" panose="02040503050406030204" pitchFamily="18" charset="0"/>
                                </a:rPr>
                                <m:t>𝑝</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bSup>
                        </m:e>
                      </m:nary>
                      <m:r>
                        <a:rPr lang="en-GB" b="0" i="1" smtClean="0">
                          <a:solidFill>
                            <a:schemeClr val="tx1"/>
                          </a:solidFill>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rPr>
                          </m:ctrlPr>
                        </m:naryPr>
                        <m:sub>
                          <m:r>
                            <a:rPr lang="en-GB" b="0" i="1" smtClean="0">
                              <a:latin typeface="Cambria Math" panose="02040503050406030204" pitchFamily="18" charset="0"/>
                            </a:rPr>
                            <m:t>𝑝</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𝑀</m:t>
                              </m:r>
                            </m:e>
                            <m:sub>
                              <m:r>
                                <a:rPr lang="en-GB" b="0" i="1" smtClean="0">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sub>
                          </m:sSub>
                          <m:sSubSup>
                            <m:sSubSupPr>
                              <m:ctrlPr>
                                <a:rPr lang="en-GB" i="1">
                                  <a:latin typeface="Cambria Math" panose="02040503050406030204" pitchFamily="18" charset="0"/>
                                </a:rPr>
                              </m:ctrlPr>
                            </m:sSubSupPr>
                            <m:e>
                              <m:r>
                                <a:rPr lang="en-GB" i="1">
                                  <a:latin typeface="Cambria Math" panose="02040503050406030204" pitchFamily="18" charset="0"/>
                                </a:rPr>
                                <m:t>𝑏</m:t>
                              </m:r>
                            </m:e>
                            <m:sub>
                              <m:r>
                                <a:rPr lang="en-GB" b="0" i="1" smtClean="0">
                                  <a:latin typeface="Cambria Math" panose="02040503050406030204" pitchFamily="18" charset="0"/>
                                </a:rPr>
                                <m:t>𝑝</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bSup>
                        </m:e>
                      </m:nary>
                    </m:oMath>
                  </m:oMathPara>
                </a14:m>
                <a:endParaRPr lang="en-GB" dirty="0"/>
              </a:p>
            </p:txBody>
          </p:sp>
        </mc:Choice>
        <mc:Fallback xmlns="">
          <p:sp>
            <p:nvSpPr>
              <p:cNvPr id="17" name="CasellaDiTesto 16">
                <a:extLst>
                  <a:ext uri="{FF2B5EF4-FFF2-40B4-BE49-F238E27FC236}">
                    <a16:creationId xmlns:a16="http://schemas.microsoft.com/office/drawing/2014/main" id="{00883AA7-DC52-454C-9553-8899D43C50A8}"/>
                  </a:ext>
                </a:extLst>
              </p:cNvPr>
              <p:cNvSpPr txBox="1">
                <a:spLocks noRot="1" noChangeAspect="1" noMove="1" noResize="1" noEditPoints="1" noAdjustHandles="1" noChangeArrowheads="1" noChangeShapeType="1" noTextEdit="1"/>
              </p:cNvSpPr>
              <p:nvPr/>
            </p:nvSpPr>
            <p:spPr>
              <a:xfrm>
                <a:off x="2449915" y="5043183"/>
                <a:ext cx="5996060" cy="90165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BD358CF7-1E0F-4E0F-A191-0D7B07C4AC7C}"/>
                  </a:ext>
                </a:extLst>
              </p:cNvPr>
              <p:cNvSpPr txBox="1"/>
              <p:nvPr/>
            </p:nvSpPr>
            <p:spPr>
              <a:xfrm>
                <a:off x="8786806" y="5309345"/>
                <a:ext cx="2128947" cy="369332"/>
              </a:xfrm>
              <a:prstGeom prst="rect">
                <a:avLst/>
              </a:prstGeom>
              <a:noFill/>
            </p:spPr>
            <p:txBody>
              <a:bodyPr wrap="square">
                <a:spAutoFit/>
              </a:bodyPr>
              <a:lstStyle/>
              <a:p>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𝑛</m:t>
                    </m:r>
                    <m:r>
                      <a:rPr lang="en-GB" i="1">
                        <a:solidFill>
                          <a:schemeClr val="tx1"/>
                        </a:solidFill>
                        <a:latin typeface="Cambria Math" panose="02040503050406030204" pitchFamily="18" charset="0"/>
                      </a:rPr>
                      <m:t>=0,…,</m:t>
                    </m:r>
                  </m:oMath>
                </a14:m>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−1</m:t>
                    </m:r>
                  </m:oMath>
                </a14:m>
                <a:r>
                  <a:rPr lang="en-GB" dirty="0">
                    <a:solidFill>
                      <a:schemeClr val="tx1"/>
                    </a:solidFill>
                  </a:rPr>
                  <a:t> </a:t>
                </a:r>
                <a:endParaRPr lang="en-GB" dirty="0"/>
              </a:p>
            </p:txBody>
          </p:sp>
        </mc:Choice>
        <mc:Fallback xmlns="">
          <p:sp>
            <p:nvSpPr>
              <p:cNvPr id="23" name="CasellaDiTesto 22">
                <a:extLst>
                  <a:ext uri="{FF2B5EF4-FFF2-40B4-BE49-F238E27FC236}">
                    <a16:creationId xmlns:a16="http://schemas.microsoft.com/office/drawing/2014/main" id="{BD358CF7-1E0F-4E0F-A191-0D7B07C4AC7C}"/>
                  </a:ext>
                </a:extLst>
              </p:cNvPr>
              <p:cNvSpPr txBox="1">
                <a:spLocks noRot="1" noChangeAspect="1" noMove="1" noResize="1" noEditPoints="1" noAdjustHandles="1" noChangeArrowheads="1" noChangeShapeType="1" noTextEdit="1"/>
              </p:cNvSpPr>
              <p:nvPr/>
            </p:nvSpPr>
            <p:spPr>
              <a:xfrm>
                <a:off x="8786806" y="5309345"/>
                <a:ext cx="2128947"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B17AAE06-30D6-4E3D-99B5-86556613644C}"/>
                  </a:ext>
                </a:extLst>
              </p:cNvPr>
              <p:cNvSpPr txBox="1"/>
              <p:nvPr/>
            </p:nvSpPr>
            <p:spPr>
              <a:xfrm>
                <a:off x="7237142" y="6178093"/>
                <a:ext cx="4356539" cy="5488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𝑏</m:t>
                          </m:r>
                        </m:e>
                        <m:sub>
                          <m:r>
                            <a:rPr lang="en-GB" i="1">
                              <a:solidFill>
                                <a:srgbClr val="FF0000"/>
                              </a:solidFill>
                              <a:latin typeface="Cambria Math" panose="02040503050406030204" pitchFamily="18" charset="0"/>
                            </a:rPr>
                            <m:t>𝑛</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bSup>
                      <m:r>
                        <a:rPr lang="en-GB" b="0" i="1" smtClean="0">
                          <a:solidFill>
                            <a:srgbClr val="FF0000"/>
                          </a:solidFill>
                          <a:latin typeface="Cambria Math" panose="02040503050406030204" pitchFamily="18" charset="0"/>
                          <a:ea typeface="Cambria Math" panose="02040503050406030204" pitchFamily="18" charset="0"/>
                        </a:rPr>
                        <m:t>=</m:t>
                      </m:r>
                      <m:sSubSup>
                        <m:sSubSupPr>
                          <m:ctrlPr>
                            <a:rPr lang="en-GB" i="1">
                              <a:solidFill>
                                <a:srgbClr val="FF0000"/>
                              </a:solidFill>
                              <a:latin typeface="Cambria Math" panose="02040503050406030204" pitchFamily="18" charset="0"/>
                            </a:rPr>
                          </m:ctrlPr>
                        </m:sSubSupPr>
                        <m:e>
                          <m:r>
                            <a:rPr lang="en-GB" i="1">
                              <a:solidFill>
                                <a:srgbClr val="FF0000"/>
                              </a:solidFill>
                              <a:latin typeface="Cambria Math" panose="02040503050406030204" pitchFamily="18" charset="0"/>
                            </a:rPr>
                            <m:t>𝑏</m:t>
                          </m:r>
                        </m:e>
                        <m:sub>
                          <m:r>
                            <a:rPr lang="en-GB" b="0" i="1" smtClean="0">
                              <a:solidFill>
                                <a:srgbClr val="FF0000"/>
                              </a:solidFill>
                              <a:latin typeface="Cambria Math" panose="02040503050406030204" pitchFamily="18" charset="0"/>
                            </a:rPr>
                            <m:t>0</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bSup>
                      <m:sSup>
                        <m:sSupPr>
                          <m:ctrlPr>
                            <a:rPr lang="en-GB" i="1">
                              <a:solidFill>
                                <a:srgbClr val="FF0000"/>
                              </a:solidFill>
                              <a:latin typeface="Cambria Math" panose="02040503050406030204" pitchFamily="18" charset="0"/>
                              <a:ea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𝑒</m:t>
                          </m:r>
                        </m:e>
                        <m:sup>
                          <m:r>
                            <a:rPr lang="en-GB" i="1">
                              <a:solidFill>
                                <a:srgbClr val="FF0000"/>
                              </a:solidFill>
                              <a:latin typeface="Cambria Math" panose="02040503050406030204" pitchFamily="18" charset="0"/>
                              <a:ea typeface="Cambria Math" panose="02040503050406030204" pitchFamily="18" charset="0"/>
                            </a:rPr>
                            <m:t>𝑗</m:t>
                          </m:r>
                          <m:f>
                            <m:fPr>
                              <m:ctrlPr>
                                <a:rPr lang="en-GB" i="1">
                                  <a:solidFill>
                                    <a:srgbClr val="FF0000"/>
                                  </a:solidFill>
                                  <a:latin typeface="Cambria Math" panose="02040503050406030204" pitchFamily="18" charset="0"/>
                                  <a:ea typeface="Cambria Math" panose="02040503050406030204" pitchFamily="18" charset="0"/>
                                </a:rPr>
                              </m:ctrlPr>
                            </m:fPr>
                            <m:num>
                              <m:r>
                                <a:rPr lang="en-GB" i="1">
                                  <a:solidFill>
                                    <a:srgbClr val="FF0000"/>
                                  </a:solidFill>
                                  <a:latin typeface="Cambria Math" panose="02040503050406030204" pitchFamily="18" charset="0"/>
                                  <a:ea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den>
                          </m:f>
                          <m:r>
                            <a:rPr lang="en-GB" b="0" i="1" smtClean="0">
                              <a:solidFill>
                                <a:srgbClr val="FF0000"/>
                              </a:solidFill>
                              <a:latin typeface="Cambria Math" panose="02040503050406030204" pitchFamily="18" charset="0"/>
                            </a:rPr>
                            <m:t>𝑛</m:t>
                          </m:r>
                          <m:r>
                            <a:rPr lang="en-GB" i="1">
                              <a:solidFill>
                                <a:srgbClr val="FF0000"/>
                              </a:solidFill>
                              <a:latin typeface="Cambria Math" panose="02040503050406030204" pitchFamily="18" charset="0"/>
                              <a:ea typeface="Cambria Math" panose="02040503050406030204" pitchFamily="18" charset="0"/>
                            </a:rPr>
                            <m:t>𝜇</m:t>
                          </m:r>
                        </m:sup>
                      </m:sSup>
                    </m:oMath>
                  </m:oMathPara>
                </a14:m>
                <a:endParaRPr lang="en-GB" dirty="0"/>
              </a:p>
            </p:txBody>
          </p:sp>
        </mc:Choice>
        <mc:Fallback xmlns="">
          <p:sp>
            <p:nvSpPr>
              <p:cNvPr id="27" name="CasellaDiTesto 26">
                <a:extLst>
                  <a:ext uri="{FF2B5EF4-FFF2-40B4-BE49-F238E27FC236}">
                    <a16:creationId xmlns:a16="http://schemas.microsoft.com/office/drawing/2014/main" id="{B17AAE06-30D6-4E3D-99B5-86556613644C}"/>
                  </a:ext>
                </a:extLst>
              </p:cNvPr>
              <p:cNvSpPr txBox="1">
                <a:spLocks noRot="1" noChangeAspect="1" noMove="1" noResize="1" noEditPoints="1" noAdjustHandles="1" noChangeArrowheads="1" noChangeShapeType="1" noTextEdit="1"/>
              </p:cNvSpPr>
              <p:nvPr/>
            </p:nvSpPr>
            <p:spPr>
              <a:xfrm>
                <a:off x="7237142" y="6178093"/>
                <a:ext cx="4356539" cy="548805"/>
              </a:xfrm>
              <a:prstGeom prst="rect">
                <a:avLst/>
              </a:prstGeom>
              <a:blipFill>
                <a:blip r:embed="rId8"/>
                <a:stretch>
                  <a:fillRect/>
                </a:stretch>
              </a:blipFill>
            </p:spPr>
            <p:txBody>
              <a:bodyPr/>
              <a:lstStyle/>
              <a:p>
                <a:r>
                  <a:rPr lang="en-GB">
                    <a:noFill/>
                  </a:rPr>
                  <a:t> </a:t>
                </a:r>
              </a:p>
            </p:txBody>
          </p:sp>
        </mc:Fallback>
      </mc:AlternateContent>
      <p:sp>
        <p:nvSpPr>
          <p:cNvPr id="32" name="Freccia a destra 31">
            <a:extLst>
              <a:ext uri="{FF2B5EF4-FFF2-40B4-BE49-F238E27FC236}">
                <a16:creationId xmlns:a16="http://schemas.microsoft.com/office/drawing/2014/main" id="{02B04DA3-9C24-4F9F-A86B-0543866D9384}"/>
              </a:ext>
            </a:extLst>
          </p:cNvPr>
          <p:cNvSpPr/>
          <p:nvPr/>
        </p:nvSpPr>
        <p:spPr>
          <a:xfrm>
            <a:off x="7580375" y="6308665"/>
            <a:ext cx="548640" cy="3744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036D8AE6-3FF4-4C32-8CB4-78D194B214B8}"/>
                  </a:ext>
                </a:extLst>
              </p:cNvPr>
              <p:cNvSpPr txBox="1"/>
              <p:nvPr/>
            </p:nvSpPr>
            <p:spPr>
              <a:xfrm>
                <a:off x="1727716" y="6178093"/>
                <a:ext cx="3130719" cy="586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𝑗</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den>
                          </m:f>
                          <m:r>
                            <a:rPr lang="en-GB" b="0" i="1" smtClean="0">
                              <a:latin typeface="Cambria Math" panose="02040503050406030204" pitchFamily="18" charset="0"/>
                            </a:rPr>
                            <m:t>h</m:t>
                          </m:r>
                          <m:r>
                            <a:rPr lang="en-GB" i="1">
                              <a:latin typeface="Cambria Math" panose="02040503050406030204" pitchFamily="18" charset="0"/>
                              <a:ea typeface="Cambria Math" panose="02040503050406030204" pitchFamily="18" charset="0"/>
                            </a:rPr>
                            <m:t>𝜇</m:t>
                          </m:r>
                        </m:sup>
                      </m:sSup>
                      <m:sSubSup>
                        <m:sSubSupPr>
                          <m:ctrlPr>
                            <a:rPr lang="en-GB" i="1">
                              <a:latin typeface="Cambria Math" panose="02040503050406030204" pitchFamily="18" charset="0"/>
                            </a:rPr>
                          </m:ctrlPr>
                        </m:sSubSupPr>
                        <m:e>
                          <m:r>
                            <a:rPr lang="en-GB" i="1">
                              <a:latin typeface="Cambria Math" panose="02040503050406030204" pitchFamily="18" charset="0"/>
                            </a:rPr>
                            <m:t>𝑏</m:t>
                          </m:r>
                        </m:e>
                        <m:sub>
                          <m:r>
                            <a:rPr lang="en-GB" i="1">
                              <a:latin typeface="Cambria Math" panose="02040503050406030204" pitchFamily="18" charset="0"/>
                            </a:rPr>
                            <m:t>𝑛</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bSup>
                      <m:r>
                        <a:rPr lang="en-GB"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𝑏</m:t>
                          </m:r>
                        </m:e>
                        <m:sub>
                          <m:r>
                            <a:rPr lang="en-GB" b="0" i="1" smtClean="0">
                              <a:latin typeface="Cambria Math" panose="02040503050406030204" pitchFamily="18" charset="0"/>
                            </a:rPr>
                            <m:t>h</m:t>
                          </m:r>
                          <m:r>
                            <a:rPr lang="en-GB" b="0" i="1" smtClean="0">
                              <a:latin typeface="Cambria Math" panose="02040503050406030204" pitchFamily="18" charset="0"/>
                            </a:rPr>
                            <m:t>+</m:t>
                          </m:r>
                          <m:r>
                            <a:rPr lang="en-GB" i="1">
                              <a:latin typeface="Cambria Math" panose="02040503050406030204" pitchFamily="18" charset="0"/>
                            </a:rPr>
                            <m:t>𝑛</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bSup>
                    </m:oMath>
                  </m:oMathPara>
                </a14:m>
                <a:endParaRPr lang="en-GB" dirty="0"/>
              </a:p>
            </p:txBody>
          </p:sp>
        </mc:Choice>
        <mc:Fallback xmlns="">
          <p:sp>
            <p:nvSpPr>
              <p:cNvPr id="34" name="CasellaDiTesto 33">
                <a:extLst>
                  <a:ext uri="{FF2B5EF4-FFF2-40B4-BE49-F238E27FC236}">
                    <a16:creationId xmlns:a16="http://schemas.microsoft.com/office/drawing/2014/main" id="{036D8AE6-3FF4-4C32-8CB4-78D194B214B8}"/>
                  </a:ext>
                </a:extLst>
              </p:cNvPr>
              <p:cNvSpPr txBox="1">
                <a:spLocks noRot="1" noChangeAspect="1" noMove="1" noResize="1" noEditPoints="1" noAdjustHandles="1" noChangeArrowheads="1" noChangeShapeType="1" noTextEdit="1"/>
              </p:cNvSpPr>
              <p:nvPr/>
            </p:nvSpPr>
            <p:spPr>
              <a:xfrm>
                <a:off x="1727716" y="6178093"/>
                <a:ext cx="3130719" cy="586571"/>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806AF019-6BB0-488F-801A-993670AFB1A1}"/>
                  </a:ext>
                </a:extLst>
              </p:cNvPr>
              <p:cNvSpPr txBox="1"/>
              <p:nvPr/>
            </p:nvSpPr>
            <p:spPr>
              <a:xfrm>
                <a:off x="4427296" y="6178093"/>
                <a:ext cx="3130719" cy="586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𝑏</m:t>
                          </m:r>
                        </m:e>
                        <m:sub>
                          <m:r>
                            <a:rPr lang="en-GB" i="1">
                              <a:solidFill>
                                <a:schemeClr val="tx1"/>
                              </a:solidFill>
                              <a:latin typeface="Cambria Math" panose="02040503050406030204" pitchFamily="18" charset="0"/>
                            </a:rPr>
                            <m:t>𝑛</m:t>
                          </m:r>
                        </m:sub>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𝜇</m:t>
                              </m:r>
                            </m:e>
                          </m:d>
                        </m:sup>
                      </m:sSubSup>
                      <m:r>
                        <a:rPr lang="en-GB" b="0" i="1" smtClean="0">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𝑏</m:t>
                          </m:r>
                        </m:e>
                        <m:sub>
                          <m:r>
                            <a:rPr lang="en-GB" b="0" i="1" smtClean="0">
                              <a:solidFill>
                                <a:schemeClr val="tx1"/>
                              </a:solidFill>
                              <a:latin typeface="Cambria Math" panose="02040503050406030204" pitchFamily="18" charset="0"/>
                            </a:rPr>
                            <m:t>h</m:t>
                          </m:r>
                          <m:r>
                            <a:rPr lang="en-GB" b="0" i="1"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𝑛</m:t>
                          </m:r>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𝑁</m:t>
                              </m:r>
                            </m:e>
                            <m:sub>
                              <m:r>
                                <a:rPr lang="en-GB" b="0" i="1" smtClean="0">
                                  <a:solidFill>
                                    <a:schemeClr val="tx1"/>
                                  </a:solidFill>
                                  <a:latin typeface="Cambria Math" panose="02040503050406030204" pitchFamily="18" charset="0"/>
                                </a:rPr>
                                <m:t>𝑏</m:t>
                              </m:r>
                            </m:sub>
                          </m:sSub>
                        </m:sub>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𝜇</m:t>
                              </m:r>
                            </m:e>
                          </m:d>
                        </m:sup>
                      </m:sSubSup>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𝑒</m:t>
                          </m:r>
                        </m:e>
                        <m:sup>
                          <m:r>
                            <a:rPr lang="en-GB" b="0" i="1" smtClean="0">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𝑗</m:t>
                          </m:r>
                          <m:f>
                            <m:fPr>
                              <m:ctrlPr>
                                <a:rPr lang="en-GB" i="1">
                                  <a:solidFill>
                                    <a:schemeClr val="tx1"/>
                                  </a:solidFill>
                                  <a:latin typeface="Cambria Math" panose="02040503050406030204" pitchFamily="18" charset="0"/>
                                  <a:ea typeface="Cambria Math" panose="02040503050406030204" pitchFamily="18" charset="0"/>
                                </a:rPr>
                              </m:ctrlPr>
                            </m:fPr>
                            <m:num>
                              <m:r>
                                <a:rPr lang="en-GB" i="1">
                                  <a:solidFill>
                                    <a:schemeClr val="tx1"/>
                                  </a:solidFill>
                                  <a:latin typeface="Cambria Math" panose="02040503050406030204" pitchFamily="18" charset="0"/>
                                  <a:ea typeface="Cambria Math" panose="02040503050406030204" pitchFamily="18" charset="0"/>
                                </a:rPr>
                                <m:t>2</m:t>
                              </m:r>
                              <m:r>
                                <a:rPr lang="en-GB" i="1">
                                  <a:solidFill>
                                    <a:schemeClr val="tx1"/>
                                  </a:solidFill>
                                  <a:latin typeface="Cambria Math" panose="02040503050406030204" pitchFamily="18" charset="0"/>
                                  <a:ea typeface="Cambria Math" panose="02040503050406030204" pitchFamily="18" charset="0"/>
                                </a:rPr>
                                <m:t>𝜋</m:t>
                              </m:r>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den>
                          </m:f>
                          <m:r>
                            <a:rPr lang="en-GB" i="1">
                              <a:solidFill>
                                <a:schemeClr val="tx1"/>
                              </a:solidFill>
                              <a:latin typeface="Cambria Math" panose="02040503050406030204" pitchFamily="18" charset="0"/>
                              <a:ea typeface="Cambria Math" panose="02040503050406030204" pitchFamily="18" charset="0"/>
                            </a:rPr>
                            <m:t>h</m:t>
                          </m:r>
                          <m:r>
                            <a:rPr lang="en-GB" i="1">
                              <a:solidFill>
                                <a:schemeClr val="tx1"/>
                              </a:solidFill>
                              <a:latin typeface="Cambria Math" panose="02040503050406030204" pitchFamily="18" charset="0"/>
                              <a:ea typeface="Cambria Math" panose="02040503050406030204" pitchFamily="18" charset="0"/>
                            </a:rPr>
                            <m:t>𝜇</m:t>
                          </m:r>
                        </m:sup>
                      </m:sSup>
                    </m:oMath>
                  </m:oMathPara>
                </a14:m>
                <a:endParaRPr lang="en-GB" dirty="0"/>
              </a:p>
            </p:txBody>
          </p:sp>
        </mc:Choice>
        <mc:Fallback xmlns="">
          <p:sp>
            <p:nvSpPr>
              <p:cNvPr id="36" name="CasellaDiTesto 35">
                <a:extLst>
                  <a:ext uri="{FF2B5EF4-FFF2-40B4-BE49-F238E27FC236}">
                    <a16:creationId xmlns:a16="http://schemas.microsoft.com/office/drawing/2014/main" id="{806AF019-6BB0-488F-801A-993670AFB1A1}"/>
                  </a:ext>
                </a:extLst>
              </p:cNvPr>
              <p:cNvSpPr txBox="1">
                <a:spLocks noRot="1" noChangeAspect="1" noMove="1" noResize="1" noEditPoints="1" noAdjustHandles="1" noChangeArrowheads="1" noChangeShapeType="1" noTextEdit="1"/>
              </p:cNvSpPr>
              <p:nvPr/>
            </p:nvSpPr>
            <p:spPr>
              <a:xfrm>
                <a:off x="4427296" y="6178093"/>
                <a:ext cx="3130719" cy="586571"/>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45499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445B454-8A90-4CD2-86AC-9442182716CE}"/>
              </a:ext>
            </a:extLst>
          </p:cNvPr>
          <p:cNvSpPr>
            <a:spLocks noGrp="1"/>
          </p:cNvSpPr>
          <p:nvPr>
            <p:ph type="sldNum" sz="quarter" idx="12"/>
          </p:nvPr>
        </p:nvSpPr>
        <p:spPr/>
        <p:txBody>
          <a:bodyPr/>
          <a:lstStyle/>
          <a:p>
            <a:fld id="{F556478C-EA8F-4B12-8AB2-8053E5C3663D}" type="slidenum">
              <a:rPr lang="en-GB" smtClean="0"/>
              <a:t>63</a:t>
            </a:fld>
            <a:endParaRPr lang="en-GB"/>
          </a:p>
        </p:txBody>
      </p:sp>
      <p:sp>
        <p:nvSpPr>
          <p:cNvPr id="5" name="CasellaDiTesto 4">
            <a:extLst>
              <a:ext uri="{FF2B5EF4-FFF2-40B4-BE49-F238E27FC236}">
                <a16:creationId xmlns:a16="http://schemas.microsoft.com/office/drawing/2014/main" id="{2DB1682E-2387-4995-83EE-D052E8084169}"/>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(8/12)</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F8EDD1C-FDCE-4678-AC68-7F0DF6FA7763}"/>
                  </a:ext>
                </a:extLst>
              </p:cNvPr>
              <p:cNvSpPr txBox="1"/>
              <p:nvPr/>
            </p:nvSpPr>
            <p:spPr>
              <a:xfrm>
                <a:off x="1480" y="951676"/>
                <a:ext cx="12190520" cy="4588692"/>
              </a:xfrm>
              <a:prstGeom prst="rect">
                <a:avLst/>
              </a:prstGeom>
              <a:noFill/>
            </p:spPr>
            <p:txBody>
              <a:bodyPr wrap="square">
                <a:spAutoFit/>
              </a:bodyPr>
              <a:lstStyle/>
              <a:p>
                <a:pPr marL="285750" indent="-285750">
                  <a:buFont typeface="Wingdings" panose="05000000000000000000" pitchFamily="2" charset="2"/>
                  <a:buChar char="q"/>
                </a:pPr>
                <a:r>
                  <a:rPr lang="en-GB" sz="1700" dirty="0"/>
                  <a:t>Given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𝜇</m:t>
                    </m:r>
                    <m:r>
                      <a:rPr lang="en-GB" sz="1700" i="1">
                        <a:latin typeface="Cambria Math" panose="02040503050406030204" pitchFamily="18" charset="0"/>
                      </a:rPr>
                      <m:t>=0,…,</m:t>
                    </m:r>
                    <m:r>
                      <m:rPr>
                        <m:nor/>
                      </m:rPr>
                      <a:rPr lang="en-GB" sz="1700" dirty="0"/>
                      <m:t> </m:t>
                    </m:r>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i="1">
                        <a:latin typeface="Cambria Math" panose="02040503050406030204" pitchFamily="18" charset="0"/>
                      </a:rPr>
                      <m:t>−1</m:t>
                    </m:r>
                  </m:oMath>
                </a14:m>
                <a:r>
                  <a:rPr lang="en-GB" sz="1700" dirty="0">
                    <a:solidFill>
                      <a:schemeClr val="tx1"/>
                    </a:solidFill>
                  </a:rPr>
                  <a:t>, </a:t>
                </a:r>
                <a:r>
                  <a:rPr lang="en-GB" sz="1700" dirty="0"/>
                  <a:t>the solutions of the original differential equation are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endParaRPr lang="en-GB" sz="1700" dirty="0"/>
              </a:p>
              <a:p>
                <a:pPr marL="742950" lvl="1" indent="-285750">
                  <a:buFont typeface="Wingdings" panose="05000000000000000000" pitchFamily="2" charset="2"/>
                  <a:buChar char="Ø"/>
                </a:pPr>
                <a:r>
                  <a:rPr lang="en-GB" sz="1700" dirty="0"/>
                  <a:t>where we highlighted the dependency of </a:t>
                </a:r>
                <a14:m>
                  <m:oMath xmlns:m="http://schemas.openxmlformats.org/officeDocument/2006/math">
                    <m:r>
                      <a:rPr lang="el-GR" sz="1700" i="1" smtClean="0">
                        <a:solidFill>
                          <a:schemeClr val="tx1"/>
                        </a:solidFill>
                        <a:latin typeface="Cambria Math" panose="02040503050406030204" pitchFamily="18" charset="0"/>
                        <a:ea typeface="Cambria Math" panose="02040503050406030204" pitchFamily="18" charset="0"/>
                      </a:rPr>
                      <m:t>𝛺</m:t>
                    </m:r>
                  </m:oMath>
                </a14:m>
                <a:r>
                  <a:rPr lang="en-GB" sz="1700" dirty="0">
                    <a:solidFill>
                      <a:schemeClr val="tx1"/>
                    </a:solidFill>
                  </a:rPr>
                  <a:t> from </a:t>
                </a:r>
                <a14:m>
                  <m:oMath xmlns:m="http://schemas.openxmlformats.org/officeDocument/2006/math">
                    <m:r>
                      <a:rPr lang="en-GB" sz="1700" i="1">
                        <a:solidFill>
                          <a:schemeClr val="tx1"/>
                        </a:solidFill>
                        <a:latin typeface="Cambria Math" panose="02040503050406030204" pitchFamily="18" charset="0"/>
                        <a:ea typeface="Cambria Math" panose="02040503050406030204" pitchFamily="18" charset="0"/>
                      </a:rPr>
                      <m:t>𝜇</m:t>
                    </m:r>
                  </m:oMath>
                </a14:m>
                <a:r>
                  <a:rPr lang="en-GB" sz="1700" dirty="0">
                    <a:solidFill>
                      <a:schemeClr val="tx1"/>
                    </a:solidFill>
                  </a:rPr>
                  <a:t>, since </a:t>
                </a:r>
                <a14:m>
                  <m:oMath xmlns:m="http://schemas.openxmlformats.org/officeDocument/2006/math">
                    <m:r>
                      <a:rPr lang="el-GR" sz="1700" i="1">
                        <a:solidFill>
                          <a:schemeClr val="tx1"/>
                        </a:solidFill>
                        <a:latin typeface="Cambria Math" panose="02040503050406030204" pitchFamily="18" charset="0"/>
                        <a:ea typeface="Cambria Math" panose="02040503050406030204" pitchFamily="18" charset="0"/>
                      </a:rPr>
                      <m:t>𝛺</m:t>
                    </m:r>
                  </m:oMath>
                </a14:m>
                <a:r>
                  <a:rPr lang="en-GB" sz="1700" dirty="0">
                    <a:solidFill>
                      <a:schemeClr val="tx1"/>
                    </a:solidFill>
                  </a:rPr>
                  <a:t> is the solution of</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solidFill>
                    <a:schemeClr val="tx1"/>
                  </a:solidFill>
                </a:endParaRPr>
              </a:p>
              <a:p>
                <a:pPr marL="742950" lvl="1" indent="-285750">
                  <a:buFont typeface="Wingdings" panose="05000000000000000000" pitchFamily="2" charset="2"/>
                  <a:buChar char="Ø"/>
                </a:pPr>
                <a:endParaRPr lang="en-GB" sz="1700" dirty="0"/>
              </a:p>
              <a:p>
                <a:pPr lvl="1"/>
                <a:endParaRPr lang="en-GB" sz="1700" dirty="0">
                  <a:solidFill>
                    <a:schemeClr val="tx1"/>
                  </a:solidFill>
                </a:endParaRPr>
              </a:p>
              <a:p>
                <a:pPr lvl="1"/>
                <a:endParaRPr lang="en-GB" sz="1700" dirty="0">
                  <a:solidFill>
                    <a:schemeClr val="tx1"/>
                  </a:solidFill>
                </a:endParaRP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solidFill>
                    <a:schemeClr val="tx1"/>
                  </a:solidFill>
                </a:endParaRPr>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If e.g.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𝜇</m:t>
                    </m:r>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then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𝜙</m:t>
                        </m:r>
                      </m:e>
                      <m:sub>
                        <m:r>
                          <a:rPr lang="en-GB" sz="1700" b="0" i="1" smtClean="0">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and all the bunches oscillate in phase (“0 mode”);</a:t>
                </a:r>
              </a:p>
              <a:p>
                <a:pPr marL="742950" lvl="1" indent="-285750">
                  <a:buFont typeface="Wingdings" panose="05000000000000000000" pitchFamily="2" charset="2"/>
                  <a:buChar char="Ø"/>
                </a:pPr>
                <a:r>
                  <a:rPr lang="en-GB" sz="1700" dirty="0"/>
                  <a:t>If e.g.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𝜇</m:t>
                    </m:r>
                    <m:r>
                      <a:rPr lang="en-GB" sz="1700" b="0" i="1" smtClean="0">
                        <a:solidFill>
                          <a:schemeClr val="tx1"/>
                        </a:solidFill>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b="0" i="1" smtClean="0">
                        <a:latin typeface="Cambria Math" panose="02040503050406030204" pitchFamily="18" charset="0"/>
                      </a:rPr>
                      <m:t>/2</m:t>
                    </m:r>
                  </m:oMath>
                </a14:m>
                <a:r>
                  <a:rPr lang="en-GB" sz="1700" dirty="0">
                    <a:solidFill>
                      <a:schemeClr val="tx1"/>
                    </a:solidFill>
                  </a:rPr>
                  <a:t> with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oMath>
                </a14:m>
                <a:r>
                  <a:rPr lang="en-GB" sz="1700" dirty="0">
                    <a:solidFill>
                      <a:schemeClr val="tx1"/>
                    </a:solidFill>
                  </a:rPr>
                  <a:t> even, then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𝜙</m:t>
                        </m:r>
                      </m:e>
                      <m: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r>
                          <a:rPr lang="en-GB" sz="1700" i="1">
                            <a:solidFill>
                              <a:schemeClr val="tx1"/>
                            </a:solidFill>
                            <a:latin typeface="Cambria Math" panose="02040503050406030204" pitchFamily="18" charset="0"/>
                          </a:rPr>
                          <m:t>/2</m:t>
                        </m:r>
                      </m:sub>
                    </m:sSub>
                    <m:r>
                      <a:rPr lang="en-GB" sz="1700" b="0" i="1" smtClean="0">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𝜋</m:t>
                    </m:r>
                  </m:oMath>
                </a14:m>
                <a:r>
                  <a:rPr lang="en-GB" sz="1700" dirty="0">
                    <a:solidFill>
                      <a:schemeClr val="tx1"/>
                    </a:solidFill>
                  </a:rPr>
                  <a:t> and pairs of consecutive bunches oscillate </a:t>
                </a:r>
                <a:r>
                  <a:rPr lang="en-GB" sz="1700" dirty="0"/>
                  <a:t>in antiphase (“</a:t>
                </a:r>
                <a14:m>
                  <m:oMath xmlns:m="http://schemas.openxmlformats.org/officeDocument/2006/math">
                    <m:r>
                      <a:rPr lang="en-GB" sz="1700" i="1" smtClean="0">
                        <a:latin typeface="Cambria Math" panose="02040503050406030204" pitchFamily="18" charset="0"/>
                        <a:ea typeface="Cambria Math" panose="02040503050406030204" pitchFamily="18" charset="0"/>
                      </a:rPr>
                      <m:t>𝜋</m:t>
                    </m:r>
                  </m:oMath>
                </a14:m>
                <a:r>
                  <a:rPr lang="en-GB" sz="1700" dirty="0"/>
                  <a:t> mode”);</a:t>
                </a:r>
              </a:p>
              <a:p>
                <a:pPr marL="742950" lvl="1" indent="-285750">
                  <a:buFont typeface="Wingdings" panose="05000000000000000000" pitchFamily="2" charset="2"/>
                  <a:buChar char="Ø"/>
                </a:pPr>
                <a:r>
                  <a:rPr lang="en-GB" sz="1700" dirty="0"/>
                  <a:t>For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𝜇</m:t>
                    </m:r>
                    <m:r>
                      <a:rPr lang="en-GB" sz="1700" i="1">
                        <a:latin typeface="Cambria Math" panose="02040503050406030204" pitchFamily="18" charset="0"/>
                      </a:rPr>
                      <m:t>=</m:t>
                    </m:r>
                    <m:r>
                      <a:rPr lang="en-GB" sz="1700" b="0" i="1" smtClean="0">
                        <a:latin typeface="Cambria Math" panose="02040503050406030204" pitchFamily="18" charset="0"/>
                      </a:rPr>
                      <m:t>1</m:t>
                    </m:r>
                    <m:r>
                      <a:rPr lang="en-GB" sz="1700" i="1">
                        <a:latin typeface="Cambria Math" panose="02040503050406030204" pitchFamily="18" charset="0"/>
                      </a:rPr>
                      <m:t>,…,</m:t>
                    </m:r>
                    <m:r>
                      <m:rPr>
                        <m:nor/>
                      </m:rPr>
                      <a:rPr lang="en-GB" sz="1700" dirty="0"/>
                      <m:t> </m:t>
                    </m:r>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i="1">
                        <a:latin typeface="Cambria Math" panose="02040503050406030204" pitchFamily="18" charset="0"/>
                      </a:rPr>
                      <m:t>−1</m:t>
                    </m:r>
                  </m:oMath>
                </a14:m>
                <a:r>
                  <a:rPr lang="en-GB" sz="1700" dirty="0">
                    <a:solidFill>
                      <a:schemeClr val="tx1"/>
                    </a:solidFill>
                  </a:rPr>
                  <a:t>, it occurs that </a:t>
                </a:r>
                <a14:m>
                  <m:oMath xmlns:m="http://schemas.openxmlformats.org/officeDocument/2006/math">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𝜙</m:t>
                        </m:r>
                      </m:e>
                      <m:sub>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i="1">
                            <a:latin typeface="Cambria Math" panose="02040503050406030204" pitchFamily="18" charset="0"/>
                          </a:rPr>
                          <m:t>−</m:t>
                        </m:r>
                        <m:r>
                          <a:rPr lang="en-GB" sz="1700" i="1">
                            <a:latin typeface="Cambria Math" panose="02040503050406030204" pitchFamily="18" charset="0"/>
                            <a:ea typeface="Cambria Math" panose="02040503050406030204" pitchFamily="18" charset="0"/>
                          </a:rPr>
                          <m:t>𝜇</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𝜙</m:t>
                        </m:r>
                      </m:e>
                      <m:sub>
                        <m:r>
                          <a:rPr lang="en-GB" sz="1700" i="1">
                            <a:latin typeface="Cambria Math" panose="02040503050406030204" pitchFamily="18" charset="0"/>
                            <a:ea typeface="Cambria Math" panose="02040503050406030204" pitchFamily="18" charset="0"/>
                          </a:rPr>
                          <m:t>𝜇</m:t>
                        </m:r>
                      </m:sub>
                    </m:sSub>
                  </m:oMath>
                </a14:m>
                <a:r>
                  <a:rPr lang="en-GB" sz="1700" dirty="0"/>
                  <a:t> mod(</a:t>
                </a:r>
                <a14:m>
                  <m:oMath xmlns:m="http://schemas.openxmlformats.org/officeDocument/2006/math">
                    <m:r>
                      <a:rPr lang="en-GB" sz="1700" i="1">
                        <a:latin typeface="Cambria Math" panose="02040503050406030204" pitchFamily="18" charset="0"/>
                      </a:rPr>
                      <m:t>2</m:t>
                    </m:r>
                    <m:r>
                      <a:rPr lang="en-GB" sz="1700" i="1">
                        <a:latin typeface="Cambria Math" panose="02040503050406030204" pitchFamily="18" charset="0"/>
                        <a:ea typeface="Cambria Math" panose="02040503050406030204" pitchFamily="18" charset="0"/>
                      </a:rPr>
                      <m:t>𝜋</m:t>
                    </m:r>
                  </m:oMath>
                </a14:m>
                <a:r>
                  <a:rPr lang="en-GB" sz="1700" dirty="0"/>
                  <a:t>).</a:t>
                </a:r>
              </a:p>
            </p:txBody>
          </p:sp>
        </mc:Choice>
        <mc:Fallback xmlns="">
          <p:sp>
            <p:nvSpPr>
              <p:cNvPr id="7" name="CasellaDiTesto 6">
                <a:extLst>
                  <a:ext uri="{FF2B5EF4-FFF2-40B4-BE49-F238E27FC236}">
                    <a16:creationId xmlns:a16="http://schemas.microsoft.com/office/drawing/2014/main" id="{8F8EDD1C-FDCE-4678-AC68-7F0DF6FA7763}"/>
                  </a:ext>
                </a:extLst>
              </p:cNvPr>
              <p:cNvSpPr txBox="1">
                <a:spLocks noRot="1" noChangeAspect="1" noMove="1" noResize="1" noEditPoints="1" noAdjustHandles="1" noChangeArrowheads="1" noChangeShapeType="1" noTextEdit="1"/>
              </p:cNvSpPr>
              <p:nvPr/>
            </p:nvSpPr>
            <p:spPr>
              <a:xfrm>
                <a:off x="1480" y="951676"/>
                <a:ext cx="12190520" cy="4588692"/>
              </a:xfrm>
              <a:prstGeom prst="rect">
                <a:avLst/>
              </a:prstGeom>
              <a:blipFill>
                <a:blip r:embed="rId2"/>
                <a:stretch>
                  <a:fillRect l="-200" t="-398" b="-39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492F560E-49C7-44F0-BD8C-0508EB7DB812}"/>
                  </a:ext>
                </a:extLst>
              </p:cNvPr>
              <p:cNvSpPr txBox="1"/>
              <p:nvPr/>
            </p:nvSpPr>
            <p:spPr>
              <a:xfrm>
                <a:off x="2423600" y="1386063"/>
                <a:ext cx="6657207" cy="5152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900" i="1" smtClean="0">
                              <a:solidFill>
                                <a:srgbClr val="FF0000"/>
                              </a:solidFill>
                              <a:latin typeface="Cambria Math" panose="02040503050406030204" pitchFamily="18" charset="0"/>
                            </a:rPr>
                          </m:ctrlPr>
                        </m:sSubSupPr>
                        <m:e>
                          <m:r>
                            <a:rPr lang="en-GB" sz="1900" b="0" i="1" smtClean="0">
                              <a:solidFill>
                                <a:srgbClr val="FF0000"/>
                              </a:solidFill>
                              <a:latin typeface="Cambria Math" panose="02040503050406030204" pitchFamily="18" charset="0"/>
                            </a:rPr>
                            <m:t>𝑧</m:t>
                          </m:r>
                        </m:e>
                        <m:sub>
                          <m:r>
                            <a:rPr lang="en-GB" sz="1900" i="1">
                              <a:solidFill>
                                <a:srgbClr val="FF0000"/>
                              </a:solidFill>
                              <a:latin typeface="Cambria Math" panose="02040503050406030204" pitchFamily="18" charset="0"/>
                            </a:rPr>
                            <m:t>0</m:t>
                          </m:r>
                          <m:r>
                            <a:rPr lang="en-GB" sz="1900" b="0" i="1" smtClean="0">
                              <a:solidFill>
                                <a:srgbClr val="FF0000"/>
                              </a:solidFill>
                              <a:latin typeface="Cambria Math" panose="02040503050406030204" pitchFamily="18" charset="0"/>
                            </a:rPr>
                            <m:t>,</m:t>
                          </m:r>
                          <m:r>
                            <a:rPr lang="en-GB" sz="1900" b="0" i="1" smtClean="0">
                              <a:solidFill>
                                <a:srgbClr val="FF0000"/>
                              </a:solidFill>
                              <a:latin typeface="Cambria Math" panose="02040503050406030204" pitchFamily="18" charset="0"/>
                            </a:rPr>
                            <m:t>𝑛</m:t>
                          </m:r>
                        </m:sub>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bSup>
                      <m:d>
                        <m:dPr>
                          <m:ctrlPr>
                            <a:rPr lang="en-GB" sz="1900" i="1" smtClean="0">
                              <a:solidFill>
                                <a:srgbClr val="FF0000"/>
                              </a:solidFill>
                              <a:latin typeface="Cambria Math" panose="02040503050406030204" pitchFamily="18" charset="0"/>
                            </a:rPr>
                          </m:ctrlPr>
                        </m:dPr>
                        <m:e>
                          <m:r>
                            <a:rPr lang="en-GB" sz="1900" b="0" i="1" smtClean="0">
                              <a:solidFill>
                                <a:srgbClr val="FF0000"/>
                              </a:solidFill>
                              <a:latin typeface="Cambria Math" panose="02040503050406030204" pitchFamily="18" charset="0"/>
                            </a:rPr>
                            <m:t>𝑡</m:t>
                          </m:r>
                        </m:e>
                      </m:d>
                      <m:r>
                        <a:rPr lang="en-GB" sz="1900" b="0" i="1" smtClean="0">
                          <a:solidFill>
                            <a:srgbClr val="FF0000"/>
                          </a:solidFill>
                          <a:latin typeface="Cambria Math" panose="02040503050406030204" pitchFamily="18" charset="0"/>
                        </a:rPr>
                        <m:t>=</m:t>
                      </m:r>
                      <m:sSubSup>
                        <m:sSubSupPr>
                          <m:ctrlPr>
                            <a:rPr lang="en-GB" sz="1900" i="1">
                              <a:solidFill>
                                <a:srgbClr val="FF0000"/>
                              </a:solidFill>
                              <a:latin typeface="Cambria Math" panose="02040503050406030204" pitchFamily="18" charset="0"/>
                            </a:rPr>
                          </m:ctrlPr>
                        </m:sSubSupPr>
                        <m:e>
                          <m:r>
                            <a:rPr lang="en-GB" sz="1900" b="0" i="1" smtClean="0">
                              <a:solidFill>
                                <a:srgbClr val="FF0000"/>
                              </a:solidFill>
                              <a:latin typeface="Cambria Math" panose="02040503050406030204" pitchFamily="18" charset="0"/>
                            </a:rPr>
                            <m:t>𝑎</m:t>
                          </m:r>
                        </m:e>
                        <m:sub>
                          <m:r>
                            <a:rPr lang="en-GB" sz="1900" i="1">
                              <a:solidFill>
                                <a:srgbClr val="FF0000"/>
                              </a:solidFill>
                              <a:latin typeface="Cambria Math" panose="02040503050406030204" pitchFamily="18" charset="0"/>
                            </a:rPr>
                            <m:t>0</m:t>
                          </m:r>
                        </m:sub>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bSup>
                      <m:sSup>
                        <m:sSupPr>
                          <m:ctrlPr>
                            <a:rPr lang="en-GB" sz="1900" i="1">
                              <a:solidFill>
                                <a:srgbClr val="FF0000"/>
                              </a:solidFill>
                              <a:latin typeface="Cambria Math" panose="02040503050406030204" pitchFamily="18" charset="0"/>
                              <a:ea typeface="Cambria Math" panose="02040503050406030204" pitchFamily="18" charset="0"/>
                            </a:rPr>
                          </m:ctrlPr>
                        </m:sSupPr>
                        <m:e>
                          <m:r>
                            <a:rPr lang="en-GB" sz="1900" i="1">
                              <a:solidFill>
                                <a:srgbClr val="FF0000"/>
                              </a:solidFill>
                              <a:latin typeface="Cambria Math" panose="02040503050406030204" pitchFamily="18" charset="0"/>
                              <a:ea typeface="Cambria Math" panose="02040503050406030204" pitchFamily="18" charset="0"/>
                            </a:rPr>
                            <m:t>𝑒</m:t>
                          </m:r>
                        </m:e>
                        <m:sup>
                          <m:r>
                            <a:rPr lang="en-GB" sz="1900" i="1">
                              <a:solidFill>
                                <a:srgbClr val="FF0000"/>
                              </a:solidFill>
                              <a:latin typeface="Cambria Math" panose="02040503050406030204" pitchFamily="18" charset="0"/>
                              <a:ea typeface="Cambria Math" panose="02040503050406030204" pitchFamily="18" charset="0"/>
                            </a:rPr>
                            <m:t>𝑗</m:t>
                          </m:r>
                          <m:d>
                            <m:dPr>
                              <m:ctrlPr>
                                <a:rPr lang="en-GB" sz="1900" i="1" smtClean="0">
                                  <a:solidFill>
                                    <a:srgbClr val="FF0000"/>
                                  </a:solidFill>
                                  <a:latin typeface="Cambria Math" panose="02040503050406030204" pitchFamily="18" charset="0"/>
                                  <a:ea typeface="Cambria Math" panose="02040503050406030204" pitchFamily="18" charset="0"/>
                                </a:rPr>
                              </m:ctrlPr>
                            </m:dPr>
                            <m:e>
                              <m:sSup>
                                <m:sSupPr>
                                  <m:ctrlPr>
                                    <a:rPr lang="en-GB" sz="1900" i="1" smtClean="0">
                                      <a:solidFill>
                                        <a:srgbClr val="FF0000"/>
                                      </a:solidFill>
                                      <a:latin typeface="Cambria Math" panose="02040503050406030204" pitchFamily="18" charset="0"/>
                                      <a:ea typeface="Cambria Math" panose="02040503050406030204" pitchFamily="18" charset="0"/>
                                    </a:rPr>
                                  </m:ctrlPr>
                                </m:sSupPr>
                                <m:e>
                                  <m:r>
                                    <a:rPr lang="el-GR" sz="1900" i="1">
                                      <a:solidFill>
                                        <a:srgbClr val="FF0000"/>
                                      </a:solidFill>
                                      <a:latin typeface="Cambria Math" panose="02040503050406030204" pitchFamily="18" charset="0"/>
                                      <a:ea typeface="Cambria Math" panose="02040503050406030204" pitchFamily="18" charset="0"/>
                                    </a:rPr>
                                    <m:t>𝛺</m:t>
                                  </m:r>
                                </m:e>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p>
                              <m:r>
                                <a:rPr lang="en-GB" sz="1900" b="0" i="1" smtClean="0">
                                  <a:solidFill>
                                    <a:srgbClr val="FF0000"/>
                                  </a:solidFill>
                                  <a:latin typeface="Cambria Math" panose="02040503050406030204" pitchFamily="18" charset="0"/>
                                  <a:ea typeface="Cambria Math" panose="02040503050406030204" pitchFamily="18" charset="0"/>
                                </a:rPr>
                                <m:t>𝑡</m:t>
                              </m:r>
                              <m:r>
                                <a:rPr lang="en-GB" sz="1900" b="0" i="1" smtClean="0">
                                  <a:solidFill>
                                    <a:srgbClr val="FF0000"/>
                                  </a:solidFill>
                                  <a:latin typeface="Cambria Math" panose="02040503050406030204" pitchFamily="18" charset="0"/>
                                  <a:ea typeface="Cambria Math" panose="02040503050406030204" pitchFamily="18" charset="0"/>
                                </a:rPr>
                                <m:t>+</m:t>
                              </m:r>
                              <m:f>
                                <m:fPr>
                                  <m:ctrlPr>
                                    <a:rPr lang="en-GB" sz="1900" i="1">
                                      <a:solidFill>
                                        <a:srgbClr val="FF0000"/>
                                      </a:solidFill>
                                      <a:latin typeface="Cambria Math" panose="02040503050406030204" pitchFamily="18" charset="0"/>
                                      <a:ea typeface="Cambria Math" panose="02040503050406030204" pitchFamily="18" charset="0"/>
                                    </a:rPr>
                                  </m:ctrlPr>
                                </m:fPr>
                                <m:num>
                                  <m:r>
                                    <a:rPr lang="en-GB" sz="1900" i="1">
                                      <a:solidFill>
                                        <a:srgbClr val="FF0000"/>
                                      </a:solidFill>
                                      <a:latin typeface="Cambria Math" panose="02040503050406030204" pitchFamily="18" charset="0"/>
                                      <a:ea typeface="Cambria Math" panose="02040503050406030204" pitchFamily="18" charset="0"/>
                                    </a:rPr>
                                    <m:t>2</m:t>
                                  </m:r>
                                  <m:r>
                                    <a:rPr lang="en-GB" sz="1900" i="1">
                                      <a:solidFill>
                                        <a:srgbClr val="FF0000"/>
                                      </a:solidFill>
                                      <a:latin typeface="Cambria Math" panose="02040503050406030204" pitchFamily="18" charset="0"/>
                                      <a:ea typeface="Cambria Math" panose="02040503050406030204" pitchFamily="18" charset="0"/>
                                    </a:rPr>
                                    <m:t>𝜋</m:t>
                                  </m:r>
                                </m:num>
                                <m:den>
                                  <m:sSub>
                                    <m:sSubPr>
                                      <m:ctrlPr>
                                        <a:rPr lang="en-GB" sz="1900" i="1">
                                          <a:solidFill>
                                            <a:srgbClr val="FF0000"/>
                                          </a:solidFill>
                                          <a:latin typeface="Cambria Math" panose="02040503050406030204" pitchFamily="18" charset="0"/>
                                        </a:rPr>
                                      </m:ctrlPr>
                                    </m:sSubPr>
                                    <m:e>
                                      <m:r>
                                        <a:rPr lang="en-GB" sz="1900" i="1">
                                          <a:solidFill>
                                            <a:srgbClr val="FF0000"/>
                                          </a:solidFill>
                                          <a:latin typeface="Cambria Math" panose="02040503050406030204" pitchFamily="18" charset="0"/>
                                        </a:rPr>
                                        <m:t>𝑁</m:t>
                                      </m:r>
                                    </m:e>
                                    <m:sub>
                                      <m:r>
                                        <a:rPr lang="en-GB" sz="1900" i="1">
                                          <a:solidFill>
                                            <a:srgbClr val="FF0000"/>
                                          </a:solidFill>
                                          <a:latin typeface="Cambria Math" panose="02040503050406030204" pitchFamily="18" charset="0"/>
                                        </a:rPr>
                                        <m:t>𝑏</m:t>
                                      </m:r>
                                    </m:sub>
                                  </m:sSub>
                                </m:den>
                              </m:f>
                              <m:r>
                                <a:rPr lang="en-GB" sz="1900" i="1">
                                  <a:solidFill>
                                    <a:srgbClr val="FF0000"/>
                                  </a:solidFill>
                                  <a:latin typeface="Cambria Math" panose="02040503050406030204" pitchFamily="18" charset="0"/>
                                </a:rPr>
                                <m:t>𝑛</m:t>
                              </m:r>
                              <m:r>
                                <a:rPr lang="en-GB" sz="1900" i="1">
                                  <a:solidFill>
                                    <a:srgbClr val="FF0000"/>
                                  </a:solidFill>
                                  <a:latin typeface="Cambria Math" panose="02040503050406030204" pitchFamily="18" charset="0"/>
                                  <a:ea typeface="Cambria Math" panose="02040503050406030204" pitchFamily="18" charset="0"/>
                                </a:rPr>
                                <m:t>𝜇</m:t>
                              </m:r>
                            </m:e>
                          </m:d>
                        </m:sup>
                      </m:sSup>
                      <m:r>
                        <a:rPr lang="en-GB" sz="1900" b="0" i="1" smtClean="0">
                          <a:solidFill>
                            <a:srgbClr val="FF0000"/>
                          </a:solidFill>
                          <a:latin typeface="Cambria Math" panose="02040503050406030204" pitchFamily="18" charset="0"/>
                          <a:ea typeface="Cambria Math" panose="02040503050406030204" pitchFamily="18" charset="0"/>
                        </a:rPr>
                        <m:t>=</m:t>
                      </m:r>
                      <m:sSubSup>
                        <m:sSubSupPr>
                          <m:ctrlPr>
                            <a:rPr lang="en-GB" sz="1900" i="1">
                              <a:solidFill>
                                <a:srgbClr val="FF0000"/>
                              </a:solidFill>
                              <a:latin typeface="Cambria Math" panose="02040503050406030204" pitchFamily="18" charset="0"/>
                            </a:rPr>
                          </m:ctrlPr>
                        </m:sSubSupPr>
                        <m:e>
                          <m:r>
                            <a:rPr lang="en-GB" sz="1900" i="1">
                              <a:solidFill>
                                <a:srgbClr val="FF0000"/>
                              </a:solidFill>
                              <a:latin typeface="Cambria Math" panose="02040503050406030204" pitchFamily="18" charset="0"/>
                            </a:rPr>
                            <m:t>𝑎</m:t>
                          </m:r>
                        </m:e>
                        <m:sub>
                          <m:r>
                            <a:rPr lang="en-GB" sz="1900" i="1">
                              <a:solidFill>
                                <a:srgbClr val="FF0000"/>
                              </a:solidFill>
                              <a:latin typeface="Cambria Math" panose="02040503050406030204" pitchFamily="18" charset="0"/>
                            </a:rPr>
                            <m:t>0</m:t>
                          </m:r>
                        </m:sub>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bSup>
                      <m:sSup>
                        <m:sSupPr>
                          <m:ctrlPr>
                            <a:rPr lang="en-GB" sz="1900" i="1" smtClean="0">
                              <a:solidFill>
                                <a:srgbClr val="FF0000"/>
                              </a:solidFill>
                              <a:latin typeface="Cambria Math" panose="02040503050406030204" pitchFamily="18" charset="0"/>
                              <a:ea typeface="Cambria Math" panose="02040503050406030204" pitchFamily="18" charset="0"/>
                            </a:rPr>
                          </m:ctrlPr>
                        </m:sSupPr>
                        <m:e>
                          <m:r>
                            <a:rPr lang="en-GB" sz="1900" b="0" i="1" smtClean="0">
                              <a:solidFill>
                                <a:srgbClr val="FF0000"/>
                              </a:solidFill>
                              <a:latin typeface="Cambria Math" panose="02040503050406030204" pitchFamily="18" charset="0"/>
                              <a:ea typeface="Cambria Math" panose="02040503050406030204" pitchFamily="18" charset="0"/>
                            </a:rPr>
                            <m:t>𝑒</m:t>
                          </m:r>
                        </m:e>
                        <m:sup>
                          <m:r>
                            <a:rPr lang="en-GB" sz="1900" b="0" i="1" smtClean="0">
                              <a:solidFill>
                                <a:srgbClr val="FF0000"/>
                              </a:solidFill>
                              <a:latin typeface="Cambria Math" panose="02040503050406030204" pitchFamily="18" charset="0"/>
                              <a:ea typeface="Cambria Math" panose="02040503050406030204" pitchFamily="18" charset="0"/>
                            </a:rPr>
                            <m:t>−</m:t>
                          </m:r>
                          <m:r>
                            <m:rPr>
                              <m:sty m:val="p"/>
                            </m:rPr>
                            <a:rPr lang="en-GB" sz="1900" b="0" i="0" smtClean="0">
                              <a:solidFill>
                                <a:srgbClr val="FF0000"/>
                              </a:solidFill>
                              <a:latin typeface="Cambria Math" panose="02040503050406030204" pitchFamily="18" charset="0"/>
                              <a:ea typeface="Cambria Math" panose="02040503050406030204" pitchFamily="18" charset="0"/>
                            </a:rPr>
                            <m:t>Im</m:t>
                          </m:r>
                          <m:d>
                            <m:dPr>
                              <m:ctrlPr>
                                <a:rPr lang="en-GB" sz="1900" b="0" i="1" smtClean="0">
                                  <a:solidFill>
                                    <a:srgbClr val="FF0000"/>
                                  </a:solidFill>
                                  <a:latin typeface="Cambria Math" panose="02040503050406030204" pitchFamily="18" charset="0"/>
                                  <a:ea typeface="Cambria Math" panose="02040503050406030204" pitchFamily="18" charset="0"/>
                                </a:rPr>
                              </m:ctrlPr>
                            </m:dPr>
                            <m:e>
                              <m:sSup>
                                <m:sSupPr>
                                  <m:ctrlPr>
                                    <a:rPr lang="en-GB" sz="1900" i="1">
                                      <a:solidFill>
                                        <a:srgbClr val="FF0000"/>
                                      </a:solidFill>
                                      <a:latin typeface="Cambria Math" panose="02040503050406030204" pitchFamily="18" charset="0"/>
                                      <a:ea typeface="Cambria Math" panose="02040503050406030204" pitchFamily="18" charset="0"/>
                                    </a:rPr>
                                  </m:ctrlPr>
                                </m:sSupPr>
                                <m:e>
                                  <m:r>
                                    <a:rPr lang="el-GR" sz="1900" i="1">
                                      <a:solidFill>
                                        <a:srgbClr val="FF0000"/>
                                      </a:solidFill>
                                      <a:latin typeface="Cambria Math" panose="02040503050406030204" pitchFamily="18" charset="0"/>
                                      <a:ea typeface="Cambria Math" panose="02040503050406030204" pitchFamily="18" charset="0"/>
                                    </a:rPr>
                                    <m:t>𝛺</m:t>
                                  </m:r>
                                </m:e>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p>
                            </m:e>
                          </m:d>
                          <m:r>
                            <a:rPr lang="en-GB" sz="1900" b="0" i="1" smtClean="0">
                              <a:solidFill>
                                <a:srgbClr val="FF0000"/>
                              </a:solidFill>
                              <a:latin typeface="Cambria Math" panose="02040503050406030204" pitchFamily="18" charset="0"/>
                              <a:ea typeface="Cambria Math" panose="02040503050406030204" pitchFamily="18" charset="0"/>
                            </a:rPr>
                            <m:t>𝑡</m:t>
                          </m:r>
                        </m:sup>
                      </m:sSup>
                      <m:sSup>
                        <m:sSupPr>
                          <m:ctrlPr>
                            <a:rPr lang="en-GB" sz="1900" i="1">
                              <a:solidFill>
                                <a:srgbClr val="FF0000"/>
                              </a:solidFill>
                              <a:latin typeface="Cambria Math" panose="02040503050406030204" pitchFamily="18" charset="0"/>
                              <a:ea typeface="Cambria Math" panose="02040503050406030204" pitchFamily="18" charset="0"/>
                            </a:rPr>
                          </m:ctrlPr>
                        </m:sSupPr>
                        <m:e>
                          <m:r>
                            <a:rPr lang="en-GB" sz="1900" i="1">
                              <a:solidFill>
                                <a:srgbClr val="FF0000"/>
                              </a:solidFill>
                              <a:latin typeface="Cambria Math" panose="02040503050406030204" pitchFamily="18" charset="0"/>
                              <a:ea typeface="Cambria Math" panose="02040503050406030204" pitchFamily="18" charset="0"/>
                            </a:rPr>
                            <m:t>𝑒</m:t>
                          </m:r>
                        </m:e>
                        <m:sup>
                          <m:r>
                            <a:rPr lang="en-GB" sz="1900" b="0" i="1" smtClean="0">
                              <a:solidFill>
                                <a:srgbClr val="FF0000"/>
                              </a:solidFill>
                              <a:latin typeface="Cambria Math" panose="02040503050406030204" pitchFamily="18" charset="0"/>
                              <a:ea typeface="Cambria Math" panose="02040503050406030204" pitchFamily="18" charset="0"/>
                            </a:rPr>
                            <m:t>𝑗</m:t>
                          </m:r>
                          <m:d>
                            <m:dPr>
                              <m:begChr m:val="["/>
                              <m:endChr m:val="]"/>
                              <m:ctrlPr>
                                <a:rPr lang="en-GB" sz="1900" b="0" i="1" smtClean="0">
                                  <a:solidFill>
                                    <a:srgbClr val="FF0000"/>
                                  </a:solidFill>
                                  <a:latin typeface="Cambria Math" panose="02040503050406030204" pitchFamily="18" charset="0"/>
                                  <a:ea typeface="Cambria Math" panose="02040503050406030204" pitchFamily="18" charset="0"/>
                                </a:rPr>
                              </m:ctrlPr>
                            </m:dPr>
                            <m:e>
                              <m:r>
                                <m:rPr>
                                  <m:sty m:val="p"/>
                                </m:rPr>
                                <a:rPr lang="en-GB" sz="1900" b="0" i="0" smtClean="0">
                                  <a:solidFill>
                                    <a:srgbClr val="FF0000"/>
                                  </a:solidFill>
                                  <a:latin typeface="Cambria Math" panose="02040503050406030204" pitchFamily="18" charset="0"/>
                                  <a:ea typeface="Cambria Math" panose="02040503050406030204" pitchFamily="18" charset="0"/>
                                </a:rPr>
                                <m:t>Re</m:t>
                              </m:r>
                              <m:d>
                                <m:dPr>
                                  <m:ctrlPr>
                                    <a:rPr lang="en-GB" sz="1900" i="1">
                                      <a:solidFill>
                                        <a:srgbClr val="FF0000"/>
                                      </a:solidFill>
                                      <a:latin typeface="Cambria Math" panose="02040503050406030204" pitchFamily="18" charset="0"/>
                                      <a:ea typeface="Cambria Math" panose="02040503050406030204" pitchFamily="18" charset="0"/>
                                    </a:rPr>
                                  </m:ctrlPr>
                                </m:dPr>
                                <m:e>
                                  <m:sSup>
                                    <m:sSupPr>
                                      <m:ctrlPr>
                                        <a:rPr lang="en-GB" sz="1900" i="1">
                                          <a:solidFill>
                                            <a:srgbClr val="FF0000"/>
                                          </a:solidFill>
                                          <a:latin typeface="Cambria Math" panose="02040503050406030204" pitchFamily="18" charset="0"/>
                                          <a:ea typeface="Cambria Math" panose="02040503050406030204" pitchFamily="18" charset="0"/>
                                        </a:rPr>
                                      </m:ctrlPr>
                                    </m:sSupPr>
                                    <m:e>
                                      <m:r>
                                        <a:rPr lang="el-GR" sz="1900" i="1">
                                          <a:solidFill>
                                            <a:srgbClr val="FF0000"/>
                                          </a:solidFill>
                                          <a:latin typeface="Cambria Math" panose="02040503050406030204" pitchFamily="18" charset="0"/>
                                          <a:ea typeface="Cambria Math" panose="02040503050406030204" pitchFamily="18" charset="0"/>
                                        </a:rPr>
                                        <m:t>𝛺</m:t>
                                      </m:r>
                                    </m:e>
                                    <m:sup>
                                      <m:d>
                                        <m:dPr>
                                          <m:ctrlPr>
                                            <a:rPr lang="en-GB" sz="1900" i="1">
                                              <a:solidFill>
                                                <a:srgbClr val="FF0000"/>
                                              </a:solidFill>
                                              <a:latin typeface="Cambria Math" panose="02040503050406030204" pitchFamily="18" charset="0"/>
                                            </a:rPr>
                                          </m:ctrlPr>
                                        </m:dPr>
                                        <m:e>
                                          <m:r>
                                            <a:rPr lang="en-GB" sz="1900" i="1">
                                              <a:solidFill>
                                                <a:srgbClr val="FF0000"/>
                                              </a:solidFill>
                                              <a:latin typeface="Cambria Math" panose="02040503050406030204" pitchFamily="18" charset="0"/>
                                              <a:ea typeface="Cambria Math" panose="02040503050406030204" pitchFamily="18" charset="0"/>
                                            </a:rPr>
                                            <m:t>𝜇</m:t>
                                          </m:r>
                                        </m:e>
                                      </m:d>
                                    </m:sup>
                                  </m:sSup>
                                </m:e>
                              </m:d>
                              <m:r>
                                <a:rPr lang="en-GB" sz="1900" b="0" i="1" smtClean="0">
                                  <a:solidFill>
                                    <a:srgbClr val="FF0000"/>
                                  </a:solidFill>
                                  <a:latin typeface="Cambria Math" panose="02040503050406030204" pitchFamily="18" charset="0"/>
                                  <a:ea typeface="Cambria Math" panose="02040503050406030204" pitchFamily="18" charset="0"/>
                                </a:rPr>
                                <m:t>𝑡</m:t>
                              </m:r>
                              <m:r>
                                <a:rPr lang="en-GB" sz="1900" b="0" i="1" smtClean="0">
                                  <a:solidFill>
                                    <a:srgbClr val="FF0000"/>
                                  </a:solidFill>
                                  <a:latin typeface="Cambria Math" panose="02040503050406030204" pitchFamily="18" charset="0"/>
                                  <a:ea typeface="Cambria Math" panose="02040503050406030204" pitchFamily="18" charset="0"/>
                                </a:rPr>
                                <m:t>+</m:t>
                              </m:r>
                              <m:f>
                                <m:fPr>
                                  <m:ctrlPr>
                                    <a:rPr lang="en-GB" sz="1900" i="1">
                                      <a:solidFill>
                                        <a:srgbClr val="FF0000"/>
                                      </a:solidFill>
                                      <a:latin typeface="Cambria Math" panose="02040503050406030204" pitchFamily="18" charset="0"/>
                                      <a:ea typeface="Cambria Math" panose="02040503050406030204" pitchFamily="18" charset="0"/>
                                    </a:rPr>
                                  </m:ctrlPr>
                                </m:fPr>
                                <m:num>
                                  <m:r>
                                    <a:rPr lang="en-GB" sz="1900" i="1">
                                      <a:solidFill>
                                        <a:srgbClr val="FF0000"/>
                                      </a:solidFill>
                                      <a:latin typeface="Cambria Math" panose="02040503050406030204" pitchFamily="18" charset="0"/>
                                      <a:ea typeface="Cambria Math" panose="02040503050406030204" pitchFamily="18" charset="0"/>
                                    </a:rPr>
                                    <m:t>2</m:t>
                                  </m:r>
                                  <m:r>
                                    <a:rPr lang="en-GB" sz="1900" i="1">
                                      <a:solidFill>
                                        <a:srgbClr val="FF0000"/>
                                      </a:solidFill>
                                      <a:latin typeface="Cambria Math" panose="02040503050406030204" pitchFamily="18" charset="0"/>
                                      <a:ea typeface="Cambria Math" panose="02040503050406030204" pitchFamily="18" charset="0"/>
                                    </a:rPr>
                                    <m:t>𝜋</m:t>
                                  </m:r>
                                </m:num>
                                <m:den>
                                  <m:sSub>
                                    <m:sSubPr>
                                      <m:ctrlPr>
                                        <a:rPr lang="en-GB" sz="1900" i="1">
                                          <a:solidFill>
                                            <a:srgbClr val="FF0000"/>
                                          </a:solidFill>
                                          <a:latin typeface="Cambria Math" panose="02040503050406030204" pitchFamily="18" charset="0"/>
                                        </a:rPr>
                                      </m:ctrlPr>
                                    </m:sSubPr>
                                    <m:e>
                                      <m:r>
                                        <a:rPr lang="en-GB" sz="1900" i="1">
                                          <a:solidFill>
                                            <a:srgbClr val="FF0000"/>
                                          </a:solidFill>
                                          <a:latin typeface="Cambria Math" panose="02040503050406030204" pitchFamily="18" charset="0"/>
                                        </a:rPr>
                                        <m:t>𝑁</m:t>
                                      </m:r>
                                    </m:e>
                                    <m:sub>
                                      <m:r>
                                        <a:rPr lang="en-GB" sz="1900" i="1">
                                          <a:solidFill>
                                            <a:srgbClr val="FF0000"/>
                                          </a:solidFill>
                                          <a:latin typeface="Cambria Math" panose="02040503050406030204" pitchFamily="18" charset="0"/>
                                        </a:rPr>
                                        <m:t>𝑏</m:t>
                                      </m:r>
                                    </m:sub>
                                  </m:sSub>
                                </m:den>
                              </m:f>
                              <m:r>
                                <a:rPr lang="en-GB" sz="1900" i="1">
                                  <a:solidFill>
                                    <a:srgbClr val="FF0000"/>
                                  </a:solidFill>
                                  <a:latin typeface="Cambria Math" panose="02040503050406030204" pitchFamily="18" charset="0"/>
                                </a:rPr>
                                <m:t>𝑛</m:t>
                              </m:r>
                              <m:r>
                                <a:rPr lang="en-GB" sz="1900" i="1">
                                  <a:solidFill>
                                    <a:srgbClr val="FF0000"/>
                                  </a:solidFill>
                                  <a:latin typeface="Cambria Math" panose="02040503050406030204" pitchFamily="18" charset="0"/>
                                  <a:ea typeface="Cambria Math" panose="02040503050406030204" pitchFamily="18" charset="0"/>
                                </a:rPr>
                                <m:t>𝜇</m:t>
                              </m:r>
                            </m:e>
                          </m:d>
                        </m:sup>
                      </m:sSup>
                    </m:oMath>
                  </m:oMathPara>
                </a14:m>
                <a:endParaRPr lang="en-GB" sz="1900" dirty="0"/>
              </a:p>
            </p:txBody>
          </p:sp>
        </mc:Choice>
        <mc:Fallback xmlns="">
          <p:sp>
            <p:nvSpPr>
              <p:cNvPr id="9" name="CasellaDiTesto 8">
                <a:extLst>
                  <a:ext uri="{FF2B5EF4-FFF2-40B4-BE49-F238E27FC236}">
                    <a16:creationId xmlns:a16="http://schemas.microsoft.com/office/drawing/2014/main" id="{492F560E-49C7-44F0-BD8C-0508EB7DB812}"/>
                  </a:ext>
                </a:extLst>
              </p:cNvPr>
              <p:cNvSpPr txBox="1">
                <a:spLocks noRot="1" noChangeAspect="1" noMove="1" noResize="1" noEditPoints="1" noAdjustHandles="1" noChangeArrowheads="1" noChangeShapeType="1" noTextEdit="1"/>
              </p:cNvSpPr>
              <p:nvPr/>
            </p:nvSpPr>
            <p:spPr>
              <a:xfrm>
                <a:off x="2423600" y="1386063"/>
                <a:ext cx="6657207" cy="51526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B78DAEF9-0849-4130-AE89-473E2D3AEDB6}"/>
                  </a:ext>
                </a:extLst>
              </p:cNvPr>
              <p:cNvSpPr txBox="1"/>
              <p:nvPr/>
            </p:nvSpPr>
            <p:spPr>
              <a:xfrm>
                <a:off x="9527130" y="1538440"/>
                <a:ext cx="1903095" cy="369332"/>
              </a:xfrm>
              <a:prstGeom prst="rect">
                <a:avLst/>
              </a:prstGeom>
              <a:noFill/>
            </p:spPr>
            <p:txBody>
              <a:bodyPr wrap="square">
                <a:spAutoFit/>
              </a:bodyPr>
              <a:lstStyle/>
              <a:p>
                <a14:m>
                  <m:oMath xmlns:m="http://schemas.openxmlformats.org/officeDocument/2006/math">
                    <m:r>
                      <a:rPr lang="en-GB" b="0" i="1" smtClean="0">
                        <a:solidFill>
                          <a:srgbClr val="FF0000"/>
                        </a:solidFill>
                        <a:latin typeface="Cambria Math" panose="02040503050406030204" pitchFamily="18" charset="0"/>
                        <a:ea typeface="Cambria Math" panose="02040503050406030204" pitchFamily="18" charset="0"/>
                      </a:rPr>
                      <m:t>𝑛</m:t>
                    </m:r>
                    <m:r>
                      <a:rPr lang="en-GB" i="1">
                        <a:solidFill>
                          <a:srgbClr val="FF0000"/>
                        </a:solidFill>
                        <a:latin typeface="Cambria Math" panose="02040503050406030204" pitchFamily="18" charset="0"/>
                      </a:rPr>
                      <m:t>=0,…,</m:t>
                    </m:r>
                  </m:oMath>
                </a14:m>
                <a:r>
                  <a:rPr lang="en-GB" dirty="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−1</m:t>
                    </m:r>
                  </m:oMath>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B78DAEF9-0849-4130-AE89-473E2D3AEDB6}"/>
                  </a:ext>
                </a:extLst>
              </p:cNvPr>
              <p:cNvSpPr txBox="1">
                <a:spLocks noRot="1" noChangeAspect="1" noMove="1" noResize="1" noEditPoints="1" noAdjustHandles="1" noChangeArrowheads="1" noChangeShapeType="1" noTextEdit="1"/>
              </p:cNvSpPr>
              <p:nvPr/>
            </p:nvSpPr>
            <p:spPr>
              <a:xfrm>
                <a:off x="9527130" y="1538440"/>
                <a:ext cx="1903095"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49BEC0DC-F086-4BC1-B6EB-8947684C3B93}"/>
                  </a:ext>
                </a:extLst>
              </p:cNvPr>
              <p:cNvSpPr txBox="1"/>
              <p:nvPr/>
            </p:nvSpPr>
            <p:spPr>
              <a:xfrm>
                <a:off x="1728185" y="2317144"/>
                <a:ext cx="8735627" cy="776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600" i="1" smtClean="0">
                              <a:solidFill>
                                <a:schemeClr val="tx1"/>
                              </a:solidFill>
                              <a:latin typeface="Cambria Math" panose="02040503050406030204" pitchFamily="18" charset="0"/>
                              <a:ea typeface="Cambria Math" panose="02040503050406030204" pitchFamily="18" charset="0"/>
                            </a:rPr>
                          </m:ctrlPr>
                        </m:fPr>
                        <m:num>
                          <m:r>
                            <a:rPr lang="en-GB" sz="1600" i="1">
                              <a:solidFill>
                                <a:schemeClr val="tx1"/>
                              </a:solidFill>
                              <a:latin typeface="Cambria Math" panose="02040503050406030204" pitchFamily="18" charset="0"/>
                              <a:ea typeface="Cambria Math" panose="02040503050406030204" pitchFamily="18" charset="0"/>
                            </a:rPr>
                            <m:t>1</m:t>
                          </m:r>
                        </m:num>
                        <m:den>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𝑄</m:t>
                              </m:r>
                            </m:e>
                            <m:sub>
                              <m:r>
                                <a:rPr lang="en-GB" sz="1600" i="1">
                                  <a:solidFill>
                                    <a:schemeClr val="tx1"/>
                                  </a:solidFill>
                                  <a:latin typeface="Cambria Math" panose="02040503050406030204" pitchFamily="18" charset="0"/>
                                  <a:ea typeface="Cambria Math" panose="02040503050406030204" pitchFamily="18" charset="0"/>
                                </a:rPr>
                                <m:t>𝑏</m:t>
                              </m:r>
                            </m:sub>
                          </m:sSub>
                        </m:den>
                      </m:f>
                      <m:d>
                        <m:dPr>
                          <m:ctrlPr>
                            <a:rPr lang="en-GB" sz="1600" i="1">
                              <a:solidFill>
                                <a:schemeClr val="tx1"/>
                              </a:solidFill>
                              <a:latin typeface="Cambria Math" panose="02040503050406030204" pitchFamily="18" charset="0"/>
                            </a:rPr>
                          </m:ctrlPr>
                        </m:dPr>
                        <m:e>
                          <m:sSup>
                            <m:sSupPr>
                              <m:ctrlPr>
                                <a:rPr lang="en-GB" sz="1600" i="1">
                                  <a:solidFill>
                                    <a:schemeClr val="tx1"/>
                                  </a:solidFill>
                                  <a:latin typeface="Cambria Math" panose="02040503050406030204" pitchFamily="18" charset="0"/>
                                  <a:ea typeface="Cambria Math" panose="02040503050406030204" pitchFamily="18" charset="0"/>
                                </a:rPr>
                              </m:ctrlPr>
                            </m:sSupPr>
                            <m:e>
                              <m:r>
                                <a:rPr lang="el-GR" sz="1600" i="1">
                                  <a:solidFill>
                                    <a:schemeClr val="tx1"/>
                                  </a:solidFill>
                                  <a:latin typeface="Cambria Math" panose="02040503050406030204" pitchFamily="18" charset="0"/>
                                  <a:ea typeface="Cambria Math" panose="02040503050406030204" pitchFamily="18" charset="0"/>
                                </a:rPr>
                                <m:t>𝛺</m:t>
                              </m:r>
                            </m:e>
                            <m:sup>
                              <m:r>
                                <a:rPr lang="en-GB" sz="1600" i="1">
                                  <a:solidFill>
                                    <a:schemeClr val="tx1"/>
                                  </a:solidFill>
                                  <a:latin typeface="Cambria Math" panose="02040503050406030204" pitchFamily="18" charset="0"/>
                                  <a:ea typeface="Cambria Math" panose="02040503050406030204" pitchFamily="18" charset="0"/>
                                </a:rPr>
                                <m:t>2</m:t>
                              </m:r>
                            </m:sup>
                          </m:sSup>
                          <m:r>
                            <a:rPr lang="en-GB" sz="1600" i="1">
                              <a:solidFill>
                                <a:schemeClr val="tx1"/>
                              </a:solidFill>
                              <a:latin typeface="Cambria Math" panose="02040503050406030204" pitchFamily="18" charset="0"/>
                            </a:rPr>
                            <m:t>−</m:t>
                          </m:r>
                          <m:f>
                            <m:fPr>
                              <m:ctrlPr>
                                <a:rPr lang="en-GB"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𝑗𝐷</m:t>
                              </m:r>
                            </m:num>
                            <m:den>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𝑇</m:t>
                                  </m:r>
                                </m:e>
                                <m:sub>
                                  <m:r>
                                    <a:rPr lang="en-GB" sz="1600" i="1">
                                      <a:solidFill>
                                        <a:schemeClr val="tx1"/>
                                      </a:solidFill>
                                      <a:latin typeface="Cambria Math" panose="02040503050406030204" pitchFamily="18" charset="0"/>
                                    </a:rPr>
                                    <m:t>0</m:t>
                                  </m:r>
                                </m:sub>
                              </m:sSub>
                            </m:den>
                          </m:f>
                          <m:r>
                            <a:rPr lang="el-GR" sz="1600" i="1">
                              <a:solidFill>
                                <a:schemeClr val="tx1"/>
                              </a:solidFill>
                              <a:latin typeface="Cambria Math" panose="02040503050406030204" pitchFamily="18" charset="0"/>
                              <a:ea typeface="Cambria Math" panose="02040503050406030204" pitchFamily="18" charset="0"/>
                            </a:rPr>
                            <m:t>𝛺</m:t>
                          </m:r>
                          <m:r>
                            <a:rPr lang="en-GB" sz="1600" i="1">
                              <a:solidFill>
                                <a:schemeClr val="tx1"/>
                              </a:solidFill>
                              <a:latin typeface="Cambria Math" panose="02040503050406030204" pitchFamily="18" charset="0"/>
                              <a:ea typeface="Cambria Math" panose="02040503050406030204" pitchFamily="18" charset="0"/>
                            </a:rPr>
                            <m:t>−</m:t>
                          </m:r>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rPr>
                                <m:t>𝑠</m:t>
                              </m:r>
                              <m:r>
                                <a:rPr lang="en-GB" sz="1600" i="1">
                                  <a:latin typeface="Cambria Math" panose="02040503050406030204" pitchFamily="18" charset="0"/>
                                </a:rPr>
                                <m:t>,</m:t>
                              </m:r>
                              <m:r>
                                <a:rPr lang="en-GB" sz="1600" i="1">
                                  <a:latin typeface="Cambria Math" panose="02040503050406030204" pitchFamily="18" charset="0"/>
                                </a:rPr>
                                <m:t>𝐻𝑂𝑀</m:t>
                              </m:r>
                            </m:sub>
                            <m:sup>
                              <m:r>
                                <a:rPr lang="en-GB" sz="1600" i="1">
                                  <a:latin typeface="Cambria Math" panose="02040503050406030204" pitchFamily="18" charset="0"/>
                                </a:rPr>
                                <m:t>2</m:t>
                              </m:r>
                            </m:sup>
                          </m:sSubSup>
                        </m:e>
                      </m:d>
                      <m:r>
                        <a:rPr lang="en-GB" sz="1600" b="0" i="1" smtClean="0">
                          <a:solidFill>
                            <a:schemeClr val="tx1"/>
                          </a:solidFill>
                          <a:latin typeface="Cambria Math" panose="02040503050406030204" pitchFamily="18" charset="0"/>
                          <a:ea typeface="Cambria Math" panose="02040503050406030204" pitchFamily="18" charset="0"/>
                        </a:rPr>
                        <m:t>=</m:t>
                      </m:r>
                      <m:f>
                        <m:fPr>
                          <m:ctrlPr>
                            <a:rPr lang="en-GB"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𝑗𝑐</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𝛼</m:t>
                              </m:r>
                            </m:e>
                            <m:sub>
                              <m:r>
                                <a:rPr lang="en-GB" sz="1600" i="1">
                                  <a:solidFill>
                                    <a:schemeClr val="tx1"/>
                                  </a:solidFill>
                                  <a:latin typeface="Cambria Math" panose="02040503050406030204" pitchFamily="18" charset="0"/>
                                  <a:ea typeface="Cambria Math" panose="02040503050406030204" pitchFamily="18" charset="0"/>
                                </a:rPr>
                                <m:t>0</m:t>
                              </m:r>
                            </m:sub>
                          </m:sSub>
                          <m:r>
                            <a:rPr lang="en-GB" sz="1600" i="1">
                              <a:solidFill>
                                <a:schemeClr val="tx1"/>
                              </a:solidFill>
                              <a:latin typeface="Cambria Math" panose="02040503050406030204" pitchFamily="18" charset="0"/>
                            </a:rPr>
                            <m:t>𝑒</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𝑁</m:t>
                              </m:r>
                            </m:e>
                            <m:sub>
                              <m:r>
                                <a:rPr lang="en-GB" sz="1600" i="1">
                                  <a:solidFill>
                                    <a:schemeClr val="tx1"/>
                                  </a:solidFill>
                                  <a:latin typeface="Cambria Math" panose="02040503050406030204" pitchFamily="18" charset="0"/>
                                </a:rPr>
                                <m:t>𝑏</m:t>
                              </m:r>
                            </m:sub>
                          </m:sSub>
                        </m:num>
                        <m:den>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𝐶</m:t>
                              </m:r>
                            </m:e>
                            <m:sub>
                              <m:r>
                                <a:rPr lang="en-GB" sz="1600" i="1">
                                  <a:solidFill>
                                    <a:schemeClr val="tx1"/>
                                  </a:solidFill>
                                  <a:latin typeface="Cambria Math" panose="02040503050406030204" pitchFamily="18" charset="0"/>
                                </a:rPr>
                                <m:t>𝑟</m:t>
                              </m:r>
                            </m:sub>
                          </m:sSub>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𝐸</m:t>
                              </m:r>
                            </m:e>
                            <m:sub>
                              <m:r>
                                <a:rPr lang="en-GB" sz="1600" i="1">
                                  <a:solidFill>
                                    <a:schemeClr val="tx1"/>
                                  </a:solidFill>
                                  <a:latin typeface="Cambria Math" panose="02040503050406030204" pitchFamily="18" charset="0"/>
                                </a:rPr>
                                <m:t>0</m:t>
                              </m:r>
                            </m:sub>
                          </m:sSub>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𝑇</m:t>
                              </m:r>
                            </m:e>
                            <m:sub>
                              <m:r>
                                <a:rPr lang="en-GB" sz="1600" i="1">
                                  <a:solidFill>
                                    <a:schemeClr val="tx1"/>
                                  </a:solidFill>
                                  <a:latin typeface="Cambria Math" panose="02040503050406030204" pitchFamily="18" charset="0"/>
                                </a:rPr>
                                <m:t>0</m:t>
                              </m:r>
                            </m:sub>
                          </m:sSub>
                        </m:den>
                      </m:f>
                      <m:nary>
                        <m:naryPr>
                          <m:chr m:val="∑"/>
                          <m:ctrlPr>
                            <a:rPr lang="en-GB" sz="1600" i="1">
                              <a:solidFill>
                                <a:schemeClr val="tx1"/>
                              </a:solidFill>
                              <a:latin typeface="Cambria Math" panose="02040503050406030204" pitchFamily="18" charset="0"/>
                              <a:ea typeface="Cambria Math" panose="02040503050406030204" pitchFamily="18" charset="0"/>
                            </a:rPr>
                          </m:ctrlPr>
                        </m:naryPr>
                        <m:sub>
                          <m:r>
                            <a:rPr lang="en-GB" sz="1600" b="0" i="1" smtClean="0">
                              <a:solidFill>
                                <a:schemeClr val="tx1"/>
                              </a:solidFill>
                              <a:latin typeface="Cambria Math" panose="02040503050406030204" pitchFamily="18" charset="0"/>
                            </a:rPr>
                            <m:t>𝑙</m:t>
                          </m:r>
                          <m:r>
                            <a:rPr lang="en-GB" sz="1600" i="1">
                              <a:solidFill>
                                <a:schemeClr val="tx1"/>
                              </a:solidFill>
                              <a:latin typeface="Cambria Math" panose="02040503050406030204" pitchFamily="18" charset="0"/>
                            </a:rPr>
                            <m:t>=−∞</m:t>
                          </m:r>
                        </m:sub>
                        <m:sup>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m:t>
                          </m:r>
                        </m:sup>
                        <m:e>
                          <m:d>
                            <m:dPr>
                              <m:begChr m:val="["/>
                              <m:endChr m:val="]"/>
                              <m:ctrlPr>
                                <a:rPr lang="en-GB" sz="1600" i="1" smtClean="0">
                                  <a:solidFill>
                                    <a:schemeClr val="tx1"/>
                                  </a:solidFill>
                                  <a:latin typeface="Cambria Math" panose="02040503050406030204" pitchFamily="18" charset="0"/>
                                  <a:ea typeface="Cambria Math" panose="02040503050406030204" pitchFamily="18" charset="0"/>
                                </a:rPr>
                              </m:ctrlPr>
                            </m:dPr>
                            <m:e>
                              <m:d>
                                <m:dPr>
                                  <m:ctrlPr>
                                    <a:rPr lang="en-GB" sz="1600" i="1" smtClean="0">
                                      <a:solidFill>
                                        <a:schemeClr val="tx1"/>
                                      </a:solidFill>
                                      <a:latin typeface="Cambria Math" panose="02040503050406030204" pitchFamily="18" charset="0"/>
                                      <a:ea typeface="Cambria Math" panose="02040503050406030204" pitchFamily="18" charset="0"/>
                                    </a:rPr>
                                  </m:ctrlPr>
                                </m:dPr>
                                <m:e>
                                  <m:r>
                                    <a:rPr lang="en-GB" sz="1600" i="1">
                                      <a:solidFill>
                                        <a:schemeClr val="tx1"/>
                                      </a:solidFill>
                                      <a:latin typeface="Cambria Math" panose="02040503050406030204" pitchFamily="18" charset="0"/>
                                      <a:ea typeface="Cambria Math" panose="02040503050406030204" pitchFamily="18" charset="0"/>
                                    </a:rPr>
                                    <m:t>𝑙</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𝑁</m:t>
                                      </m:r>
                                    </m:e>
                                    <m:sub>
                                      <m:r>
                                        <a:rPr lang="en-GB" sz="1600" i="1">
                                          <a:solidFill>
                                            <a:schemeClr val="tx1"/>
                                          </a:solidFill>
                                          <a:latin typeface="Cambria Math" panose="02040503050406030204" pitchFamily="18" charset="0"/>
                                        </a:rPr>
                                        <m:t>𝑏</m:t>
                                      </m:r>
                                    </m:sub>
                                  </m:sSub>
                                  <m:r>
                                    <a:rPr lang="en-GB" sz="1600" b="0" i="1" smtClean="0">
                                      <a:solidFill>
                                        <a:schemeClr val="tx1"/>
                                      </a:solidFill>
                                      <a:latin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𝜇</m:t>
                                  </m:r>
                                </m:e>
                              </m:d>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0</m:t>
                                  </m:r>
                                </m:sub>
                              </m:sSub>
                              <m:r>
                                <a:rPr lang="en-GB" sz="1600" i="1">
                                  <a:solidFill>
                                    <a:schemeClr val="tx1"/>
                                  </a:solidFill>
                                  <a:latin typeface="Cambria Math" panose="02040503050406030204" pitchFamily="18" charset="0"/>
                                  <a:ea typeface="Cambria Math" panose="02040503050406030204" pitchFamily="18" charset="0"/>
                                </a:rPr>
                                <m:t>−</m:t>
                              </m:r>
                              <m:r>
                                <a:rPr lang="el-GR" sz="1600" i="1">
                                  <a:solidFill>
                                    <a:schemeClr val="tx1"/>
                                  </a:solidFill>
                                  <a:latin typeface="Cambria Math" panose="02040503050406030204" pitchFamily="18" charset="0"/>
                                  <a:ea typeface="Cambria Math" panose="02040503050406030204" pitchFamily="18" charset="0"/>
                                </a:rPr>
                                <m:t>𝛺</m:t>
                              </m:r>
                            </m:e>
                          </m:d>
                        </m:e>
                      </m:nary>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𝑍</m:t>
                          </m:r>
                        </m:e>
                        <m:sub>
                          <m:r>
                            <a:rPr lang="en-GB" sz="1600" i="1">
                              <a:solidFill>
                                <a:schemeClr val="tx1"/>
                              </a:solidFill>
                              <a:latin typeface="Cambria Math" panose="02040503050406030204" pitchFamily="18" charset="0"/>
                              <a:ea typeface="Cambria Math" panose="02040503050406030204" pitchFamily="18" charset="0"/>
                            </a:rPr>
                            <m:t>∥</m:t>
                          </m:r>
                        </m:sub>
                      </m:sSub>
                      <m:d>
                        <m:dPr>
                          <m:begChr m:val="["/>
                          <m:endChr m:val="]"/>
                          <m:ctrlPr>
                            <a:rPr lang="en-GB" sz="1600" i="1">
                              <a:solidFill>
                                <a:schemeClr val="tx1"/>
                              </a:solidFill>
                              <a:latin typeface="Cambria Math" panose="02040503050406030204" pitchFamily="18" charset="0"/>
                              <a:ea typeface="Cambria Math" panose="02040503050406030204" pitchFamily="18" charset="0"/>
                            </a:rPr>
                          </m:ctrlPr>
                        </m:dPr>
                        <m:e>
                          <m:d>
                            <m:dPr>
                              <m:ctrlPr>
                                <a:rPr lang="en-GB" sz="1600" i="1">
                                  <a:solidFill>
                                    <a:schemeClr val="tx1"/>
                                  </a:solidFill>
                                  <a:latin typeface="Cambria Math" panose="02040503050406030204" pitchFamily="18" charset="0"/>
                                  <a:ea typeface="Cambria Math" panose="02040503050406030204" pitchFamily="18" charset="0"/>
                                </a:rPr>
                              </m:ctrlPr>
                            </m:dPr>
                            <m:e>
                              <m:r>
                                <a:rPr lang="en-GB" sz="1600" i="1">
                                  <a:solidFill>
                                    <a:schemeClr val="tx1"/>
                                  </a:solidFill>
                                  <a:latin typeface="Cambria Math" panose="02040503050406030204" pitchFamily="18" charset="0"/>
                                  <a:ea typeface="Cambria Math" panose="02040503050406030204" pitchFamily="18" charset="0"/>
                                </a:rPr>
                                <m:t>𝑙</m:t>
                              </m:r>
                              <m:sSub>
                                <m:sSubPr>
                                  <m:ctrlPr>
                                    <a:rPr lang="en-GB" sz="1600" i="1">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𝑁</m:t>
                                  </m:r>
                                </m:e>
                                <m:sub>
                                  <m:r>
                                    <a:rPr lang="en-GB" sz="1600" i="1">
                                      <a:solidFill>
                                        <a:schemeClr val="tx1"/>
                                      </a:solidFill>
                                      <a:latin typeface="Cambria Math" panose="02040503050406030204" pitchFamily="18" charset="0"/>
                                    </a:rPr>
                                    <m:t>𝑏</m:t>
                                  </m:r>
                                </m:sub>
                              </m:sSub>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ea typeface="Cambria Math" panose="02040503050406030204" pitchFamily="18" charset="0"/>
                                </a:rPr>
                                <m:t>𝜇</m:t>
                              </m:r>
                            </m:e>
                          </m:d>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𝜔</m:t>
                              </m:r>
                            </m:e>
                            <m:sub>
                              <m:r>
                                <a:rPr lang="en-GB" sz="1600" i="1">
                                  <a:solidFill>
                                    <a:schemeClr val="tx1"/>
                                  </a:solidFill>
                                  <a:latin typeface="Cambria Math" panose="02040503050406030204" pitchFamily="18" charset="0"/>
                                  <a:ea typeface="Cambria Math" panose="02040503050406030204" pitchFamily="18" charset="0"/>
                                </a:rPr>
                                <m:t>0</m:t>
                              </m:r>
                            </m:sub>
                          </m:sSub>
                          <m:r>
                            <a:rPr lang="en-GB" sz="1600" i="1">
                              <a:solidFill>
                                <a:schemeClr val="tx1"/>
                              </a:solidFill>
                              <a:latin typeface="Cambria Math" panose="02040503050406030204" pitchFamily="18" charset="0"/>
                              <a:ea typeface="Cambria Math" panose="02040503050406030204" pitchFamily="18" charset="0"/>
                            </a:rPr>
                            <m:t>−</m:t>
                          </m:r>
                          <m:r>
                            <a:rPr lang="el-GR" sz="1600" i="1">
                              <a:solidFill>
                                <a:schemeClr val="tx1"/>
                              </a:solidFill>
                              <a:latin typeface="Cambria Math" panose="02040503050406030204" pitchFamily="18" charset="0"/>
                              <a:ea typeface="Cambria Math" panose="02040503050406030204" pitchFamily="18" charset="0"/>
                            </a:rPr>
                            <m:t>𝛺</m:t>
                          </m:r>
                        </m:e>
                      </m:d>
                    </m:oMath>
                  </m:oMathPara>
                </a14:m>
                <a:endParaRPr lang="en-GB" sz="1600" dirty="0">
                  <a:solidFill>
                    <a:srgbClr val="FF0000"/>
                  </a:solidFill>
                </a:endParaRPr>
              </a:p>
            </p:txBody>
          </p:sp>
        </mc:Choice>
        <mc:Fallback xmlns="">
          <p:sp>
            <p:nvSpPr>
              <p:cNvPr id="12" name="CasellaDiTesto 11">
                <a:extLst>
                  <a:ext uri="{FF2B5EF4-FFF2-40B4-BE49-F238E27FC236}">
                    <a16:creationId xmlns:a16="http://schemas.microsoft.com/office/drawing/2014/main" id="{49BEC0DC-F086-4BC1-B6EB-8947684C3B93}"/>
                  </a:ext>
                </a:extLst>
              </p:cNvPr>
              <p:cNvSpPr txBox="1">
                <a:spLocks noRot="1" noChangeAspect="1" noMove="1" noResize="1" noEditPoints="1" noAdjustHandles="1" noChangeArrowheads="1" noChangeShapeType="1" noTextEdit="1"/>
              </p:cNvSpPr>
              <p:nvPr/>
            </p:nvSpPr>
            <p:spPr>
              <a:xfrm>
                <a:off x="1728185" y="2317144"/>
                <a:ext cx="8735627" cy="77668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3BC5FEC0-14D1-4B2A-9708-C7FF9DA3789C}"/>
                  </a:ext>
                </a:extLst>
              </p:cNvPr>
              <p:cNvSpPr txBox="1"/>
              <p:nvPr/>
            </p:nvSpPr>
            <p:spPr>
              <a:xfrm>
                <a:off x="3037640" y="3931345"/>
                <a:ext cx="6116714"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i="1" smtClean="0">
                          <a:solidFill>
                            <a:srgbClr val="FF0000"/>
                          </a:solidFill>
                          <a:latin typeface="Cambria Math" panose="02040503050406030204" pitchFamily="18" charset="0"/>
                          <a:ea typeface="Cambria Math" panose="02040503050406030204" pitchFamily="18" charset="0"/>
                        </a:rPr>
                        <m:t>∆</m:t>
                      </m:r>
                      <m:sSub>
                        <m:sSubPr>
                          <m:ctrlPr>
                            <a:rPr lang="en-GB" sz="1800" b="0" i="1" smtClean="0">
                              <a:solidFill>
                                <a:srgbClr val="FF0000"/>
                              </a:solidFill>
                              <a:latin typeface="Cambria Math" panose="02040503050406030204" pitchFamily="18" charset="0"/>
                              <a:ea typeface="Cambria Math" panose="02040503050406030204" pitchFamily="18" charset="0"/>
                            </a:rPr>
                          </m:ctrlPr>
                        </m:sSubPr>
                        <m:e>
                          <m:r>
                            <a:rPr lang="en-GB" sz="1800" i="1" smtClean="0">
                              <a:solidFill>
                                <a:srgbClr val="FF0000"/>
                              </a:solidFill>
                              <a:latin typeface="Cambria Math" panose="02040503050406030204" pitchFamily="18" charset="0"/>
                              <a:ea typeface="Cambria Math" panose="02040503050406030204" pitchFamily="18" charset="0"/>
                            </a:rPr>
                            <m:t>𝜙</m:t>
                          </m:r>
                        </m:e>
                        <m:sub>
                          <m:r>
                            <a:rPr lang="en-GB" i="1">
                              <a:solidFill>
                                <a:srgbClr val="FF0000"/>
                              </a:solidFill>
                              <a:latin typeface="Cambria Math" panose="02040503050406030204" pitchFamily="18" charset="0"/>
                              <a:ea typeface="Cambria Math" panose="02040503050406030204" pitchFamily="18" charset="0"/>
                            </a:rPr>
                            <m:t>𝜇</m:t>
                          </m:r>
                        </m:sub>
                      </m:sSub>
                      <m:r>
                        <a:rPr lang="en-GB" sz="1800" b="0" i="1" smtClean="0">
                          <a:solidFill>
                            <a:srgbClr val="FF0000"/>
                          </a:solidFill>
                          <a:latin typeface="Cambria Math" panose="02040503050406030204" pitchFamily="18" charset="0"/>
                          <a:ea typeface="Cambria Math" panose="02040503050406030204" pitchFamily="18" charset="0"/>
                        </a:rPr>
                        <m:t>=</m:t>
                      </m:r>
                      <m:f>
                        <m:fPr>
                          <m:ctrlPr>
                            <a:rPr lang="en-GB" sz="1800" i="1" smtClean="0">
                              <a:solidFill>
                                <a:srgbClr val="FF0000"/>
                              </a:solidFill>
                              <a:latin typeface="Cambria Math" panose="02040503050406030204" pitchFamily="18" charset="0"/>
                              <a:ea typeface="Cambria Math" panose="02040503050406030204" pitchFamily="18" charset="0"/>
                            </a:rPr>
                          </m:ctrlPr>
                        </m:fPr>
                        <m:num>
                          <m:r>
                            <a:rPr lang="en-GB" sz="1800" i="1">
                              <a:solidFill>
                                <a:srgbClr val="FF0000"/>
                              </a:solidFill>
                              <a:latin typeface="Cambria Math" panose="02040503050406030204" pitchFamily="18" charset="0"/>
                              <a:ea typeface="Cambria Math" panose="02040503050406030204" pitchFamily="18" charset="0"/>
                            </a:rPr>
                            <m:t>2</m:t>
                          </m:r>
                          <m:r>
                            <a:rPr lang="en-GB" sz="1800" i="1">
                              <a:solidFill>
                                <a:srgbClr val="FF0000"/>
                              </a:solidFill>
                              <a:latin typeface="Cambria Math" panose="02040503050406030204" pitchFamily="18" charset="0"/>
                              <a:ea typeface="Cambria Math" panose="02040503050406030204" pitchFamily="18" charset="0"/>
                            </a:rPr>
                            <m:t>𝜋</m:t>
                          </m:r>
                        </m:num>
                        <m:den>
                          <m:sSub>
                            <m:sSubPr>
                              <m:ctrlPr>
                                <a:rPr lang="en-GB" sz="1800" i="1">
                                  <a:solidFill>
                                    <a:srgbClr val="FF0000"/>
                                  </a:solidFill>
                                  <a:latin typeface="Cambria Math" panose="02040503050406030204" pitchFamily="18" charset="0"/>
                                </a:rPr>
                              </m:ctrlPr>
                            </m:sSubPr>
                            <m:e>
                              <m:r>
                                <a:rPr lang="en-GB" sz="1800" i="1">
                                  <a:solidFill>
                                    <a:srgbClr val="FF0000"/>
                                  </a:solidFill>
                                  <a:latin typeface="Cambria Math" panose="02040503050406030204" pitchFamily="18" charset="0"/>
                                </a:rPr>
                                <m:t>𝑁</m:t>
                              </m:r>
                            </m:e>
                            <m:sub>
                              <m:r>
                                <a:rPr lang="en-GB" sz="1800" i="1">
                                  <a:solidFill>
                                    <a:srgbClr val="FF0000"/>
                                  </a:solidFill>
                                  <a:latin typeface="Cambria Math" panose="02040503050406030204" pitchFamily="18" charset="0"/>
                                </a:rPr>
                                <m:t>𝑏</m:t>
                              </m:r>
                            </m:sub>
                          </m:sSub>
                        </m:den>
                      </m:f>
                      <m:r>
                        <a:rPr lang="en-GB" sz="1800" i="1">
                          <a:solidFill>
                            <a:srgbClr val="FF0000"/>
                          </a:solidFill>
                          <a:latin typeface="Cambria Math" panose="02040503050406030204" pitchFamily="18" charset="0"/>
                          <a:ea typeface="Cambria Math" panose="02040503050406030204" pitchFamily="18" charset="0"/>
                        </a:rPr>
                        <m:t>𝜇</m:t>
                      </m:r>
                    </m:oMath>
                  </m:oMathPara>
                </a14:m>
                <a:endParaRPr lang="en-GB" dirty="0"/>
              </a:p>
            </p:txBody>
          </p:sp>
        </mc:Choice>
        <mc:Fallback xmlns="">
          <p:sp>
            <p:nvSpPr>
              <p:cNvPr id="14" name="CasellaDiTesto 13">
                <a:extLst>
                  <a:ext uri="{FF2B5EF4-FFF2-40B4-BE49-F238E27FC236}">
                    <a16:creationId xmlns:a16="http://schemas.microsoft.com/office/drawing/2014/main" id="{3BC5FEC0-14D1-4B2A-9708-C7FF9DA3789C}"/>
                  </a:ext>
                </a:extLst>
              </p:cNvPr>
              <p:cNvSpPr txBox="1">
                <a:spLocks noRot="1" noChangeAspect="1" noMove="1" noResize="1" noEditPoints="1" noAdjustHandles="1" noChangeArrowheads="1" noChangeShapeType="1" noTextEdit="1"/>
              </p:cNvSpPr>
              <p:nvPr/>
            </p:nvSpPr>
            <p:spPr>
              <a:xfrm>
                <a:off x="3037640" y="3931345"/>
                <a:ext cx="6116714" cy="659540"/>
              </a:xfrm>
              <a:prstGeom prst="rect">
                <a:avLst/>
              </a:prstGeom>
              <a:blipFill>
                <a:blip r:embed="rId6"/>
                <a:stretch>
                  <a:fillRect/>
                </a:stretch>
              </a:blipFill>
            </p:spPr>
            <p:txBody>
              <a:bodyPr/>
              <a:lstStyle/>
              <a:p>
                <a:r>
                  <a:rPr lang="en-GB">
                    <a:noFill/>
                  </a:rPr>
                  <a:t> </a:t>
                </a:r>
              </a:p>
            </p:txBody>
          </p:sp>
        </mc:Fallback>
      </mc:AlternateContent>
      <p:cxnSp>
        <p:nvCxnSpPr>
          <p:cNvPr id="6" name="Connettore diritto 5">
            <a:extLst>
              <a:ext uri="{FF2B5EF4-FFF2-40B4-BE49-F238E27FC236}">
                <a16:creationId xmlns:a16="http://schemas.microsoft.com/office/drawing/2014/main" id="{EA502550-CFB4-475B-A463-F2E93A94631B}"/>
              </a:ext>
            </a:extLst>
          </p:cNvPr>
          <p:cNvCxnSpPr>
            <a:cxnSpLocks/>
          </p:cNvCxnSpPr>
          <p:nvPr/>
        </p:nvCxnSpPr>
        <p:spPr>
          <a:xfrm flipV="1">
            <a:off x="2104004" y="6347290"/>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476307FE-DFEA-49A6-BF89-327CE4F5A4A1}"/>
              </a:ext>
            </a:extLst>
          </p:cNvPr>
          <p:cNvCxnSpPr>
            <a:cxnSpLocks/>
          </p:cNvCxnSpPr>
          <p:nvPr/>
        </p:nvCxnSpPr>
        <p:spPr>
          <a:xfrm>
            <a:off x="2920750" y="5909549"/>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EB7D3B54-5F22-4545-B5EE-3B9947AF762B}"/>
              </a:ext>
            </a:extLst>
          </p:cNvPr>
          <p:cNvCxnSpPr>
            <a:cxnSpLocks/>
          </p:cNvCxnSpPr>
          <p:nvPr/>
        </p:nvCxnSpPr>
        <p:spPr>
          <a:xfrm flipV="1">
            <a:off x="3746532" y="6347289"/>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D74D0F31-CBE1-4AE5-A191-2A840975186F}"/>
              </a:ext>
            </a:extLst>
          </p:cNvPr>
          <p:cNvCxnSpPr>
            <a:cxnSpLocks/>
          </p:cNvCxnSpPr>
          <p:nvPr/>
        </p:nvCxnSpPr>
        <p:spPr>
          <a:xfrm>
            <a:off x="4563278" y="5909548"/>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FF133C65-C695-470D-BA91-97FA5E0CA137}"/>
              </a:ext>
            </a:extLst>
          </p:cNvPr>
          <p:cNvCxnSpPr>
            <a:cxnSpLocks/>
          </p:cNvCxnSpPr>
          <p:nvPr/>
        </p:nvCxnSpPr>
        <p:spPr>
          <a:xfrm flipV="1">
            <a:off x="5384699" y="6344065"/>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9734F467-0152-4831-91A9-57BD579B46E1}"/>
              </a:ext>
            </a:extLst>
          </p:cNvPr>
          <p:cNvCxnSpPr>
            <a:cxnSpLocks/>
          </p:cNvCxnSpPr>
          <p:nvPr/>
        </p:nvCxnSpPr>
        <p:spPr>
          <a:xfrm>
            <a:off x="6201445" y="5906324"/>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FD78BAF1-39B0-4FF6-9CB5-417FEB7F594F}"/>
              </a:ext>
            </a:extLst>
          </p:cNvPr>
          <p:cNvSpPr/>
          <p:nvPr/>
        </p:nvSpPr>
        <p:spPr>
          <a:xfrm>
            <a:off x="2423600" y="6218577"/>
            <a:ext cx="195296" cy="221934"/>
          </a:xfrm>
          <a:prstGeom prst="ellipse">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a:extLst>
              <a:ext uri="{FF2B5EF4-FFF2-40B4-BE49-F238E27FC236}">
                <a16:creationId xmlns:a16="http://schemas.microsoft.com/office/drawing/2014/main" id="{60AB5D71-A110-462D-8310-79987C5C2721}"/>
              </a:ext>
            </a:extLst>
          </p:cNvPr>
          <p:cNvSpPr/>
          <p:nvPr/>
        </p:nvSpPr>
        <p:spPr>
          <a:xfrm>
            <a:off x="4683192" y="6233098"/>
            <a:ext cx="195296" cy="22193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e 26">
            <a:extLst>
              <a:ext uri="{FF2B5EF4-FFF2-40B4-BE49-F238E27FC236}">
                <a16:creationId xmlns:a16="http://schemas.microsoft.com/office/drawing/2014/main" id="{B93D34AD-4E6B-4D8C-9A3E-6D20DF4904CE}"/>
              </a:ext>
            </a:extLst>
          </p:cNvPr>
          <p:cNvSpPr/>
          <p:nvPr/>
        </p:nvSpPr>
        <p:spPr>
          <a:xfrm>
            <a:off x="5615735" y="6236698"/>
            <a:ext cx="195296" cy="2219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nettore diritto 29">
            <a:extLst>
              <a:ext uri="{FF2B5EF4-FFF2-40B4-BE49-F238E27FC236}">
                <a16:creationId xmlns:a16="http://schemas.microsoft.com/office/drawing/2014/main" id="{B5B7D659-6E2C-42CF-B395-0DF2B40562AD}"/>
              </a:ext>
            </a:extLst>
          </p:cNvPr>
          <p:cNvCxnSpPr>
            <a:cxnSpLocks/>
          </p:cNvCxnSpPr>
          <p:nvPr/>
        </p:nvCxnSpPr>
        <p:spPr>
          <a:xfrm>
            <a:off x="2123237" y="5915202"/>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07BAA019-0FCE-4A1B-B67B-F4F598DB8299}"/>
              </a:ext>
            </a:extLst>
          </p:cNvPr>
          <p:cNvCxnSpPr>
            <a:cxnSpLocks/>
          </p:cNvCxnSpPr>
          <p:nvPr/>
        </p:nvCxnSpPr>
        <p:spPr>
          <a:xfrm>
            <a:off x="3747855" y="5906324"/>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2FB838D7-F1AC-4C6D-AF08-D0EE1B3F7D85}"/>
              </a:ext>
            </a:extLst>
          </p:cNvPr>
          <p:cNvCxnSpPr>
            <a:cxnSpLocks/>
          </p:cNvCxnSpPr>
          <p:nvPr/>
        </p:nvCxnSpPr>
        <p:spPr>
          <a:xfrm>
            <a:off x="5380025" y="5915202"/>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F841BD10-E94D-479B-A2EA-8BB2675DC2DE}"/>
              </a:ext>
            </a:extLst>
          </p:cNvPr>
          <p:cNvCxnSpPr>
            <a:cxnSpLocks/>
          </p:cNvCxnSpPr>
          <p:nvPr/>
        </p:nvCxnSpPr>
        <p:spPr>
          <a:xfrm>
            <a:off x="7155560" y="5906324"/>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8F13CE6B-2450-4F2E-B179-FE01ED4CE990}"/>
                  </a:ext>
                </a:extLst>
              </p:cNvPr>
              <p:cNvSpPr txBox="1"/>
              <p:nvPr/>
            </p:nvSpPr>
            <p:spPr>
              <a:xfrm>
                <a:off x="449090" y="5437703"/>
                <a:ext cx="1640507" cy="1138773"/>
              </a:xfrm>
              <a:prstGeom prst="rect">
                <a:avLst/>
              </a:prstGeom>
              <a:noFill/>
            </p:spPr>
            <p:txBody>
              <a:bodyPr wrap="square" rtlCol="0">
                <a:spAutoFit/>
              </a:bodyPr>
              <a:lstStyle/>
              <a:p>
                <a:pPr marL="285750" indent="-285750">
                  <a:buFont typeface="Wingdings" panose="05000000000000000000" pitchFamily="2" charset="2"/>
                  <a:buChar char="Ø"/>
                </a:pPr>
                <a:r>
                  <a:rPr lang="en-GB" sz="1700" dirty="0"/>
                  <a:t>Example of “</a:t>
                </a:r>
                <a14:m>
                  <m:oMath xmlns:m="http://schemas.openxmlformats.org/officeDocument/2006/math">
                    <m:r>
                      <a:rPr lang="en-GB" sz="1700" i="1">
                        <a:latin typeface="Cambria Math" panose="02040503050406030204" pitchFamily="18" charset="0"/>
                        <a:ea typeface="Cambria Math" panose="02040503050406030204" pitchFamily="18" charset="0"/>
                      </a:rPr>
                      <m:t>𝜋</m:t>
                    </m:r>
                  </m:oMath>
                </a14:m>
                <a:r>
                  <a:rPr lang="en-GB" sz="1700" dirty="0"/>
                  <a:t> mode” scheme for 3 bunches:</a:t>
                </a:r>
              </a:p>
            </p:txBody>
          </p:sp>
        </mc:Choice>
        <mc:Fallback xmlns="">
          <p:sp>
            <p:nvSpPr>
              <p:cNvPr id="34" name="CasellaDiTesto 33">
                <a:extLst>
                  <a:ext uri="{FF2B5EF4-FFF2-40B4-BE49-F238E27FC236}">
                    <a16:creationId xmlns:a16="http://schemas.microsoft.com/office/drawing/2014/main" id="{8F13CE6B-2450-4F2E-B179-FE01ED4CE990}"/>
                  </a:ext>
                </a:extLst>
              </p:cNvPr>
              <p:cNvSpPr txBox="1">
                <a:spLocks noRot="1" noChangeAspect="1" noMove="1" noResize="1" noEditPoints="1" noAdjustHandles="1" noChangeArrowheads="1" noChangeShapeType="1" noTextEdit="1"/>
              </p:cNvSpPr>
              <p:nvPr/>
            </p:nvSpPr>
            <p:spPr>
              <a:xfrm>
                <a:off x="449090" y="5437703"/>
                <a:ext cx="1640507" cy="1138773"/>
              </a:xfrm>
              <a:prstGeom prst="rect">
                <a:avLst/>
              </a:prstGeom>
              <a:blipFill>
                <a:blip r:embed="rId7"/>
                <a:stretch>
                  <a:fillRect l="-1859" t="-1604" r="-3346" b="-6417"/>
                </a:stretch>
              </a:blipFill>
            </p:spPr>
            <p:txBody>
              <a:bodyPr/>
              <a:lstStyle/>
              <a:p>
                <a:r>
                  <a:rPr lang="en-GB">
                    <a:noFill/>
                  </a:rPr>
                  <a:t> </a:t>
                </a:r>
              </a:p>
            </p:txBody>
          </p:sp>
        </mc:Fallback>
      </mc:AlternateContent>
      <p:cxnSp>
        <p:nvCxnSpPr>
          <p:cNvPr id="35" name="Connettore diritto 34">
            <a:extLst>
              <a:ext uri="{FF2B5EF4-FFF2-40B4-BE49-F238E27FC236}">
                <a16:creationId xmlns:a16="http://schemas.microsoft.com/office/drawing/2014/main" id="{88794736-2040-4CD7-9F04-02A5254818E2}"/>
              </a:ext>
            </a:extLst>
          </p:cNvPr>
          <p:cNvCxnSpPr>
            <a:cxnSpLocks/>
          </p:cNvCxnSpPr>
          <p:nvPr/>
        </p:nvCxnSpPr>
        <p:spPr>
          <a:xfrm flipV="1">
            <a:off x="7156875" y="6344670"/>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6D6625CB-210F-456D-9980-F83476209741}"/>
              </a:ext>
            </a:extLst>
          </p:cNvPr>
          <p:cNvCxnSpPr>
            <a:cxnSpLocks/>
          </p:cNvCxnSpPr>
          <p:nvPr/>
        </p:nvCxnSpPr>
        <p:spPr>
          <a:xfrm>
            <a:off x="7973621" y="5906929"/>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60A49AA9-701E-4AA9-8DE4-69A44D7435D2}"/>
              </a:ext>
            </a:extLst>
          </p:cNvPr>
          <p:cNvCxnSpPr>
            <a:cxnSpLocks/>
          </p:cNvCxnSpPr>
          <p:nvPr/>
        </p:nvCxnSpPr>
        <p:spPr>
          <a:xfrm flipV="1">
            <a:off x="8799403" y="6344669"/>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FFA3DFA0-85D8-4D13-B4D4-0D0E94DB3FE9}"/>
              </a:ext>
            </a:extLst>
          </p:cNvPr>
          <p:cNvCxnSpPr>
            <a:cxnSpLocks/>
          </p:cNvCxnSpPr>
          <p:nvPr/>
        </p:nvCxnSpPr>
        <p:spPr>
          <a:xfrm>
            <a:off x="9616149" y="5906928"/>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B77D2F84-B038-4CD8-8291-2C4558A5B0BF}"/>
              </a:ext>
            </a:extLst>
          </p:cNvPr>
          <p:cNvCxnSpPr>
            <a:cxnSpLocks/>
          </p:cNvCxnSpPr>
          <p:nvPr/>
        </p:nvCxnSpPr>
        <p:spPr>
          <a:xfrm flipV="1">
            <a:off x="10437570" y="6341445"/>
            <a:ext cx="1642528"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854B017A-49D9-41F4-927F-BF5216E694CD}"/>
              </a:ext>
            </a:extLst>
          </p:cNvPr>
          <p:cNvCxnSpPr>
            <a:cxnSpLocks/>
          </p:cNvCxnSpPr>
          <p:nvPr/>
        </p:nvCxnSpPr>
        <p:spPr>
          <a:xfrm>
            <a:off x="11254316" y="5903704"/>
            <a:ext cx="0" cy="8064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1" name="Ovale 40">
            <a:extLst>
              <a:ext uri="{FF2B5EF4-FFF2-40B4-BE49-F238E27FC236}">
                <a16:creationId xmlns:a16="http://schemas.microsoft.com/office/drawing/2014/main" id="{84853329-CA30-4FCA-9731-98C7CC08C970}"/>
              </a:ext>
            </a:extLst>
          </p:cNvPr>
          <p:cNvSpPr/>
          <p:nvPr/>
        </p:nvSpPr>
        <p:spPr>
          <a:xfrm>
            <a:off x="8231074" y="6215957"/>
            <a:ext cx="195296" cy="221934"/>
          </a:xfrm>
          <a:prstGeom prst="ellipse">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e 41">
            <a:extLst>
              <a:ext uri="{FF2B5EF4-FFF2-40B4-BE49-F238E27FC236}">
                <a16:creationId xmlns:a16="http://schemas.microsoft.com/office/drawing/2014/main" id="{F1B2FFDA-7DFA-4EE5-8F66-5E879C31E906}"/>
              </a:ext>
            </a:extLst>
          </p:cNvPr>
          <p:cNvSpPr/>
          <p:nvPr/>
        </p:nvSpPr>
        <p:spPr>
          <a:xfrm>
            <a:off x="9292177" y="6230478"/>
            <a:ext cx="195296" cy="22193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e 42">
            <a:extLst>
              <a:ext uri="{FF2B5EF4-FFF2-40B4-BE49-F238E27FC236}">
                <a16:creationId xmlns:a16="http://schemas.microsoft.com/office/drawing/2014/main" id="{249B7055-F6C1-4A32-A502-7375A30E7370}"/>
              </a:ext>
            </a:extLst>
          </p:cNvPr>
          <p:cNvSpPr/>
          <p:nvPr/>
        </p:nvSpPr>
        <p:spPr>
          <a:xfrm>
            <a:off x="11662908" y="6234078"/>
            <a:ext cx="195296" cy="2219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Connettore diritto 44">
            <a:extLst>
              <a:ext uri="{FF2B5EF4-FFF2-40B4-BE49-F238E27FC236}">
                <a16:creationId xmlns:a16="http://schemas.microsoft.com/office/drawing/2014/main" id="{E3C391FF-2AB9-4132-8CBB-DE7C5FB46987}"/>
              </a:ext>
            </a:extLst>
          </p:cNvPr>
          <p:cNvCxnSpPr>
            <a:cxnSpLocks/>
          </p:cNvCxnSpPr>
          <p:nvPr/>
        </p:nvCxnSpPr>
        <p:spPr>
          <a:xfrm>
            <a:off x="8800726" y="5903704"/>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Connettore diritto 45">
            <a:extLst>
              <a:ext uri="{FF2B5EF4-FFF2-40B4-BE49-F238E27FC236}">
                <a16:creationId xmlns:a16="http://schemas.microsoft.com/office/drawing/2014/main" id="{77299389-BCC9-464A-982F-48C0B4778FF9}"/>
              </a:ext>
            </a:extLst>
          </p:cNvPr>
          <p:cNvCxnSpPr>
            <a:cxnSpLocks/>
          </p:cNvCxnSpPr>
          <p:nvPr/>
        </p:nvCxnSpPr>
        <p:spPr>
          <a:xfrm>
            <a:off x="10432896" y="5912582"/>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Connettore diritto 46">
            <a:extLst>
              <a:ext uri="{FF2B5EF4-FFF2-40B4-BE49-F238E27FC236}">
                <a16:creationId xmlns:a16="http://schemas.microsoft.com/office/drawing/2014/main" id="{9ADFF3FB-385B-430D-B7DF-31ED9B9F7592}"/>
              </a:ext>
            </a:extLst>
          </p:cNvPr>
          <p:cNvCxnSpPr>
            <a:cxnSpLocks/>
          </p:cNvCxnSpPr>
          <p:nvPr/>
        </p:nvCxnSpPr>
        <p:spPr>
          <a:xfrm>
            <a:off x="12093021" y="5903704"/>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Connettore diritto 47">
            <a:extLst>
              <a:ext uri="{FF2B5EF4-FFF2-40B4-BE49-F238E27FC236}">
                <a16:creationId xmlns:a16="http://schemas.microsoft.com/office/drawing/2014/main" id="{636A5C1C-FC23-4DBF-A1B9-94EEC687624B}"/>
              </a:ext>
            </a:extLst>
          </p:cNvPr>
          <p:cNvCxnSpPr>
            <a:cxnSpLocks/>
          </p:cNvCxnSpPr>
          <p:nvPr/>
        </p:nvCxnSpPr>
        <p:spPr>
          <a:xfrm>
            <a:off x="7015313" y="5908162"/>
            <a:ext cx="0" cy="8064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428A1485-9DA2-4D35-B836-17E7C7A76FAB}"/>
              </a:ext>
            </a:extLst>
          </p:cNvPr>
          <p:cNvSpPr txBox="1"/>
          <p:nvPr/>
        </p:nvSpPr>
        <p:spPr>
          <a:xfrm>
            <a:off x="4212336" y="5535381"/>
            <a:ext cx="791310" cy="369332"/>
          </a:xfrm>
          <a:prstGeom prst="rect">
            <a:avLst/>
          </a:prstGeom>
          <a:noFill/>
        </p:spPr>
        <p:txBody>
          <a:bodyPr wrap="square" rtlCol="0">
            <a:spAutoFit/>
          </a:bodyPr>
          <a:lstStyle/>
          <a:p>
            <a:r>
              <a:rPr lang="en-GB" b="1" dirty="0"/>
              <a:t>Turn 0</a:t>
            </a:r>
          </a:p>
        </p:txBody>
      </p:sp>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6D57F86B-2CBC-489C-8B1D-37AE9A60D1D8}"/>
                  </a:ext>
                </a:extLst>
              </p:cNvPr>
              <p:cNvSpPr txBox="1"/>
              <p:nvPr/>
            </p:nvSpPr>
            <p:spPr>
              <a:xfrm>
                <a:off x="9008004" y="5537613"/>
                <a:ext cx="1256335" cy="369332"/>
              </a:xfrm>
              <a:prstGeom prst="rect">
                <a:avLst/>
              </a:prstGeom>
              <a:noFill/>
            </p:spPr>
            <p:txBody>
              <a:bodyPr wrap="square" rtlCol="0">
                <a:spAutoFit/>
              </a:bodyPr>
              <a:lstStyle/>
              <a:p>
                <a:r>
                  <a:rPr lang="en-GB" b="1" dirty="0"/>
                  <a:t>Turn </a:t>
                </a:r>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𝑻</m:t>
                        </m:r>
                      </m:e>
                      <m:sub>
                        <m:r>
                          <a:rPr lang="en-GB" b="1" i="1" smtClean="0">
                            <a:latin typeface="Cambria Math" panose="02040503050406030204" pitchFamily="18" charset="0"/>
                          </a:rPr>
                          <m:t>𝒔</m:t>
                        </m:r>
                      </m:sub>
                    </m:sSub>
                    <m:r>
                      <a:rPr lang="en-GB" b="1" i="1" smtClean="0">
                        <a:latin typeface="Cambria Math" panose="02040503050406030204" pitchFamily="18" charset="0"/>
                      </a:rPr>
                      <m:t>/</m:t>
                    </m:r>
                    <m:r>
                      <a:rPr lang="en-GB" b="1" i="1" smtClean="0">
                        <a:latin typeface="Cambria Math" panose="02040503050406030204" pitchFamily="18" charset="0"/>
                      </a:rPr>
                      <m:t>𝟐</m:t>
                    </m:r>
                  </m:oMath>
                </a14:m>
                <a:r>
                  <a:rPr lang="en-GB" b="1" dirty="0"/>
                  <a:t> </a:t>
                </a:r>
              </a:p>
            </p:txBody>
          </p:sp>
        </mc:Choice>
        <mc:Fallback xmlns="">
          <p:sp>
            <p:nvSpPr>
              <p:cNvPr id="52" name="CasellaDiTesto 51">
                <a:extLst>
                  <a:ext uri="{FF2B5EF4-FFF2-40B4-BE49-F238E27FC236}">
                    <a16:creationId xmlns:a16="http://schemas.microsoft.com/office/drawing/2014/main" id="{6D57F86B-2CBC-489C-8B1D-37AE9A60D1D8}"/>
                  </a:ext>
                </a:extLst>
              </p:cNvPr>
              <p:cNvSpPr txBox="1">
                <a:spLocks noRot="1" noChangeAspect="1" noMove="1" noResize="1" noEditPoints="1" noAdjustHandles="1" noChangeArrowheads="1" noChangeShapeType="1" noTextEdit="1"/>
              </p:cNvSpPr>
              <p:nvPr/>
            </p:nvSpPr>
            <p:spPr>
              <a:xfrm>
                <a:off x="9008004" y="5537613"/>
                <a:ext cx="1256335" cy="369332"/>
              </a:xfrm>
              <a:prstGeom prst="rect">
                <a:avLst/>
              </a:prstGeom>
              <a:blipFill>
                <a:blip r:embed="rId8"/>
                <a:stretch>
                  <a:fillRect l="-4369"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6ED4BA81-BC24-4693-A096-2E6645F13567}"/>
                  </a:ext>
                </a:extLst>
              </p:cNvPr>
              <p:cNvSpPr txBox="1"/>
              <p:nvPr/>
            </p:nvSpPr>
            <p:spPr>
              <a:xfrm>
                <a:off x="8878" y="3091656"/>
                <a:ext cx="12192003" cy="441339"/>
              </a:xfrm>
              <a:prstGeom prst="rect">
                <a:avLst/>
              </a:prstGeom>
              <a:noFill/>
            </p:spPr>
            <p:txBody>
              <a:bodyPr wrap="square">
                <a:spAutoFit/>
              </a:bodyPr>
              <a:lstStyle/>
              <a:p>
                <a:pPr marL="742950" lvl="1" indent="-285750">
                  <a:buFont typeface="Wingdings" panose="05000000000000000000" pitchFamily="2" charset="2"/>
                  <a:buChar char="Ø"/>
                </a:pPr>
                <a:r>
                  <a:rPr lang="en-GB" sz="1700" dirty="0">
                    <a:solidFill>
                      <a:schemeClr val="tx1"/>
                    </a:solidFill>
                  </a:rPr>
                  <a:t>If </a:t>
                </a:r>
                <a14:m>
                  <m:oMath xmlns:m="http://schemas.openxmlformats.org/officeDocument/2006/math">
                    <m:sSup>
                      <m:sSupPr>
                        <m:ctrlPr>
                          <a:rPr lang="en-GB" i="1" smtClean="0">
                            <a:solidFill>
                              <a:schemeClr val="tx1"/>
                            </a:solidFill>
                            <a:latin typeface="Cambria Math" panose="02040503050406030204" pitchFamily="18" charset="0"/>
                            <a:ea typeface="Cambria Math" panose="02040503050406030204" pitchFamily="18" charset="0"/>
                          </a:rPr>
                        </m:ctrlPr>
                      </m:sSupPr>
                      <m:e>
                        <m:r>
                          <a:rPr lang="el-GR" i="1">
                            <a:solidFill>
                              <a:schemeClr val="tx1"/>
                            </a:solidFill>
                            <a:latin typeface="Cambria Math" panose="02040503050406030204" pitchFamily="18" charset="0"/>
                            <a:ea typeface="Cambria Math" panose="02040503050406030204" pitchFamily="18" charset="0"/>
                          </a:rPr>
                          <m:t>𝛺</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𝜇</m:t>
                            </m:r>
                          </m:e>
                        </m:d>
                      </m:sup>
                    </m:sSup>
                  </m:oMath>
                </a14:m>
                <a:r>
                  <a:rPr lang="en-GB" sz="1700" dirty="0">
                    <a:solidFill>
                      <a:schemeClr val="tx1"/>
                    </a:solidFill>
                  </a:rPr>
                  <a:t> is complex with negative imaginary part, then </a:t>
                </a:r>
                <a14:m>
                  <m:oMath xmlns:m="http://schemas.openxmlformats.org/officeDocument/2006/math">
                    <m:sSubSup>
                      <m:sSubSupPr>
                        <m:ctrlPr>
                          <a:rPr lang="en-GB" sz="1700" i="1" smtClean="0">
                            <a:solidFill>
                              <a:schemeClr val="tx1"/>
                            </a:solidFill>
                            <a:latin typeface="Cambria Math" panose="02040503050406030204" pitchFamily="18" charset="0"/>
                          </a:rPr>
                        </m:ctrlPr>
                      </m:sSubSupPr>
                      <m:e>
                        <m:r>
                          <a:rPr lang="en-GB" sz="1700" i="1">
                            <a:solidFill>
                              <a:schemeClr val="tx1"/>
                            </a:solidFill>
                            <a:latin typeface="Cambria Math" panose="02040503050406030204" pitchFamily="18" charset="0"/>
                          </a:rPr>
                          <m:t>𝑧</m:t>
                        </m:r>
                      </m:e>
                      <m:sub>
                        <m:r>
                          <a:rPr lang="en-GB" sz="1700" i="1">
                            <a:solidFill>
                              <a:schemeClr val="tx1"/>
                            </a:solidFill>
                            <a:latin typeface="Cambria Math" panose="02040503050406030204" pitchFamily="18" charset="0"/>
                          </a:rPr>
                          <m:t>0,</m:t>
                        </m:r>
                        <m:r>
                          <a:rPr lang="en-GB" sz="1700" i="1">
                            <a:solidFill>
                              <a:schemeClr val="tx1"/>
                            </a:solidFill>
                            <a:latin typeface="Cambria Math" panose="02040503050406030204" pitchFamily="18" charset="0"/>
                          </a:rPr>
                          <m:t>𝑛</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rPr>
                          <m:t>𝑡</m:t>
                        </m:r>
                      </m:e>
                    </m:d>
                    <m:r>
                      <a:rPr lang="en-GB" sz="1700" i="1">
                        <a:solidFill>
                          <a:schemeClr val="tx1"/>
                        </a:solidFill>
                        <a:latin typeface="Cambria Math" panose="02040503050406030204" pitchFamily="18" charset="0"/>
                      </a:rPr>
                      <m:t> </m:t>
                    </m:r>
                  </m:oMath>
                </a14:m>
                <a:r>
                  <a:rPr lang="en-GB" sz="1700" dirty="0">
                    <a:solidFill>
                      <a:schemeClr val="tx1"/>
                    </a:solidFill>
                  </a:rPr>
                  <a:t>grows exponentially in time and the bunch is unstable.</a:t>
                </a:r>
              </a:p>
            </p:txBody>
          </p:sp>
        </mc:Choice>
        <mc:Fallback xmlns="">
          <p:sp>
            <p:nvSpPr>
              <p:cNvPr id="56" name="CasellaDiTesto 55">
                <a:extLst>
                  <a:ext uri="{FF2B5EF4-FFF2-40B4-BE49-F238E27FC236}">
                    <a16:creationId xmlns:a16="http://schemas.microsoft.com/office/drawing/2014/main" id="{6ED4BA81-BC24-4693-A096-2E6645F13567}"/>
                  </a:ext>
                </a:extLst>
              </p:cNvPr>
              <p:cNvSpPr txBox="1">
                <a:spLocks noRot="1" noChangeAspect="1" noMove="1" noResize="1" noEditPoints="1" noAdjustHandles="1" noChangeArrowheads="1" noChangeShapeType="1" noTextEdit="1"/>
              </p:cNvSpPr>
              <p:nvPr/>
            </p:nvSpPr>
            <p:spPr>
              <a:xfrm>
                <a:off x="8878" y="3091656"/>
                <a:ext cx="12192003" cy="441339"/>
              </a:xfrm>
              <a:prstGeom prst="rect">
                <a:avLst/>
              </a:prstGeom>
              <a:blipFill>
                <a:blip r:embed="rId9"/>
                <a:stretch>
                  <a:fillRect b="-109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id="{D3571073-5DB8-41C8-A4CC-96843476B405}"/>
                  </a:ext>
                </a:extLst>
              </p:cNvPr>
              <p:cNvSpPr txBox="1"/>
              <p:nvPr/>
            </p:nvSpPr>
            <p:spPr>
              <a:xfrm>
                <a:off x="0" y="3612327"/>
                <a:ext cx="12199401" cy="353943"/>
              </a:xfrm>
              <a:prstGeom prst="rect">
                <a:avLst/>
              </a:prstGeom>
              <a:noFill/>
            </p:spPr>
            <p:txBody>
              <a:bodyPr wrap="square">
                <a:spAutoFit/>
              </a:bodyPr>
              <a:lstStyle/>
              <a:p>
                <a:pPr marL="285750" indent="-285750">
                  <a:buFont typeface="Wingdings" panose="05000000000000000000" pitchFamily="2" charset="2"/>
                  <a:buChar char="q"/>
                </a:pPr>
                <a:r>
                  <a:rPr lang="en-GB" sz="1700" dirty="0">
                    <a:solidFill>
                      <a:schemeClr val="tx1"/>
                    </a:solidFill>
                  </a:rPr>
                  <a:t>Given </a:t>
                </a:r>
                <a14:m>
                  <m:oMath xmlns:m="http://schemas.openxmlformats.org/officeDocument/2006/math">
                    <m:r>
                      <a:rPr lang="en-GB" sz="1700" i="1" smtClean="0">
                        <a:solidFill>
                          <a:schemeClr val="tx1"/>
                        </a:solidFill>
                        <a:latin typeface="Cambria Math" panose="02040503050406030204" pitchFamily="18" charset="0"/>
                        <a:ea typeface="Cambria Math" panose="02040503050406030204" pitchFamily="18" charset="0"/>
                      </a:rPr>
                      <m:t>𝜇</m:t>
                    </m:r>
                    <m:r>
                      <a:rPr lang="en-GB" sz="1700" i="1">
                        <a:latin typeface="Cambria Math" panose="02040503050406030204" pitchFamily="18" charset="0"/>
                      </a:rPr>
                      <m:t>=0,…,</m:t>
                    </m:r>
                    <m:r>
                      <m:rPr>
                        <m:nor/>
                      </m:rPr>
                      <a:rPr lang="en-GB" sz="1700" dirty="0"/>
                      <m:t> </m:t>
                    </m:r>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i="1">
                        <a:latin typeface="Cambria Math" panose="02040503050406030204" pitchFamily="18" charset="0"/>
                      </a:rPr>
                      <m:t>−1</m:t>
                    </m:r>
                  </m:oMath>
                </a14:m>
                <a:r>
                  <a:rPr lang="en-GB" sz="1700" dirty="0">
                    <a:solidFill>
                      <a:schemeClr val="tx1"/>
                    </a:solidFill>
                  </a:rPr>
                  <a:t>, the phase-shift between consecutive bunches is given by </a:t>
                </a:r>
              </a:p>
            </p:txBody>
          </p:sp>
        </mc:Choice>
        <mc:Fallback xmlns="">
          <p:sp>
            <p:nvSpPr>
              <p:cNvPr id="58" name="CasellaDiTesto 57">
                <a:extLst>
                  <a:ext uri="{FF2B5EF4-FFF2-40B4-BE49-F238E27FC236}">
                    <a16:creationId xmlns:a16="http://schemas.microsoft.com/office/drawing/2014/main" id="{D3571073-5DB8-41C8-A4CC-96843476B405}"/>
                  </a:ext>
                </a:extLst>
              </p:cNvPr>
              <p:cNvSpPr txBox="1">
                <a:spLocks noRot="1" noChangeAspect="1" noMove="1" noResize="1" noEditPoints="1" noAdjustHandles="1" noChangeArrowheads="1" noChangeShapeType="1" noTextEdit="1"/>
              </p:cNvSpPr>
              <p:nvPr/>
            </p:nvSpPr>
            <p:spPr>
              <a:xfrm>
                <a:off x="0" y="3612327"/>
                <a:ext cx="12199401" cy="353943"/>
              </a:xfrm>
              <a:prstGeom prst="rect">
                <a:avLst/>
              </a:prstGeom>
              <a:blipFill>
                <a:blip r:embed="rId10"/>
                <a:stretch>
                  <a:fillRect l="-200" t="-6897" b="-22414"/>
                </a:stretch>
              </a:blipFill>
            </p:spPr>
            <p:txBody>
              <a:bodyPr/>
              <a:lstStyle/>
              <a:p>
                <a:r>
                  <a:rPr lang="en-GB">
                    <a:noFill/>
                  </a:rPr>
                  <a:t> </a:t>
                </a:r>
              </a:p>
            </p:txBody>
          </p:sp>
        </mc:Fallback>
      </mc:AlternateContent>
    </p:spTree>
    <p:extLst>
      <p:ext uri="{BB962C8B-B14F-4D97-AF65-F5344CB8AC3E}">
        <p14:creationId xmlns:p14="http://schemas.microsoft.com/office/powerpoint/2010/main" val="3725291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B3AEDC2-1D4C-4756-8A46-6ED645C29B9D}"/>
              </a:ext>
            </a:extLst>
          </p:cNvPr>
          <p:cNvSpPr>
            <a:spLocks noGrp="1"/>
          </p:cNvSpPr>
          <p:nvPr>
            <p:ph type="sldNum" sz="quarter" idx="12"/>
          </p:nvPr>
        </p:nvSpPr>
        <p:spPr/>
        <p:txBody>
          <a:bodyPr/>
          <a:lstStyle/>
          <a:p>
            <a:fld id="{F556478C-EA8F-4B12-8AB2-8053E5C3663D}" type="slidenum">
              <a:rPr lang="en-GB" smtClean="0"/>
              <a:t>64</a:t>
            </a:fld>
            <a:endParaRPr lang="en-GB"/>
          </a:p>
        </p:txBody>
      </p:sp>
      <p:sp>
        <p:nvSpPr>
          <p:cNvPr id="5" name="CasellaDiTesto 4">
            <a:extLst>
              <a:ext uri="{FF2B5EF4-FFF2-40B4-BE49-F238E27FC236}">
                <a16:creationId xmlns:a16="http://schemas.microsoft.com/office/drawing/2014/main" id="{F1F4F0AF-D137-46CE-9553-A3CCEF3900D8}"/>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(9/12)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DC0839CF-7080-4BEA-AAD1-E21BC5A2079E}"/>
                  </a:ext>
                </a:extLst>
              </p:cNvPr>
              <p:cNvSpPr txBox="1"/>
              <p:nvPr/>
            </p:nvSpPr>
            <p:spPr>
              <a:xfrm>
                <a:off x="138346" y="877732"/>
                <a:ext cx="11629748" cy="5921493"/>
              </a:xfrm>
              <a:prstGeom prst="rect">
                <a:avLst/>
              </a:prstGeom>
              <a:noFill/>
            </p:spPr>
            <p:txBody>
              <a:bodyPr wrap="square" rtlCol="0">
                <a:spAutoFit/>
              </a:bodyPr>
              <a:lstStyle/>
              <a:p>
                <a:pPr marL="285750" indent="-285750">
                  <a:buFont typeface="Wingdings" panose="05000000000000000000" pitchFamily="2" charset="2"/>
                  <a:buChar char="q"/>
                </a:pPr>
                <a:r>
                  <a:rPr lang="en-GB" dirty="0"/>
                  <a:t>To estimate the grow-rates of the unstable bunches, we assume that </a:t>
                </a:r>
                <a14:m>
                  <m:oMath xmlns:m="http://schemas.openxmlformats.org/officeDocument/2006/math">
                    <m:r>
                      <a:rPr lang="el-GR" i="1" smtClean="0">
                        <a:latin typeface="Cambria Math" panose="02040503050406030204" pitchFamily="18" charset="0"/>
                        <a:ea typeface="Cambria Math" panose="02040503050406030204" pitchFamily="18" charset="0"/>
                      </a:rPr>
                      <m:t>𝛺</m:t>
                    </m:r>
                    <m:r>
                      <a:rPr lang="en-GB" dirty="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𝑠</m:t>
                        </m:r>
                        <m:r>
                          <a:rPr lang="en-GB" b="0" i="1" smtClean="0">
                            <a:latin typeface="Cambria Math" panose="02040503050406030204" pitchFamily="18" charset="0"/>
                          </a:rPr>
                          <m:t>,</m:t>
                        </m:r>
                        <m:r>
                          <a:rPr lang="en-GB" b="0" i="1" smtClean="0">
                            <a:latin typeface="Cambria Math" panose="02040503050406030204" pitchFamily="18" charset="0"/>
                          </a:rPr>
                          <m:t>𝐻𝑂𝑀</m:t>
                        </m:r>
                      </m:sub>
                    </m:sSub>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Therefore, rearranging the terms,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Taking the real and imaginary parts of </a:t>
                </a:r>
                <a14:m>
                  <m:oMath xmlns:m="http://schemas.openxmlformats.org/officeDocument/2006/math">
                    <m:r>
                      <a:rPr lang="el-GR" i="1" smtClean="0">
                        <a:latin typeface="Cambria Math" panose="02040503050406030204" pitchFamily="18" charset="0"/>
                        <a:ea typeface="Cambria Math" panose="02040503050406030204" pitchFamily="18" charset="0"/>
                      </a:rPr>
                      <m:t>𝛺</m:t>
                    </m:r>
                  </m:oMath>
                </a14:m>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imaginary part of the impedance leads only to a shift of the angular frequency of the bunch oscillation.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Since </a:t>
                </a:r>
                <a14:m>
                  <m:oMath xmlns:m="http://schemas.openxmlformats.org/officeDocument/2006/math">
                    <m:r>
                      <m:rPr>
                        <m:sty m:val="p"/>
                      </m:rPr>
                      <a:rPr lang="en-GB" b="0" i="0" smtClean="0">
                        <a:solidFill>
                          <a:schemeClr val="tx1"/>
                        </a:solidFill>
                        <a:latin typeface="Cambria Math" panose="02040503050406030204" pitchFamily="18" charset="0"/>
                        <a:ea typeface="Cambria Math" panose="02040503050406030204" pitchFamily="18" charset="0"/>
                      </a:rPr>
                      <m:t>Re</m:t>
                    </m:r>
                    <m:d>
                      <m:dPr>
                        <m:ctrlPr>
                          <a:rPr lang="en-GB" b="0" i="1" smtClean="0">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𝑍</m:t>
                            </m:r>
                          </m:e>
                          <m:sub>
                            <m:r>
                              <a:rPr lang="en-GB" i="1">
                                <a:solidFill>
                                  <a:schemeClr val="tx1"/>
                                </a:solidFill>
                                <a:latin typeface="Cambria Math" panose="02040503050406030204" pitchFamily="18" charset="0"/>
                                <a:ea typeface="Cambria Math" panose="02040503050406030204" pitchFamily="18" charset="0"/>
                              </a:rPr>
                              <m:t>∥</m:t>
                            </m:r>
                          </m:sub>
                        </m:sSub>
                      </m:e>
                    </m:d>
                    <m:r>
                      <a:rPr lang="en-GB" b="0" i="1" smtClean="0">
                        <a:solidFill>
                          <a:schemeClr val="tx1"/>
                        </a:solidFill>
                        <a:latin typeface="Cambria Math" panose="02040503050406030204" pitchFamily="18" charset="0"/>
                        <a:ea typeface="Cambria Math" panose="02040503050406030204" pitchFamily="18" charset="0"/>
                      </a:rPr>
                      <m:t>≥0</m:t>
                    </m:r>
                  </m:oMath>
                </a14:m>
                <a:r>
                  <a:rPr lang="en-GB" dirty="0">
                    <a:solidFill>
                      <a:schemeClr val="tx1"/>
                    </a:solidFill>
                  </a:rPr>
                  <a:t> for all frequencies, the bunch instability is caused by the real part of the impedance with </a:t>
                </a:r>
                <a14:m>
                  <m:oMath xmlns:m="http://schemas.openxmlformats.org/officeDocument/2006/math">
                    <m:r>
                      <a:rPr lang="en-GB" i="1" dirty="0" smtClean="0">
                        <a:solidFill>
                          <a:schemeClr val="tx1"/>
                        </a:solidFill>
                        <a:latin typeface="Cambria Math" panose="02040503050406030204" pitchFamily="18" charset="0"/>
                      </a:rPr>
                      <m:t>𝑙</m:t>
                    </m:r>
                    <m:r>
                      <a:rPr lang="en-GB" i="1" dirty="0" smtClean="0">
                        <a:solidFill>
                          <a:schemeClr val="tx1"/>
                        </a:solidFill>
                        <a:latin typeface="Cambria Math" panose="02040503050406030204" pitchFamily="18" charset="0"/>
                        <a:ea typeface="Cambria Math" panose="02040503050406030204" pitchFamily="18" charset="0"/>
                      </a:rPr>
                      <m:t>≤</m:t>
                    </m:r>
                    <m:r>
                      <a:rPr lang="en-GB" b="0" i="1" dirty="0" smtClean="0">
                        <a:solidFill>
                          <a:schemeClr val="tx1"/>
                        </a:solidFill>
                        <a:latin typeface="Cambria Math" panose="02040503050406030204" pitchFamily="18" charset="0"/>
                        <a:ea typeface="Cambria Math" panose="02040503050406030204" pitchFamily="18" charset="0"/>
                      </a:rPr>
                      <m:t>0</m:t>
                    </m:r>
                  </m:oMath>
                </a14:m>
                <a:r>
                  <a:rPr lang="en-GB" dirty="0"/>
                  <a:t>.</a:t>
                </a:r>
              </a:p>
            </p:txBody>
          </p:sp>
        </mc:Choice>
        <mc:Fallback xmlns="">
          <p:sp>
            <p:nvSpPr>
              <p:cNvPr id="6" name="CasellaDiTesto 5">
                <a:extLst>
                  <a:ext uri="{FF2B5EF4-FFF2-40B4-BE49-F238E27FC236}">
                    <a16:creationId xmlns:a16="http://schemas.microsoft.com/office/drawing/2014/main" id="{DC0839CF-7080-4BEA-AAD1-E21BC5A2079E}"/>
                  </a:ext>
                </a:extLst>
              </p:cNvPr>
              <p:cNvSpPr txBox="1">
                <a:spLocks noRot="1" noChangeAspect="1" noMove="1" noResize="1" noEditPoints="1" noAdjustHandles="1" noChangeArrowheads="1" noChangeShapeType="1" noTextEdit="1"/>
              </p:cNvSpPr>
              <p:nvPr/>
            </p:nvSpPr>
            <p:spPr>
              <a:xfrm>
                <a:off x="138346" y="877732"/>
                <a:ext cx="11629748" cy="5921493"/>
              </a:xfrm>
              <a:prstGeom prst="rect">
                <a:avLst/>
              </a:prstGeom>
              <a:blipFill>
                <a:blip r:embed="rId2"/>
                <a:stretch>
                  <a:fillRect l="-367" t="-515" b="-8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40463650-9427-4AED-BD30-88D5BA13BE94}"/>
                  </a:ext>
                </a:extLst>
              </p:cNvPr>
              <p:cNvSpPr txBox="1"/>
              <p:nvPr/>
            </p:nvSpPr>
            <p:spPr>
              <a:xfrm>
                <a:off x="-101353" y="1370978"/>
                <a:ext cx="12192000" cy="714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r>
                        <a:rPr lang="en-GB" i="1" smtClean="0">
                          <a:solidFill>
                            <a:schemeClr val="tx1"/>
                          </a:solidFill>
                          <a:latin typeface="Cambria Math" panose="02040503050406030204" pitchFamily="18" charset="0"/>
                          <a:ea typeface="Cambria Math" panose="02040503050406030204" pitchFamily="18" charset="0"/>
                        </a:rPr>
                        <m:t>𝜆</m:t>
                      </m:r>
                      <m:d>
                        <m:dPr>
                          <m:ctrlPr>
                            <a:rPr lang="en-GB" i="1" smtClean="0">
                              <a:solidFill>
                                <a:schemeClr val="tx1"/>
                              </a:solidFill>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e>
                      </m:d>
                      <m:r>
                        <a:rPr lang="en-GB" b="0" i="1" smtClean="0">
                          <a:solidFill>
                            <a:schemeClr val="tx1"/>
                          </a:solidFill>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𝑗𝐷</m:t>
                          </m:r>
                        </m:num>
                        <m:den>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up>
                          <m:r>
                            <a:rPr lang="en-GB" i="1">
                              <a:latin typeface="Cambria Math" panose="02040503050406030204" pitchFamily="18" charset="0"/>
                            </a:rPr>
                            <m:t>2</m:t>
                          </m:r>
                        </m:sup>
                      </m:sSubSup>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b="0" i="1" smtClean="0">
                              <a:latin typeface="Cambria Math" panose="02040503050406030204" pitchFamily="18" charset="0"/>
                            </a:rPr>
                            <m:t>𝐻𝑂𝑀</m:t>
                          </m:r>
                        </m:sub>
                      </m:sSub>
                      <m:d>
                        <m:dPr>
                          <m:ctrlPr>
                            <a:rPr lang="en-GB" i="1" smtClean="0">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b="0" i="1" smtClean="0">
                                  <a:latin typeface="Cambria Math" panose="02040503050406030204" pitchFamily="18" charset="0"/>
                                </a:rPr>
                                <m:t>𝐻𝑂𝑀</m:t>
                              </m:r>
                            </m:sub>
                          </m:sSub>
                        </m:e>
                      </m:d>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𝑗𝐷</m:t>
                          </m:r>
                        </m:num>
                        <m:den>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b="0" i="1" smtClean="0">
                              <a:latin typeface="Cambria Math" panose="02040503050406030204" pitchFamily="18" charset="0"/>
                            </a:rPr>
                            <m:t>𝐻𝑂𝑀</m:t>
                          </m:r>
                        </m:sub>
                      </m:sSub>
                      <m: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b="0" i="1" smtClean="0">
                              <a:latin typeface="Cambria Math" panose="02040503050406030204" pitchFamily="18" charset="0"/>
                            </a:rPr>
                            <m:t>𝐻𝑂𝑀</m:t>
                          </m:r>
                        </m:sub>
                      </m:sSub>
                      <m:d>
                        <m:dPr>
                          <m:ctrlPr>
                            <a:rPr lang="en-GB" i="1">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𝛺</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b="0" i="1" smtClean="0">
                                  <a:latin typeface="Cambria Math" panose="02040503050406030204" pitchFamily="18" charset="0"/>
                                </a:rPr>
                                <m:t>𝐻𝑂𝑀</m:t>
                              </m:r>
                            </m:sub>
                          </m:sSub>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𝑗𝐷</m:t>
                              </m:r>
                            </m:num>
                            <m:den>
                              <m:r>
                                <a:rPr lang="en-GB" b="0" i="1" smtClean="0">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e>
                      </m:d>
                    </m:oMath>
                  </m:oMathPara>
                </a14:m>
                <a:endParaRPr lang="en-GB" dirty="0">
                  <a:solidFill>
                    <a:schemeClr val="tx1"/>
                  </a:solidFill>
                </a:endParaRPr>
              </a:p>
            </p:txBody>
          </p:sp>
        </mc:Choice>
        <mc:Fallback xmlns="">
          <p:sp>
            <p:nvSpPr>
              <p:cNvPr id="8" name="CasellaDiTesto 7">
                <a:extLst>
                  <a:ext uri="{FF2B5EF4-FFF2-40B4-BE49-F238E27FC236}">
                    <a16:creationId xmlns:a16="http://schemas.microsoft.com/office/drawing/2014/main" id="{40463650-9427-4AED-BD30-88D5BA13BE94}"/>
                  </a:ext>
                </a:extLst>
              </p:cNvPr>
              <p:cNvSpPr txBox="1">
                <a:spLocks noRot="1" noChangeAspect="1" noMove="1" noResize="1" noEditPoints="1" noAdjustHandles="1" noChangeArrowheads="1" noChangeShapeType="1" noTextEdit="1"/>
              </p:cNvSpPr>
              <p:nvPr/>
            </p:nvSpPr>
            <p:spPr>
              <a:xfrm>
                <a:off x="-101353" y="1370978"/>
                <a:ext cx="12192000" cy="7146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F0B9851-2918-4FB4-B4D9-FF2A16D4C89A}"/>
                  </a:ext>
                </a:extLst>
              </p:cNvPr>
              <p:cNvSpPr txBox="1"/>
              <p:nvPr/>
            </p:nvSpPr>
            <p:spPr>
              <a:xfrm>
                <a:off x="0" y="2678853"/>
                <a:ext cx="12191999"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i="1" smtClean="0">
                          <a:latin typeface="Cambria Math" panose="02040503050406030204" pitchFamily="18" charset="0"/>
                          <a:ea typeface="Cambria Math" panose="02040503050406030204" pitchFamily="18" charset="0"/>
                        </a:rPr>
                        <m:t>𝛺</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𝑗𝐷</m:t>
                          </m:r>
                        </m:num>
                        <m:den>
                          <m:r>
                            <a:rPr lang="en-GB"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r>
                        <a:rPr lang="en-GB" b="0"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𝑗𝑐</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rPr>
                            <m:t>𝑒</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𝑄</m:t>
                              </m:r>
                            </m:e>
                            <m:sub>
                              <m:r>
                                <a:rPr lang="en-GB" i="1">
                                  <a:latin typeface="Cambria Math" panose="02040503050406030204" pitchFamily="18" charset="0"/>
                                  <a:ea typeface="Cambria Math" panose="02040503050406030204" pitchFamily="18" charset="0"/>
                                </a:rPr>
                                <m:t>𝑏</m:t>
                              </m:r>
                            </m:sub>
                          </m:sSub>
                        </m:num>
                        <m:den>
                          <m:r>
                            <a:rPr lang="en-GB" b="0" i="1" smtClean="0">
                              <a:solidFill>
                                <a:schemeClr val="tx1"/>
                              </a:solidFill>
                              <a:latin typeface="Cambria Math" panose="02040503050406030204" pitchFamily="18" charset="0"/>
                            </a:rPr>
                            <m:t>2</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𝐶</m:t>
                              </m:r>
                            </m:e>
                            <m:sub>
                              <m:r>
                                <a:rPr lang="en-GB" i="1">
                                  <a:solidFill>
                                    <a:schemeClr val="tx1"/>
                                  </a:solidFill>
                                  <a:latin typeface="Cambria Math" panose="02040503050406030204" pitchFamily="18" charset="0"/>
                                </a:rPr>
                                <m:t>𝑟</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den>
                      </m:f>
                      <m:nary>
                        <m:naryPr>
                          <m:chr m:val="∑"/>
                          <m:ctrlPr>
                            <a:rPr lang="en-GB" i="1">
                              <a:solidFill>
                                <a:schemeClr val="tx1"/>
                              </a:solidFill>
                              <a:latin typeface="Cambria Math" panose="02040503050406030204" pitchFamily="18" charset="0"/>
                              <a:ea typeface="Cambria Math" panose="02040503050406030204" pitchFamily="18" charset="0"/>
                            </a:rPr>
                          </m:ctrlPr>
                        </m:naryPr>
                        <m:sub>
                          <m:r>
                            <a:rPr lang="en-GB" b="0" i="1" smtClean="0">
                              <a:solidFill>
                                <a:schemeClr val="tx1"/>
                              </a:solidFill>
                              <a:latin typeface="Cambria Math" panose="02040503050406030204" pitchFamily="18" charset="0"/>
                            </a:rPr>
                            <m:t>𝑙</m:t>
                          </m:r>
                          <m:r>
                            <a:rPr lang="en-GB" i="1">
                              <a:solidFill>
                                <a:schemeClr val="tx1"/>
                              </a:solidFill>
                              <a:latin typeface="Cambria Math" panose="02040503050406030204" pitchFamily="18" charset="0"/>
                            </a:rPr>
                            <m:t>=−∞</m:t>
                          </m:r>
                        </m:sub>
                        <m:sup>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m:t>
                          </m:r>
                        </m:sup>
                        <m:e>
                          <m:d>
                            <m:dPr>
                              <m:begChr m:val="["/>
                              <m:endChr m:val="]"/>
                              <m:ctrlPr>
                                <a:rPr lang="en-GB" i="1" smtClean="0">
                                  <a:solidFill>
                                    <a:schemeClr val="tx1"/>
                                  </a:solidFill>
                                  <a:latin typeface="Cambria Math" panose="02040503050406030204" pitchFamily="18" charset="0"/>
                                  <a:ea typeface="Cambria Math" panose="02040503050406030204" pitchFamily="18" charset="0"/>
                                </a:rPr>
                              </m:ctrlPr>
                            </m:dPr>
                            <m:e>
                              <m:d>
                                <m:dPr>
                                  <m:ctrlPr>
                                    <a:rPr lang="en-GB" i="1" smtClean="0">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𝑙</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𝜇</m:t>
                                  </m:r>
                                </m:e>
                              </m:d>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e>
                          </m:d>
                        </m:e>
                      </m:nary>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𝑍</m:t>
                          </m:r>
                        </m:e>
                        <m:sub>
                          <m:r>
                            <a:rPr lang="en-GB" i="1">
                              <a:solidFill>
                                <a:schemeClr val="tx1"/>
                              </a:solidFill>
                              <a:latin typeface="Cambria Math" panose="02040503050406030204" pitchFamily="18" charset="0"/>
                              <a:ea typeface="Cambria Math" panose="02040503050406030204" pitchFamily="18" charset="0"/>
                            </a:rPr>
                            <m:t>∥</m:t>
                          </m:r>
                        </m:sub>
                      </m:sSub>
                      <m:d>
                        <m:dPr>
                          <m:begChr m:val="["/>
                          <m:endChr m:val="]"/>
                          <m:ctrlPr>
                            <a:rPr lang="en-GB" i="1">
                              <a:solidFill>
                                <a:schemeClr val="tx1"/>
                              </a:solidFill>
                              <a:latin typeface="Cambria Math" panose="02040503050406030204" pitchFamily="18" charset="0"/>
                              <a:ea typeface="Cambria Math" panose="02040503050406030204" pitchFamily="18" charset="0"/>
                            </a:rPr>
                          </m:ctrlPr>
                        </m:dPr>
                        <m:e>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𝑙</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𝜇</m:t>
                              </m:r>
                            </m:e>
                          </m:d>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e>
                      </m:d>
                    </m:oMath>
                  </m:oMathPara>
                </a14:m>
                <a:endParaRPr lang="en-GB" dirty="0">
                  <a:solidFill>
                    <a:srgbClr val="FF0000"/>
                  </a:solidFill>
                </a:endParaRPr>
              </a:p>
            </p:txBody>
          </p:sp>
        </mc:Choice>
        <mc:Fallback xmlns="">
          <p:sp>
            <p:nvSpPr>
              <p:cNvPr id="9" name="CasellaDiTesto 8">
                <a:extLst>
                  <a:ext uri="{FF2B5EF4-FFF2-40B4-BE49-F238E27FC236}">
                    <a16:creationId xmlns:a16="http://schemas.microsoft.com/office/drawing/2014/main" id="{FF0B9851-2918-4FB4-B4D9-FF2A16D4C89A}"/>
                  </a:ext>
                </a:extLst>
              </p:cNvPr>
              <p:cNvSpPr txBox="1">
                <a:spLocks noRot="1" noChangeAspect="1" noMove="1" noResize="1" noEditPoints="1" noAdjustHandles="1" noChangeArrowheads="1" noChangeShapeType="1" noTextEdit="1"/>
              </p:cNvSpPr>
              <p:nvPr/>
            </p:nvSpPr>
            <p:spPr>
              <a:xfrm>
                <a:off x="0" y="2678853"/>
                <a:ext cx="12191999" cy="86222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A75FCB91-B9DC-401A-A62E-84577E679E81}"/>
                  </a:ext>
                </a:extLst>
              </p:cNvPr>
              <p:cNvSpPr txBox="1"/>
              <p:nvPr/>
            </p:nvSpPr>
            <p:spPr>
              <a:xfrm>
                <a:off x="0" y="4915591"/>
                <a:ext cx="12191999"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b="0" i="0" smtClean="0">
                          <a:solidFill>
                            <a:srgbClr val="FF0000"/>
                          </a:solidFill>
                          <a:latin typeface="Cambria Math" panose="02040503050406030204" pitchFamily="18" charset="0"/>
                          <a:ea typeface="Cambria Math" panose="02040503050406030204" pitchFamily="18" charset="0"/>
                        </a:rPr>
                        <m:t>Im</m:t>
                      </m:r>
                      <m:d>
                        <m:dPr>
                          <m:begChr m:val="["/>
                          <m:endChr m:val="]"/>
                          <m:ctrlPr>
                            <a:rPr lang="en-GB" b="0" i="1" smtClean="0">
                              <a:solidFill>
                                <a:srgbClr val="FF0000"/>
                              </a:solidFill>
                              <a:latin typeface="Cambria Math" panose="02040503050406030204" pitchFamily="18" charset="0"/>
                              <a:ea typeface="Cambria Math" panose="02040503050406030204" pitchFamily="18" charset="0"/>
                            </a:rPr>
                          </m:ctrlPr>
                        </m:dPr>
                        <m:e>
                          <m:sSup>
                            <m:sSupPr>
                              <m:ctrlPr>
                                <a:rPr lang="en-GB" i="1" smtClean="0">
                                  <a:solidFill>
                                    <a:srgbClr val="FF0000"/>
                                  </a:solidFill>
                                  <a:latin typeface="Cambria Math" panose="02040503050406030204" pitchFamily="18" charset="0"/>
                                  <a:ea typeface="Cambria Math" panose="02040503050406030204" pitchFamily="18" charset="0"/>
                                </a:rPr>
                              </m:ctrlPr>
                            </m:sSupPr>
                            <m:e>
                              <m:r>
                                <a:rPr lang="el-GR" i="1">
                                  <a:solidFill>
                                    <a:srgbClr val="FF0000"/>
                                  </a:solidFill>
                                  <a:latin typeface="Cambria Math" panose="02040503050406030204" pitchFamily="18" charset="0"/>
                                  <a:ea typeface="Cambria Math" panose="02040503050406030204" pitchFamily="18" charset="0"/>
                                </a:rPr>
                                <m:t>𝛺</m:t>
                              </m:r>
                            </m:e>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p>
                        </m:e>
                      </m:d>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𝑈</m:t>
                              </m:r>
                            </m:e>
                            <m:sub>
                              <m:r>
                                <a:rPr lang="en-GB" b="0" i="1" smtClean="0">
                                  <a:solidFill>
                                    <a:srgbClr val="FF0000"/>
                                  </a:solidFill>
                                  <a:latin typeface="Cambria Math" panose="02040503050406030204" pitchFamily="18" charset="0"/>
                                </a:rPr>
                                <m:t>0</m:t>
                              </m:r>
                            </m:sub>
                          </m:sSub>
                        </m:num>
                        <m:den>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𝐸</m:t>
                              </m:r>
                            </m:e>
                            <m:sub>
                              <m:r>
                                <a:rPr lang="en-GB" b="0" i="1" smtClean="0">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0</m:t>
                              </m:r>
                            </m:sub>
                          </m:sSub>
                        </m:den>
                      </m:f>
                      <m:r>
                        <a:rPr lang="en-GB"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𝑐</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rPr>
                            <m:t>𝑒</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sub>
                          </m:sSub>
                        </m:num>
                        <m:den>
                          <m:r>
                            <a:rPr lang="en-GB" b="0" i="1" smtClean="0">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𝐶</m:t>
                              </m:r>
                            </m:e>
                            <m:sub>
                              <m:r>
                                <a:rPr lang="en-GB" i="1">
                                  <a:solidFill>
                                    <a:srgbClr val="FF0000"/>
                                  </a:solidFill>
                                  <a:latin typeface="Cambria Math" panose="02040503050406030204" pitchFamily="18" charset="0"/>
                                </a:rPr>
                                <m:t>𝑟</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0</m:t>
                              </m:r>
                            </m:sub>
                          </m:sSub>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den>
                      </m:f>
                      <m:nary>
                        <m:naryPr>
                          <m:chr m:val="∑"/>
                          <m:ctrlPr>
                            <a:rPr lang="en-GB" i="1">
                              <a:solidFill>
                                <a:srgbClr val="FF0000"/>
                              </a:solidFill>
                              <a:latin typeface="Cambria Math" panose="02040503050406030204" pitchFamily="18" charset="0"/>
                              <a:ea typeface="Cambria Math" panose="02040503050406030204" pitchFamily="18" charset="0"/>
                            </a:rPr>
                          </m:ctrlPr>
                        </m:naryPr>
                        <m:sub>
                          <m:r>
                            <a:rPr lang="en-GB" b="0" i="1" smtClean="0">
                              <a:solidFill>
                                <a:srgbClr val="FF0000"/>
                              </a:solidFill>
                              <a:latin typeface="Cambria Math" panose="02040503050406030204" pitchFamily="18" charset="0"/>
                            </a:rPr>
                            <m:t>𝑙</m:t>
                          </m:r>
                          <m:r>
                            <a:rPr lang="en-GB" i="1">
                              <a:solidFill>
                                <a:srgbClr val="FF0000"/>
                              </a:solidFill>
                              <a:latin typeface="Cambria Math" panose="02040503050406030204" pitchFamily="18" charset="0"/>
                            </a:rPr>
                            <m:t>=−∞</m:t>
                          </m:r>
                        </m:sub>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p>
                        <m:e>
                          <m:d>
                            <m:dPr>
                              <m:begChr m:val="["/>
                              <m:endChr m:val="]"/>
                              <m:ctrlPr>
                                <a:rPr lang="en-GB" i="1" smtClean="0">
                                  <a:solidFill>
                                    <a:srgbClr val="FF0000"/>
                                  </a:solidFill>
                                  <a:latin typeface="Cambria Math" panose="02040503050406030204" pitchFamily="18" charset="0"/>
                                  <a:ea typeface="Cambria Math" panose="02040503050406030204" pitchFamily="18" charset="0"/>
                                </a:rPr>
                              </m:ctrlPr>
                            </m:dPr>
                            <m:e>
                              <m:d>
                                <m:dPr>
                                  <m:ctrlPr>
                                    <a:rPr lang="en-GB" i="1" smtClean="0">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e>
                          </m:d>
                        </m:e>
                      </m:nary>
                      <m:r>
                        <m:rPr>
                          <m:sty m:val="p"/>
                        </m:rPr>
                        <a:rPr lang="en-GB" b="0" i="0" smtClean="0">
                          <a:solidFill>
                            <a:srgbClr val="FF0000"/>
                          </a:solidFill>
                          <a:latin typeface="Cambria Math" panose="02040503050406030204" pitchFamily="18" charset="0"/>
                          <a:ea typeface="Cambria Math" panose="02040503050406030204" pitchFamily="18" charset="0"/>
                        </a:rPr>
                        <m:t>Re</m:t>
                      </m:r>
                      <m:d>
                        <m:dPr>
                          <m:begChr m:val="{"/>
                          <m:endChr m:val="}"/>
                          <m:ctrlPr>
                            <a:rPr lang="en-GB" b="0" i="1" smtClean="0">
                              <a:solidFill>
                                <a:srgbClr val="FF0000"/>
                              </a:solidFill>
                              <a:latin typeface="Cambria Math" panose="02040503050406030204" pitchFamily="18" charset="0"/>
                              <a:ea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𝑍</m:t>
                              </m:r>
                            </m:e>
                            <m:sub>
                              <m:r>
                                <a:rPr lang="en-GB" i="1">
                                  <a:solidFill>
                                    <a:srgbClr val="FF0000"/>
                                  </a:solidFill>
                                  <a:latin typeface="Cambria Math" panose="02040503050406030204" pitchFamily="18" charset="0"/>
                                  <a:ea typeface="Cambria Math" panose="02040503050406030204" pitchFamily="18" charset="0"/>
                                </a:rPr>
                                <m:t>∥</m:t>
                              </m:r>
                            </m:sub>
                          </m:sSub>
                          <m:d>
                            <m:dPr>
                              <m:begChr m:val="["/>
                              <m:endChr m:val="]"/>
                              <m:ctrlPr>
                                <a:rPr lang="en-GB" i="1">
                                  <a:solidFill>
                                    <a:srgbClr val="FF0000"/>
                                  </a:solidFill>
                                  <a:latin typeface="Cambria Math" panose="02040503050406030204" pitchFamily="18" charset="0"/>
                                  <a:ea typeface="Cambria Math" panose="02040503050406030204" pitchFamily="18" charset="0"/>
                                </a:rPr>
                              </m:ctrlPr>
                            </m:dPr>
                            <m:e>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e>
                          </m:d>
                        </m:e>
                      </m:d>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𝑟</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𝑆𝑅</m:t>
                          </m:r>
                        </m:sub>
                      </m:sSub>
                      <m:r>
                        <a:rPr lang="en-GB" b="0" i="1" smtClean="0">
                          <a:solidFill>
                            <a:srgbClr val="FF0000"/>
                          </a:solidFill>
                          <a:latin typeface="Cambria Math" panose="02040503050406030204" pitchFamily="18" charset="0"/>
                          <a:ea typeface="Cambria Math" panose="02040503050406030204" pitchFamily="18" charset="0"/>
                        </a:rPr>
                        <m:t>+</m:t>
                      </m:r>
                      <m:sSubSup>
                        <m:sSubSupPr>
                          <m:ctrlPr>
                            <a:rPr lang="en-GB" b="0" i="1" smtClean="0">
                              <a:solidFill>
                                <a:srgbClr val="FF0000"/>
                              </a:solidFill>
                              <a:latin typeface="Cambria Math" panose="02040503050406030204" pitchFamily="18" charset="0"/>
                              <a:ea typeface="Cambria Math" panose="02040503050406030204" pitchFamily="18" charset="0"/>
                            </a:rPr>
                          </m:ctrlPr>
                        </m:sSubSup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𝑟</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𝐻𝑂𝑀</m:t>
                          </m:r>
                        </m:sub>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bSup>
                    </m:oMath>
                  </m:oMathPara>
                </a14:m>
                <a:endParaRPr lang="en-GB" dirty="0">
                  <a:solidFill>
                    <a:srgbClr val="FF0000"/>
                  </a:solidFill>
                </a:endParaRPr>
              </a:p>
            </p:txBody>
          </p:sp>
        </mc:Choice>
        <mc:Fallback xmlns="">
          <p:sp>
            <p:nvSpPr>
              <p:cNvPr id="10" name="CasellaDiTesto 9">
                <a:extLst>
                  <a:ext uri="{FF2B5EF4-FFF2-40B4-BE49-F238E27FC236}">
                    <a16:creationId xmlns:a16="http://schemas.microsoft.com/office/drawing/2014/main" id="{A75FCB91-B9DC-401A-A62E-84577E679E81}"/>
                  </a:ext>
                </a:extLst>
              </p:cNvPr>
              <p:cNvSpPr txBox="1">
                <a:spLocks noRot="1" noChangeAspect="1" noMove="1" noResize="1" noEditPoints="1" noAdjustHandles="1" noChangeArrowheads="1" noChangeShapeType="1" noTextEdit="1"/>
              </p:cNvSpPr>
              <p:nvPr/>
            </p:nvSpPr>
            <p:spPr>
              <a:xfrm>
                <a:off x="0" y="4915591"/>
                <a:ext cx="12191999" cy="8622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40947B4-E5E4-493F-8417-260AA41467BB}"/>
                  </a:ext>
                </a:extLst>
              </p:cNvPr>
              <p:cNvSpPr txBox="1"/>
              <p:nvPr/>
            </p:nvSpPr>
            <p:spPr>
              <a:xfrm>
                <a:off x="0" y="4012778"/>
                <a:ext cx="12191999"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b="0" i="0" smtClean="0">
                          <a:solidFill>
                            <a:schemeClr val="tx1"/>
                          </a:solidFill>
                          <a:latin typeface="Cambria Math" panose="02040503050406030204" pitchFamily="18" charset="0"/>
                          <a:ea typeface="Cambria Math" panose="02040503050406030204" pitchFamily="18" charset="0"/>
                        </a:rPr>
                        <m:t>Re</m:t>
                      </m:r>
                      <m:d>
                        <m:dPr>
                          <m:begChr m:val="["/>
                          <m:endChr m:val="]"/>
                          <m:ctrlPr>
                            <a:rPr lang="en-GB" b="0" i="1" smtClean="0">
                              <a:solidFill>
                                <a:schemeClr val="tx1"/>
                              </a:solidFill>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e>
                      </m:d>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r>
                        <a:rPr lang="en-GB" b="0" i="1" smtClean="0">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rPr>
                          </m:ctrlPr>
                        </m:fPr>
                        <m:num>
                          <m:r>
                            <a:rPr lang="en-GB" i="1">
                              <a:solidFill>
                                <a:schemeClr val="tx1"/>
                              </a:solidFill>
                              <a:latin typeface="Cambria Math" panose="02040503050406030204" pitchFamily="18" charset="0"/>
                            </a:rPr>
                            <m:t>𝑐</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𝛼</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rPr>
                            <m:t>𝑒</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𝑄</m:t>
                              </m:r>
                            </m:e>
                            <m:sub>
                              <m:r>
                                <a:rPr lang="en-GB" i="1">
                                  <a:solidFill>
                                    <a:schemeClr val="tx1"/>
                                  </a:solidFill>
                                  <a:latin typeface="Cambria Math" panose="02040503050406030204" pitchFamily="18" charset="0"/>
                                  <a:ea typeface="Cambria Math" panose="02040503050406030204" pitchFamily="18" charset="0"/>
                                </a:rPr>
                                <m:t>𝑏</m:t>
                              </m:r>
                            </m:sub>
                          </m:sSub>
                        </m:num>
                        <m:den>
                          <m:r>
                            <a:rPr lang="en-GB" b="0" i="1" smtClean="0">
                              <a:solidFill>
                                <a:schemeClr val="tx1"/>
                              </a:solidFill>
                              <a:latin typeface="Cambria Math" panose="02040503050406030204" pitchFamily="18" charset="0"/>
                            </a:rPr>
                            <m:t>2</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𝐶</m:t>
                              </m:r>
                            </m:e>
                            <m:sub>
                              <m:r>
                                <a:rPr lang="en-GB" i="1">
                                  <a:solidFill>
                                    <a:schemeClr val="tx1"/>
                                  </a:solidFill>
                                  <a:latin typeface="Cambria Math" panose="02040503050406030204" pitchFamily="18" charset="0"/>
                                </a:rPr>
                                <m:t>𝑟</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0</m:t>
                              </m:r>
                            </m:sub>
                          </m:sSub>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den>
                      </m:f>
                      <m:nary>
                        <m:naryPr>
                          <m:chr m:val="∑"/>
                          <m:ctrlPr>
                            <a:rPr lang="en-GB" i="1">
                              <a:solidFill>
                                <a:schemeClr val="tx1"/>
                              </a:solidFill>
                              <a:latin typeface="Cambria Math" panose="02040503050406030204" pitchFamily="18" charset="0"/>
                              <a:ea typeface="Cambria Math" panose="02040503050406030204" pitchFamily="18" charset="0"/>
                            </a:rPr>
                          </m:ctrlPr>
                        </m:naryPr>
                        <m:sub>
                          <m:r>
                            <a:rPr lang="en-GB" b="0" i="1" smtClean="0">
                              <a:solidFill>
                                <a:schemeClr val="tx1"/>
                              </a:solidFill>
                              <a:latin typeface="Cambria Math" panose="02040503050406030204" pitchFamily="18" charset="0"/>
                            </a:rPr>
                            <m:t>𝑙</m:t>
                          </m:r>
                          <m:r>
                            <a:rPr lang="en-GB" i="1">
                              <a:solidFill>
                                <a:schemeClr val="tx1"/>
                              </a:solidFill>
                              <a:latin typeface="Cambria Math" panose="02040503050406030204" pitchFamily="18" charset="0"/>
                            </a:rPr>
                            <m:t>=−∞</m:t>
                          </m:r>
                        </m:sub>
                        <m:sup>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m:t>
                          </m:r>
                        </m:sup>
                        <m:e>
                          <m:d>
                            <m:dPr>
                              <m:begChr m:val="["/>
                              <m:endChr m:val="]"/>
                              <m:ctrlPr>
                                <a:rPr lang="en-GB" i="1" smtClean="0">
                                  <a:solidFill>
                                    <a:schemeClr val="tx1"/>
                                  </a:solidFill>
                                  <a:latin typeface="Cambria Math" panose="02040503050406030204" pitchFamily="18" charset="0"/>
                                  <a:ea typeface="Cambria Math" panose="02040503050406030204" pitchFamily="18" charset="0"/>
                                </a:rPr>
                              </m:ctrlPr>
                            </m:dPr>
                            <m:e>
                              <m:d>
                                <m:dPr>
                                  <m:ctrlPr>
                                    <a:rPr lang="en-GB" i="1" smtClean="0">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𝑙</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𝜇</m:t>
                                  </m:r>
                                </m:e>
                              </m:d>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e>
                          </m:d>
                        </m:e>
                      </m:nary>
                      <m:r>
                        <m:rPr>
                          <m:sty m:val="p"/>
                        </m:rPr>
                        <a:rPr lang="en-GB" b="0" i="0" smtClean="0">
                          <a:solidFill>
                            <a:schemeClr val="tx1"/>
                          </a:solidFill>
                          <a:latin typeface="Cambria Math" panose="02040503050406030204" pitchFamily="18" charset="0"/>
                          <a:ea typeface="Cambria Math" panose="02040503050406030204" pitchFamily="18" charset="0"/>
                        </a:rPr>
                        <m:t>Im</m:t>
                      </m:r>
                      <m:d>
                        <m:dPr>
                          <m:begChr m:val="{"/>
                          <m:endChr m:val="}"/>
                          <m:ctrlPr>
                            <a:rPr lang="en-GB" b="0" i="1" smtClean="0">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𝑍</m:t>
                              </m:r>
                            </m:e>
                            <m:sub>
                              <m:r>
                                <a:rPr lang="en-GB" i="1">
                                  <a:solidFill>
                                    <a:schemeClr val="tx1"/>
                                  </a:solidFill>
                                  <a:latin typeface="Cambria Math" panose="02040503050406030204" pitchFamily="18" charset="0"/>
                                  <a:ea typeface="Cambria Math" panose="02040503050406030204" pitchFamily="18" charset="0"/>
                                </a:rPr>
                                <m:t>∥</m:t>
                              </m:r>
                            </m:sub>
                          </m:sSub>
                          <m:d>
                            <m:dPr>
                              <m:begChr m:val="["/>
                              <m:endChr m:val="]"/>
                              <m:ctrlPr>
                                <a:rPr lang="en-GB" i="1">
                                  <a:solidFill>
                                    <a:schemeClr val="tx1"/>
                                  </a:solidFill>
                                  <a:latin typeface="Cambria Math" panose="02040503050406030204" pitchFamily="18" charset="0"/>
                                  <a:ea typeface="Cambria Math" panose="02040503050406030204" pitchFamily="18" charset="0"/>
                                </a:rPr>
                              </m:ctrlPr>
                            </m:dPr>
                            <m:e>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𝑙</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𝜇</m:t>
                                  </m:r>
                                </m:e>
                              </m:d>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e>
                          </m:d>
                        </m:e>
                      </m:d>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r>
                        <a:rPr lang="en-GB" b="0" i="1" smtClean="0">
                          <a:latin typeface="Cambria Math" panose="02040503050406030204" pitchFamily="18" charset="0"/>
                        </a:rPr>
                        <m:t>−</m:t>
                      </m:r>
                      <m:sSup>
                        <m:sSupPr>
                          <m:ctrlPr>
                            <a:rPr lang="el-GR" i="1">
                              <a:latin typeface="Cambria Math" panose="02040503050406030204" pitchFamily="18" charset="0"/>
                              <a:ea typeface="Cambria Math" panose="02040503050406030204" pitchFamily="18" charset="0"/>
                            </a:rPr>
                          </m:ctrlPr>
                        </m:sSupPr>
                        <m:e>
                          <m:r>
                            <a:rPr lang="el-GR"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oMath>
                  </m:oMathPara>
                </a14:m>
                <a:endParaRPr lang="en-GB" dirty="0">
                  <a:solidFill>
                    <a:srgbClr val="BF00BF"/>
                  </a:solidFill>
                </a:endParaRPr>
              </a:p>
            </p:txBody>
          </p:sp>
        </mc:Choice>
        <mc:Fallback xmlns="">
          <p:sp>
            <p:nvSpPr>
              <p:cNvPr id="11" name="CasellaDiTesto 10">
                <a:extLst>
                  <a:ext uri="{FF2B5EF4-FFF2-40B4-BE49-F238E27FC236}">
                    <a16:creationId xmlns:a16="http://schemas.microsoft.com/office/drawing/2014/main" id="{940947B4-E5E4-493F-8417-260AA41467BB}"/>
                  </a:ext>
                </a:extLst>
              </p:cNvPr>
              <p:cNvSpPr txBox="1">
                <a:spLocks noRot="1" noChangeAspect="1" noMove="1" noResize="1" noEditPoints="1" noAdjustHandles="1" noChangeArrowheads="1" noChangeShapeType="1" noTextEdit="1"/>
              </p:cNvSpPr>
              <p:nvPr/>
            </p:nvSpPr>
            <p:spPr>
              <a:xfrm>
                <a:off x="0" y="4012778"/>
                <a:ext cx="12191999" cy="862224"/>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35640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3AC6B3C-6A24-418D-9707-2721F2442534}"/>
              </a:ext>
            </a:extLst>
          </p:cNvPr>
          <p:cNvSpPr>
            <a:spLocks noGrp="1"/>
          </p:cNvSpPr>
          <p:nvPr>
            <p:ph type="sldNum" sz="quarter" idx="12"/>
          </p:nvPr>
        </p:nvSpPr>
        <p:spPr/>
        <p:txBody>
          <a:bodyPr/>
          <a:lstStyle/>
          <a:p>
            <a:fld id="{F556478C-EA8F-4B12-8AB2-8053E5C3663D}" type="slidenum">
              <a:rPr lang="en-GB" smtClean="0"/>
              <a:t>65</a:t>
            </a:fld>
            <a:endParaRPr lang="en-GB"/>
          </a:p>
        </p:txBody>
      </p:sp>
      <p:sp>
        <p:nvSpPr>
          <p:cNvPr id="5" name="CasellaDiTesto 4">
            <a:extLst>
              <a:ext uri="{FF2B5EF4-FFF2-40B4-BE49-F238E27FC236}">
                <a16:creationId xmlns:a16="http://schemas.microsoft.com/office/drawing/2014/main" id="{FC0589B6-7893-40AC-B98D-B7C674E9C5BA}"/>
              </a:ext>
            </a:extLst>
          </p:cNvPr>
          <p:cNvSpPr txBox="1"/>
          <p:nvPr/>
        </p:nvSpPr>
        <p:spPr>
          <a:xfrm>
            <a:off x="0" y="84923"/>
            <a:ext cx="12192000" cy="707886"/>
          </a:xfrm>
          <a:prstGeom prst="rect">
            <a:avLst/>
          </a:prstGeom>
          <a:noFill/>
        </p:spPr>
        <p:txBody>
          <a:bodyPr wrap="square" rtlCol="0">
            <a:spAutoFit/>
          </a:bodyPr>
          <a:lstStyle/>
          <a:p>
            <a:pPr algn="ctr"/>
            <a:r>
              <a:rPr lang="en-GB" sz="4000" dirty="0">
                <a:latin typeface="+mj-lt"/>
              </a:rPr>
              <a:t>Coupled-bunch instabilities (10/12)</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D265ED8-6AD0-469A-8817-CC7520917E58}"/>
                  </a:ext>
                </a:extLst>
              </p:cNvPr>
              <p:cNvSpPr txBox="1"/>
              <p:nvPr/>
            </p:nvSpPr>
            <p:spPr>
              <a:xfrm>
                <a:off x="0" y="1020934"/>
                <a:ext cx="12191999" cy="6574749"/>
              </a:xfrm>
              <a:prstGeom prst="rect">
                <a:avLst/>
              </a:prstGeom>
              <a:noFill/>
            </p:spPr>
            <p:txBody>
              <a:bodyPr wrap="square" rtlCol="0">
                <a:spAutoFit/>
              </a:bodyPr>
              <a:lstStyle/>
              <a:p>
                <a:pPr marL="285750" indent="-285750">
                  <a:buFont typeface="Wingdings" panose="05000000000000000000" pitchFamily="2" charset="2"/>
                  <a:buChar char="q"/>
                </a:pPr>
                <a:r>
                  <a:rPr lang="en-GB" dirty="0"/>
                  <a:t>To summarize, for a given </a:t>
                </a:r>
                <a14:m>
                  <m:oMath xmlns:m="http://schemas.openxmlformats.org/officeDocument/2006/math">
                    <m:r>
                      <a:rPr lang="en-GB" sz="1800" i="1" smtClean="0">
                        <a:solidFill>
                          <a:schemeClr val="tx1"/>
                        </a:solidFill>
                        <a:latin typeface="Cambria Math" panose="02040503050406030204" pitchFamily="18" charset="0"/>
                        <a:ea typeface="Cambria Math" panose="02040503050406030204" pitchFamily="18" charset="0"/>
                      </a:rPr>
                      <m:t>𝜇</m:t>
                    </m:r>
                  </m:oMath>
                </a14:m>
                <a:r>
                  <a:rPr lang="en-GB" dirty="0"/>
                  <a:t>,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bunches are unstable if and only if</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If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𝑍</m:t>
                        </m:r>
                      </m:e>
                      <m:sub>
                        <m:r>
                          <a:rPr lang="en-GB" i="1">
                            <a:solidFill>
                              <a:schemeClr val="tx1"/>
                            </a:solidFill>
                            <a:latin typeface="Cambria Math" panose="02040503050406030204" pitchFamily="18" charset="0"/>
                            <a:ea typeface="Cambria Math" panose="02040503050406030204" pitchFamily="18" charset="0"/>
                          </a:rPr>
                          <m:t>∥</m:t>
                        </m:r>
                      </m:sub>
                    </m:sSub>
                  </m:oMath>
                </a14:m>
                <a:r>
                  <a:rPr lang="en-GB" dirty="0"/>
                  <a:t> is given by a resonator impedance, then</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Therefore we can compute numerically </a:t>
                </a:r>
                <a14:m>
                  <m:oMath xmlns:m="http://schemas.openxmlformats.org/officeDocument/2006/math">
                    <m:sSubSup>
                      <m:sSubSupPr>
                        <m:ctrlPr>
                          <a:rPr lang="en-GB" sz="1800" i="1" smtClean="0">
                            <a:solidFill>
                              <a:schemeClr val="tx1"/>
                            </a:solidFill>
                            <a:latin typeface="Cambria Math" panose="02040503050406030204" pitchFamily="18" charset="0"/>
                            <a:ea typeface="Cambria Math" panose="02040503050406030204" pitchFamily="18" charset="0"/>
                          </a:rPr>
                        </m:ctrlPr>
                      </m:sSubSupPr>
                      <m:e>
                        <m:r>
                          <a:rPr lang="en-GB" sz="1800" i="1">
                            <a:solidFill>
                              <a:schemeClr val="tx1"/>
                            </a:solidFill>
                            <a:latin typeface="Cambria Math" panose="02040503050406030204" pitchFamily="18" charset="0"/>
                            <a:ea typeface="Cambria Math" panose="02040503050406030204" pitchFamily="18" charset="0"/>
                          </a:rPr>
                          <m:t>𝛼</m:t>
                        </m:r>
                      </m:e>
                      <m:sub>
                        <m:r>
                          <a:rPr lang="en-GB" sz="1800" i="1">
                            <a:solidFill>
                              <a:schemeClr val="tx1"/>
                            </a:solidFill>
                            <a:latin typeface="Cambria Math" panose="02040503050406030204" pitchFamily="18" charset="0"/>
                            <a:ea typeface="Cambria Math" panose="02040503050406030204" pitchFamily="18" charset="0"/>
                          </a:rPr>
                          <m:t>𝑟</m:t>
                        </m:r>
                        <m:r>
                          <a:rPr lang="en-GB" sz="1800" i="1">
                            <a:solidFill>
                              <a:schemeClr val="tx1"/>
                            </a:solidFill>
                            <a:latin typeface="Cambria Math" panose="02040503050406030204" pitchFamily="18" charset="0"/>
                            <a:ea typeface="Cambria Math" panose="02040503050406030204" pitchFamily="18" charset="0"/>
                          </a:rPr>
                          <m:t>,</m:t>
                        </m:r>
                        <m:r>
                          <a:rPr lang="en-GB" sz="1800" i="1">
                            <a:solidFill>
                              <a:schemeClr val="tx1"/>
                            </a:solidFill>
                            <a:latin typeface="Cambria Math" panose="02040503050406030204" pitchFamily="18" charset="0"/>
                            <a:ea typeface="Cambria Math" panose="02040503050406030204" pitchFamily="18" charset="0"/>
                          </a:rPr>
                          <m:t>𝐻𝑂𝑀</m:t>
                        </m:r>
                      </m:sub>
                      <m:sup>
                        <m:d>
                          <m:dPr>
                            <m:ctrlPr>
                              <a:rPr lang="en-GB" sz="1800" i="1">
                                <a:solidFill>
                                  <a:schemeClr val="tx1"/>
                                </a:solidFill>
                                <a:latin typeface="Cambria Math" panose="02040503050406030204" pitchFamily="18" charset="0"/>
                              </a:rPr>
                            </m:ctrlPr>
                          </m:dPr>
                          <m:e>
                            <m:r>
                              <a:rPr lang="en-GB" sz="1800" i="1">
                                <a:solidFill>
                                  <a:schemeClr val="tx1"/>
                                </a:solidFill>
                                <a:latin typeface="Cambria Math" panose="02040503050406030204" pitchFamily="18" charset="0"/>
                                <a:ea typeface="Cambria Math" panose="02040503050406030204" pitchFamily="18" charset="0"/>
                              </a:rPr>
                              <m:t>𝜇</m:t>
                            </m:r>
                          </m:e>
                        </m:d>
                      </m:sup>
                    </m:sSubSup>
                  </m:oMath>
                </a14:m>
                <a:r>
                  <a:rPr lang="en-GB" dirty="0"/>
                  <a:t> limiting the sum to indices </a:t>
                </a:r>
                <a14:m>
                  <m:oMath xmlns:m="http://schemas.openxmlformats.org/officeDocument/2006/math">
                    <m:r>
                      <a:rPr lang="en-GB" i="1" dirty="0" smtClean="0">
                        <a:latin typeface="Cambria Math" panose="02040503050406030204" pitchFamily="18" charset="0"/>
                      </a:rPr>
                      <m:t>𝑙</m:t>
                    </m:r>
                    <m:r>
                      <a:rPr lang="en-GB" i="1" dirty="0" smtClean="0">
                        <a:latin typeface="Cambria Math" panose="02040503050406030204" pitchFamily="18" charset="0"/>
                        <a:ea typeface="Cambria Math" panose="02040503050406030204" pitchFamily="18" charset="0"/>
                      </a:rPr>
                      <m:t>∈</m:t>
                    </m:r>
                    <m:d>
                      <m:dPr>
                        <m:begChr m:val="["/>
                        <m:endChr m:val="]"/>
                        <m:ctrlPr>
                          <a:rPr lang="en-GB" i="1" dirty="0" smtClean="0">
                            <a:latin typeface="Cambria Math" panose="02040503050406030204" pitchFamily="18" charset="0"/>
                            <a:ea typeface="Cambria Math" panose="02040503050406030204" pitchFamily="18" charset="0"/>
                          </a:rPr>
                        </m:ctrlPr>
                      </m:dPr>
                      <m:e>
                        <m:r>
                          <a:rPr lang="en-GB" b="0" i="1" dirty="0" smtClean="0">
                            <a:latin typeface="Cambria Math" panose="02040503050406030204" pitchFamily="18" charset="0"/>
                            <a:ea typeface="Cambria Math" panose="02040503050406030204" pitchFamily="18" charset="0"/>
                          </a:rPr>
                          <m:t>−</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𝑙</m:t>
                            </m:r>
                          </m:e>
                          <m:sub>
                            <m:r>
                              <a:rPr lang="en-GB" b="0" i="1" dirty="0" smtClean="0">
                                <a:latin typeface="Cambria Math" panose="02040503050406030204" pitchFamily="18" charset="0"/>
                                <a:ea typeface="Cambria Math" panose="02040503050406030204" pitchFamily="18" charset="0"/>
                              </a:rPr>
                              <m:t>𝑚𝑎𝑥</m:t>
                            </m:r>
                          </m:sub>
                        </m:sSub>
                        <m:r>
                          <a:rPr lang="en-GB" b="0" i="1" dirty="0" smtClean="0">
                            <a:latin typeface="Cambria Math" panose="02040503050406030204" pitchFamily="18" charset="0"/>
                            <a:ea typeface="Cambria Math" panose="02040503050406030204" pitchFamily="18" charset="0"/>
                          </a:rPr>
                          <m:t>,</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𝑙</m:t>
                            </m:r>
                          </m:e>
                          <m:sub>
                            <m:r>
                              <a:rPr lang="en-GB" b="0" i="1" dirty="0" smtClean="0">
                                <a:latin typeface="Cambria Math" panose="02040503050406030204" pitchFamily="18" charset="0"/>
                                <a:ea typeface="Cambria Math" panose="02040503050406030204" pitchFamily="18" charset="0"/>
                              </a:rPr>
                              <m:t>𝑚𝑎𝑥</m:t>
                            </m:r>
                          </m:sub>
                        </m:sSub>
                      </m:e>
                    </m:d>
                  </m:oMath>
                </a14:m>
                <a:r>
                  <a:rPr lang="en-GB" dirty="0"/>
                  <a:t>, with</a:t>
                </a:r>
                <a:r>
                  <a:rPr lang="en-GB" dirty="0">
                    <a:ea typeface="Cambria Math" panose="02040503050406030204" pitchFamily="18" charset="0"/>
                  </a:rPr>
                  <a:t> </a:t>
                </a:r>
                <a14:m>
                  <m:oMath xmlns:m="http://schemas.openxmlformats.org/officeDocument/2006/math">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𝑙</m:t>
                        </m:r>
                      </m:e>
                      <m:sub>
                        <m:r>
                          <a:rPr lang="en-GB" i="1" dirty="0">
                            <a:latin typeface="Cambria Math" panose="02040503050406030204" pitchFamily="18" charset="0"/>
                            <a:ea typeface="Cambria Math" panose="02040503050406030204" pitchFamily="18" charset="0"/>
                          </a:rPr>
                          <m:t>𝑚𝑎𝑥</m:t>
                        </m:r>
                      </m:sub>
                    </m:sSub>
                  </m:oMath>
                </a14:m>
                <a:r>
                  <a:rPr lang="en-GB" dirty="0"/>
                  <a:t> sufficiently large. </a:t>
                </a:r>
              </a:p>
              <a:p>
                <a:pPr marL="742950" lvl="1" indent="-285750">
                  <a:buFont typeface="Wingdings" panose="05000000000000000000" pitchFamily="2" charset="2"/>
                  <a:buChar char="Ø"/>
                </a:pPr>
                <a:r>
                  <a:rPr lang="en-GB" dirty="0"/>
                  <a:t>After having computed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oMath>
                </a14:m>
                <a:r>
                  <a:rPr lang="en-GB" dirty="0"/>
                  <a:t> with the formula shown earlier,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rPr>
                          <m:t>𝑠</m:t>
                        </m:r>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𝐻𝑂𝑀</m:t>
                        </m:r>
                      </m:sub>
                    </m:sSub>
                  </m:oMath>
                </a14:m>
                <a:r>
                  <a:rPr lang="en-GB" dirty="0"/>
                  <a:t> can be evaluated with</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7" name="CasellaDiTesto 6">
                <a:extLst>
                  <a:ext uri="{FF2B5EF4-FFF2-40B4-BE49-F238E27FC236}">
                    <a16:creationId xmlns:a16="http://schemas.microsoft.com/office/drawing/2014/main" id="{4D265ED8-6AD0-469A-8817-CC7520917E58}"/>
                  </a:ext>
                </a:extLst>
              </p:cNvPr>
              <p:cNvSpPr txBox="1">
                <a:spLocks noRot="1" noChangeAspect="1" noMove="1" noResize="1" noEditPoints="1" noAdjustHandles="1" noChangeArrowheads="1" noChangeShapeType="1" noTextEdit="1"/>
              </p:cNvSpPr>
              <p:nvPr/>
            </p:nvSpPr>
            <p:spPr>
              <a:xfrm>
                <a:off x="0" y="1020934"/>
                <a:ext cx="12191999" cy="6574749"/>
              </a:xfrm>
              <a:prstGeom prst="rect">
                <a:avLst/>
              </a:prstGeom>
              <a:blipFill>
                <a:blip r:embed="rId2"/>
                <a:stretch>
                  <a:fillRect l="-300" t="-463" r="-3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89EB91B-BCAD-4D6A-B28A-6B63A5B5F69E}"/>
                  </a:ext>
                </a:extLst>
              </p:cNvPr>
              <p:cNvSpPr txBox="1"/>
              <p:nvPr/>
            </p:nvSpPr>
            <p:spPr>
              <a:xfrm>
                <a:off x="3365871" y="1420429"/>
                <a:ext cx="5989909" cy="542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000" i="1">
                              <a:solidFill>
                                <a:srgbClr val="FF0000"/>
                              </a:solidFill>
                              <a:latin typeface="Cambria Math" panose="02040503050406030204" pitchFamily="18" charset="0"/>
                            </a:rPr>
                          </m:ctrlPr>
                        </m:sSubSupPr>
                        <m:e>
                          <m:r>
                            <a:rPr lang="en-GB" sz="2000" i="1">
                              <a:solidFill>
                                <a:srgbClr val="FF0000"/>
                              </a:solidFill>
                              <a:latin typeface="Cambria Math" panose="02040503050406030204" pitchFamily="18" charset="0"/>
                            </a:rPr>
                            <m:t>𝑧</m:t>
                          </m:r>
                        </m:e>
                        <m:sub>
                          <m:r>
                            <a:rPr lang="en-GB" sz="2000" i="1">
                              <a:solidFill>
                                <a:srgbClr val="FF0000"/>
                              </a:solidFill>
                              <a:latin typeface="Cambria Math" panose="02040503050406030204" pitchFamily="18" charset="0"/>
                            </a:rPr>
                            <m:t>0,</m:t>
                          </m:r>
                          <m:r>
                            <a:rPr lang="en-GB" sz="2000" i="1">
                              <a:solidFill>
                                <a:srgbClr val="FF0000"/>
                              </a:solidFill>
                              <a:latin typeface="Cambria Math" panose="02040503050406030204" pitchFamily="18" charset="0"/>
                            </a:rPr>
                            <m:t>𝑛</m:t>
                          </m:r>
                        </m:sub>
                        <m:sup>
                          <m:d>
                            <m:dPr>
                              <m:ctrlPr>
                                <a:rPr lang="en-GB" sz="2000" i="1">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𝜇</m:t>
                              </m:r>
                            </m:e>
                          </m:d>
                        </m:sup>
                      </m:sSubSup>
                      <m:d>
                        <m:dPr>
                          <m:ctrlPr>
                            <a:rPr lang="en-GB" sz="2000" i="1">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rPr>
                            <m:t>𝑡</m:t>
                          </m:r>
                        </m:e>
                      </m:d>
                      <m:r>
                        <a:rPr lang="en-GB" sz="2000" b="0" i="1" smtClean="0">
                          <a:solidFill>
                            <a:srgbClr val="FF0000"/>
                          </a:solidFill>
                          <a:latin typeface="Cambria Math" panose="02040503050406030204" pitchFamily="18" charset="0"/>
                        </a:rPr>
                        <m:t>=</m:t>
                      </m:r>
                      <m:sSubSup>
                        <m:sSubSupPr>
                          <m:ctrlPr>
                            <a:rPr lang="en-GB" sz="2000" i="1">
                              <a:solidFill>
                                <a:srgbClr val="FF0000"/>
                              </a:solidFill>
                              <a:latin typeface="Cambria Math" panose="02040503050406030204" pitchFamily="18" charset="0"/>
                            </a:rPr>
                          </m:ctrlPr>
                        </m:sSubSupPr>
                        <m:e>
                          <m:r>
                            <a:rPr lang="en-GB" sz="2000" i="1">
                              <a:solidFill>
                                <a:srgbClr val="FF0000"/>
                              </a:solidFill>
                              <a:latin typeface="Cambria Math" panose="02040503050406030204" pitchFamily="18" charset="0"/>
                            </a:rPr>
                            <m:t>𝑎</m:t>
                          </m:r>
                        </m:e>
                        <m:sub>
                          <m:r>
                            <a:rPr lang="en-GB" sz="2000" i="1">
                              <a:solidFill>
                                <a:srgbClr val="FF0000"/>
                              </a:solidFill>
                              <a:latin typeface="Cambria Math" panose="02040503050406030204" pitchFamily="18" charset="0"/>
                            </a:rPr>
                            <m:t>0</m:t>
                          </m:r>
                        </m:sub>
                        <m:sup>
                          <m:d>
                            <m:dPr>
                              <m:ctrlPr>
                                <a:rPr lang="en-GB" sz="2000" i="1">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𝜇</m:t>
                              </m:r>
                            </m:e>
                          </m:d>
                        </m:sup>
                      </m:sSubSup>
                      <m:sSup>
                        <m:sSupPr>
                          <m:ctrlPr>
                            <a:rPr lang="en-GB" sz="2000" i="1" smtClean="0">
                              <a:solidFill>
                                <a:srgbClr val="FF0000"/>
                              </a:solidFill>
                              <a:latin typeface="Cambria Math" panose="02040503050406030204" pitchFamily="18" charset="0"/>
                              <a:ea typeface="Cambria Math" panose="02040503050406030204" pitchFamily="18" charset="0"/>
                            </a:rPr>
                          </m:ctrlPr>
                        </m:sSupPr>
                        <m:e>
                          <m:r>
                            <a:rPr lang="en-GB" sz="2000" b="0" i="1" smtClean="0">
                              <a:solidFill>
                                <a:srgbClr val="FF0000"/>
                              </a:solidFill>
                              <a:latin typeface="Cambria Math" panose="02040503050406030204" pitchFamily="18" charset="0"/>
                              <a:ea typeface="Cambria Math" panose="02040503050406030204" pitchFamily="18" charset="0"/>
                            </a:rPr>
                            <m:t>𝑒</m:t>
                          </m:r>
                        </m:e>
                        <m:sup>
                          <m:r>
                            <a:rPr lang="en-GB" sz="2000" b="0" i="1" smtClean="0">
                              <a:solidFill>
                                <a:srgbClr val="FF0000"/>
                              </a:solidFill>
                              <a:latin typeface="Cambria Math" panose="02040503050406030204" pitchFamily="18" charset="0"/>
                              <a:ea typeface="Cambria Math" panose="02040503050406030204" pitchFamily="18" charset="0"/>
                            </a:rPr>
                            <m:t>−</m:t>
                          </m:r>
                          <m:d>
                            <m:dPr>
                              <m:ctrlPr>
                                <a:rPr lang="en-GB" sz="2000" b="0" i="1" smtClean="0">
                                  <a:solidFill>
                                    <a:srgbClr val="FF0000"/>
                                  </a:solidFill>
                                  <a:latin typeface="Cambria Math" panose="02040503050406030204" pitchFamily="18" charset="0"/>
                                  <a:ea typeface="Cambria Math" panose="02040503050406030204" pitchFamily="18" charset="0"/>
                                </a:rPr>
                              </m:ctrlPr>
                            </m:dPr>
                            <m:e>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𝛼</m:t>
                                  </m:r>
                                </m:e>
                                <m:sub>
                                  <m:r>
                                    <a:rPr lang="en-GB" sz="2000" i="1">
                                      <a:solidFill>
                                        <a:srgbClr val="FF0000"/>
                                      </a:solidFill>
                                      <a:latin typeface="Cambria Math" panose="02040503050406030204" pitchFamily="18" charset="0"/>
                                      <a:ea typeface="Cambria Math" panose="02040503050406030204" pitchFamily="18" charset="0"/>
                                    </a:rPr>
                                    <m:t>𝑟</m:t>
                                  </m:r>
                                  <m:r>
                                    <a:rPr lang="en-GB" sz="2000" i="1">
                                      <a:solidFill>
                                        <a:srgbClr val="FF0000"/>
                                      </a:solidFill>
                                      <a:latin typeface="Cambria Math" panose="02040503050406030204" pitchFamily="18" charset="0"/>
                                      <a:ea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𝑆𝑅</m:t>
                                  </m:r>
                                </m:sub>
                              </m:sSub>
                              <m:r>
                                <a:rPr lang="en-GB" sz="2000" i="1">
                                  <a:solidFill>
                                    <a:srgbClr val="FF0000"/>
                                  </a:solidFill>
                                  <a:latin typeface="Cambria Math" panose="02040503050406030204" pitchFamily="18" charset="0"/>
                                  <a:ea typeface="Cambria Math" panose="02040503050406030204" pitchFamily="18" charset="0"/>
                                </a:rPr>
                                <m:t>+</m:t>
                              </m:r>
                              <m:sSubSup>
                                <m:sSubSupPr>
                                  <m:ctrlPr>
                                    <a:rPr lang="en-GB" sz="2000" i="1">
                                      <a:solidFill>
                                        <a:srgbClr val="FF0000"/>
                                      </a:solidFill>
                                      <a:latin typeface="Cambria Math" panose="02040503050406030204" pitchFamily="18" charset="0"/>
                                      <a:ea typeface="Cambria Math" panose="02040503050406030204" pitchFamily="18" charset="0"/>
                                    </a:rPr>
                                  </m:ctrlPr>
                                </m:sSubSupPr>
                                <m:e>
                                  <m:r>
                                    <a:rPr lang="en-GB" sz="2000" i="1">
                                      <a:solidFill>
                                        <a:srgbClr val="FF0000"/>
                                      </a:solidFill>
                                      <a:latin typeface="Cambria Math" panose="02040503050406030204" pitchFamily="18" charset="0"/>
                                      <a:ea typeface="Cambria Math" panose="02040503050406030204" pitchFamily="18" charset="0"/>
                                    </a:rPr>
                                    <m:t>𝛼</m:t>
                                  </m:r>
                                </m:e>
                                <m:sub>
                                  <m:r>
                                    <a:rPr lang="en-GB" sz="2000" i="1">
                                      <a:solidFill>
                                        <a:srgbClr val="FF0000"/>
                                      </a:solidFill>
                                      <a:latin typeface="Cambria Math" panose="02040503050406030204" pitchFamily="18" charset="0"/>
                                      <a:ea typeface="Cambria Math" panose="02040503050406030204" pitchFamily="18" charset="0"/>
                                    </a:rPr>
                                    <m:t>𝑟</m:t>
                                  </m:r>
                                  <m:r>
                                    <a:rPr lang="en-GB" sz="2000" i="1">
                                      <a:solidFill>
                                        <a:srgbClr val="FF0000"/>
                                      </a:solidFill>
                                      <a:latin typeface="Cambria Math" panose="02040503050406030204" pitchFamily="18" charset="0"/>
                                      <a:ea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𝐻𝑂𝑀</m:t>
                                  </m:r>
                                </m:sub>
                                <m:sup>
                                  <m:d>
                                    <m:dPr>
                                      <m:ctrlPr>
                                        <a:rPr lang="en-GB" sz="2000" i="1">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𝜇</m:t>
                                      </m:r>
                                    </m:e>
                                  </m:d>
                                </m:sup>
                              </m:sSubSup>
                            </m:e>
                          </m:d>
                          <m:r>
                            <a:rPr lang="en-GB" sz="2000" b="0" i="1" smtClean="0">
                              <a:solidFill>
                                <a:srgbClr val="FF0000"/>
                              </a:solidFill>
                              <a:latin typeface="Cambria Math" panose="02040503050406030204" pitchFamily="18" charset="0"/>
                              <a:ea typeface="Cambria Math" panose="02040503050406030204" pitchFamily="18" charset="0"/>
                            </a:rPr>
                            <m:t>𝑡</m:t>
                          </m:r>
                        </m:sup>
                      </m:sSup>
                      <m:sSup>
                        <m:sSupPr>
                          <m:ctrlPr>
                            <a:rPr lang="en-GB" sz="2000" i="1">
                              <a:solidFill>
                                <a:srgbClr val="FF0000"/>
                              </a:solidFill>
                              <a:latin typeface="Cambria Math" panose="02040503050406030204" pitchFamily="18" charset="0"/>
                              <a:ea typeface="Cambria Math" panose="02040503050406030204" pitchFamily="18" charset="0"/>
                            </a:rPr>
                          </m:ctrlPr>
                        </m:sSupPr>
                        <m:e>
                          <m:r>
                            <a:rPr lang="en-GB" sz="2000" i="1">
                              <a:solidFill>
                                <a:srgbClr val="FF0000"/>
                              </a:solidFill>
                              <a:latin typeface="Cambria Math" panose="02040503050406030204" pitchFamily="18" charset="0"/>
                              <a:ea typeface="Cambria Math" panose="02040503050406030204" pitchFamily="18" charset="0"/>
                            </a:rPr>
                            <m:t>𝑒</m:t>
                          </m:r>
                        </m:e>
                        <m:sup>
                          <m:r>
                            <a:rPr lang="en-GB" sz="2000" b="0" i="1" smtClean="0">
                              <a:solidFill>
                                <a:srgbClr val="FF0000"/>
                              </a:solidFill>
                              <a:latin typeface="Cambria Math" panose="02040503050406030204" pitchFamily="18" charset="0"/>
                              <a:ea typeface="Cambria Math" panose="02040503050406030204" pitchFamily="18" charset="0"/>
                            </a:rPr>
                            <m:t>𝑗</m:t>
                          </m:r>
                          <m:d>
                            <m:dPr>
                              <m:begChr m:val="["/>
                              <m:endChr m:val="]"/>
                              <m:ctrlPr>
                                <a:rPr lang="en-GB" sz="2000" b="0" i="1" smtClean="0">
                                  <a:solidFill>
                                    <a:srgbClr val="FF0000"/>
                                  </a:solidFill>
                                  <a:latin typeface="Cambria Math" panose="02040503050406030204" pitchFamily="18" charset="0"/>
                                  <a:ea typeface="Cambria Math" panose="02040503050406030204" pitchFamily="18" charset="0"/>
                                </a:rPr>
                              </m:ctrlPr>
                            </m:dPr>
                            <m:e>
                              <m:d>
                                <m:dPr>
                                  <m:ctrlPr>
                                    <a:rPr lang="en-GB" sz="2000" b="0" i="1" smtClean="0">
                                      <a:solidFill>
                                        <a:srgbClr val="FF0000"/>
                                      </a:solidFill>
                                      <a:latin typeface="Cambria Math" panose="02040503050406030204" pitchFamily="18" charset="0"/>
                                      <a:ea typeface="Cambria Math" panose="02040503050406030204" pitchFamily="18" charset="0"/>
                                    </a:rPr>
                                  </m:ctrlPr>
                                </m:dPr>
                                <m:e>
                                  <m:sSub>
                                    <m:sSubPr>
                                      <m:ctrlPr>
                                        <a:rPr lang="en-GB" sz="2000" i="1" smtClean="0">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rPr>
                                        <m:t>𝑠</m:t>
                                      </m:r>
                                      <m:r>
                                        <a:rPr lang="en-GB" sz="2000" i="1">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rPr>
                                        <m:t>𝐻𝑂𝑀</m:t>
                                      </m:r>
                                    </m:sub>
                                  </m:sSub>
                                  <m:r>
                                    <a:rPr lang="en-GB" sz="2000" i="1">
                                      <a:solidFill>
                                        <a:srgbClr val="FF0000"/>
                                      </a:solidFill>
                                      <a:latin typeface="Cambria Math" panose="02040503050406030204" pitchFamily="18" charset="0"/>
                                    </a:rPr>
                                    <m:t>−</m:t>
                                  </m:r>
                                  <m:sSup>
                                    <m:sSupPr>
                                      <m:ctrlPr>
                                        <a:rPr lang="el-GR" sz="2000" i="1">
                                          <a:solidFill>
                                            <a:srgbClr val="FF0000"/>
                                          </a:solidFill>
                                          <a:latin typeface="Cambria Math" panose="02040503050406030204" pitchFamily="18" charset="0"/>
                                          <a:ea typeface="Cambria Math" panose="02040503050406030204" pitchFamily="18" charset="0"/>
                                        </a:rPr>
                                      </m:ctrlPr>
                                    </m:sSupPr>
                                    <m:e>
                                      <m:r>
                                        <a:rPr lang="el-GR" sz="2000" i="1">
                                          <a:solidFill>
                                            <a:srgbClr val="FF0000"/>
                                          </a:solidFill>
                                          <a:latin typeface="Cambria Math" panose="02040503050406030204" pitchFamily="18" charset="0"/>
                                          <a:ea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𝜔</m:t>
                                      </m:r>
                                    </m:e>
                                    <m:sup>
                                      <m:d>
                                        <m:dPr>
                                          <m:ctrlPr>
                                            <a:rPr lang="en-GB" sz="2000" i="1">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𝜇</m:t>
                                          </m:r>
                                        </m:e>
                                      </m:d>
                                    </m:sup>
                                  </m:sSup>
                                </m:e>
                              </m:d>
                              <m:r>
                                <a:rPr lang="en-GB" sz="2000" b="0" i="1" smtClean="0">
                                  <a:solidFill>
                                    <a:srgbClr val="FF0000"/>
                                  </a:solidFill>
                                  <a:latin typeface="Cambria Math" panose="02040503050406030204" pitchFamily="18" charset="0"/>
                                  <a:ea typeface="Cambria Math" panose="02040503050406030204" pitchFamily="18" charset="0"/>
                                </a:rPr>
                                <m:t>𝑡</m:t>
                              </m:r>
                              <m:r>
                                <a:rPr lang="en-GB" sz="2000" b="0" i="1" smtClean="0">
                                  <a:solidFill>
                                    <a:srgbClr val="FF0000"/>
                                  </a:solidFill>
                                  <a:latin typeface="Cambria Math" panose="02040503050406030204" pitchFamily="18" charset="0"/>
                                  <a:ea typeface="Cambria Math" panose="02040503050406030204" pitchFamily="18" charset="0"/>
                                </a:rPr>
                                <m:t>+</m:t>
                              </m:r>
                              <m:f>
                                <m:fPr>
                                  <m:ctrlPr>
                                    <a:rPr lang="en-GB" sz="2000" i="1">
                                      <a:solidFill>
                                        <a:srgbClr val="FF0000"/>
                                      </a:solidFill>
                                      <a:latin typeface="Cambria Math" panose="02040503050406030204" pitchFamily="18" charset="0"/>
                                      <a:ea typeface="Cambria Math" panose="02040503050406030204" pitchFamily="18" charset="0"/>
                                    </a:rPr>
                                  </m:ctrlPr>
                                </m:fPr>
                                <m:num>
                                  <m:r>
                                    <a:rPr lang="en-GB" sz="2000" i="1">
                                      <a:solidFill>
                                        <a:srgbClr val="FF0000"/>
                                      </a:solidFill>
                                      <a:latin typeface="Cambria Math" panose="02040503050406030204" pitchFamily="18" charset="0"/>
                                      <a:ea typeface="Cambria Math" panose="02040503050406030204" pitchFamily="18" charset="0"/>
                                    </a:rPr>
                                    <m:t>2</m:t>
                                  </m:r>
                                  <m:r>
                                    <a:rPr lang="en-GB" sz="2000" i="1">
                                      <a:solidFill>
                                        <a:srgbClr val="FF0000"/>
                                      </a:solidFill>
                                      <a:latin typeface="Cambria Math" panose="02040503050406030204" pitchFamily="18" charset="0"/>
                                      <a:ea typeface="Cambria Math" panose="02040503050406030204" pitchFamily="18" charset="0"/>
                                    </a:rPr>
                                    <m:t>𝜋</m:t>
                                  </m:r>
                                </m:num>
                                <m:den>
                                  <m:sSub>
                                    <m:sSubPr>
                                      <m:ctrlPr>
                                        <a:rPr lang="en-GB" sz="2000" i="1">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rPr>
                                        <m:t>𝑁</m:t>
                                      </m:r>
                                    </m:e>
                                    <m:sub>
                                      <m:r>
                                        <a:rPr lang="en-GB" sz="2000" i="1">
                                          <a:solidFill>
                                            <a:srgbClr val="FF0000"/>
                                          </a:solidFill>
                                          <a:latin typeface="Cambria Math" panose="02040503050406030204" pitchFamily="18" charset="0"/>
                                        </a:rPr>
                                        <m:t>𝑏</m:t>
                                      </m:r>
                                    </m:sub>
                                  </m:sSub>
                                </m:den>
                              </m:f>
                              <m:r>
                                <a:rPr lang="en-GB" sz="2000" i="1">
                                  <a:solidFill>
                                    <a:srgbClr val="FF0000"/>
                                  </a:solidFill>
                                  <a:latin typeface="Cambria Math" panose="02040503050406030204" pitchFamily="18" charset="0"/>
                                </a:rPr>
                                <m:t>𝑛</m:t>
                              </m:r>
                              <m:r>
                                <a:rPr lang="en-GB" sz="2000" i="1">
                                  <a:solidFill>
                                    <a:srgbClr val="FF0000"/>
                                  </a:solidFill>
                                  <a:latin typeface="Cambria Math" panose="02040503050406030204" pitchFamily="18" charset="0"/>
                                  <a:ea typeface="Cambria Math" panose="02040503050406030204" pitchFamily="18" charset="0"/>
                                </a:rPr>
                                <m:t>𝜇</m:t>
                              </m:r>
                            </m:e>
                          </m:d>
                        </m:sup>
                      </m:sSup>
                    </m:oMath>
                  </m:oMathPara>
                </a14:m>
                <a:endParaRPr lang="en-GB" sz="2000" dirty="0"/>
              </a:p>
            </p:txBody>
          </p:sp>
        </mc:Choice>
        <mc:Fallback xmlns="">
          <p:sp>
            <p:nvSpPr>
              <p:cNvPr id="8" name="CasellaDiTesto 7">
                <a:extLst>
                  <a:ext uri="{FF2B5EF4-FFF2-40B4-BE49-F238E27FC236}">
                    <a16:creationId xmlns:a16="http://schemas.microsoft.com/office/drawing/2014/main" id="{D89EB91B-BCAD-4D6A-B28A-6B63A5B5F69E}"/>
                  </a:ext>
                </a:extLst>
              </p:cNvPr>
              <p:cNvSpPr txBox="1">
                <a:spLocks noRot="1" noChangeAspect="1" noMove="1" noResize="1" noEditPoints="1" noAdjustHandles="1" noChangeArrowheads="1" noChangeShapeType="1" noTextEdit="1"/>
              </p:cNvSpPr>
              <p:nvPr/>
            </p:nvSpPr>
            <p:spPr>
              <a:xfrm>
                <a:off x="3365871" y="1420429"/>
                <a:ext cx="5989909" cy="542393"/>
              </a:xfrm>
              <a:prstGeom prst="rect">
                <a:avLst/>
              </a:prstGeom>
              <a:blipFill>
                <a:blip r:embed="rId3"/>
                <a:stretch>
                  <a:fillRect b="-11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3242E82-0F68-44C6-B66F-A55B217AB2CC}"/>
                  </a:ext>
                </a:extLst>
              </p:cNvPr>
              <p:cNvSpPr txBox="1"/>
              <p:nvPr/>
            </p:nvSpPr>
            <p:spPr>
              <a:xfrm>
                <a:off x="1241532" y="2620280"/>
                <a:ext cx="9708934"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800" i="1" smtClean="0">
                              <a:solidFill>
                                <a:srgbClr val="FF0000"/>
                              </a:solidFill>
                              <a:latin typeface="Cambria Math" panose="02040503050406030204" pitchFamily="18" charset="0"/>
                              <a:ea typeface="Cambria Math" panose="02040503050406030204" pitchFamily="18" charset="0"/>
                            </a:rPr>
                          </m:ctrlPr>
                        </m:sSubSupPr>
                        <m:e>
                          <m:r>
                            <a:rPr lang="en-GB" sz="1800" i="1">
                              <a:solidFill>
                                <a:srgbClr val="FF0000"/>
                              </a:solidFill>
                              <a:latin typeface="Cambria Math" panose="02040503050406030204" pitchFamily="18" charset="0"/>
                              <a:ea typeface="Cambria Math" panose="02040503050406030204" pitchFamily="18" charset="0"/>
                            </a:rPr>
                            <m:t>𝛼</m:t>
                          </m:r>
                        </m:e>
                        <m:sub>
                          <m:r>
                            <a:rPr lang="en-GB" sz="1800" i="1">
                              <a:solidFill>
                                <a:srgbClr val="FF0000"/>
                              </a:solidFill>
                              <a:latin typeface="Cambria Math" panose="02040503050406030204" pitchFamily="18" charset="0"/>
                              <a:ea typeface="Cambria Math" panose="02040503050406030204" pitchFamily="18" charset="0"/>
                            </a:rPr>
                            <m:t>𝑟</m:t>
                          </m:r>
                          <m:r>
                            <a:rPr lang="en-GB" sz="1800" i="1">
                              <a:solidFill>
                                <a:srgbClr val="FF0000"/>
                              </a:solidFill>
                              <a:latin typeface="Cambria Math" panose="02040503050406030204" pitchFamily="18" charset="0"/>
                              <a:ea typeface="Cambria Math" panose="02040503050406030204" pitchFamily="18" charset="0"/>
                            </a:rPr>
                            <m:t>,</m:t>
                          </m:r>
                          <m:r>
                            <a:rPr lang="en-GB" sz="1800" i="1">
                              <a:solidFill>
                                <a:srgbClr val="FF0000"/>
                              </a:solidFill>
                              <a:latin typeface="Cambria Math" panose="02040503050406030204" pitchFamily="18" charset="0"/>
                              <a:ea typeface="Cambria Math" panose="02040503050406030204" pitchFamily="18" charset="0"/>
                            </a:rPr>
                            <m:t>𝐻𝑂𝑀</m:t>
                          </m:r>
                        </m:sub>
                        <m:sup>
                          <m:d>
                            <m:dPr>
                              <m:ctrlPr>
                                <a:rPr lang="en-GB" sz="1800" i="1">
                                  <a:solidFill>
                                    <a:srgbClr val="FF0000"/>
                                  </a:solidFill>
                                  <a:latin typeface="Cambria Math" panose="02040503050406030204" pitchFamily="18" charset="0"/>
                                </a:rPr>
                              </m:ctrlPr>
                            </m:dPr>
                            <m:e>
                              <m:r>
                                <a:rPr lang="en-GB" sz="1800" i="1">
                                  <a:solidFill>
                                    <a:srgbClr val="FF0000"/>
                                  </a:solidFill>
                                  <a:latin typeface="Cambria Math" panose="02040503050406030204" pitchFamily="18" charset="0"/>
                                  <a:ea typeface="Cambria Math" panose="02040503050406030204" pitchFamily="18" charset="0"/>
                                </a:rPr>
                                <m:t>𝜇</m:t>
                              </m:r>
                            </m:e>
                          </m:d>
                        </m:sup>
                      </m:sSubSup>
                      <m:r>
                        <a:rPr lang="en-GB" sz="1800" b="0" i="1" smtClean="0">
                          <a:solidFill>
                            <a:srgbClr val="FF0000"/>
                          </a:solidFill>
                          <a:latin typeface="Cambria Math" panose="02040503050406030204" pitchFamily="18" charset="0"/>
                          <a:ea typeface="Cambria Math" panose="02040503050406030204" pitchFamily="18" charset="0"/>
                        </a:rPr>
                        <m:t>=</m:t>
                      </m:r>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𝑐</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rPr>
                            <m:t>𝑒</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𝑄</m:t>
                              </m:r>
                            </m:e>
                            <m:sub>
                              <m:r>
                                <a:rPr lang="en-GB" i="1">
                                  <a:solidFill>
                                    <a:srgbClr val="FF0000"/>
                                  </a:solidFill>
                                  <a:latin typeface="Cambria Math" panose="02040503050406030204" pitchFamily="18" charset="0"/>
                                  <a:ea typeface="Cambria Math" panose="02040503050406030204" pitchFamily="18" charset="0"/>
                                </a:rPr>
                                <m:t>𝑏</m:t>
                              </m:r>
                            </m:sub>
                          </m:sSub>
                        </m:num>
                        <m:den>
                          <m:r>
                            <a:rPr lang="en-GB" i="1">
                              <a:solidFill>
                                <a:srgbClr val="FF0000"/>
                              </a:solidFill>
                              <a:latin typeface="Cambria Math" panose="02040503050406030204" pitchFamily="18" charset="0"/>
                            </a:rPr>
                            <m:t>2</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𝐶</m:t>
                              </m:r>
                            </m:e>
                            <m:sub>
                              <m:r>
                                <a:rPr lang="en-GB" i="1">
                                  <a:solidFill>
                                    <a:srgbClr val="FF0000"/>
                                  </a:solidFill>
                                  <a:latin typeface="Cambria Math" panose="02040503050406030204" pitchFamily="18" charset="0"/>
                                </a:rPr>
                                <m:t>𝑟</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0</m:t>
                              </m:r>
                            </m:sub>
                          </m:s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den>
                      </m:f>
                      <m:nary>
                        <m:naryPr>
                          <m:chr m:val="∑"/>
                          <m:ctrlPr>
                            <a:rPr lang="en-GB" i="1">
                              <a:solidFill>
                                <a:srgbClr val="FF0000"/>
                              </a:solidFill>
                              <a:latin typeface="Cambria Math" panose="02040503050406030204" pitchFamily="18" charset="0"/>
                              <a:ea typeface="Cambria Math" panose="02040503050406030204" pitchFamily="18" charset="0"/>
                            </a:rPr>
                          </m:ctrlPr>
                        </m:naryPr>
                        <m:sub>
                          <m:r>
                            <a:rPr lang="en-GB" i="1">
                              <a:solidFill>
                                <a:srgbClr val="FF0000"/>
                              </a:solidFill>
                              <a:latin typeface="Cambria Math" panose="02040503050406030204" pitchFamily="18" charset="0"/>
                            </a:rPr>
                            <m:t>𝑙</m:t>
                          </m:r>
                          <m:r>
                            <a:rPr lang="en-GB" i="1">
                              <a:solidFill>
                                <a:srgbClr val="FF0000"/>
                              </a:solidFill>
                              <a:latin typeface="Cambria Math" panose="02040503050406030204" pitchFamily="18" charset="0"/>
                            </a:rPr>
                            <m:t>=−∞</m:t>
                          </m:r>
                        </m:sub>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m:t>
                          </m:r>
                        </m:sup>
                        <m:e>
                          <m:d>
                            <m:dPr>
                              <m:begChr m:val="["/>
                              <m:endChr m:val="]"/>
                              <m:ctrlPr>
                                <a:rPr lang="en-GB" i="1">
                                  <a:solidFill>
                                    <a:srgbClr val="FF0000"/>
                                  </a:solidFill>
                                  <a:latin typeface="Cambria Math" panose="02040503050406030204" pitchFamily="18" charset="0"/>
                                  <a:ea typeface="Cambria Math" panose="02040503050406030204" pitchFamily="18" charset="0"/>
                                </a:rPr>
                              </m:ctrlPr>
                            </m:dPr>
                            <m:e>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e>
                          </m:d>
                        </m:e>
                      </m:nary>
                      <m:r>
                        <m:rPr>
                          <m:sty m:val="p"/>
                        </m:rPr>
                        <a:rPr lang="en-GB">
                          <a:solidFill>
                            <a:srgbClr val="FF0000"/>
                          </a:solidFill>
                          <a:latin typeface="Cambria Math" panose="02040503050406030204" pitchFamily="18" charset="0"/>
                          <a:ea typeface="Cambria Math" panose="02040503050406030204" pitchFamily="18" charset="0"/>
                        </a:rPr>
                        <m:t>Re</m:t>
                      </m:r>
                      <m:d>
                        <m:dPr>
                          <m:begChr m:val="{"/>
                          <m:endChr m:val="}"/>
                          <m:ctrlPr>
                            <a:rPr lang="en-GB" i="1">
                              <a:solidFill>
                                <a:srgbClr val="FF0000"/>
                              </a:solidFill>
                              <a:latin typeface="Cambria Math" panose="02040503050406030204" pitchFamily="18" charset="0"/>
                              <a:ea typeface="Cambria Math" panose="02040503050406030204" pitchFamily="18" charset="0"/>
                            </a:rPr>
                          </m:ctrlPr>
                        </m:dPr>
                        <m:e>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𝑍</m:t>
                              </m:r>
                            </m:e>
                            <m:sub>
                              <m:r>
                                <a:rPr lang="en-GB" i="1">
                                  <a:solidFill>
                                    <a:srgbClr val="FF0000"/>
                                  </a:solidFill>
                                  <a:latin typeface="Cambria Math" panose="02040503050406030204" pitchFamily="18" charset="0"/>
                                  <a:ea typeface="Cambria Math" panose="02040503050406030204" pitchFamily="18" charset="0"/>
                                </a:rPr>
                                <m:t>∥</m:t>
                              </m:r>
                            </m:sub>
                          </m:sSub>
                          <m:d>
                            <m:dPr>
                              <m:begChr m:val="["/>
                              <m:endChr m:val="]"/>
                              <m:ctrlPr>
                                <a:rPr lang="en-GB" i="1">
                                  <a:solidFill>
                                    <a:srgbClr val="FF0000"/>
                                  </a:solidFill>
                                  <a:latin typeface="Cambria Math" panose="02040503050406030204" pitchFamily="18" charset="0"/>
                                  <a:ea typeface="Cambria Math" panose="02040503050406030204" pitchFamily="18" charset="0"/>
                                </a:rPr>
                              </m:ctrlPr>
                            </m:dPr>
                            <m:e>
                              <m:d>
                                <m:dPr>
                                  <m:ctrlPr>
                                    <a:rPr lang="en-GB" i="1">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𝐻𝑂𝑀</m:t>
                                  </m:r>
                                </m:sub>
                              </m:sSub>
                            </m:e>
                          </m:d>
                        </m:e>
                      </m:d>
                      <m:r>
                        <a:rPr lang="en-GB" b="0" i="1" smtClean="0">
                          <a:solidFill>
                            <a:srgbClr val="FF0000"/>
                          </a:solidFill>
                          <a:latin typeface="Cambria Math" panose="02040503050406030204" pitchFamily="18" charset="0"/>
                        </a:rPr>
                        <m:t>&lt;−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𝛼</m:t>
                          </m:r>
                        </m:e>
                        <m:sub>
                          <m:r>
                            <a:rPr lang="en-GB" i="1">
                              <a:solidFill>
                                <a:srgbClr val="FF0000"/>
                              </a:solidFill>
                              <a:latin typeface="Cambria Math" panose="02040503050406030204" pitchFamily="18" charset="0"/>
                              <a:ea typeface="Cambria Math" panose="02040503050406030204" pitchFamily="18" charset="0"/>
                            </a:rPr>
                            <m:t>𝑟</m:t>
                          </m:r>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𝑆𝑅</m:t>
                          </m:r>
                        </m:sub>
                      </m:sSub>
                    </m:oMath>
                  </m:oMathPara>
                </a14:m>
                <a:endParaRPr lang="en-GB" dirty="0">
                  <a:solidFill>
                    <a:srgbClr val="FF0000"/>
                  </a:solidFill>
                </a:endParaRPr>
              </a:p>
            </p:txBody>
          </p:sp>
        </mc:Choice>
        <mc:Fallback xmlns="">
          <p:sp>
            <p:nvSpPr>
              <p:cNvPr id="12" name="CasellaDiTesto 11">
                <a:extLst>
                  <a:ext uri="{FF2B5EF4-FFF2-40B4-BE49-F238E27FC236}">
                    <a16:creationId xmlns:a16="http://schemas.microsoft.com/office/drawing/2014/main" id="{13242E82-0F68-44C6-B66F-A55B217AB2CC}"/>
                  </a:ext>
                </a:extLst>
              </p:cNvPr>
              <p:cNvSpPr txBox="1">
                <a:spLocks noRot="1" noChangeAspect="1" noMove="1" noResize="1" noEditPoints="1" noAdjustHandles="1" noChangeArrowheads="1" noChangeShapeType="1" noTextEdit="1"/>
              </p:cNvSpPr>
              <p:nvPr/>
            </p:nvSpPr>
            <p:spPr>
              <a:xfrm>
                <a:off x="1241532" y="2620280"/>
                <a:ext cx="9708934" cy="86222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C4F80429-45BD-471C-87E1-0EF2E4F28D57}"/>
                  </a:ext>
                </a:extLst>
              </p:cNvPr>
              <p:cNvSpPr txBox="1"/>
              <p:nvPr/>
            </p:nvSpPr>
            <p:spPr>
              <a:xfrm>
                <a:off x="4669655" y="3570808"/>
                <a:ext cx="6782539" cy="99918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𝜔</m:t>
                      </m:r>
                      <m:r>
                        <m:rPr>
                          <m:sty m:val="p"/>
                        </m:rPr>
                        <a:rPr lang="en-GB" smtClean="0">
                          <a:latin typeface="Cambria Math" panose="02040503050406030204" pitchFamily="18" charset="0"/>
                          <a:ea typeface="Cambria Math" panose="02040503050406030204" pitchFamily="18" charset="0"/>
                        </a:rPr>
                        <m:t>Re</m:t>
                      </m:r>
                      <m:d>
                        <m:dPr>
                          <m:begChr m:val="["/>
                          <m:endChr m:val="]"/>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𝑍</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e>
                          </m:d>
                        </m:e>
                      </m:d>
                      <m:r>
                        <a:rPr lang="en-GB" b="0" i="0"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𝜔</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𝑠</m:t>
                              </m:r>
                            </m:sub>
                          </m:sSub>
                        </m:num>
                        <m:den>
                          <m:r>
                            <a:rPr lang="en-GB" b="0" i="1" smtClean="0">
                              <a:latin typeface="Cambria Math" panose="02040503050406030204" pitchFamily="18" charset="0"/>
                              <a:ea typeface="Cambria Math" panose="02040503050406030204" pitchFamily="18" charset="0"/>
                            </a:rPr>
                            <m:t>1+</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𝑄</m:t>
                              </m:r>
                            </m:e>
                            <m:sup>
                              <m:r>
                                <a:rPr lang="en-GB" b="0" i="1" smtClean="0">
                                  <a:latin typeface="Cambria Math" panose="02040503050406030204" pitchFamily="18" charset="0"/>
                                  <a:ea typeface="Cambria Math" panose="02040503050406030204" pitchFamily="18" charset="0"/>
                                </a:rPr>
                                <m:t>2</m:t>
                              </m:r>
                            </m:sup>
                          </m:sSup>
                          <m:sSup>
                            <m:sSupPr>
                              <m:ctrlPr>
                                <a:rPr lang="en-GB" b="0" i="1" smtClean="0">
                                  <a:latin typeface="Cambria Math" panose="02040503050406030204" pitchFamily="18" charset="0"/>
                                  <a:ea typeface="Cambria Math" panose="02040503050406030204" pitchFamily="18" charset="0"/>
                                </a:rPr>
                              </m:ctrlPr>
                            </m:sSupPr>
                            <m:e>
                              <m:d>
                                <m:dPr>
                                  <m:ctrlPr>
                                    <a:rPr lang="en-GB" b="0" i="1" smtClean="0">
                                      <a:latin typeface="Cambria Math" panose="02040503050406030204" pitchFamily="18" charset="0"/>
                                      <a:ea typeface="Cambria Math" panose="02040503050406030204" pitchFamily="18" charset="0"/>
                                    </a:rPr>
                                  </m:ctrlPr>
                                </m:dPr>
                                <m:e>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𝜔</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𝑟</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Sub>
                                    </m:num>
                                    <m:den>
                                      <m:r>
                                        <a:rPr lang="en-GB" i="1">
                                          <a:latin typeface="Cambria Math" panose="02040503050406030204" pitchFamily="18" charset="0"/>
                                          <a:ea typeface="Cambria Math" panose="02040503050406030204" pitchFamily="18" charset="0"/>
                                        </a:rPr>
                                        <m:t>𝜔</m:t>
                                      </m:r>
                                    </m:den>
                                  </m:f>
                                </m:e>
                              </m:d>
                            </m:e>
                            <m:sup>
                              <m:r>
                                <a:rPr lang="en-GB" b="0" i="1" smtClean="0">
                                  <a:latin typeface="Cambria Math" panose="02040503050406030204" pitchFamily="18" charset="0"/>
                                  <a:ea typeface="Cambria Math" panose="02040503050406030204" pitchFamily="18" charset="0"/>
                                </a:rPr>
                                <m:t>2</m:t>
                              </m:r>
                            </m:sup>
                          </m:sSup>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𝑟</m:t>
                              </m:r>
                            </m:sub>
                            <m:sup>
                              <m:r>
                                <a:rPr lang="en-GB" b="0" i="1" smtClean="0">
                                  <a:latin typeface="Cambria Math" panose="02040503050406030204" pitchFamily="18" charset="0"/>
                                  <a:ea typeface="Cambria Math" panose="02040503050406030204" pitchFamily="18" charset="0"/>
                                </a:rPr>
                                <m:t>2</m:t>
                              </m:r>
                            </m:sup>
                          </m:sSub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𝑠</m:t>
                              </m:r>
                            </m:sub>
                          </m:sSub>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r>
                                <a:rPr lang="en-GB" b="0" i="1" smtClean="0">
                                  <a:latin typeface="Cambria Math" panose="02040503050406030204" pitchFamily="18" charset="0"/>
                                  <a:ea typeface="Cambria Math" panose="02040503050406030204" pitchFamily="18" charset="0"/>
                                </a:rPr>
                                <m:t>3</m:t>
                              </m:r>
                            </m:sup>
                          </m:sSup>
                        </m:num>
                        <m:den>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up>
                              <m:r>
                                <a:rPr lang="en-GB" i="1">
                                  <a:latin typeface="Cambria Math" panose="02040503050406030204" pitchFamily="18" charset="0"/>
                                  <a:ea typeface="Cambria Math" panose="02040503050406030204" pitchFamily="18" charset="0"/>
                                </a:rPr>
                                <m:t>2</m:t>
                              </m:r>
                            </m:sup>
                          </m:sSub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𝑄</m:t>
                              </m:r>
                            </m:e>
                            <m:sup>
                              <m:r>
                                <a:rPr lang="en-GB" b="0" i="1" smtClean="0">
                                  <a:latin typeface="Cambria Math" panose="02040503050406030204" pitchFamily="18" charset="0"/>
                                  <a:ea typeface="Cambria Math" panose="02040503050406030204" pitchFamily="18" charset="0"/>
                                </a:rPr>
                                <m:t>2</m:t>
                              </m:r>
                            </m:sup>
                          </m:sSup>
                          <m:sSup>
                            <m:sSupPr>
                              <m:ctrlPr>
                                <a:rPr lang="en-GB" b="0" i="1" smtClean="0">
                                  <a:latin typeface="Cambria Math" panose="02040503050406030204" pitchFamily="18" charset="0"/>
                                  <a:ea typeface="Cambria Math" panose="02040503050406030204" pitchFamily="18" charset="0"/>
                                </a:rPr>
                              </m:ctrlPr>
                            </m:sSupPr>
                            <m:e>
                              <m:d>
                                <m:dPr>
                                  <m:ctrlPr>
                                    <a:rPr lang="en-GB" b="0" i="1" smtClean="0">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r>
                                        <a:rPr lang="en-GB" i="1">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𝑟</m:t>
                                      </m:r>
                                    </m:sub>
                                    <m:sup>
                                      <m:r>
                                        <a:rPr lang="en-GB" i="1">
                                          <a:latin typeface="Cambria Math" panose="02040503050406030204" pitchFamily="18" charset="0"/>
                                          <a:ea typeface="Cambria Math" panose="02040503050406030204" pitchFamily="18" charset="0"/>
                                        </a:rPr>
                                        <m:t>2</m:t>
                                      </m:r>
                                    </m:sup>
                                  </m:sSubSup>
                                </m:e>
                              </m:d>
                            </m:e>
                            <m:sup>
                              <m:r>
                                <a:rPr lang="en-GB" b="0" i="1" smtClean="0">
                                  <a:latin typeface="Cambria Math" panose="02040503050406030204" pitchFamily="18" charset="0"/>
                                  <a:ea typeface="Cambria Math" panose="02040503050406030204" pitchFamily="18" charset="0"/>
                                </a:rPr>
                                <m:t>2</m:t>
                              </m:r>
                            </m:sup>
                          </m:sSup>
                        </m:den>
                      </m:f>
                      <m:groupChr>
                        <m:groupChrPr>
                          <m:chr m:val="→"/>
                          <m:vertJc m:val="bot"/>
                          <m:ctrlPr>
                            <a:rPr lang="en-GB" b="0" i="1" smtClean="0">
                              <a:latin typeface="Cambria Math" panose="02040503050406030204" pitchFamily="18" charset="0"/>
                              <a:ea typeface="Cambria Math" panose="02040503050406030204" pitchFamily="18" charset="0"/>
                            </a:rPr>
                          </m:ctrlPr>
                        </m:groupChrPr>
                        <m:e>
                          <m:r>
                            <a:rPr lang="en-GB" i="1">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e>
                      </m:groupChr>
                      <m:r>
                        <a:rPr lang="en-GB" b="0" i="1"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14" name="CasellaDiTesto 13">
                <a:extLst>
                  <a:ext uri="{FF2B5EF4-FFF2-40B4-BE49-F238E27FC236}">
                    <a16:creationId xmlns:a16="http://schemas.microsoft.com/office/drawing/2014/main" id="{C4F80429-45BD-471C-87E1-0EF2E4F28D57}"/>
                  </a:ext>
                </a:extLst>
              </p:cNvPr>
              <p:cNvSpPr txBox="1">
                <a:spLocks noRot="1" noChangeAspect="1" noMove="1" noResize="1" noEditPoints="1" noAdjustHandles="1" noChangeArrowheads="1" noChangeShapeType="1" noTextEdit="1"/>
              </p:cNvSpPr>
              <p:nvPr/>
            </p:nvSpPr>
            <p:spPr>
              <a:xfrm>
                <a:off x="4669655" y="3570808"/>
                <a:ext cx="6782539" cy="99918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5F4954F-9DB9-4157-904B-0DD8CEC9217D}"/>
                  </a:ext>
                </a:extLst>
              </p:cNvPr>
              <p:cNvSpPr txBox="1"/>
              <p:nvPr/>
            </p:nvSpPr>
            <p:spPr>
              <a:xfrm>
                <a:off x="1010113" y="5439272"/>
                <a:ext cx="9708934" cy="1169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r>
                        <a:rPr lang="en-GB" b="0" i="1" smtClean="0">
                          <a:latin typeface="Cambria Math" panose="02040503050406030204" pitchFamily="18" charset="0"/>
                        </a:rPr>
                        <m:t>=</m:t>
                      </m:r>
                      <m:rad>
                        <m:radPr>
                          <m:degHide m:val="on"/>
                          <m:ctrlPr>
                            <a:rPr lang="en-GB" b="0" i="1" smtClean="0">
                              <a:latin typeface="Cambria Math" panose="02040503050406030204" pitchFamily="18" charset="0"/>
                            </a:rPr>
                          </m:ctrlPr>
                        </m:radPr>
                        <m:deg/>
                        <m:e>
                          <m:f>
                            <m:fPr>
                              <m:ctrlPr>
                                <a:rPr lang="en-GB" i="1">
                                  <a:latin typeface="Cambria Math" panose="02040503050406030204" pitchFamily="18" charset="0"/>
                                </a:rPr>
                              </m:ctrlPr>
                            </m:fPr>
                            <m:num>
                              <m:r>
                                <a:rPr lang="en-GB" i="1">
                                  <a:latin typeface="Cambria Math" panose="02040503050406030204" pitchFamily="18" charset="0"/>
                                </a:rPr>
                                <m:t>𝑐</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rPr>
                                <m:t>𝑒</m:t>
                              </m:r>
                            </m:num>
                            <m:den>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den>
                          </m:f>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h</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num>
                                <m:den>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𝐶</m:t>
                                      </m:r>
                                    </m:e>
                                    <m:sub>
                                      <m:r>
                                        <a:rPr lang="en-GB" i="1" dirty="0">
                                          <a:latin typeface="Cambria Math" panose="02040503050406030204" pitchFamily="18" charset="0"/>
                                          <a:ea typeface="Cambria Math" panose="02040503050406030204" pitchFamily="18" charset="0"/>
                                        </a:rPr>
                                        <m:t>𝑟</m:t>
                                      </m:r>
                                    </m:sub>
                                  </m:sSub>
                                </m:den>
                              </m:f>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𝐻𝑂𝑀</m:t>
                                      </m:r>
                                    </m:sub>
                                  </m:sSub>
                                </m:e>
                              </m:func>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𝑏</m:t>
                                  </m:r>
                                </m:sub>
                              </m:sSub>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h</m:t>
                                  </m:r>
                                  <m:r>
                                    <a:rPr lang="en-GB" i="1">
                                      <a:latin typeface="Cambria Math" panose="02040503050406030204" pitchFamily="18" charset="0"/>
                                    </a:rPr>
                                    <m:t>=0</m:t>
                                  </m:r>
                                </m:sub>
                                <m:sup>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−1</m:t>
                                  </m:r>
                                </m:sup>
                                <m:e>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𝑞</m:t>
                                      </m:r>
                                      <m:r>
                                        <a:rPr lang="en-GB" i="1">
                                          <a:latin typeface="Cambria Math" panose="02040503050406030204" pitchFamily="18" charset="0"/>
                                        </a:rPr>
                                        <m:t>=0</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sSub>
                                        <m:sSubPr>
                                          <m:ctrlPr>
                                            <a:rPr lang="en-GB" i="1">
                                              <a:latin typeface="Cambria Math" panose="02040503050406030204" pitchFamily="18" charset="0"/>
                                            </a:rPr>
                                          </m:ctrlPr>
                                        </m:sSubPr>
                                        <m:e>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𝑑</m:t>
                                                  </m:r>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num>
                                                <m:den>
                                                  <m:r>
                                                    <a:rPr lang="en-GB" i="1">
                                                      <a:latin typeface="Cambria Math" panose="02040503050406030204" pitchFamily="18" charset="0"/>
                                                    </a:rPr>
                                                    <m:t>𝑑𝑧</m:t>
                                                  </m:r>
                                                </m:den>
                                              </m:f>
                                            </m:e>
                                          </m:d>
                                        </m:e>
                                        <m: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𝑞</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h</m:t>
                                                  </m:r>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den>
                                              </m:f>
                                            </m:e>
                                          </m:d>
                                          <m:sSub>
                                            <m:sSubPr>
                                              <m:ctrlPr>
                                                <a:rPr lang="en-GB" i="1">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𝑟</m:t>
                                              </m:r>
                                            </m:sub>
                                          </m:sSub>
                                        </m:sub>
                                      </m:sSub>
                                    </m:e>
                                  </m:nary>
                                </m:e>
                              </m:nary>
                            </m:e>
                          </m:d>
                        </m:e>
                      </m:rad>
                    </m:oMath>
                  </m:oMathPara>
                </a14:m>
                <a:endParaRPr lang="en-GB" dirty="0"/>
              </a:p>
            </p:txBody>
          </p:sp>
        </mc:Choice>
        <mc:Fallback xmlns="">
          <p:sp>
            <p:nvSpPr>
              <p:cNvPr id="15" name="CasellaDiTesto 14">
                <a:extLst>
                  <a:ext uri="{FF2B5EF4-FFF2-40B4-BE49-F238E27FC236}">
                    <a16:creationId xmlns:a16="http://schemas.microsoft.com/office/drawing/2014/main" id="{55F4954F-9DB9-4157-904B-0DD8CEC9217D}"/>
                  </a:ext>
                </a:extLst>
              </p:cNvPr>
              <p:cNvSpPr txBox="1">
                <a:spLocks noRot="1" noChangeAspect="1" noMove="1" noResize="1" noEditPoints="1" noAdjustHandles="1" noChangeArrowheads="1" noChangeShapeType="1" noTextEdit="1"/>
              </p:cNvSpPr>
              <p:nvPr/>
            </p:nvSpPr>
            <p:spPr>
              <a:xfrm>
                <a:off x="1010113" y="5439272"/>
                <a:ext cx="9708934" cy="1169936"/>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59727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E09A3B8-6A7D-4A6C-A4E8-C802E0466D56}"/>
              </a:ext>
            </a:extLst>
          </p:cNvPr>
          <p:cNvSpPr>
            <a:spLocks noGrp="1"/>
          </p:cNvSpPr>
          <p:nvPr>
            <p:ph type="sldNum" sz="quarter" idx="12"/>
          </p:nvPr>
        </p:nvSpPr>
        <p:spPr/>
        <p:txBody>
          <a:bodyPr/>
          <a:lstStyle/>
          <a:p>
            <a:fld id="{F556478C-EA8F-4B12-8AB2-8053E5C3663D}" type="slidenum">
              <a:rPr lang="en-GB" smtClean="0"/>
              <a:t>66</a:t>
            </a:fld>
            <a:endParaRPr lang="en-GB"/>
          </a:p>
        </p:txBody>
      </p:sp>
      <p:sp>
        <p:nvSpPr>
          <p:cNvPr id="6" name="CasellaDiTesto 5">
            <a:extLst>
              <a:ext uri="{FF2B5EF4-FFF2-40B4-BE49-F238E27FC236}">
                <a16:creationId xmlns:a16="http://schemas.microsoft.com/office/drawing/2014/main" id="{57D3D430-ECE3-4A01-B48F-D02D1FE40671}"/>
              </a:ext>
            </a:extLst>
          </p:cNvPr>
          <p:cNvSpPr txBox="1"/>
          <p:nvPr/>
        </p:nvSpPr>
        <p:spPr>
          <a:xfrm>
            <a:off x="0" y="84923"/>
            <a:ext cx="12192000" cy="646331"/>
          </a:xfrm>
          <a:prstGeom prst="rect">
            <a:avLst/>
          </a:prstGeom>
          <a:noFill/>
        </p:spPr>
        <p:txBody>
          <a:bodyPr wrap="square" rtlCol="0">
            <a:spAutoFit/>
          </a:bodyPr>
          <a:lstStyle/>
          <a:p>
            <a:pPr algn="ctr"/>
            <a:r>
              <a:rPr lang="en-GB" sz="3600" dirty="0">
                <a:latin typeface="+mj-lt"/>
              </a:rPr>
              <a:t>Coupled-bunch instabilities (11/12)</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70828818-2250-4FD0-A980-8357B6278DFE}"/>
                  </a:ext>
                </a:extLst>
              </p:cNvPr>
              <p:cNvSpPr txBox="1"/>
              <p:nvPr/>
            </p:nvSpPr>
            <p:spPr>
              <a:xfrm>
                <a:off x="0" y="824464"/>
                <a:ext cx="12192000" cy="5956246"/>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The expression for </a:t>
                </a:r>
                <a14:m>
                  <m:oMath xmlns:m="http://schemas.openxmlformats.org/officeDocument/2006/math">
                    <m:sSubSup>
                      <m:sSubSupPr>
                        <m:ctrlPr>
                          <a:rPr lang="en-GB" sz="1700" i="1" smtClean="0">
                            <a:solidFill>
                              <a:schemeClr val="tx1"/>
                            </a:solidFill>
                            <a:latin typeface="Cambria Math" panose="02040503050406030204" pitchFamily="18" charset="0"/>
                            <a:ea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𝑟</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𝐻𝑂𝑀</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oMath>
                </a14:m>
                <a:r>
                  <a:rPr lang="en-GB" sz="1700" dirty="0"/>
                  <a:t> assumes that each bunch is represented by just one macroparticle.</a:t>
                </a:r>
              </a:p>
              <a:p>
                <a:pPr marL="742950" lvl="1" indent="-285750">
                  <a:buFont typeface="Wingdings" panose="05000000000000000000" pitchFamily="2" charset="2"/>
                  <a:buChar char="Ø"/>
                </a:pPr>
                <a:r>
                  <a:rPr lang="en-GB" sz="1700" dirty="0"/>
                  <a:t>This assumption is also done in the macroparticle code and therefore there is consistency.</a:t>
                </a:r>
              </a:p>
              <a:p>
                <a:pPr marL="742950" lvl="1" indent="-285750">
                  <a:buFont typeface="Wingdings" panose="05000000000000000000" pitchFamily="2" charset="2"/>
                  <a:buChar char="Ø"/>
                </a:pPr>
                <a:r>
                  <a:rPr lang="en-GB" sz="1700" dirty="0"/>
                  <a:t>However, as explained earlier, all the HOM shunt-impedances were rescaled in the code to take into account that bunches have a Gaussian profile. </a:t>
                </a:r>
              </a:p>
              <a:p>
                <a:endParaRPr lang="en-GB" sz="1700" dirty="0"/>
              </a:p>
              <a:p>
                <a:pPr marL="742950" lvl="1" indent="-285750">
                  <a:buFont typeface="Wingdings" panose="05000000000000000000" pitchFamily="2" charset="2"/>
                  <a:buChar char="Ø"/>
                </a:pPr>
                <a:r>
                  <a:rPr lang="en-GB" sz="1700" dirty="0"/>
                  <a:t>To have again consistency, we need to correct </a:t>
                </a:r>
                <a14:m>
                  <m:oMath xmlns:m="http://schemas.openxmlformats.org/officeDocument/2006/math">
                    <m:sSubSup>
                      <m:sSubSupPr>
                        <m:ctrlPr>
                          <a:rPr lang="en-GB" sz="1700" i="1" smtClean="0">
                            <a:solidFill>
                              <a:schemeClr val="tx1"/>
                            </a:solidFill>
                            <a:latin typeface="Cambria Math" panose="02040503050406030204" pitchFamily="18" charset="0"/>
                            <a:ea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𝑟</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𝐻𝑂𝑀</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oMath>
                </a14:m>
                <a:r>
                  <a:rPr lang="en-GB" sz="1700" dirty="0"/>
                  <a:t> assuming that bunches have a Gaussian profile.</a:t>
                </a:r>
              </a:p>
              <a:p>
                <a:pPr marL="1200150" lvl="2" indent="-285750">
                  <a:buFont typeface="Arial" panose="020B0604020202020204" pitchFamily="34" charset="0"/>
                  <a:buChar char="•"/>
                </a:pPr>
                <a:r>
                  <a:rPr lang="en-GB" sz="1700" dirty="0"/>
                  <a:t>All the steps done previously to arrive at </a:t>
                </a:r>
                <a14:m>
                  <m:oMath xmlns:m="http://schemas.openxmlformats.org/officeDocument/2006/math">
                    <m:sSubSup>
                      <m:sSubSupPr>
                        <m:ctrlPr>
                          <a:rPr lang="en-GB" sz="1700" i="1" smtClean="0">
                            <a:solidFill>
                              <a:schemeClr val="tx1"/>
                            </a:solidFill>
                            <a:latin typeface="Cambria Math" panose="02040503050406030204" pitchFamily="18" charset="0"/>
                            <a:ea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𝑟</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𝐻𝑂𝑀</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oMath>
                </a14:m>
                <a:r>
                  <a:rPr lang="en-GB" sz="1700" dirty="0"/>
                  <a:t> can be repeated changing</a:t>
                </a:r>
              </a:p>
              <a:p>
                <a:pPr marL="742950" lvl="1" indent="-285750">
                  <a:buFont typeface="Wingdings" panose="05000000000000000000" pitchFamily="2" charset="2"/>
                  <a:buChar char="Ø"/>
                </a:pPr>
                <a:endParaRPr lang="en-GB" sz="1700" dirty="0"/>
              </a:p>
              <a:p>
                <a:pPr lvl="1"/>
                <a:endParaRPr lang="en-GB" sz="1700" dirty="0"/>
              </a:p>
              <a:p>
                <a:pPr marL="1200150" lvl="2" indent="-285750">
                  <a:buFont typeface="Arial" panose="020B0604020202020204" pitchFamily="34" charset="0"/>
                  <a:buChar char="•"/>
                </a:pPr>
                <a:r>
                  <a:rPr lang="en-GB" sz="1700" dirty="0"/>
                  <a:t>where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𝑉</m:t>
                        </m:r>
                      </m:e>
                      <m:sub>
                        <m:r>
                          <a:rPr lang="en-GB" sz="1700" b="0" i="1" smtClean="0">
                            <a:solidFill>
                              <a:schemeClr val="tx1"/>
                            </a:solidFill>
                            <a:latin typeface="Cambria Math" panose="02040503050406030204" pitchFamily="18" charset="0"/>
                          </a:rPr>
                          <m:t>𝑤</m:t>
                        </m:r>
                      </m:sub>
                    </m:sSub>
                    <m:r>
                      <a:rPr lang="en-GB" sz="1700" b="0" i="1"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𝑧</m:t>
                    </m:r>
                    <m:r>
                      <a:rPr lang="en-GB" sz="1700" b="0" i="1" smtClean="0">
                        <a:solidFill>
                          <a:schemeClr val="tx1"/>
                        </a:solidFill>
                        <a:latin typeface="Cambria Math" panose="02040503050406030204" pitchFamily="18" charset="0"/>
                      </a:rPr>
                      <m:t>)</m:t>
                    </m:r>
                  </m:oMath>
                </a14:m>
                <a:r>
                  <a:rPr lang="en-GB" sz="1700" dirty="0">
                    <a:solidFill>
                      <a:schemeClr val="tx1"/>
                    </a:solidFill>
                  </a:rPr>
                  <a:t> is the voltage induced by a Gaussian bunch at a distance </a:t>
                </a:r>
                <a14:m>
                  <m:oMath xmlns:m="http://schemas.openxmlformats.org/officeDocument/2006/math">
                    <m:r>
                      <a:rPr lang="en-GB" sz="1700" i="1" smtClean="0">
                        <a:solidFill>
                          <a:schemeClr val="tx1"/>
                        </a:solidFill>
                        <a:latin typeface="Cambria Math" panose="02040503050406030204" pitchFamily="18" charset="0"/>
                      </a:rPr>
                      <m:t>𝑧</m:t>
                    </m:r>
                  </m:oMath>
                </a14:m>
                <a:r>
                  <a:rPr lang="en-GB" sz="1700" dirty="0"/>
                  <a:t> from its centre of mass. </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Therefore the </a:t>
                </a:r>
                <a14:m>
                  <m:oMath xmlns:m="http://schemas.openxmlformats.org/officeDocument/2006/math">
                    <m:sSubSup>
                      <m:sSubSupPr>
                        <m:ctrlPr>
                          <a:rPr lang="en-GB" sz="1700" i="1" smtClean="0">
                            <a:solidFill>
                              <a:schemeClr val="tx1"/>
                            </a:solidFill>
                            <a:latin typeface="Cambria Math" panose="02040503050406030204" pitchFamily="18" charset="0"/>
                            <a:ea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𝑟</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𝐻𝑂𝑀</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oMath>
                </a14:m>
                <a:r>
                  <a:rPr lang="en-GB" sz="1700" dirty="0"/>
                  <a:t> can be corrected as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endParaRPr lang="en-GB" sz="1700" dirty="0"/>
              </a:p>
              <a:p>
                <a:endParaRPr lang="en-GB" sz="1700" dirty="0"/>
              </a:p>
              <a:p>
                <a:pPr marL="742950" lvl="1" indent="-285750">
                  <a:buFont typeface="Wingdings" panose="05000000000000000000" pitchFamily="2" charset="2"/>
                  <a:buChar char="Ø"/>
                </a:pPr>
                <a:r>
                  <a:rPr lang="en-GB" sz="1700" dirty="0"/>
                  <a:t>This expression can be refined even more using a correction factor involving a Bessel function (derivation from Vlasov equation).</a:t>
                </a:r>
              </a:p>
              <a:p>
                <a:pPr marL="1200150" lvl="2" indent="-285750">
                  <a:buFont typeface="Arial" panose="020B0604020202020204" pitchFamily="34" charset="0"/>
                  <a:buChar char="•"/>
                </a:pPr>
                <a:r>
                  <a:rPr lang="en-GB" sz="1700" dirty="0"/>
                  <a:t>However, the proposed exponential factor is more consistent with the type of shunt-impedance rescaling done in the code.</a:t>
                </a:r>
              </a:p>
              <a:p>
                <a:pPr marL="1200150" lvl="2" indent="-285750">
                  <a:buFont typeface="Arial" panose="020B0604020202020204" pitchFamily="34" charset="0"/>
                  <a:buChar char="•"/>
                </a:pPr>
                <a:endParaRPr lang="en-GB" sz="1700" dirty="0"/>
              </a:p>
              <a:p>
                <a:pPr marL="285750" indent="-285750">
                  <a:buFont typeface="Wingdings" panose="05000000000000000000" pitchFamily="2" charset="2"/>
                  <a:buChar char="q"/>
                </a:pPr>
                <a:r>
                  <a:rPr lang="en-GB" sz="1700" dirty="0"/>
                  <a:t>The assumption that </a:t>
                </a:r>
                <a14:m>
                  <m:oMath xmlns:m="http://schemas.openxmlformats.org/officeDocument/2006/math">
                    <m:r>
                      <a:rPr lang="el-GR" sz="1700" i="1" smtClean="0">
                        <a:latin typeface="Cambria Math" panose="02040503050406030204" pitchFamily="18" charset="0"/>
                        <a:ea typeface="Cambria Math" panose="02040503050406030204" pitchFamily="18" charset="0"/>
                      </a:rPr>
                      <m:t>𝛺</m:t>
                    </m:r>
                    <m:r>
                      <a:rPr lang="en-GB" sz="1700" dirty="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b="0" i="1" smtClean="0">
                            <a:latin typeface="Cambria Math" panose="02040503050406030204" pitchFamily="18" charset="0"/>
                          </a:rPr>
                          <m:t>𝐻𝑂𝑀</m:t>
                        </m:r>
                      </m:sub>
                    </m:sSub>
                  </m:oMath>
                </a14:m>
                <a:r>
                  <a:rPr lang="en-GB" sz="1700" dirty="0"/>
                  <a:t> in the argument of</a:t>
                </a:r>
                <a14:m>
                  <m:oMath xmlns:m="http://schemas.openxmlformats.org/officeDocument/2006/math">
                    <m:r>
                      <a:rPr lang="en-GB" sz="1700" b="0" i="0" smtClean="0">
                        <a:latin typeface="Cambria Math" panose="02040503050406030204" pitchFamily="18" charset="0"/>
                      </a:rPr>
                      <m:t> </m:t>
                    </m:r>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oMath>
                </a14:m>
                <a:r>
                  <a:rPr lang="en-GB" sz="1700" dirty="0"/>
                  <a:t> can be strong since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oMath>
                </a14:m>
                <a:r>
                  <a:rPr lang="en-GB" sz="1700" dirty="0"/>
                  <a:t> varies rapidly with frequency due to the high </a:t>
                </a:r>
                <a14:m>
                  <m:oMath xmlns:m="http://schemas.openxmlformats.org/officeDocument/2006/math">
                    <m:r>
                      <a:rPr lang="en-GB" sz="1700" i="1" dirty="0" smtClean="0">
                        <a:latin typeface="Cambria Math" panose="02040503050406030204" pitchFamily="18" charset="0"/>
                      </a:rPr>
                      <m:t>𝑄</m:t>
                    </m:r>
                  </m:oMath>
                </a14:m>
                <a:r>
                  <a:rPr lang="en-GB" sz="1700" dirty="0"/>
                  <a:t>.</a:t>
                </a:r>
              </a:p>
              <a:p>
                <a:pPr marL="742950" lvl="1" indent="-285750">
                  <a:buFont typeface="Wingdings" panose="05000000000000000000" pitchFamily="2" charset="2"/>
                  <a:buChar char="Ø"/>
                </a:pPr>
                <a:r>
                  <a:rPr lang="en-GB" sz="1700" dirty="0"/>
                  <a:t>If the beam-spectrum couples with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oMath>
                </a14:m>
                <a:r>
                  <a:rPr lang="en-GB" sz="1700" dirty="0"/>
                  <a:t> at essentially just one frequency, then we can solve directly the equation for </a:t>
                </a:r>
                <a14:m>
                  <m:oMath xmlns:m="http://schemas.openxmlformats.org/officeDocument/2006/math">
                    <m:r>
                      <a:rPr lang="el-GR" sz="1700" i="1" smtClean="0">
                        <a:latin typeface="Cambria Math" panose="02040503050406030204" pitchFamily="18" charset="0"/>
                        <a:ea typeface="Cambria Math" panose="02040503050406030204" pitchFamily="18" charset="0"/>
                      </a:rPr>
                      <m:t>𝛺</m:t>
                    </m:r>
                  </m:oMath>
                </a14:m>
                <a:r>
                  <a:rPr lang="en-GB" sz="1700" dirty="0"/>
                  <a:t>.</a:t>
                </a:r>
              </a:p>
            </p:txBody>
          </p:sp>
        </mc:Choice>
        <mc:Fallback xmlns="">
          <p:sp>
            <p:nvSpPr>
              <p:cNvPr id="7" name="CasellaDiTesto 6">
                <a:extLst>
                  <a:ext uri="{FF2B5EF4-FFF2-40B4-BE49-F238E27FC236}">
                    <a16:creationId xmlns:a16="http://schemas.microsoft.com/office/drawing/2014/main" id="{70828818-2250-4FD0-A980-8357B6278DFE}"/>
                  </a:ext>
                </a:extLst>
              </p:cNvPr>
              <p:cNvSpPr txBox="1">
                <a:spLocks noRot="1" noChangeAspect="1" noMove="1" noResize="1" noEditPoints="1" noAdjustHandles="1" noChangeArrowheads="1" noChangeShapeType="1" noTextEdit="1"/>
              </p:cNvSpPr>
              <p:nvPr/>
            </p:nvSpPr>
            <p:spPr>
              <a:xfrm>
                <a:off x="0" y="824464"/>
                <a:ext cx="12192000" cy="5956246"/>
              </a:xfrm>
              <a:prstGeom prst="rect">
                <a:avLst/>
              </a:prstGeom>
              <a:blipFill>
                <a:blip r:embed="rId2"/>
                <a:stretch>
                  <a:fillRect l="-200" b="-4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02E19630-0541-4413-A681-F274AF1B81F6}"/>
                  </a:ext>
                </a:extLst>
              </p:cNvPr>
              <p:cNvSpPr txBox="1"/>
              <p:nvPr/>
            </p:nvSpPr>
            <p:spPr>
              <a:xfrm>
                <a:off x="6096000" y="1781194"/>
                <a:ext cx="966418"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00" i="1" smtClean="0">
                              <a:solidFill>
                                <a:srgbClr val="FF0000"/>
                              </a:solidFill>
                              <a:latin typeface="Cambria Math" panose="02040503050406030204" pitchFamily="18" charset="0"/>
                            </a:rPr>
                          </m:ctrlPr>
                        </m:sSupPr>
                        <m:e>
                          <m:r>
                            <a:rPr lang="en-GB" sz="1700" b="0" i="1">
                              <a:solidFill>
                                <a:srgbClr val="FF0000"/>
                              </a:solidFill>
                              <a:latin typeface="Cambria Math" panose="02040503050406030204" pitchFamily="18" charset="0"/>
                            </a:rPr>
                            <m:t>𝑒</m:t>
                          </m:r>
                        </m:e>
                        <m:sup>
                          <m:r>
                            <a:rPr lang="en-GB" sz="1700" b="0" i="1">
                              <a:solidFill>
                                <a:srgbClr val="FF0000"/>
                              </a:solidFill>
                              <a:latin typeface="Cambria Math" panose="02040503050406030204" pitchFamily="18" charset="0"/>
                            </a:rPr>
                            <m:t>− </m:t>
                          </m:r>
                          <m:f>
                            <m:fPr>
                              <m:ctrlPr>
                                <a:rPr lang="en-GB" sz="1700" i="1">
                                  <a:solidFill>
                                    <a:srgbClr val="FF0000"/>
                                  </a:solidFill>
                                  <a:latin typeface="Cambria Math" panose="02040503050406030204" pitchFamily="18" charset="0"/>
                                </a:rPr>
                              </m:ctrlPr>
                            </m:fPr>
                            <m:num>
                              <m:sSubSup>
                                <m:sSubSupPr>
                                  <m:ctrlPr>
                                    <a:rPr lang="en-GB" sz="1700" i="1">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𝜔</m:t>
                                  </m:r>
                                </m:e>
                                <m:sub>
                                  <m:r>
                                    <a:rPr lang="en-GB" sz="1700" b="0" i="1">
                                      <a:solidFill>
                                        <a:srgbClr val="FF0000"/>
                                      </a:solidFill>
                                      <a:latin typeface="Cambria Math" panose="02040503050406030204" pitchFamily="18" charset="0"/>
                                    </a:rPr>
                                    <m:t>𝑟</m:t>
                                  </m:r>
                                </m:sub>
                                <m:sup>
                                  <m:r>
                                    <a:rPr lang="en-GB" sz="1700" b="0" i="1">
                                      <a:solidFill>
                                        <a:srgbClr val="FF0000"/>
                                      </a:solidFill>
                                      <a:latin typeface="Cambria Math" panose="02040503050406030204" pitchFamily="18" charset="0"/>
                                    </a:rPr>
                                    <m:t>2</m:t>
                                  </m:r>
                                </m:sup>
                              </m:sSubSup>
                              <m:sSubSup>
                                <m:sSubSupPr>
                                  <m:ctrlPr>
                                    <a:rPr lang="en-GB" sz="1700" i="1">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𝜎</m:t>
                                  </m:r>
                                </m:e>
                                <m:sub>
                                  <m:r>
                                    <a:rPr lang="en-GB" sz="1700" b="0" i="1">
                                      <a:solidFill>
                                        <a:srgbClr val="FF0000"/>
                                      </a:solidFill>
                                      <a:latin typeface="Cambria Math" panose="02040503050406030204" pitchFamily="18" charset="0"/>
                                    </a:rPr>
                                    <m:t>𝑡</m:t>
                                  </m:r>
                                </m:sub>
                                <m:sup>
                                  <m:r>
                                    <a:rPr lang="en-GB" sz="1700" b="0" i="1">
                                      <a:solidFill>
                                        <a:srgbClr val="FF0000"/>
                                      </a:solidFill>
                                      <a:latin typeface="Cambria Math" panose="02040503050406030204" pitchFamily="18" charset="0"/>
                                    </a:rPr>
                                    <m:t>2</m:t>
                                  </m:r>
                                </m:sup>
                              </m:sSubSup>
                            </m:num>
                            <m:den>
                              <m:r>
                                <a:rPr lang="en-GB" sz="1700" b="0" i="1">
                                  <a:solidFill>
                                    <a:srgbClr val="FF0000"/>
                                  </a:solidFill>
                                  <a:latin typeface="Cambria Math" panose="02040503050406030204" pitchFamily="18" charset="0"/>
                                </a:rPr>
                                <m:t>2</m:t>
                              </m:r>
                            </m:den>
                          </m:f>
                        </m:sup>
                      </m:sSup>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𝑅</m:t>
                          </m:r>
                        </m:e>
                        <m:sub>
                          <m:r>
                            <a:rPr lang="en-GB" sz="1700" b="0" i="1">
                              <a:solidFill>
                                <a:srgbClr val="FF0000"/>
                              </a:solidFill>
                              <a:latin typeface="Cambria Math" panose="02040503050406030204" pitchFamily="18" charset="0"/>
                              <a:ea typeface="Cambria Math" panose="02040503050406030204" pitchFamily="18" charset="0"/>
                            </a:rPr>
                            <m:t>𝑠</m:t>
                          </m:r>
                        </m:sub>
                      </m:sSub>
                    </m:oMath>
                  </m:oMathPara>
                </a14:m>
                <a:endParaRPr lang="en-GB" sz="1700" dirty="0">
                  <a:solidFill>
                    <a:schemeClr val="tx1"/>
                  </a:solidFill>
                </a:endParaRPr>
              </a:p>
            </p:txBody>
          </p:sp>
        </mc:Choice>
        <mc:Fallback xmlns="">
          <p:sp>
            <p:nvSpPr>
              <p:cNvPr id="15" name="CasellaDiTesto 14">
                <a:extLst>
                  <a:ext uri="{FF2B5EF4-FFF2-40B4-BE49-F238E27FC236}">
                    <a16:creationId xmlns:a16="http://schemas.microsoft.com/office/drawing/2014/main" id="{02E19630-0541-4413-A681-F274AF1B81F6}"/>
                  </a:ext>
                </a:extLst>
              </p:cNvPr>
              <p:cNvSpPr txBox="1">
                <a:spLocks noRot="1" noChangeAspect="1" noMove="1" noResize="1" noEditPoints="1" noAdjustHandles="1" noChangeArrowheads="1" noChangeShapeType="1" noTextEdit="1"/>
              </p:cNvSpPr>
              <p:nvPr/>
            </p:nvSpPr>
            <p:spPr>
              <a:xfrm>
                <a:off x="6096000" y="1781194"/>
                <a:ext cx="966418" cy="43274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20963541-07C7-4DFA-8C94-0F71958C3FE1}"/>
                  </a:ext>
                </a:extLst>
              </p:cNvPr>
              <p:cNvSpPr txBox="1"/>
              <p:nvPr/>
            </p:nvSpPr>
            <p:spPr>
              <a:xfrm>
                <a:off x="4067454" y="1853083"/>
                <a:ext cx="1247313"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ea typeface="Cambria Math" panose="02040503050406030204" pitchFamily="18" charset="0"/>
                            </a:rPr>
                          </m:ctrlPr>
                        </m:sSubPr>
                        <m:e>
                          <m:r>
                            <a:rPr lang="en-GB" sz="1700" b="0" i="1">
                              <a:solidFill>
                                <a:srgbClr val="FF0000"/>
                              </a:solidFill>
                              <a:latin typeface="Cambria Math" panose="02040503050406030204" pitchFamily="18" charset="0"/>
                              <a:ea typeface="Cambria Math" panose="02040503050406030204" pitchFamily="18" charset="0"/>
                            </a:rPr>
                            <m:t>𝑅</m:t>
                          </m:r>
                        </m:e>
                        <m:sub>
                          <m:r>
                            <a:rPr lang="en-GB" sz="1700" b="0" i="1">
                              <a:solidFill>
                                <a:srgbClr val="FF0000"/>
                              </a:solidFill>
                              <a:latin typeface="Cambria Math" panose="02040503050406030204" pitchFamily="18" charset="0"/>
                              <a:ea typeface="Cambria Math" panose="02040503050406030204" pitchFamily="18" charset="0"/>
                            </a:rPr>
                            <m:t>𝑠</m:t>
                          </m:r>
                        </m:sub>
                      </m:sSub>
                    </m:oMath>
                  </m:oMathPara>
                </a14:m>
                <a:endParaRPr lang="en-GB" sz="1700" dirty="0"/>
              </a:p>
            </p:txBody>
          </p:sp>
        </mc:Choice>
        <mc:Fallback xmlns="">
          <p:sp>
            <p:nvSpPr>
              <p:cNvPr id="17" name="CasellaDiTesto 16">
                <a:extLst>
                  <a:ext uri="{FF2B5EF4-FFF2-40B4-BE49-F238E27FC236}">
                    <a16:creationId xmlns:a16="http://schemas.microsoft.com/office/drawing/2014/main" id="{20963541-07C7-4DFA-8C94-0F71958C3FE1}"/>
                  </a:ext>
                </a:extLst>
              </p:cNvPr>
              <p:cNvSpPr txBox="1">
                <a:spLocks noRot="1" noChangeAspect="1" noMove="1" noResize="1" noEditPoints="1" noAdjustHandles="1" noChangeArrowheads="1" noChangeShapeType="1" noTextEdit="1"/>
              </p:cNvSpPr>
              <p:nvPr/>
            </p:nvSpPr>
            <p:spPr>
              <a:xfrm>
                <a:off x="4067454" y="1853083"/>
                <a:ext cx="1247313" cy="353943"/>
              </a:xfrm>
              <a:prstGeom prst="rect">
                <a:avLst/>
              </a:prstGeom>
              <a:blipFill>
                <a:blip r:embed="rId4"/>
                <a:stretch>
                  <a:fillRect/>
                </a:stretch>
              </a:blipFill>
            </p:spPr>
            <p:txBody>
              <a:bodyPr/>
              <a:lstStyle/>
              <a:p>
                <a:r>
                  <a:rPr lang="en-GB">
                    <a:noFill/>
                  </a:rPr>
                  <a:t> </a:t>
                </a:r>
              </a:p>
            </p:txBody>
          </p:sp>
        </mc:Fallback>
      </mc:AlternateContent>
      <p:sp>
        <p:nvSpPr>
          <p:cNvPr id="18" name="Freccia a destra 17">
            <a:extLst>
              <a:ext uri="{FF2B5EF4-FFF2-40B4-BE49-F238E27FC236}">
                <a16:creationId xmlns:a16="http://schemas.microsoft.com/office/drawing/2014/main" id="{E5AFE875-D980-4C93-B2FE-36014E0C7BC7}"/>
              </a:ext>
            </a:extLst>
          </p:cNvPr>
          <p:cNvSpPr/>
          <p:nvPr/>
        </p:nvSpPr>
        <p:spPr>
          <a:xfrm>
            <a:off x="4995177" y="1953888"/>
            <a:ext cx="1012054" cy="167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9CB97BF1-8497-40DB-ACE2-A9ADE749026F}"/>
                  </a:ext>
                </a:extLst>
              </p:cNvPr>
              <p:cNvSpPr txBox="1"/>
              <p:nvPr/>
            </p:nvSpPr>
            <p:spPr>
              <a:xfrm>
                <a:off x="3501805" y="2994413"/>
                <a:ext cx="1012054" cy="3654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b="0" i="1" smtClean="0">
                              <a:solidFill>
                                <a:srgbClr val="FF0000"/>
                              </a:solidFill>
                              <a:latin typeface="Cambria Math" panose="02040503050406030204" pitchFamily="18" charset="0"/>
                            </a:rPr>
                            <m:t>𝑉</m:t>
                          </m:r>
                        </m:e>
                        <m:sub>
                          <m:r>
                            <a:rPr lang="en-GB" sz="1700" b="0" i="1" smtClean="0">
                              <a:solidFill>
                                <a:srgbClr val="FF0000"/>
                              </a:solidFill>
                              <a:latin typeface="Cambria Math" panose="02040503050406030204" pitchFamily="18" charset="0"/>
                            </a:rPr>
                            <m:t>𝑤</m:t>
                          </m:r>
                        </m:sub>
                      </m:sSub>
                      <m:r>
                        <a:rPr lang="en-GB" sz="1700" b="0" i="1" smtClean="0">
                          <a:solidFill>
                            <a:srgbClr val="FF0000"/>
                          </a:solidFill>
                          <a:latin typeface="Cambria Math" panose="02040503050406030204" pitchFamily="18" charset="0"/>
                        </a:rPr>
                        <m:t>(</m:t>
                      </m:r>
                      <m:r>
                        <a:rPr lang="en-GB" sz="1700" b="0" i="1" smtClean="0">
                          <a:solidFill>
                            <a:srgbClr val="FF0000"/>
                          </a:solidFill>
                          <a:latin typeface="Cambria Math" panose="02040503050406030204" pitchFamily="18" charset="0"/>
                        </a:rPr>
                        <m:t>𝑧</m:t>
                      </m:r>
                      <m:r>
                        <a:rPr lang="en-GB" sz="1700" b="0" i="1" smtClean="0">
                          <a:solidFill>
                            <a:srgbClr val="FF0000"/>
                          </a:solidFill>
                          <a:latin typeface="Cambria Math" panose="02040503050406030204" pitchFamily="18" charset="0"/>
                        </a:rPr>
                        <m:t>)</m:t>
                      </m:r>
                    </m:oMath>
                  </m:oMathPara>
                </a14:m>
                <a:endParaRPr lang="en-GB" sz="1700" dirty="0"/>
              </a:p>
            </p:txBody>
          </p:sp>
        </mc:Choice>
        <mc:Fallback xmlns="">
          <p:sp>
            <p:nvSpPr>
              <p:cNvPr id="20" name="CasellaDiTesto 19">
                <a:extLst>
                  <a:ext uri="{FF2B5EF4-FFF2-40B4-BE49-F238E27FC236}">
                    <a16:creationId xmlns:a16="http://schemas.microsoft.com/office/drawing/2014/main" id="{9CB97BF1-8497-40DB-ACE2-A9ADE749026F}"/>
                  </a:ext>
                </a:extLst>
              </p:cNvPr>
              <p:cNvSpPr txBox="1">
                <a:spLocks noRot="1" noChangeAspect="1" noMove="1" noResize="1" noEditPoints="1" noAdjustHandles="1" noChangeArrowheads="1" noChangeShapeType="1" noTextEdit="1"/>
              </p:cNvSpPr>
              <p:nvPr/>
            </p:nvSpPr>
            <p:spPr>
              <a:xfrm>
                <a:off x="3501805" y="2994413"/>
                <a:ext cx="1012054" cy="365485"/>
              </a:xfrm>
              <a:prstGeom prst="rect">
                <a:avLst/>
              </a:prstGeom>
              <a:blipFill>
                <a:blip r:embed="rId5"/>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698E3B65-C6CD-4D0F-AA78-884ED9BA6EF1}"/>
                  </a:ext>
                </a:extLst>
              </p:cNvPr>
              <p:cNvSpPr txBox="1"/>
              <p:nvPr/>
            </p:nvSpPr>
            <p:spPr>
              <a:xfrm>
                <a:off x="1759568" y="2994413"/>
                <a:ext cx="681358" cy="359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𝑤</m:t>
                          </m:r>
                        </m:e>
                        <m:sub>
                          <m:r>
                            <a:rPr lang="en-GB" sz="1700" i="1">
                              <a:solidFill>
                                <a:srgbClr val="FF0000"/>
                              </a:solidFill>
                              <a:latin typeface="Cambria Math" panose="02040503050406030204" pitchFamily="18" charset="0"/>
                              <a:ea typeface="Cambria Math" panose="02040503050406030204" pitchFamily="18" charset="0"/>
                            </a:rPr>
                            <m:t>∥</m:t>
                          </m:r>
                        </m:sub>
                      </m:sSub>
                      <m:r>
                        <a:rPr lang="en-GB" sz="1700" b="0" i="1" smtClean="0">
                          <a:solidFill>
                            <a:srgbClr val="FF0000"/>
                          </a:solidFill>
                          <a:latin typeface="Cambria Math" panose="02040503050406030204" pitchFamily="18" charset="0"/>
                          <a:ea typeface="Cambria Math" panose="02040503050406030204" pitchFamily="18" charset="0"/>
                        </a:rPr>
                        <m:t>(</m:t>
                      </m:r>
                      <m:r>
                        <a:rPr lang="en-GB" sz="1700" b="0" i="1" smtClean="0">
                          <a:solidFill>
                            <a:srgbClr val="FF0000"/>
                          </a:solidFill>
                          <a:latin typeface="Cambria Math" panose="02040503050406030204" pitchFamily="18" charset="0"/>
                          <a:ea typeface="Cambria Math" panose="02040503050406030204" pitchFamily="18" charset="0"/>
                        </a:rPr>
                        <m:t>𝑧</m:t>
                      </m:r>
                      <m:r>
                        <a:rPr lang="en-GB" sz="1700" b="0" i="1" smtClean="0">
                          <a:solidFill>
                            <a:srgbClr val="FF0000"/>
                          </a:solidFill>
                          <a:latin typeface="Cambria Math" panose="02040503050406030204" pitchFamily="18" charset="0"/>
                          <a:ea typeface="Cambria Math" panose="02040503050406030204" pitchFamily="18" charset="0"/>
                        </a:rPr>
                        <m:t>)</m:t>
                      </m:r>
                    </m:oMath>
                  </m:oMathPara>
                </a14:m>
                <a:endParaRPr lang="en-GB" sz="1700" dirty="0"/>
              </a:p>
            </p:txBody>
          </p:sp>
        </mc:Choice>
        <mc:Fallback xmlns="">
          <p:sp>
            <p:nvSpPr>
              <p:cNvPr id="22" name="CasellaDiTesto 21">
                <a:extLst>
                  <a:ext uri="{FF2B5EF4-FFF2-40B4-BE49-F238E27FC236}">
                    <a16:creationId xmlns:a16="http://schemas.microsoft.com/office/drawing/2014/main" id="{698E3B65-C6CD-4D0F-AA78-884ED9BA6EF1}"/>
                  </a:ext>
                </a:extLst>
              </p:cNvPr>
              <p:cNvSpPr txBox="1">
                <a:spLocks noRot="1" noChangeAspect="1" noMove="1" noResize="1" noEditPoints="1" noAdjustHandles="1" noChangeArrowheads="1" noChangeShapeType="1" noTextEdit="1"/>
              </p:cNvSpPr>
              <p:nvPr/>
            </p:nvSpPr>
            <p:spPr>
              <a:xfrm>
                <a:off x="1759568" y="2994413"/>
                <a:ext cx="681358" cy="359586"/>
              </a:xfrm>
              <a:prstGeom prst="rect">
                <a:avLst/>
              </a:prstGeom>
              <a:blipFill>
                <a:blip r:embed="rId6"/>
                <a:stretch>
                  <a:fillRect r="-6306" b="-13559"/>
                </a:stretch>
              </a:blipFill>
            </p:spPr>
            <p:txBody>
              <a:bodyPr/>
              <a:lstStyle/>
              <a:p>
                <a:r>
                  <a:rPr lang="en-GB">
                    <a:noFill/>
                  </a:rPr>
                  <a:t> </a:t>
                </a:r>
              </a:p>
            </p:txBody>
          </p:sp>
        </mc:Fallback>
      </mc:AlternateContent>
      <p:sp>
        <p:nvSpPr>
          <p:cNvPr id="23" name="Freccia a destra 22">
            <a:extLst>
              <a:ext uri="{FF2B5EF4-FFF2-40B4-BE49-F238E27FC236}">
                <a16:creationId xmlns:a16="http://schemas.microsoft.com/office/drawing/2014/main" id="{FCDDC8D2-0D08-4219-9A1B-5F5069BBCCA3}"/>
              </a:ext>
            </a:extLst>
          </p:cNvPr>
          <p:cNvSpPr/>
          <p:nvPr/>
        </p:nvSpPr>
        <p:spPr>
          <a:xfrm>
            <a:off x="2544495" y="3099197"/>
            <a:ext cx="1012054" cy="167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56DCBBF0-A0F4-406B-9C5F-51FF4C7AC077}"/>
              </a:ext>
            </a:extLst>
          </p:cNvPr>
          <p:cNvSpPr txBox="1"/>
          <p:nvPr/>
        </p:nvSpPr>
        <p:spPr>
          <a:xfrm>
            <a:off x="5420859" y="3001906"/>
            <a:ext cx="2343705" cy="353943"/>
          </a:xfrm>
          <a:prstGeom prst="rect">
            <a:avLst/>
          </a:prstGeom>
          <a:noFill/>
        </p:spPr>
        <p:txBody>
          <a:bodyPr wrap="square" rtlCol="0">
            <a:spAutoFit/>
          </a:bodyPr>
          <a:lstStyle/>
          <a:p>
            <a:r>
              <a:rPr lang="en-GB" sz="1700" dirty="0"/>
              <a:t>or equivalently</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1899F6FB-E8CB-4023-9E07-89FD41B5332D}"/>
                  </a:ext>
                </a:extLst>
              </p:cNvPr>
              <p:cNvSpPr txBox="1"/>
              <p:nvPr/>
            </p:nvSpPr>
            <p:spPr>
              <a:xfrm>
                <a:off x="9883090" y="2801090"/>
                <a:ext cx="1966387" cy="5367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𝑍</m:t>
                          </m:r>
                        </m:e>
                        <m:sub>
                          <m:r>
                            <a:rPr lang="en-GB" sz="1700" i="1">
                              <a:solidFill>
                                <a:srgbClr val="FF0000"/>
                              </a:solidFill>
                              <a:latin typeface="Cambria Math" panose="02040503050406030204" pitchFamily="18" charset="0"/>
                              <a:ea typeface="Cambria Math" panose="02040503050406030204" pitchFamily="18" charset="0"/>
                            </a:rPr>
                            <m:t>∥</m:t>
                          </m:r>
                        </m:sub>
                      </m:sSub>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𝜔</m:t>
                      </m:r>
                      <m:r>
                        <a:rPr lang="en-GB" sz="1700" i="1">
                          <a:solidFill>
                            <a:srgbClr val="FF0000"/>
                          </a:solidFill>
                          <a:latin typeface="Cambria Math" panose="02040503050406030204" pitchFamily="18" charset="0"/>
                          <a:ea typeface="Cambria Math" panose="02040503050406030204" pitchFamily="18" charset="0"/>
                        </a:rPr>
                        <m:t>)</m:t>
                      </m:r>
                      <m:sSup>
                        <m:sSupPr>
                          <m:ctrlPr>
                            <a:rPr lang="en-GB" sz="1700" i="1" smtClean="0">
                              <a:solidFill>
                                <a:srgbClr val="FF0000"/>
                              </a:solidFill>
                              <a:latin typeface="Cambria Math" panose="02040503050406030204" pitchFamily="18" charset="0"/>
                            </a:rPr>
                          </m:ctrlPr>
                        </m:sSupPr>
                        <m:e>
                          <m:r>
                            <a:rPr lang="en-GB" sz="1700" b="0" i="1">
                              <a:solidFill>
                                <a:srgbClr val="FF0000"/>
                              </a:solidFill>
                              <a:latin typeface="Cambria Math" panose="02040503050406030204" pitchFamily="18" charset="0"/>
                            </a:rPr>
                            <m:t>𝑒</m:t>
                          </m:r>
                        </m:e>
                        <m:sup>
                          <m:r>
                            <a:rPr lang="en-GB" sz="1700" b="0" i="1">
                              <a:solidFill>
                                <a:srgbClr val="FF0000"/>
                              </a:solidFill>
                              <a:latin typeface="Cambria Math" panose="02040503050406030204" pitchFamily="18" charset="0"/>
                            </a:rPr>
                            <m:t>− </m:t>
                          </m:r>
                          <m:f>
                            <m:fPr>
                              <m:ctrlPr>
                                <a:rPr lang="en-GB" sz="1700" i="1">
                                  <a:solidFill>
                                    <a:srgbClr val="FF0000"/>
                                  </a:solidFill>
                                  <a:latin typeface="Cambria Math" panose="02040503050406030204" pitchFamily="18" charset="0"/>
                                </a:rPr>
                              </m:ctrlPr>
                            </m:fPr>
                            <m:num>
                              <m:sSup>
                                <m:sSupPr>
                                  <m:ctrlPr>
                                    <a:rPr lang="en-GB" sz="1700" i="1" smtClean="0">
                                      <a:solidFill>
                                        <a:srgbClr val="FF0000"/>
                                      </a:solidFill>
                                      <a:latin typeface="Cambria Math" panose="02040503050406030204" pitchFamily="18" charset="0"/>
                                      <a:ea typeface="Cambria Math" panose="02040503050406030204" pitchFamily="18" charset="0"/>
                                    </a:rPr>
                                  </m:ctrlPr>
                                </m:sSupPr>
                                <m:e>
                                  <m:r>
                                    <a:rPr lang="en-GB" sz="1700" b="0" i="1">
                                      <a:solidFill>
                                        <a:srgbClr val="FF0000"/>
                                      </a:solidFill>
                                      <a:latin typeface="Cambria Math" panose="02040503050406030204" pitchFamily="18" charset="0"/>
                                      <a:ea typeface="Cambria Math" panose="02040503050406030204" pitchFamily="18" charset="0"/>
                                    </a:rPr>
                                    <m:t>𝜔</m:t>
                                  </m:r>
                                </m:e>
                                <m:sup>
                                  <m:r>
                                    <a:rPr lang="en-GB" sz="1700" b="0" i="1" smtClean="0">
                                      <a:solidFill>
                                        <a:srgbClr val="FF0000"/>
                                      </a:solidFill>
                                      <a:latin typeface="Cambria Math" panose="02040503050406030204" pitchFamily="18" charset="0"/>
                                      <a:ea typeface="Cambria Math" panose="02040503050406030204" pitchFamily="18" charset="0"/>
                                    </a:rPr>
                                    <m:t>2</m:t>
                                  </m:r>
                                </m:sup>
                              </m:sSup>
                              <m:sSubSup>
                                <m:sSubSupPr>
                                  <m:ctrlPr>
                                    <a:rPr lang="en-GB" sz="1700" i="1">
                                      <a:solidFill>
                                        <a:srgbClr val="FF0000"/>
                                      </a:solidFill>
                                      <a:latin typeface="Cambria Math" panose="02040503050406030204" pitchFamily="18" charset="0"/>
                                    </a:rPr>
                                  </m:ctrlPr>
                                </m:sSubSupPr>
                                <m:e>
                                  <m:r>
                                    <a:rPr lang="en-GB" sz="1700" b="0" i="1">
                                      <a:solidFill>
                                        <a:srgbClr val="FF0000"/>
                                      </a:solidFill>
                                      <a:latin typeface="Cambria Math" panose="02040503050406030204" pitchFamily="18" charset="0"/>
                                      <a:ea typeface="Cambria Math" panose="02040503050406030204" pitchFamily="18" charset="0"/>
                                    </a:rPr>
                                    <m:t>𝜎</m:t>
                                  </m:r>
                                </m:e>
                                <m:sub>
                                  <m:r>
                                    <a:rPr lang="en-GB" sz="1700" b="0" i="1">
                                      <a:solidFill>
                                        <a:srgbClr val="FF0000"/>
                                      </a:solidFill>
                                      <a:latin typeface="Cambria Math" panose="02040503050406030204" pitchFamily="18" charset="0"/>
                                    </a:rPr>
                                    <m:t>𝑡</m:t>
                                  </m:r>
                                </m:sub>
                                <m:sup>
                                  <m:r>
                                    <a:rPr lang="en-GB" sz="1700" b="0" i="1">
                                      <a:solidFill>
                                        <a:srgbClr val="FF0000"/>
                                      </a:solidFill>
                                      <a:latin typeface="Cambria Math" panose="02040503050406030204" pitchFamily="18" charset="0"/>
                                    </a:rPr>
                                    <m:t>2</m:t>
                                  </m:r>
                                </m:sup>
                              </m:sSubSup>
                            </m:num>
                            <m:den>
                              <m:r>
                                <a:rPr lang="en-GB" sz="1700" b="0" i="1">
                                  <a:solidFill>
                                    <a:srgbClr val="FF0000"/>
                                  </a:solidFill>
                                  <a:latin typeface="Cambria Math" panose="02040503050406030204" pitchFamily="18" charset="0"/>
                                </a:rPr>
                                <m:t>2</m:t>
                              </m:r>
                            </m:den>
                          </m:f>
                        </m:sup>
                      </m:sSup>
                    </m:oMath>
                  </m:oMathPara>
                </a14:m>
                <a:endParaRPr lang="en-GB" sz="1700" dirty="0"/>
              </a:p>
            </p:txBody>
          </p:sp>
        </mc:Choice>
        <mc:Fallback xmlns="">
          <p:sp>
            <p:nvSpPr>
              <p:cNvPr id="25" name="CasellaDiTesto 24">
                <a:extLst>
                  <a:ext uri="{FF2B5EF4-FFF2-40B4-BE49-F238E27FC236}">
                    <a16:creationId xmlns:a16="http://schemas.microsoft.com/office/drawing/2014/main" id="{1899F6FB-E8CB-4023-9E07-89FD41B5332D}"/>
                  </a:ext>
                </a:extLst>
              </p:cNvPr>
              <p:cNvSpPr txBox="1">
                <a:spLocks noRot="1" noChangeAspect="1" noMove="1" noResize="1" noEditPoints="1" noAdjustHandles="1" noChangeArrowheads="1" noChangeShapeType="1" noTextEdit="1"/>
              </p:cNvSpPr>
              <p:nvPr/>
            </p:nvSpPr>
            <p:spPr>
              <a:xfrm>
                <a:off x="9883090" y="2801090"/>
                <a:ext cx="1966387" cy="53675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BCF0458F-096B-4A09-85FB-4999D996DC1C}"/>
                  </a:ext>
                </a:extLst>
              </p:cNvPr>
              <p:cNvSpPr txBox="1"/>
              <p:nvPr/>
            </p:nvSpPr>
            <p:spPr>
              <a:xfrm>
                <a:off x="8222531" y="2995184"/>
                <a:ext cx="681358" cy="359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𝑍</m:t>
                          </m:r>
                        </m:e>
                        <m:sub>
                          <m:r>
                            <a:rPr lang="en-GB" sz="1700" i="1">
                              <a:solidFill>
                                <a:srgbClr val="FF0000"/>
                              </a:solidFill>
                              <a:latin typeface="Cambria Math" panose="02040503050406030204" pitchFamily="18" charset="0"/>
                              <a:ea typeface="Cambria Math" panose="02040503050406030204" pitchFamily="18" charset="0"/>
                            </a:rPr>
                            <m:t>∥</m:t>
                          </m:r>
                        </m:sub>
                      </m:sSub>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𝜔</m:t>
                      </m:r>
                      <m:r>
                        <a:rPr lang="en-GB" sz="1700" i="1">
                          <a:solidFill>
                            <a:srgbClr val="FF0000"/>
                          </a:solidFill>
                          <a:latin typeface="Cambria Math" panose="02040503050406030204" pitchFamily="18" charset="0"/>
                          <a:ea typeface="Cambria Math" panose="02040503050406030204" pitchFamily="18" charset="0"/>
                        </a:rPr>
                        <m:t>)</m:t>
                      </m:r>
                    </m:oMath>
                  </m:oMathPara>
                </a14:m>
                <a:endParaRPr lang="en-GB" sz="1700" dirty="0"/>
              </a:p>
            </p:txBody>
          </p:sp>
        </mc:Choice>
        <mc:Fallback xmlns="">
          <p:sp>
            <p:nvSpPr>
              <p:cNvPr id="26" name="CasellaDiTesto 25">
                <a:extLst>
                  <a:ext uri="{FF2B5EF4-FFF2-40B4-BE49-F238E27FC236}">
                    <a16:creationId xmlns:a16="http://schemas.microsoft.com/office/drawing/2014/main" id="{BCF0458F-096B-4A09-85FB-4999D996DC1C}"/>
                  </a:ext>
                </a:extLst>
              </p:cNvPr>
              <p:cNvSpPr txBox="1">
                <a:spLocks noRot="1" noChangeAspect="1" noMove="1" noResize="1" noEditPoints="1" noAdjustHandles="1" noChangeArrowheads="1" noChangeShapeType="1" noTextEdit="1"/>
              </p:cNvSpPr>
              <p:nvPr/>
            </p:nvSpPr>
            <p:spPr>
              <a:xfrm>
                <a:off x="8222531" y="2995184"/>
                <a:ext cx="681358" cy="359586"/>
              </a:xfrm>
              <a:prstGeom prst="rect">
                <a:avLst/>
              </a:prstGeom>
              <a:blipFill>
                <a:blip r:embed="rId8"/>
                <a:stretch>
                  <a:fillRect r="-8929" b="-13559"/>
                </a:stretch>
              </a:blipFill>
            </p:spPr>
            <p:txBody>
              <a:bodyPr/>
              <a:lstStyle/>
              <a:p>
                <a:r>
                  <a:rPr lang="en-GB">
                    <a:noFill/>
                  </a:rPr>
                  <a:t> </a:t>
                </a:r>
              </a:p>
            </p:txBody>
          </p:sp>
        </mc:Fallback>
      </mc:AlternateContent>
      <p:sp>
        <p:nvSpPr>
          <p:cNvPr id="27" name="Freccia a destra 26">
            <a:extLst>
              <a:ext uri="{FF2B5EF4-FFF2-40B4-BE49-F238E27FC236}">
                <a16:creationId xmlns:a16="http://schemas.microsoft.com/office/drawing/2014/main" id="{9D0ADEFF-17FB-40BD-8C1A-69DE51180C0D}"/>
              </a:ext>
            </a:extLst>
          </p:cNvPr>
          <p:cNvSpPr/>
          <p:nvPr/>
        </p:nvSpPr>
        <p:spPr>
          <a:xfrm>
            <a:off x="9042968" y="3099968"/>
            <a:ext cx="1012054" cy="167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B9B5AE9E-C660-446C-8502-2AA0D8AA0C95}"/>
                  </a:ext>
                </a:extLst>
              </p:cNvPr>
              <p:cNvSpPr txBox="1"/>
              <p:nvPr/>
            </p:nvSpPr>
            <p:spPr>
              <a:xfrm>
                <a:off x="1251751" y="4434846"/>
                <a:ext cx="10287856" cy="8195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smtClean="0">
                              <a:solidFill>
                                <a:srgbClr val="FF0000"/>
                              </a:solidFill>
                              <a:latin typeface="Cambria Math" panose="02040503050406030204" pitchFamily="18" charset="0"/>
                              <a:ea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𝛼</m:t>
                          </m:r>
                        </m:e>
                        <m:sub>
                          <m:r>
                            <a:rPr lang="en-GB" sz="1700" i="1">
                              <a:solidFill>
                                <a:srgbClr val="FF0000"/>
                              </a:solidFill>
                              <a:latin typeface="Cambria Math" panose="02040503050406030204" pitchFamily="18" charset="0"/>
                              <a:ea typeface="Cambria Math" panose="02040503050406030204" pitchFamily="18" charset="0"/>
                            </a:rPr>
                            <m:t>𝑟</m:t>
                          </m:r>
                          <m:r>
                            <a:rPr lang="en-GB" sz="1700" i="1">
                              <a:solidFill>
                                <a:srgbClr val="FF0000"/>
                              </a:solidFill>
                              <a:latin typeface="Cambria Math" panose="02040503050406030204" pitchFamily="18" charset="0"/>
                              <a:ea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𝐻𝑂𝑀</m:t>
                          </m:r>
                        </m:sub>
                        <m:sup>
                          <m:d>
                            <m:dPr>
                              <m:ctrlPr>
                                <a:rPr lang="en-GB" sz="1700" i="1">
                                  <a:solidFill>
                                    <a:srgbClr val="FF0000"/>
                                  </a:solidFill>
                                  <a:latin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𝜇</m:t>
                              </m:r>
                            </m:e>
                          </m:d>
                        </m:sup>
                      </m:sSubSup>
                      <m:r>
                        <a:rPr lang="en-GB" sz="1700" b="0" i="1" smtClean="0">
                          <a:solidFill>
                            <a:srgbClr val="FF0000"/>
                          </a:solidFill>
                          <a:latin typeface="Cambria Math" panose="02040503050406030204" pitchFamily="18" charset="0"/>
                          <a:ea typeface="Cambria Math" panose="02040503050406030204" pitchFamily="18" charset="0"/>
                        </a:rPr>
                        <m:t>=</m:t>
                      </m:r>
                      <m:f>
                        <m:fPr>
                          <m:ctrlPr>
                            <a:rPr lang="en-GB" sz="1700" i="1">
                              <a:solidFill>
                                <a:srgbClr val="FF0000"/>
                              </a:solidFill>
                              <a:latin typeface="Cambria Math" panose="02040503050406030204" pitchFamily="18" charset="0"/>
                            </a:rPr>
                          </m:ctrlPr>
                        </m:fPr>
                        <m:num>
                          <m:r>
                            <a:rPr lang="en-GB" sz="1700" i="1">
                              <a:solidFill>
                                <a:srgbClr val="FF0000"/>
                              </a:solidFill>
                              <a:latin typeface="Cambria Math" panose="02040503050406030204" pitchFamily="18" charset="0"/>
                            </a:rPr>
                            <m:t>𝑐</m:t>
                          </m:r>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𝛼</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rPr>
                            <m:t>𝑒</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𝑁</m:t>
                              </m:r>
                            </m:e>
                            <m:sub>
                              <m:r>
                                <a:rPr lang="en-GB" sz="1700" i="1">
                                  <a:solidFill>
                                    <a:srgbClr val="FF0000"/>
                                  </a:solidFill>
                                  <a:latin typeface="Cambria Math" panose="02040503050406030204" pitchFamily="18" charset="0"/>
                                </a:rPr>
                                <m:t>𝑏</m:t>
                              </m:r>
                            </m:sub>
                          </m:sSub>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𝑄</m:t>
                              </m:r>
                            </m:e>
                            <m:sub>
                              <m:r>
                                <a:rPr lang="en-GB" sz="1700" i="1">
                                  <a:solidFill>
                                    <a:srgbClr val="FF0000"/>
                                  </a:solidFill>
                                  <a:latin typeface="Cambria Math" panose="02040503050406030204" pitchFamily="18" charset="0"/>
                                  <a:ea typeface="Cambria Math" panose="02040503050406030204" pitchFamily="18" charset="0"/>
                                </a:rPr>
                                <m:t>𝑏</m:t>
                              </m:r>
                            </m:sub>
                          </m:sSub>
                        </m:num>
                        <m:den>
                          <m:r>
                            <a:rPr lang="en-GB" sz="1700" i="1">
                              <a:solidFill>
                                <a:srgbClr val="FF0000"/>
                              </a:solidFill>
                              <a:latin typeface="Cambria Math" panose="02040503050406030204" pitchFamily="18" charset="0"/>
                            </a:rPr>
                            <m:t>2</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𝐶</m:t>
                              </m:r>
                            </m:e>
                            <m:sub>
                              <m:r>
                                <a:rPr lang="en-GB" sz="1700" i="1">
                                  <a:solidFill>
                                    <a:srgbClr val="FF0000"/>
                                  </a:solidFill>
                                  <a:latin typeface="Cambria Math" panose="02040503050406030204" pitchFamily="18" charset="0"/>
                                </a:rPr>
                                <m:t>𝑟</m:t>
                              </m:r>
                            </m:sub>
                          </m:sSub>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𝐸</m:t>
                              </m:r>
                            </m:e>
                            <m:sub>
                              <m:r>
                                <a:rPr lang="en-GB" sz="1700" i="1">
                                  <a:solidFill>
                                    <a:srgbClr val="FF0000"/>
                                  </a:solidFill>
                                  <a:latin typeface="Cambria Math" panose="02040503050406030204" pitchFamily="18" charset="0"/>
                                </a:rPr>
                                <m:t>0</m:t>
                              </m:r>
                            </m:sub>
                          </m:sSub>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𝑇</m:t>
                              </m:r>
                            </m:e>
                            <m:sub>
                              <m:r>
                                <a:rPr lang="en-GB" sz="1700" i="1">
                                  <a:solidFill>
                                    <a:srgbClr val="FF0000"/>
                                  </a:solidFill>
                                  <a:latin typeface="Cambria Math" panose="02040503050406030204" pitchFamily="18" charset="0"/>
                                </a:rPr>
                                <m:t>0</m:t>
                              </m:r>
                            </m:sub>
                          </m:sSub>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𝑠</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𝐻𝑂𝑀</m:t>
                              </m:r>
                            </m:sub>
                          </m:sSub>
                        </m:den>
                      </m:f>
                      <m:nary>
                        <m:naryPr>
                          <m:chr m:val="∑"/>
                          <m:ctrlPr>
                            <a:rPr lang="en-GB" sz="1700" i="1">
                              <a:solidFill>
                                <a:srgbClr val="FF0000"/>
                              </a:solidFill>
                              <a:latin typeface="Cambria Math" panose="02040503050406030204" pitchFamily="18" charset="0"/>
                              <a:ea typeface="Cambria Math" panose="02040503050406030204" pitchFamily="18" charset="0"/>
                            </a:rPr>
                          </m:ctrlPr>
                        </m:naryPr>
                        <m:sub>
                          <m:r>
                            <a:rPr lang="en-GB" sz="1700" i="1">
                              <a:solidFill>
                                <a:srgbClr val="FF0000"/>
                              </a:solidFill>
                              <a:latin typeface="Cambria Math" panose="02040503050406030204" pitchFamily="18" charset="0"/>
                            </a:rPr>
                            <m:t>𝑙</m:t>
                          </m:r>
                          <m:r>
                            <a:rPr lang="en-GB" sz="1700" i="1">
                              <a:solidFill>
                                <a:srgbClr val="FF0000"/>
                              </a:solidFill>
                              <a:latin typeface="Cambria Math" panose="02040503050406030204" pitchFamily="18" charset="0"/>
                            </a:rPr>
                            <m:t>=−∞</m:t>
                          </m:r>
                        </m:sub>
                        <m:sup>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m:t>
                          </m:r>
                        </m:sup>
                        <m:e>
                          <m:d>
                            <m:dPr>
                              <m:begChr m:val="["/>
                              <m:endChr m:val="]"/>
                              <m:ctrlPr>
                                <a:rPr lang="en-GB" sz="1700" i="1">
                                  <a:solidFill>
                                    <a:srgbClr val="FF0000"/>
                                  </a:solidFill>
                                  <a:latin typeface="Cambria Math" panose="02040503050406030204" pitchFamily="18" charset="0"/>
                                  <a:ea typeface="Cambria Math" panose="02040503050406030204" pitchFamily="18" charset="0"/>
                                </a:rPr>
                              </m:ctrlPr>
                            </m:dPr>
                            <m:e>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𝑙</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𝑁</m:t>
                                      </m:r>
                                    </m:e>
                                    <m:sub>
                                      <m:r>
                                        <a:rPr lang="en-GB" sz="1700" i="1">
                                          <a:solidFill>
                                            <a:srgbClr val="FF0000"/>
                                          </a:solidFill>
                                          <a:latin typeface="Cambria Math" panose="02040503050406030204" pitchFamily="18" charset="0"/>
                                        </a:rPr>
                                        <m:t>𝑏</m:t>
                                      </m:r>
                                    </m:sub>
                                  </m:sSub>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𝜇</m:t>
                                  </m:r>
                                </m:e>
                              </m:d>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𝑠</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𝐻𝑂𝑀</m:t>
                                  </m:r>
                                </m:sub>
                              </m:sSub>
                            </m:e>
                          </m:d>
                        </m:e>
                      </m:nary>
                      <m:r>
                        <m:rPr>
                          <m:sty m:val="p"/>
                        </m:rPr>
                        <a:rPr lang="en-GB" sz="1700">
                          <a:solidFill>
                            <a:srgbClr val="FF0000"/>
                          </a:solidFill>
                          <a:latin typeface="Cambria Math" panose="02040503050406030204" pitchFamily="18" charset="0"/>
                          <a:ea typeface="Cambria Math" panose="02040503050406030204" pitchFamily="18" charset="0"/>
                        </a:rPr>
                        <m:t>Re</m:t>
                      </m:r>
                      <m:d>
                        <m:dPr>
                          <m:begChr m:val="{"/>
                          <m:endChr m:val="}"/>
                          <m:ctrlPr>
                            <a:rPr lang="en-GB" sz="1700" i="1">
                              <a:solidFill>
                                <a:srgbClr val="FF0000"/>
                              </a:solidFill>
                              <a:latin typeface="Cambria Math" panose="02040503050406030204" pitchFamily="18" charset="0"/>
                              <a:ea typeface="Cambria Math" panose="02040503050406030204" pitchFamily="18" charset="0"/>
                            </a:rPr>
                          </m:ctrlPr>
                        </m:dPr>
                        <m:e>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𝑍</m:t>
                              </m:r>
                            </m:e>
                            <m:sub>
                              <m:r>
                                <a:rPr lang="en-GB" sz="1700" i="1">
                                  <a:solidFill>
                                    <a:srgbClr val="FF0000"/>
                                  </a:solidFill>
                                  <a:latin typeface="Cambria Math" panose="02040503050406030204" pitchFamily="18" charset="0"/>
                                  <a:ea typeface="Cambria Math" panose="02040503050406030204" pitchFamily="18" charset="0"/>
                                </a:rPr>
                                <m:t>∥</m:t>
                              </m:r>
                            </m:sub>
                          </m:sSub>
                          <m:d>
                            <m:dPr>
                              <m:begChr m:val="["/>
                              <m:endChr m:val="]"/>
                              <m:ctrlPr>
                                <a:rPr lang="en-GB" sz="1700" i="1">
                                  <a:solidFill>
                                    <a:srgbClr val="FF0000"/>
                                  </a:solidFill>
                                  <a:latin typeface="Cambria Math" panose="02040503050406030204" pitchFamily="18" charset="0"/>
                                  <a:ea typeface="Cambria Math" panose="02040503050406030204" pitchFamily="18" charset="0"/>
                                </a:rPr>
                              </m:ctrlPr>
                            </m:dPr>
                            <m:e>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𝑙</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𝑁</m:t>
                                      </m:r>
                                    </m:e>
                                    <m:sub>
                                      <m:r>
                                        <a:rPr lang="en-GB" sz="1700" i="1">
                                          <a:solidFill>
                                            <a:srgbClr val="FF0000"/>
                                          </a:solidFill>
                                          <a:latin typeface="Cambria Math" panose="02040503050406030204" pitchFamily="18" charset="0"/>
                                        </a:rPr>
                                        <m:t>𝑏</m:t>
                                      </m:r>
                                    </m:sub>
                                  </m:sSub>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𝜇</m:t>
                                  </m:r>
                                </m:e>
                              </m:d>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𝑠</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𝐻𝑂𝑀</m:t>
                                  </m:r>
                                </m:sub>
                              </m:sSub>
                            </m:e>
                          </m:d>
                        </m:e>
                      </m:d>
                      <m:sSup>
                        <m:sSupPr>
                          <m:ctrlPr>
                            <a:rPr lang="en-GB" sz="1700" i="1">
                              <a:solidFill>
                                <a:srgbClr val="FF0000"/>
                              </a:solidFill>
                              <a:latin typeface="Cambria Math" panose="02040503050406030204" pitchFamily="18" charset="0"/>
                            </a:rPr>
                          </m:ctrlPr>
                        </m:sSupPr>
                        <m:e>
                          <m:r>
                            <a:rPr lang="en-GB" sz="1700" i="1">
                              <a:solidFill>
                                <a:srgbClr val="FF0000"/>
                              </a:solidFill>
                              <a:latin typeface="Cambria Math" panose="02040503050406030204" pitchFamily="18" charset="0"/>
                            </a:rPr>
                            <m:t>𝑒</m:t>
                          </m:r>
                        </m:e>
                        <m:sup>
                          <m:r>
                            <a:rPr lang="en-GB" sz="1700" i="1">
                              <a:solidFill>
                                <a:srgbClr val="FF0000"/>
                              </a:solidFill>
                              <a:latin typeface="Cambria Math" panose="02040503050406030204" pitchFamily="18" charset="0"/>
                            </a:rPr>
                            <m:t>− </m:t>
                          </m:r>
                          <m:f>
                            <m:fPr>
                              <m:ctrlPr>
                                <a:rPr lang="en-GB" sz="1700" i="1">
                                  <a:solidFill>
                                    <a:srgbClr val="FF0000"/>
                                  </a:solidFill>
                                  <a:latin typeface="Cambria Math" panose="02040503050406030204" pitchFamily="18" charset="0"/>
                                </a:rPr>
                              </m:ctrlPr>
                            </m:fPr>
                            <m:num>
                              <m:sSup>
                                <m:sSupPr>
                                  <m:ctrlPr>
                                    <a:rPr lang="en-GB" sz="1700" i="1">
                                      <a:solidFill>
                                        <a:srgbClr val="FF0000"/>
                                      </a:solidFill>
                                      <a:latin typeface="Cambria Math" panose="02040503050406030204" pitchFamily="18" charset="0"/>
                                      <a:ea typeface="Cambria Math" panose="02040503050406030204" pitchFamily="18" charset="0"/>
                                    </a:rPr>
                                  </m:ctrlPr>
                                </m:sSupPr>
                                <m:e>
                                  <m:d>
                                    <m:dPr>
                                      <m:begChr m:val="["/>
                                      <m:endChr m:val="]"/>
                                      <m:ctrlPr>
                                        <a:rPr lang="en-GB" sz="1700" i="1">
                                          <a:solidFill>
                                            <a:srgbClr val="FF0000"/>
                                          </a:solidFill>
                                          <a:latin typeface="Cambria Math" panose="02040503050406030204" pitchFamily="18" charset="0"/>
                                          <a:ea typeface="Cambria Math" panose="02040503050406030204" pitchFamily="18" charset="0"/>
                                        </a:rPr>
                                      </m:ctrlPr>
                                    </m:dPr>
                                    <m:e>
                                      <m:d>
                                        <m:dPr>
                                          <m:ctrlPr>
                                            <a:rPr lang="en-GB" sz="1700" i="1">
                                              <a:solidFill>
                                                <a:srgbClr val="FF0000"/>
                                              </a:solidFill>
                                              <a:latin typeface="Cambria Math" panose="02040503050406030204" pitchFamily="18" charset="0"/>
                                              <a:ea typeface="Cambria Math" panose="02040503050406030204" pitchFamily="18" charset="0"/>
                                            </a:rPr>
                                          </m:ctrlPr>
                                        </m:dPr>
                                        <m:e>
                                          <m:r>
                                            <a:rPr lang="en-GB" sz="1700" i="1">
                                              <a:solidFill>
                                                <a:srgbClr val="FF0000"/>
                                              </a:solidFill>
                                              <a:latin typeface="Cambria Math" panose="02040503050406030204" pitchFamily="18" charset="0"/>
                                              <a:ea typeface="Cambria Math" panose="02040503050406030204" pitchFamily="18" charset="0"/>
                                            </a:rPr>
                                            <m:t>𝑙</m:t>
                                          </m:r>
                                          <m:sSub>
                                            <m:sSubPr>
                                              <m:ctrlPr>
                                                <a:rPr lang="en-GB" sz="1700" i="1">
                                                  <a:solidFill>
                                                    <a:srgbClr val="FF0000"/>
                                                  </a:solidFill>
                                                  <a:latin typeface="Cambria Math" panose="02040503050406030204" pitchFamily="18" charset="0"/>
                                                </a:rPr>
                                              </m:ctrlPr>
                                            </m:sSubPr>
                                            <m:e>
                                              <m:r>
                                                <a:rPr lang="en-GB" sz="1700" i="1">
                                                  <a:solidFill>
                                                    <a:srgbClr val="FF0000"/>
                                                  </a:solidFill>
                                                  <a:latin typeface="Cambria Math" panose="02040503050406030204" pitchFamily="18" charset="0"/>
                                                </a:rPr>
                                                <m:t>𝑁</m:t>
                                              </m:r>
                                            </m:e>
                                            <m:sub>
                                              <m:r>
                                                <a:rPr lang="en-GB" sz="1700" i="1">
                                                  <a:solidFill>
                                                    <a:srgbClr val="FF0000"/>
                                                  </a:solidFill>
                                                  <a:latin typeface="Cambria Math" panose="02040503050406030204" pitchFamily="18" charset="0"/>
                                                </a:rPr>
                                                <m:t>𝑏</m:t>
                                              </m:r>
                                            </m:sub>
                                          </m:sSub>
                                          <m:r>
                                            <a:rPr lang="en-GB" sz="1700" i="1">
                                              <a:solidFill>
                                                <a:srgbClr val="FF0000"/>
                                              </a:solidFill>
                                              <a:latin typeface="Cambria Math" panose="02040503050406030204" pitchFamily="18" charset="0"/>
                                            </a:rPr>
                                            <m:t>−</m:t>
                                          </m:r>
                                          <m:r>
                                            <a:rPr lang="en-GB" sz="1700" i="1">
                                              <a:solidFill>
                                                <a:srgbClr val="FF0000"/>
                                              </a:solidFill>
                                              <a:latin typeface="Cambria Math" panose="02040503050406030204" pitchFamily="18" charset="0"/>
                                              <a:ea typeface="Cambria Math" panose="02040503050406030204" pitchFamily="18" charset="0"/>
                                            </a:rPr>
                                            <m:t>𝜇</m:t>
                                          </m:r>
                                        </m:e>
                                      </m:d>
                                      <m:sSub>
                                        <m:sSubPr>
                                          <m:ctrlPr>
                                            <a:rPr lang="en-GB" sz="1700" i="1">
                                              <a:solidFill>
                                                <a:srgbClr val="FF0000"/>
                                              </a:solidFill>
                                              <a:latin typeface="Cambria Math" panose="02040503050406030204" pitchFamily="18" charset="0"/>
                                              <a:ea typeface="Cambria Math" panose="02040503050406030204" pitchFamily="18" charset="0"/>
                                            </a:rPr>
                                          </m:ctrlPr>
                                        </m:sSubPr>
                                        <m:e>
                                          <m:r>
                                            <a:rPr lang="en-GB" sz="1700" i="1">
                                              <a:solidFill>
                                                <a:srgbClr val="FF0000"/>
                                              </a:solidFill>
                                              <a:latin typeface="Cambria Math" panose="02040503050406030204" pitchFamily="18" charset="0"/>
                                              <a:ea typeface="Cambria Math" panose="02040503050406030204" pitchFamily="18" charset="0"/>
                                            </a:rPr>
                                            <m:t>𝜔</m:t>
                                          </m:r>
                                        </m:e>
                                        <m:sub>
                                          <m:r>
                                            <a:rPr lang="en-GB" sz="1700" i="1">
                                              <a:solidFill>
                                                <a:srgbClr val="FF0000"/>
                                              </a:solidFill>
                                              <a:latin typeface="Cambria Math" panose="02040503050406030204" pitchFamily="18" charset="0"/>
                                              <a:ea typeface="Cambria Math" panose="02040503050406030204" pitchFamily="18" charset="0"/>
                                            </a:rPr>
                                            <m:t>0</m:t>
                                          </m:r>
                                        </m:sub>
                                      </m:sSub>
                                      <m:r>
                                        <a:rPr lang="en-GB" sz="1700" i="1">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𝜔</m:t>
                                          </m:r>
                                        </m:e>
                                        <m:sub>
                                          <m:r>
                                            <a:rPr lang="en-GB" sz="1600" i="1">
                                              <a:solidFill>
                                                <a:srgbClr val="FF0000"/>
                                              </a:solidFill>
                                              <a:latin typeface="Cambria Math" panose="02040503050406030204" pitchFamily="18" charset="0"/>
                                            </a:rPr>
                                            <m:t>𝑠</m:t>
                                          </m:r>
                                          <m:r>
                                            <a:rPr lang="en-GB" sz="1600" i="1">
                                              <a:solidFill>
                                                <a:srgbClr val="FF0000"/>
                                              </a:solidFill>
                                              <a:latin typeface="Cambria Math" panose="02040503050406030204" pitchFamily="18" charset="0"/>
                                            </a:rPr>
                                            <m:t>,</m:t>
                                          </m:r>
                                          <m:r>
                                            <a:rPr lang="en-GB" sz="1600" i="1">
                                              <a:solidFill>
                                                <a:srgbClr val="FF0000"/>
                                              </a:solidFill>
                                              <a:latin typeface="Cambria Math" panose="02040503050406030204" pitchFamily="18" charset="0"/>
                                            </a:rPr>
                                            <m:t>𝐻𝑂𝑀</m:t>
                                          </m:r>
                                        </m:sub>
                                      </m:sSub>
                                    </m:e>
                                  </m:d>
                                </m:e>
                                <m:sup>
                                  <m:r>
                                    <a:rPr lang="en-GB" sz="1700" i="1">
                                      <a:solidFill>
                                        <a:srgbClr val="FF0000"/>
                                      </a:solidFill>
                                      <a:latin typeface="Cambria Math" panose="02040503050406030204" pitchFamily="18" charset="0"/>
                                      <a:ea typeface="Cambria Math" panose="02040503050406030204" pitchFamily="18" charset="0"/>
                                    </a:rPr>
                                    <m:t>2</m:t>
                                  </m:r>
                                </m:sup>
                              </m:sSup>
                              <m:sSubSup>
                                <m:sSubSupPr>
                                  <m:ctrlPr>
                                    <a:rPr lang="en-GB" sz="1700" i="1">
                                      <a:solidFill>
                                        <a:srgbClr val="FF0000"/>
                                      </a:solidFill>
                                      <a:latin typeface="Cambria Math" panose="02040503050406030204" pitchFamily="18" charset="0"/>
                                    </a:rPr>
                                  </m:ctrlPr>
                                </m:sSubSupPr>
                                <m:e>
                                  <m:r>
                                    <a:rPr lang="en-GB" sz="1700" i="1">
                                      <a:solidFill>
                                        <a:srgbClr val="FF0000"/>
                                      </a:solidFill>
                                      <a:latin typeface="Cambria Math" panose="02040503050406030204" pitchFamily="18" charset="0"/>
                                      <a:ea typeface="Cambria Math" panose="02040503050406030204" pitchFamily="18" charset="0"/>
                                    </a:rPr>
                                    <m:t>𝜎</m:t>
                                  </m:r>
                                </m:e>
                                <m:sub>
                                  <m:r>
                                    <a:rPr lang="en-GB" sz="1700" i="1">
                                      <a:solidFill>
                                        <a:srgbClr val="FF0000"/>
                                      </a:solidFill>
                                      <a:latin typeface="Cambria Math" panose="02040503050406030204" pitchFamily="18" charset="0"/>
                                    </a:rPr>
                                    <m:t>𝑡</m:t>
                                  </m:r>
                                </m:sub>
                                <m:sup>
                                  <m:r>
                                    <a:rPr lang="en-GB" sz="1700" i="1">
                                      <a:solidFill>
                                        <a:srgbClr val="FF0000"/>
                                      </a:solidFill>
                                      <a:latin typeface="Cambria Math" panose="02040503050406030204" pitchFamily="18" charset="0"/>
                                    </a:rPr>
                                    <m:t>2</m:t>
                                  </m:r>
                                </m:sup>
                              </m:sSubSup>
                            </m:num>
                            <m:den>
                              <m:r>
                                <a:rPr lang="en-GB" sz="1700" i="1">
                                  <a:solidFill>
                                    <a:srgbClr val="FF0000"/>
                                  </a:solidFill>
                                  <a:latin typeface="Cambria Math" panose="02040503050406030204" pitchFamily="18" charset="0"/>
                                </a:rPr>
                                <m:t>2</m:t>
                              </m:r>
                            </m:den>
                          </m:f>
                        </m:sup>
                      </m:sSup>
                    </m:oMath>
                  </m:oMathPara>
                </a14:m>
                <a:endParaRPr lang="en-GB" sz="1700" dirty="0"/>
              </a:p>
            </p:txBody>
          </p:sp>
        </mc:Choice>
        <mc:Fallback xmlns="">
          <p:sp>
            <p:nvSpPr>
              <p:cNvPr id="31" name="CasellaDiTesto 30">
                <a:extLst>
                  <a:ext uri="{FF2B5EF4-FFF2-40B4-BE49-F238E27FC236}">
                    <a16:creationId xmlns:a16="http://schemas.microsoft.com/office/drawing/2014/main" id="{B9B5AE9E-C660-446C-8502-2AA0D8AA0C95}"/>
                  </a:ext>
                </a:extLst>
              </p:cNvPr>
              <p:cNvSpPr txBox="1">
                <a:spLocks noRot="1" noChangeAspect="1" noMove="1" noResize="1" noEditPoints="1" noAdjustHandles="1" noChangeArrowheads="1" noChangeShapeType="1" noTextEdit="1"/>
              </p:cNvSpPr>
              <p:nvPr/>
            </p:nvSpPr>
            <p:spPr>
              <a:xfrm>
                <a:off x="1251751" y="4434846"/>
                <a:ext cx="10287856" cy="819520"/>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32768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C66AAAAC-754F-485F-A68F-262A2A3E680F}"/>
                  </a:ext>
                </a:extLst>
              </p:cNvPr>
              <p:cNvSpPr txBox="1"/>
              <p:nvPr/>
            </p:nvSpPr>
            <p:spPr>
              <a:xfrm>
                <a:off x="0" y="742141"/>
                <a:ext cx="12191999" cy="610936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Indeed, calling </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𝑙</m:t>
                        </m:r>
                      </m:e>
                      <m:sub>
                        <m:r>
                          <a:rPr lang="en-GB" sz="1700" b="0" i="1" smtClean="0">
                            <a:latin typeface="Cambria Math" panose="02040503050406030204" pitchFamily="18" charset="0"/>
                          </a:rPr>
                          <m:t>1</m:t>
                        </m:r>
                      </m:sub>
                    </m:sSub>
                  </m:oMath>
                </a14:m>
                <a:r>
                  <a:rPr lang="en-GB" sz="1700" dirty="0"/>
                  <a:t> the index associated to the unique coupling frequency, the equation to solve is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lvl="1"/>
                <a:endParaRPr lang="en-GB" sz="1700" dirty="0"/>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Assuming that </a:t>
                </a:r>
                <a14:m>
                  <m:oMath xmlns:m="http://schemas.openxmlformats.org/officeDocument/2006/math">
                    <m:d>
                      <m:dPr>
                        <m:begChr m:val="|"/>
                        <m:endChr m:val="|"/>
                        <m:ctrlPr>
                          <a:rPr lang="en-GB" sz="1700" i="1" smtClean="0">
                            <a:latin typeface="Cambria Math" panose="02040503050406030204" pitchFamily="18" charset="0"/>
                          </a:rPr>
                        </m:ctrlPr>
                      </m:dPr>
                      <m:e>
                        <m:r>
                          <a:rPr lang="el-GR" sz="1700" i="1">
                            <a:latin typeface="Cambria Math" panose="02040503050406030204" pitchFamily="18" charset="0"/>
                            <a:ea typeface="Cambria Math" panose="02040503050406030204" pitchFamily="18" charset="0"/>
                          </a:rPr>
                          <m:t>𝛺</m:t>
                        </m:r>
                      </m:e>
                    </m:d>
                    <m:r>
                      <a:rPr lang="en-GB" sz="1700" i="1" smtClean="0">
                        <a:latin typeface="Cambria Math" panose="02040503050406030204" pitchFamily="18" charset="0"/>
                        <a:ea typeface="Cambria Math" panose="02040503050406030204" pitchFamily="18" charset="0"/>
                      </a:rPr>
                      <m:t>≪</m:t>
                    </m:r>
                    <m:sSub>
                      <m:sSubPr>
                        <m:ctrlPr>
                          <a:rPr lang="en-GB" sz="1700" i="1" smtClean="0">
                            <a:latin typeface="Cambria Math" panose="02040503050406030204" pitchFamily="18" charset="0"/>
                            <a:ea typeface="Cambria Math" panose="02040503050406030204" pitchFamily="18" charset="0"/>
                          </a:rPr>
                        </m:ctrlPr>
                      </m:sSubPr>
                      <m:e>
                        <m:r>
                          <a:rPr lang="en-GB" sz="1700" i="1" smtClean="0">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𝑟</m:t>
                        </m:r>
                      </m:sub>
                    </m:sSub>
                  </m:oMath>
                </a14:m>
                <a:r>
                  <a:rPr lang="en-GB" sz="1700" dirty="0"/>
                  <a:t> and that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𝑞</m:t>
                        </m:r>
                        <m:r>
                          <a:rPr lang="en-GB" sz="1700" i="1">
                            <a:latin typeface="Cambria Math" panose="02040503050406030204" pitchFamily="18" charset="0"/>
                            <a:ea typeface="Cambria Math" panose="02040503050406030204" pitchFamily="18" charset="0"/>
                          </a:rPr>
                          <m:t>𝜔</m:t>
                        </m:r>
                      </m:e>
                      <m:sub>
                        <m:r>
                          <a:rPr lang="en-GB" sz="1700" b="0" i="1" smtClean="0">
                            <a:latin typeface="Cambria Math" panose="02040503050406030204" pitchFamily="18" charset="0"/>
                            <a:ea typeface="Cambria Math" panose="02040503050406030204" pitchFamily="18" charset="0"/>
                          </a:rPr>
                          <m:t>0</m:t>
                        </m:r>
                      </m:sub>
                    </m:sSub>
                    <m:r>
                      <a:rPr lang="en-GB" sz="1700" i="1" smtClean="0">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oMath>
                </a14:m>
                <a:r>
                  <a:rPr lang="en-GB" sz="1700" dirty="0"/>
                  <a:t>, the impedance term can be expressed as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Therefore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t>where the complex constants </a:t>
                </a:r>
                <a14:m>
                  <m:oMath xmlns:m="http://schemas.openxmlformats.org/officeDocument/2006/math">
                    <m:r>
                      <a:rPr lang="en-GB" sz="1700" b="0" i="1" smtClean="0">
                        <a:latin typeface="Cambria Math" panose="02040503050406030204" pitchFamily="18" charset="0"/>
                      </a:rPr>
                      <m:t>𝐵</m:t>
                    </m:r>
                  </m:oMath>
                </a14:m>
                <a:r>
                  <a:rPr lang="en-GB" sz="1700" dirty="0"/>
                  <a:t>, </a:t>
                </a:r>
                <a14:m>
                  <m:oMath xmlns:m="http://schemas.openxmlformats.org/officeDocument/2006/math">
                    <m:r>
                      <a:rPr lang="en-GB" sz="1700" b="0" i="1" smtClean="0">
                        <a:latin typeface="Cambria Math" panose="02040503050406030204" pitchFamily="18" charset="0"/>
                      </a:rPr>
                      <m:t>𝐶</m:t>
                    </m:r>
                  </m:oMath>
                </a14:m>
                <a:r>
                  <a:rPr lang="en-GB" sz="1700" dirty="0"/>
                  <a:t> and </a:t>
                </a:r>
                <a14:m>
                  <m:oMath xmlns:m="http://schemas.openxmlformats.org/officeDocument/2006/math">
                    <m:r>
                      <a:rPr lang="en-GB" sz="1700" i="1" dirty="0" smtClean="0">
                        <a:latin typeface="Cambria Math" panose="02040503050406030204" pitchFamily="18" charset="0"/>
                      </a:rPr>
                      <m:t>𝐷</m:t>
                    </m:r>
                  </m:oMath>
                </a14:m>
                <a:r>
                  <a:rPr lang="en-GB" sz="1700" dirty="0"/>
                  <a:t> are</a:t>
                </a:r>
              </a:p>
              <a:p>
                <a:pPr marL="742950" lvl="1" indent="-285750">
                  <a:buFont typeface="Wingdings" panose="05000000000000000000" pitchFamily="2" charset="2"/>
                  <a:buChar char="Ø"/>
                </a:pPr>
                <a:endParaRPr lang="en-GB" sz="1700" dirty="0"/>
              </a:p>
              <a:p>
                <a:pPr marL="742950" lvl="1" indent="-285750">
                  <a:buFont typeface="Wingdings" panose="05000000000000000000" pitchFamily="2" charset="2"/>
                  <a:buChar char="Ø"/>
                </a:pPr>
                <a:endParaRPr lang="en-GB" sz="1700" dirty="0"/>
              </a:p>
              <a:p>
                <a:pPr lvl="1"/>
                <a:endParaRPr lang="en-GB" sz="1700" dirty="0"/>
              </a:p>
              <a:p>
                <a:pPr marL="285750" indent="-285750">
                  <a:buFont typeface="Wingdings" panose="05000000000000000000" pitchFamily="2" charset="2"/>
                  <a:buChar char="q"/>
                </a:pPr>
                <a:r>
                  <a:rPr lang="en-GB" sz="1700" dirty="0"/>
                  <a:t>Rearranging the terms we obtain this quadratic equation in </a:t>
                </a:r>
                <a14:m>
                  <m:oMath xmlns:m="http://schemas.openxmlformats.org/officeDocument/2006/math">
                    <m:r>
                      <a:rPr lang="el-GR" sz="1600" i="1" smtClean="0">
                        <a:solidFill>
                          <a:schemeClr val="tx1"/>
                        </a:solidFill>
                        <a:latin typeface="Cambria Math" panose="02040503050406030204" pitchFamily="18" charset="0"/>
                        <a:ea typeface="Cambria Math" panose="02040503050406030204" pitchFamily="18" charset="0"/>
                      </a:rPr>
                      <m:t>𝛺</m:t>
                    </m:r>
                  </m:oMath>
                </a14:m>
                <a:r>
                  <a:rPr lang="en-GB" sz="1700" dirty="0"/>
                  <a:t> </a:t>
                </a:r>
              </a:p>
              <a:p>
                <a:endParaRPr lang="en-GB" sz="1700" dirty="0"/>
              </a:p>
              <a:p>
                <a:endParaRPr lang="en-GB" sz="1700" dirty="0"/>
              </a:p>
              <a:p>
                <a:pPr marL="742950" lvl="1" indent="-285750">
                  <a:buFont typeface="Wingdings" panose="05000000000000000000" pitchFamily="2" charset="2"/>
                  <a:buChar char="Ø"/>
                </a:pPr>
                <a:r>
                  <a:rPr lang="en-GB" sz="1700" dirty="0"/>
                  <a:t>and the desired </a:t>
                </a:r>
                <a14:m>
                  <m:oMath xmlns:m="http://schemas.openxmlformats.org/officeDocument/2006/math">
                    <m:r>
                      <a:rPr lang="el-GR" sz="1700" i="1" smtClean="0">
                        <a:latin typeface="Cambria Math" panose="02040503050406030204" pitchFamily="18" charset="0"/>
                        <a:ea typeface="Cambria Math" panose="02040503050406030204" pitchFamily="18" charset="0"/>
                      </a:rPr>
                      <m:t>𝛺</m:t>
                    </m:r>
                  </m:oMath>
                </a14:m>
                <a:r>
                  <a:rPr lang="en-GB" sz="1700" dirty="0"/>
                  <a:t> is the smallest solution in absolute value. The grow-rate is the imaginary part of </a:t>
                </a:r>
                <a14:m>
                  <m:oMath xmlns:m="http://schemas.openxmlformats.org/officeDocument/2006/math">
                    <m:r>
                      <a:rPr lang="el-GR" sz="1700" i="1">
                        <a:latin typeface="Cambria Math" panose="02040503050406030204" pitchFamily="18" charset="0"/>
                        <a:ea typeface="Cambria Math" panose="02040503050406030204" pitchFamily="18" charset="0"/>
                      </a:rPr>
                      <m:t>𝛺</m:t>
                    </m:r>
                  </m:oMath>
                </a14:m>
                <a:r>
                  <a:rPr lang="en-GB" sz="1700" dirty="0"/>
                  <a:t>. </a:t>
                </a:r>
              </a:p>
            </p:txBody>
          </p:sp>
        </mc:Choice>
        <mc:Fallback xmlns="">
          <p:sp>
            <p:nvSpPr>
              <p:cNvPr id="8" name="CasellaDiTesto 7">
                <a:extLst>
                  <a:ext uri="{FF2B5EF4-FFF2-40B4-BE49-F238E27FC236}">
                    <a16:creationId xmlns:a16="http://schemas.microsoft.com/office/drawing/2014/main" id="{C66AAAAC-754F-485F-A68F-262A2A3E680F}"/>
                  </a:ext>
                </a:extLst>
              </p:cNvPr>
              <p:cNvSpPr txBox="1">
                <a:spLocks noRot="1" noChangeAspect="1" noMove="1" noResize="1" noEditPoints="1" noAdjustHandles="1" noChangeArrowheads="1" noChangeShapeType="1" noTextEdit="1"/>
              </p:cNvSpPr>
              <p:nvPr/>
            </p:nvSpPr>
            <p:spPr>
              <a:xfrm>
                <a:off x="0" y="742141"/>
                <a:ext cx="12191999" cy="6109365"/>
              </a:xfrm>
              <a:prstGeom prst="rect">
                <a:avLst/>
              </a:prstGeom>
              <a:blipFill>
                <a:blip r:embed="rId2"/>
                <a:stretch>
                  <a:fillRect l="-200" t="-399" b="-399"/>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FAD69E53-44E8-4FF4-8D99-C7B0984943FE}"/>
              </a:ext>
            </a:extLst>
          </p:cNvPr>
          <p:cNvSpPr>
            <a:spLocks noGrp="1"/>
          </p:cNvSpPr>
          <p:nvPr>
            <p:ph type="sldNum" sz="quarter" idx="12"/>
          </p:nvPr>
        </p:nvSpPr>
        <p:spPr/>
        <p:txBody>
          <a:bodyPr/>
          <a:lstStyle/>
          <a:p>
            <a:fld id="{F556478C-EA8F-4B12-8AB2-8053E5C3663D}" type="slidenum">
              <a:rPr lang="en-GB" smtClean="0"/>
              <a:t>67</a:t>
            </a:fld>
            <a:endParaRPr lang="en-GB"/>
          </a:p>
        </p:txBody>
      </p:sp>
      <p:sp>
        <p:nvSpPr>
          <p:cNvPr id="5" name="CasellaDiTesto 4">
            <a:extLst>
              <a:ext uri="{FF2B5EF4-FFF2-40B4-BE49-F238E27FC236}">
                <a16:creationId xmlns:a16="http://schemas.microsoft.com/office/drawing/2014/main" id="{2D7DF9E9-5FFB-4DC8-8EDE-0243C5ED45D9}"/>
              </a:ext>
            </a:extLst>
          </p:cNvPr>
          <p:cNvSpPr txBox="1"/>
          <p:nvPr/>
        </p:nvSpPr>
        <p:spPr>
          <a:xfrm>
            <a:off x="0" y="29507"/>
            <a:ext cx="12192000" cy="646331"/>
          </a:xfrm>
          <a:prstGeom prst="rect">
            <a:avLst/>
          </a:prstGeom>
          <a:noFill/>
        </p:spPr>
        <p:txBody>
          <a:bodyPr wrap="square" rtlCol="0">
            <a:spAutoFit/>
          </a:bodyPr>
          <a:lstStyle/>
          <a:p>
            <a:pPr algn="ctr"/>
            <a:r>
              <a:rPr lang="en-GB" sz="3600" dirty="0">
                <a:latin typeface="+mj-lt"/>
              </a:rPr>
              <a:t>Coupled-bunch instabilities (12/12)</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27396E5E-F8CC-4C2C-9A37-D0352F36711A}"/>
                  </a:ext>
                </a:extLst>
              </p:cNvPr>
              <p:cNvSpPr txBox="1"/>
              <p:nvPr/>
            </p:nvSpPr>
            <p:spPr>
              <a:xfrm>
                <a:off x="443883" y="1115203"/>
                <a:ext cx="6253053" cy="73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1700" i="1" smtClean="0">
                          <a:solidFill>
                            <a:schemeClr val="tx1"/>
                          </a:solidFill>
                          <a:latin typeface="Cambria Math" panose="02040503050406030204" pitchFamily="18" charset="0"/>
                          <a:ea typeface="Cambria Math" panose="02040503050406030204" pitchFamily="18" charset="0"/>
                        </a:rPr>
                        <m:t>𝛺</m:t>
                      </m:r>
                      <m:r>
                        <a:rPr lang="en-GB" sz="1700" b="0" i="1" smtClean="0">
                          <a:solidFill>
                            <a:schemeClr val="tx1"/>
                          </a:solidFill>
                          <a:latin typeface="Cambria Math" panose="02040503050406030204" pitchFamily="18" charset="0"/>
                          <a:ea typeface="Cambria Math" panose="02040503050406030204" pitchFamily="18" charset="0"/>
                        </a:rPr>
                        <m:t>=</m:t>
                      </m:r>
                      <m:r>
                        <a:rPr lang="en-GB" sz="1700" i="1">
                          <a:latin typeface="Cambria Math" panose="02040503050406030204" pitchFamily="18" charset="0"/>
                        </a:rPr>
                        <m:t>𝐴</m:t>
                      </m:r>
                      <m:r>
                        <a:rPr lang="en-GB" sz="1700" b="0" i="1" smtClean="0">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rPr>
                            <m:t>𝑗𝑐</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rPr>
                            <m:t>𝑒</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𝑄</m:t>
                              </m:r>
                            </m:e>
                            <m:sub>
                              <m:r>
                                <a:rPr lang="en-GB" sz="1700" i="1">
                                  <a:solidFill>
                                    <a:schemeClr val="tx1"/>
                                  </a:solidFill>
                                  <a:latin typeface="Cambria Math" panose="02040503050406030204" pitchFamily="18" charset="0"/>
                                  <a:ea typeface="Cambria Math" panose="02040503050406030204" pitchFamily="18" charset="0"/>
                                </a:rPr>
                                <m:t>𝑏</m:t>
                              </m:r>
                            </m:sub>
                          </m:sSub>
                        </m:num>
                        <m:den>
                          <m:r>
                            <a:rPr lang="en-GB" sz="1700" b="0" i="1" smtClean="0">
                              <a:solidFill>
                                <a:schemeClr val="tx1"/>
                              </a:solidFill>
                              <a:latin typeface="Cambria Math" panose="02040503050406030204" pitchFamily="18" charset="0"/>
                            </a:rPr>
                            <m:t>2</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𝐶</m:t>
                              </m:r>
                            </m:e>
                            <m:sub>
                              <m:r>
                                <a:rPr lang="en-GB" sz="1700" i="1">
                                  <a:solidFill>
                                    <a:schemeClr val="tx1"/>
                                  </a:solidFill>
                                  <a:latin typeface="Cambria Math" panose="02040503050406030204" pitchFamily="18" charset="0"/>
                                </a:rPr>
                                <m:t>𝑟</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𝐸</m:t>
                              </m:r>
                            </m:e>
                            <m:sub>
                              <m:r>
                                <a:rPr lang="en-GB" sz="1700" i="1">
                                  <a:solidFill>
                                    <a:schemeClr val="tx1"/>
                                  </a:solidFill>
                                  <a:latin typeface="Cambria Math" panose="02040503050406030204" pitchFamily="18" charset="0"/>
                                </a:rPr>
                                <m:t>0</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𝑇</m:t>
                              </m:r>
                            </m:e>
                            <m:sub>
                              <m:r>
                                <a:rPr lang="en-GB" sz="1700" i="1">
                                  <a:solidFill>
                                    <a:schemeClr val="tx1"/>
                                  </a:solidFill>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den>
                      </m:f>
                      <m:d>
                        <m:dPr>
                          <m:ctrlPr>
                            <a:rPr lang="en-GB" sz="1700" i="1">
                              <a:latin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 </m:t>
                          </m:r>
                          <m:f>
                            <m:fPr>
                              <m:ctrlPr>
                                <a:rPr lang="en-GB" sz="1700" i="1">
                                  <a:latin typeface="Cambria Math" panose="02040503050406030204" pitchFamily="18" charset="0"/>
                                </a:rPr>
                              </m:ctrlPr>
                            </m:fPr>
                            <m:num>
                              <m:sSup>
                                <m:sSupPr>
                                  <m:ctrlPr>
                                    <a:rPr lang="en-GB" sz="1700" i="1">
                                      <a:latin typeface="Cambria Math" panose="02040503050406030204" pitchFamily="18" charset="0"/>
                                      <a:ea typeface="Cambria Math" panose="02040503050406030204" pitchFamily="18" charset="0"/>
                                    </a:rPr>
                                  </m:ctrlPr>
                                </m:sSupPr>
                                <m:e>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num>
                            <m:den>
                              <m:r>
                                <a:rPr lang="en-GB" sz="1700" i="1">
                                  <a:latin typeface="Cambria Math" panose="02040503050406030204" pitchFamily="18" charset="0"/>
                                </a:rPr>
                                <m:t>2</m:t>
                              </m:r>
                            </m:den>
                          </m:f>
                        </m:sup>
                      </m:sSup>
                    </m:oMath>
                  </m:oMathPara>
                </a14:m>
                <a:endParaRPr lang="en-GB" sz="1700" dirty="0">
                  <a:solidFill>
                    <a:srgbClr val="FF0000"/>
                  </a:solidFill>
                </a:endParaRPr>
              </a:p>
            </p:txBody>
          </p:sp>
        </mc:Choice>
        <mc:Fallback xmlns="">
          <p:sp>
            <p:nvSpPr>
              <p:cNvPr id="6" name="CasellaDiTesto 5">
                <a:extLst>
                  <a:ext uri="{FF2B5EF4-FFF2-40B4-BE49-F238E27FC236}">
                    <a16:creationId xmlns:a16="http://schemas.microsoft.com/office/drawing/2014/main" id="{27396E5E-F8CC-4C2C-9A37-D0352F36711A}"/>
                  </a:ext>
                </a:extLst>
              </p:cNvPr>
              <p:cNvSpPr txBox="1">
                <a:spLocks noRot="1" noChangeAspect="1" noMove="1" noResize="1" noEditPoints="1" noAdjustHandles="1" noChangeArrowheads="1" noChangeShapeType="1" noTextEdit="1"/>
              </p:cNvSpPr>
              <p:nvPr/>
            </p:nvSpPr>
            <p:spPr>
              <a:xfrm>
                <a:off x="443883" y="1115203"/>
                <a:ext cx="6253053" cy="73789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B6F9FE7-7F8E-4126-8997-DD91BAA34157}"/>
                  </a:ext>
                </a:extLst>
              </p:cNvPr>
              <p:cNvSpPr txBox="1"/>
              <p:nvPr/>
            </p:nvSpPr>
            <p:spPr>
              <a:xfrm>
                <a:off x="10587877" y="1383929"/>
                <a:ext cx="1258806" cy="2616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𝑞</m:t>
                      </m:r>
                      <m:r>
                        <a:rPr lang="en-GB" sz="1700" b="0" i="1" smtClean="0">
                          <a:latin typeface="Cambria Math" panose="02040503050406030204" pitchFamily="18" charset="0"/>
                        </a:rPr>
                        <m:t>=</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𝑙</m:t>
                          </m:r>
                        </m:e>
                        <m:sub>
                          <m:r>
                            <a:rPr lang="en-GB" sz="1700" i="1">
                              <a:latin typeface="Cambria Math" panose="02040503050406030204" pitchFamily="18" charset="0"/>
                              <a:ea typeface="Cambria Math" panose="02040503050406030204" pitchFamily="18" charset="0"/>
                            </a:rPr>
                            <m:t>1</m:t>
                          </m:r>
                        </m:sub>
                      </m:sSub>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r>
                        <a:rPr lang="en-GB" sz="1700" i="1">
                          <a:latin typeface="Cambria Math" panose="02040503050406030204" pitchFamily="18" charset="0"/>
                        </a:rPr>
                        <m:t>−</m:t>
                      </m:r>
                      <m:r>
                        <a:rPr lang="en-GB" sz="1700" i="1">
                          <a:latin typeface="Cambria Math" panose="02040503050406030204" pitchFamily="18" charset="0"/>
                          <a:ea typeface="Cambria Math" panose="02040503050406030204" pitchFamily="18" charset="0"/>
                        </a:rPr>
                        <m:t>𝜇</m:t>
                      </m:r>
                    </m:oMath>
                  </m:oMathPara>
                </a14:m>
                <a:endParaRPr lang="en-GB" sz="1700" dirty="0"/>
              </a:p>
            </p:txBody>
          </p:sp>
        </mc:Choice>
        <mc:Fallback xmlns="">
          <p:sp>
            <p:nvSpPr>
              <p:cNvPr id="9" name="CasellaDiTesto 8">
                <a:extLst>
                  <a:ext uri="{FF2B5EF4-FFF2-40B4-BE49-F238E27FC236}">
                    <a16:creationId xmlns:a16="http://schemas.microsoft.com/office/drawing/2014/main" id="{BB6F9FE7-7F8E-4126-8997-DD91BAA34157}"/>
                  </a:ext>
                </a:extLst>
              </p:cNvPr>
              <p:cNvSpPr txBox="1">
                <a:spLocks noRot="1" noChangeAspect="1" noMove="1" noResize="1" noEditPoints="1" noAdjustHandles="1" noChangeArrowheads="1" noChangeShapeType="1" noTextEdit="1"/>
              </p:cNvSpPr>
              <p:nvPr/>
            </p:nvSpPr>
            <p:spPr>
              <a:xfrm>
                <a:off x="10587877" y="1383929"/>
                <a:ext cx="1258806" cy="261610"/>
              </a:xfrm>
              <a:prstGeom prst="rect">
                <a:avLst/>
              </a:prstGeom>
              <a:blipFill>
                <a:blip r:embed="rId4"/>
                <a:stretch>
                  <a:fillRect l="-3883" r="-2913" b="-232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F3B18173-A423-4A3F-9157-45E10D4271F6}"/>
                  </a:ext>
                </a:extLst>
              </p:cNvPr>
              <p:cNvSpPr txBox="1"/>
              <p:nvPr/>
            </p:nvSpPr>
            <p:spPr>
              <a:xfrm>
                <a:off x="8319326" y="1247642"/>
                <a:ext cx="1820691" cy="5341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𝐴</m:t>
                      </m:r>
                      <m:r>
                        <a:rPr lang="en-GB" sz="1700" b="0" i="1" smtClean="0">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r>
                        <a:rPr lang="en-GB" sz="1700" i="1">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𝑗</m:t>
                          </m:r>
                          <m:sSub>
                            <m:sSubPr>
                              <m:ctrlPr>
                                <a:rPr lang="en-GB" sz="1700" i="1">
                                  <a:latin typeface="Cambria Math" panose="02040503050406030204" pitchFamily="18" charset="0"/>
                                </a:rPr>
                              </m:ctrlPr>
                            </m:sSubPr>
                            <m:e>
                              <m:r>
                                <a:rPr lang="en-GB" sz="1700" i="1">
                                  <a:latin typeface="Cambria Math" panose="02040503050406030204" pitchFamily="18" charset="0"/>
                                </a:rPr>
                                <m:t>𝑈</m:t>
                              </m:r>
                            </m:e>
                            <m:sub>
                              <m:r>
                                <a:rPr lang="en-GB" sz="1700" i="1">
                                  <a:latin typeface="Cambria Math" panose="02040503050406030204" pitchFamily="18" charset="0"/>
                                </a:rPr>
                                <m:t>0</m:t>
                              </m:r>
                            </m:sub>
                          </m:sSub>
                        </m:num>
                        <m:den>
                          <m:sSub>
                            <m:sSubPr>
                              <m:ctrlPr>
                                <a:rPr lang="en-GB" sz="1700" i="1">
                                  <a:latin typeface="Cambria Math" panose="02040503050406030204" pitchFamily="18" charset="0"/>
                                </a:rPr>
                              </m:ctrlPr>
                            </m:sSubPr>
                            <m:e>
                              <m:r>
                                <a:rPr lang="en-GB" sz="1700" i="1">
                                  <a:latin typeface="Cambria Math" panose="02040503050406030204" pitchFamily="18" charset="0"/>
                                </a:rPr>
                                <m:t>𝐸</m:t>
                              </m:r>
                            </m:e>
                            <m:sub>
                              <m:r>
                                <a:rPr lang="en-GB" sz="1700" i="1">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rPr>
                                <m:t>𝑇</m:t>
                              </m:r>
                            </m:e>
                            <m:sub>
                              <m:r>
                                <a:rPr lang="en-GB" sz="1700" i="1">
                                  <a:latin typeface="Cambria Math" panose="02040503050406030204" pitchFamily="18" charset="0"/>
                                </a:rPr>
                                <m:t>0</m:t>
                              </m:r>
                            </m:sub>
                          </m:sSub>
                        </m:den>
                      </m:f>
                    </m:oMath>
                  </m:oMathPara>
                </a14:m>
                <a:endParaRPr lang="en-GB" sz="1700" dirty="0"/>
              </a:p>
            </p:txBody>
          </p:sp>
        </mc:Choice>
        <mc:Fallback xmlns="">
          <p:sp>
            <p:nvSpPr>
              <p:cNvPr id="10" name="CasellaDiTesto 9">
                <a:extLst>
                  <a:ext uri="{FF2B5EF4-FFF2-40B4-BE49-F238E27FC236}">
                    <a16:creationId xmlns:a16="http://schemas.microsoft.com/office/drawing/2014/main" id="{F3B18173-A423-4A3F-9157-45E10D4271F6}"/>
                  </a:ext>
                </a:extLst>
              </p:cNvPr>
              <p:cNvSpPr txBox="1">
                <a:spLocks noRot="1" noChangeAspect="1" noMove="1" noResize="1" noEditPoints="1" noAdjustHandles="1" noChangeArrowheads="1" noChangeShapeType="1" noTextEdit="1"/>
              </p:cNvSpPr>
              <p:nvPr/>
            </p:nvSpPr>
            <p:spPr>
              <a:xfrm>
                <a:off x="8319326" y="1247642"/>
                <a:ext cx="1820691" cy="53418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6E17BB4F-9E65-4CED-80E7-F8C77CB27B01}"/>
                  </a:ext>
                </a:extLst>
              </p:cNvPr>
              <p:cNvSpPr txBox="1"/>
              <p:nvPr/>
            </p:nvSpPr>
            <p:spPr>
              <a:xfrm>
                <a:off x="0" y="2471814"/>
                <a:ext cx="12191999" cy="9629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sSub>
                            <m:sSubPr>
                              <m:ctrlPr>
                                <a:rPr lang="en-GB" sz="1700" b="0" i="1" smtClean="0">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𝑅</m:t>
                              </m:r>
                            </m:e>
                            <m:sub>
                              <m:r>
                                <a:rPr lang="en-GB" sz="1700" b="0" i="1" smtClean="0">
                                  <a:latin typeface="Cambria Math" panose="02040503050406030204" pitchFamily="18" charset="0"/>
                                  <a:ea typeface="Cambria Math" panose="02040503050406030204" pitchFamily="18" charset="0"/>
                                </a:rPr>
                                <m:t>𝑠</m:t>
                              </m:r>
                            </m:sub>
                          </m:sSub>
                        </m:num>
                        <m:den>
                          <m:r>
                            <a:rPr lang="en-GB" sz="1700" b="0" i="1" smtClean="0">
                              <a:latin typeface="Cambria Math" panose="02040503050406030204" pitchFamily="18" charset="0"/>
                              <a:ea typeface="Cambria Math" panose="02040503050406030204" pitchFamily="18" charset="0"/>
                            </a:rPr>
                            <m:t>1+</m:t>
                          </m:r>
                          <m:r>
                            <a:rPr lang="en-GB" sz="1700" b="0" i="1" smtClean="0">
                              <a:latin typeface="Cambria Math" panose="02040503050406030204" pitchFamily="18" charset="0"/>
                              <a:ea typeface="Cambria Math" panose="02040503050406030204" pitchFamily="18" charset="0"/>
                            </a:rPr>
                            <m:t>𝑗𝑄</m:t>
                          </m:r>
                          <m:d>
                            <m:dPr>
                              <m:ctrlPr>
                                <a:rPr lang="en-GB" sz="1700" b="0" i="1" smtClean="0">
                                  <a:latin typeface="Cambria Math" panose="02040503050406030204" pitchFamily="18" charset="0"/>
                                  <a:ea typeface="Cambria Math" panose="02040503050406030204" pitchFamily="18" charset="0"/>
                                </a:rPr>
                              </m:ctrlPr>
                            </m:dPr>
                            <m:e>
                              <m:f>
                                <m:fPr>
                                  <m:ctrlPr>
                                    <a:rPr lang="en-GB" sz="1700" b="0" i="1" smtClean="0">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r>
                                <a:rPr lang="en-GB" sz="1700" b="0" i="1" smtClean="0">
                                  <a:latin typeface="Cambria Math" panose="02040503050406030204" pitchFamily="18" charset="0"/>
                                  <a:ea typeface="Cambria Math" panose="02040503050406030204" pitchFamily="18" charset="0"/>
                                </a:rPr>
                                <m:t>−</m:t>
                              </m:r>
                              <m:f>
                                <m:fPr>
                                  <m:ctrlPr>
                                    <a:rPr lang="en-GB" sz="1700" b="0" i="1" smtClean="0">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den>
                              </m:f>
                            </m:e>
                          </m:d>
                        </m:den>
                      </m:f>
                      <m:r>
                        <a:rPr lang="en-GB" sz="1700" b="0" i="1" smtClean="0">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num>
                        <m:den>
                          <m:r>
                            <a:rPr lang="en-GB" sz="1700" i="1">
                              <a:latin typeface="Cambria Math" panose="02040503050406030204" pitchFamily="18" charset="0"/>
                              <a:ea typeface="Cambria Math" panose="02040503050406030204" pitchFamily="18" charset="0"/>
                            </a:rPr>
                            <m:t>1+</m:t>
                          </m:r>
                          <m:r>
                            <a:rPr lang="en-GB" sz="1700" i="1">
                              <a:latin typeface="Cambria Math" panose="02040503050406030204" pitchFamily="18" charset="0"/>
                              <a:ea typeface="Cambria Math" panose="02040503050406030204" pitchFamily="18" charset="0"/>
                            </a:rPr>
                            <m:t>𝑗𝑄</m:t>
                          </m:r>
                          <m:d>
                            <m:dPr>
                              <m:ctrlPr>
                                <a:rPr lang="en-GB" sz="1700" i="1">
                                  <a:latin typeface="Cambria Math" panose="02040503050406030204" pitchFamily="18" charset="0"/>
                                  <a:ea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l-GR" sz="1700" i="1">
                                      <a:latin typeface="Cambria Math" panose="02040503050406030204" pitchFamily="18" charset="0"/>
                                      <a:ea typeface="Cambria Math" panose="02040503050406030204" pitchFamily="18" charset="0"/>
                                    </a:rPr>
                                    <m:t>𝛺</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up>
                                      <m:r>
                                        <a:rPr lang="en-GB" sz="1700" i="1">
                                          <a:latin typeface="Cambria Math" panose="02040503050406030204" pitchFamily="18" charset="0"/>
                                          <a:ea typeface="Cambria Math" panose="02040503050406030204" pitchFamily="18" charset="0"/>
                                        </a:rPr>
                                        <m:t>2</m:t>
                                      </m:r>
                                    </m:sup>
                                  </m:sSubSup>
                                </m:num>
                                <m:den>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𝑞</m:t>
                                      </m:r>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up>
                                      <m:r>
                                        <a:rPr lang="en-GB" sz="1700" i="1">
                                          <a:latin typeface="Cambria Math" panose="02040503050406030204" pitchFamily="18" charset="0"/>
                                          <a:ea typeface="Cambria Math" panose="02040503050406030204" pitchFamily="18" charset="0"/>
                                        </a:rPr>
                                        <m:t>2</m:t>
                                      </m:r>
                                    </m:sup>
                                  </m:sSubSup>
                                </m:den>
                              </m:f>
                              <m:f>
                                <m:fPr>
                                  <m:ctrlPr>
                                    <a:rPr lang="en-GB" sz="1700" i="1">
                                      <a:latin typeface="Cambria Math" panose="02040503050406030204" pitchFamily="18" charset="0"/>
                                      <a:ea typeface="Cambria Math" panose="02040503050406030204" pitchFamily="18" charset="0"/>
                                    </a:rPr>
                                  </m:ctrlPr>
                                </m:fPr>
                                <m:num>
                                  <m:r>
                                    <a:rPr lang="el-GR" sz="1700" i="1">
                                      <a:latin typeface="Cambria Math" panose="02040503050406030204" pitchFamily="18" charset="0"/>
                                      <a:ea typeface="Cambria Math" panose="02040503050406030204" pitchFamily="18" charset="0"/>
                                    </a:rPr>
                                    <m:t>𝛺</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e>
                          </m:d>
                        </m:den>
                      </m:f>
                      <m:r>
                        <a:rPr lang="en-GB" sz="1700" b="0" i="1" smtClean="0">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num>
                        <m:den>
                          <m:r>
                            <a:rPr lang="en-GB" sz="1700" i="1">
                              <a:latin typeface="Cambria Math" panose="02040503050406030204" pitchFamily="18" charset="0"/>
                              <a:ea typeface="Cambria Math" panose="02040503050406030204" pitchFamily="18" charset="0"/>
                            </a:rPr>
                            <m:t>1+</m:t>
                          </m:r>
                          <m:r>
                            <a:rPr lang="en-GB" sz="1700" i="1">
                              <a:latin typeface="Cambria Math" panose="02040503050406030204" pitchFamily="18" charset="0"/>
                              <a:ea typeface="Cambria Math" panose="02040503050406030204" pitchFamily="18" charset="0"/>
                            </a:rPr>
                            <m:t>𝑗𝑄</m:t>
                          </m:r>
                          <m:d>
                            <m:dPr>
                              <m:ctrlPr>
                                <a:rPr lang="en-GB" sz="1700" i="1">
                                  <a:latin typeface="Cambria Math" panose="02040503050406030204" pitchFamily="18" charset="0"/>
                                  <a:ea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den>
                              </m:f>
                            </m:e>
                          </m:d>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𝑗𝑄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1+</m:t>
                              </m:r>
                              <m:f>
                                <m:fPr>
                                  <m:ctrlPr>
                                    <a:rPr lang="en-GB" sz="1700" i="1">
                                      <a:latin typeface="Cambria Math" panose="02040503050406030204" pitchFamily="18" charset="0"/>
                                      <a:ea typeface="Cambria Math" panose="02040503050406030204" pitchFamily="18" charset="0"/>
                                    </a:rPr>
                                  </m:ctrlPr>
                                </m:fPr>
                                <m:num>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up>
                                      <m:r>
                                        <a:rPr lang="en-GB" sz="1700" i="1">
                                          <a:latin typeface="Cambria Math" panose="02040503050406030204" pitchFamily="18" charset="0"/>
                                          <a:ea typeface="Cambria Math" panose="02040503050406030204" pitchFamily="18" charset="0"/>
                                        </a:rPr>
                                        <m:t>2</m:t>
                                      </m:r>
                                    </m:sup>
                                  </m:sSubSup>
                                </m:num>
                                <m:den>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𝑞</m:t>
                                      </m:r>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up>
                                      <m:r>
                                        <a:rPr lang="en-GB" sz="1700" i="1">
                                          <a:latin typeface="Cambria Math" panose="02040503050406030204" pitchFamily="18" charset="0"/>
                                          <a:ea typeface="Cambria Math" panose="02040503050406030204" pitchFamily="18" charset="0"/>
                                        </a:rPr>
                                        <m:t>2</m:t>
                                      </m:r>
                                    </m:sup>
                                  </m:sSubSup>
                                </m:den>
                              </m:f>
                            </m:e>
                          </m:d>
                          <m:r>
                            <a:rPr lang="el-GR" sz="1700" i="1">
                              <a:latin typeface="Cambria Math" panose="02040503050406030204" pitchFamily="18" charset="0"/>
                              <a:ea typeface="Cambria Math" panose="02040503050406030204" pitchFamily="18" charset="0"/>
                            </a:rPr>
                            <m:t>𝛺</m:t>
                          </m:r>
                        </m:den>
                      </m:f>
                    </m:oMath>
                  </m:oMathPara>
                </a14:m>
                <a:endParaRPr lang="en-GB" sz="1700" dirty="0"/>
              </a:p>
            </p:txBody>
          </p:sp>
        </mc:Choice>
        <mc:Fallback xmlns="">
          <p:sp>
            <p:nvSpPr>
              <p:cNvPr id="12" name="CasellaDiTesto 11">
                <a:extLst>
                  <a:ext uri="{FF2B5EF4-FFF2-40B4-BE49-F238E27FC236}">
                    <a16:creationId xmlns:a16="http://schemas.microsoft.com/office/drawing/2014/main" id="{6E17BB4F-9E65-4CED-80E7-F8C77CB27B01}"/>
                  </a:ext>
                </a:extLst>
              </p:cNvPr>
              <p:cNvSpPr txBox="1">
                <a:spLocks noRot="1" noChangeAspect="1" noMove="1" noResize="1" noEditPoints="1" noAdjustHandles="1" noChangeArrowheads="1" noChangeShapeType="1" noTextEdit="1"/>
              </p:cNvSpPr>
              <p:nvPr/>
            </p:nvSpPr>
            <p:spPr>
              <a:xfrm>
                <a:off x="0" y="2471814"/>
                <a:ext cx="12191999" cy="962956"/>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D05EEAD-5CAB-47F7-9A4B-EAA491E12AC3}"/>
                  </a:ext>
                </a:extLst>
              </p:cNvPr>
              <p:cNvSpPr txBox="1"/>
              <p:nvPr/>
            </p:nvSpPr>
            <p:spPr>
              <a:xfrm>
                <a:off x="3438774" y="4969803"/>
                <a:ext cx="3609001" cy="645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𝐵</m:t>
                      </m:r>
                      <m:r>
                        <a:rPr lang="en-GB" sz="1700" b="0" i="1" smtClean="0">
                          <a:latin typeface="Cambria Math" panose="02040503050406030204" pitchFamily="18" charset="0"/>
                        </a:rPr>
                        <m:t>=</m:t>
                      </m:r>
                      <m:f>
                        <m:fPr>
                          <m:ctrlPr>
                            <a:rPr lang="en-GB" sz="1700" i="1">
                              <a:latin typeface="Cambria Math" panose="02040503050406030204" pitchFamily="18" charset="0"/>
                            </a:rPr>
                          </m:ctrlPr>
                        </m:fPr>
                        <m:num>
                          <m:r>
                            <a:rPr lang="en-GB" sz="1700" i="1">
                              <a:latin typeface="Cambria Math" panose="02040503050406030204" pitchFamily="18" charset="0"/>
                            </a:rPr>
                            <m:t>𝑗𝑐</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rPr>
                            <m:t>𝑒</m:t>
                          </m:r>
                          <m:sSub>
                            <m:sSubPr>
                              <m:ctrlPr>
                                <a:rPr lang="en-GB" sz="1700" i="1">
                                  <a:latin typeface="Cambria Math" panose="02040503050406030204" pitchFamily="18" charset="0"/>
                                </a:rPr>
                              </m:ctrlPr>
                            </m:sSubPr>
                            <m:e>
                              <m:r>
                                <a:rPr lang="en-GB" sz="1700" i="1">
                                  <a:latin typeface="Cambria Math" panose="02040503050406030204" pitchFamily="18" charset="0"/>
                                </a:rPr>
                                <m:t>𝑁</m:t>
                              </m:r>
                            </m:e>
                            <m:sub>
                              <m:r>
                                <a:rPr lang="en-GB" sz="1700" i="1">
                                  <a:latin typeface="Cambria Math" panose="02040503050406030204" pitchFamily="18" charset="0"/>
                                </a:rPr>
                                <m:t>𝑏</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𝑄</m:t>
                              </m:r>
                            </m:e>
                            <m:sub>
                              <m:r>
                                <a:rPr lang="en-GB" sz="1700" i="1">
                                  <a:latin typeface="Cambria Math" panose="02040503050406030204" pitchFamily="18" charset="0"/>
                                  <a:ea typeface="Cambria Math" panose="02040503050406030204" pitchFamily="18" charset="0"/>
                                </a:rPr>
                                <m:t>𝑏</m:t>
                              </m:r>
                            </m:sub>
                          </m:sSub>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num>
                        <m:den>
                          <m:r>
                            <a:rPr lang="en-GB" sz="1700" i="1">
                              <a:latin typeface="Cambria Math" panose="02040503050406030204" pitchFamily="18" charset="0"/>
                            </a:rPr>
                            <m:t>2</m:t>
                          </m:r>
                          <m:sSub>
                            <m:sSubPr>
                              <m:ctrlPr>
                                <a:rPr lang="en-GB" sz="1700" i="1">
                                  <a:latin typeface="Cambria Math" panose="02040503050406030204" pitchFamily="18" charset="0"/>
                                </a:rPr>
                              </m:ctrlPr>
                            </m:sSubPr>
                            <m:e>
                              <m:r>
                                <a:rPr lang="en-GB" sz="1700" i="1">
                                  <a:latin typeface="Cambria Math" panose="02040503050406030204" pitchFamily="18" charset="0"/>
                                </a:rPr>
                                <m:t>𝐶</m:t>
                              </m:r>
                            </m:e>
                            <m:sub>
                              <m:r>
                                <a:rPr lang="en-GB" sz="1700" i="1">
                                  <a:latin typeface="Cambria Math" panose="02040503050406030204" pitchFamily="18" charset="0"/>
                                </a:rPr>
                                <m:t>𝑟</m:t>
                              </m:r>
                            </m:sub>
                          </m:sSub>
                          <m:sSub>
                            <m:sSubPr>
                              <m:ctrlPr>
                                <a:rPr lang="en-GB" sz="1700" i="1">
                                  <a:latin typeface="Cambria Math" panose="02040503050406030204" pitchFamily="18" charset="0"/>
                                </a:rPr>
                              </m:ctrlPr>
                            </m:sSubPr>
                            <m:e>
                              <m:r>
                                <a:rPr lang="en-GB" sz="1700" i="1">
                                  <a:latin typeface="Cambria Math" panose="02040503050406030204" pitchFamily="18" charset="0"/>
                                </a:rPr>
                                <m:t>𝐸</m:t>
                              </m:r>
                            </m:e>
                            <m:sub>
                              <m:r>
                                <a:rPr lang="en-GB" sz="1700" i="1">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rPr>
                                <m:t>𝑇</m:t>
                              </m:r>
                            </m:e>
                            <m:sub>
                              <m:r>
                                <a:rPr lang="en-GB" sz="1700" i="1">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den>
                      </m:f>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 </m:t>
                          </m:r>
                          <m:f>
                            <m:fPr>
                              <m:ctrlPr>
                                <a:rPr lang="en-GB" sz="1700" i="1">
                                  <a:latin typeface="Cambria Math" panose="02040503050406030204" pitchFamily="18" charset="0"/>
                                </a:rPr>
                              </m:ctrlPr>
                            </m:fPr>
                            <m:num>
                              <m:sSup>
                                <m:sSupPr>
                                  <m:ctrlPr>
                                    <a:rPr lang="en-GB" sz="1700" i="1">
                                      <a:latin typeface="Cambria Math" panose="02040503050406030204" pitchFamily="18" charset="0"/>
                                      <a:ea typeface="Cambria Math" panose="02040503050406030204" pitchFamily="18" charset="0"/>
                                    </a:rPr>
                                  </m:ctrlPr>
                                </m:sSupPr>
                                <m:e>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num>
                            <m:den>
                              <m:r>
                                <a:rPr lang="en-GB" sz="1700" i="1">
                                  <a:latin typeface="Cambria Math" panose="02040503050406030204" pitchFamily="18" charset="0"/>
                                </a:rPr>
                                <m:t>2</m:t>
                              </m:r>
                            </m:den>
                          </m:f>
                        </m:sup>
                      </m:sSup>
                    </m:oMath>
                  </m:oMathPara>
                </a14:m>
                <a:endParaRPr lang="en-GB" sz="1700" dirty="0"/>
              </a:p>
            </p:txBody>
          </p:sp>
        </mc:Choice>
        <mc:Fallback xmlns="">
          <p:sp>
            <p:nvSpPr>
              <p:cNvPr id="15" name="CasellaDiTesto 14">
                <a:extLst>
                  <a:ext uri="{FF2B5EF4-FFF2-40B4-BE49-F238E27FC236}">
                    <a16:creationId xmlns:a16="http://schemas.microsoft.com/office/drawing/2014/main" id="{5D05EEAD-5CAB-47F7-9A4B-EAA491E12AC3}"/>
                  </a:ext>
                </a:extLst>
              </p:cNvPr>
              <p:cNvSpPr txBox="1">
                <a:spLocks noRot="1" noChangeAspect="1" noMove="1" noResize="1" noEditPoints="1" noAdjustHandles="1" noChangeArrowheads="1" noChangeShapeType="1" noTextEdit="1"/>
              </p:cNvSpPr>
              <p:nvPr/>
            </p:nvSpPr>
            <p:spPr>
              <a:xfrm>
                <a:off x="3438774" y="4969803"/>
                <a:ext cx="3609001" cy="64556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F71DE8F1-CC29-44B1-9C1D-72DBB3D59CA0}"/>
                  </a:ext>
                </a:extLst>
              </p:cNvPr>
              <p:cNvSpPr txBox="1"/>
              <p:nvPr/>
            </p:nvSpPr>
            <p:spPr>
              <a:xfrm>
                <a:off x="-1" y="3685372"/>
                <a:ext cx="12192001" cy="1054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1700" i="1" smtClean="0">
                          <a:solidFill>
                            <a:schemeClr val="tx1"/>
                          </a:solidFill>
                          <a:latin typeface="Cambria Math" panose="02040503050406030204" pitchFamily="18" charset="0"/>
                          <a:ea typeface="Cambria Math" panose="02040503050406030204" pitchFamily="18" charset="0"/>
                        </a:rPr>
                        <m:t>𝛺</m:t>
                      </m:r>
                      <m:r>
                        <a:rPr lang="en-GB" sz="1700" b="0" i="1" smtClean="0">
                          <a:solidFill>
                            <a:schemeClr val="tx1"/>
                          </a:solidFill>
                          <a:latin typeface="Cambria Math" panose="02040503050406030204" pitchFamily="18" charset="0"/>
                          <a:ea typeface="Cambria Math" panose="02040503050406030204" pitchFamily="18" charset="0"/>
                        </a:rPr>
                        <m:t>=</m:t>
                      </m:r>
                      <m:r>
                        <a:rPr lang="en-GB" sz="1700" i="1">
                          <a:latin typeface="Cambria Math" panose="02040503050406030204" pitchFamily="18" charset="0"/>
                        </a:rPr>
                        <m:t>𝐴</m:t>
                      </m:r>
                      <m:r>
                        <a:rPr lang="en-GB" sz="1700" b="0" i="1" smtClean="0">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rPr>
                            <m:t>𝑗𝑐</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rPr>
                            <m:t>𝑒</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𝑄</m:t>
                              </m:r>
                            </m:e>
                            <m:sub>
                              <m:r>
                                <a:rPr lang="en-GB" sz="1700" i="1">
                                  <a:solidFill>
                                    <a:schemeClr val="tx1"/>
                                  </a:solidFill>
                                  <a:latin typeface="Cambria Math" panose="02040503050406030204" pitchFamily="18" charset="0"/>
                                  <a:ea typeface="Cambria Math" panose="02040503050406030204" pitchFamily="18" charset="0"/>
                                </a:rPr>
                                <m:t>𝑏</m:t>
                              </m:r>
                            </m:sub>
                          </m:sSub>
                        </m:num>
                        <m:den>
                          <m:r>
                            <a:rPr lang="en-GB" sz="1700" b="0" i="1" smtClean="0">
                              <a:solidFill>
                                <a:schemeClr val="tx1"/>
                              </a:solidFill>
                              <a:latin typeface="Cambria Math" panose="02040503050406030204" pitchFamily="18" charset="0"/>
                            </a:rPr>
                            <m:t>2</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𝐶</m:t>
                              </m:r>
                            </m:e>
                            <m:sub>
                              <m:r>
                                <a:rPr lang="en-GB" sz="1700" i="1">
                                  <a:solidFill>
                                    <a:schemeClr val="tx1"/>
                                  </a:solidFill>
                                  <a:latin typeface="Cambria Math" panose="02040503050406030204" pitchFamily="18" charset="0"/>
                                </a:rPr>
                                <m:t>𝑟</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𝐸</m:t>
                              </m:r>
                            </m:e>
                            <m:sub>
                              <m:r>
                                <a:rPr lang="en-GB" sz="1700" i="1">
                                  <a:solidFill>
                                    <a:schemeClr val="tx1"/>
                                  </a:solidFill>
                                  <a:latin typeface="Cambria Math" panose="02040503050406030204" pitchFamily="18" charset="0"/>
                                </a:rPr>
                                <m:t>0</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𝑇</m:t>
                              </m:r>
                            </m:e>
                            <m:sub>
                              <m:r>
                                <a:rPr lang="en-GB" sz="1700" i="1">
                                  <a:solidFill>
                                    <a:schemeClr val="tx1"/>
                                  </a:solidFill>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den>
                      </m:f>
                      <m:d>
                        <m:dPr>
                          <m:ctrlPr>
                            <a:rPr lang="en-GB" sz="1700" i="1">
                              <a:latin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𝑅</m:t>
                              </m:r>
                            </m:e>
                            <m:sub>
                              <m:r>
                                <a:rPr lang="en-GB" sz="1700" i="1">
                                  <a:latin typeface="Cambria Math" panose="02040503050406030204" pitchFamily="18" charset="0"/>
                                  <a:ea typeface="Cambria Math" panose="02040503050406030204" pitchFamily="18" charset="0"/>
                                </a:rPr>
                                <m:t>𝑠</m:t>
                              </m:r>
                            </m:sub>
                          </m:sSub>
                        </m:num>
                        <m:den>
                          <m:r>
                            <a:rPr lang="en-GB" sz="1700" i="1">
                              <a:latin typeface="Cambria Math" panose="02040503050406030204" pitchFamily="18" charset="0"/>
                              <a:ea typeface="Cambria Math" panose="02040503050406030204" pitchFamily="18" charset="0"/>
                            </a:rPr>
                            <m:t>1+</m:t>
                          </m:r>
                          <m:r>
                            <a:rPr lang="en-GB" sz="1700" i="1">
                              <a:latin typeface="Cambria Math" panose="02040503050406030204" pitchFamily="18" charset="0"/>
                              <a:ea typeface="Cambria Math" panose="02040503050406030204" pitchFamily="18" charset="0"/>
                            </a:rPr>
                            <m:t>𝑗𝑄</m:t>
                          </m:r>
                          <m:d>
                            <m:dPr>
                              <m:ctrlPr>
                                <a:rPr lang="en-GB" sz="1700" i="1">
                                  <a:latin typeface="Cambria Math" panose="02040503050406030204" pitchFamily="18" charset="0"/>
                                  <a:ea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num>
                                <m:den>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den>
                              </m:f>
                            </m:e>
                          </m:d>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𝑗𝑄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1+</m:t>
                              </m:r>
                              <m:f>
                                <m:fPr>
                                  <m:ctrlPr>
                                    <a:rPr lang="en-GB" sz="1700" i="1">
                                      <a:latin typeface="Cambria Math" panose="02040503050406030204" pitchFamily="18" charset="0"/>
                                      <a:ea typeface="Cambria Math" panose="02040503050406030204" pitchFamily="18" charset="0"/>
                                    </a:rPr>
                                  </m:ctrlPr>
                                </m:fPr>
                                <m:num>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up>
                                      <m:r>
                                        <a:rPr lang="en-GB" sz="1700" i="1">
                                          <a:latin typeface="Cambria Math" panose="02040503050406030204" pitchFamily="18" charset="0"/>
                                          <a:ea typeface="Cambria Math" panose="02040503050406030204" pitchFamily="18" charset="0"/>
                                        </a:rPr>
                                        <m:t>2</m:t>
                                      </m:r>
                                    </m:sup>
                                  </m:sSubSup>
                                </m:num>
                                <m:den>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𝑞</m:t>
                                      </m:r>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ea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up>
                                      <m:r>
                                        <a:rPr lang="en-GB" sz="1700" i="1">
                                          <a:latin typeface="Cambria Math" panose="02040503050406030204" pitchFamily="18" charset="0"/>
                                          <a:ea typeface="Cambria Math" panose="02040503050406030204" pitchFamily="18" charset="0"/>
                                        </a:rPr>
                                        <m:t>2</m:t>
                                      </m:r>
                                    </m:sup>
                                  </m:sSubSup>
                                </m:den>
                              </m:f>
                            </m:e>
                          </m:d>
                          <m:r>
                            <a:rPr lang="el-GR" sz="1700" i="1">
                              <a:latin typeface="Cambria Math" panose="02040503050406030204" pitchFamily="18" charset="0"/>
                              <a:ea typeface="Cambria Math" panose="02040503050406030204" pitchFamily="18" charset="0"/>
                            </a:rPr>
                            <m:t>𝛺</m:t>
                          </m:r>
                        </m:den>
                      </m:f>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 </m:t>
                          </m:r>
                          <m:f>
                            <m:fPr>
                              <m:ctrlPr>
                                <a:rPr lang="en-GB" sz="1700" i="1">
                                  <a:latin typeface="Cambria Math" panose="02040503050406030204" pitchFamily="18" charset="0"/>
                                </a:rPr>
                              </m:ctrlPr>
                            </m:fPr>
                            <m:num>
                              <m:sSup>
                                <m:sSupPr>
                                  <m:ctrlPr>
                                    <a:rPr lang="en-GB" sz="1700" i="1">
                                      <a:latin typeface="Cambria Math" panose="02040503050406030204" pitchFamily="18" charset="0"/>
                                      <a:ea typeface="Cambria Math" panose="02040503050406030204" pitchFamily="18" charset="0"/>
                                    </a:rPr>
                                  </m:ctrlPr>
                                </m:sSupPr>
                                <m:e>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num>
                            <m:den>
                              <m:r>
                                <a:rPr lang="en-GB" sz="1700" i="1">
                                  <a:latin typeface="Cambria Math" panose="02040503050406030204" pitchFamily="18" charset="0"/>
                                </a:rPr>
                                <m:t>2</m:t>
                              </m:r>
                            </m:den>
                          </m:f>
                        </m:sup>
                      </m:sSup>
                      <m:r>
                        <a:rPr lang="en-GB" sz="1700" b="0" i="1" smtClean="0">
                          <a:latin typeface="Cambria Math" panose="02040503050406030204" pitchFamily="18" charset="0"/>
                        </a:rPr>
                        <m:t>=</m:t>
                      </m:r>
                      <m:r>
                        <a:rPr lang="en-GB" sz="1700" b="0" i="1" smtClean="0">
                          <a:latin typeface="Cambria Math" panose="02040503050406030204" pitchFamily="18" charset="0"/>
                        </a:rPr>
                        <m:t>𝐴</m:t>
                      </m:r>
                      <m:r>
                        <a:rPr lang="en-GB" sz="1700" b="0" i="1" smtClean="0">
                          <a:latin typeface="Cambria Math" panose="02040503050406030204" pitchFamily="18" charset="0"/>
                        </a:rPr>
                        <m:t>+</m:t>
                      </m:r>
                      <m:f>
                        <m:fPr>
                          <m:ctrlPr>
                            <a:rPr lang="en-GB" sz="1700" b="0" i="1" smtClean="0">
                              <a:latin typeface="Cambria Math" panose="02040503050406030204" pitchFamily="18" charset="0"/>
                            </a:rPr>
                          </m:ctrlPr>
                        </m:fPr>
                        <m:num>
                          <m:r>
                            <a:rPr lang="en-GB" sz="1700" b="0" i="1" smtClean="0">
                              <a:latin typeface="Cambria Math" panose="02040503050406030204" pitchFamily="18" charset="0"/>
                            </a:rPr>
                            <m:t>𝐵</m:t>
                          </m:r>
                          <m:d>
                            <m:dPr>
                              <m:ctrlPr>
                                <a:rPr lang="en-GB" sz="1700" b="0" i="1" smtClean="0">
                                  <a:latin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num>
                        <m:den>
                          <m:r>
                            <a:rPr lang="en-GB" sz="1700" b="0" i="1" smtClean="0">
                              <a:latin typeface="Cambria Math" panose="02040503050406030204" pitchFamily="18" charset="0"/>
                            </a:rPr>
                            <m:t>𝐶</m:t>
                          </m:r>
                          <m:r>
                            <a:rPr lang="en-GB" sz="1700" b="0" i="1" smtClean="0">
                              <a:latin typeface="Cambria Math" panose="02040503050406030204" pitchFamily="18" charset="0"/>
                            </a:rPr>
                            <m:t>−</m:t>
                          </m:r>
                          <m:r>
                            <a:rPr lang="en-GB" sz="1700" b="0" i="1" smtClean="0">
                              <a:latin typeface="Cambria Math" panose="02040503050406030204" pitchFamily="18" charset="0"/>
                            </a:rPr>
                            <m:t>𝐷</m:t>
                          </m:r>
                          <m:r>
                            <a:rPr lang="el-GR" sz="1700" i="1">
                              <a:latin typeface="Cambria Math" panose="02040503050406030204" pitchFamily="18" charset="0"/>
                              <a:ea typeface="Cambria Math" panose="02040503050406030204" pitchFamily="18" charset="0"/>
                            </a:rPr>
                            <m:t>𝛺</m:t>
                          </m:r>
                        </m:den>
                      </m:f>
                    </m:oMath>
                  </m:oMathPara>
                </a14:m>
                <a:endParaRPr lang="en-GB" sz="1700" dirty="0">
                  <a:solidFill>
                    <a:srgbClr val="FF0000"/>
                  </a:solidFill>
                </a:endParaRPr>
              </a:p>
            </p:txBody>
          </p:sp>
        </mc:Choice>
        <mc:Fallback xmlns="">
          <p:sp>
            <p:nvSpPr>
              <p:cNvPr id="17" name="CasellaDiTesto 16">
                <a:extLst>
                  <a:ext uri="{FF2B5EF4-FFF2-40B4-BE49-F238E27FC236}">
                    <a16:creationId xmlns:a16="http://schemas.microsoft.com/office/drawing/2014/main" id="{F71DE8F1-CC29-44B1-9C1D-72DBB3D59CA0}"/>
                  </a:ext>
                </a:extLst>
              </p:cNvPr>
              <p:cNvSpPr txBox="1">
                <a:spLocks noRot="1" noChangeAspect="1" noMove="1" noResize="1" noEditPoints="1" noAdjustHandles="1" noChangeArrowheads="1" noChangeShapeType="1" noTextEdit="1"/>
              </p:cNvSpPr>
              <p:nvPr/>
            </p:nvSpPr>
            <p:spPr>
              <a:xfrm>
                <a:off x="-1" y="3685372"/>
                <a:ext cx="12192001" cy="105451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CA4B394-CD41-4737-9B8B-D35EA553E93F}"/>
                  </a:ext>
                </a:extLst>
              </p:cNvPr>
              <p:cNvSpPr txBox="1"/>
              <p:nvPr/>
            </p:nvSpPr>
            <p:spPr>
              <a:xfrm>
                <a:off x="9851100" y="5017900"/>
                <a:ext cx="2231256" cy="6853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𝐷</m:t>
                      </m:r>
                      <m:r>
                        <a:rPr lang="en-GB" sz="1700" b="0" i="1" smtClean="0">
                          <a:latin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ea typeface="Cambria Math" panose="02040503050406030204" pitchFamily="18" charset="0"/>
                            </a:rPr>
                            <m:t>𝑗𝑄</m:t>
                          </m:r>
                        </m:num>
                        <m:den>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𝑟</m:t>
                              </m:r>
                            </m:sub>
                          </m:sSub>
                        </m:den>
                      </m:f>
                      <m:d>
                        <m:dPr>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ea typeface="Cambria Math" panose="02040503050406030204" pitchFamily="18" charset="0"/>
                            </a:rPr>
                            <m:t>1+</m:t>
                          </m:r>
                          <m:f>
                            <m:fPr>
                              <m:ctrlPr>
                                <a:rPr lang="en-GB" sz="1700" i="1">
                                  <a:latin typeface="Cambria Math" panose="02040503050406030204" pitchFamily="18" charset="0"/>
                                  <a:ea typeface="Cambria Math" panose="02040503050406030204" pitchFamily="18" charset="0"/>
                                </a:rPr>
                              </m:ctrlPr>
                            </m:fPr>
                            <m:num>
                              <m:sSubSup>
                                <m:sSubSupPr>
                                  <m:ctrlPr>
                                    <a:rPr lang="en-GB" sz="1700" i="1">
                                      <a:latin typeface="Cambria Math" panose="02040503050406030204" pitchFamily="18" charset="0"/>
                                      <a:ea typeface="Cambria Math" panose="02040503050406030204" pitchFamily="18" charset="0"/>
                                    </a:rPr>
                                  </m:ctrlPr>
                                </m:sSubSup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𝑟</m:t>
                                  </m:r>
                                </m:sub>
                                <m:sup>
                                  <m:r>
                                    <a:rPr lang="en-GB" sz="1700" i="1">
                                      <a:latin typeface="Cambria Math" panose="02040503050406030204" pitchFamily="18" charset="0"/>
                                      <a:ea typeface="Cambria Math" panose="02040503050406030204" pitchFamily="18" charset="0"/>
                                    </a:rPr>
                                    <m:t>2</m:t>
                                  </m:r>
                                </m:sup>
                              </m:sSubSup>
                            </m:num>
                            <m:den>
                              <m:sSup>
                                <m:sSupPr>
                                  <m:ctrlPr>
                                    <a:rPr lang="en-GB" sz="1700" i="1">
                                      <a:latin typeface="Cambria Math" panose="02040503050406030204" pitchFamily="18" charset="0"/>
                                      <a:ea typeface="Cambria Math" panose="02040503050406030204" pitchFamily="18" charset="0"/>
                                    </a:rPr>
                                  </m:ctrlPr>
                                </m:sSupPr>
                                <m:e>
                                  <m:r>
                                    <a:rPr lang="en-GB" sz="1700" i="1">
                                      <a:latin typeface="Cambria Math" panose="02040503050406030204" pitchFamily="18" charset="0"/>
                                      <a:ea typeface="Cambria Math" panose="02040503050406030204" pitchFamily="18" charset="0"/>
                                    </a:rPr>
                                    <m:t>𝑞</m:t>
                                  </m:r>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ea typeface="Cambria Math" panose="02040503050406030204" pitchFamily="18" charset="0"/>
                                    </a:rPr>
                                  </m:ctrlPr>
                                </m:sSubSup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0</m:t>
                                  </m:r>
                                </m:sub>
                                <m:sup>
                                  <m:r>
                                    <a:rPr lang="en-GB" sz="1700" i="1">
                                      <a:latin typeface="Cambria Math" panose="02040503050406030204" pitchFamily="18" charset="0"/>
                                      <a:ea typeface="Cambria Math" panose="02040503050406030204" pitchFamily="18" charset="0"/>
                                    </a:rPr>
                                    <m:t>2</m:t>
                                  </m:r>
                                </m:sup>
                              </m:sSubSup>
                            </m:den>
                          </m:f>
                        </m:e>
                      </m:d>
                    </m:oMath>
                  </m:oMathPara>
                </a14:m>
                <a:endParaRPr lang="en-GB" sz="1700" dirty="0"/>
              </a:p>
            </p:txBody>
          </p:sp>
        </mc:Choice>
        <mc:Fallback xmlns="">
          <p:sp>
            <p:nvSpPr>
              <p:cNvPr id="19" name="CasellaDiTesto 18">
                <a:extLst>
                  <a:ext uri="{FF2B5EF4-FFF2-40B4-BE49-F238E27FC236}">
                    <a16:creationId xmlns:a16="http://schemas.microsoft.com/office/drawing/2014/main" id="{9CA4B394-CD41-4737-9B8B-D35EA553E93F}"/>
                  </a:ext>
                </a:extLst>
              </p:cNvPr>
              <p:cNvSpPr txBox="1">
                <a:spLocks noRot="1" noChangeAspect="1" noMove="1" noResize="1" noEditPoints="1" noAdjustHandles="1" noChangeArrowheads="1" noChangeShapeType="1" noTextEdit="1"/>
              </p:cNvSpPr>
              <p:nvPr/>
            </p:nvSpPr>
            <p:spPr>
              <a:xfrm>
                <a:off x="9851100" y="5017900"/>
                <a:ext cx="2231256" cy="68538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7A9EF713-A378-40D5-8C6B-FA7F89E1661C}"/>
                  </a:ext>
                </a:extLst>
              </p:cNvPr>
              <p:cNvSpPr txBox="1"/>
              <p:nvPr/>
            </p:nvSpPr>
            <p:spPr>
              <a:xfrm>
                <a:off x="6936630" y="5017900"/>
                <a:ext cx="3167109" cy="6801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700" b="0" i="1" smtClean="0">
                          <a:latin typeface="Cambria Math" panose="02040503050406030204" pitchFamily="18" charset="0"/>
                        </a:rPr>
                        <m:t>𝐶</m:t>
                      </m:r>
                      <m:r>
                        <a:rPr lang="en-GB" sz="1700" b="0" i="1" smtClean="0">
                          <a:latin typeface="Cambria Math" panose="02040503050406030204" pitchFamily="18" charset="0"/>
                        </a:rPr>
                        <m:t>=1+</m:t>
                      </m:r>
                      <m:r>
                        <a:rPr lang="en-GB" sz="1700" i="1">
                          <a:latin typeface="Cambria Math" panose="02040503050406030204" pitchFamily="18" charset="0"/>
                          <a:ea typeface="Cambria Math" panose="02040503050406030204" pitchFamily="18" charset="0"/>
                        </a:rPr>
                        <m:t>𝑗𝑄</m:t>
                      </m:r>
                      <m:d>
                        <m:dPr>
                          <m:ctrlPr>
                            <a:rPr lang="en-GB" sz="1700" i="1">
                              <a:latin typeface="Cambria Math" panose="02040503050406030204" pitchFamily="18" charset="0"/>
                              <a:ea typeface="Cambria Math" panose="02040503050406030204" pitchFamily="18" charset="0"/>
                            </a:rPr>
                          </m:ctrlPr>
                        </m:dPr>
                        <m:e>
                          <m:f>
                            <m:fPr>
                              <m:ctrlPr>
                                <a:rPr lang="en-GB" sz="1700" i="1">
                                  <a:latin typeface="Cambria Math" panose="02040503050406030204" pitchFamily="18" charset="0"/>
                                  <a:ea typeface="Cambria Math" panose="02040503050406030204" pitchFamily="18" charset="0"/>
                                </a:rPr>
                              </m:ctrlPr>
                            </m:fPr>
                            <m:num>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0</m:t>
                                  </m:r>
                                </m:sub>
                              </m:sSub>
                            </m:num>
                            <m:den>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𝑟</m:t>
                                  </m:r>
                                </m:sub>
                              </m:sSub>
                            </m:den>
                          </m:f>
                          <m:r>
                            <a:rPr lang="en-GB" sz="1700" i="1">
                              <a:latin typeface="Cambria Math" panose="02040503050406030204" pitchFamily="18" charset="0"/>
                              <a:ea typeface="Cambria Math" panose="02040503050406030204" pitchFamily="18" charset="0"/>
                            </a:rPr>
                            <m:t>−</m:t>
                          </m:r>
                          <m:f>
                            <m:fPr>
                              <m:ctrlPr>
                                <a:rPr lang="en-GB" sz="1700" i="1">
                                  <a:latin typeface="Cambria Math" panose="02040503050406030204" pitchFamily="18" charset="0"/>
                                  <a:ea typeface="Cambria Math" panose="02040503050406030204" pitchFamily="18" charset="0"/>
                                </a:rPr>
                              </m:ctrlPr>
                            </m:fPr>
                            <m:num>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𝑟</m:t>
                                  </m:r>
                                </m:sub>
                              </m:sSub>
                            </m:num>
                            <m:den>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𝑓</m:t>
                                  </m:r>
                                </m:e>
                                <m:sub>
                                  <m:r>
                                    <a:rPr lang="en-GB" sz="1700" i="1">
                                      <a:latin typeface="Cambria Math" panose="02040503050406030204" pitchFamily="18" charset="0"/>
                                      <a:ea typeface="Cambria Math" panose="02040503050406030204" pitchFamily="18" charset="0"/>
                                    </a:rPr>
                                    <m:t>0</m:t>
                                  </m:r>
                                </m:sub>
                              </m:sSub>
                            </m:den>
                          </m:f>
                        </m:e>
                      </m:d>
                    </m:oMath>
                  </m:oMathPara>
                </a14:m>
                <a:endParaRPr lang="en-GB" sz="1700" dirty="0"/>
              </a:p>
            </p:txBody>
          </p:sp>
        </mc:Choice>
        <mc:Fallback xmlns="">
          <p:sp>
            <p:nvSpPr>
              <p:cNvPr id="20" name="CasellaDiTesto 19">
                <a:extLst>
                  <a:ext uri="{FF2B5EF4-FFF2-40B4-BE49-F238E27FC236}">
                    <a16:creationId xmlns:a16="http://schemas.microsoft.com/office/drawing/2014/main" id="{7A9EF713-A378-40D5-8C6B-FA7F89E1661C}"/>
                  </a:ext>
                </a:extLst>
              </p:cNvPr>
              <p:cNvSpPr txBox="1">
                <a:spLocks noRot="1" noChangeAspect="1" noMove="1" noResize="1" noEditPoints="1" noAdjustHandles="1" noChangeArrowheads="1" noChangeShapeType="1" noTextEdit="1"/>
              </p:cNvSpPr>
              <p:nvPr/>
            </p:nvSpPr>
            <p:spPr>
              <a:xfrm>
                <a:off x="6936630" y="5017900"/>
                <a:ext cx="3167109" cy="680123"/>
              </a:xfrm>
              <a:prstGeom prst="rect">
                <a:avLst/>
              </a:prstGeom>
              <a:blipFill>
                <a:blip r:embed="rId10"/>
                <a:stretch>
                  <a:fillRect/>
                </a:stretch>
              </a:blipFill>
            </p:spPr>
            <p:txBody>
              <a:bodyPr/>
              <a:lstStyle/>
              <a:p>
                <a:r>
                  <a:rPr lang="en-GB">
                    <a:noFill/>
                  </a:rPr>
                  <a:t> </a:t>
                </a:r>
              </a:p>
            </p:txBody>
          </p:sp>
        </mc:Fallback>
      </mc:AlternateContent>
      <p:sp>
        <p:nvSpPr>
          <p:cNvPr id="22" name="CasellaDiTesto 21">
            <a:extLst>
              <a:ext uri="{FF2B5EF4-FFF2-40B4-BE49-F238E27FC236}">
                <a16:creationId xmlns:a16="http://schemas.microsoft.com/office/drawing/2014/main" id="{8587BC1B-ECD7-4116-80F6-5F20E3F0BA19}"/>
              </a:ext>
            </a:extLst>
          </p:cNvPr>
          <p:cNvSpPr txBox="1"/>
          <p:nvPr/>
        </p:nvSpPr>
        <p:spPr>
          <a:xfrm>
            <a:off x="7045516" y="1330069"/>
            <a:ext cx="1190086" cy="369332"/>
          </a:xfrm>
          <a:prstGeom prst="rect">
            <a:avLst/>
          </a:prstGeom>
          <a:noFill/>
        </p:spPr>
        <p:txBody>
          <a:bodyPr wrap="square">
            <a:spAutoFit/>
          </a:bodyPr>
          <a:lstStyle/>
          <a:p>
            <a:pPr marL="285750" indent="-285750">
              <a:buFont typeface="Wingdings" panose="05000000000000000000" pitchFamily="2" charset="2"/>
              <a:buChar char="Ø"/>
            </a:pPr>
            <a:r>
              <a:rPr lang="en-GB" sz="1800" dirty="0"/>
              <a:t>where</a:t>
            </a:r>
            <a:endParaRPr lang="en-GB" dirty="0"/>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1E6112EE-6905-423D-8734-ED715C8DCD81}"/>
                  </a:ext>
                </a:extLst>
              </p:cNvPr>
              <p:cNvSpPr txBox="1"/>
              <p:nvPr/>
            </p:nvSpPr>
            <p:spPr>
              <a:xfrm>
                <a:off x="4207293" y="6090322"/>
                <a:ext cx="41072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FF0000"/>
                          </a:solidFill>
                          <a:latin typeface="Cambria Math" panose="02040503050406030204" pitchFamily="18" charset="0"/>
                        </a:rPr>
                        <m:t>𝐷</m:t>
                      </m:r>
                      <m:sSup>
                        <m:sSupPr>
                          <m:ctrlPr>
                            <a:rPr lang="en-GB" b="0" i="1" smtClean="0">
                              <a:solidFill>
                                <a:srgbClr val="FF0000"/>
                              </a:solidFill>
                              <a:latin typeface="Cambria Math" panose="02040503050406030204" pitchFamily="18" charset="0"/>
                            </a:rPr>
                          </m:ctrlPr>
                        </m:sSupPr>
                        <m:e>
                          <m:r>
                            <a:rPr lang="el-GR" i="1">
                              <a:solidFill>
                                <a:srgbClr val="FF0000"/>
                              </a:solidFill>
                              <a:latin typeface="Cambria Math" panose="02040503050406030204" pitchFamily="18" charset="0"/>
                              <a:ea typeface="Cambria Math" panose="02040503050406030204" pitchFamily="18" charset="0"/>
                            </a:rPr>
                            <m:t>𝛺</m:t>
                          </m:r>
                        </m:e>
                        <m:sup>
                          <m:r>
                            <a:rPr lang="en-GB" b="0" i="1" smtClean="0">
                              <a:solidFill>
                                <a:srgbClr val="FF0000"/>
                              </a:solidFill>
                              <a:latin typeface="Cambria Math" panose="02040503050406030204" pitchFamily="18" charset="0"/>
                            </a:rPr>
                            <m:t>2</m:t>
                          </m:r>
                        </m:sup>
                      </m:sSup>
                      <m:r>
                        <a:rPr lang="en-GB" b="0" i="1" smtClean="0">
                          <a:solidFill>
                            <a:srgbClr val="FF0000"/>
                          </a:solidFill>
                          <a:latin typeface="Cambria Math" panose="02040503050406030204" pitchFamily="18" charset="0"/>
                        </a:rPr>
                        <m:t>−</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𝐶</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𝐴𝐷</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𝐵</m:t>
                          </m:r>
                        </m:e>
                      </m:d>
                      <m:r>
                        <a:rPr lang="el-GR" i="1">
                          <a:solidFill>
                            <a:srgbClr val="FF0000"/>
                          </a:solidFill>
                          <a:latin typeface="Cambria Math" panose="02040503050406030204" pitchFamily="18" charset="0"/>
                          <a:ea typeface="Cambria Math" panose="02040503050406030204" pitchFamily="18" charset="0"/>
                        </a:rPr>
                        <m:t>𝛺</m:t>
                      </m:r>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𝐴𝐶</m:t>
                      </m:r>
                      <m:r>
                        <a:rPr lang="en-GB" b="0" i="1" smtClean="0">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𝐵𝑞</m:t>
                      </m:r>
                      <m:sSub>
                        <m:sSubPr>
                          <m:ctrlPr>
                            <a:rPr lang="en-GB"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b="0" i="1" smtClean="0">
                          <a:solidFill>
                            <a:srgbClr val="FF0000"/>
                          </a:solidFill>
                          <a:latin typeface="Cambria Math" panose="02040503050406030204" pitchFamily="18" charset="0"/>
                          <a:ea typeface="Cambria Math" panose="02040503050406030204" pitchFamily="18" charset="0"/>
                        </a:rPr>
                        <m:t>=0</m:t>
                      </m:r>
                    </m:oMath>
                  </m:oMathPara>
                </a14:m>
                <a:endParaRPr lang="en-GB" dirty="0">
                  <a:solidFill>
                    <a:srgbClr val="FF0000"/>
                  </a:solidFill>
                </a:endParaRPr>
              </a:p>
            </p:txBody>
          </p:sp>
        </mc:Choice>
        <mc:Fallback xmlns="">
          <p:sp>
            <p:nvSpPr>
              <p:cNvPr id="23" name="CasellaDiTesto 22">
                <a:extLst>
                  <a:ext uri="{FF2B5EF4-FFF2-40B4-BE49-F238E27FC236}">
                    <a16:creationId xmlns:a16="http://schemas.microsoft.com/office/drawing/2014/main" id="{1E6112EE-6905-423D-8734-ED715C8DCD81}"/>
                  </a:ext>
                </a:extLst>
              </p:cNvPr>
              <p:cNvSpPr txBox="1">
                <a:spLocks noRot="1" noChangeAspect="1" noMove="1" noResize="1" noEditPoints="1" noAdjustHandles="1" noChangeArrowheads="1" noChangeShapeType="1" noTextEdit="1"/>
              </p:cNvSpPr>
              <p:nvPr/>
            </p:nvSpPr>
            <p:spPr>
              <a:xfrm>
                <a:off x="4207293" y="6090322"/>
                <a:ext cx="4107278" cy="276999"/>
              </a:xfrm>
              <a:prstGeom prst="rect">
                <a:avLst/>
              </a:prstGeom>
              <a:blipFill>
                <a:blip r:embed="rId11"/>
                <a:stretch>
                  <a:fillRect l="-1039" t="-4348" r="-1187" b="-23913"/>
                </a:stretch>
              </a:blipFill>
            </p:spPr>
            <p:txBody>
              <a:bodyPr/>
              <a:lstStyle/>
              <a:p>
                <a:r>
                  <a:rPr lang="en-GB">
                    <a:noFill/>
                  </a:rPr>
                  <a:t> </a:t>
                </a:r>
              </a:p>
            </p:txBody>
          </p:sp>
        </mc:Fallback>
      </mc:AlternateContent>
    </p:spTree>
    <p:extLst>
      <p:ext uri="{BB962C8B-B14F-4D97-AF65-F5344CB8AC3E}">
        <p14:creationId xmlns:p14="http://schemas.microsoft.com/office/powerpoint/2010/main" val="3613947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65C5792-19EC-4D4A-AB32-F25E47E5F263}"/>
              </a:ext>
            </a:extLst>
          </p:cNvPr>
          <p:cNvSpPr>
            <a:spLocks noGrp="1"/>
          </p:cNvSpPr>
          <p:nvPr>
            <p:ph type="sldNum" sz="quarter" idx="12"/>
          </p:nvPr>
        </p:nvSpPr>
        <p:spPr/>
        <p:txBody>
          <a:bodyPr/>
          <a:lstStyle/>
          <a:p>
            <a:fld id="{F556478C-EA8F-4B12-8AB2-8053E5C3663D}" type="slidenum">
              <a:rPr lang="en-GB" smtClean="0"/>
              <a:t>68</a:t>
            </a:fld>
            <a:endParaRPr lang="en-GB"/>
          </a:p>
        </p:txBody>
      </p:sp>
      <p:sp>
        <p:nvSpPr>
          <p:cNvPr id="10" name="CasellaDiTesto 9">
            <a:extLst>
              <a:ext uri="{FF2B5EF4-FFF2-40B4-BE49-F238E27FC236}">
                <a16:creationId xmlns:a16="http://schemas.microsoft.com/office/drawing/2014/main" id="{43C6B33D-6120-4FE8-A3EF-9A25F41A05D5}"/>
              </a:ext>
            </a:extLst>
          </p:cNvPr>
          <p:cNvSpPr txBox="1"/>
          <p:nvPr/>
        </p:nvSpPr>
        <p:spPr>
          <a:xfrm>
            <a:off x="-27709" y="151839"/>
            <a:ext cx="12219709" cy="677108"/>
          </a:xfrm>
          <a:prstGeom prst="rect">
            <a:avLst/>
          </a:prstGeom>
          <a:noFill/>
        </p:spPr>
        <p:txBody>
          <a:bodyPr wrap="square" rtlCol="0">
            <a:spAutoFit/>
          </a:bodyPr>
          <a:lstStyle/>
          <a:p>
            <a:pPr algn="ctr"/>
            <a:r>
              <a:rPr lang="en-GB" sz="3800" dirty="0">
                <a:latin typeface="+mj-lt"/>
              </a:rPr>
              <a:t>Coupled-bunch oscillations: beam spectrum (1/2)</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1F3FCEEB-0AB0-42F1-B041-2540F30762D9}"/>
                  </a:ext>
                </a:extLst>
              </p:cNvPr>
              <p:cNvSpPr txBox="1"/>
              <p:nvPr/>
            </p:nvSpPr>
            <p:spPr>
              <a:xfrm>
                <a:off x="0" y="980786"/>
                <a:ext cx="12192000" cy="2862322"/>
              </a:xfrm>
              <a:prstGeom prst="rect">
                <a:avLst/>
              </a:prstGeom>
              <a:noFill/>
            </p:spPr>
            <p:txBody>
              <a:bodyPr wrap="square" rtlCol="0">
                <a:spAutoFit/>
              </a:bodyPr>
              <a:lstStyle/>
              <a:p>
                <a:pPr marL="285750" indent="-285750">
                  <a:buFont typeface="Wingdings" panose="05000000000000000000" pitchFamily="2" charset="2"/>
                  <a:buChar char="q"/>
                </a:pPr>
                <a:r>
                  <a:rPr lang="en-GB" dirty="0"/>
                  <a:t>We fix the coupled-bunch mode </a:t>
                </a: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and we assume that each bunch-profile is a delta function.</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At turn </a:t>
                </a:r>
                <a14:m>
                  <m:oMath xmlns:m="http://schemas.openxmlformats.org/officeDocument/2006/math">
                    <m:r>
                      <a:rPr lang="en-GB" i="1" dirty="0" smtClean="0">
                        <a:latin typeface="Cambria Math" panose="02040503050406030204" pitchFamily="18" charset="0"/>
                      </a:rPr>
                      <m:t>𝑘</m:t>
                    </m:r>
                  </m:oMath>
                </a14:m>
                <a:r>
                  <a:rPr lang="en-GB" dirty="0"/>
                  <a:t>, the bunch </a:t>
                </a:r>
                <a14:m>
                  <m:oMath xmlns:m="http://schemas.openxmlformats.org/officeDocument/2006/math">
                    <m:r>
                      <a:rPr lang="en-GB" b="0" i="1" dirty="0" smtClean="0">
                        <a:latin typeface="Cambria Math" panose="02040503050406030204" pitchFamily="18" charset="0"/>
                      </a:rPr>
                      <m:t>h</m:t>
                    </m:r>
                  </m:oMath>
                </a14:m>
                <a:r>
                  <a:rPr lang="en-GB" dirty="0"/>
                  <a:t> arrives at a fixed point of the ring at time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we assume that all the bunches have the same oscillation amplitude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𝐴</m:t>
                        </m:r>
                      </m:e>
                      <m:sub>
                        <m:r>
                          <a:rPr lang="en-GB" i="1">
                            <a:solidFill>
                              <a:schemeClr val="tx1"/>
                            </a:solidFill>
                            <a:latin typeface="Cambria Math" panose="02040503050406030204" pitchFamily="18" charset="0"/>
                          </a:rPr>
                          <m:t>𝑠</m:t>
                        </m:r>
                      </m:sub>
                    </m:sSub>
                  </m:oMath>
                </a14:m>
                <a:r>
                  <a:rPr lang="en-GB" dirty="0">
                    <a:solidFill>
                      <a:schemeClr val="tx1"/>
                    </a:solidFill>
                  </a:rPr>
                  <a: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The beam current can be written as </a:t>
                </a:r>
              </a:p>
            </p:txBody>
          </p:sp>
        </mc:Choice>
        <mc:Fallback xmlns="">
          <p:sp>
            <p:nvSpPr>
              <p:cNvPr id="2" name="CasellaDiTesto 1">
                <a:extLst>
                  <a:ext uri="{FF2B5EF4-FFF2-40B4-BE49-F238E27FC236}">
                    <a16:creationId xmlns:a16="http://schemas.microsoft.com/office/drawing/2014/main" id="{1F3FCEEB-0AB0-42F1-B041-2540F30762D9}"/>
                  </a:ext>
                </a:extLst>
              </p:cNvPr>
              <p:cNvSpPr txBox="1">
                <a:spLocks noRot="1" noChangeAspect="1" noMove="1" noResize="1" noEditPoints="1" noAdjustHandles="1" noChangeArrowheads="1" noChangeShapeType="1" noTextEdit="1"/>
              </p:cNvSpPr>
              <p:nvPr/>
            </p:nvSpPr>
            <p:spPr>
              <a:xfrm>
                <a:off x="0" y="980786"/>
                <a:ext cx="12192000" cy="2862322"/>
              </a:xfrm>
              <a:prstGeom prst="rect">
                <a:avLst/>
              </a:prstGeom>
              <a:blipFill>
                <a:blip r:embed="rId2"/>
                <a:stretch>
                  <a:fillRect l="-300" t="-1279" b="-25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9731BCD-516F-4C30-AA2A-295A2DDF4E54}"/>
                  </a:ext>
                </a:extLst>
              </p:cNvPr>
              <p:cNvSpPr txBox="1"/>
              <p:nvPr/>
            </p:nvSpPr>
            <p:spPr>
              <a:xfrm>
                <a:off x="2865268" y="2057463"/>
                <a:ext cx="6156664" cy="7087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𝑡</m:t>
                          </m:r>
                        </m:e>
                        <m:sup>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𝑘</m:t>
                          </m:r>
                          <m:r>
                            <a:rPr lang="en-GB" b="0" i="1" smtClean="0">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𝑘</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𝑇</m:t>
                          </m:r>
                        </m:e>
                        <m:sub>
                          <m:r>
                            <a:rPr lang="en-GB" i="1">
                              <a:solidFill>
                                <a:srgbClr val="FF0000"/>
                              </a:solidFill>
                              <a:latin typeface="Cambria Math" panose="02040503050406030204" pitchFamily="18" charset="0"/>
                              <a:ea typeface="Cambria Math" panose="02040503050406030204" pitchFamily="18" charset="0"/>
                            </a:rPr>
                            <m:t>0</m:t>
                          </m:r>
                        </m:sub>
                      </m:sSub>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h</m:t>
                      </m:r>
                      <m:f>
                        <m:fPr>
                          <m:ctrlPr>
                            <a:rPr lang="en-GB" b="0" i="1" smtClean="0">
                              <a:solidFill>
                                <a:srgbClr val="FF0000"/>
                              </a:solidFill>
                              <a:latin typeface="Cambria Math" panose="02040503050406030204" pitchFamily="18" charset="0"/>
                            </a:rPr>
                          </m:ctrlPr>
                        </m:fPr>
                        <m:num>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𝑇</m:t>
                              </m:r>
                            </m:e>
                            <m:sub>
                              <m:r>
                                <a:rPr lang="en-GB" b="0" i="1" smtClean="0">
                                  <a:solidFill>
                                    <a:srgbClr val="FF0000"/>
                                  </a:solidFill>
                                  <a:latin typeface="Cambria Math" panose="02040503050406030204" pitchFamily="18" charset="0"/>
                                </a:rPr>
                                <m:t>0</m:t>
                              </m:r>
                            </m:sub>
                          </m:sSub>
                        </m:num>
                        <m:den>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𝑁</m:t>
                              </m:r>
                            </m:e>
                            <m:sub>
                              <m:r>
                                <a:rPr lang="en-GB" b="0" i="1" smtClean="0">
                                  <a:solidFill>
                                    <a:srgbClr val="FF0000"/>
                                  </a:solidFill>
                                  <a:latin typeface="Cambria Math" panose="02040503050406030204" pitchFamily="18" charset="0"/>
                                </a:rPr>
                                <m:t>𝑏</m:t>
                              </m:r>
                            </m:sub>
                          </m:sSub>
                        </m:den>
                      </m:f>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𝐴</m:t>
                          </m:r>
                        </m:e>
                        <m:sub>
                          <m:r>
                            <a:rPr lang="en-GB" i="1">
                              <a:solidFill>
                                <a:srgbClr val="FF0000"/>
                              </a:solidFill>
                              <a:latin typeface="Cambria Math" panose="02040503050406030204" pitchFamily="18" charset="0"/>
                            </a:rPr>
                            <m:t>𝑠</m:t>
                          </m:r>
                        </m:sub>
                      </m:sSub>
                      <m:func>
                        <m:funcPr>
                          <m:ctrlPr>
                            <a:rPr lang="en-GB" i="1">
                              <a:solidFill>
                                <a:srgbClr val="FF0000"/>
                              </a:solidFill>
                              <a:latin typeface="Cambria Math" panose="02040503050406030204" pitchFamily="18" charset="0"/>
                            </a:rPr>
                          </m:ctrlPr>
                        </m:funcPr>
                        <m:fName>
                          <m:r>
                            <m:rPr>
                              <m:sty m:val="p"/>
                            </m:rPr>
                            <a:rPr lang="en-GB">
                              <a:solidFill>
                                <a:srgbClr val="FF0000"/>
                              </a:solidFill>
                              <a:latin typeface="Cambria Math" panose="02040503050406030204" pitchFamily="18" charset="0"/>
                            </a:rPr>
                            <m:t>cos</m:t>
                          </m:r>
                        </m:fName>
                        <m:e>
                          <m:d>
                            <m:dPr>
                              <m:begChr m:val="["/>
                              <m:endChr m:val="]"/>
                              <m:ctrlPr>
                                <a:rPr lang="en-GB" i="1">
                                  <a:solidFill>
                                    <a:srgbClr val="FF0000"/>
                                  </a:solidFill>
                                  <a:latin typeface="Cambria Math" panose="02040503050406030204" pitchFamily="18" charset="0"/>
                                </a:rPr>
                              </m:ctrlPr>
                            </m:dPr>
                            <m:e>
                              <m:r>
                                <m:rPr>
                                  <m:sty m:val="p"/>
                                </m:rPr>
                                <a:rPr lang="en-GB" smtClean="0">
                                  <a:solidFill>
                                    <a:srgbClr val="FF0000"/>
                                  </a:solidFill>
                                  <a:latin typeface="Cambria Math" panose="02040503050406030204" pitchFamily="18" charset="0"/>
                                  <a:ea typeface="Cambria Math" panose="02040503050406030204" pitchFamily="18" charset="0"/>
                                </a:rPr>
                                <m:t>Re</m:t>
                              </m:r>
                              <m:d>
                                <m:dPr>
                                  <m:ctrlPr>
                                    <a:rPr lang="en-GB" i="1">
                                      <a:solidFill>
                                        <a:srgbClr val="FF0000"/>
                                      </a:solidFill>
                                      <a:latin typeface="Cambria Math" panose="02040503050406030204" pitchFamily="18" charset="0"/>
                                      <a:ea typeface="Cambria Math" panose="02040503050406030204" pitchFamily="18" charset="0"/>
                                    </a:rPr>
                                  </m:ctrlPr>
                                </m:dPr>
                                <m:e>
                                  <m:sSup>
                                    <m:sSupPr>
                                      <m:ctrlPr>
                                        <a:rPr lang="en-GB" i="1" smtClean="0">
                                          <a:solidFill>
                                            <a:srgbClr val="FF0000"/>
                                          </a:solidFill>
                                          <a:latin typeface="Cambria Math" panose="02040503050406030204" pitchFamily="18" charset="0"/>
                                          <a:ea typeface="Cambria Math" panose="02040503050406030204" pitchFamily="18" charset="0"/>
                                        </a:rPr>
                                      </m:ctrlPr>
                                    </m:sSupPr>
                                    <m:e>
                                      <m:r>
                                        <a:rPr lang="el-GR" i="1">
                                          <a:solidFill>
                                            <a:srgbClr val="FF0000"/>
                                          </a:solidFill>
                                          <a:latin typeface="Cambria Math" panose="02040503050406030204" pitchFamily="18" charset="0"/>
                                          <a:ea typeface="Cambria Math" panose="02040503050406030204" pitchFamily="18" charset="0"/>
                                        </a:rPr>
                                        <m:t>𝛺</m:t>
                                      </m:r>
                                    </m:e>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p>
                                </m:e>
                              </m:d>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rPr>
                                    <m:t>𝑡</m:t>
                                  </m:r>
                                </m:e>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𝑘</m:t>
                                  </m:r>
                                  <m:r>
                                    <a:rPr lang="en-GB"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f>
                                <m:fPr>
                                  <m:ctrlPr>
                                    <a:rPr lang="en-GB" i="1" smtClean="0">
                                      <a:solidFill>
                                        <a:srgbClr val="FF0000"/>
                                      </a:solidFill>
                                      <a:latin typeface="Cambria Math" panose="02040503050406030204" pitchFamily="18" charset="0"/>
                                      <a:ea typeface="Cambria Math" panose="02040503050406030204" pitchFamily="18" charset="0"/>
                                    </a:rPr>
                                  </m:ctrlPr>
                                </m:fPr>
                                <m:num>
                                  <m:r>
                                    <a:rPr lang="en-GB" i="1">
                                      <a:solidFill>
                                        <a:srgbClr val="FF0000"/>
                                      </a:solidFill>
                                      <a:latin typeface="Cambria Math" panose="02040503050406030204" pitchFamily="18" charset="0"/>
                                      <a:ea typeface="Cambria Math" panose="02040503050406030204" pitchFamily="18" charset="0"/>
                                    </a:rPr>
                                    <m:t>2</m:t>
                                  </m:r>
                                  <m:r>
                                    <a:rPr lang="en-GB" i="1">
                                      <a:solidFill>
                                        <a:srgbClr val="FF0000"/>
                                      </a:solidFill>
                                      <a:latin typeface="Cambria Math" panose="02040503050406030204" pitchFamily="18" charset="0"/>
                                      <a:ea typeface="Cambria Math" panose="02040503050406030204" pitchFamily="18" charset="0"/>
                                    </a:rPr>
                                    <m:t>𝜋</m:t>
                                  </m:r>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den>
                              </m:f>
                              <m:r>
                                <a:rPr lang="en-GB" b="0" i="1" smtClean="0">
                                  <a:solidFill>
                                    <a:srgbClr val="FF0000"/>
                                  </a:solidFill>
                                  <a:latin typeface="Cambria Math" panose="02040503050406030204" pitchFamily="18" charset="0"/>
                                </a:rPr>
                                <m:t>h</m:t>
                              </m:r>
                              <m:r>
                                <a:rPr lang="en-GB" i="1">
                                  <a:solidFill>
                                    <a:srgbClr val="FF0000"/>
                                  </a:solidFill>
                                  <a:latin typeface="Cambria Math" panose="02040503050406030204" pitchFamily="18" charset="0"/>
                                  <a:ea typeface="Cambria Math" panose="02040503050406030204" pitchFamily="18" charset="0"/>
                                </a:rPr>
                                <m:t>𝜇</m:t>
                              </m:r>
                            </m:e>
                          </m:d>
                        </m:e>
                      </m:func>
                    </m:oMath>
                  </m:oMathPara>
                </a14:m>
                <a:endParaRPr lang="en-GB" dirty="0">
                  <a:solidFill>
                    <a:srgbClr val="FF0000"/>
                  </a:solidFill>
                </a:endParaRPr>
              </a:p>
            </p:txBody>
          </p:sp>
        </mc:Choice>
        <mc:Fallback xmlns="">
          <p:sp>
            <p:nvSpPr>
              <p:cNvPr id="11" name="CasellaDiTesto 10">
                <a:extLst>
                  <a:ext uri="{FF2B5EF4-FFF2-40B4-BE49-F238E27FC236}">
                    <a16:creationId xmlns:a16="http://schemas.microsoft.com/office/drawing/2014/main" id="{A9731BCD-516F-4C30-AA2A-295A2DDF4E54}"/>
                  </a:ext>
                </a:extLst>
              </p:cNvPr>
              <p:cNvSpPr txBox="1">
                <a:spLocks noRot="1" noChangeAspect="1" noMove="1" noResize="1" noEditPoints="1" noAdjustHandles="1" noChangeArrowheads="1" noChangeShapeType="1" noTextEdit="1"/>
              </p:cNvSpPr>
              <p:nvPr/>
            </p:nvSpPr>
            <p:spPr>
              <a:xfrm>
                <a:off x="2865268" y="2057463"/>
                <a:ext cx="6156664" cy="70872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B9193B31-457B-4DC0-99E0-97C039994AB1}"/>
                  </a:ext>
                </a:extLst>
              </p:cNvPr>
              <p:cNvSpPr txBox="1"/>
              <p:nvPr/>
            </p:nvSpPr>
            <p:spPr>
              <a:xfrm>
                <a:off x="-1" y="3981381"/>
                <a:ext cx="12178145" cy="8093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𝜆</m:t>
                      </m:r>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𝑡</m:t>
                          </m:r>
                        </m:e>
                      </m:d>
                      <m:r>
                        <a:rPr lang="en-GB" b="0" i="1" smtClean="0">
                          <a:solidFill>
                            <a:schemeClr val="tx1"/>
                          </a:solidFill>
                          <a:latin typeface="Cambria Math" panose="02040503050406030204" pitchFamily="18" charset="0"/>
                          <a:ea typeface="Cambria Math" panose="02040503050406030204" pitchFamily="18" charset="0"/>
                        </a:rPr>
                        <m:t>∝</m:t>
                      </m:r>
                      <m:nary>
                        <m:naryPr>
                          <m:chr m:val="∑"/>
                          <m:ctrlPr>
                            <a:rPr lang="en-GB" i="1" smtClean="0">
                              <a:solidFill>
                                <a:schemeClr val="tx1"/>
                              </a:solidFill>
                              <a:latin typeface="Cambria Math" panose="02040503050406030204" pitchFamily="18" charset="0"/>
                            </a:rPr>
                          </m:ctrlPr>
                        </m:naryPr>
                        <m:sub>
                          <m:r>
                            <m:rPr>
                              <m:brk m:alnAt="23"/>
                            </m:rPr>
                            <a:rPr lang="en-GB" i="1">
                              <a:solidFill>
                                <a:schemeClr val="tx1"/>
                              </a:solidFill>
                              <a:latin typeface="Cambria Math" panose="02040503050406030204" pitchFamily="18" charset="0"/>
                            </a:rPr>
                            <m:t>𝑘</m:t>
                          </m:r>
                          <m:r>
                            <a:rPr lang="en-GB" i="1">
                              <a:solidFill>
                                <a:schemeClr val="tx1"/>
                              </a:solidFill>
                              <a:latin typeface="Cambria Math" panose="02040503050406030204" pitchFamily="18" charset="0"/>
                            </a:rPr>
                            <m:t>=−∞</m:t>
                          </m:r>
                        </m:sub>
                        <m:sup>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m:t>
                          </m:r>
                        </m:sup>
                        <m:e>
                          <m:nary>
                            <m:naryPr>
                              <m:chr m:val="∑"/>
                              <m:ctrlPr>
                                <a:rPr lang="en-GB" i="1">
                                  <a:solidFill>
                                    <a:schemeClr val="tx1"/>
                                  </a:solidFill>
                                  <a:latin typeface="Cambria Math" panose="02040503050406030204" pitchFamily="18" charset="0"/>
                                  <a:ea typeface="Cambria Math" panose="02040503050406030204" pitchFamily="18" charset="0"/>
                                </a:rPr>
                              </m:ctrlPr>
                            </m:naryPr>
                            <m:sub>
                              <m:r>
                                <m:rPr>
                                  <m:brk m:alnAt="23"/>
                                </m:rPr>
                                <a:rPr lang="en-GB" i="1">
                                  <a:solidFill>
                                    <a:schemeClr val="tx1"/>
                                  </a:solidFill>
                                  <a:latin typeface="Cambria Math" panose="02040503050406030204" pitchFamily="18" charset="0"/>
                                  <a:ea typeface="Cambria Math" panose="02040503050406030204" pitchFamily="18" charset="0"/>
                                </a:rPr>
                                <m:t>h</m:t>
                              </m:r>
                              <m:r>
                                <a:rPr lang="en-GB" i="1">
                                  <a:solidFill>
                                    <a:schemeClr val="tx1"/>
                                  </a:solidFill>
                                  <a:latin typeface="Cambria Math" panose="02040503050406030204" pitchFamily="18" charset="0"/>
                                  <a:ea typeface="Cambria Math" panose="02040503050406030204" pitchFamily="18" charset="0"/>
                                </a:rPr>
                                <m:t>=0</m:t>
                              </m:r>
                            </m:sub>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𝑁</m:t>
                                  </m:r>
                                </m:e>
                                <m:sub>
                                  <m:r>
                                    <a:rPr lang="en-GB" i="1">
                                      <a:solidFill>
                                        <a:schemeClr val="tx1"/>
                                      </a:solidFill>
                                      <a:latin typeface="Cambria Math" panose="02040503050406030204" pitchFamily="18" charset="0"/>
                                      <a:ea typeface="Cambria Math" panose="02040503050406030204" pitchFamily="18" charset="0"/>
                                    </a:rPr>
                                    <m:t>𝑏</m:t>
                                  </m:r>
                                </m:sub>
                              </m:sSub>
                              <m:r>
                                <a:rPr lang="en-GB" i="1">
                                  <a:solidFill>
                                    <a:schemeClr val="tx1"/>
                                  </a:solidFill>
                                  <a:latin typeface="Cambria Math" panose="02040503050406030204" pitchFamily="18" charset="0"/>
                                  <a:ea typeface="Cambria Math" panose="02040503050406030204" pitchFamily="18" charset="0"/>
                                </a:rPr>
                                <m:t>−1</m:t>
                              </m:r>
                            </m:sup>
                            <m:e>
                              <m:r>
                                <a:rPr lang="en-GB" i="1">
                                  <a:solidFill>
                                    <a:schemeClr val="tx1"/>
                                  </a:solidFill>
                                  <a:latin typeface="Cambria Math" panose="02040503050406030204" pitchFamily="18" charset="0"/>
                                  <a:ea typeface="Cambria Math" panose="02040503050406030204" pitchFamily="18" charset="0"/>
                                </a:rPr>
                                <m:t>𝛿</m:t>
                              </m:r>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𝑘</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𝑇</m:t>
                                      </m:r>
                                    </m:e>
                                    <m:sub>
                                      <m:r>
                                        <a:rPr lang="en-GB" i="1">
                                          <a:solidFill>
                                            <a:schemeClr val="tx1"/>
                                          </a:solidFill>
                                          <a:latin typeface="Cambria Math" panose="02040503050406030204" pitchFamily="18" charset="0"/>
                                          <a:ea typeface="Cambria Math" panose="02040503050406030204" pitchFamily="18" charset="0"/>
                                        </a:rPr>
                                        <m:t>0</m:t>
                                      </m:r>
                                    </m:sub>
                                  </m:sSub>
                                  <m:r>
                                    <a:rPr lang="en-GB" b="0" i="1" smtClean="0">
                                      <a:solidFill>
                                        <a:schemeClr val="tx1"/>
                                      </a:solidFill>
                                      <a:latin typeface="Cambria Math" panose="02040503050406030204" pitchFamily="18" charset="0"/>
                                    </a:rPr>
                                    <m:t>−</m:t>
                                  </m:r>
                                  <m:r>
                                    <a:rPr lang="en-GB" i="1" smtClean="0">
                                      <a:solidFill>
                                        <a:schemeClr val="tx1"/>
                                      </a:solidFill>
                                      <a:latin typeface="Cambria Math" panose="02040503050406030204" pitchFamily="18" charset="0"/>
                                    </a:rPr>
                                    <m:t>h</m:t>
                                  </m:r>
                                  <m:f>
                                    <m:fPr>
                                      <m:ctrlPr>
                                        <a:rPr lang="en-GB" i="1">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𝑇</m:t>
                                          </m:r>
                                        </m:e>
                                        <m:sub>
                                          <m:r>
                                            <a:rPr lang="en-GB" i="1">
                                              <a:solidFill>
                                                <a:schemeClr val="tx1"/>
                                              </a:solidFill>
                                              <a:latin typeface="Cambria Math" panose="02040503050406030204" pitchFamily="18" charset="0"/>
                                            </a:rPr>
                                            <m:t>0</m:t>
                                          </m:r>
                                        </m:sub>
                                      </m:sSub>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den>
                                  </m:f>
                                  <m:r>
                                    <a:rPr lang="en-GB" b="0" i="1" smtClean="0">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𝐴</m:t>
                                      </m:r>
                                    </m:e>
                                    <m:sub>
                                      <m:r>
                                        <a:rPr lang="en-GB" i="1">
                                          <a:solidFill>
                                            <a:schemeClr val="tx1"/>
                                          </a:solidFill>
                                          <a:latin typeface="Cambria Math" panose="02040503050406030204" pitchFamily="18" charset="0"/>
                                        </a:rPr>
                                        <m:t>𝑠</m:t>
                                      </m:r>
                                    </m:sub>
                                  </m:sSub>
                                  <m:func>
                                    <m:funcPr>
                                      <m:ctrlPr>
                                        <a:rPr lang="en-GB" i="1">
                                          <a:solidFill>
                                            <a:schemeClr val="tx1"/>
                                          </a:solidFill>
                                          <a:latin typeface="Cambria Math" panose="02040503050406030204" pitchFamily="18" charset="0"/>
                                        </a:rPr>
                                      </m:ctrlPr>
                                    </m:funcPr>
                                    <m:fName>
                                      <m:r>
                                        <m:rPr>
                                          <m:sty m:val="p"/>
                                        </m:rPr>
                                        <a:rPr lang="en-GB">
                                          <a:solidFill>
                                            <a:schemeClr val="tx1"/>
                                          </a:solidFill>
                                          <a:latin typeface="Cambria Math" panose="02040503050406030204" pitchFamily="18" charset="0"/>
                                        </a:rPr>
                                        <m:t>cos</m:t>
                                      </m:r>
                                    </m:fName>
                                    <m:e>
                                      <m:d>
                                        <m:dPr>
                                          <m:begChr m:val="["/>
                                          <m:endChr m:val="]"/>
                                          <m:ctrlPr>
                                            <a:rPr lang="en-GB" i="1">
                                              <a:solidFill>
                                                <a:schemeClr val="tx1"/>
                                              </a:solidFill>
                                              <a:latin typeface="Cambria Math" panose="02040503050406030204" pitchFamily="18" charset="0"/>
                                            </a:rPr>
                                          </m:ctrlPr>
                                        </m:dPr>
                                        <m:e>
                                          <m:r>
                                            <m:rPr>
                                              <m:sty m:val="p"/>
                                            </m:rPr>
                                            <a:rPr lang="en-GB">
                                              <a:solidFill>
                                                <a:schemeClr val="tx1"/>
                                              </a:solidFill>
                                              <a:latin typeface="Cambria Math" panose="02040503050406030204" pitchFamily="18" charset="0"/>
                                              <a:ea typeface="Cambria Math" panose="02040503050406030204" pitchFamily="18" charset="0"/>
                                            </a:rPr>
                                            <m:t>Re</m:t>
                                          </m:r>
                                          <m:d>
                                            <m:dPr>
                                              <m:ctrlPr>
                                                <a:rPr lang="en-GB" i="1">
                                                  <a:solidFill>
                                                    <a:schemeClr val="tx1"/>
                                                  </a:solidFill>
                                                  <a:latin typeface="Cambria Math" panose="02040503050406030204" pitchFamily="18" charset="0"/>
                                                  <a:ea typeface="Cambria Math" panose="02040503050406030204" pitchFamily="18" charset="0"/>
                                                </a:rPr>
                                              </m:ctrlPr>
                                            </m:dPr>
                                            <m:e>
                                              <m:sSup>
                                                <m:sSupPr>
                                                  <m:ctrlPr>
                                                    <a:rPr lang="en-GB" i="1">
                                                      <a:solidFill>
                                                        <a:schemeClr val="tx1"/>
                                                      </a:solidFill>
                                                      <a:latin typeface="Cambria Math" panose="02040503050406030204" pitchFamily="18" charset="0"/>
                                                      <a:ea typeface="Cambria Math" panose="02040503050406030204" pitchFamily="18" charset="0"/>
                                                    </a:rPr>
                                                  </m:ctrlPr>
                                                </m:sSupPr>
                                                <m:e>
                                                  <m:r>
                                                    <a:rPr lang="el-GR" i="1">
                                                      <a:solidFill>
                                                        <a:schemeClr val="tx1"/>
                                                      </a:solidFill>
                                                      <a:latin typeface="Cambria Math" panose="02040503050406030204" pitchFamily="18" charset="0"/>
                                                      <a:ea typeface="Cambria Math" panose="02040503050406030204" pitchFamily="18" charset="0"/>
                                                    </a:rPr>
                                                    <m:t>𝛺</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𝜇</m:t>
                                                      </m:r>
                                                    </m:e>
                                                  </m:d>
                                                </m:sup>
                                              </m:sSup>
                                            </m:e>
                                          </m:d>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i="1">
                                                  <a:solidFill>
                                                    <a:schemeClr val="tx1"/>
                                                  </a:solidFill>
                                                  <a:latin typeface="Cambria Math" panose="02040503050406030204" pitchFamily="18" charset="0"/>
                                                  <a:ea typeface="Cambria Math" panose="02040503050406030204" pitchFamily="18" charset="0"/>
                                                </a:rPr>
                                                <m:t>2</m:t>
                                              </m:r>
                                              <m:r>
                                                <a:rPr lang="en-GB" i="1">
                                                  <a:solidFill>
                                                    <a:schemeClr val="tx1"/>
                                                  </a:solidFill>
                                                  <a:latin typeface="Cambria Math" panose="02040503050406030204" pitchFamily="18" charset="0"/>
                                                  <a:ea typeface="Cambria Math" panose="02040503050406030204" pitchFamily="18" charset="0"/>
                                                </a:rPr>
                                                <m:t>𝜋</m:t>
                                              </m:r>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den>
                                          </m:f>
                                          <m:r>
                                            <a:rPr lang="en-GB" i="1">
                                              <a:solidFill>
                                                <a:schemeClr val="tx1"/>
                                              </a:solidFill>
                                              <a:latin typeface="Cambria Math" panose="02040503050406030204" pitchFamily="18" charset="0"/>
                                            </a:rPr>
                                            <m:t>h</m:t>
                                          </m:r>
                                          <m:r>
                                            <a:rPr lang="en-GB" i="1">
                                              <a:solidFill>
                                                <a:schemeClr val="tx1"/>
                                              </a:solidFill>
                                              <a:latin typeface="Cambria Math" panose="02040503050406030204" pitchFamily="18" charset="0"/>
                                              <a:ea typeface="Cambria Math" panose="02040503050406030204" pitchFamily="18" charset="0"/>
                                            </a:rPr>
                                            <m:t>𝜇</m:t>
                                          </m:r>
                                        </m:e>
                                      </m:d>
                                    </m:e>
                                  </m:func>
                                </m:e>
                              </m:d>
                            </m:e>
                          </m:nary>
                        </m:e>
                      </m:nary>
                      <m:r>
                        <a:rPr lang="en-GB" i="1">
                          <a:solidFill>
                            <a:schemeClr val="tx1"/>
                          </a:solidFill>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rPr>
                          </m:ctrlPr>
                        </m:naryPr>
                        <m:sub>
                          <m:r>
                            <a:rPr lang="en-GB" b="0" i="1" smtClean="0">
                              <a:latin typeface="Cambria Math" panose="02040503050406030204" pitchFamily="18" charset="0"/>
                            </a:rPr>
                            <m:t>𝑞</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h</m:t>
                              </m:r>
                              <m:r>
                                <a:rPr lang="en-GB" i="1">
                                  <a:latin typeface="Cambria Math" panose="02040503050406030204" pitchFamily="18" charset="0"/>
                                  <a:ea typeface="Cambria Math" panose="02040503050406030204" pitchFamily="18" charset="0"/>
                                </a:rPr>
                                <m:t>=0</m:t>
                              </m:r>
                            </m:sub>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𝑏</m:t>
                                  </m:r>
                                </m:sub>
                              </m:sSub>
                              <m:r>
                                <a:rPr lang="en-GB" i="1">
                                  <a:latin typeface="Cambria Math" panose="02040503050406030204" pitchFamily="18" charset="0"/>
                                  <a:ea typeface="Cambria Math" panose="02040503050406030204" pitchFamily="18" charset="0"/>
                                </a:rPr>
                                <m:t>−1</m:t>
                              </m:r>
                            </m:sup>
                            <m:e>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𝑗𝑞</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𝑡</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𝑗𝑞</m:t>
                                  </m:r>
                                  <m:r>
                                    <a:rPr lang="en-GB" i="1">
                                      <a:latin typeface="Cambria Math" panose="02040503050406030204" pitchFamily="18" charset="0"/>
                                    </a:rPr>
                                    <m:t>h</m:t>
                                  </m:r>
                                  <m:f>
                                    <m:fPr>
                                      <m:ctrlPr>
                                        <a:rPr lang="en-GB" i="1">
                                          <a:latin typeface="Cambria Math" panose="02040503050406030204" pitchFamily="18" charset="0"/>
                                        </a:rPr>
                                      </m:ctrlPr>
                                    </m:fPr>
                                    <m:num>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den>
                                  </m:f>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𝑗𝑞</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𝑠</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d>
                                        <m:dPr>
                                          <m:begChr m:val="["/>
                                          <m:endChr m:val="]"/>
                                          <m:ctrlPr>
                                            <a:rPr lang="en-GB" i="1">
                                              <a:latin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Re</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e>
                                          </m:d>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den>
                                          </m:f>
                                          <m:r>
                                            <a:rPr lang="en-GB" i="1">
                                              <a:latin typeface="Cambria Math" panose="02040503050406030204" pitchFamily="18" charset="0"/>
                                            </a:rPr>
                                            <m:t>h</m:t>
                                          </m:r>
                                          <m:r>
                                            <a:rPr lang="en-GB" i="1">
                                              <a:latin typeface="Cambria Math" panose="02040503050406030204" pitchFamily="18" charset="0"/>
                                              <a:ea typeface="Cambria Math" panose="02040503050406030204" pitchFamily="18" charset="0"/>
                                            </a:rPr>
                                            <m:t>𝜇</m:t>
                                          </m:r>
                                        </m:e>
                                      </m:d>
                                    </m:e>
                                  </m:func>
                                </m:sup>
                              </m:sSup>
                            </m:e>
                          </m:nary>
                        </m:e>
                      </m:nary>
                    </m:oMath>
                  </m:oMathPara>
                </a14:m>
                <a:endParaRPr lang="en-GB" dirty="0">
                  <a:solidFill>
                    <a:schemeClr val="tx1"/>
                  </a:solidFill>
                </a:endParaRPr>
              </a:p>
            </p:txBody>
          </p:sp>
        </mc:Choice>
        <mc:Fallback xmlns="">
          <p:sp>
            <p:nvSpPr>
              <p:cNvPr id="12" name="CasellaDiTesto 11">
                <a:extLst>
                  <a:ext uri="{FF2B5EF4-FFF2-40B4-BE49-F238E27FC236}">
                    <a16:creationId xmlns:a16="http://schemas.microsoft.com/office/drawing/2014/main" id="{B9193B31-457B-4DC0-99E0-97C039994AB1}"/>
                  </a:ext>
                </a:extLst>
              </p:cNvPr>
              <p:cNvSpPr txBox="1">
                <a:spLocks noRot="1" noChangeAspect="1" noMove="1" noResize="1" noEditPoints="1" noAdjustHandles="1" noChangeArrowheads="1" noChangeShapeType="1" noTextEdit="1"/>
              </p:cNvSpPr>
              <p:nvPr/>
            </p:nvSpPr>
            <p:spPr>
              <a:xfrm>
                <a:off x="-1" y="3981381"/>
                <a:ext cx="12178145" cy="80932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2EAE27AF-1B1E-4CC7-ACE6-C13AF2567360}"/>
                  </a:ext>
                </a:extLst>
              </p:cNvPr>
              <p:cNvSpPr txBox="1"/>
              <p:nvPr/>
            </p:nvSpPr>
            <p:spPr>
              <a:xfrm>
                <a:off x="13855" y="4970596"/>
                <a:ext cx="12178145" cy="8116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m:t>
                      </m:r>
                      <m:nary>
                        <m:naryPr>
                          <m:chr m:val="∑"/>
                          <m:ctrlPr>
                            <a:rPr lang="en-GB" sz="1600" i="1" smtClean="0">
                              <a:latin typeface="Cambria Math" panose="02040503050406030204" pitchFamily="18" charset="0"/>
                            </a:rPr>
                          </m:ctrlPr>
                        </m:naryPr>
                        <m:sub>
                          <m:r>
                            <a:rPr lang="en-GB" sz="1600" b="0" i="1" smtClean="0">
                              <a:latin typeface="Cambria Math" panose="02040503050406030204" pitchFamily="18" charset="0"/>
                            </a:rPr>
                            <m:t>𝑞</m:t>
                          </m:r>
                          <m:r>
                            <a:rPr lang="en-GB" sz="1600" i="1">
                              <a:latin typeface="Cambria Math" panose="02040503050406030204" pitchFamily="18" charset="0"/>
                            </a:rPr>
                            <m:t>=−∞</m:t>
                          </m:r>
                        </m:sub>
                        <m:sup>
                          <m:r>
                            <a:rPr lang="en-GB" sz="1600" i="1">
                              <a:latin typeface="Cambria Math" panose="02040503050406030204" pitchFamily="18" charset="0"/>
                            </a:rPr>
                            <m:t>+</m:t>
                          </m:r>
                          <m:r>
                            <a:rPr lang="en-GB" sz="1600" i="1">
                              <a:latin typeface="Cambria Math" panose="02040503050406030204" pitchFamily="18" charset="0"/>
                              <a:ea typeface="Cambria Math" panose="02040503050406030204" pitchFamily="18" charset="0"/>
                            </a:rPr>
                            <m:t>∞</m:t>
                          </m:r>
                        </m:sup>
                        <m:e>
                          <m:nary>
                            <m:naryPr>
                              <m:chr m:val="∑"/>
                              <m:ctrlPr>
                                <a:rPr lang="en-GB" sz="1600" i="1">
                                  <a:latin typeface="Cambria Math" panose="02040503050406030204" pitchFamily="18" charset="0"/>
                                  <a:ea typeface="Cambria Math" panose="02040503050406030204" pitchFamily="18" charset="0"/>
                                </a:rPr>
                              </m:ctrlPr>
                            </m:naryPr>
                            <m:sub>
                              <m:r>
                                <m:rPr>
                                  <m:brk m:alnAt="23"/>
                                </m:rPr>
                                <a:rPr lang="en-GB" sz="1600" i="1">
                                  <a:latin typeface="Cambria Math" panose="02040503050406030204" pitchFamily="18" charset="0"/>
                                  <a:ea typeface="Cambria Math" panose="02040503050406030204" pitchFamily="18" charset="0"/>
                                </a:rPr>
                                <m:t>h</m:t>
                              </m:r>
                              <m:r>
                                <a:rPr lang="en-GB" sz="1600" i="1">
                                  <a:latin typeface="Cambria Math" panose="02040503050406030204" pitchFamily="18" charset="0"/>
                                  <a:ea typeface="Cambria Math" panose="02040503050406030204" pitchFamily="18" charset="0"/>
                                </a:rPr>
                                <m:t>=0</m:t>
                              </m:r>
                            </m:sub>
                            <m:sup>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𝑁</m:t>
                                  </m:r>
                                </m:e>
                                <m:sub>
                                  <m:r>
                                    <a:rPr lang="en-GB" sz="1600" i="1">
                                      <a:latin typeface="Cambria Math" panose="02040503050406030204" pitchFamily="18" charset="0"/>
                                      <a:ea typeface="Cambria Math" panose="02040503050406030204" pitchFamily="18" charset="0"/>
                                    </a:rPr>
                                    <m:t>𝑏</m:t>
                                  </m:r>
                                </m:sub>
                              </m:sSub>
                              <m:r>
                                <a:rPr lang="en-GB" sz="1600" i="1">
                                  <a:latin typeface="Cambria Math" panose="02040503050406030204" pitchFamily="18" charset="0"/>
                                  <a:ea typeface="Cambria Math" panose="02040503050406030204" pitchFamily="18" charset="0"/>
                                </a:rPr>
                                <m:t>−1</m:t>
                              </m:r>
                            </m:sup>
                            <m:e>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𝑒</m:t>
                                  </m:r>
                                </m:e>
                                <m:sup>
                                  <m:r>
                                    <a:rPr lang="en-GB" sz="1600" b="0" i="1" smtClean="0">
                                      <a:latin typeface="Cambria Math" panose="02040503050406030204" pitchFamily="18" charset="0"/>
                                      <a:ea typeface="Cambria Math" panose="02040503050406030204" pitchFamily="18" charset="0"/>
                                    </a:rPr>
                                    <m:t>𝑗𝑞</m:t>
                                  </m:r>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ea typeface="Cambria Math" panose="02040503050406030204" pitchFamily="18" charset="0"/>
                                        </a:rPr>
                                        <m:t>0</m:t>
                                      </m:r>
                                    </m:sub>
                                  </m:sSub>
                                  <m:r>
                                    <a:rPr lang="en-GB" sz="1600" b="0" i="1" smtClean="0">
                                      <a:latin typeface="Cambria Math" panose="02040503050406030204" pitchFamily="18" charset="0"/>
                                      <a:ea typeface="Cambria Math" panose="02040503050406030204" pitchFamily="18" charset="0"/>
                                    </a:rPr>
                                    <m:t>𝑡</m:t>
                                  </m:r>
                                </m:sup>
                              </m:sSup>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𝑒</m:t>
                                  </m:r>
                                </m:e>
                                <m:sup>
                                  <m:r>
                                    <a:rPr lang="en-GB" sz="1600" b="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𝑗𝑞</m:t>
                                  </m:r>
                                  <m:r>
                                    <a:rPr lang="en-GB" sz="1600" i="1">
                                      <a:latin typeface="Cambria Math" panose="02040503050406030204" pitchFamily="18" charset="0"/>
                                    </a:rPr>
                                    <m:t>h</m:t>
                                  </m:r>
                                  <m:f>
                                    <m:fPr>
                                      <m:ctrlPr>
                                        <a:rPr lang="en-GB" sz="1600" i="1">
                                          <a:latin typeface="Cambria Math" panose="02040503050406030204" pitchFamily="18" charset="0"/>
                                        </a:rPr>
                                      </m:ctrlPr>
                                    </m:fPr>
                                    <m:num>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num>
                                    <m:den>
                                      <m:sSub>
                                        <m:sSubPr>
                                          <m:ctrlPr>
                                            <a:rPr lang="en-GB" sz="1600" i="1">
                                              <a:latin typeface="Cambria Math" panose="02040503050406030204" pitchFamily="18" charset="0"/>
                                            </a:rPr>
                                          </m:ctrlPr>
                                        </m:sSubPr>
                                        <m:e>
                                          <m:r>
                                            <a:rPr lang="en-GB" sz="1600" i="1">
                                              <a:latin typeface="Cambria Math" panose="02040503050406030204" pitchFamily="18" charset="0"/>
                                            </a:rPr>
                                            <m:t>𝑁</m:t>
                                          </m:r>
                                        </m:e>
                                        <m:sub>
                                          <m:r>
                                            <a:rPr lang="en-GB" sz="1600" i="1">
                                              <a:latin typeface="Cambria Math" panose="02040503050406030204" pitchFamily="18" charset="0"/>
                                            </a:rPr>
                                            <m:t>𝑏</m:t>
                                          </m:r>
                                        </m:sub>
                                      </m:sSub>
                                    </m:den>
                                  </m:f>
                                </m:sup>
                              </m:sSup>
                            </m:e>
                          </m:nary>
                        </m:e>
                      </m:nary>
                      <m:nary>
                        <m:naryPr>
                          <m:chr m:val="∑"/>
                          <m:ctrlPr>
                            <a:rPr lang="en-GB" sz="1600" i="1" smtClean="0">
                              <a:latin typeface="Cambria Math" panose="02040503050406030204" pitchFamily="18" charset="0"/>
                              <a:ea typeface="Cambria Math" panose="02040503050406030204" pitchFamily="18" charset="0"/>
                            </a:rPr>
                          </m:ctrlPr>
                        </m:naryPr>
                        <m:sub>
                          <m:r>
                            <m:rPr>
                              <m:brk m:alnAt="23"/>
                            </m:rPr>
                            <a:rPr lang="en-GB" sz="1600" b="0" i="1" smtClean="0">
                              <a:latin typeface="Cambria Math" panose="02040503050406030204" pitchFamily="18" charset="0"/>
                              <a:ea typeface="Cambria Math" panose="02040503050406030204" pitchFamily="18" charset="0"/>
                            </a:rPr>
                            <m:t>𝑚</m:t>
                          </m:r>
                          <m:r>
                            <a:rPr lang="en-GB" sz="1600" b="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rPr>
                            <m:t>−∞</m:t>
                          </m:r>
                        </m:sub>
                        <m:sup>
                          <m:r>
                            <a:rPr lang="en-GB" sz="1600" i="1">
                              <a:latin typeface="Cambria Math" panose="02040503050406030204" pitchFamily="18" charset="0"/>
                            </a:rPr>
                            <m:t>∞</m:t>
                          </m:r>
                        </m:sup>
                        <m:e>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𝑗</m:t>
                              </m:r>
                            </m:e>
                            <m:sup>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𝑚</m:t>
                              </m:r>
                            </m:sup>
                          </m:sSup>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𝐽</m:t>
                              </m:r>
                            </m:e>
                            <m:sub>
                              <m:r>
                                <a:rPr lang="en-GB" sz="1600" b="0" i="1" smtClean="0">
                                  <a:latin typeface="Cambria Math" panose="02040503050406030204" pitchFamily="18" charset="0"/>
                                  <a:ea typeface="Cambria Math" panose="02040503050406030204" pitchFamily="18" charset="0"/>
                                </a:rPr>
                                <m:t>𝑚</m:t>
                              </m:r>
                            </m:sub>
                          </m:sSub>
                          <m:d>
                            <m:dPr>
                              <m:ctrlPr>
                                <a:rPr lang="en-GB" sz="1600" b="0" i="1" smtClean="0">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𝑞</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ea typeface="Cambria Math" panose="02040503050406030204" pitchFamily="18" charset="0"/>
                                    </a:rPr>
                                    <m:t>0</m:t>
                                  </m:r>
                                </m:sub>
                              </m:sSub>
                              <m:sSub>
                                <m:sSubPr>
                                  <m:ctrlPr>
                                    <a:rPr lang="en-GB" sz="1600" i="1">
                                      <a:latin typeface="Cambria Math" panose="02040503050406030204" pitchFamily="18" charset="0"/>
                                    </a:rPr>
                                  </m:ctrlPr>
                                </m:sSubPr>
                                <m:e>
                                  <m:r>
                                    <a:rPr lang="en-GB" sz="1600" i="1">
                                      <a:latin typeface="Cambria Math" panose="02040503050406030204" pitchFamily="18" charset="0"/>
                                    </a:rPr>
                                    <m:t>𝐴</m:t>
                                  </m:r>
                                </m:e>
                                <m:sub>
                                  <m:r>
                                    <a:rPr lang="en-GB" sz="1600" i="1">
                                      <a:latin typeface="Cambria Math" panose="02040503050406030204" pitchFamily="18" charset="0"/>
                                    </a:rPr>
                                    <m:t>𝑠</m:t>
                                  </m:r>
                                </m:sub>
                              </m:sSub>
                            </m:e>
                          </m:d>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𝑒</m:t>
                              </m:r>
                            </m:e>
                            <m:sup>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𝑗𝑚</m:t>
                              </m:r>
                              <m:d>
                                <m:dPr>
                                  <m:begChr m:val="["/>
                                  <m:endChr m:val="]"/>
                                  <m:ctrlPr>
                                    <a:rPr lang="en-GB" sz="1600" i="1">
                                      <a:latin typeface="Cambria Math" panose="02040503050406030204" pitchFamily="18" charset="0"/>
                                    </a:rPr>
                                  </m:ctrlPr>
                                </m:dPr>
                                <m:e>
                                  <m:r>
                                    <m:rPr>
                                      <m:sty m:val="p"/>
                                    </m:rPr>
                                    <a:rPr lang="en-GB" sz="1600">
                                      <a:latin typeface="Cambria Math" panose="02040503050406030204" pitchFamily="18" charset="0"/>
                                      <a:ea typeface="Cambria Math" panose="02040503050406030204" pitchFamily="18" charset="0"/>
                                    </a:rPr>
                                    <m:t>Re</m:t>
                                  </m:r>
                                  <m:d>
                                    <m:dPr>
                                      <m:ctrlPr>
                                        <a:rPr lang="en-GB" sz="1600" i="1">
                                          <a:latin typeface="Cambria Math" panose="02040503050406030204" pitchFamily="18" charset="0"/>
                                          <a:ea typeface="Cambria Math" panose="02040503050406030204" pitchFamily="18" charset="0"/>
                                        </a:rPr>
                                      </m:ctrlPr>
                                    </m:dPr>
                                    <m:e>
                                      <m:sSup>
                                        <m:sSupPr>
                                          <m:ctrlPr>
                                            <a:rPr lang="en-GB" sz="1600" i="1">
                                              <a:latin typeface="Cambria Math" panose="02040503050406030204" pitchFamily="18" charset="0"/>
                                              <a:ea typeface="Cambria Math" panose="02040503050406030204" pitchFamily="18" charset="0"/>
                                            </a:rPr>
                                          </m:ctrlPr>
                                        </m:sSupPr>
                                        <m:e>
                                          <m:r>
                                            <a:rPr lang="el-GR" sz="1600" i="1">
                                              <a:latin typeface="Cambria Math" panose="02040503050406030204" pitchFamily="18" charset="0"/>
                                              <a:ea typeface="Cambria Math" panose="02040503050406030204" pitchFamily="18" charset="0"/>
                                            </a:rPr>
                                            <m:t>𝛺</m:t>
                                          </m:r>
                                        </m:e>
                                        <m:sup>
                                          <m:d>
                                            <m:dPr>
                                              <m:ctrlPr>
                                                <a:rPr lang="en-GB" sz="1600" i="1">
                                                  <a:latin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𝜇</m:t>
                                              </m:r>
                                            </m:e>
                                          </m:d>
                                        </m:sup>
                                      </m:sSup>
                                    </m:e>
                                  </m:d>
                                  <m:r>
                                    <a:rPr lang="en-GB" sz="1600" i="1">
                                      <a:latin typeface="Cambria Math" panose="02040503050406030204" pitchFamily="18" charset="0"/>
                                      <a:ea typeface="Cambria Math" panose="02040503050406030204" pitchFamily="18" charset="0"/>
                                    </a:rPr>
                                    <m:t>𝑡</m:t>
                                  </m:r>
                                  <m:r>
                                    <a:rPr lang="en-GB" sz="1600" i="1">
                                      <a:latin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num>
                                    <m:den>
                                      <m:sSub>
                                        <m:sSubPr>
                                          <m:ctrlPr>
                                            <a:rPr lang="en-GB" sz="1600" i="1">
                                              <a:latin typeface="Cambria Math" panose="02040503050406030204" pitchFamily="18" charset="0"/>
                                            </a:rPr>
                                          </m:ctrlPr>
                                        </m:sSubPr>
                                        <m:e>
                                          <m:r>
                                            <a:rPr lang="en-GB" sz="1600" i="1">
                                              <a:latin typeface="Cambria Math" panose="02040503050406030204" pitchFamily="18" charset="0"/>
                                            </a:rPr>
                                            <m:t>𝑁</m:t>
                                          </m:r>
                                        </m:e>
                                        <m:sub>
                                          <m:r>
                                            <a:rPr lang="en-GB" sz="1600" i="1">
                                              <a:latin typeface="Cambria Math" panose="02040503050406030204" pitchFamily="18" charset="0"/>
                                            </a:rPr>
                                            <m:t>𝑏</m:t>
                                          </m:r>
                                        </m:sub>
                                      </m:sSub>
                                    </m:den>
                                  </m:f>
                                  <m:r>
                                    <a:rPr lang="en-GB" sz="1600" i="1">
                                      <a:latin typeface="Cambria Math" panose="02040503050406030204" pitchFamily="18" charset="0"/>
                                    </a:rPr>
                                    <m:t>h</m:t>
                                  </m:r>
                                  <m:r>
                                    <a:rPr lang="en-GB" sz="1600" i="1">
                                      <a:latin typeface="Cambria Math" panose="02040503050406030204" pitchFamily="18" charset="0"/>
                                      <a:ea typeface="Cambria Math" panose="02040503050406030204" pitchFamily="18" charset="0"/>
                                    </a:rPr>
                                    <m:t>𝜇</m:t>
                                  </m:r>
                                </m:e>
                              </m:d>
                            </m:sup>
                          </m:sSup>
                        </m:e>
                      </m:nary>
                      <m:r>
                        <a:rPr lang="en-GB" sz="1600" b="0" i="1" smtClean="0">
                          <a:latin typeface="Cambria Math" panose="02040503050406030204" pitchFamily="18" charset="0"/>
                          <a:ea typeface="Cambria Math" panose="02040503050406030204" pitchFamily="18" charset="0"/>
                        </a:rPr>
                        <m:t>=</m:t>
                      </m:r>
                      <m:nary>
                        <m:naryPr>
                          <m:chr m:val="∑"/>
                          <m:ctrlPr>
                            <a:rPr lang="en-GB" sz="1600" i="1">
                              <a:latin typeface="Cambria Math" panose="02040503050406030204" pitchFamily="18" charset="0"/>
                            </a:rPr>
                          </m:ctrlPr>
                        </m:naryPr>
                        <m:sub>
                          <m:r>
                            <a:rPr lang="en-GB" sz="1600" i="1">
                              <a:latin typeface="Cambria Math" panose="02040503050406030204" pitchFamily="18" charset="0"/>
                            </a:rPr>
                            <m:t>𝑞</m:t>
                          </m:r>
                          <m:r>
                            <a:rPr lang="en-GB" sz="1600" i="1">
                              <a:latin typeface="Cambria Math" panose="02040503050406030204" pitchFamily="18" charset="0"/>
                            </a:rPr>
                            <m:t>=−∞</m:t>
                          </m:r>
                        </m:sub>
                        <m:sup>
                          <m:r>
                            <a:rPr lang="en-GB" sz="1600" i="1">
                              <a:latin typeface="Cambria Math" panose="02040503050406030204" pitchFamily="18" charset="0"/>
                            </a:rPr>
                            <m:t>+</m:t>
                          </m:r>
                          <m:r>
                            <a:rPr lang="en-GB" sz="1600" i="1">
                              <a:latin typeface="Cambria Math" panose="02040503050406030204" pitchFamily="18" charset="0"/>
                              <a:ea typeface="Cambria Math" panose="02040503050406030204" pitchFamily="18" charset="0"/>
                            </a:rPr>
                            <m:t>∞</m:t>
                          </m:r>
                        </m:sup>
                        <m:e>
                          <m:nary>
                            <m:naryPr>
                              <m:chr m:val="∑"/>
                              <m:ctrlPr>
                                <a:rPr lang="en-GB" sz="1600" i="1">
                                  <a:latin typeface="Cambria Math" panose="02040503050406030204" pitchFamily="18" charset="0"/>
                                  <a:ea typeface="Cambria Math" panose="02040503050406030204" pitchFamily="18" charset="0"/>
                                </a:rPr>
                              </m:ctrlPr>
                            </m:naryPr>
                            <m:sub>
                              <m:r>
                                <m:rPr>
                                  <m:brk m:alnAt="23"/>
                                </m:rPr>
                                <a:rPr lang="en-GB" sz="1600" i="1">
                                  <a:latin typeface="Cambria Math" panose="02040503050406030204" pitchFamily="18" charset="0"/>
                                  <a:ea typeface="Cambria Math" panose="02040503050406030204" pitchFamily="18" charset="0"/>
                                </a:rPr>
                                <m:t>𝑚</m:t>
                              </m:r>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rPr>
                                <m:t>−∞</m:t>
                              </m:r>
                            </m:sub>
                            <m:sup>
                              <m:r>
                                <a:rPr lang="en-GB" sz="1600" i="1">
                                  <a:latin typeface="Cambria Math" panose="02040503050406030204" pitchFamily="18" charset="0"/>
                                </a:rPr>
                                <m:t>∞</m:t>
                              </m:r>
                            </m:sup>
                            <m:e>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𝑗</m:t>
                                  </m:r>
                                </m:e>
                                <m:sup>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𝑚</m:t>
                                  </m:r>
                                </m:sup>
                              </m:sSup>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𝐽</m:t>
                                  </m:r>
                                </m:e>
                                <m:sub>
                                  <m:r>
                                    <a:rPr lang="en-GB" sz="1600" i="1">
                                      <a:latin typeface="Cambria Math" panose="02040503050406030204" pitchFamily="18" charset="0"/>
                                      <a:ea typeface="Cambria Math" panose="02040503050406030204" pitchFamily="18" charset="0"/>
                                    </a:rPr>
                                    <m:t>𝑚</m:t>
                                  </m:r>
                                </m:sub>
                              </m:sSub>
                              <m:d>
                                <m:dPr>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𝑞</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ea typeface="Cambria Math" panose="02040503050406030204" pitchFamily="18" charset="0"/>
                                        </a:rPr>
                                        <m:t>0</m:t>
                                      </m:r>
                                    </m:sub>
                                  </m:sSub>
                                  <m:sSub>
                                    <m:sSubPr>
                                      <m:ctrlPr>
                                        <a:rPr lang="en-GB" sz="1600" i="1">
                                          <a:latin typeface="Cambria Math" panose="02040503050406030204" pitchFamily="18" charset="0"/>
                                        </a:rPr>
                                      </m:ctrlPr>
                                    </m:sSubPr>
                                    <m:e>
                                      <m:r>
                                        <a:rPr lang="en-GB" sz="1600" i="1">
                                          <a:latin typeface="Cambria Math" panose="02040503050406030204" pitchFamily="18" charset="0"/>
                                        </a:rPr>
                                        <m:t>𝐴</m:t>
                                      </m:r>
                                    </m:e>
                                    <m:sub>
                                      <m:r>
                                        <a:rPr lang="en-GB" sz="1600" i="1">
                                          <a:latin typeface="Cambria Math" panose="02040503050406030204" pitchFamily="18" charset="0"/>
                                        </a:rPr>
                                        <m:t>𝑠</m:t>
                                      </m:r>
                                    </m:sub>
                                  </m:sSub>
                                </m:e>
                              </m:d>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𝑒</m:t>
                                  </m:r>
                                </m:e>
                                <m:sup>
                                  <m:r>
                                    <a:rPr lang="en-GB" sz="1600" i="1">
                                      <a:latin typeface="Cambria Math" panose="02040503050406030204" pitchFamily="18" charset="0"/>
                                      <a:ea typeface="Cambria Math" panose="02040503050406030204" pitchFamily="18" charset="0"/>
                                    </a:rPr>
                                    <m:t>𝑗</m:t>
                                  </m:r>
                                  <m:r>
                                    <a:rPr lang="en-GB" sz="1600" b="0" i="1" smtClean="0">
                                      <a:latin typeface="Cambria Math" panose="02040503050406030204" pitchFamily="18" charset="0"/>
                                      <a:ea typeface="Cambria Math" panose="02040503050406030204" pitchFamily="18" charset="0"/>
                                    </a:rPr>
                                    <m:t>𝑡</m:t>
                                  </m:r>
                                  <m:d>
                                    <m:dPr>
                                      <m:ctrlPr>
                                        <a:rPr lang="en-GB" sz="1600" b="0" i="1" smtClean="0">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𝑞</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ea typeface="Cambria Math" panose="02040503050406030204" pitchFamily="18" charset="0"/>
                                            </a:rPr>
                                            <m:t>0</m:t>
                                          </m:r>
                                        </m:sub>
                                      </m:sSub>
                                      <m:r>
                                        <a:rPr lang="en-GB" sz="1600" b="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𝑚</m:t>
                                      </m:r>
                                      <m:r>
                                        <m:rPr>
                                          <m:sty m:val="p"/>
                                        </m:rPr>
                                        <a:rPr lang="en-GB" sz="1600">
                                          <a:latin typeface="Cambria Math" panose="02040503050406030204" pitchFamily="18" charset="0"/>
                                          <a:ea typeface="Cambria Math" panose="02040503050406030204" pitchFamily="18" charset="0"/>
                                        </a:rPr>
                                        <m:t>Re</m:t>
                                      </m:r>
                                      <m:d>
                                        <m:dPr>
                                          <m:ctrlPr>
                                            <a:rPr lang="en-GB" sz="1600" i="1">
                                              <a:latin typeface="Cambria Math" panose="02040503050406030204" pitchFamily="18" charset="0"/>
                                              <a:ea typeface="Cambria Math" panose="02040503050406030204" pitchFamily="18" charset="0"/>
                                            </a:rPr>
                                          </m:ctrlPr>
                                        </m:dPr>
                                        <m:e>
                                          <m:sSup>
                                            <m:sSupPr>
                                              <m:ctrlPr>
                                                <a:rPr lang="en-GB" sz="1600" i="1">
                                                  <a:latin typeface="Cambria Math" panose="02040503050406030204" pitchFamily="18" charset="0"/>
                                                  <a:ea typeface="Cambria Math" panose="02040503050406030204" pitchFamily="18" charset="0"/>
                                                </a:rPr>
                                              </m:ctrlPr>
                                            </m:sSupPr>
                                            <m:e>
                                              <m:r>
                                                <a:rPr lang="el-GR" sz="1600" i="1">
                                                  <a:latin typeface="Cambria Math" panose="02040503050406030204" pitchFamily="18" charset="0"/>
                                                  <a:ea typeface="Cambria Math" panose="02040503050406030204" pitchFamily="18" charset="0"/>
                                                </a:rPr>
                                                <m:t>𝛺</m:t>
                                              </m:r>
                                            </m:e>
                                            <m:sup>
                                              <m:d>
                                                <m:dPr>
                                                  <m:ctrlPr>
                                                    <a:rPr lang="en-GB" sz="1600" i="1">
                                                      <a:latin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𝜇</m:t>
                                                  </m:r>
                                                </m:e>
                                              </m:d>
                                            </m:sup>
                                          </m:sSup>
                                        </m:e>
                                      </m:d>
                                    </m:e>
                                  </m:d>
                                </m:sup>
                              </m:sSup>
                              <m:nary>
                                <m:naryPr>
                                  <m:chr m:val="∑"/>
                                  <m:ctrlPr>
                                    <a:rPr lang="en-GB" sz="1600" i="1">
                                      <a:latin typeface="Cambria Math" panose="02040503050406030204" pitchFamily="18" charset="0"/>
                                      <a:ea typeface="Cambria Math" panose="02040503050406030204" pitchFamily="18" charset="0"/>
                                    </a:rPr>
                                  </m:ctrlPr>
                                </m:naryPr>
                                <m:sub>
                                  <m:r>
                                    <m:rPr>
                                      <m:brk m:alnAt="23"/>
                                    </m:rPr>
                                    <a:rPr lang="en-GB" sz="1600" i="1">
                                      <a:latin typeface="Cambria Math" panose="02040503050406030204" pitchFamily="18" charset="0"/>
                                      <a:ea typeface="Cambria Math" panose="02040503050406030204" pitchFamily="18" charset="0"/>
                                    </a:rPr>
                                    <m:t>h</m:t>
                                  </m:r>
                                  <m:r>
                                    <a:rPr lang="en-GB" sz="1600" i="1">
                                      <a:latin typeface="Cambria Math" panose="02040503050406030204" pitchFamily="18" charset="0"/>
                                      <a:ea typeface="Cambria Math" panose="02040503050406030204" pitchFamily="18" charset="0"/>
                                    </a:rPr>
                                    <m:t>=0</m:t>
                                  </m:r>
                                </m:sub>
                                <m:sup>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𝑁</m:t>
                                      </m:r>
                                    </m:e>
                                    <m:sub>
                                      <m:r>
                                        <a:rPr lang="en-GB" sz="1600" i="1">
                                          <a:latin typeface="Cambria Math" panose="02040503050406030204" pitchFamily="18" charset="0"/>
                                          <a:ea typeface="Cambria Math" panose="02040503050406030204" pitchFamily="18" charset="0"/>
                                        </a:rPr>
                                        <m:t>𝑏</m:t>
                                      </m:r>
                                    </m:sub>
                                  </m:sSub>
                                  <m:r>
                                    <a:rPr lang="en-GB" sz="1600" i="1">
                                      <a:latin typeface="Cambria Math" panose="02040503050406030204" pitchFamily="18" charset="0"/>
                                      <a:ea typeface="Cambria Math" panose="02040503050406030204" pitchFamily="18" charset="0"/>
                                    </a:rPr>
                                    <m:t>−1</m:t>
                                  </m:r>
                                </m:sup>
                                <m:e>
                                  <m:sSup>
                                    <m:sSupPr>
                                      <m:ctrlPr>
                                        <a:rPr lang="en-GB" sz="1600" i="1">
                                          <a:latin typeface="Cambria Math" panose="02040503050406030204" pitchFamily="18" charset="0"/>
                                          <a:ea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𝑒</m:t>
                                      </m:r>
                                    </m:e>
                                    <m:sup>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𝑗h</m:t>
                                      </m:r>
                                      <m:f>
                                        <m:fPr>
                                          <m:ctrlPr>
                                            <a:rPr lang="en-GB" sz="1600" i="1">
                                              <a:latin typeface="Cambria Math" panose="02040503050406030204" pitchFamily="18" charset="0"/>
                                            </a:rPr>
                                          </m:ctrlPr>
                                        </m:fPr>
                                        <m:num>
                                          <m:r>
                                            <a:rPr lang="en-GB" sz="1600" i="1">
                                              <a:latin typeface="Cambria Math" panose="02040503050406030204" pitchFamily="18" charset="0"/>
                                            </a:rPr>
                                            <m:t>2</m:t>
                                          </m:r>
                                          <m:r>
                                            <a:rPr lang="en-GB" sz="1600" i="1">
                                              <a:latin typeface="Cambria Math" panose="02040503050406030204" pitchFamily="18" charset="0"/>
                                              <a:ea typeface="Cambria Math" panose="02040503050406030204" pitchFamily="18" charset="0"/>
                                            </a:rPr>
                                            <m:t>𝜋</m:t>
                                          </m:r>
                                        </m:num>
                                        <m:den>
                                          <m:sSub>
                                            <m:sSubPr>
                                              <m:ctrlPr>
                                                <a:rPr lang="en-GB" sz="1600" i="1">
                                                  <a:latin typeface="Cambria Math" panose="02040503050406030204" pitchFamily="18" charset="0"/>
                                                </a:rPr>
                                              </m:ctrlPr>
                                            </m:sSubPr>
                                            <m:e>
                                              <m:r>
                                                <a:rPr lang="en-GB" sz="1600" i="1">
                                                  <a:latin typeface="Cambria Math" panose="02040503050406030204" pitchFamily="18" charset="0"/>
                                                </a:rPr>
                                                <m:t>𝑁</m:t>
                                              </m:r>
                                            </m:e>
                                            <m:sub>
                                              <m:r>
                                                <a:rPr lang="en-GB" sz="1600" i="1">
                                                  <a:latin typeface="Cambria Math" panose="02040503050406030204" pitchFamily="18" charset="0"/>
                                                </a:rPr>
                                                <m:t>𝑏</m:t>
                                              </m:r>
                                            </m:sub>
                                          </m:sSub>
                                        </m:den>
                                      </m:f>
                                      <m:d>
                                        <m:dPr>
                                          <m:ctrlPr>
                                            <a:rPr lang="en-GB" sz="1600" i="1" smtClean="0">
                                              <a:latin typeface="Cambria Math" panose="02040503050406030204" pitchFamily="18" charset="0"/>
                                            </a:rPr>
                                          </m:ctrlPr>
                                        </m:dPr>
                                        <m:e>
                                          <m:r>
                                            <a:rPr lang="en-GB" sz="1600" b="0" i="1" smtClean="0">
                                              <a:latin typeface="Cambria Math" panose="02040503050406030204" pitchFamily="18" charset="0"/>
                                            </a:rPr>
                                            <m:t>𝑞</m:t>
                                          </m:r>
                                          <m:r>
                                            <a:rPr lang="en-GB" sz="1600" b="0" i="1" smtClean="0">
                                              <a:latin typeface="Cambria Math" panose="02040503050406030204" pitchFamily="18" charset="0"/>
                                            </a:rPr>
                                            <m:t>+</m:t>
                                          </m:r>
                                          <m:r>
                                            <a:rPr lang="en-GB" sz="1600" b="0" i="1" smtClean="0">
                                              <a:latin typeface="Cambria Math" panose="02040503050406030204" pitchFamily="18" charset="0"/>
                                            </a:rPr>
                                            <m:t>𝑚</m:t>
                                          </m:r>
                                          <m:r>
                                            <a:rPr lang="en-GB" sz="1600" i="1">
                                              <a:latin typeface="Cambria Math" panose="02040503050406030204" pitchFamily="18" charset="0"/>
                                              <a:ea typeface="Cambria Math" panose="02040503050406030204" pitchFamily="18" charset="0"/>
                                            </a:rPr>
                                            <m:t>𝜇</m:t>
                                          </m:r>
                                        </m:e>
                                      </m:d>
                                    </m:sup>
                                  </m:sSup>
                                </m:e>
                              </m:nary>
                            </m:e>
                          </m:nary>
                        </m:e>
                      </m:nary>
                    </m:oMath>
                  </m:oMathPara>
                </a14:m>
                <a:endParaRPr lang="en-GB" sz="1600" dirty="0"/>
              </a:p>
            </p:txBody>
          </p:sp>
        </mc:Choice>
        <mc:Fallback xmlns="">
          <p:sp>
            <p:nvSpPr>
              <p:cNvPr id="13" name="CasellaDiTesto 12">
                <a:extLst>
                  <a:ext uri="{FF2B5EF4-FFF2-40B4-BE49-F238E27FC236}">
                    <a16:creationId xmlns:a16="http://schemas.microsoft.com/office/drawing/2014/main" id="{2EAE27AF-1B1E-4CC7-ACE6-C13AF2567360}"/>
                  </a:ext>
                </a:extLst>
              </p:cNvPr>
              <p:cNvSpPr txBox="1">
                <a:spLocks noRot="1" noChangeAspect="1" noMove="1" noResize="1" noEditPoints="1" noAdjustHandles="1" noChangeArrowheads="1" noChangeShapeType="1" noTextEdit="1"/>
              </p:cNvSpPr>
              <p:nvPr/>
            </p:nvSpPr>
            <p:spPr>
              <a:xfrm>
                <a:off x="13855" y="4970596"/>
                <a:ext cx="12178145" cy="81169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F90A156-7F4D-4205-AC47-D88FEBD6D490}"/>
                  </a:ext>
                </a:extLst>
              </p:cNvPr>
              <p:cNvSpPr txBox="1"/>
              <p:nvPr/>
            </p:nvSpPr>
            <p:spPr>
              <a:xfrm>
                <a:off x="-447381" y="5843064"/>
                <a:ext cx="7558394"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nary>
                        <m:naryPr>
                          <m:chr m:val="∑"/>
                          <m:ctrlPr>
                            <a:rPr lang="en-GB" sz="1800" i="1">
                              <a:latin typeface="Cambria Math" panose="02040503050406030204" pitchFamily="18" charset="0"/>
                            </a:rPr>
                          </m:ctrlPr>
                        </m:naryPr>
                        <m:sub>
                          <m:r>
                            <a:rPr lang="en-GB" sz="1800" b="0" i="1" smtClean="0">
                              <a:latin typeface="Cambria Math" panose="02040503050406030204" pitchFamily="18" charset="0"/>
                            </a:rPr>
                            <m:t>𝑙</m:t>
                          </m:r>
                          <m:r>
                            <a:rPr lang="en-GB" sz="1800" i="1">
                              <a:latin typeface="Cambria Math" panose="02040503050406030204" pitchFamily="18" charset="0"/>
                            </a:rPr>
                            <m:t>=−∞</m:t>
                          </m:r>
                        </m:sub>
                        <m:sup>
                          <m:r>
                            <a:rPr lang="en-GB" sz="1800" i="1">
                              <a:latin typeface="Cambria Math" panose="02040503050406030204" pitchFamily="18" charset="0"/>
                            </a:rPr>
                            <m:t>+</m:t>
                          </m:r>
                          <m:r>
                            <a:rPr lang="en-GB" sz="1800" i="1">
                              <a:latin typeface="Cambria Math" panose="02040503050406030204" pitchFamily="18" charset="0"/>
                              <a:ea typeface="Cambria Math" panose="02040503050406030204" pitchFamily="18" charset="0"/>
                            </a:rPr>
                            <m:t>∞</m:t>
                          </m:r>
                        </m:sup>
                        <m:e>
                          <m:nary>
                            <m:naryPr>
                              <m:chr m:val="∑"/>
                              <m:ctrlPr>
                                <a:rPr lang="en-GB" sz="1800" i="1">
                                  <a:latin typeface="Cambria Math" panose="02040503050406030204" pitchFamily="18" charset="0"/>
                                  <a:ea typeface="Cambria Math" panose="02040503050406030204" pitchFamily="18" charset="0"/>
                                </a:rPr>
                              </m:ctrlPr>
                            </m:naryPr>
                            <m:sub>
                              <m:r>
                                <m:rPr>
                                  <m:brk m:alnAt="23"/>
                                </m:rPr>
                                <a:rPr lang="en-GB" sz="1800" i="1">
                                  <a:latin typeface="Cambria Math" panose="02040503050406030204" pitchFamily="18" charset="0"/>
                                  <a:ea typeface="Cambria Math" panose="02040503050406030204" pitchFamily="18" charset="0"/>
                                </a:rPr>
                                <m:t>𝑚</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rPr>
                                <m:t>−∞</m:t>
                              </m:r>
                            </m:sub>
                            <m:sup>
                              <m:r>
                                <a:rPr lang="en-GB" sz="1800" i="1">
                                  <a:latin typeface="Cambria Math" panose="02040503050406030204" pitchFamily="18" charset="0"/>
                                </a:rPr>
                                <m:t>∞</m:t>
                              </m:r>
                            </m:sup>
                            <m:e>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𝑗</m:t>
                                  </m:r>
                                </m:e>
                                <m:sup>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𝑚</m:t>
                                  </m:r>
                                </m:sup>
                              </m:sSup>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𝐽</m:t>
                                  </m:r>
                                </m:e>
                                <m:sub>
                                  <m:r>
                                    <a:rPr lang="en-GB" sz="1800" i="1">
                                      <a:latin typeface="Cambria Math" panose="02040503050406030204" pitchFamily="18" charset="0"/>
                                      <a:ea typeface="Cambria Math" panose="02040503050406030204" pitchFamily="18" charset="0"/>
                                    </a:rPr>
                                    <m:t>𝑚</m:t>
                                  </m:r>
                                </m:sub>
                              </m:sSub>
                              <m:d>
                                <m:dPr>
                                  <m:begChr m:val="["/>
                                  <m:endChr m:val="]"/>
                                  <m:ctrlPr>
                                    <a:rPr lang="en-GB" sz="1800" i="1" smtClean="0">
                                      <a:latin typeface="Cambria Math" panose="02040503050406030204" pitchFamily="18" charset="0"/>
                                      <a:ea typeface="Cambria Math" panose="02040503050406030204" pitchFamily="18" charset="0"/>
                                    </a:rPr>
                                  </m:ctrlPr>
                                </m:dPr>
                                <m:e>
                                  <m:d>
                                    <m:dPr>
                                      <m:ctrlPr>
                                        <a:rPr lang="en-GB" sz="180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b="0" i="1" smtClean="0">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𝑠</m:t>
                                      </m:r>
                                    </m:sub>
                                  </m:sSub>
                                </m:e>
                              </m:d>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𝑒</m:t>
                                  </m:r>
                                </m:e>
                                <m:sup>
                                  <m:r>
                                    <a:rPr lang="en-GB" sz="1800" i="1">
                                      <a:latin typeface="Cambria Math" panose="02040503050406030204" pitchFamily="18" charset="0"/>
                                      <a:ea typeface="Cambria Math" panose="02040503050406030204" pitchFamily="18" charset="0"/>
                                    </a:rPr>
                                    <m:t>𝑗</m:t>
                                  </m:r>
                                  <m:r>
                                    <a:rPr lang="en-GB" sz="1800" b="0" i="1" smtClean="0">
                                      <a:latin typeface="Cambria Math" panose="02040503050406030204" pitchFamily="18" charset="0"/>
                                      <a:ea typeface="Cambria Math" panose="02040503050406030204" pitchFamily="18" charset="0"/>
                                    </a:rPr>
                                    <m:t>𝑡</m:t>
                                  </m:r>
                                  <m:d>
                                    <m:dPr>
                                      <m:begChr m:val="["/>
                                      <m:endChr m:val="]"/>
                                      <m:ctrlPr>
                                        <a:rPr lang="en-GB" sz="1800" b="0" i="1" smtClean="0">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r>
                                        <m:rPr>
                                          <m:sty m:val="p"/>
                                        </m:rPr>
                                        <a:rPr lang="en-GB">
                                          <a:latin typeface="Cambria Math" panose="02040503050406030204" pitchFamily="18" charset="0"/>
                                          <a:ea typeface="Cambria Math" panose="02040503050406030204" pitchFamily="18" charset="0"/>
                                        </a:rPr>
                                        <m:t>Re</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e>
                                      </m:d>
                                    </m:e>
                                  </m:d>
                                </m:sup>
                              </m:sSup>
                            </m:e>
                          </m:nary>
                        </m:e>
                      </m:nary>
                    </m:oMath>
                  </m:oMathPara>
                </a14:m>
                <a:endParaRPr lang="en-GB" dirty="0"/>
              </a:p>
            </p:txBody>
          </p:sp>
        </mc:Choice>
        <mc:Fallback xmlns="">
          <p:sp>
            <p:nvSpPr>
              <p:cNvPr id="15" name="CasellaDiTesto 14">
                <a:extLst>
                  <a:ext uri="{FF2B5EF4-FFF2-40B4-BE49-F238E27FC236}">
                    <a16:creationId xmlns:a16="http://schemas.microsoft.com/office/drawing/2014/main" id="{8F90A156-7F4D-4205-AC47-D88FEBD6D490}"/>
                  </a:ext>
                </a:extLst>
              </p:cNvPr>
              <p:cNvSpPr txBox="1">
                <a:spLocks noRot="1" noChangeAspect="1" noMove="1" noResize="1" noEditPoints="1" noAdjustHandles="1" noChangeArrowheads="1" noChangeShapeType="1" noTextEdit="1"/>
              </p:cNvSpPr>
              <p:nvPr/>
            </p:nvSpPr>
            <p:spPr>
              <a:xfrm>
                <a:off x="-447381" y="5843064"/>
                <a:ext cx="7558394" cy="862224"/>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53529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65C5792-19EC-4D4A-AB32-F25E47E5F263}"/>
              </a:ext>
            </a:extLst>
          </p:cNvPr>
          <p:cNvSpPr>
            <a:spLocks noGrp="1"/>
          </p:cNvSpPr>
          <p:nvPr>
            <p:ph type="sldNum" sz="quarter" idx="12"/>
          </p:nvPr>
        </p:nvSpPr>
        <p:spPr/>
        <p:txBody>
          <a:bodyPr/>
          <a:lstStyle/>
          <a:p>
            <a:fld id="{F556478C-EA8F-4B12-8AB2-8053E5C3663D}" type="slidenum">
              <a:rPr lang="en-GB" smtClean="0"/>
              <a:t>69</a:t>
            </a:fld>
            <a:endParaRPr lang="en-GB"/>
          </a:p>
        </p:txBody>
      </p:sp>
      <p:sp>
        <p:nvSpPr>
          <p:cNvPr id="9" name="CasellaDiTesto 8">
            <a:extLst>
              <a:ext uri="{FF2B5EF4-FFF2-40B4-BE49-F238E27FC236}">
                <a16:creationId xmlns:a16="http://schemas.microsoft.com/office/drawing/2014/main" id="{656FDA02-4C00-4CEE-82B1-576504BAA238}"/>
              </a:ext>
            </a:extLst>
          </p:cNvPr>
          <p:cNvSpPr txBox="1"/>
          <p:nvPr/>
        </p:nvSpPr>
        <p:spPr>
          <a:xfrm>
            <a:off x="-27709" y="71940"/>
            <a:ext cx="12219709" cy="677108"/>
          </a:xfrm>
          <a:prstGeom prst="rect">
            <a:avLst/>
          </a:prstGeom>
          <a:noFill/>
        </p:spPr>
        <p:txBody>
          <a:bodyPr wrap="square" rtlCol="0">
            <a:spAutoFit/>
          </a:bodyPr>
          <a:lstStyle/>
          <a:p>
            <a:pPr algn="ctr"/>
            <a:r>
              <a:rPr lang="en-GB" sz="3800" dirty="0">
                <a:latin typeface="+mj-lt"/>
              </a:rPr>
              <a:t>Coupled-bunch oscillations: beam spectrum (2/2)</a:t>
            </a:r>
          </a:p>
        </p:txBody>
      </p:sp>
      <p:sp>
        <p:nvSpPr>
          <p:cNvPr id="14" name="CasellaDiTesto 13">
            <a:extLst>
              <a:ext uri="{FF2B5EF4-FFF2-40B4-BE49-F238E27FC236}">
                <a16:creationId xmlns:a16="http://schemas.microsoft.com/office/drawing/2014/main" id="{3DAB8563-0CEC-41FB-8765-1FFBCEDF1D15}"/>
              </a:ext>
            </a:extLst>
          </p:cNvPr>
          <p:cNvSpPr txBox="1"/>
          <p:nvPr/>
        </p:nvSpPr>
        <p:spPr>
          <a:xfrm>
            <a:off x="62144" y="856494"/>
            <a:ext cx="6107836" cy="2862322"/>
          </a:xfrm>
          <a:prstGeom prst="rect">
            <a:avLst/>
          </a:prstGeom>
          <a:noFill/>
        </p:spPr>
        <p:txBody>
          <a:bodyPr wrap="square">
            <a:spAutoFit/>
          </a:bodyPr>
          <a:lstStyle/>
          <a:p>
            <a:pPr marL="285750" indent="-285750">
              <a:buFont typeface="Wingdings" panose="05000000000000000000" pitchFamily="2" charset="2"/>
              <a:buChar char="q"/>
            </a:pPr>
            <a:r>
              <a:rPr lang="en-GB" dirty="0"/>
              <a:t>Therefore the beam spectrum can be written as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0D91F74-354D-4CEF-8513-9D30F779E321}"/>
                  </a:ext>
                </a:extLst>
              </p:cNvPr>
              <p:cNvSpPr txBox="1"/>
              <p:nvPr/>
            </p:nvSpPr>
            <p:spPr>
              <a:xfrm>
                <a:off x="0" y="1217865"/>
                <a:ext cx="12192000"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solidFill>
                            <a:schemeClr val="tx1"/>
                          </a:solidFill>
                          <a:latin typeface="Cambria Math" panose="02040503050406030204" pitchFamily="18" charset="0"/>
                          <a:ea typeface="Cambria Math" panose="02040503050406030204" pitchFamily="18" charset="0"/>
                        </a:rPr>
                        <m:t>𝑆</m:t>
                      </m:r>
                      <m:d>
                        <m:dPr>
                          <m:ctrlPr>
                            <a:rPr lang="en-GB" sz="1800" b="0" i="1" smtClean="0">
                              <a:solidFill>
                                <a:schemeClr val="tx1"/>
                              </a:solidFill>
                              <a:latin typeface="Cambria Math" panose="02040503050406030204" pitchFamily="18" charset="0"/>
                              <a:ea typeface="Cambria Math" panose="02040503050406030204" pitchFamily="18" charset="0"/>
                            </a:rPr>
                          </m:ctrlPr>
                        </m:dPr>
                        <m:e>
                          <m:r>
                            <a:rPr lang="en-GB" sz="1800" b="0" i="1" smtClean="0">
                              <a:solidFill>
                                <a:schemeClr val="tx1"/>
                              </a:solidFill>
                              <a:latin typeface="Cambria Math" panose="02040503050406030204" pitchFamily="18" charset="0"/>
                              <a:ea typeface="Cambria Math" panose="02040503050406030204" pitchFamily="18" charset="0"/>
                            </a:rPr>
                            <m:t>𝜔</m:t>
                          </m:r>
                        </m:e>
                      </m:d>
                      <m:r>
                        <a:rPr lang="en-GB" sz="1800" i="1" smtClean="0">
                          <a:solidFill>
                            <a:schemeClr val="tx1"/>
                          </a:solidFill>
                          <a:latin typeface="Cambria Math" panose="02040503050406030204" pitchFamily="18" charset="0"/>
                          <a:ea typeface="Cambria Math" panose="02040503050406030204" pitchFamily="18" charset="0"/>
                        </a:rPr>
                        <m:t>=</m:t>
                      </m:r>
                      <m:nary>
                        <m:naryPr>
                          <m:ctrlPr>
                            <a:rPr lang="en-GB" sz="1800" i="1">
                              <a:solidFill>
                                <a:schemeClr val="tx1"/>
                              </a:solidFill>
                              <a:latin typeface="Cambria Math" panose="02040503050406030204" pitchFamily="18" charset="0"/>
                              <a:ea typeface="Cambria Math" panose="02040503050406030204" pitchFamily="18" charset="0"/>
                            </a:rPr>
                          </m:ctrlPr>
                        </m:naryPr>
                        <m:sub>
                          <m:r>
                            <m:rPr>
                              <m:brk m:alnAt="23"/>
                            </m:rPr>
                            <a:rPr lang="en-GB" sz="1800" i="1">
                              <a:solidFill>
                                <a:schemeClr val="tx1"/>
                              </a:solidFill>
                              <a:latin typeface="Cambria Math" panose="02040503050406030204" pitchFamily="18" charset="0"/>
                              <a:ea typeface="Cambria Math" panose="02040503050406030204" pitchFamily="18" charset="0"/>
                            </a:rPr>
                            <m:t>−</m:t>
                          </m:r>
                          <m:r>
                            <a:rPr lang="en-GB" sz="1800" i="1">
                              <a:solidFill>
                                <a:schemeClr val="tx1"/>
                              </a:solidFill>
                              <a:latin typeface="Cambria Math" panose="02040503050406030204" pitchFamily="18" charset="0"/>
                              <a:ea typeface="Cambria Math" panose="02040503050406030204" pitchFamily="18" charset="0"/>
                            </a:rPr>
                            <m:t>∞</m:t>
                          </m:r>
                        </m:sub>
                        <m:sup>
                          <m:r>
                            <a:rPr lang="en-GB" sz="1800" i="1">
                              <a:solidFill>
                                <a:schemeClr val="tx1"/>
                              </a:solidFill>
                              <a:latin typeface="Cambria Math" panose="02040503050406030204" pitchFamily="18" charset="0"/>
                              <a:ea typeface="Cambria Math" panose="02040503050406030204" pitchFamily="18" charset="0"/>
                            </a:rPr>
                            <m:t>+∞</m:t>
                          </m:r>
                        </m:sup>
                        <m:e>
                          <m:r>
                            <a:rPr lang="en-GB" sz="1800" i="1">
                              <a:solidFill>
                                <a:schemeClr val="tx1"/>
                              </a:solidFill>
                              <a:latin typeface="Cambria Math" panose="02040503050406030204" pitchFamily="18" charset="0"/>
                              <a:ea typeface="Cambria Math" panose="02040503050406030204" pitchFamily="18" charset="0"/>
                            </a:rPr>
                            <m:t>𝜆</m:t>
                          </m:r>
                          <m:d>
                            <m:dPr>
                              <m:ctrlPr>
                                <a:rPr lang="en-GB" sz="1800" i="1">
                                  <a:solidFill>
                                    <a:schemeClr val="tx1"/>
                                  </a:solidFill>
                                  <a:latin typeface="Cambria Math" panose="02040503050406030204" pitchFamily="18" charset="0"/>
                                  <a:ea typeface="Cambria Math" panose="02040503050406030204" pitchFamily="18" charset="0"/>
                                </a:rPr>
                              </m:ctrlPr>
                            </m:dPr>
                            <m:e>
                              <m:r>
                                <a:rPr lang="en-GB" sz="1800" i="1">
                                  <a:solidFill>
                                    <a:schemeClr val="tx1"/>
                                  </a:solidFill>
                                  <a:latin typeface="Cambria Math" panose="02040503050406030204" pitchFamily="18" charset="0"/>
                                  <a:ea typeface="Cambria Math" panose="02040503050406030204" pitchFamily="18" charset="0"/>
                                </a:rPr>
                                <m:t>𝑡</m:t>
                              </m:r>
                            </m:e>
                          </m:d>
                          <m:sSup>
                            <m:sSupPr>
                              <m:ctrlPr>
                                <a:rPr lang="en-GB" sz="1800" i="1">
                                  <a:solidFill>
                                    <a:schemeClr val="tx1"/>
                                  </a:solidFill>
                                  <a:latin typeface="Cambria Math" panose="02040503050406030204" pitchFamily="18" charset="0"/>
                                  <a:ea typeface="Cambria Math" panose="02040503050406030204" pitchFamily="18" charset="0"/>
                                </a:rPr>
                              </m:ctrlPr>
                            </m:sSupPr>
                            <m:e>
                              <m:r>
                                <a:rPr lang="en-GB" sz="1800" i="1">
                                  <a:solidFill>
                                    <a:schemeClr val="tx1"/>
                                  </a:solidFill>
                                  <a:latin typeface="Cambria Math" panose="02040503050406030204" pitchFamily="18" charset="0"/>
                                  <a:ea typeface="Cambria Math" panose="02040503050406030204" pitchFamily="18" charset="0"/>
                                </a:rPr>
                                <m:t>𝑒</m:t>
                              </m:r>
                            </m:e>
                            <m:sup>
                              <m:r>
                                <a:rPr lang="en-GB" sz="1800" b="0" i="1" smtClean="0">
                                  <a:solidFill>
                                    <a:schemeClr val="tx1"/>
                                  </a:solidFill>
                                  <a:latin typeface="Cambria Math" panose="02040503050406030204" pitchFamily="18" charset="0"/>
                                  <a:ea typeface="Cambria Math" panose="02040503050406030204" pitchFamily="18" charset="0"/>
                                </a:rPr>
                                <m:t>−</m:t>
                              </m:r>
                              <m:r>
                                <a:rPr lang="en-GB" sz="1800" i="1">
                                  <a:solidFill>
                                    <a:schemeClr val="tx1"/>
                                  </a:solidFill>
                                  <a:latin typeface="Cambria Math" panose="02040503050406030204" pitchFamily="18" charset="0"/>
                                  <a:ea typeface="Cambria Math" panose="02040503050406030204" pitchFamily="18" charset="0"/>
                                </a:rPr>
                                <m:t>𝑗</m:t>
                              </m:r>
                              <m:r>
                                <a:rPr lang="en-GB" sz="1800" i="1">
                                  <a:solidFill>
                                    <a:schemeClr val="tx1"/>
                                  </a:solidFill>
                                  <a:latin typeface="Cambria Math" panose="02040503050406030204" pitchFamily="18" charset="0"/>
                                  <a:ea typeface="Cambria Math" panose="02040503050406030204" pitchFamily="18" charset="0"/>
                                </a:rPr>
                                <m:t>𝜔</m:t>
                              </m:r>
                              <m:r>
                                <a:rPr lang="en-GB" sz="1800" i="1">
                                  <a:solidFill>
                                    <a:schemeClr val="tx1"/>
                                  </a:solidFill>
                                  <a:latin typeface="Cambria Math" panose="02040503050406030204" pitchFamily="18" charset="0"/>
                                  <a:ea typeface="Cambria Math" panose="02040503050406030204" pitchFamily="18" charset="0"/>
                                </a:rPr>
                                <m:t>𝑡</m:t>
                              </m:r>
                            </m:sup>
                          </m:sSup>
                        </m:e>
                      </m:nary>
                      <m:r>
                        <a:rPr lang="en-GB" sz="1800" i="1">
                          <a:solidFill>
                            <a:schemeClr val="tx1"/>
                          </a:solidFill>
                          <a:latin typeface="Cambria Math" panose="02040503050406030204" pitchFamily="18" charset="0"/>
                          <a:ea typeface="Cambria Math" panose="02040503050406030204" pitchFamily="18" charset="0"/>
                        </a:rPr>
                        <m:t>𝑑𝑡</m:t>
                      </m:r>
                      <m:r>
                        <a:rPr lang="en-GB" sz="1800" i="1">
                          <a:solidFill>
                            <a:schemeClr val="tx1"/>
                          </a:solidFill>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rPr>
                            <m:t>𝑙</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𝑚</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sub>
                            <m:sup>
                              <m:r>
                                <a:rPr lang="en-GB" i="1">
                                  <a:latin typeface="Cambria Math" panose="02040503050406030204" pitchFamily="18" charset="0"/>
                                </a:rPr>
                                <m:t>∞</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𝑗</m:t>
                                  </m:r>
                                </m:e>
                                <m: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sup>
                              </m:s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𝐽</m:t>
                                  </m:r>
                                </m:e>
                                <m:sub>
                                  <m:r>
                                    <a:rPr lang="en-GB" i="1">
                                      <a:latin typeface="Cambria Math" panose="02040503050406030204" pitchFamily="18" charset="0"/>
                                      <a:ea typeface="Cambria Math" panose="02040503050406030204" pitchFamily="18" charset="0"/>
                                    </a:rPr>
                                    <m:t>𝑚</m:t>
                                  </m:r>
                                </m:sub>
                              </m:sSub>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𝑠</m:t>
                                      </m:r>
                                    </m:sub>
                                  </m:sSub>
                                </m:e>
                              </m:d>
                              <m:nary>
                                <m:naryPr>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sub>
                                <m:sup>
                                  <m:r>
                                    <a:rPr lang="en-GB" i="1">
                                      <a:latin typeface="Cambria Math" panose="02040503050406030204" pitchFamily="18" charset="0"/>
                                      <a:ea typeface="Cambria Math" panose="02040503050406030204" pitchFamily="18" charset="0"/>
                                    </a:rPr>
                                    <m:t>+∞</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𝑗𝑡</m:t>
                                      </m:r>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r>
                                            <m:rPr>
                                              <m:sty m:val="p"/>
                                            </m:rPr>
                                            <a:rPr lang="en-GB">
                                              <a:latin typeface="Cambria Math" panose="02040503050406030204" pitchFamily="18" charset="0"/>
                                              <a:ea typeface="Cambria Math" panose="02040503050406030204" pitchFamily="18" charset="0"/>
                                            </a:rPr>
                                            <m:t>Re</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e>
                                      </m:d>
                                    </m:sup>
                                  </m:sSup>
                                </m:e>
                              </m:nary>
                              <m:r>
                                <a:rPr lang="en-GB" i="1">
                                  <a:latin typeface="Cambria Math" panose="02040503050406030204" pitchFamily="18" charset="0"/>
                                  <a:ea typeface="Cambria Math" panose="02040503050406030204" pitchFamily="18" charset="0"/>
                                </a:rPr>
                                <m:t>𝑑𝑡</m:t>
                              </m:r>
                            </m:e>
                          </m:nary>
                        </m:e>
                      </m:nary>
                    </m:oMath>
                  </m:oMathPara>
                </a14:m>
                <a:endParaRPr lang="en-GB" dirty="0"/>
              </a:p>
            </p:txBody>
          </p:sp>
        </mc:Choice>
        <mc:Fallback xmlns="">
          <p:sp>
            <p:nvSpPr>
              <p:cNvPr id="16" name="CasellaDiTesto 15">
                <a:extLst>
                  <a:ext uri="{FF2B5EF4-FFF2-40B4-BE49-F238E27FC236}">
                    <a16:creationId xmlns:a16="http://schemas.microsoft.com/office/drawing/2014/main" id="{70D91F74-354D-4CEF-8513-9D30F779E321}"/>
                  </a:ext>
                </a:extLst>
              </p:cNvPr>
              <p:cNvSpPr txBox="1">
                <a:spLocks noRot="1" noChangeAspect="1" noMove="1" noResize="1" noEditPoints="1" noAdjustHandles="1" noChangeArrowheads="1" noChangeShapeType="1" noTextEdit="1"/>
              </p:cNvSpPr>
              <p:nvPr/>
            </p:nvSpPr>
            <p:spPr>
              <a:xfrm>
                <a:off x="0" y="1217865"/>
                <a:ext cx="12192000" cy="862224"/>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A1605831-F4FF-4E00-B015-968146DDC470}"/>
                  </a:ext>
                </a:extLst>
              </p:cNvPr>
              <p:cNvSpPr txBox="1"/>
              <p:nvPr/>
            </p:nvSpPr>
            <p:spPr>
              <a:xfrm>
                <a:off x="506026" y="2152026"/>
                <a:ext cx="9738804" cy="8622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i="1" smtClean="0">
                          <a:solidFill>
                            <a:schemeClr val="tx1"/>
                          </a:solidFill>
                          <a:latin typeface="Cambria Math" panose="02040503050406030204" pitchFamily="18" charset="0"/>
                          <a:ea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rPr>
                            <m:t>𝑙</m:t>
                          </m:r>
                          <m:r>
                            <a:rPr lang="en-GB" i="1">
                              <a:latin typeface="Cambria Math" panose="02040503050406030204" pitchFamily="18" charset="0"/>
                            </a:rPr>
                            <m:t>=−∞</m:t>
                          </m:r>
                        </m:sub>
                        <m:sup>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sup>
                        <m:e>
                          <m:nary>
                            <m:naryPr>
                              <m:chr m:val="∑"/>
                              <m:ctrlPr>
                                <a:rPr lang="en-GB" i="1">
                                  <a:latin typeface="Cambria Math" panose="02040503050406030204" pitchFamily="18" charset="0"/>
                                  <a:ea typeface="Cambria Math" panose="02040503050406030204" pitchFamily="18" charset="0"/>
                                </a:rPr>
                              </m:ctrlPr>
                            </m:naryPr>
                            <m:sub>
                              <m:r>
                                <m:rPr>
                                  <m:brk m:alnAt="23"/>
                                </m:rPr>
                                <a:rPr lang="en-GB" i="1">
                                  <a:latin typeface="Cambria Math" panose="02040503050406030204" pitchFamily="18" charset="0"/>
                                  <a:ea typeface="Cambria Math" panose="02040503050406030204" pitchFamily="18" charset="0"/>
                                </a:rPr>
                                <m:t>𝑚</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sub>
                            <m:sup>
                              <m:r>
                                <a:rPr lang="en-GB" i="1">
                                  <a:latin typeface="Cambria Math" panose="02040503050406030204" pitchFamily="18" charset="0"/>
                                </a:rPr>
                                <m:t>∞</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𝑗</m:t>
                                  </m:r>
                                </m:e>
                                <m: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sup>
                              </m:s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𝐽</m:t>
                                  </m:r>
                                </m:e>
                                <m:sub>
                                  <m:r>
                                    <a:rPr lang="en-GB" i="1">
                                      <a:latin typeface="Cambria Math" panose="02040503050406030204" pitchFamily="18" charset="0"/>
                                      <a:ea typeface="Cambria Math" panose="02040503050406030204" pitchFamily="18" charset="0"/>
                                    </a:rPr>
                                    <m:t>𝑚</m:t>
                                  </m:r>
                                </m:sub>
                              </m:sSub>
                              <m:d>
                                <m:dPr>
                                  <m:begChr m:val="["/>
                                  <m:endChr m:val="]"/>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𝑠</m:t>
                                      </m:r>
                                    </m:sub>
                                  </m:sSub>
                                </m:e>
                              </m:d>
                              <m:r>
                                <a:rPr lang="en-GB" i="1">
                                  <a:latin typeface="Cambria Math" panose="02040503050406030204" pitchFamily="18" charset="0"/>
                                  <a:ea typeface="Cambria Math" panose="02040503050406030204" pitchFamily="18" charset="0"/>
                                </a:rPr>
                                <m:t>𝛿</m:t>
                              </m:r>
                              <m:d>
                                <m:dPr>
                                  <m:ctrlPr>
                                    <a:rPr lang="en-GB" i="1">
                                      <a:latin typeface="Cambria Math" panose="02040503050406030204" pitchFamily="18" charset="0"/>
                                      <a:ea typeface="Cambria Math" panose="02040503050406030204" pitchFamily="18" charset="0"/>
                                    </a:rPr>
                                  </m:ctrlPr>
                                </m:d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𝑏</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ea typeface="Cambria Math" panose="02040503050406030204" pitchFamily="18" charset="0"/>
                                        </a:rPr>
                                        <m:t>𝜇</m:t>
                                      </m:r>
                                    </m:e>
                                  </m:d>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r>
                                    <m:rPr>
                                      <m:sty m:val="p"/>
                                    </m:rPr>
                                    <a:rPr lang="en-GB">
                                      <a:latin typeface="Cambria Math" panose="02040503050406030204" pitchFamily="18" charset="0"/>
                                      <a:ea typeface="Cambria Math" panose="02040503050406030204" pitchFamily="18" charset="0"/>
                                    </a:rPr>
                                    <m:t>Re</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𝜇</m:t>
                                              </m:r>
                                            </m:e>
                                          </m:d>
                                        </m:sup>
                                      </m:sSup>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𝜔</m:t>
                                  </m:r>
                                </m:e>
                              </m:d>
                            </m:e>
                          </m:nary>
                        </m:e>
                      </m:nary>
                    </m:oMath>
                  </m:oMathPara>
                </a14:m>
                <a:endParaRPr lang="en-GB" dirty="0"/>
              </a:p>
            </p:txBody>
          </p:sp>
        </mc:Choice>
        <mc:Fallback xmlns="">
          <p:sp>
            <p:nvSpPr>
              <p:cNvPr id="17" name="CasellaDiTesto 16">
                <a:extLst>
                  <a:ext uri="{FF2B5EF4-FFF2-40B4-BE49-F238E27FC236}">
                    <a16:creationId xmlns:a16="http://schemas.microsoft.com/office/drawing/2014/main" id="{A1605831-F4FF-4E00-B015-968146DDC470}"/>
                  </a:ext>
                </a:extLst>
              </p:cNvPr>
              <p:cNvSpPr txBox="1">
                <a:spLocks noRot="1" noChangeAspect="1" noMove="1" noResize="1" noEditPoints="1" noAdjustHandles="1" noChangeArrowheads="1" noChangeShapeType="1" noTextEdit="1"/>
              </p:cNvSpPr>
              <p:nvPr/>
            </p:nvSpPr>
            <p:spPr>
              <a:xfrm>
                <a:off x="506026" y="2152026"/>
                <a:ext cx="9738804" cy="86222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9E270F4-BB2E-42AF-ACC1-84068BF9F46A}"/>
                  </a:ext>
                </a:extLst>
              </p:cNvPr>
              <p:cNvSpPr txBox="1"/>
              <p:nvPr/>
            </p:nvSpPr>
            <p:spPr>
              <a:xfrm>
                <a:off x="-1" y="3052905"/>
                <a:ext cx="12219709" cy="3780907"/>
              </a:xfrm>
              <a:prstGeom prst="rect">
                <a:avLst/>
              </a:prstGeom>
              <a:noFill/>
            </p:spPr>
            <p:txBody>
              <a:bodyPr wrap="square" rtlCol="0">
                <a:spAutoFit/>
              </a:bodyPr>
              <a:lstStyle/>
              <a:p>
                <a:pPr marL="285750" indent="-285750">
                  <a:buFont typeface="Wingdings" panose="05000000000000000000" pitchFamily="2" charset="2"/>
                  <a:buChar char="q"/>
                </a:pPr>
                <a:r>
                  <a:rPr lang="en-GB" dirty="0">
                    <a:solidFill>
                      <a:srgbClr val="FF0000"/>
                    </a:solidFill>
                  </a:rPr>
                  <a:t>The beam spectrum is discrete and its lines are situated at </a:t>
                </a:r>
                <a14:m>
                  <m:oMath xmlns:m="http://schemas.openxmlformats.org/officeDocument/2006/math">
                    <m:r>
                      <a:rPr lang="en-GB" b="0" i="1" smtClean="0">
                        <a:solidFill>
                          <a:srgbClr val="FF0000"/>
                        </a:solidFill>
                        <a:latin typeface="Cambria Math" panose="02040503050406030204" pitchFamily="18" charset="0"/>
                        <a:ea typeface="Cambria Math" panose="02040503050406030204" pitchFamily="18" charset="0"/>
                      </a:rPr>
                      <m:t>𝜔</m:t>
                    </m:r>
                    <m:r>
                      <a:rPr lang="en-GB" b="0" i="1" smtClean="0">
                        <a:solidFill>
                          <a:srgbClr val="FF0000"/>
                        </a:solidFill>
                        <a:latin typeface="Cambria Math" panose="02040503050406030204" pitchFamily="18" charset="0"/>
                        <a:ea typeface="Cambria Math" panose="02040503050406030204" pitchFamily="18" charset="0"/>
                      </a:rPr>
                      <m:t>=</m:t>
                    </m:r>
                    <m:d>
                      <m:dPr>
                        <m:ctrlPr>
                          <a:rPr lang="en-GB" i="1" smtClean="0">
                            <a:solidFill>
                              <a:srgbClr val="FF0000"/>
                            </a:solidFill>
                            <a:latin typeface="Cambria Math" panose="02040503050406030204" pitchFamily="18" charset="0"/>
                            <a:ea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𝑙</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𝑁</m:t>
                            </m:r>
                          </m:e>
                          <m:sub>
                            <m:r>
                              <a:rPr lang="en-GB" i="1">
                                <a:solidFill>
                                  <a:srgbClr val="FF0000"/>
                                </a:solidFill>
                                <a:latin typeface="Cambria Math" panose="02040503050406030204" pitchFamily="18" charset="0"/>
                              </a:rPr>
                              <m:t>𝑏</m:t>
                            </m:r>
                          </m:sub>
                        </m:sSub>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𝑚</m:t>
                        </m:r>
                        <m:r>
                          <a:rPr lang="en-GB" i="1">
                            <a:solidFill>
                              <a:srgbClr val="FF0000"/>
                            </a:solidFill>
                            <a:latin typeface="Cambria Math" panose="02040503050406030204" pitchFamily="18" charset="0"/>
                            <a:ea typeface="Cambria Math" panose="02040503050406030204" pitchFamily="18" charset="0"/>
                          </a:rPr>
                          <m:t>𝜇</m:t>
                        </m:r>
                      </m:e>
                    </m:d>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𝜔</m:t>
                        </m:r>
                      </m:e>
                      <m:sub>
                        <m:r>
                          <a:rPr lang="en-GB" i="1">
                            <a:solidFill>
                              <a:srgbClr val="FF0000"/>
                            </a:solidFill>
                            <a:latin typeface="Cambria Math" panose="02040503050406030204" pitchFamily="18" charset="0"/>
                            <a:ea typeface="Cambria Math" panose="02040503050406030204" pitchFamily="18" charset="0"/>
                          </a:rPr>
                          <m:t>0</m:t>
                        </m:r>
                      </m:sub>
                    </m:sSub>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ea typeface="Cambria Math" panose="02040503050406030204" pitchFamily="18" charset="0"/>
                      </a:rPr>
                      <m:t>𝑚</m:t>
                    </m:r>
                    <m:r>
                      <m:rPr>
                        <m:sty m:val="p"/>
                      </m:rPr>
                      <a:rPr lang="en-GB">
                        <a:solidFill>
                          <a:srgbClr val="FF0000"/>
                        </a:solidFill>
                        <a:latin typeface="Cambria Math" panose="02040503050406030204" pitchFamily="18" charset="0"/>
                        <a:ea typeface="Cambria Math" panose="02040503050406030204" pitchFamily="18" charset="0"/>
                      </a:rPr>
                      <m:t>Re</m:t>
                    </m:r>
                    <m:d>
                      <m:dPr>
                        <m:ctrlPr>
                          <a:rPr lang="en-GB" i="1">
                            <a:solidFill>
                              <a:srgbClr val="FF0000"/>
                            </a:solidFill>
                            <a:latin typeface="Cambria Math" panose="02040503050406030204" pitchFamily="18" charset="0"/>
                            <a:ea typeface="Cambria Math" panose="02040503050406030204" pitchFamily="18" charset="0"/>
                          </a:rPr>
                        </m:ctrlPr>
                      </m:dPr>
                      <m:e>
                        <m:sSup>
                          <m:sSupPr>
                            <m:ctrlPr>
                              <a:rPr lang="en-GB" i="1">
                                <a:solidFill>
                                  <a:srgbClr val="FF0000"/>
                                </a:solidFill>
                                <a:latin typeface="Cambria Math" panose="02040503050406030204" pitchFamily="18" charset="0"/>
                                <a:ea typeface="Cambria Math" panose="02040503050406030204" pitchFamily="18" charset="0"/>
                              </a:rPr>
                            </m:ctrlPr>
                          </m:sSupPr>
                          <m:e>
                            <m:r>
                              <a:rPr lang="el-GR" i="1">
                                <a:solidFill>
                                  <a:srgbClr val="FF0000"/>
                                </a:solidFill>
                                <a:latin typeface="Cambria Math" panose="02040503050406030204" pitchFamily="18" charset="0"/>
                                <a:ea typeface="Cambria Math" panose="02040503050406030204" pitchFamily="18" charset="0"/>
                              </a:rPr>
                              <m:t>𝛺</m:t>
                            </m:r>
                          </m:e>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ea typeface="Cambria Math" panose="02040503050406030204" pitchFamily="18" charset="0"/>
                                  </a:rPr>
                                  <m:t>𝜇</m:t>
                                </m:r>
                              </m:e>
                            </m:d>
                          </m:sup>
                        </m:sSup>
                      </m:e>
                    </m:d>
                  </m:oMath>
                </a14:m>
                <a:r>
                  <a:rPr lang="en-GB" dirty="0">
                    <a:solidFill>
                      <a:srgbClr val="FF0000"/>
                    </a:solidFill>
                  </a:rPr>
                  <a:t>.</a:t>
                </a:r>
              </a:p>
              <a:p>
                <a:pPr marL="742950" lvl="1" indent="-285750">
                  <a:buFont typeface="Wingdings" panose="05000000000000000000" pitchFamily="2" charset="2"/>
                  <a:buChar char="Ø"/>
                </a:pPr>
                <a:r>
                  <a:rPr lang="en-GB" dirty="0">
                    <a:solidFill>
                      <a:schemeClr val="tx1"/>
                    </a:solidFill>
                  </a:rPr>
                  <a:t>If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𝑁</m:t>
                        </m:r>
                      </m:e>
                      <m:sub>
                        <m:r>
                          <a:rPr lang="en-GB" i="1">
                            <a:solidFill>
                              <a:schemeClr val="tx1"/>
                            </a:solidFill>
                            <a:latin typeface="Cambria Math" panose="02040503050406030204" pitchFamily="18" charset="0"/>
                          </a:rPr>
                          <m:t>𝑏</m:t>
                        </m:r>
                      </m:sub>
                    </m:sSub>
                    <m:r>
                      <a:rPr lang="en-GB" b="0" i="1" smtClean="0">
                        <a:solidFill>
                          <a:schemeClr val="tx1"/>
                        </a:solidFill>
                        <a:latin typeface="Cambria Math" panose="02040503050406030204" pitchFamily="18" charset="0"/>
                      </a:rPr>
                      <m:t>=1</m:t>
                    </m:r>
                  </m:oMath>
                </a14:m>
                <a:r>
                  <a:rPr lang="en-GB" dirty="0">
                    <a:solidFill>
                      <a:schemeClr val="tx1"/>
                    </a:solidFill>
                  </a:rPr>
                  <a:t>, then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𝜇</m:t>
                    </m:r>
                    <m:r>
                      <a:rPr lang="en-GB" b="0" i="1" smtClean="0">
                        <a:solidFill>
                          <a:schemeClr val="tx1"/>
                        </a:solidFill>
                        <a:latin typeface="Cambria Math" panose="02040503050406030204" pitchFamily="18" charset="0"/>
                        <a:ea typeface="Cambria Math" panose="02040503050406030204" pitchFamily="18" charset="0"/>
                      </a:rPr>
                      <m:t>=0</m:t>
                    </m:r>
                  </m:oMath>
                </a14:m>
                <a:r>
                  <a:rPr lang="en-GB" dirty="0">
                    <a:solidFill>
                      <a:schemeClr val="tx1"/>
                    </a:solidFill>
                  </a:rPr>
                  <a:t> and the lines are at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𝜔</m:t>
                    </m:r>
                    <m:r>
                      <a:rPr lang="en-GB"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𝑙</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r>
                      <m:rPr>
                        <m:sty m:val="p"/>
                      </m:rPr>
                      <a:rPr lang="en-GB">
                        <a:latin typeface="Cambria Math" panose="02040503050406030204" pitchFamily="18" charset="0"/>
                        <a:ea typeface="Cambria Math" panose="02040503050406030204" pitchFamily="18" charset="0"/>
                      </a:rPr>
                      <m:t>Re</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l-GR" i="1">
                                <a:latin typeface="Cambria Math" panose="02040503050406030204" pitchFamily="18" charset="0"/>
                                <a:ea typeface="Cambria Math" panose="02040503050406030204" pitchFamily="18" charset="0"/>
                              </a:rPr>
                              <m:t>𝛺</m:t>
                            </m:r>
                          </m:e>
                          <m:sup>
                            <m:d>
                              <m:dPr>
                                <m:ctrlPr>
                                  <a:rPr lang="en-GB" i="1">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𝑙</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𝑚</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oMath>
                </a14:m>
                <a:r>
                  <a:rPr lang="en-GB" dirty="0">
                    <a:solidFill>
                      <a:schemeClr val="tx1"/>
                    </a:solidFill>
                  </a:rPr>
                  <a:t>.</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solidFill>
                      <a:schemeClr val="tx1"/>
                    </a:solidFill>
                  </a:rPr>
                  <a:t>We saw that, for bunches having a delta profile, the grow-rate of the coupled-bunch instability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solidFill>
                    <a:schemeClr val="tx1"/>
                  </a:solidFill>
                </a:endParaRPr>
              </a:p>
              <a:p>
                <a:pPr marL="742950" lvl="1" indent="-285750">
                  <a:buFont typeface="Wingdings" panose="05000000000000000000" pitchFamily="2" charset="2"/>
                  <a:buChar char="Ø"/>
                </a:pPr>
                <a:r>
                  <a:rPr lang="en-GB" dirty="0"/>
                  <a:t>T</a:t>
                </a:r>
                <a:r>
                  <a:rPr lang="en-GB" dirty="0">
                    <a:solidFill>
                      <a:schemeClr val="tx1"/>
                    </a:solidFill>
                  </a:rPr>
                  <a:t>he electromagnetic interaction between the different bunches is due to the multiplication of the beam coupling-impedance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oMath>
                </a14:m>
                <a:r>
                  <a:rPr lang="en-GB" dirty="0">
                    <a:solidFill>
                      <a:schemeClr val="tx1"/>
                    </a:solidFill>
                  </a:rPr>
                  <a:t> with the beam spectrum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𝑆</m:t>
                    </m:r>
                  </m:oMath>
                </a14:m>
                <a:r>
                  <a:rPr lang="en-GB" dirty="0">
                    <a:solidFill>
                      <a:schemeClr val="tx1"/>
                    </a:solidFill>
                  </a:rPr>
                  <a:t> with </a:t>
                </a:r>
                <a14:m>
                  <m:oMath xmlns:m="http://schemas.openxmlformats.org/officeDocument/2006/math">
                    <m:r>
                      <a:rPr lang="en-GB" i="1" dirty="0" smtClean="0">
                        <a:latin typeface="Cambria Math" panose="02040503050406030204" pitchFamily="18" charset="0"/>
                      </a:rPr>
                      <m:t>𝑚</m:t>
                    </m:r>
                    <m:r>
                      <a:rPr lang="en-GB" b="0" i="1" dirty="0" smtClean="0">
                        <a:latin typeface="Cambria Math" panose="02040503050406030204" pitchFamily="18" charset="0"/>
                      </a:rPr>
                      <m:t>=1</m:t>
                    </m:r>
                  </m:oMath>
                </a14:m>
                <a:r>
                  <a:rPr lang="en-GB" dirty="0">
                    <a:solidFill>
                      <a:schemeClr val="tx1"/>
                    </a:solidFill>
                  </a:rPr>
                  <a:t>.</a:t>
                </a:r>
              </a:p>
              <a:p>
                <a:pPr marL="1200150" lvl="2" indent="-285750">
                  <a:buFont typeface="Arial" panose="020B0604020202020204" pitchFamily="34" charset="0"/>
                  <a:buChar char="•"/>
                </a:pPr>
                <a:r>
                  <a:rPr lang="en-GB" dirty="0"/>
                  <a:t>Only the beam spectrum-lines with </a:t>
                </a:r>
                <a14:m>
                  <m:oMath xmlns:m="http://schemas.openxmlformats.org/officeDocument/2006/math">
                    <m:r>
                      <a:rPr lang="en-GB" i="1" dirty="0" smtClean="0">
                        <a:latin typeface="Cambria Math" panose="02040503050406030204" pitchFamily="18" charset="0"/>
                      </a:rPr>
                      <m:t>𝑚</m:t>
                    </m:r>
                    <m:r>
                      <a:rPr lang="en-GB" b="0" i="1" dirty="0" smtClean="0">
                        <a:latin typeface="Cambria Math" panose="02040503050406030204" pitchFamily="18" charset="0"/>
                      </a:rPr>
                      <m:t>=1</m:t>
                    </m:r>
                  </m:oMath>
                </a14:m>
                <a:r>
                  <a:rPr lang="en-GB" dirty="0">
                    <a:solidFill>
                      <a:schemeClr val="tx1"/>
                    </a:solidFill>
                  </a:rPr>
                  <a:t> (dipolar motion) are significant to evaluate the coupled-bunch instability.</a:t>
                </a:r>
              </a:p>
              <a:p>
                <a:pPr marL="1200150" lvl="2" indent="-285750">
                  <a:buFont typeface="Arial" panose="020B0604020202020204" pitchFamily="34" charset="0"/>
                  <a:buChar char="•"/>
                </a:pPr>
                <a:r>
                  <a:rPr lang="en-GB" dirty="0"/>
                  <a:t>This is consistent with the adopted macroparticle model, where each bunch has no internal structure and therefore the spectrum lines with </a:t>
                </a:r>
                <a14:m>
                  <m:oMath xmlns:m="http://schemas.openxmlformats.org/officeDocument/2006/math">
                    <m:r>
                      <a:rPr lang="en-GB" i="1" dirty="0" smtClean="0">
                        <a:latin typeface="Cambria Math" panose="02040503050406030204" pitchFamily="18" charset="0"/>
                      </a:rPr>
                      <m:t>𝑚</m:t>
                    </m:r>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rPr>
                      <m:t>1</m:t>
                    </m:r>
                  </m:oMath>
                </a14:m>
                <a:r>
                  <a:rPr lang="en-GB" dirty="0">
                    <a:solidFill>
                      <a:schemeClr val="tx1"/>
                    </a:solidFill>
                  </a:rPr>
                  <a:t> (quadrupolar motion etc.) can’t be excited.</a:t>
                </a:r>
              </a:p>
            </p:txBody>
          </p:sp>
        </mc:Choice>
        <mc:Fallback xmlns="">
          <p:sp>
            <p:nvSpPr>
              <p:cNvPr id="18" name="CasellaDiTesto 17">
                <a:extLst>
                  <a:ext uri="{FF2B5EF4-FFF2-40B4-BE49-F238E27FC236}">
                    <a16:creationId xmlns:a16="http://schemas.microsoft.com/office/drawing/2014/main" id="{A9E270F4-BB2E-42AF-ACC1-84068BF9F46A}"/>
                  </a:ext>
                </a:extLst>
              </p:cNvPr>
              <p:cNvSpPr txBox="1">
                <a:spLocks noRot="1" noChangeAspect="1" noMove="1" noResize="1" noEditPoints="1" noAdjustHandles="1" noChangeArrowheads="1" noChangeShapeType="1" noTextEdit="1"/>
              </p:cNvSpPr>
              <p:nvPr/>
            </p:nvSpPr>
            <p:spPr>
              <a:xfrm>
                <a:off x="-1" y="3052905"/>
                <a:ext cx="12219709" cy="3780907"/>
              </a:xfrm>
              <a:prstGeom prst="rect">
                <a:avLst/>
              </a:prstGeom>
              <a:blipFill>
                <a:blip r:embed="rId4"/>
                <a:stretch>
                  <a:fillRect l="-299" t="-161"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3F4EF4CD-24A2-48FC-8396-8B1E5E4EA850}"/>
                  </a:ext>
                </a:extLst>
              </p:cNvPr>
              <p:cNvSpPr txBox="1"/>
              <p:nvPr/>
            </p:nvSpPr>
            <p:spPr>
              <a:xfrm>
                <a:off x="-29744" y="4348426"/>
                <a:ext cx="12219709" cy="8195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700" i="1" smtClean="0">
                              <a:solidFill>
                                <a:schemeClr val="tx1"/>
                              </a:solidFill>
                              <a:latin typeface="Cambria Math" panose="02040503050406030204" pitchFamily="18" charset="0"/>
                              <a:ea typeface="Cambria Math" panose="02040503050406030204" pitchFamily="18" charset="0"/>
                            </a:rPr>
                          </m:ctrlPr>
                        </m:sSubSup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𝑟</m:t>
                          </m:r>
                          <m:r>
                            <a:rPr lang="en-GB" sz="1700" i="1">
                              <a:solidFill>
                                <a:schemeClr val="tx1"/>
                              </a:solidFill>
                              <a:latin typeface="Cambria Math" panose="02040503050406030204" pitchFamily="18" charset="0"/>
                              <a:ea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𝐻𝑂𝑀</m:t>
                          </m:r>
                        </m:sub>
                        <m:sup>
                          <m:d>
                            <m:dPr>
                              <m:ctrlPr>
                                <a:rPr lang="en-GB" sz="1700" i="1">
                                  <a:solidFill>
                                    <a:schemeClr val="tx1"/>
                                  </a:solidFill>
                                  <a:latin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𝜇</m:t>
                              </m:r>
                            </m:e>
                          </m:d>
                        </m:sup>
                      </m:sSubSup>
                      <m:r>
                        <a:rPr lang="en-GB" sz="1700" b="0" i="1" smtClean="0">
                          <a:solidFill>
                            <a:schemeClr val="tx1"/>
                          </a:solidFill>
                          <a:latin typeface="Cambria Math" panose="02040503050406030204" pitchFamily="18" charset="0"/>
                          <a:ea typeface="Cambria Math" panose="02040503050406030204" pitchFamily="18" charset="0"/>
                        </a:rPr>
                        <m:t>∝</m:t>
                      </m:r>
                      <m:nary>
                        <m:naryPr>
                          <m:chr m:val="∑"/>
                          <m:ctrlPr>
                            <a:rPr lang="en-GB" sz="1700" i="1">
                              <a:solidFill>
                                <a:schemeClr val="tx1"/>
                              </a:solidFill>
                              <a:latin typeface="Cambria Math" panose="02040503050406030204" pitchFamily="18" charset="0"/>
                              <a:ea typeface="Cambria Math" panose="02040503050406030204" pitchFamily="18" charset="0"/>
                            </a:rPr>
                          </m:ctrlPr>
                        </m:naryPr>
                        <m:sub>
                          <m:r>
                            <a:rPr lang="en-GB" sz="1700" i="1">
                              <a:solidFill>
                                <a:schemeClr val="tx1"/>
                              </a:solidFill>
                              <a:latin typeface="Cambria Math" panose="02040503050406030204" pitchFamily="18" charset="0"/>
                            </a:rPr>
                            <m:t>𝑙</m:t>
                          </m:r>
                          <m:r>
                            <a:rPr lang="en-GB" sz="1700" i="1">
                              <a:solidFill>
                                <a:schemeClr val="tx1"/>
                              </a:solidFill>
                              <a:latin typeface="Cambria Math" panose="02040503050406030204" pitchFamily="18" charset="0"/>
                            </a:rPr>
                            <m:t>=−∞</m:t>
                          </m:r>
                        </m:sub>
                        <m:sup>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m:t>
                          </m:r>
                        </m:sup>
                        <m:e>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𝑙</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𝜇</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nary>
                      <m:r>
                        <m:rPr>
                          <m:sty m:val="p"/>
                        </m:rPr>
                        <a:rPr lang="en-GB" sz="1700">
                          <a:solidFill>
                            <a:schemeClr val="tx1"/>
                          </a:solidFill>
                          <a:latin typeface="Cambria Math" panose="02040503050406030204" pitchFamily="18" charset="0"/>
                          <a:ea typeface="Cambria Math" panose="02040503050406030204" pitchFamily="18" charset="0"/>
                        </a:rPr>
                        <m:t>Re</m:t>
                      </m:r>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𝑍</m:t>
                              </m:r>
                            </m:e>
                            <m:sub>
                              <m:r>
                                <a:rPr lang="en-GB" sz="1700" i="1">
                                  <a:solidFill>
                                    <a:schemeClr val="tx1"/>
                                  </a:solidFill>
                                  <a:latin typeface="Cambria Math" panose="02040503050406030204" pitchFamily="18" charset="0"/>
                                  <a:ea typeface="Cambria Math" panose="02040503050406030204" pitchFamily="18" charset="0"/>
                                </a:rPr>
                                <m:t>∥</m:t>
                              </m:r>
                            </m:sub>
                          </m:sSub>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𝑙</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𝜇</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d>
                      <m:r>
                        <a:rPr lang="en-GB" sz="1700" i="1">
                          <a:latin typeface="Cambria Math" panose="02040503050406030204" pitchFamily="18" charset="0"/>
                          <a:ea typeface="Cambria Math" panose="02040503050406030204" pitchFamily="18" charset="0"/>
                        </a:rPr>
                        <m:t>∝</m:t>
                      </m:r>
                      <m:nary>
                        <m:naryPr>
                          <m:chr m:val="∑"/>
                          <m:ctrlPr>
                            <a:rPr lang="en-GB" sz="1700" i="1">
                              <a:latin typeface="Cambria Math" panose="02040503050406030204" pitchFamily="18" charset="0"/>
                              <a:ea typeface="Cambria Math" panose="02040503050406030204" pitchFamily="18" charset="0"/>
                            </a:rPr>
                          </m:ctrlPr>
                        </m:naryPr>
                        <m:sub>
                          <m:r>
                            <a:rPr lang="en-GB" sz="1700" i="1">
                              <a:latin typeface="Cambria Math" panose="02040503050406030204" pitchFamily="18" charset="0"/>
                            </a:rPr>
                            <m:t>𝑙</m:t>
                          </m:r>
                          <m:r>
                            <a:rPr lang="en-GB" sz="1700" i="1">
                              <a:latin typeface="Cambria Math" panose="02040503050406030204" pitchFamily="18" charset="0"/>
                            </a:rPr>
                            <m:t>=−∞</m:t>
                          </m:r>
                        </m:sub>
                        <m:sup>
                          <m:r>
                            <a:rPr lang="en-GB" sz="1700" i="1">
                              <a:latin typeface="Cambria Math" panose="02040503050406030204" pitchFamily="18" charset="0"/>
                            </a:rPr>
                            <m:t>+</m:t>
                          </m:r>
                          <m:r>
                            <a:rPr lang="en-GB" sz="1700" i="1">
                              <a:latin typeface="Cambria Math" panose="02040503050406030204" pitchFamily="18" charset="0"/>
                              <a:ea typeface="Cambria Math" panose="02040503050406030204" pitchFamily="18" charset="0"/>
                            </a:rPr>
                            <m:t>∞</m:t>
                          </m:r>
                        </m:sup>
                        <m:e>
                          <m:nary>
                            <m:naryPr>
                              <m:ctrlPr>
                                <a:rPr lang="en-GB" sz="1600" i="1" smtClean="0">
                                  <a:latin typeface="Cambria Math" panose="02040503050406030204" pitchFamily="18" charset="0"/>
                                  <a:ea typeface="Cambria Math" panose="02040503050406030204" pitchFamily="18" charset="0"/>
                                </a:rPr>
                              </m:ctrlPr>
                            </m:naryPr>
                            <m:sub>
                              <m:r>
                                <m:rPr>
                                  <m:brk m:alnAt="23"/>
                                </m:rP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m:t>
                              </m:r>
                            </m:sub>
                            <m:sup>
                              <m:r>
                                <a:rPr lang="en-GB" sz="1600" i="1">
                                  <a:latin typeface="Cambria Math" panose="02040503050406030204" pitchFamily="18" charset="0"/>
                                  <a:ea typeface="Cambria Math" panose="02040503050406030204" pitchFamily="18" charset="0"/>
                                </a:rPr>
                                <m:t>+∞</m:t>
                              </m:r>
                            </m:sup>
                            <m:e>
                              <m:r>
                                <a:rPr lang="en-GB" i="1">
                                  <a:latin typeface="Cambria Math" panose="02040503050406030204" pitchFamily="18" charset="0"/>
                                  <a:ea typeface="Cambria Math" panose="02040503050406030204" pitchFamily="18" charset="0"/>
                                </a:rPr>
                                <m:t>𝜔</m:t>
                              </m:r>
                              <m:r>
                                <m:rPr>
                                  <m:sty m:val="p"/>
                                </m:rPr>
                                <a:rPr lang="en-GB" sz="1700">
                                  <a:latin typeface="Cambria Math" panose="02040503050406030204" pitchFamily="18" charset="0"/>
                                  <a:ea typeface="Cambria Math" panose="02040503050406030204" pitchFamily="18" charset="0"/>
                                </a:rPr>
                                <m:t>Re</m:t>
                              </m:r>
                              <m:d>
                                <m:dPr>
                                  <m:begChr m:val="{"/>
                                  <m:endChr m:val="}"/>
                                  <m:ctrlPr>
                                    <a:rPr lang="en-GB" sz="1700" i="1">
                                      <a:latin typeface="Cambria Math" panose="02040503050406030204" pitchFamily="18" charset="0"/>
                                      <a:ea typeface="Cambria Math" panose="02040503050406030204" pitchFamily="18" charset="0"/>
                                    </a:rPr>
                                  </m:ctrlPr>
                                </m:dPr>
                                <m:e>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d>
                                    <m:dPr>
                                      <m:begChr m:val="["/>
                                      <m:endChr m:val="]"/>
                                      <m:ctrlPr>
                                        <a:rPr lang="en-GB" sz="17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𝜔</m:t>
                                      </m:r>
                                    </m:e>
                                  </m:d>
                                </m:e>
                              </m:d>
                              <m:r>
                                <a:rPr lang="en-GB" sz="1600" i="1">
                                  <a:latin typeface="Cambria Math" panose="02040503050406030204" pitchFamily="18" charset="0"/>
                                  <a:ea typeface="Cambria Math" panose="02040503050406030204" pitchFamily="18" charset="0"/>
                                </a:rPr>
                                <m:t>𝛿</m:t>
                              </m:r>
                              <m:d>
                                <m:dPr>
                                  <m:ctrlPr>
                                    <a:rPr lang="en-GB" sz="1600" i="1">
                                      <a:latin typeface="Cambria Math" panose="02040503050406030204" pitchFamily="18" charset="0"/>
                                      <a:ea typeface="Cambria Math" panose="02040503050406030204" pitchFamily="18" charset="0"/>
                                    </a:rPr>
                                  </m:ctrlPr>
                                </m:dPr>
                                <m:e>
                                  <m:d>
                                    <m:dPr>
                                      <m:ctrlPr>
                                        <a:rPr lang="en-GB" sz="1600" i="1">
                                          <a:latin typeface="Cambria Math" panose="02040503050406030204" pitchFamily="18" charset="0"/>
                                          <a:ea typeface="Cambria Math" panose="02040503050406030204" pitchFamily="18" charset="0"/>
                                        </a:rPr>
                                      </m:ctrlPr>
                                    </m:dPr>
                                    <m:e>
                                      <m:r>
                                        <a:rPr lang="en-GB" sz="1600" i="1">
                                          <a:latin typeface="Cambria Math" panose="02040503050406030204" pitchFamily="18" charset="0"/>
                                          <a:ea typeface="Cambria Math" panose="02040503050406030204" pitchFamily="18" charset="0"/>
                                        </a:rPr>
                                        <m:t>𝑙</m:t>
                                      </m:r>
                                      <m:sSub>
                                        <m:sSubPr>
                                          <m:ctrlPr>
                                            <a:rPr lang="en-GB" sz="1600" i="1">
                                              <a:latin typeface="Cambria Math" panose="02040503050406030204" pitchFamily="18" charset="0"/>
                                            </a:rPr>
                                          </m:ctrlPr>
                                        </m:sSubPr>
                                        <m:e>
                                          <m:r>
                                            <a:rPr lang="en-GB" sz="1600" i="1">
                                              <a:latin typeface="Cambria Math" panose="02040503050406030204" pitchFamily="18" charset="0"/>
                                            </a:rPr>
                                            <m:t>𝑁</m:t>
                                          </m:r>
                                        </m:e>
                                        <m:sub>
                                          <m:r>
                                            <a:rPr lang="en-GB" sz="1600" i="1">
                                              <a:latin typeface="Cambria Math" panose="02040503050406030204" pitchFamily="18" charset="0"/>
                                            </a:rPr>
                                            <m:t>𝑏</m:t>
                                          </m:r>
                                        </m:sub>
                                      </m:sSub>
                                      <m:r>
                                        <a:rPr lang="en-GB" sz="1600" i="1">
                                          <a:latin typeface="Cambria Math" panose="02040503050406030204" pitchFamily="18" charset="0"/>
                                        </a:rPr>
                                        <m:t>−</m:t>
                                      </m:r>
                                      <m:r>
                                        <a:rPr lang="en-GB" sz="1600" i="1">
                                          <a:latin typeface="Cambria Math" panose="02040503050406030204" pitchFamily="18" charset="0"/>
                                          <a:ea typeface="Cambria Math" panose="02040503050406030204" pitchFamily="18" charset="0"/>
                                        </a:rPr>
                                        <m:t>𝜇</m:t>
                                      </m:r>
                                    </m:e>
                                  </m:d>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ea typeface="Cambria Math" panose="02040503050406030204" pitchFamily="18" charset="0"/>
                                        </a:rPr>
                                        <m:t>0</m:t>
                                      </m:r>
                                    </m:sub>
                                  </m:sSub>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𝜔</m:t>
                                      </m:r>
                                    </m:e>
                                    <m:sub>
                                      <m:r>
                                        <a:rPr lang="en-GB" sz="1600" i="1">
                                          <a:latin typeface="Cambria Math" panose="02040503050406030204" pitchFamily="18" charset="0"/>
                                        </a:rPr>
                                        <m:t>𝑠</m:t>
                                      </m:r>
                                      <m:r>
                                        <a:rPr lang="en-GB" sz="1600" i="1">
                                          <a:latin typeface="Cambria Math" panose="02040503050406030204" pitchFamily="18" charset="0"/>
                                        </a:rPr>
                                        <m:t>,</m:t>
                                      </m:r>
                                      <m:r>
                                        <a:rPr lang="en-GB" sz="1600" i="1">
                                          <a:latin typeface="Cambria Math" panose="02040503050406030204" pitchFamily="18" charset="0"/>
                                        </a:rPr>
                                        <m:t>𝐻𝑂𝑀</m:t>
                                      </m:r>
                                    </m:sub>
                                  </m:sSub>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𝜔</m:t>
                                  </m:r>
                                </m:e>
                              </m:d>
                              <m:r>
                                <a:rPr lang="en-GB" sz="1600" b="0" i="1" smtClean="0">
                                  <a:latin typeface="Cambria Math" panose="02040503050406030204" pitchFamily="18" charset="0"/>
                                  <a:ea typeface="Cambria Math" panose="02040503050406030204" pitchFamily="18" charset="0"/>
                                </a:rPr>
                                <m:t>𝑑</m:t>
                              </m:r>
                              <m:r>
                                <a:rPr lang="en-GB" sz="1600" i="1">
                                  <a:latin typeface="Cambria Math" panose="02040503050406030204" pitchFamily="18" charset="0"/>
                                  <a:ea typeface="Cambria Math" panose="02040503050406030204" pitchFamily="18" charset="0"/>
                                </a:rPr>
                                <m:t>𝜔</m:t>
                              </m:r>
                            </m:e>
                          </m:nary>
                        </m:e>
                      </m:nary>
                    </m:oMath>
                  </m:oMathPara>
                </a14:m>
                <a:endParaRPr lang="en-GB" sz="1700" dirty="0"/>
              </a:p>
            </p:txBody>
          </p:sp>
        </mc:Choice>
        <mc:Fallback xmlns="">
          <p:sp>
            <p:nvSpPr>
              <p:cNvPr id="19" name="CasellaDiTesto 18">
                <a:extLst>
                  <a:ext uri="{FF2B5EF4-FFF2-40B4-BE49-F238E27FC236}">
                    <a16:creationId xmlns:a16="http://schemas.microsoft.com/office/drawing/2014/main" id="{3F4EF4CD-24A2-48FC-8396-8B1E5E4EA850}"/>
                  </a:ext>
                </a:extLst>
              </p:cNvPr>
              <p:cNvSpPr txBox="1">
                <a:spLocks noRot="1" noChangeAspect="1" noMove="1" noResize="1" noEditPoints="1" noAdjustHandles="1" noChangeArrowheads="1" noChangeShapeType="1" noTextEdit="1"/>
              </p:cNvSpPr>
              <p:nvPr/>
            </p:nvSpPr>
            <p:spPr>
              <a:xfrm>
                <a:off x="-29744" y="4348426"/>
                <a:ext cx="12219709" cy="819520"/>
              </a:xfrm>
              <a:prstGeom prst="rect">
                <a:avLst/>
              </a:prstGeom>
              <a:blipFill>
                <a:blip r:embed="rId5"/>
                <a:stretch>
                  <a:fillRect/>
                </a:stretch>
              </a:blipFill>
            </p:spPr>
            <p:txBody>
              <a:bodyPr/>
              <a:lstStyle/>
              <a:p>
                <a:r>
                  <a:rPr lang="en-GB">
                    <a:noFill/>
                  </a:rPr>
                  <a:t> </a:t>
                </a:r>
              </a:p>
            </p:txBody>
          </p:sp>
        </mc:Fallback>
      </mc:AlternateContent>
      <p:sp>
        <p:nvSpPr>
          <p:cNvPr id="21" name="Parentesi quadra aperta 20">
            <a:extLst>
              <a:ext uri="{FF2B5EF4-FFF2-40B4-BE49-F238E27FC236}">
                <a16:creationId xmlns:a16="http://schemas.microsoft.com/office/drawing/2014/main" id="{E61E1DBA-DDCC-47DD-A037-7C2A17C4AC7B}"/>
              </a:ext>
            </a:extLst>
          </p:cNvPr>
          <p:cNvSpPr/>
          <p:nvPr/>
        </p:nvSpPr>
        <p:spPr>
          <a:xfrm rot="5400000">
            <a:off x="10197496" y="3288360"/>
            <a:ext cx="93653" cy="2557784"/>
          </a:xfrm>
          <a:prstGeom prst="leftBracket">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5B8C4B09-E8D1-4A51-A8D6-A99C8D35F19E}"/>
                  </a:ext>
                </a:extLst>
              </p:cNvPr>
              <p:cNvSpPr txBox="1"/>
              <p:nvPr/>
            </p:nvSpPr>
            <p:spPr>
              <a:xfrm>
                <a:off x="9759313" y="3966558"/>
                <a:ext cx="1264314" cy="5173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b="0" i="1" smtClean="0">
                              <a:solidFill>
                                <a:srgbClr val="0000FF"/>
                              </a:solidFill>
                              <a:latin typeface="Cambria Math" panose="02040503050406030204" pitchFamily="18" charset="0"/>
                              <a:ea typeface="Cambria Math" panose="02040503050406030204" pitchFamily="18" charset="0"/>
                            </a:rPr>
                          </m:ctrlPr>
                        </m:sSubPr>
                        <m:e>
                          <m:r>
                            <a:rPr lang="en-GB" sz="1700" i="1">
                              <a:solidFill>
                                <a:srgbClr val="0000FF"/>
                              </a:solidFill>
                              <a:latin typeface="Cambria Math" panose="02040503050406030204" pitchFamily="18" charset="0"/>
                              <a:ea typeface="Cambria Math" panose="02040503050406030204" pitchFamily="18" charset="0"/>
                            </a:rPr>
                            <m:t>∝</m:t>
                          </m:r>
                          <m:d>
                            <m:dPr>
                              <m:begChr m:val=""/>
                              <m:endChr m:val="|"/>
                              <m:ctrlPr>
                                <a:rPr lang="en-GB" sz="1700" b="0" i="1" smtClean="0">
                                  <a:solidFill>
                                    <a:srgbClr val="0000FF"/>
                                  </a:solidFill>
                                  <a:latin typeface="Cambria Math" panose="02040503050406030204" pitchFamily="18" charset="0"/>
                                  <a:ea typeface="Cambria Math" panose="02040503050406030204" pitchFamily="18" charset="0"/>
                                </a:rPr>
                              </m:ctrlPr>
                            </m:dPr>
                            <m:e>
                              <m:r>
                                <a:rPr lang="en-GB" sz="1700" i="1">
                                  <a:solidFill>
                                    <a:srgbClr val="0000FF"/>
                                  </a:solidFill>
                                  <a:latin typeface="Cambria Math" panose="02040503050406030204" pitchFamily="18" charset="0"/>
                                  <a:ea typeface="Cambria Math" panose="02040503050406030204" pitchFamily="18" charset="0"/>
                                </a:rPr>
                                <m:t>𝑆</m:t>
                              </m:r>
                              <m:d>
                                <m:dPr>
                                  <m:ctrlPr>
                                    <a:rPr lang="en-GB" sz="1700" i="1">
                                      <a:solidFill>
                                        <a:srgbClr val="0000FF"/>
                                      </a:solidFill>
                                      <a:latin typeface="Cambria Math" panose="02040503050406030204" pitchFamily="18" charset="0"/>
                                      <a:ea typeface="Cambria Math" panose="02040503050406030204" pitchFamily="18" charset="0"/>
                                    </a:rPr>
                                  </m:ctrlPr>
                                </m:dPr>
                                <m:e>
                                  <m:r>
                                    <a:rPr lang="en-GB" sz="1700" i="1">
                                      <a:solidFill>
                                        <a:srgbClr val="0000FF"/>
                                      </a:solidFill>
                                      <a:latin typeface="Cambria Math" panose="02040503050406030204" pitchFamily="18" charset="0"/>
                                      <a:ea typeface="Cambria Math" panose="02040503050406030204" pitchFamily="18" charset="0"/>
                                    </a:rPr>
                                    <m:t>𝜔</m:t>
                                  </m:r>
                                </m:e>
                              </m:d>
                            </m:e>
                          </m:d>
                        </m:e>
                        <m:sub>
                          <m:r>
                            <a:rPr lang="en-GB" sz="1700" b="0" i="1" smtClean="0">
                              <a:solidFill>
                                <a:srgbClr val="0000FF"/>
                              </a:solidFill>
                              <a:latin typeface="Cambria Math" panose="02040503050406030204" pitchFamily="18" charset="0"/>
                              <a:ea typeface="Cambria Math" panose="02040503050406030204" pitchFamily="18" charset="0"/>
                            </a:rPr>
                            <m:t>𝑚</m:t>
                          </m:r>
                          <m:r>
                            <a:rPr lang="en-GB" sz="1700" b="0" i="1" smtClean="0">
                              <a:solidFill>
                                <a:srgbClr val="0000FF"/>
                              </a:solidFill>
                              <a:latin typeface="Cambria Math" panose="02040503050406030204" pitchFamily="18" charset="0"/>
                              <a:ea typeface="Cambria Math" panose="02040503050406030204" pitchFamily="18" charset="0"/>
                            </a:rPr>
                            <m:t>=1</m:t>
                          </m:r>
                        </m:sub>
                      </m:sSub>
                    </m:oMath>
                  </m:oMathPara>
                </a14:m>
                <a:endParaRPr lang="en-GB" sz="1700" dirty="0"/>
              </a:p>
            </p:txBody>
          </p:sp>
        </mc:Choice>
        <mc:Fallback xmlns="">
          <p:sp>
            <p:nvSpPr>
              <p:cNvPr id="23" name="CasellaDiTesto 22">
                <a:extLst>
                  <a:ext uri="{FF2B5EF4-FFF2-40B4-BE49-F238E27FC236}">
                    <a16:creationId xmlns:a16="http://schemas.microsoft.com/office/drawing/2014/main" id="{5B8C4B09-E8D1-4A51-A8D6-A99C8D35F19E}"/>
                  </a:ext>
                </a:extLst>
              </p:cNvPr>
              <p:cNvSpPr txBox="1">
                <a:spLocks noRot="1" noChangeAspect="1" noMove="1" noResize="1" noEditPoints="1" noAdjustHandles="1" noChangeArrowheads="1" noChangeShapeType="1" noTextEdit="1"/>
              </p:cNvSpPr>
              <p:nvPr/>
            </p:nvSpPr>
            <p:spPr>
              <a:xfrm>
                <a:off x="9759313" y="3966558"/>
                <a:ext cx="1264314" cy="517386"/>
              </a:xfrm>
              <a:prstGeom prst="rect">
                <a:avLst/>
              </a:prstGeom>
              <a:blipFill>
                <a:blip r:embed="rId6"/>
                <a:stretch>
                  <a:fillRect t="-156471" r="-22222" b="-222353"/>
                </a:stretch>
              </a:blipFill>
            </p:spPr>
            <p:txBody>
              <a:bodyPr/>
              <a:lstStyle/>
              <a:p>
                <a:r>
                  <a:rPr lang="en-GB">
                    <a:noFill/>
                  </a:rPr>
                  <a:t> </a:t>
                </a:r>
              </a:p>
            </p:txBody>
          </p:sp>
        </mc:Fallback>
      </mc:AlternateContent>
    </p:spTree>
    <p:extLst>
      <p:ext uri="{BB962C8B-B14F-4D97-AF65-F5344CB8AC3E}">
        <p14:creationId xmlns:p14="http://schemas.microsoft.com/office/powerpoint/2010/main" val="791727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4E236E58-B2C3-4AAB-A2EB-60B665134DBF}"/>
                  </a:ext>
                </a:extLst>
              </p:cNvPr>
              <p:cNvSpPr txBox="1"/>
              <p:nvPr/>
            </p:nvSpPr>
            <p:spPr>
              <a:xfrm>
                <a:off x="106532" y="1207370"/>
                <a:ext cx="11611992" cy="5366790"/>
              </a:xfrm>
              <a:prstGeom prst="rect">
                <a:avLst/>
              </a:prstGeom>
              <a:noFill/>
            </p:spPr>
            <p:txBody>
              <a:bodyPr wrap="square" rtlCol="0">
                <a:spAutoFit/>
              </a:bodyPr>
              <a:lstStyle/>
              <a:p>
                <a:pPr marL="285750" indent="-285750">
                  <a:buFont typeface="Wingdings" panose="05000000000000000000" pitchFamily="2" charset="2"/>
                  <a:buChar char="q"/>
                </a:pPr>
                <a:r>
                  <a:rPr lang="en-GB" dirty="0"/>
                  <a:t>We suppose that the nominal energy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0</m:t>
                        </m:r>
                      </m:sub>
                    </m:sSub>
                  </m:oMath>
                </a14:m>
                <a:r>
                  <a:rPr lang="en-GB" dirty="0"/>
                  <a:t> is constant, i.e. no acceleration, such as in the DAFNE case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oMath>
                </a14:m>
                <a:r>
                  <a:rPr lang="en-GB" dirty="0"/>
                  <a:t>=510MeV).</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From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oMath>
                </a14:m>
                <a:r>
                  <a:rPr lang="en-GB" dirty="0"/>
                  <a:t> we compute the reference revolution period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𝑇</m:t>
                        </m:r>
                      </m:e>
                      <m:sub>
                        <m:r>
                          <a:rPr lang="en-GB" i="1">
                            <a:latin typeface="Cambria Math" panose="02040503050406030204" pitchFamily="18" charset="0"/>
                          </a:rPr>
                          <m:t>0</m:t>
                        </m:r>
                      </m:sub>
                    </m:sSub>
                  </m:oMath>
                </a14:m>
                <a:r>
                  <a:rPr lang="en-GB" dirty="0"/>
                  <a:t>. We use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0</m:t>
                        </m:r>
                      </m:sub>
                    </m:sSub>
                  </m:oMath>
                </a14:m>
                <a:r>
                  <a:rPr lang="en-GB" dirty="0"/>
                  <a:t> to define the external clock</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call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m:t>
                        </m:r>
                      </m:sup>
                    </m:sSup>
                  </m:oMath>
                </a14:m>
                <a:r>
                  <a:rPr lang="en-GB" dirty="0"/>
                  <a:t> the </a:t>
                </a:r>
                <a14:m>
                  <m:oMath xmlns:m="http://schemas.openxmlformats.org/officeDocument/2006/math">
                    <m:sSup>
                      <m:sSupPr>
                        <m:ctrlPr>
                          <a:rPr lang="en-GB" b="0" i="1" dirty="0" smtClean="0">
                            <a:latin typeface="Cambria Math" panose="02040503050406030204" pitchFamily="18" charset="0"/>
                          </a:rPr>
                        </m:ctrlPr>
                      </m:sSupPr>
                      <m:e>
                        <m:r>
                          <a:rPr lang="en-GB" i="1" dirty="0" smtClean="0">
                            <a:latin typeface="Cambria Math" panose="02040503050406030204" pitchFamily="18" charset="0"/>
                          </a:rPr>
                          <m:t>𝑛</m:t>
                        </m:r>
                      </m:e>
                      <m:sup>
                        <m:r>
                          <a:rPr lang="en-GB" b="0" i="1" dirty="0" smtClean="0">
                            <a:latin typeface="Cambria Math" panose="02040503050406030204" pitchFamily="18" charset="0"/>
                          </a:rPr>
                          <m:t>𝑡h</m:t>
                        </m:r>
                      </m:sup>
                    </m:sSup>
                  </m:oMath>
                </a14:m>
                <a:r>
                  <a:rPr lang="en-GB" dirty="0"/>
                  <a:t> arrival-time of the particle at the RF cavity (supposed point-like).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define the particle arrival time with respect to the reference clock as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2" name="CasellaDiTesto 1">
                <a:extLst>
                  <a:ext uri="{FF2B5EF4-FFF2-40B4-BE49-F238E27FC236}">
                    <a16:creationId xmlns:a16="http://schemas.microsoft.com/office/drawing/2014/main" id="{4E236E58-B2C3-4AAB-A2EB-60B665134DBF}"/>
                  </a:ext>
                </a:extLst>
              </p:cNvPr>
              <p:cNvSpPr txBox="1">
                <a:spLocks noRot="1" noChangeAspect="1" noMove="1" noResize="1" noEditPoints="1" noAdjustHandles="1" noChangeArrowheads="1" noChangeShapeType="1" noTextEdit="1"/>
              </p:cNvSpPr>
              <p:nvPr/>
            </p:nvSpPr>
            <p:spPr>
              <a:xfrm>
                <a:off x="106532" y="1207370"/>
                <a:ext cx="11611992" cy="5366790"/>
              </a:xfrm>
              <a:prstGeom prst="rect">
                <a:avLst/>
              </a:prstGeom>
              <a:blipFill>
                <a:blip r:embed="rId2"/>
                <a:stretch>
                  <a:fillRect l="-315" t="-5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E5266CB-3DB7-489F-BFC8-1CAFF0AB5D35}"/>
                  </a:ext>
                </a:extLst>
              </p:cNvPr>
              <p:cNvSpPr txBox="1"/>
              <p:nvPr/>
            </p:nvSpPr>
            <p:spPr>
              <a:xfrm>
                <a:off x="4454574" y="2247142"/>
                <a:ext cx="1118587" cy="383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𝑡</m:t>
                          </m:r>
                        </m:e>
                        <m:sub>
                          <m:r>
                            <a:rPr lang="en-GB" b="0" i="1" smtClean="0">
                              <a:latin typeface="Cambria Math" panose="02040503050406030204" pitchFamily="18" charset="0"/>
                            </a:rPr>
                            <m:t>𝑟𝑒𝑓</m:t>
                          </m:r>
                        </m:sub>
                        <m:sup>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m:t>
                          </m:r>
                        </m:sup>
                      </m:sSubSup>
                      <m:r>
                        <a:rPr lang="en-GB" b="0" i="1" smtClean="0">
                          <a:latin typeface="Cambria Math" panose="02040503050406030204" pitchFamily="18" charset="0"/>
                        </a:rPr>
                        <m:t>=</m:t>
                      </m:r>
                      <m:r>
                        <a:rPr lang="en-GB" b="0" i="1" smtClean="0">
                          <a:latin typeface="Cambria Math" panose="02040503050406030204" pitchFamily="18" charset="0"/>
                        </a:rPr>
                        <m:t>𝑛</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m:oMathPara>
                </a14:m>
                <a:endParaRPr lang="en-GB" dirty="0"/>
              </a:p>
            </p:txBody>
          </p:sp>
        </mc:Choice>
        <mc:Fallback xmlns="">
          <p:sp>
            <p:nvSpPr>
              <p:cNvPr id="3" name="CasellaDiTesto 2">
                <a:extLst>
                  <a:ext uri="{FF2B5EF4-FFF2-40B4-BE49-F238E27FC236}">
                    <a16:creationId xmlns:a16="http://schemas.microsoft.com/office/drawing/2014/main" id="{7E5266CB-3DB7-489F-BFC8-1CAFF0AB5D35}"/>
                  </a:ext>
                </a:extLst>
              </p:cNvPr>
              <p:cNvSpPr txBox="1">
                <a:spLocks noRot="1" noChangeAspect="1" noMove="1" noResize="1" noEditPoints="1" noAdjustHandles="1" noChangeArrowheads="1" noChangeShapeType="1" noTextEdit="1"/>
              </p:cNvSpPr>
              <p:nvPr/>
            </p:nvSpPr>
            <p:spPr>
              <a:xfrm>
                <a:off x="4454574" y="2247142"/>
                <a:ext cx="1118587" cy="383182"/>
              </a:xfrm>
              <a:prstGeom prst="rect">
                <a:avLst/>
              </a:prstGeom>
              <a:blipFill>
                <a:blip r:embed="rId3"/>
                <a:stretch>
                  <a:fillRect l="-3279" t="-3226" r="-1093" b="-24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3EC16DF-229E-4C49-837F-A76FC1DCD0D2}"/>
                  </a:ext>
                </a:extLst>
              </p:cNvPr>
              <p:cNvSpPr txBox="1"/>
              <p:nvPr/>
            </p:nvSpPr>
            <p:spPr>
              <a:xfrm>
                <a:off x="6034799" y="2300233"/>
                <a:ext cx="8792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=0, …</m:t>
                      </m:r>
                    </m:oMath>
                  </m:oMathPara>
                </a14:m>
                <a:endParaRPr lang="en-GB" dirty="0"/>
              </a:p>
            </p:txBody>
          </p:sp>
        </mc:Choice>
        <mc:Fallback xmlns="">
          <p:sp>
            <p:nvSpPr>
              <p:cNvPr id="5" name="CasellaDiTesto 4">
                <a:extLst>
                  <a:ext uri="{FF2B5EF4-FFF2-40B4-BE49-F238E27FC236}">
                    <a16:creationId xmlns:a16="http://schemas.microsoft.com/office/drawing/2014/main" id="{B3EC16DF-229E-4C49-837F-A76FC1DCD0D2}"/>
                  </a:ext>
                </a:extLst>
              </p:cNvPr>
              <p:cNvSpPr txBox="1">
                <a:spLocks noRot="1" noChangeAspect="1" noMove="1" noResize="1" noEditPoints="1" noAdjustHandles="1" noChangeArrowheads="1" noChangeShapeType="1" noTextEdit="1"/>
              </p:cNvSpPr>
              <p:nvPr/>
            </p:nvSpPr>
            <p:spPr>
              <a:xfrm>
                <a:off x="6034799" y="2300233"/>
                <a:ext cx="879215" cy="276999"/>
              </a:xfrm>
              <a:prstGeom prst="rect">
                <a:avLst/>
              </a:prstGeom>
              <a:blipFill>
                <a:blip r:embed="rId4"/>
                <a:stretch>
                  <a:fillRect l="-3472" b="-6522"/>
                </a:stretch>
              </a:blipFill>
            </p:spPr>
            <p:txBody>
              <a:bodyPr/>
              <a:lstStyle/>
              <a:p>
                <a:r>
                  <a:rPr lang="en-GB">
                    <a:noFill/>
                  </a:rPr>
                  <a:t> </a:t>
                </a:r>
              </a:p>
            </p:txBody>
          </p:sp>
        </mc:Fallback>
      </mc:AlternateContent>
      <p:cxnSp>
        <p:nvCxnSpPr>
          <p:cNvPr id="7" name="Connettore 2 6">
            <a:extLst>
              <a:ext uri="{FF2B5EF4-FFF2-40B4-BE49-F238E27FC236}">
                <a16:creationId xmlns:a16="http://schemas.microsoft.com/office/drawing/2014/main" id="{C1772172-1A86-47BF-B9BC-45EDAD4D5E91}"/>
              </a:ext>
            </a:extLst>
          </p:cNvPr>
          <p:cNvCxnSpPr/>
          <p:nvPr/>
        </p:nvCxnSpPr>
        <p:spPr>
          <a:xfrm>
            <a:off x="2627155" y="4184633"/>
            <a:ext cx="684468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70F95CA1-1B57-4CB8-B75E-B0781D0AFF6B}"/>
              </a:ext>
            </a:extLst>
          </p:cNvPr>
          <p:cNvSpPr/>
          <p:nvPr/>
        </p:nvSpPr>
        <p:spPr>
          <a:xfrm>
            <a:off x="3142060" y="4084758"/>
            <a:ext cx="140563" cy="1686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ttore diritto 9">
            <a:extLst>
              <a:ext uri="{FF2B5EF4-FFF2-40B4-BE49-F238E27FC236}">
                <a16:creationId xmlns:a16="http://schemas.microsoft.com/office/drawing/2014/main" id="{F88E3421-0133-42B8-86F1-75FC88C58C92}"/>
              </a:ext>
            </a:extLst>
          </p:cNvPr>
          <p:cNvCxnSpPr/>
          <p:nvPr/>
        </p:nvCxnSpPr>
        <p:spPr>
          <a:xfrm>
            <a:off x="2627155" y="4093636"/>
            <a:ext cx="0" cy="168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0C38C994-8A35-4317-85D1-3087D0712F92}"/>
              </a:ext>
            </a:extLst>
          </p:cNvPr>
          <p:cNvSpPr txBox="1"/>
          <p:nvPr/>
        </p:nvSpPr>
        <p:spPr>
          <a:xfrm>
            <a:off x="2476235" y="4196733"/>
            <a:ext cx="355107" cy="369332"/>
          </a:xfrm>
          <a:prstGeom prst="rect">
            <a:avLst/>
          </a:prstGeom>
          <a:noFill/>
        </p:spPr>
        <p:txBody>
          <a:bodyPr wrap="square" rtlCol="0">
            <a:spAutoFit/>
          </a:bodyPr>
          <a:lstStyle/>
          <a:p>
            <a:r>
              <a:rPr lang="en-GB" b="1" dirty="0"/>
              <a:t>0</a:t>
            </a:r>
          </a:p>
        </p:txBody>
      </p:sp>
      <p:cxnSp>
        <p:nvCxnSpPr>
          <p:cNvPr id="12" name="Connettore diritto 11">
            <a:extLst>
              <a:ext uri="{FF2B5EF4-FFF2-40B4-BE49-F238E27FC236}">
                <a16:creationId xmlns:a16="http://schemas.microsoft.com/office/drawing/2014/main" id="{EF966A63-8D77-4A9E-8222-68F29698AEE0}"/>
              </a:ext>
            </a:extLst>
          </p:cNvPr>
          <p:cNvCxnSpPr/>
          <p:nvPr/>
        </p:nvCxnSpPr>
        <p:spPr>
          <a:xfrm>
            <a:off x="4100849" y="4100301"/>
            <a:ext cx="0" cy="168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C39A524-BAAB-4E2A-A127-9412517D8C35}"/>
                  </a:ext>
                </a:extLst>
              </p:cNvPr>
              <p:cNvSpPr txBox="1"/>
              <p:nvPr/>
            </p:nvSpPr>
            <p:spPr>
              <a:xfrm>
                <a:off x="3935133" y="4196733"/>
                <a:ext cx="35510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𝑻</m:t>
                          </m:r>
                        </m:e>
                        <m:sub>
                          <m:r>
                            <a:rPr lang="en-GB" b="1" i="1" dirty="0" smtClean="0">
                              <a:latin typeface="Cambria Math" panose="02040503050406030204" pitchFamily="18" charset="0"/>
                            </a:rPr>
                            <m:t>𝟎</m:t>
                          </m:r>
                        </m:sub>
                      </m:sSub>
                    </m:oMath>
                  </m:oMathPara>
                </a14:m>
                <a:endParaRPr lang="en-GB" b="1" dirty="0"/>
              </a:p>
            </p:txBody>
          </p:sp>
        </mc:Choice>
        <mc:Fallback xmlns="">
          <p:sp>
            <p:nvSpPr>
              <p:cNvPr id="14" name="CasellaDiTesto 13">
                <a:extLst>
                  <a:ext uri="{FF2B5EF4-FFF2-40B4-BE49-F238E27FC236}">
                    <a16:creationId xmlns:a16="http://schemas.microsoft.com/office/drawing/2014/main" id="{FC39A524-BAAB-4E2A-A127-9412517D8C35}"/>
                  </a:ext>
                </a:extLst>
              </p:cNvPr>
              <p:cNvSpPr txBox="1">
                <a:spLocks noRot="1" noChangeAspect="1" noMove="1" noResize="1" noEditPoints="1" noAdjustHandles="1" noChangeArrowheads="1" noChangeShapeType="1" noTextEdit="1"/>
              </p:cNvSpPr>
              <p:nvPr/>
            </p:nvSpPr>
            <p:spPr>
              <a:xfrm>
                <a:off x="3935133" y="4196733"/>
                <a:ext cx="355107" cy="369332"/>
              </a:xfrm>
              <a:prstGeom prst="rect">
                <a:avLst/>
              </a:prstGeom>
              <a:blipFill>
                <a:blip r:embed="rId5"/>
                <a:stretch>
                  <a:fillRect r="-13793"/>
                </a:stretch>
              </a:blipFill>
            </p:spPr>
            <p:txBody>
              <a:bodyPr/>
              <a:lstStyle/>
              <a:p>
                <a:r>
                  <a:rPr lang="en-GB">
                    <a:noFill/>
                  </a:rPr>
                  <a:t> </a:t>
                </a:r>
              </a:p>
            </p:txBody>
          </p:sp>
        </mc:Fallback>
      </mc:AlternateContent>
      <p:cxnSp>
        <p:nvCxnSpPr>
          <p:cNvPr id="15" name="Connettore diritto 14">
            <a:extLst>
              <a:ext uri="{FF2B5EF4-FFF2-40B4-BE49-F238E27FC236}">
                <a16:creationId xmlns:a16="http://schemas.microsoft.com/office/drawing/2014/main" id="{C844A962-A015-4436-9699-31F1CAC53783}"/>
              </a:ext>
            </a:extLst>
          </p:cNvPr>
          <p:cNvCxnSpPr/>
          <p:nvPr/>
        </p:nvCxnSpPr>
        <p:spPr>
          <a:xfrm>
            <a:off x="5511215" y="4112400"/>
            <a:ext cx="0" cy="168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F7F109EF-4378-4991-AAD9-43329F740A28}"/>
                  </a:ext>
                </a:extLst>
              </p:cNvPr>
              <p:cNvSpPr txBox="1"/>
              <p:nvPr/>
            </p:nvSpPr>
            <p:spPr>
              <a:xfrm>
                <a:off x="5284539" y="4208832"/>
                <a:ext cx="35510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𝟐</m:t>
                          </m:r>
                          <m:r>
                            <a:rPr lang="en-GB" b="1" i="1" dirty="0" smtClean="0">
                              <a:latin typeface="Cambria Math" panose="02040503050406030204" pitchFamily="18" charset="0"/>
                            </a:rPr>
                            <m:t>𝑻</m:t>
                          </m:r>
                        </m:e>
                        <m:sub>
                          <m:r>
                            <a:rPr lang="en-GB" b="1" i="1" dirty="0" smtClean="0">
                              <a:latin typeface="Cambria Math" panose="02040503050406030204" pitchFamily="18" charset="0"/>
                            </a:rPr>
                            <m:t>𝟎</m:t>
                          </m:r>
                        </m:sub>
                      </m:sSub>
                    </m:oMath>
                  </m:oMathPara>
                </a14:m>
                <a:endParaRPr lang="en-GB" b="1" dirty="0"/>
              </a:p>
            </p:txBody>
          </p:sp>
        </mc:Choice>
        <mc:Fallback xmlns="">
          <p:sp>
            <p:nvSpPr>
              <p:cNvPr id="16" name="CasellaDiTesto 15">
                <a:extLst>
                  <a:ext uri="{FF2B5EF4-FFF2-40B4-BE49-F238E27FC236}">
                    <a16:creationId xmlns:a16="http://schemas.microsoft.com/office/drawing/2014/main" id="{F7F109EF-4378-4991-AAD9-43329F740A28}"/>
                  </a:ext>
                </a:extLst>
              </p:cNvPr>
              <p:cNvSpPr txBox="1">
                <a:spLocks noRot="1" noChangeAspect="1" noMove="1" noResize="1" noEditPoints="1" noAdjustHandles="1" noChangeArrowheads="1" noChangeShapeType="1" noTextEdit="1"/>
              </p:cNvSpPr>
              <p:nvPr/>
            </p:nvSpPr>
            <p:spPr>
              <a:xfrm>
                <a:off x="5284539" y="4208832"/>
                <a:ext cx="355107" cy="369332"/>
              </a:xfrm>
              <a:prstGeom prst="rect">
                <a:avLst/>
              </a:prstGeom>
              <a:blipFill>
                <a:blip r:embed="rId6"/>
                <a:stretch>
                  <a:fillRect r="-51724"/>
                </a:stretch>
              </a:blipFill>
            </p:spPr>
            <p:txBody>
              <a:bodyPr/>
              <a:lstStyle/>
              <a:p>
                <a:r>
                  <a:rPr lang="en-GB">
                    <a:noFill/>
                  </a:rPr>
                  <a:t> </a:t>
                </a:r>
              </a:p>
            </p:txBody>
          </p:sp>
        </mc:Fallback>
      </mc:AlternateContent>
      <p:cxnSp>
        <p:nvCxnSpPr>
          <p:cNvPr id="17" name="Connettore diritto 16">
            <a:extLst>
              <a:ext uri="{FF2B5EF4-FFF2-40B4-BE49-F238E27FC236}">
                <a16:creationId xmlns:a16="http://schemas.microsoft.com/office/drawing/2014/main" id="{BBCA35D8-9615-4069-A2AD-DD787004654D}"/>
              </a:ext>
            </a:extLst>
          </p:cNvPr>
          <p:cNvCxnSpPr/>
          <p:nvPr/>
        </p:nvCxnSpPr>
        <p:spPr>
          <a:xfrm>
            <a:off x="6844715" y="4112400"/>
            <a:ext cx="0" cy="168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65125ABA-979E-4128-92EC-2FFF9E2B7AAC}"/>
                  </a:ext>
                </a:extLst>
              </p:cNvPr>
              <p:cNvSpPr txBox="1"/>
              <p:nvPr/>
            </p:nvSpPr>
            <p:spPr>
              <a:xfrm>
                <a:off x="6618039" y="4208832"/>
                <a:ext cx="35510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𝟑</m:t>
                          </m:r>
                          <m:r>
                            <a:rPr lang="en-GB" b="1" i="1" dirty="0" smtClean="0">
                              <a:latin typeface="Cambria Math" panose="02040503050406030204" pitchFamily="18" charset="0"/>
                            </a:rPr>
                            <m:t>𝑻</m:t>
                          </m:r>
                        </m:e>
                        <m:sub>
                          <m:r>
                            <a:rPr lang="en-GB" b="1" i="1" dirty="0" smtClean="0">
                              <a:latin typeface="Cambria Math" panose="02040503050406030204" pitchFamily="18" charset="0"/>
                            </a:rPr>
                            <m:t>𝟎</m:t>
                          </m:r>
                        </m:sub>
                      </m:sSub>
                    </m:oMath>
                  </m:oMathPara>
                </a14:m>
                <a:endParaRPr lang="en-GB" b="1" dirty="0"/>
              </a:p>
            </p:txBody>
          </p:sp>
        </mc:Choice>
        <mc:Fallback xmlns="">
          <p:sp>
            <p:nvSpPr>
              <p:cNvPr id="18" name="CasellaDiTesto 17">
                <a:extLst>
                  <a:ext uri="{FF2B5EF4-FFF2-40B4-BE49-F238E27FC236}">
                    <a16:creationId xmlns:a16="http://schemas.microsoft.com/office/drawing/2014/main" id="{65125ABA-979E-4128-92EC-2FFF9E2B7AAC}"/>
                  </a:ext>
                </a:extLst>
              </p:cNvPr>
              <p:cNvSpPr txBox="1">
                <a:spLocks noRot="1" noChangeAspect="1" noMove="1" noResize="1" noEditPoints="1" noAdjustHandles="1" noChangeArrowheads="1" noChangeShapeType="1" noTextEdit="1"/>
              </p:cNvSpPr>
              <p:nvPr/>
            </p:nvSpPr>
            <p:spPr>
              <a:xfrm>
                <a:off x="6618039" y="4208832"/>
                <a:ext cx="355107" cy="369332"/>
              </a:xfrm>
              <a:prstGeom prst="rect">
                <a:avLst/>
              </a:prstGeom>
              <a:blipFill>
                <a:blip r:embed="rId7"/>
                <a:stretch>
                  <a:fillRect r="-51724"/>
                </a:stretch>
              </a:blipFill>
            </p:spPr>
            <p:txBody>
              <a:bodyPr/>
              <a:lstStyle/>
              <a:p>
                <a:r>
                  <a:rPr lang="en-GB">
                    <a:noFill/>
                  </a:rPr>
                  <a:t> </a:t>
                </a:r>
              </a:p>
            </p:txBody>
          </p:sp>
        </mc:Fallback>
      </mc:AlternateContent>
      <p:sp>
        <p:nvSpPr>
          <p:cNvPr id="20" name="Ovale 19">
            <a:extLst>
              <a:ext uri="{FF2B5EF4-FFF2-40B4-BE49-F238E27FC236}">
                <a16:creationId xmlns:a16="http://schemas.microsoft.com/office/drawing/2014/main" id="{EC636581-501F-4D1D-9DA2-9CD72BE23E7A}"/>
              </a:ext>
            </a:extLst>
          </p:cNvPr>
          <p:cNvSpPr/>
          <p:nvPr/>
        </p:nvSpPr>
        <p:spPr>
          <a:xfrm>
            <a:off x="4406979" y="4084757"/>
            <a:ext cx="140563" cy="1686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BBC07ADF-848B-49F6-84F3-B3AF2B46D87B}"/>
              </a:ext>
            </a:extLst>
          </p:cNvPr>
          <p:cNvSpPr/>
          <p:nvPr/>
        </p:nvSpPr>
        <p:spPr>
          <a:xfrm>
            <a:off x="6228158" y="4084757"/>
            <a:ext cx="140563" cy="1686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a:extLst>
              <a:ext uri="{FF2B5EF4-FFF2-40B4-BE49-F238E27FC236}">
                <a16:creationId xmlns:a16="http://schemas.microsoft.com/office/drawing/2014/main" id="{15E84C84-6B39-4D0A-AF2A-D306FC923223}"/>
              </a:ext>
            </a:extLst>
          </p:cNvPr>
          <p:cNvSpPr txBox="1"/>
          <p:nvPr/>
        </p:nvSpPr>
        <p:spPr>
          <a:xfrm>
            <a:off x="9134488" y="3773135"/>
            <a:ext cx="1811045" cy="369332"/>
          </a:xfrm>
          <a:prstGeom prst="rect">
            <a:avLst/>
          </a:prstGeom>
          <a:noFill/>
        </p:spPr>
        <p:txBody>
          <a:bodyPr wrap="square" rtlCol="0">
            <a:spAutoFit/>
          </a:bodyPr>
          <a:lstStyle/>
          <a:p>
            <a:r>
              <a:rPr lang="en-GB" b="1" dirty="0"/>
              <a:t>Absolute time</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90C46BA5-FBA4-427D-AA75-96046674F989}"/>
                  </a:ext>
                </a:extLst>
              </p:cNvPr>
              <p:cNvSpPr txBox="1"/>
              <p:nvPr/>
            </p:nvSpPr>
            <p:spPr>
              <a:xfrm>
                <a:off x="2336225" y="3627317"/>
                <a:ext cx="511579" cy="481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𝒕</m:t>
                          </m:r>
                        </m:e>
                        <m:sub>
                          <m:r>
                            <a:rPr lang="en-GB" b="1" i="1" smtClean="0">
                              <a:latin typeface="Cambria Math" panose="02040503050406030204" pitchFamily="18" charset="0"/>
                            </a:rPr>
                            <m:t>𝒓𝒆𝒇</m:t>
                          </m:r>
                        </m:sub>
                        <m:sup>
                          <m:r>
                            <a:rPr lang="en-GB" b="1" i="1" smtClean="0">
                              <a:latin typeface="Cambria Math" panose="02040503050406030204" pitchFamily="18" charset="0"/>
                            </a:rPr>
                            <m:t>(</m:t>
                          </m:r>
                          <m:r>
                            <a:rPr lang="en-GB" b="1" i="1" smtClean="0">
                              <a:latin typeface="Cambria Math" panose="02040503050406030204" pitchFamily="18" charset="0"/>
                            </a:rPr>
                            <m:t>𝟎</m:t>
                          </m:r>
                          <m:r>
                            <a:rPr lang="en-GB" b="1" i="1" smtClean="0">
                              <a:latin typeface="Cambria Math" panose="02040503050406030204" pitchFamily="18" charset="0"/>
                            </a:rPr>
                            <m:t>)</m:t>
                          </m:r>
                        </m:sup>
                      </m:sSubSup>
                    </m:oMath>
                  </m:oMathPara>
                </a14:m>
                <a:endParaRPr lang="en-GB" b="1" dirty="0"/>
              </a:p>
            </p:txBody>
          </p:sp>
        </mc:Choice>
        <mc:Fallback xmlns="">
          <p:sp>
            <p:nvSpPr>
              <p:cNvPr id="25" name="CasellaDiTesto 24">
                <a:extLst>
                  <a:ext uri="{FF2B5EF4-FFF2-40B4-BE49-F238E27FC236}">
                    <a16:creationId xmlns:a16="http://schemas.microsoft.com/office/drawing/2014/main" id="{90C46BA5-FBA4-427D-AA75-96046674F989}"/>
                  </a:ext>
                </a:extLst>
              </p:cNvPr>
              <p:cNvSpPr txBox="1">
                <a:spLocks noRot="1" noChangeAspect="1" noMove="1" noResize="1" noEditPoints="1" noAdjustHandles="1" noChangeArrowheads="1" noChangeShapeType="1" noTextEdit="1"/>
              </p:cNvSpPr>
              <p:nvPr/>
            </p:nvSpPr>
            <p:spPr>
              <a:xfrm>
                <a:off x="2336225" y="3627317"/>
                <a:ext cx="511579" cy="481094"/>
              </a:xfrm>
              <a:prstGeom prst="rect">
                <a:avLst/>
              </a:prstGeom>
              <a:blipFill>
                <a:blip r:embed="rId8"/>
                <a:stretch>
                  <a:fillRect r="-8333" b="-75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1DBB6303-6F61-41E2-B509-BB2E3A8234A4}"/>
                  </a:ext>
                </a:extLst>
              </p:cNvPr>
              <p:cNvSpPr txBox="1"/>
              <p:nvPr/>
            </p:nvSpPr>
            <p:spPr>
              <a:xfrm>
                <a:off x="3839954" y="3628070"/>
                <a:ext cx="511579" cy="481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𝒕</m:t>
                          </m:r>
                        </m:e>
                        <m:sub>
                          <m:r>
                            <a:rPr lang="en-GB" b="1" i="1" smtClean="0">
                              <a:latin typeface="Cambria Math" panose="02040503050406030204" pitchFamily="18" charset="0"/>
                            </a:rPr>
                            <m:t>𝒓𝒆𝒇</m:t>
                          </m:r>
                        </m:sub>
                        <m:sup>
                          <m:r>
                            <a:rPr lang="en-GB" b="1" i="1" smtClean="0">
                              <a:latin typeface="Cambria Math" panose="02040503050406030204" pitchFamily="18" charset="0"/>
                            </a:rPr>
                            <m:t>(</m:t>
                          </m:r>
                          <m:r>
                            <a:rPr lang="en-GB" b="1" i="1" smtClean="0">
                              <a:latin typeface="Cambria Math" panose="02040503050406030204" pitchFamily="18" charset="0"/>
                            </a:rPr>
                            <m:t>𝟏</m:t>
                          </m:r>
                          <m:r>
                            <a:rPr lang="en-GB" b="1" i="1" smtClean="0">
                              <a:latin typeface="Cambria Math" panose="02040503050406030204" pitchFamily="18" charset="0"/>
                            </a:rPr>
                            <m:t>)</m:t>
                          </m:r>
                        </m:sup>
                      </m:sSubSup>
                    </m:oMath>
                  </m:oMathPara>
                </a14:m>
                <a:endParaRPr lang="en-GB" b="1" dirty="0"/>
              </a:p>
            </p:txBody>
          </p:sp>
        </mc:Choice>
        <mc:Fallback xmlns="">
          <p:sp>
            <p:nvSpPr>
              <p:cNvPr id="27" name="CasellaDiTesto 26">
                <a:extLst>
                  <a:ext uri="{FF2B5EF4-FFF2-40B4-BE49-F238E27FC236}">
                    <a16:creationId xmlns:a16="http://schemas.microsoft.com/office/drawing/2014/main" id="{1DBB6303-6F61-41E2-B509-BB2E3A8234A4}"/>
                  </a:ext>
                </a:extLst>
              </p:cNvPr>
              <p:cNvSpPr txBox="1">
                <a:spLocks noRot="1" noChangeAspect="1" noMove="1" noResize="1" noEditPoints="1" noAdjustHandles="1" noChangeArrowheads="1" noChangeShapeType="1" noTextEdit="1"/>
              </p:cNvSpPr>
              <p:nvPr/>
            </p:nvSpPr>
            <p:spPr>
              <a:xfrm>
                <a:off x="3839954" y="3628070"/>
                <a:ext cx="511579" cy="481094"/>
              </a:xfrm>
              <a:prstGeom prst="rect">
                <a:avLst/>
              </a:prstGeom>
              <a:blipFill>
                <a:blip r:embed="rId9"/>
                <a:stretch>
                  <a:fillRect r="-7143" b="-75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9DBB00F9-011B-4C17-B3C9-099A5E70F4A9}"/>
                  </a:ext>
                </a:extLst>
              </p:cNvPr>
              <p:cNvSpPr txBox="1"/>
              <p:nvPr/>
            </p:nvSpPr>
            <p:spPr>
              <a:xfrm>
                <a:off x="5246217" y="3627317"/>
                <a:ext cx="511579" cy="481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𝒕</m:t>
                          </m:r>
                        </m:e>
                        <m:sub>
                          <m:r>
                            <a:rPr lang="en-GB" b="1" i="1" smtClean="0">
                              <a:latin typeface="Cambria Math" panose="02040503050406030204" pitchFamily="18" charset="0"/>
                            </a:rPr>
                            <m:t>𝒓𝒆𝒇</m:t>
                          </m:r>
                        </m:sub>
                        <m:sup>
                          <m:r>
                            <a:rPr lang="en-GB" b="1" i="1" smtClean="0">
                              <a:latin typeface="Cambria Math" panose="02040503050406030204" pitchFamily="18" charset="0"/>
                            </a:rPr>
                            <m:t>(</m:t>
                          </m:r>
                          <m:r>
                            <a:rPr lang="en-GB" b="1" i="1" smtClean="0">
                              <a:latin typeface="Cambria Math" panose="02040503050406030204" pitchFamily="18" charset="0"/>
                            </a:rPr>
                            <m:t>𝟐</m:t>
                          </m:r>
                          <m:r>
                            <a:rPr lang="en-GB" b="1" i="1" smtClean="0">
                              <a:latin typeface="Cambria Math" panose="02040503050406030204" pitchFamily="18" charset="0"/>
                            </a:rPr>
                            <m:t>)</m:t>
                          </m:r>
                        </m:sup>
                      </m:sSubSup>
                    </m:oMath>
                  </m:oMathPara>
                </a14:m>
                <a:endParaRPr lang="en-GB" b="1" dirty="0"/>
              </a:p>
            </p:txBody>
          </p:sp>
        </mc:Choice>
        <mc:Fallback xmlns="">
          <p:sp>
            <p:nvSpPr>
              <p:cNvPr id="29" name="CasellaDiTesto 28">
                <a:extLst>
                  <a:ext uri="{FF2B5EF4-FFF2-40B4-BE49-F238E27FC236}">
                    <a16:creationId xmlns:a16="http://schemas.microsoft.com/office/drawing/2014/main" id="{9DBB00F9-011B-4C17-B3C9-099A5E70F4A9}"/>
                  </a:ext>
                </a:extLst>
              </p:cNvPr>
              <p:cNvSpPr txBox="1">
                <a:spLocks noRot="1" noChangeAspect="1" noMove="1" noResize="1" noEditPoints="1" noAdjustHandles="1" noChangeArrowheads="1" noChangeShapeType="1" noTextEdit="1"/>
              </p:cNvSpPr>
              <p:nvPr/>
            </p:nvSpPr>
            <p:spPr>
              <a:xfrm>
                <a:off x="5246217" y="3627317"/>
                <a:ext cx="511579" cy="481094"/>
              </a:xfrm>
              <a:prstGeom prst="rect">
                <a:avLst/>
              </a:prstGeom>
              <a:blipFill>
                <a:blip r:embed="rId10"/>
                <a:stretch>
                  <a:fillRect r="-7143" b="-75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DB1F11AE-7CA5-4AA8-9F23-AC86CB50EC38}"/>
                  </a:ext>
                </a:extLst>
              </p:cNvPr>
              <p:cNvSpPr txBox="1"/>
              <p:nvPr/>
            </p:nvSpPr>
            <p:spPr>
              <a:xfrm>
                <a:off x="6588515" y="3629531"/>
                <a:ext cx="511579" cy="481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𝒕</m:t>
                          </m:r>
                        </m:e>
                        <m:sub>
                          <m:r>
                            <a:rPr lang="en-GB" b="1" i="1" smtClean="0">
                              <a:latin typeface="Cambria Math" panose="02040503050406030204" pitchFamily="18" charset="0"/>
                            </a:rPr>
                            <m:t>𝒓𝒆𝒇</m:t>
                          </m:r>
                        </m:sub>
                        <m:sup>
                          <m:r>
                            <a:rPr lang="en-GB" b="1" i="1" smtClean="0">
                              <a:latin typeface="Cambria Math" panose="02040503050406030204" pitchFamily="18" charset="0"/>
                            </a:rPr>
                            <m:t>(</m:t>
                          </m:r>
                          <m:r>
                            <a:rPr lang="en-GB" b="1" i="1" smtClean="0">
                              <a:latin typeface="Cambria Math" panose="02040503050406030204" pitchFamily="18" charset="0"/>
                            </a:rPr>
                            <m:t>𝟑</m:t>
                          </m:r>
                          <m:r>
                            <a:rPr lang="en-GB" b="1" i="1" smtClean="0">
                              <a:latin typeface="Cambria Math" panose="02040503050406030204" pitchFamily="18" charset="0"/>
                            </a:rPr>
                            <m:t>)</m:t>
                          </m:r>
                        </m:sup>
                      </m:sSubSup>
                    </m:oMath>
                  </m:oMathPara>
                </a14:m>
                <a:endParaRPr lang="en-GB" b="1" dirty="0"/>
              </a:p>
            </p:txBody>
          </p:sp>
        </mc:Choice>
        <mc:Fallback xmlns="">
          <p:sp>
            <p:nvSpPr>
              <p:cNvPr id="31" name="CasellaDiTesto 30">
                <a:extLst>
                  <a:ext uri="{FF2B5EF4-FFF2-40B4-BE49-F238E27FC236}">
                    <a16:creationId xmlns:a16="http://schemas.microsoft.com/office/drawing/2014/main" id="{DB1F11AE-7CA5-4AA8-9F23-AC86CB50EC38}"/>
                  </a:ext>
                </a:extLst>
              </p:cNvPr>
              <p:cNvSpPr txBox="1">
                <a:spLocks noRot="1" noChangeAspect="1" noMove="1" noResize="1" noEditPoints="1" noAdjustHandles="1" noChangeArrowheads="1" noChangeShapeType="1" noTextEdit="1"/>
              </p:cNvSpPr>
              <p:nvPr/>
            </p:nvSpPr>
            <p:spPr>
              <a:xfrm>
                <a:off x="6588515" y="3629531"/>
                <a:ext cx="511579" cy="481094"/>
              </a:xfrm>
              <a:prstGeom prst="rect">
                <a:avLst/>
              </a:prstGeom>
              <a:blipFill>
                <a:blip r:embed="rId11"/>
                <a:stretch>
                  <a:fillRect r="-7143" b="-75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2D28E3DC-0E2C-4A76-BFAA-1C98738C9457}"/>
                  </a:ext>
                </a:extLst>
              </p:cNvPr>
              <p:cNvSpPr txBox="1"/>
              <p:nvPr/>
            </p:nvSpPr>
            <p:spPr>
              <a:xfrm>
                <a:off x="3109592" y="3723204"/>
                <a:ext cx="405624"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𝟎</m:t>
                          </m:r>
                          <m:r>
                            <a:rPr lang="en-GB" b="1" i="1" smtClean="0">
                              <a:latin typeface="Cambria Math" panose="02040503050406030204" pitchFamily="18" charset="0"/>
                            </a:rPr>
                            <m:t>)</m:t>
                          </m:r>
                        </m:sup>
                      </m:sSup>
                    </m:oMath>
                  </m:oMathPara>
                </a14:m>
                <a:endParaRPr lang="en-GB" b="1" dirty="0"/>
              </a:p>
            </p:txBody>
          </p:sp>
        </mc:Choice>
        <mc:Fallback xmlns="">
          <p:sp>
            <p:nvSpPr>
              <p:cNvPr id="32" name="CasellaDiTesto 31">
                <a:extLst>
                  <a:ext uri="{FF2B5EF4-FFF2-40B4-BE49-F238E27FC236}">
                    <a16:creationId xmlns:a16="http://schemas.microsoft.com/office/drawing/2014/main" id="{2D28E3DC-0E2C-4A76-BFAA-1C98738C9457}"/>
                  </a:ext>
                </a:extLst>
              </p:cNvPr>
              <p:cNvSpPr txBox="1">
                <a:spLocks noRot="1" noChangeAspect="1" noMove="1" noResize="1" noEditPoints="1" noAdjustHandles="1" noChangeArrowheads="1" noChangeShapeType="1" noTextEdit="1"/>
              </p:cNvSpPr>
              <p:nvPr/>
            </p:nvSpPr>
            <p:spPr>
              <a:xfrm>
                <a:off x="3109592" y="3723204"/>
                <a:ext cx="405624" cy="288477"/>
              </a:xfrm>
              <a:prstGeom prst="rect">
                <a:avLst/>
              </a:prstGeom>
              <a:blipFill>
                <a:blip r:embed="rId12"/>
                <a:stretch>
                  <a:fillRect l="-10448" t="-8511" r="-11940" b="-42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38240315-BB5A-495A-A486-95918BB39FF1}"/>
                  </a:ext>
                </a:extLst>
              </p:cNvPr>
              <p:cNvSpPr txBox="1"/>
              <p:nvPr/>
            </p:nvSpPr>
            <p:spPr>
              <a:xfrm>
                <a:off x="4379101" y="3723204"/>
                <a:ext cx="405624"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𝟏</m:t>
                          </m:r>
                          <m:r>
                            <a:rPr lang="en-GB" b="1" i="1" smtClean="0">
                              <a:latin typeface="Cambria Math" panose="02040503050406030204" pitchFamily="18" charset="0"/>
                            </a:rPr>
                            <m:t>)</m:t>
                          </m:r>
                        </m:sup>
                      </m:sSup>
                    </m:oMath>
                  </m:oMathPara>
                </a14:m>
                <a:endParaRPr lang="en-GB" b="1" dirty="0"/>
              </a:p>
            </p:txBody>
          </p:sp>
        </mc:Choice>
        <mc:Fallback xmlns="">
          <p:sp>
            <p:nvSpPr>
              <p:cNvPr id="34" name="CasellaDiTesto 33">
                <a:extLst>
                  <a:ext uri="{FF2B5EF4-FFF2-40B4-BE49-F238E27FC236}">
                    <a16:creationId xmlns:a16="http://schemas.microsoft.com/office/drawing/2014/main" id="{38240315-BB5A-495A-A486-95918BB39FF1}"/>
                  </a:ext>
                </a:extLst>
              </p:cNvPr>
              <p:cNvSpPr txBox="1">
                <a:spLocks noRot="1" noChangeAspect="1" noMove="1" noResize="1" noEditPoints="1" noAdjustHandles="1" noChangeArrowheads="1" noChangeShapeType="1" noTextEdit="1"/>
              </p:cNvSpPr>
              <p:nvPr/>
            </p:nvSpPr>
            <p:spPr>
              <a:xfrm>
                <a:off x="4379101" y="3723204"/>
                <a:ext cx="405624" cy="288477"/>
              </a:xfrm>
              <a:prstGeom prst="rect">
                <a:avLst/>
              </a:prstGeom>
              <a:blipFill>
                <a:blip r:embed="rId13"/>
                <a:stretch>
                  <a:fillRect l="-10448" t="-8511" r="-11940" b="-42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230C772-1E36-468A-913F-E6FEE39D7C80}"/>
                  </a:ext>
                </a:extLst>
              </p:cNvPr>
              <p:cNvSpPr txBox="1"/>
              <p:nvPr/>
            </p:nvSpPr>
            <p:spPr>
              <a:xfrm>
                <a:off x="6112025" y="3716124"/>
                <a:ext cx="405624"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𝟐</m:t>
                          </m:r>
                          <m:r>
                            <a:rPr lang="en-GB" b="1" i="1" smtClean="0">
                              <a:latin typeface="Cambria Math" panose="02040503050406030204" pitchFamily="18" charset="0"/>
                            </a:rPr>
                            <m:t>)</m:t>
                          </m:r>
                        </m:sup>
                      </m:sSup>
                    </m:oMath>
                  </m:oMathPara>
                </a14:m>
                <a:endParaRPr lang="en-GB" b="1" dirty="0"/>
              </a:p>
            </p:txBody>
          </p:sp>
        </mc:Choice>
        <mc:Fallback xmlns="">
          <p:sp>
            <p:nvSpPr>
              <p:cNvPr id="36" name="CasellaDiTesto 35">
                <a:extLst>
                  <a:ext uri="{FF2B5EF4-FFF2-40B4-BE49-F238E27FC236}">
                    <a16:creationId xmlns:a16="http://schemas.microsoft.com/office/drawing/2014/main" id="{2230C772-1E36-468A-913F-E6FEE39D7C80}"/>
                  </a:ext>
                </a:extLst>
              </p:cNvPr>
              <p:cNvSpPr txBox="1">
                <a:spLocks noRot="1" noChangeAspect="1" noMove="1" noResize="1" noEditPoints="1" noAdjustHandles="1" noChangeArrowheads="1" noChangeShapeType="1" noTextEdit="1"/>
              </p:cNvSpPr>
              <p:nvPr/>
            </p:nvSpPr>
            <p:spPr>
              <a:xfrm>
                <a:off x="6112025" y="3716124"/>
                <a:ext cx="405624" cy="288477"/>
              </a:xfrm>
              <a:prstGeom prst="rect">
                <a:avLst/>
              </a:prstGeom>
              <a:blipFill>
                <a:blip r:embed="rId14"/>
                <a:stretch>
                  <a:fillRect l="-12121" t="-8511" r="-12121" b="-4255"/>
                </a:stretch>
              </a:blipFill>
            </p:spPr>
            <p:txBody>
              <a:bodyPr/>
              <a:lstStyle/>
              <a:p>
                <a:r>
                  <a:rPr lang="en-GB">
                    <a:noFill/>
                  </a:rPr>
                  <a:t> </a:t>
                </a:r>
              </a:p>
            </p:txBody>
          </p:sp>
        </mc:Fallback>
      </mc:AlternateContent>
      <p:sp>
        <p:nvSpPr>
          <p:cNvPr id="37" name="Parentesi graffa chiusa 36">
            <a:extLst>
              <a:ext uri="{FF2B5EF4-FFF2-40B4-BE49-F238E27FC236}">
                <a16:creationId xmlns:a16="http://schemas.microsoft.com/office/drawing/2014/main" id="{2294A01B-613A-457A-9158-8ABB0FA1A7DE}"/>
              </a:ext>
            </a:extLst>
          </p:cNvPr>
          <p:cNvSpPr/>
          <p:nvPr/>
        </p:nvSpPr>
        <p:spPr>
          <a:xfrm rot="5400000">
            <a:off x="2816422" y="4311801"/>
            <a:ext cx="156434" cy="59120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6A6EA5F4-12C4-4DF3-B7C9-8C2A2607918C}"/>
                  </a:ext>
                </a:extLst>
              </p:cNvPr>
              <p:cNvSpPr txBox="1"/>
              <p:nvPr/>
            </p:nvSpPr>
            <p:spPr>
              <a:xfrm>
                <a:off x="2736436" y="4796897"/>
                <a:ext cx="538545"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𝟎</m:t>
                          </m:r>
                          <m:r>
                            <a:rPr lang="en-GB" b="1" i="1" smtClean="0">
                              <a:latin typeface="Cambria Math" panose="02040503050406030204" pitchFamily="18" charset="0"/>
                            </a:rPr>
                            <m:t>)</m:t>
                          </m:r>
                        </m:sup>
                      </m:sSup>
                    </m:oMath>
                  </m:oMathPara>
                </a14:m>
                <a:endParaRPr lang="en-GB" b="1" dirty="0"/>
              </a:p>
            </p:txBody>
          </p:sp>
        </mc:Choice>
        <mc:Fallback xmlns="">
          <p:sp>
            <p:nvSpPr>
              <p:cNvPr id="39" name="CasellaDiTesto 38">
                <a:extLst>
                  <a:ext uri="{FF2B5EF4-FFF2-40B4-BE49-F238E27FC236}">
                    <a16:creationId xmlns:a16="http://schemas.microsoft.com/office/drawing/2014/main" id="{6A6EA5F4-12C4-4DF3-B7C9-8C2A2607918C}"/>
                  </a:ext>
                </a:extLst>
              </p:cNvPr>
              <p:cNvSpPr txBox="1">
                <a:spLocks noRot="1" noChangeAspect="1" noMove="1" noResize="1" noEditPoints="1" noAdjustHandles="1" noChangeArrowheads="1" noChangeShapeType="1" noTextEdit="1"/>
              </p:cNvSpPr>
              <p:nvPr/>
            </p:nvSpPr>
            <p:spPr>
              <a:xfrm>
                <a:off x="2736436" y="4796897"/>
                <a:ext cx="538545" cy="288477"/>
              </a:xfrm>
              <a:prstGeom prst="rect">
                <a:avLst/>
              </a:prstGeom>
              <a:blipFill>
                <a:blip r:embed="rId15"/>
                <a:stretch>
                  <a:fillRect l="-10227" t="-8511" r="-9091" b="-6383"/>
                </a:stretch>
              </a:blipFill>
            </p:spPr>
            <p:txBody>
              <a:bodyPr/>
              <a:lstStyle/>
              <a:p>
                <a:r>
                  <a:rPr lang="en-GB">
                    <a:noFill/>
                  </a:rPr>
                  <a:t> </a:t>
                </a:r>
              </a:p>
            </p:txBody>
          </p:sp>
        </mc:Fallback>
      </mc:AlternateContent>
      <p:sp>
        <p:nvSpPr>
          <p:cNvPr id="41" name="Parentesi graffa chiusa 40">
            <a:extLst>
              <a:ext uri="{FF2B5EF4-FFF2-40B4-BE49-F238E27FC236}">
                <a16:creationId xmlns:a16="http://schemas.microsoft.com/office/drawing/2014/main" id="{C48F5C1B-822D-45FB-8B75-3EE1C7B543E2}"/>
              </a:ext>
            </a:extLst>
          </p:cNvPr>
          <p:cNvSpPr/>
          <p:nvPr/>
        </p:nvSpPr>
        <p:spPr>
          <a:xfrm rot="5400000">
            <a:off x="4192691" y="4423737"/>
            <a:ext cx="168663" cy="35510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93E9C54B-7157-4545-B7AF-989403B05F45}"/>
                  </a:ext>
                </a:extLst>
              </p:cNvPr>
              <p:cNvSpPr txBox="1"/>
              <p:nvPr/>
            </p:nvSpPr>
            <p:spPr>
              <a:xfrm>
                <a:off x="4068084" y="4796897"/>
                <a:ext cx="538545"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𝟏</m:t>
                          </m:r>
                          <m:r>
                            <a:rPr lang="en-GB" b="1" i="1" smtClean="0">
                              <a:latin typeface="Cambria Math" panose="02040503050406030204" pitchFamily="18" charset="0"/>
                            </a:rPr>
                            <m:t>)</m:t>
                          </m:r>
                        </m:sup>
                      </m:sSup>
                    </m:oMath>
                  </m:oMathPara>
                </a14:m>
                <a:endParaRPr lang="en-GB" b="1" dirty="0"/>
              </a:p>
            </p:txBody>
          </p:sp>
        </mc:Choice>
        <mc:Fallback xmlns="">
          <p:sp>
            <p:nvSpPr>
              <p:cNvPr id="43" name="CasellaDiTesto 42">
                <a:extLst>
                  <a:ext uri="{FF2B5EF4-FFF2-40B4-BE49-F238E27FC236}">
                    <a16:creationId xmlns:a16="http://schemas.microsoft.com/office/drawing/2014/main" id="{93E9C54B-7157-4545-B7AF-989403B05F45}"/>
                  </a:ext>
                </a:extLst>
              </p:cNvPr>
              <p:cNvSpPr txBox="1">
                <a:spLocks noRot="1" noChangeAspect="1" noMove="1" noResize="1" noEditPoints="1" noAdjustHandles="1" noChangeArrowheads="1" noChangeShapeType="1" noTextEdit="1"/>
              </p:cNvSpPr>
              <p:nvPr/>
            </p:nvSpPr>
            <p:spPr>
              <a:xfrm>
                <a:off x="4068084" y="4796897"/>
                <a:ext cx="538545" cy="288477"/>
              </a:xfrm>
              <a:prstGeom prst="rect">
                <a:avLst/>
              </a:prstGeom>
              <a:blipFill>
                <a:blip r:embed="rId16"/>
                <a:stretch>
                  <a:fillRect l="-8989" t="-8511" r="-8989" b="-6383"/>
                </a:stretch>
              </a:blipFill>
            </p:spPr>
            <p:txBody>
              <a:bodyPr/>
              <a:lstStyle/>
              <a:p>
                <a:r>
                  <a:rPr lang="en-GB">
                    <a:noFill/>
                  </a:rPr>
                  <a:t> </a:t>
                </a:r>
              </a:p>
            </p:txBody>
          </p:sp>
        </mc:Fallback>
      </mc:AlternateContent>
      <p:sp>
        <p:nvSpPr>
          <p:cNvPr id="45" name="Parentesi graffa chiusa 44">
            <a:extLst>
              <a:ext uri="{FF2B5EF4-FFF2-40B4-BE49-F238E27FC236}">
                <a16:creationId xmlns:a16="http://schemas.microsoft.com/office/drawing/2014/main" id="{E9D4B9E4-9593-42DC-B97B-5F22E95AB4AA}"/>
              </a:ext>
            </a:extLst>
          </p:cNvPr>
          <p:cNvSpPr/>
          <p:nvPr/>
        </p:nvSpPr>
        <p:spPr>
          <a:xfrm rot="5400000">
            <a:off x="5812814" y="4197409"/>
            <a:ext cx="168662" cy="80775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0F94862A-FA1C-472A-AE9B-70DE4A584B62}"/>
                  </a:ext>
                </a:extLst>
              </p:cNvPr>
              <p:cNvSpPr txBox="1"/>
              <p:nvPr/>
            </p:nvSpPr>
            <p:spPr>
              <a:xfrm>
                <a:off x="5639433" y="4796897"/>
                <a:ext cx="538545"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𝒕</m:t>
                          </m:r>
                        </m:e>
                        <m:sup>
                          <m:r>
                            <a:rPr lang="en-GB" b="1" i="1" smtClean="0">
                              <a:latin typeface="Cambria Math" panose="02040503050406030204" pitchFamily="18" charset="0"/>
                            </a:rPr>
                            <m:t>(</m:t>
                          </m:r>
                          <m:r>
                            <a:rPr lang="en-GB" b="1" i="1" smtClean="0">
                              <a:latin typeface="Cambria Math" panose="02040503050406030204" pitchFamily="18" charset="0"/>
                            </a:rPr>
                            <m:t>𝟐</m:t>
                          </m:r>
                          <m:r>
                            <a:rPr lang="en-GB" b="1" i="1" smtClean="0">
                              <a:latin typeface="Cambria Math" panose="02040503050406030204" pitchFamily="18" charset="0"/>
                            </a:rPr>
                            <m:t>)</m:t>
                          </m:r>
                        </m:sup>
                      </m:sSup>
                    </m:oMath>
                  </m:oMathPara>
                </a14:m>
                <a:endParaRPr lang="en-GB" b="1" dirty="0"/>
              </a:p>
            </p:txBody>
          </p:sp>
        </mc:Choice>
        <mc:Fallback xmlns="">
          <p:sp>
            <p:nvSpPr>
              <p:cNvPr id="47" name="CasellaDiTesto 46">
                <a:extLst>
                  <a:ext uri="{FF2B5EF4-FFF2-40B4-BE49-F238E27FC236}">
                    <a16:creationId xmlns:a16="http://schemas.microsoft.com/office/drawing/2014/main" id="{0F94862A-FA1C-472A-AE9B-70DE4A584B62}"/>
                  </a:ext>
                </a:extLst>
              </p:cNvPr>
              <p:cNvSpPr txBox="1">
                <a:spLocks noRot="1" noChangeAspect="1" noMove="1" noResize="1" noEditPoints="1" noAdjustHandles="1" noChangeArrowheads="1" noChangeShapeType="1" noTextEdit="1"/>
              </p:cNvSpPr>
              <p:nvPr/>
            </p:nvSpPr>
            <p:spPr>
              <a:xfrm>
                <a:off x="5639433" y="4796897"/>
                <a:ext cx="538545" cy="288477"/>
              </a:xfrm>
              <a:prstGeom prst="rect">
                <a:avLst/>
              </a:prstGeom>
              <a:blipFill>
                <a:blip r:embed="rId17"/>
                <a:stretch>
                  <a:fillRect l="-9091" t="-8511" r="-10227" b="-63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06CE606A-C6FE-47FE-B6AE-6C28369667EE}"/>
                  </a:ext>
                </a:extLst>
              </p:cNvPr>
              <p:cNvSpPr txBox="1"/>
              <p:nvPr/>
            </p:nvSpPr>
            <p:spPr>
              <a:xfrm>
                <a:off x="4068084" y="6090274"/>
                <a:ext cx="2124217" cy="383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a:latin typeface="Cambria Math" panose="02040503050406030204" pitchFamily="18" charset="0"/>
                              <a:ea typeface="Cambria Math" panose="02040503050406030204" pitchFamily="18" charset="0"/>
                            </a:rPr>
                            <m:t>∆</m:t>
                          </m:r>
                          <m:r>
                            <a:rPr lang="en-GB" b="0" i="1">
                              <a:latin typeface="Cambria Math" panose="02040503050406030204" pitchFamily="18" charset="0"/>
                            </a:rPr>
                            <m:t>𝑡</m:t>
                          </m:r>
                        </m:e>
                        <m:sup>
                          <m:r>
                            <a:rPr lang="en-GB" b="0" i="1">
                              <a:latin typeface="Cambria Math" panose="02040503050406030204" pitchFamily="18" charset="0"/>
                            </a:rPr>
                            <m:t>(</m:t>
                          </m:r>
                          <m:r>
                            <a:rPr lang="en-GB" b="0" i="1" smtClean="0">
                              <a:latin typeface="Cambria Math" panose="02040503050406030204" pitchFamily="18" charset="0"/>
                            </a:rPr>
                            <m:t>𝑛</m:t>
                          </m:r>
                          <m:r>
                            <a:rPr lang="en-GB" b="0"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𝑟𝑒𝑓</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bSup>
                    </m:oMath>
                  </m:oMathPara>
                </a14:m>
                <a:endParaRPr lang="en-GB" dirty="0"/>
              </a:p>
            </p:txBody>
          </p:sp>
        </mc:Choice>
        <mc:Fallback xmlns="">
          <p:sp>
            <p:nvSpPr>
              <p:cNvPr id="49" name="CasellaDiTesto 48">
                <a:extLst>
                  <a:ext uri="{FF2B5EF4-FFF2-40B4-BE49-F238E27FC236}">
                    <a16:creationId xmlns:a16="http://schemas.microsoft.com/office/drawing/2014/main" id="{06CE606A-C6FE-47FE-B6AE-6C28369667EE}"/>
                  </a:ext>
                </a:extLst>
              </p:cNvPr>
              <p:cNvSpPr txBox="1">
                <a:spLocks noRot="1" noChangeAspect="1" noMove="1" noResize="1" noEditPoints="1" noAdjustHandles="1" noChangeArrowheads="1" noChangeShapeType="1" noTextEdit="1"/>
              </p:cNvSpPr>
              <p:nvPr/>
            </p:nvSpPr>
            <p:spPr>
              <a:xfrm>
                <a:off x="4068084" y="6090274"/>
                <a:ext cx="2124217" cy="383182"/>
              </a:xfrm>
              <a:prstGeom prst="rect">
                <a:avLst/>
              </a:prstGeom>
              <a:blipFill>
                <a:blip r:embed="rId18"/>
                <a:stretch>
                  <a:fillRect t="-3175"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C41AD5BA-2447-4CEA-BC78-20CC4A2D511B}"/>
                  </a:ext>
                </a:extLst>
              </p:cNvPr>
              <p:cNvSpPr txBox="1"/>
              <p:nvPr/>
            </p:nvSpPr>
            <p:spPr>
              <a:xfrm>
                <a:off x="6448997" y="6124665"/>
                <a:ext cx="8792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=0, …</m:t>
                      </m:r>
                    </m:oMath>
                  </m:oMathPara>
                </a14:m>
                <a:endParaRPr lang="en-GB" dirty="0"/>
              </a:p>
            </p:txBody>
          </p:sp>
        </mc:Choice>
        <mc:Fallback xmlns="">
          <p:sp>
            <p:nvSpPr>
              <p:cNvPr id="51" name="CasellaDiTesto 50">
                <a:extLst>
                  <a:ext uri="{FF2B5EF4-FFF2-40B4-BE49-F238E27FC236}">
                    <a16:creationId xmlns:a16="http://schemas.microsoft.com/office/drawing/2014/main" id="{C41AD5BA-2447-4CEA-BC78-20CC4A2D511B}"/>
                  </a:ext>
                </a:extLst>
              </p:cNvPr>
              <p:cNvSpPr txBox="1">
                <a:spLocks noRot="1" noChangeAspect="1" noMove="1" noResize="1" noEditPoints="1" noAdjustHandles="1" noChangeArrowheads="1" noChangeShapeType="1" noTextEdit="1"/>
              </p:cNvSpPr>
              <p:nvPr/>
            </p:nvSpPr>
            <p:spPr>
              <a:xfrm>
                <a:off x="6448997" y="6124665"/>
                <a:ext cx="879215" cy="276999"/>
              </a:xfrm>
              <a:prstGeom prst="rect">
                <a:avLst/>
              </a:prstGeom>
              <a:blipFill>
                <a:blip r:embed="rId19"/>
                <a:stretch>
                  <a:fillRect l="-3472" b="-6667"/>
                </a:stretch>
              </a:blipFill>
            </p:spPr>
            <p:txBody>
              <a:bodyPr/>
              <a:lstStyle/>
              <a:p>
                <a:r>
                  <a:rPr lang="en-GB">
                    <a:noFill/>
                  </a:rPr>
                  <a:t> </a:t>
                </a:r>
              </a:p>
            </p:txBody>
          </p:sp>
        </mc:Fallback>
      </mc:AlternateContent>
      <p:sp>
        <p:nvSpPr>
          <p:cNvPr id="21" name="Segnaposto numero diapositiva 20">
            <a:extLst>
              <a:ext uri="{FF2B5EF4-FFF2-40B4-BE49-F238E27FC236}">
                <a16:creationId xmlns:a16="http://schemas.microsoft.com/office/drawing/2014/main" id="{34D29C3C-B02A-488C-BB05-9082D2DCF02A}"/>
              </a:ext>
            </a:extLst>
          </p:cNvPr>
          <p:cNvSpPr>
            <a:spLocks noGrp="1"/>
          </p:cNvSpPr>
          <p:nvPr>
            <p:ph type="sldNum" sz="quarter" idx="12"/>
          </p:nvPr>
        </p:nvSpPr>
        <p:spPr/>
        <p:txBody>
          <a:bodyPr/>
          <a:lstStyle/>
          <a:p>
            <a:fld id="{F556478C-EA8F-4B12-8AB2-8053E5C3663D}" type="slidenum">
              <a:rPr lang="en-GB" smtClean="0"/>
              <a:t>7</a:t>
            </a:fld>
            <a:endParaRPr lang="en-GB"/>
          </a:p>
        </p:txBody>
      </p:sp>
      <p:sp>
        <p:nvSpPr>
          <p:cNvPr id="40" name="CasellaDiTesto 39">
            <a:extLst>
              <a:ext uri="{FF2B5EF4-FFF2-40B4-BE49-F238E27FC236}">
                <a16:creationId xmlns:a16="http://schemas.microsoft.com/office/drawing/2014/main" id="{79057C48-12F2-4BA3-AA46-09F379E6D230}"/>
              </a:ext>
            </a:extLst>
          </p:cNvPr>
          <p:cNvSpPr txBox="1"/>
          <p:nvPr/>
        </p:nvSpPr>
        <p:spPr>
          <a:xfrm>
            <a:off x="-131317" y="78710"/>
            <a:ext cx="12192000" cy="677108"/>
          </a:xfrm>
          <a:prstGeom prst="rect">
            <a:avLst/>
          </a:prstGeom>
          <a:noFill/>
        </p:spPr>
        <p:txBody>
          <a:bodyPr wrap="square" rtlCol="0">
            <a:spAutoFit/>
          </a:bodyPr>
          <a:lstStyle/>
          <a:p>
            <a:pPr algn="ctr"/>
            <a:r>
              <a:rPr lang="en-GB" sz="3800" dirty="0">
                <a:latin typeface="+mj-lt"/>
              </a:rPr>
              <a:t>Single particle equations of motion: energy equation (3/5)</a:t>
            </a:r>
          </a:p>
        </p:txBody>
      </p:sp>
    </p:spTree>
    <p:extLst>
      <p:ext uri="{BB962C8B-B14F-4D97-AF65-F5344CB8AC3E}">
        <p14:creationId xmlns:p14="http://schemas.microsoft.com/office/powerpoint/2010/main" val="675348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047D3C2-D1DC-486B-9019-7F521A7979DA}"/>
                  </a:ext>
                </a:extLst>
              </p:cNvPr>
              <p:cNvSpPr txBox="1"/>
              <p:nvPr/>
            </p:nvSpPr>
            <p:spPr>
              <a:xfrm>
                <a:off x="14090" y="993906"/>
                <a:ext cx="8748029" cy="4082977"/>
              </a:xfrm>
              <a:prstGeom prst="rect">
                <a:avLst/>
              </a:prstGeom>
              <a:noFill/>
            </p:spPr>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rPr>
                          <m:t>0</m:t>
                        </m:r>
                      </m:sub>
                    </m:sSub>
                    <m:r>
                      <a:rPr lang="en-GB" i="1">
                        <a:latin typeface="Cambria Math" panose="02040503050406030204" pitchFamily="18" charset="0"/>
                      </a:rPr>
                      <m:t>=0.018</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0</m:t>
                        </m:r>
                      </m:sub>
                    </m:sSub>
                    <m:r>
                      <a:rPr lang="en-GB" i="1">
                        <a:latin typeface="Cambria Math" panose="02040503050406030204" pitchFamily="18" charset="0"/>
                      </a:rPr>
                      <m:t>=8.88</m:t>
                    </m:r>
                  </m:oMath>
                </a14:m>
                <a:r>
                  <a:rPr lang="en-GB" dirty="0"/>
                  <a:t> keV,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𝑟𝑓</m:t>
                        </m:r>
                      </m:sub>
                    </m:sSub>
                    <m:r>
                      <a:rPr lang="en-GB" i="1">
                        <a:latin typeface="Cambria Math" panose="02040503050406030204" pitchFamily="18" charset="0"/>
                      </a:rPr>
                      <m:t>=130</m:t>
                    </m:r>
                  </m:oMath>
                </a14:m>
                <a:r>
                  <a:rPr lang="en-GB" dirty="0"/>
                  <a:t> kV,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r>
                      <a:rPr lang="en-GB" b="0" i="1" smtClean="0">
                        <a:latin typeface="Cambria Math" panose="02040503050406030204" pitchFamily="18" charset="0"/>
                      </a:rPr>
                      <m:t>=369</m:t>
                    </m:r>
                  </m:oMath>
                </a14:m>
                <a:r>
                  <a:rPr lang="en-GB" dirty="0"/>
                  <a:t> MHz,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b="0" i="1" smtClean="0">
                            <a:latin typeface="Cambria Math" panose="02040503050406030204" pitchFamily="18" charset="0"/>
                          </a:rPr>
                          <m:t>0</m:t>
                        </m:r>
                      </m:sub>
                    </m:sSub>
                    <m:r>
                      <a:rPr lang="en-GB" i="1">
                        <a:latin typeface="Cambria Math" panose="02040503050406030204" pitchFamily="18" charset="0"/>
                      </a:rPr>
                      <m:t>=3</m:t>
                    </m:r>
                  </m:oMath>
                </a14:m>
                <a:r>
                  <a:rPr lang="en-GB" dirty="0"/>
                  <a:t> MHz,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b="0" i="1" smtClean="0">
                            <a:latin typeface="Cambria Math" panose="02040503050406030204" pitchFamily="18" charset="0"/>
                          </a:rPr>
                          <m:t>𝑠</m:t>
                        </m:r>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29</m:t>
                    </m:r>
                  </m:oMath>
                </a14:m>
                <a:r>
                  <a:rPr lang="en-GB" dirty="0"/>
                  <a:t> kHz. </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𝑏</m:t>
                        </m:r>
                      </m:sub>
                    </m:sSub>
                    <m:r>
                      <a:rPr lang="en-GB" b="0" i="1" smtClean="0">
                        <a:latin typeface="Cambria Math" panose="02040503050406030204" pitchFamily="18" charset="0"/>
                      </a:rPr>
                      <m:t>= </m:t>
                    </m:r>
                  </m:oMath>
                </a14:m>
                <a:r>
                  <a:rPr lang="en-GB" dirty="0"/>
                  <a:t>4 equally-spaced bunches, bunch-current </a:t>
                </a:r>
                <a14:m>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I</m:t>
                        </m:r>
                      </m:e>
                      <m:sub>
                        <m:r>
                          <a:rPr lang="en-GB" b="0" i="1" smtClean="0">
                            <a:latin typeface="Cambria Math" panose="02040503050406030204" pitchFamily="18" charset="0"/>
                          </a:rPr>
                          <m:t>𝑏</m:t>
                        </m:r>
                      </m:sub>
                    </m:sSub>
                    <m:r>
                      <a:rPr lang="en-GB" b="0" i="0"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𝑏</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0</m:t>
                        </m:r>
                      </m:sub>
                    </m:sSub>
                  </m:oMath>
                </a14:m>
                <a:r>
                  <a:rPr lang="en-GB" dirty="0"/>
                  <a:t> = 15 mA,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ea typeface="Cambria Math" panose="02040503050406030204" pitchFamily="18" charset="0"/>
                          </a:rPr>
                          <m:t>𝑧</m:t>
                        </m:r>
                      </m:sub>
                    </m:sSub>
                  </m:oMath>
                </a14:m>
                <a:r>
                  <a:rPr lang="en-GB" dirty="0"/>
                  <a:t> = 20 mm.</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ea typeface="Cambria Math" panose="02040503050406030204" pitchFamily="18" charset="0"/>
                  </a:rPr>
                  <a:t>4 coupled-modes </a:t>
                </a:r>
                <a14:m>
                  <m:oMath xmlns:m="http://schemas.openxmlformats.org/officeDocument/2006/math">
                    <m:r>
                      <a:rPr lang="en-GB" i="1">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=0, 1, 2, 3</m:t>
                    </m:r>
                  </m:oMath>
                </a14:m>
                <a:r>
                  <a:rPr lang="en-GB" dirty="0">
                    <a:ea typeface="Cambria Math" panose="02040503050406030204" pitchFamily="18" charset="0"/>
                  </a:rPr>
                  <a:t>. The phase between consecutive bunches is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𝜇</m:t>
                        </m:r>
                      </m:sub>
                    </m:sSub>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𝜋</m:t>
                        </m:r>
                      </m:num>
                      <m:den>
                        <m:r>
                          <a:rPr lang="en-GB" i="1">
                            <a:latin typeface="Cambria Math" panose="02040503050406030204" pitchFamily="18" charset="0"/>
                          </a:rPr>
                          <m:t>2</m:t>
                        </m:r>
                      </m:den>
                    </m:f>
                    <m:r>
                      <a:rPr lang="en-GB" i="1">
                        <a:latin typeface="Cambria Math" panose="02040503050406030204" pitchFamily="18" charset="0"/>
                        <a:ea typeface="Cambria Math" panose="02040503050406030204" pitchFamily="18" charset="0"/>
                      </a:rPr>
                      <m:t>𝜇</m:t>
                    </m:r>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One HOM of the accelerating cavity has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m:t>
                        </m:r>
                      </m:sub>
                    </m:sSub>
                    <m:r>
                      <a:rPr lang="en-GB" b="0" i="1" smtClean="0">
                        <a:latin typeface="Cambria Math" panose="02040503050406030204" pitchFamily="18" charset="0"/>
                      </a:rPr>
                      <m:t>=796.8</m:t>
                    </m:r>
                  </m:oMath>
                </a14:m>
                <a:r>
                  <a:rPr lang="en-GB" dirty="0"/>
                  <a:t> MHz,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𝑠</m:t>
                        </m:r>
                      </m:sub>
                    </m:sSub>
                    <m:r>
                      <a:rPr lang="en-GB" i="1">
                        <a:latin typeface="Cambria Math" panose="02040503050406030204" pitchFamily="18" charset="0"/>
                      </a:rPr>
                      <m:t>=</m:t>
                    </m:r>
                    <m:r>
                      <a:rPr lang="en-GB" b="0" i="1" smtClean="0">
                        <a:latin typeface="Cambria Math" panose="02040503050406030204" pitchFamily="18" charset="0"/>
                      </a:rPr>
                      <m:t>20</m:t>
                    </m:r>
                  </m:oMath>
                </a14:m>
                <a:r>
                  <a:rPr lang="en-GB" dirty="0"/>
                  <a:t> k</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rPr>
                      <m:t>Ω</m:t>
                    </m:r>
                  </m:oMath>
                </a14:m>
                <a:r>
                  <a:rPr lang="en-GB" dirty="0"/>
                  <a:t>, </a:t>
                </a:r>
                <a14:m>
                  <m:oMath xmlns:m="http://schemas.openxmlformats.org/officeDocument/2006/math">
                    <m:r>
                      <a:rPr lang="en-GB" i="1" dirty="0" smtClean="0">
                        <a:latin typeface="Cambria Math" panose="02040503050406030204" pitchFamily="18" charset="0"/>
                      </a:rPr>
                      <m:t>𝑄</m:t>
                    </m:r>
                    <m:r>
                      <a:rPr lang="en-GB" b="0" i="1" dirty="0" smtClean="0">
                        <a:latin typeface="Cambria Math" panose="02040503050406030204" pitchFamily="18" charset="0"/>
                      </a:rPr>
                      <m:t>=40000.</m:t>
                    </m:r>
                  </m:oMath>
                </a14:m>
                <a:endParaRPr lang="en-GB" dirty="0"/>
              </a:p>
              <a:p>
                <a:pPr marL="742950" lvl="1" indent="-285750">
                  <a:buFont typeface="Wingdings" panose="05000000000000000000" pitchFamily="2" charset="2"/>
                  <a:buChar char="Ø"/>
                </a:pPr>
                <a:r>
                  <a:rPr lang="en-GB" dirty="0"/>
                  <a:t>We want to excite a certain coupled-bunch mode with this HOM.</a:t>
                </a:r>
              </a:p>
              <a:p>
                <a:pPr marL="1200150" lvl="2" indent="-285750">
                  <a:buFont typeface="Arial" panose="020B0604020202020204" pitchFamily="34" charset="0"/>
                  <a:buChar char="•"/>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𝑠</m:t>
                        </m:r>
                      </m:sub>
                    </m:sSub>
                  </m:oMath>
                </a14:m>
                <a:r>
                  <a:rPr lang="en-GB" dirty="0"/>
                  <a:t> and </a:t>
                </a:r>
                <a14:m>
                  <m:oMath xmlns:m="http://schemas.openxmlformats.org/officeDocument/2006/math">
                    <m:r>
                      <a:rPr lang="en-GB" i="1" dirty="0">
                        <a:latin typeface="Cambria Math" panose="02040503050406030204" pitchFamily="18" charset="0"/>
                      </a:rPr>
                      <m:t>𝑄</m:t>
                    </m:r>
                  </m:oMath>
                </a14:m>
                <a:r>
                  <a:rPr lang="en-GB" dirty="0"/>
                  <a:t> are always kept constant, whereas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m:t>
                        </m:r>
                      </m:sub>
                    </m:sSub>
                  </m:oMath>
                </a14:m>
                <a:r>
                  <a:rPr lang="en-GB" dirty="0"/>
                  <a:t> is shifted to obtain the desired coupling between beam-spectrum and impedance.</a:t>
                </a:r>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The critical frequencies which can lead to instability are negative and given by</a:t>
                </a:r>
              </a:p>
              <a:p>
                <a:pPr marL="285750" indent="-285750">
                  <a:buFont typeface="Wingdings" panose="05000000000000000000" pitchFamily="2" charset="2"/>
                  <a:buChar char="q"/>
                </a:pPr>
                <a:endParaRPr lang="en-GB" dirty="0"/>
              </a:p>
              <a:p>
                <a:endParaRPr lang="en-GB" dirty="0"/>
              </a:p>
            </p:txBody>
          </p:sp>
        </mc:Choice>
        <mc:Fallback xmlns="">
          <p:sp>
            <p:nvSpPr>
              <p:cNvPr id="6" name="CasellaDiTesto 5">
                <a:extLst>
                  <a:ext uri="{FF2B5EF4-FFF2-40B4-BE49-F238E27FC236}">
                    <a16:creationId xmlns:a16="http://schemas.microsoft.com/office/drawing/2014/main" id="{E047D3C2-D1DC-486B-9019-7F521A7979DA}"/>
                  </a:ext>
                </a:extLst>
              </p:cNvPr>
              <p:cNvSpPr txBox="1">
                <a:spLocks noRot="1" noChangeAspect="1" noMove="1" noResize="1" noEditPoints="1" noAdjustHandles="1" noChangeArrowheads="1" noChangeShapeType="1" noTextEdit="1"/>
              </p:cNvSpPr>
              <p:nvPr/>
            </p:nvSpPr>
            <p:spPr>
              <a:xfrm>
                <a:off x="14090" y="993906"/>
                <a:ext cx="8748029" cy="4082977"/>
              </a:xfrm>
              <a:prstGeom prst="rect">
                <a:avLst/>
              </a:prstGeom>
              <a:blipFill>
                <a:blip r:embed="rId2"/>
                <a:stretch>
                  <a:fillRect l="-418" t="-5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BE38332F-9482-4A29-8362-029C30DD334D}"/>
                  </a:ext>
                </a:extLst>
              </p:cNvPr>
              <p:cNvSpPr txBox="1"/>
              <p:nvPr/>
            </p:nvSpPr>
            <p:spPr>
              <a:xfrm>
                <a:off x="14090" y="5033294"/>
                <a:ext cx="12163820" cy="1801904"/>
              </a:xfrm>
              <a:prstGeom prst="rect">
                <a:avLst/>
              </a:prstGeom>
              <a:noFill/>
            </p:spPr>
            <p:txBody>
              <a:bodyPr wrap="square">
                <a:spAutoFit/>
              </a:bodyPr>
              <a:lstStyle/>
              <a:p>
                <a:pPr marL="742950" lvl="1" indent="-285750">
                  <a:buFont typeface="Wingdings" panose="05000000000000000000" pitchFamily="2" charset="2"/>
                  <a:buChar char="Ø"/>
                </a:pPr>
                <a:r>
                  <a:rPr lang="en-GB" dirty="0"/>
                  <a:t>We want to excite only the mode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i="1">
                            <a:latin typeface="Cambria Math" panose="02040503050406030204" pitchFamily="18" charset="0"/>
                            <a:ea typeface="Cambria Math" panose="02040503050406030204" pitchFamily="18" charset="0"/>
                          </a:rPr>
                          <m:t>1</m:t>
                        </m:r>
                      </m:sub>
                    </m:sSub>
                  </m:oMath>
                </a14:m>
                <a:r>
                  <a:rPr lang="en-GB" dirty="0"/>
                  <a:t> through the line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sSub>
                          <m:sSubPr>
                            <m:ctrlPr>
                              <a:rPr lang="en-GB" b="0" i="1" smtClean="0">
                                <a:latin typeface="Cambria Math" panose="02040503050406030204" pitchFamily="18" charset="0"/>
                              </a:rPr>
                            </m:ctrlPr>
                          </m:sSubPr>
                          <m:e>
                            <m:r>
                              <a:rPr lang="en-GB" i="1">
                                <a:latin typeface="Cambria Math" panose="02040503050406030204" pitchFamily="18" charset="0"/>
                              </a:rPr>
                              <m:t>𝑙</m:t>
                            </m:r>
                          </m:e>
                          <m:sub>
                            <m:r>
                              <a:rPr lang="en-GB" b="0" i="1" smtClean="0">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b="0" i="1" smtClean="0">
                                <a:latin typeface="Cambria Math" panose="02040503050406030204" pitchFamily="18" charset="0"/>
                                <a:ea typeface="Cambria Math" panose="02040503050406030204" pitchFamily="18" charset="0"/>
                              </a:rPr>
                              <m:t>1</m:t>
                            </m:r>
                          </m:sub>
                        </m:sSub>
                      </m:sub>
                    </m:sSub>
                  </m:oMath>
                </a14:m>
                <a:r>
                  <a:rPr lang="en-GB" dirty="0"/>
                  <a:t>, with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t>.  </a:t>
                </a:r>
              </a:p>
              <a:p>
                <a:pPr marL="1200150" lvl="2" indent="-285750">
                  <a:buFont typeface="Arial" panose="020B0604020202020204" pitchFamily="34" charset="0"/>
                  <a:buChar char="•"/>
                </a:pPr>
                <a:r>
                  <a:rPr lang="en-GB" dirty="0"/>
                  <a:t>Since </a:t>
                </a:r>
                <a14:m>
                  <m:oMath xmlns:m="http://schemas.openxmlformats.org/officeDocument/2006/math">
                    <m:r>
                      <m:rPr>
                        <m:sty m:val="p"/>
                      </m:rPr>
                      <a:rPr lang="en-GB" b="0" i="0" smtClean="0">
                        <a:latin typeface="Cambria Math" panose="02040503050406030204" pitchFamily="18" charset="0"/>
                      </a:rPr>
                      <m:t>Re</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m:t>
                            </m:r>
                          </m:sub>
                        </m:sSub>
                      </m:e>
                    </m:d>
                  </m:oMath>
                </a14:m>
                <a:r>
                  <a:rPr lang="en-GB" dirty="0"/>
                  <a:t> is symmetric with respect to the axis </a:t>
                </a:r>
                <a14:m>
                  <m:oMath xmlns:m="http://schemas.openxmlformats.org/officeDocument/2006/math">
                    <m:r>
                      <a:rPr lang="en-GB" b="0" i="1" smtClean="0">
                        <a:latin typeface="Cambria Math" panose="02040503050406030204" pitchFamily="18" charset="0"/>
                      </a:rPr>
                      <m:t>𝑓</m:t>
                    </m:r>
                    <m:r>
                      <a:rPr lang="en-GB" b="0" i="1" smtClean="0">
                        <a:latin typeface="Cambria Math" panose="02040503050406030204" pitchFamily="18" charset="0"/>
                      </a:rPr>
                      <m:t>=0</m:t>
                    </m:r>
                  </m:oMath>
                </a14:m>
                <a:r>
                  <a:rPr lang="en-GB" dirty="0"/>
                  <a:t>, and assuming that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𝐻𝑂𝑀</m:t>
                        </m:r>
                      </m:sub>
                    </m:sSub>
                    <m:r>
                      <a:rPr lang="el-GR"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𝑓</m:t>
                        </m:r>
                      </m:e>
                      <m:sub>
                        <m:r>
                          <a:rPr lang="en-GB" i="1">
                            <a:latin typeface="Cambria Math" panose="02040503050406030204" pitchFamily="18" charset="0"/>
                          </a:rPr>
                          <m:t>𝑠</m:t>
                        </m:r>
                        <m:r>
                          <a:rPr lang="en-GB" i="1">
                            <a:latin typeface="Cambria Math" panose="02040503050406030204" pitchFamily="18" charset="0"/>
                          </a:rPr>
                          <m:t>0</m:t>
                        </m:r>
                      </m:sub>
                    </m:sSub>
                  </m:oMath>
                </a14:m>
                <a:r>
                  <a:rPr lang="en-GB" dirty="0"/>
                  <a:t>, we set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𝑓</m:t>
                        </m:r>
                      </m:e>
                      <m:sub>
                        <m:r>
                          <a:rPr lang="en-GB" i="1">
                            <a:solidFill>
                              <a:schemeClr val="tx1"/>
                            </a:solidFill>
                            <a:latin typeface="Cambria Math" panose="02040503050406030204" pitchFamily="18" charset="0"/>
                          </a:rPr>
                          <m:t>𝑟</m:t>
                        </m:r>
                      </m:sub>
                    </m:sSub>
                  </m:oMath>
                </a14:m>
                <a:r>
                  <a:rPr lang="en-GB" dirty="0">
                    <a:solidFill>
                      <a:schemeClr val="tx1"/>
                    </a:solidFill>
                  </a:rPr>
                  <a:t> </a:t>
                </a:r>
                <a:r>
                  <a:rPr lang="en-GB" dirty="0"/>
                  <a:t>at</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𝑓</m:t>
                        </m:r>
                      </m:e>
                      <m:sub>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b="0" i="1" smtClean="0">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b="0" i="1" smtClean="0">
                                <a:latin typeface="Cambria Math" panose="02040503050406030204" pitchFamily="18" charset="0"/>
                                <a:ea typeface="Cambria Math" panose="02040503050406030204" pitchFamily="18" charset="0"/>
                              </a:rPr>
                              <m:t>2</m:t>
                            </m:r>
                          </m:sub>
                        </m:sSub>
                      </m:sub>
                    </m:sSub>
                  </m:oMath>
                </a14:m>
                <a:r>
                  <a:rPr lang="en-GB" dirty="0"/>
                  <a:t> is the line-frequency closest 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m:t>
                        </m:r>
                      </m:sub>
                    </m:sSub>
                  </m:oMath>
                </a14:m>
                <a:r>
                  <a:rPr lang="en-GB" dirty="0"/>
                  <a:t> and some coupling could occur, although the </a:t>
                </a:r>
                <a14:m>
                  <m:oMath xmlns:m="http://schemas.openxmlformats.org/officeDocument/2006/math">
                    <m:r>
                      <a:rPr lang="en-GB" i="1" dirty="0" smtClean="0">
                        <a:latin typeface="Cambria Math" panose="02040503050406030204" pitchFamily="18" charset="0"/>
                      </a:rPr>
                      <m:t>𝑄</m:t>
                    </m:r>
                  </m:oMath>
                </a14:m>
                <a:r>
                  <a:rPr lang="en-GB" dirty="0"/>
                  <a:t> is quite large.</a:t>
                </a:r>
              </a:p>
              <a:p>
                <a:pPr marL="1200150" lvl="2" indent="-285750">
                  <a:buFont typeface="Arial" panose="020B0604020202020204" pitchFamily="34" charset="0"/>
                  <a:buChar char="•"/>
                </a:pPr>
                <a:r>
                  <a:rPr lang="en-GB" dirty="0"/>
                  <a:t>In any case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𝑙</m:t>
                        </m:r>
                      </m:e>
                      <m:sub>
                        <m:r>
                          <a:rPr lang="en-GB" i="1">
                            <a:latin typeface="Cambria Math" panose="02040503050406030204" pitchFamily="18" charset="0"/>
                          </a:rPr>
                          <m:t>2</m:t>
                        </m:r>
                      </m:sub>
                    </m:sSub>
                    <m:r>
                      <a:rPr lang="en-GB" b="0" i="1" smtClean="0">
                        <a:latin typeface="Cambria Math" panose="02040503050406030204" pitchFamily="18" charset="0"/>
                      </a:rPr>
                      <m:t>=1−</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1</m:t>
                        </m:r>
                      </m:sub>
                    </m:sSub>
                    <m:r>
                      <a:rPr lang="en-GB" b="0" i="1" smtClean="0">
                        <a:latin typeface="Cambria Math" panose="02040503050406030204" pitchFamily="18" charset="0"/>
                      </a:rPr>
                      <m:t>&gt;0</m:t>
                    </m:r>
                  </m:oMath>
                </a14:m>
                <a:r>
                  <a:rPr lang="en-GB" dirty="0"/>
                  <a:t> and therefore the mode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i="1">
                            <a:latin typeface="Cambria Math" panose="02040503050406030204" pitchFamily="18" charset="0"/>
                            <a:ea typeface="Cambria Math" panose="02040503050406030204" pitchFamily="18" charset="0"/>
                          </a:rPr>
                          <m:t>2</m:t>
                        </m:r>
                      </m:sub>
                    </m:sSub>
                    <m:r>
                      <a:rPr lang="en-GB" b="0" i="0" smtClean="0">
                        <a:latin typeface="Cambria Math" panose="02040503050406030204" pitchFamily="18" charset="0"/>
                        <a:ea typeface="Cambria Math" panose="02040503050406030204" pitchFamily="18" charset="0"/>
                      </a:rPr>
                      <m:t>=4−</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𝜇</m:t>
                        </m:r>
                      </m:e>
                      <m:sub>
                        <m:r>
                          <a:rPr lang="en-GB" b="0" i="1" smtClean="0">
                            <a:latin typeface="Cambria Math" panose="02040503050406030204" pitchFamily="18" charset="0"/>
                            <a:ea typeface="Cambria Math" panose="02040503050406030204" pitchFamily="18" charset="0"/>
                          </a:rPr>
                          <m:t>1</m:t>
                        </m:r>
                      </m:sub>
                    </m:sSub>
                  </m:oMath>
                </a14:m>
                <a:r>
                  <a:rPr lang="en-GB" dirty="0"/>
                  <a:t> (mod 4) is damped and not excited.  </a:t>
                </a:r>
              </a:p>
            </p:txBody>
          </p:sp>
        </mc:Choice>
        <mc:Fallback xmlns="">
          <p:sp>
            <p:nvSpPr>
              <p:cNvPr id="28" name="CasellaDiTesto 27">
                <a:extLst>
                  <a:ext uri="{FF2B5EF4-FFF2-40B4-BE49-F238E27FC236}">
                    <a16:creationId xmlns:a16="http://schemas.microsoft.com/office/drawing/2014/main" id="{BE38332F-9482-4A29-8362-029C30DD334D}"/>
                  </a:ext>
                </a:extLst>
              </p:cNvPr>
              <p:cNvSpPr txBox="1">
                <a:spLocks noRot="1" noChangeAspect="1" noMove="1" noResize="1" noEditPoints="1" noAdjustHandles="1" noChangeArrowheads="1" noChangeShapeType="1" noTextEdit="1"/>
              </p:cNvSpPr>
              <p:nvPr/>
            </p:nvSpPr>
            <p:spPr>
              <a:xfrm>
                <a:off x="14090" y="5033294"/>
                <a:ext cx="12163820" cy="1801904"/>
              </a:xfrm>
              <a:prstGeom prst="rect">
                <a:avLst/>
              </a:prstGeom>
              <a:blipFill>
                <a:blip r:embed="rId3"/>
                <a:stretch>
                  <a:fillRect t="-1695" b="-5424"/>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DF34879D-5FD6-4D66-A84F-D75DAD42C2AF}"/>
              </a:ext>
            </a:extLst>
          </p:cNvPr>
          <p:cNvSpPr>
            <a:spLocks noGrp="1"/>
          </p:cNvSpPr>
          <p:nvPr>
            <p:ph type="sldNum" sz="quarter" idx="12"/>
          </p:nvPr>
        </p:nvSpPr>
        <p:spPr/>
        <p:txBody>
          <a:bodyPr/>
          <a:lstStyle/>
          <a:p>
            <a:fld id="{F556478C-EA8F-4B12-8AB2-8053E5C3663D}" type="slidenum">
              <a:rPr lang="en-GB" smtClean="0"/>
              <a:t>70</a:t>
            </a:fld>
            <a:endParaRPr lang="en-GB"/>
          </a:p>
        </p:txBody>
      </p:sp>
      <p:sp>
        <p:nvSpPr>
          <p:cNvPr id="5" name="CasellaDiTesto 4">
            <a:extLst>
              <a:ext uri="{FF2B5EF4-FFF2-40B4-BE49-F238E27FC236}">
                <a16:creationId xmlns:a16="http://schemas.microsoft.com/office/drawing/2014/main" id="{D562B18B-6498-4DC8-82E5-AA6E37E965AF}"/>
              </a:ext>
            </a:extLst>
          </p:cNvPr>
          <p:cNvSpPr txBox="1"/>
          <p:nvPr/>
        </p:nvSpPr>
        <p:spPr>
          <a:xfrm>
            <a:off x="0" y="151839"/>
            <a:ext cx="12192000" cy="677108"/>
          </a:xfrm>
          <a:prstGeom prst="rect">
            <a:avLst/>
          </a:prstGeom>
          <a:noFill/>
        </p:spPr>
        <p:txBody>
          <a:bodyPr wrap="square" rtlCol="0">
            <a:spAutoFit/>
          </a:bodyPr>
          <a:lstStyle/>
          <a:p>
            <a:pPr algn="ctr"/>
            <a:r>
              <a:rPr lang="en-GB" sz="3800" dirty="0">
                <a:latin typeface="+mj-lt"/>
              </a:rPr>
              <a:t>Example for the DAFNE ring: coupled-bunch instability (1/7)</a:t>
            </a:r>
          </a:p>
        </p:txBody>
      </p:sp>
      <p:sp>
        <p:nvSpPr>
          <p:cNvPr id="7" name="Ovale 6">
            <a:extLst>
              <a:ext uri="{FF2B5EF4-FFF2-40B4-BE49-F238E27FC236}">
                <a16:creationId xmlns:a16="http://schemas.microsoft.com/office/drawing/2014/main" id="{826B04D3-0CE1-4884-B423-CDA7FC53D376}"/>
              </a:ext>
            </a:extLst>
          </p:cNvPr>
          <p:cNvSpPr/>
          <p:nvPr/>
        </p:nvSpPr>
        <p:spPr>
          <a:xfrm>
            <a:off x="8891759" y="1534353"/>
            <a:ext cx="2955526" cy="282249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asellaDiTesto 7">
            <a:extLst>
              <a:ext uri="{FF2B5EF4-FFF2-40B4-BE49-F238E27FC236}">
                <a16:creationId xmlns:a16="http://schemas.microsoft.com/office/drawing/2014/main" id="{FF49251B-8DD3-4B53-BF30-2CA40732A4C8}"/>
              </a:ext>
            </a:extLst>
          </p:cNvPr>
          <p:cNvSpPr txBox="1"/>
          <p:nvPr/>
        </p:nvSpPr>
        <p:spPr>
          <a:xfrm>
            <a:off x="9417729" y="980786"/>
            <a:ext cx="2513120" cy="369332"/>
          </a:xfrm>
          <a:prstGeom prst="rect">
            <a:avLst/>
          </a:prstGeom>
          <a:noFill/>
        </p:spPr>
        <p:txBody>
          <a:bodyPr wrap="square" rtlCol="0">
            <a:spAutoFit/>
          </a:bodyPr>
          <a:lstStyle/>
          <a:p>
            <a:r>
              <a:rPr lang="en-GB" b="1" dirty="0">
                <a:solidFill>
                  <a:srgbClr val="00B050"/>
                </a:solidFill>
              </a:rPr>
              <a:t>Accelerating cavity</a:t>
            </a:r>
          </a:p>
        </p:txBody>
      </p:sp>
      <p:sp>
        <p:nvSpPr>
          <p:cNvPr id="10" name="Ovale 9">
            <a:extLst>
              <a:ext uri="{FF2B5EF4-FFF2-40B4-BE49-F238E27FC236}">
                <a16:creationId xmlns:a16="http://schemas.microsoft.com/office/drawing/2014/main" id="{B644E7D8-A48E-479A-9810-870BE72D7548}"/>
              </a:ext>
            </a:extLst>
          </p:cNvPr>
          <p:cNvSpPr/>
          <p:nvPr/>
        </p:nvSpPr>
        <p:spPr>
          <a:xfrm>
            <a:off x="9164659" y="1840384"/>
            <a:ext cx="253070" cy="25540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49E71317-FD78-4DC9-AF31-129322EFBD9A}"/>
              </a:ext>
            </a:extLst>
          </p:cNvPr>
          <p:cNvSpPr/>
          <p:nvPr/>
        </p:nvSpPr>
        <p:spPr>
          <a:xfrm>
            <a:off x="11268670" y="1839440"/>
            <a:ext cx="253070" cy="25540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B84CEFBA-F1E0-49D9-9DFB-6A8EE66687E2}"/>
              </a:ext>
            </a:extLst>
          </p:cNvPr>
          <p:cNvSpPr/>
          <p:nvPr/>
        </p:nvSpPr>
        <p:spPr>
          <a:xfrm>
            <a:off x="9164659" y="3810283"/>
            <a:ext cx="253070" cy="255407"/>
          </a:xfrm>
          <a:prstGeom prst="ellipse">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3FE8FD09-F43C-4946-86A5-E0C3C23DE4FD}"/>
              </a:ext>
            </a:extLst>
          </p:cNvPr>
          <p:cNvSpPr/>
          <p:nvPr/>
        </p:nvSpPr>
        <p:spPr>
          <a:xfrm>
            <a:off x="11268670" y="3810286"/>
            <a:ext cx="253070" cy="255407"/>
          </a:xfrm>
          <a:prstGeom prst="ellipse">
            <a:avLst/>
          </a:prstGeom>
          <a:solidFill>
            <a:srgbClr val="00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ilindro 10">
            <a:extLst>
              <a:ext uri="{FF2B5EF4-FFF2-40B4-BE49-F238E27FC236}">
                <a16:creationId xmlns:a16="http://schemas.microsoft.com/office/drawing/2014/main" id="{0887E835-F485-4C7E-9EB8-17479D4C7824}"/>
              </a:ext>
            </a:extLst>
          </p:cNvPr>
          <p:cNvSpPr/>
          <p:nvPr/>
        </p:nvSpPr>
        <p:spPr>
          <a:xfrm rot="16200000">
            <a:off x="10251275" y="1315747"/>
            <a:ext cx="353777" cy="406483"/>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7FF710BC-0F2D-4CF7-9DCA-F60DCD27DF73}"/>
                  </a:ext>
                </a:extLst>
              </p:cNvPr>
              <p:cNvSpPr txBox="1"/>
              <p:nvPr/>
            </p:nvSpPr>
            <p:spPr>
              <a:xfrm>
                <a:off x="3987191" y="4579054"/>
                <a:ext cx="2565639"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𝑙</m:t>
                          </m:r>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𝜇</m:t>
                          </m:r>
                        </m:sub>
                      </m:sSub>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4</m:t>
                          </m:r>
                          <m:r>
                            <a:rPr lang="en-GB" b="0" i="1" smtClean="0">
                              <a:latin typeface="Cambria Math" panose="02040503050406030204" pitchFamily="18" charset="0"/>
                            </a:rPr>
                            <m:t>𝑙</m:t>
                          </m:r>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𝜇</m:t>
                          </m:r>
                        </m:e>
                      </m:d>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𝑠</m:t>
                          </m:r>
                          <m:r>
                            <a:rPr lang="en-GB" b="0" i="1" smtClean="0">
                              <a:latin typeface="Cambria Math" panose="02040503050406030204" pitchFamily="18" charset="0"/>
                            </a:rPr>
                            <m:t>,</m:t>
                          </m:r>
                          <m:r>
                            <a:rPr lang="en-GB" b="0" i="1" smtClean="0">
                              <a:latin typeface="Cambria Math" panose="02040503050406030204" pitchFamily="18" charset="0"/>
                            </a:rPr>
                            <m:t>𝐻𝑂𝑀</m:t>
                          </m:r>
                        </m:sub>
                      </m:sSub>
                    </m:oMath>
                  </m:oMathPara>
                </a14:m>
                <a:endParaRPr lang="en-GB" dirty="0"/>
              </a:p>
            </p:txBody>
          </p:sp>
        </mc:Choice>
        <mc:Fallback xmlns="">
          <p:sp>
            <p:nvSpPr>
              <p:cNvPr id="21" name="CasellaDiTesto 20">
                <a:extLst>
                  <a:ext uri="{FF2B5EF4-FFF2-40B4-BE49-F238E27FC236}">
                    <a16:creationId xmlns:a16="http://schemas.microsoft.com/office/drawing/2014/main" id="{7FF710BC-0F2D-4CF7-9DCA-F60DCD27DF73}"/>
                  </a:ext>
                </a:extLst>
              </p:cNvPr>
              <p:cNvSpPr txBox="1">
                <a:spLocks noRot="1" noChangeAspect="1" noMove="1" noResize="1" noEditPoints="1" noAdjustHandles="1" noChangeArrowheads="1" noChangeShapeType="1" noTextEdit="1"/>
              </p:cNvSpPr>
              <p:nvPr/>
            </p:nvSpPr>
            <p:spPr>
              <a:xfrm>
                <a:off x="3987191" y="4579054"/>
                <a:ext cx="2565639" cy="299313"/>
              </a:xfrm>
              <a:prstGeom prst="rect">
                <a:avLst/>
              </a:prstGeom>
              <a:blipFill>
                <a:blip r:embed="rId4"/>
                <a:stretch>
                  <a:fillRect l="-2850" r="-475" b="-265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60039DC6-024E-49D0-B000-DCC7A58183EA}"/>
                  </a:ext>
                </a:extLst>
              </p:cNvPr>
              <p:cNvSpPr txBox="1"/>
              <p:nvPr/>
            </p:nvSpPr>
            <p:spPr>
              <a:xfrm>
                <a:off x="7143369" y="4596810"/>
                <a:ext cx="5619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𝑙</m:t>
                      </m:r>
                      <m:r>
                        <a:rPr lang="en-GB" dirty="0">
                          <a:latin typeface="Cambria Math" panose="02040503050406030204" pitchFamily="18" charset="0"/>
                          <a:ea typeface="Cambria Math" panose="02040503050406030204" pitchFamily="18" charset="0"/>
                        </a:rPr>
                        <m:t>≤</m:t>
                      </m:r>
                      <m:r>
                        <a:rPr lang="en-GB" b="0" i="0" dirty="0" smtClean="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22" name="CasellaDiTesto 21">
                <a:extLst>
                  <a:ext uri="{FF2B5EF4-FFF2-40B4-BE49-F238E27FC236}">
                    <a16:creationId xmlns:a16="http://schemas.microsoft.com/office/drawing/2014/main" id="{60039DC6-024E-49D0-B000-DCC7A58183EA}"/>
                  </a:ext>
                </a:extLst>
              </p:cNvPr>
              <p:cNvSpPr txBox="1">
                <a:spLocks noRot="1" noChangeAspect="1" noMove="1" noResize="1" noEditPoints="1" noAdjustHandles="1" noChangeArrowheads="1" noChangeShapeType="1" noTextEdit="1"/>
              </p:cNvSpPr>
              <p:nvPr/>
            </p:nvSpPr>
            <p:spPr>
              <a:xfrm>
                <a:off x="7143369" y="4596810"/>
                <a:ext cx="561949" cy="276999"/>
              </a:xfrm>
              <a:prstGeom prst="rect">
                <a:avLst/>
              </a:prstGeom>
              <a:blipFill>
                <a:blip r:embed="rId5"/>
                <a:stretch>
                  <a:fillRect l="-9783" r="-8696"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79CB0B11-3FD7-4962-98F9-569E91EAF32A}"/>
                  </a:ext>
                </a:extLst>
              </p:cNvPr>
              <p:cNvSpPr txBox="1"/>
              <p:nvPr/>
            </p:nvSpPr>
            <p:spPr>
              <a:xfrm>
                <a:off x="2856254" y="5790493"/>
                <a:ext cx="6472669" cy="30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𝑙</m:t>
                              </m:r>
                            </m:e>
                            <m:sub>
                              <m:r>
                                <a:rPr lang="en-GB" i="1">
                                  <a:solidFill>
                                    <a:srgbClr val="FF0000"/>
                                  </a:solidFill>
                                  <a:latin typeface="Cambria Math" panose="02040503050406030204" pitchFamily="18" charset="0"/>
                                </a:rPr>
                                <m:t>1</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𝜇</m:t>
                              </m:r>
                            </m:e>
                            <m:sub>
                              <m:r>
                                <a:rPr lang="en-GB" i="1">
                                  <a:solidFill>
                                    <a:srgbClr val="FF0000"/>
                                  </a:solidFill>
                                  <a:latin typeface="Cambria Math" panose="02040503050406030204" pitchFamily="18" charset="0"/>
                                  <a:ea typeface="Cambria Math" panose="02040503050406030204" pitchFamily="18" charset="0"/>
                                </a:rPr>
                                <m:t>1</m:t>
                              </m:r>
                            </m:sub>
                          </m:sSub>
                        </m:sub>
                      </m:sSub>
                      <m:r>
                        <a:rPr lang="en-GB" b="0" i="1" smtClean="0">
                          <a:solidFill>
                            <a:srgbClr val="FF0000"/>
                          </a:solidFill>
                          <a:latin typeface="Cambria Math" panose="02040503050406030204" pitchFamily="18" charset="0"/>
                          <a:ea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r>
                            <a:rPr lang="en-GB" i="1">
                              <a:solidFill>
                                <a:srgbClr val="FF0000"/>
                              </a:solidFill>
                              <a:latin typeface="Cambria Math" panose="02040503050406030204" pitchFamily="18" charset="0"/>
                            </a:rPr>
                            <m:t>𝑟</m:t>
                          </m:r>
                        </m:sub>
                      </m:sSub>
                      <m:r>
                        <a:rPr lang="en-GB" b="0" i="1" smtClean="0">
                          <a:solidFill>
                            <a:srgbClr val="FF0000"/>
                          </a:solidFill>
                          <a:latin typeface="Cambria Math" panose="02040503050406030204" pitchFamily="18" charset="0"/>
                          <a:ea typeface="Cambria Math" panose="02040503050406030204" pitchFamily="18" charset="0"/>
                        </a:rPr>
                        <m:t>=</m:t>
                      </m:r>
                      <m:d>
                        <m:dPr>
                          <m:begChr m:val="["/>
                          <m:endChr m:val="]"/>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4</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1−</m:t>
                              </m:r>
                              <m:sSub>
                                <m:sSubPr>
                                  <m:ctrlPr>
                                    <a:rPr lang="en-GB" b="0" i="1" smtClean="0">
                                      <a:solidFill>
                                        <a:srgbClr val="FF0000"/>
                                      </a:solidFill>
                                      <a:latin typeface="Cambria Math" panose="02040503050406030204" pitchFamily="18" charset="0"/>
                                    </a:rPr>
                                  </m:ctrlPr>
                                </m:sSubPr>
                                <m:e>
                                  <m:r>
                                    <a:rPr lang="en-GB" b="0" i="1" smtClean="0">
                                      <a:solidFill>
                                        <a:srgbClr val="FF0000"/>
                                      </a:solidFill>
                                      <a:latin typeface="Cambria Math" panose="02040503050406030204" pitchFamily="18" charset="0"/>
                                    </a:rPr>
                                    <m:t>𝑙</m:t>
                                  </m:r>
                                </m:e>
                                <m:sub>
                                  <m:r>
                                    <a:rPr lang="en-GB" b="0" i="1" smtClean="0">
                                      <a:solidFill>
                                        <a:srgbClr val="FF0000"/>
                                      </a:solidFill>
                                      <a:latin typeface="Cambria Math" panose="02040503050406030204" pitchFamily="18" charset="0"/>
                                    </a:rPr>
                                    <m:t>1</m:t>
                                  </m:r>
                                </m:sub>
                              </m:sSub>
                            </m:e>
                          </m:d>
                          <m:r>
                            <a:rPr lang="en-GB" b="0" i="1" smtClean="0">
                              <a:solidFill>
                                <a:srgbClr val="FF0000"/>
                              </a:solidFill>
                              <a:latin typeface="Cambria Math" panose="02040503050406030204" pitchFamily="18" charset="0"/>
                            </a:rPr>
                            <m:t>−</m:t>
                          </m:r>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4−</m:t>
                              </m:r>
                              <m:sSub>
                                <m:sSubPr>
                                  <m:ctrlPr>
                                    <a:rPr lang="en-GB" i="1">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𝜇</m:t>
                                  </m:r>
                                </m:e>
                                <m:sub>
                                  <m:r>
                                    <a:rPr lang="en-GB" i="1">
                                      <a:solidFill>
                                        <a:srgbClr val="FF0000"/>
                                      </a:solidFill>
                                      <a:latin typeface="Cambria Math" panose="02040503050406030204" pitchFamily="18" charset="0"/>
                                      <a:ea typeface="Cambria Math" panose="02040503050406030204" pitchFamily="18" charset="0"/>
                                    </a:rPr>
                                    <m:t>1</m:t>
                                  </m:r>
                                </m:sub>
                              </m:sSub>
                            </m:e>
                          </m:d>
                        </m:e>
                      </m:d>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r>
                            <a:rPr lang="en-GB" i="1">
                              <a:solidFill>
                                <a:srgbClr val="FF0000"/>
                              </a:solidFill>
                              <a:latin typeface="Cambria Math" panose="02040503050406030204" pitchFamily="18" charset="0"/>
                            </a:rPr>
                            <m:t>0</m:t>
                          </m:r>
                        </m:sub>
                      </m:sSub>
                      <m:r>
                        <a:rPr lang="en-GB" i="1">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r>
                        <a:rPr lang="en-GB" b="0" i="1" smtClean="0">
                          <a:solidFill>
                            <a:srgbClr val="FF0000"/>
                          </a:solidFill>
                          <a:latin typeface="Cambria Math" panose="02040503050406030204" pitchFamily="18" charset="0"/>
                        </a:rPr>
                        <m:t>=</m:t>
                      </m:r>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4</m:t>
                          </m:r>
                          <m:sSub>
                            <m:sSubPr>
                              <m:ctrlPr>
                                <a:rPr lang="en-GB" b="0"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𝑙</m:t>
                              </m:r>
                            </m:e>
                            <m:sub>
                              <m:r>
                                <a:rPr lang="en-GB" b="0" i="1" smtClean="0">
                                  <a:solidFill>
                                    <a:srgbClr val="FF0000"/>
                                  </a:solidFill>
                                  <a:latin typeface="Cambria Math" panose="02040503050406030204" pitchFamily="18" charset="0"/>
                                </a:rPr>
                                <m:t>2</m:t>
                              </m:r>
                            </m:sub>
                          </m:sSub>
                          <m:r>
                            <a:rPr lang="en-GB" i="1">
                              <a:solidFill>
                                <a:srgbClr val="FF0000"/>
                              </a:solidFill>
                              <a:latin typeface="Cambria Math" panose="02040503050406030204" pitchFamily="18" charset="0"/>
                            </a:rPr>
                            <m:t>−</m:t>
                          </m:r>
                          <m:sSub>
                            <m:sSubPr>
                              <m:ctrlPr>
                                <a:rPr lang="en-GB" b="0" i="1" smtClean="0">
                                  <a:solidFill>
                                    <a:srgbClr val="FF0000"/>
                                  </a:solidFill>
                                  <a:latin typeface="Cambria Math" panose="02040503050406030204" pitchFamily="18" charset="0"/>
                                  <a:ea typeface="Cambria Math" panose="02040503050406030204" pitchFamily="18" charset="0"/>
                                </a:rPr>
                              </m:ctrlPr>
                            </m:sSubPr>
                            <m:e>
                              <m:r>
                                <a:rPr lang="en-GB" i="1">
                                  <a:solidFill>
                                    <a:srgbClr val="FF0000"/>
                                  </a:solidFill>
                                  <a:latin typeface="Cambria Math" panose="02040503050406030204" pitchFamily="18" charset="0"/>
                                  <a:ea typeface="Cambria Math" panose="02040503050406030204" pitchFamily="18" charset="0"/>
                                </a:rPr>
                                <m:t>𝜇</m:t>
                              </m:r>
                            </m:e>
                            <m:sub>
                              <m:r>
                                <a:rPr lang="en-GB" b="0" i="1" smtClean="0">
                                  <a:solidFill>
                                    <a:srgbClr val="FF0000"/>
                                  </a:solidFill>
                                  <a:latin typeface="Cambria Math" panose="02040503050406030204" pitchFamily="18" charset="0"/>
                                  <a:ea typeface="Cambria Math" panose="02040503050406030204" pitchFamily="18" charset="0"/>
                                </a:rPr>
                                <m:t>2</m:t>
                              </m:r>
                            </m:sub>
                          </m:sSub>
                        </m:e>
                      </m:d>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r>
                            <a:rPr lang="en-GB" i="1">
                              <a:solidFill>
                                <a:srgbClr val="FF0000"/>
                              </a:solidFill>
                              <a:latin typeface="Cambria Math" panose="02040503050406030204" pitchFamily="18" charset="0"/>
                            </a:rPr>
                            <m:t>0</m:t>
                          </m:r>
                        </m:sub>
                      </m:sSub>
                      <m:r>
                        <a:rPr lang="en-GB" b="0" i="1" smtClean="0">
                          <a:solidFill>
                            <a:srgbClr val="FF0000"/>
                          </a:solidFill>
                          <a:latin typeface="Cambria Math" panose="02040503050406030204" pitchFamily="18" charset="0"/>
                        </a:rPr>
                        <m:t>+</m:t>
                      </m:r>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𝑓</m:t>
                          </m:r>
                        </m:e>
                        <m:sub>
                          <m:r>
                            <a:rPr lang="en-GB" i="1">
                              <a:solidFill>
                                <a:srgbClr val="FF0000"/>
                              </a:solidFill>
                              <a:latin typeface="Cambria Math" panose="02040503050406030204" pitchFamily="18" charset="0"/>
                            </a:rPr>
                            <m:t>𝑠</m:t>
                          </m:r>
                          <m:r>
                            <a:rPr lang="en-GB" i="1">
                              <a:solidFill>
                                <a:srgbClr val="FF0000"/>
                              </a:solidFill>
                              <a:latin typeface="Cambria Math" panose="02040503050406030204" pitchFamily="18" charset="0"/>
                            </a:rPr>
                            <m:t>0</m:t>
                          </m:r>
                        </m:sub>
                      </m:sSub>
                    </m:oMath>
                  </m:oMathPara>
                </a14:m>
                <a:endParaRPr lang="en-GB" dirty="0"/>
              </a:p>
            </p:txBody>
          </p:sp>
        </mc:Choice>
        <mc:Fallback xmlns="">
          <p:sp>
            <p:nvSpPr>
              <p:cNvPr id="23" name="CasellaDiTesto 22">
                <a:extLst>
                  <a:ext uri="{FF2B5EF4-FFF2-40B4-BE49-F238E27FC236}">
                    <a16:creationId xmlns:a16="http://schemas.microsoft.com/office/drawing/2014/main" id="{79CB0B11-3FD7-4962-98F9-569E91EAF32A}"/>
                  </a:ext>
                </a:extLst>
              </p:cNvPr>
              <p:cNvSpPr txBox="1">
                <a:spLocks noRot="1" noChangeAspect="1" noMove="1" noResize="1" noEditPoints="1" noAdjustHandles="1" noChangeArrowheads="1" noChangeShapeType="1" noTextEdit="1"/>
              </p:cNvSpPr>
              <p:nvPr/>
            </p:nvSpPr>
            <p:spPr>
              <a:xfrm>
                <a:off x="2856254" y="5790493"/>
                <a:ext cx="6472669" cy="300788"/>
              </a:xfrm>
              <a:prstGeom prst="rect">
                <a:avLst/>
              </a:prstGeom>
              <a:blipFill>
                <a:blip r:embed="rId6"/>
                <a:stretch>
                  <a:fillRect b="-265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27B0D43-DC11-4688-83EB-AAE8F8078150}"/>
                  </a:ext>
                </a:extLst>
              </p:cNvPr>
              <p:cNvSpPr txBox="1"/>
              <p:nvPr/>
            </p:nvSpPr>
            <p:spPr>
              <a:xfrm>
                <a:off x="8069817" y="4535166"/>
                <a:ext cx="222945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=0, 1, 2, 3</m:t>
                      </m:r>
                    </m:oMath>
                  </m:oMathPara>
                </a14:m>
                <a:endParaRPr lang="en-GB" dirty="0"/>
              </a:p>
            </p:txBody>
          </p:sp>
        </mc:Choice>
        <mc:Fallback xmlns="">
          <p:sp>
            <p:nvSpPr>
              <p:cNvPr id="26" name="CasellaDiTesto 25">
                <a:extLst>
                  <a:ext uri="{FF2B5EF4-FFF2-40B4-BE49-F238E27FC236}">
                    <a16:creationId xmlns:a16="http://schemas.microsoft.com/office/drawing/2014/main" id="{627B0D43-DC11-4688-83EB-AAE8F8078150}"/>
                  </a:ext>
                </a:extLst>
              </p:cNvPr>
              <p:cNvSpPr txBox="1">
                <a:spLocks noRot="1" noChangeAspect="1" noMove="1" noResize="1" noEditPoints="1" noAdjustHandles="1" noChangeArrowheads="1" noChangeShapeType="1" noTextEdit="1"/>
              </p:cNvSpPr>
              <p:nvPr/>
            </p:nvSpPr>
            <p:spPr>
              <a:xfrm>
                <a:off x="8069817" y="4535166"/>
                <a:ext cx="2229456" cy="369332"/>
              </a:xfrm>
              <a:prstGeom prst="rect">
                <a:avLst/>
              </a:prstGeom>
              <a:blipFill>
                <a:blip r:embed="rId7"/>
                <a:stretch>
                  <a:fillRect b="-3279"/>
                </a:stretch>
              </a:blipFill>
            </p:spPr>
            <p:txBody>
              <a:bodyPr/>
              <a:lstStyle/>
              <a:p>
                <a:r>
                  <a:rPr lang="en-GB">
                    <a:noFill/>
                  </a:rPr>
                  <a:t> </a:t>
                </a:r>
              </a:p>
            </p:txBody>
          </p:sp>
        </mc:Fallback>
      </mc:AlternateContent>
      <p:sp>
        <p:nvSpPr>
          <p:cNvPr id="29" name="CasellaDiTesto 28">
            <a:extLst>
              <a:ext uri="{FF2B5EF4-FFF2-40B4-BE49-F238E27FC236}">
                <a16:creationId xmlns:a16="http://schemas.microsoft.com/office/drawing/2014/main" id="{9943DBFC-981D-4495-ACA6-0CFE8DF888E2}"/>
              </a:ext>
            </a:extLst>
          </p:cNvPr>
          <p:cNvSpPr txBox="1"/>
          <p:nvPr/>
        </p:nvSpPr>
        <p:spPr>
          <a:xfrm>
            <a:off x="9291194" y="2463540"/>
            <a:ext cx="2027016" cy="923330"/>
          </a:xfrm>
          <a:prstGeom prst="rect">
            <a:avLst/>
          </a:prstGeom>
          <a:noFill/>
        </p:spPr>
        <p:txBody>
          <a:bodyPr wrap="square" rtlCol="0">
            <a:spAutoFit/>
          </a:bodyPr>
          <a:lstStyle/>
          <a:p>
            <a:pPr algn="ctr"/>
            <a:r>
              <a:rPr lang="en-GB" b="1" dirty="0"/>
              <a:t>Scheme of 4 equally-spaced bunches in the ring</a:t>
            </a:r>
          </a:p>
        </p:txBody>
      </p:sp>
    </p:spTree>
    <p:extLst>
      <p:ext uri="{BB962C8B-B14F-4D97-AF65-F5344CB8AC3E}">
        <p14:creationId xmlns:p14="http://schemas.microsoft.com/office/powerpoint/2010/main" val="24559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grpId="0" nodeType="withEffect">
                                  <p:stCondLst>
                                    <p:cond delay="0"/>
                                  </p:stCondLst>
                                  <p:childTnLst>
                                    <p:animMotion origin="layout" path="M -0.00052 0.00069 C 0.04258 -0.08473 0.11693 -0.09144 0.16575 -0.01343 C 0.21419 0.06412 0.21836 0.19722 0.17578 0.28263 C 0.13229 0.36782 0.05794 0.37407 0.00911 0.29583 C -0.03958 0.21828 -0.04401 0.08588 -0.00052 0.00069 Z " pathEditMode="relative" rAng="18720000" ptsTypes="AAAAA">
                                      <p:cBhvr>
                                        <p:cTn id="6" dur="20000" fill="hold"/>
                                        <p:tgtEl>
                                          <p:spTgt spid="10"/>
                                        </p:tgtEl>
                                        <p:attrNameLst>
                                          <p:attrName>ppt_x</p:attrName>
                                          <p:attrName>ppt_y</p:attrName>
                                        </p:attrNameLst>
                                      </p:cBhvr>
                                      <p:rCtr x="8802" y="14097"/>
                                    </p:animMotion>
                                  </p:childTnLst>
                                </p:cTn>
                              </p:par>
                              <p:par>
                                <p:cTn id="7" presetID="1" presetClass="path" presetSubtype="0" repeatCount="indefinite" fill="hold" grpId="0" nodeType="withEffect">
                                  <p:stCondLst>
                                    <p:cond delay="0"/>
                                  </p:stCondLst>
                                  <p:childTnLst>
                                    <p:animMotion origin="layout" path="M 0.00247 0.00486 C 0.047 0.09189 0.04427 0.22569 -0.00287 0.30046 C -0.05013 0.37615 -0.12487 0.36759 -0.16901 0.27939 C -0.21368 0.19143 -0.21107 0.05925 -0.16381 -0.01598 C -0.11654 -0.09144 -0.04245 -0.08287 0.00247 0.00486 Z " pathEditMode="relative" rAng="2880000" ptsTypes="AAAAA">
                                      <p:cBhvr>
                                        <p:cTn id="8" dur="20000" fill="hold"/>
                                        <p:tgtEl>
                                          <p:spTgt spid="16"/>
                                        </p:tgtEl>
                                        <p:attrNameLst>
                                          <p:attrName>ppt_x</p:attrName>
                                          <p:attrName>ppt_y</p:attrName>
                                        </p:attrNameLst>
                                      </p:cBhvr>
                                      <p:rCtr x="-8568" y="13704"/>
                                    </p:animMotion>
                                  </p:childTnLst>
                                </p:cTn>
                              </p:par>
                              <p:par>
                                <p:cTn id="9" presetID="1" presetClass="path" presetSubtype="0" repeatCount="indefinite" fill="hold" grpId="0" nodeType="withEffect">
                                  <p:stCondLst>
                                    <p:cond delay="0"/>
                                  </p:stCondLst>
                                  <p:childTnLst>
                                    <p:animMotion origin="layout" path="M -0.00417 -0.00879 C -0.04622 -0.09791 -0.03945 -0.23078 0.01042 -0.30555 C 0.06107 -0.38078 0.13555 -0.36921 0.17851 -0.28125 C 0.22031 -0.19143 0.21341 -0.05833 0.16315 0.01667 C 0.11224 0.0926 0.03711 0.08125 -0.00417 -0.00879 Z " pathEditMode="relative" rAng="13800000" ptsTypes="AAAAA">
                                      <p:cBhvr>
                                        <p:cTn id="10" dur="20000" fill="hold"/>
                                        <p:tgtEl>
                                          <p:spTgt spid="17"/>
                                        </p:tgtEl>
                                        <p:attrNameLst>
                                          <p:attrName>ppt_x</p:attrName>
                                          <p:attrName>ppt_y</p:attrName>
                                        </p:attrNameLst>
                                      </p:cBhvr>
                                      <p:rCtr x="9128" y="-13611"/>
                                    </p:animMotion>
                                  </p:childTnLst>
                                </p:cTn>
                              </p:par>
                              <p:par>
                                <p:cTn id="11" presetID="1" presetClass="path" presetSubtype="0" repeatCount="indefinite" fill="hold" grpId="0" nodeType="withEffect">
                                  <p:stCondLst>
                                    <p:cond delay="0"/>
                                  </p:stCondLst>
                                  <p:childTnLst>
                                    <p:animMotion origin="layout" path="M -0.00417 0.00741 C -0.05248 0.09005 -0.12735 0.09051 -0.1724 0.00787 C -0.21719 -0.07453 -0.21498 -0.20879 -0.1668 -0.29143 C -0.11836 -0.37407 -0.04323 -0.37407 0.00182 -0.2912 C 0.04635 -0.20926 0.0444 -0.07476 -0.00417 0.00741 Z " pathEditMode="relative" rAng="8160000" ptsTypes="AAAAA">
                                      <p:cBhvr>
                                        <p:cTn id="12" dur="20000" fill="hold"/>
                                        <p:tgtEl>
                                          <p:spTgt spid="18"/>
                                        </p:tgtEl>
                                        <p:attrNameLst>
                                          <p:attrName>ppt_x</p:attrName>
                                          <p:attrName>ppt_y</p:attrName>
                                        </p:attrNameLst>
                                      </p:cBhvr>
                                      <p:rCtr x="-8125" y="-1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777D421-72E7-4BE0-90D3-5BCF039B1953}"/>
              </a:ext>
            </a:extLst>
          </p:cNvPr>
          <p:cNvSpPr>
            <a:spLocks noGrp="1"/>
          </p:cNvSpPr>
          <p:nvPr>
            <p:ph type="sldNum" sz="quarter" idx="12"/>
          </p:nvPr>
        </p:nvSpPr>
        <p:spPr/>
        <p:txBody>
          <a:bodyPr/>
          <a:lstStyle/>
          <a:p>
            <a:fld id="{F556478C-EA8F-4B12-8AB2-8053E5C3663D}" type="slidenum">
              <a:rPr lang="en-GB" smtClean="0"/>
              <a:t>71</a:t>
            </a:fld>
            <a:endParaRPr lang="en-GB"/>
          </a:p>
        </p:txBody>
      </p:sp>
      <p:sp>
        <p:nvSpPr>
          <p:cNvPr id="5" name="CasellaDiTesto 4">
            <a:extLst>
              <a:ext uri="{FF2B5EF4-FFF2-40B4-BE49-F238E27FC236}">
                <a16:creationId xmlns:a16="http://schemas.microsoft.com/office/drawing/2014/main" id="{25B8A74F-8186-4673-9D35-F08FDE7FB6B1}"/>
              </a:ext>
            </a:extLst>
          </p:cNvPr>
          <p:cNvSpPr txBox="1"/>
          <p:nvPr/>
        </p:nvSpPr>
        <p:spPr>
          <a:xfrm>
            <a:off x="10318" y="86717"/>
            <a:ext cx="12192000" cy="677108"/>
          </a:xfrm>
          <a:prstGeom prst="rect">
            <a:avLst/>
          </a:prstGeom>
          <a:noFill/>
        </p:spPr>
        <p:txBody>
          <a:bodyPr wrap="square" rtlCol="0">
            <a:spAutoFit/>
          </a:bodyPr>
          <a:lstStyle/>
          <a:p>
            <a:pPr algn="ctr"/>
            <a:r>
              <a:rPr lang="en-GB" sz="3800" dirty="0">
                <a:latin typeface="+mj-lt"/>
              </a:rPr>
              <a:t>Example for the DAFNE ring: coupled-bunch instability (2/7)</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4517060-B357-4572-A013-9B3A82452717}"/>
                  </a:ext>
                </a:extLst>
              </p:cNvPr>
              <p:cNvSpPr txBox="1"/>
              <p:nvPr/>
            </p:nvSpPr>
            <p:spPr>
              <a:xfrm>
                <a:off x="245874" y="834168"/>
                <a:ext cx="7129436" cy="1923604"/>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ea typeface="Cambria Math" panose="02040503050406030204" pitchFamily="18" charset="0"/>
                  </a:rPr>
                  <a:t>We want to excite </a:t>
                </a:r>
                <a14:m>
                  <m:oMath xmlns:m="http://schemas.openxmlformats.org/officeDocument/2006/math">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i="1" smtClean="0">
                            <a:solidFill>
                              <a:srgbClr val="FF0000"/>
                            </a:solidFill>
                            <a:latin typeface="Cambria Math" panose="02040503050406030204" pitchFamily="18" charset="0"/>
                            <a:ea typeface="Cambria Math" panose="02040503050406030204" pitchFamily="18" charset="0"/>
                          </a:rPr>
                          <m:t>𝜇</m:t>
                        </m:r>
                      </m:e>
                      <m:sub>
                        <m:r>
                          <a:rPr lang="en-GB" sz="1700" b="0" i="1" smtClean="0">
                            <a:solidFill>
                              <a:srgbClr val="FF0000"/>
                            </a:solidFill>
                            <a:latin typeface="Cambria Math" panose="02040503050406030204" pitchFamily="18" charset="0"/>
                            <a:ea typeface="Cambria Math" panose="02040503050406030204" pitchFamily="18" charset="0"/>
                          </a:rPr>
                          <m:t>1</m:t>
                        </m:r>
                      </m:sub>
                    </m:sSub>
                    <m:r>
                      <a:rPr lang="en-GB" sz="1700" b="0" i="1" smtClean="0">
                        <a:solidFill>
                          <a:srgbClr val="FF0000"/>
                        </a:solidFill>
                        <a:latin typeface="Cambria Math" panose="02040503050406030204" pitchFamily="18" charset="0"/>
                        <a:ea typeface="Cambria Math" panose="02040503050406030204" pitchFamily="18" charset="0"/>
                      </a:rPr>
                      <m:t>=0</m:t>
                    </m:r>
                  </m:oMath>
                </a14:m>
                <a:r>
                  <a:rPr lang="en-GB" sz="1700" dirty="0"/>
                  <a:t>. </a:t>
                </a:r>
              </a:p>
              <a:p>
                <a:pPr marL="742950" lvl="1" indent="-285750">
                  <a:buFont typeface="Wingdings" panose="05000000000000000000" pitchFamily="2" charset="2"/>
                  <a:buChar char="Ø"/>
                </a:pPr>
                <a:r>
                  <a:rPr lang="en-GB" sz="1700" dirty="0"/>
                  <a:t>If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𝑙</m:t>
                        </m:r>
                      </m:e>
                      <m:sub>
                        <m:r>
                          <a:rPr lang="en-GB" sz="1700" i="1">
                            <a:latin typeface="Cambria Math" panose="02040503050406030204" pitchFamily="18" charset="0"/>
                            <a:ea typeface="Cambria Math" panose="02040503050406030204" pitchFamily="18" charset="0"/>
                          </a:rPr>
                          <m:t>1</m:t>
                        </m:r>
                      </m:sub>
                    </m:sSub>
                    <m:r>
                      <a:rPr lang="en-GB" sz="1700" b="0" i="1" smtClean="0">
                        <a:latin typeface="Cambria Math" panose="02040503050406030204" pitchFamily="18" charset="0"/>
                        <a:ea typeface="Cambria Math" panose="02040503050406030204" pitchFamily="18" charset="0"/>
                      </a:rPr>
                      <m:t>=−66</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m:t>
                        </m:r>
                      </m:sub>
                    </m:sSub>
                    <m:r>
                      <a:rPr lang="en-GB" sz="1700" i="1">
                        <a:latin typeface="Cambria Math" panose="02040503050406030204" pitchFamily="18" charset="0"/>
                      </a:rPr>
                      <m:t>=264</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0</m:t>
                        </m:r>
                      </m:sub>
                    </m:sSub>
                    <m:r>
                      <a:rPr lang="en-GB" sz="1700" i="1">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𝑠</m:t>
                        </m:r>
                        <m:r>
                          <a:rPr lang="en-GB" sz="1700" i="1">
                            <a:latin typeface="Cambria Math" panose="02040503050406030204" pitchFamily="18" charset="0"/>
                          </a:rPr>
                          <m:t>0</m:t>
                        </m:r>
                      </m:sub>
                    </m:sSub>
                    <m:r>
                      <a:rPr lang="en-GB" sz="1700" i="1">
                        <a:latin typeface="Cambria Math" panose="02040503050406030204" pitchFamily="18" charset="0"/>
                      </a:rPr>
                      <m:t>=811</m:t>
                    </m:r>
                    <m:r>
                      <a:rPr lang="en-GB" sz="1700" b="0" i="1" smtClean="0">
                        <a:latin typeface="Cambria Math" panose="02040503050406030204" pitchFamily="18" charset="0"/>
                      </a:rPr>
                      <m:t>.05</m:t>
                    </m:r>
                  </m:oMath>
                </a14:m>
                <a:r>
                  <a:rPr lang="en-GB" sz="1700" dirty="0"/>
                  <a:t> MHz.</a:t>
                </a:r>
              </a:p>
              <a:p>
                <a:pPr marL="742950" lvl="1" indent="-285750">
                  <a:buFont typeface="Wingdings" panose="05000000000000000000" pitchFamily="2" charset="2"/>
                  <a:buChar char="Ø"/>
                </a:pPr>
                <a:r>
                  <a:rPr lang="en-GB" sz="1700" dirty="0"/>
                  <a:t>The high </a:t>
                </a:r>
                <a14:m>
                  <m:oMath xmlns:m="http://schemas.openxmlformats.org/officeDocument/2006/math">
                    <m:r>
                      <a:rPr lang="en-GB" sz="1700" i="1" dirty="0" smtClean="0">
                        <a:latin typeface="Cambria Math" panose="02040503050406030204" pitchFamily="18" charset="0"/>
                      </a:rPr>
                      <m:t>𝑄</m:t>
                    </m:r>
                  </m:oMath>
                </a14:m>
                <a:r>
                  <a:rPr lang="en-GB" sz="1700" dirty="0"/>
                  <a:t> leads to a small coupling (damping) of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𝜇</m:t>
                        </m:r>
                      </m:e>
                      <m:sub>
                        <m:r>
                          <a:rPr lang="en-GB" sz="1700" i="1">
                            <a:latin typeface="Cambria Math" panose="02040503050406030204" pitchFamily="18" charset="0"/>
                            <a:ea typeface="Cambria Math" panose="02040503050406030204" pitchFamily="18" charset="0"/>
                          </a:rPr>
                          <m:t>2</m:t>
                        </m:r>
                      </m:sub>
                    </m:sSub>
                    <m:r>
                      <a:rPr lang="en-GB" sz="1700" b="0" i="1" smtClean="0">
                        <a:latin typeface="Cambria Math" panose="02040503050406030204" pitchFamily="18" charset="0"/>
                        <a:ea typeface="Cambria Math" panose="02040503050406030204" pitchFamily="18" charset="0"/>
                      </a:rPr>
                      <m:t>=0</m:t>
                    </m:r>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At turn 0, the four bunches start with different initial conditions.</a:t>
                </a:r>
              </a:p>
              <a:p>
                <a:pPr marL="742950" lvl="1" indent="-285750">
                  <a:buFont typeface="Wingdings" panose="05000000000000000000" pitchFamily="2" charset="2"/>
                  <a:buChar char="Ø"/>
                </a:pPr>
                <a:r>
                  <a:rPr lang="en-GB" sz="1700" dirty="0"/>
                  <a:t>The maximum oscillation amplitude is 0.3 mrad = 0.13 ps.</a:t>
                </a:r>
              </a:p>
              <a:p>
                <a:pPr marL="742950" lvl="1" indent="-285750">
                  <a:buFont typeface="Wingdings" panose="05000000000000000000" pitchFamily="2" charset="2"/>
                  <a:buChar char="Ø"/>
                </a:pPr>
                <a:endParaRPr lang="en-GB" sz="1700" dirty="0"/>
              </a:p>
            </p:txBody>
          </p:sp>
        </mc:Choice>
        <mc:Fallback xmlns="">
          <p:sp>
            <p:nvSpPr>
              <p:cNvPr id="6" name="CasellaDiTesto 5">
                <a:extLst>
                  <a:ext uri="{FF2B5EF4-FFF2-40B4-BE49-F238E27FC236}">
                    <a16:creationId xmlns:a16="http://schemas.microsoft.com/office/drawing/2014/main" id="{E4517060-B357-4572-A013-9B3A82452717}"/>
                  </a:ext>
                </a:extLst>
              </p:cNvPr>
              <p:cNvSpPr txBox="1">
                <a:spLocks noRot="1" noChangeAspect="1" noMove="1" noResize="1" noEditPoints="1" noAdjustHandles="1" noChangeArrowheads="1" noChangeShapeType="1" noTextEdit="1"/>
              </p:cNvSpPr>
              <p:nvPr/>
            </p:nvSpPr>
            <p:spPr>
              <a:xfrm>
                <a:off x="245874" y="834168"/>
                <a:ext cx="7129436" cy="1923604"/>
              </a:xfrm>
              <a:prstGeom prst="rect">
                <a:avLst/>
              </a:prstGeom>
              <a:blipFill>
                <a:blip r:embed="rId2"/>
                <a:stretch>
                  <a:fillRect l="-342" t="-1270"/>
                </a:stretch>
              </a:blipFill>
            </p:spPr>
            <p:txBody>
              <a:bodyPr/>
              <a:lstStyle/>
              <a:p>
                <a:r>
                  <a:rPr lang="en-GB">
                    <a:noFill/>
                  </a:rPr>
                  <a:t> </a:t>
                </a:r>
              </a:p>
            </p:txBody>
          </p:sp>
        </mc:Fallback>
      </mc:AlternateContent>
      <p:pic>
        <p:nvPicPr>
          <p:cNvPr id="21" name="Immagine 20">
            <a:extLst>
              <a:ext uri="{FF2B5EF4-FFF2-40B4-BE49-F238E27FC236}">
                <a16:creationId xmlns:a16="http://schemas.microsoft.com/office/drawing/2014/main" id="{B65D6B3C-69DB-42C8-9733-ADAE1A6C02BA}"/>
              </a:ext>
            </a:extLst>
          </p:cNvPr>
          <p:cNvPicPr>
            <a:picLocks noChangeAspect="1"/>
          </p:cNvPicPr>
          <p:nvPr/>
        </p:nvPicPr>
        <p:blipFill>
          <a:blip r:embed="rId3"/>
          <a:stretch>
            <a:fillRect/>
          </a:stretch>
        </p:blipFill>
        <p:spPr>
          <a:xfrm>
            <a:off x="7237850" y="1533762"/>
            <a:ext cx="4725007" cy="1812153"/>
          </a:xfrm>
          <a:prstGeom prst="rect">
            <a:avLst/>
          </a:prstGeom>
        </p:spPr>
      </p:pic>
      <p:pic>
        <p:nvPicPr>
          <p:cNvPr id="22" name="Immagine 21">
            <a:extLst>
              <a:ext uri="{FF2B5EF4-FFF2-40B4-BE49-F238E27FC236}">
                <a16:creationId xmlns:a16="http://schemas.microsoft.com/office/drawing/2014/main" id="{7DCD0E47-D1D2-4018-8AA5-D4F135552C44}"/>
              </a:ext>
            </a:extLst>
          </p:cNvPr>
          <p:cNvPicPr>
            <a:picLocks noChangeAspect="1"/>
          </p:cNvPicPr>
          <p:nvPr/>
        </p:nvPicPr>
        <p:blipFill>
          <a:blip r:embed="rId4"/>
          <a:stretch>
            <a:fillRect/>
          </a:stretch>
        </p:blipFill>
        <p:spPr>
          <a:xfrm>
            <a:off x="9873940" y="1632315"/>
            <a:ext cx="1812696" cy="1462458"/>
          </a:xfrm>
          <a:prstGeom prst="rect">
            <a:avLst/>
          </a:prstGeom>
          <a:ln>
            <a:solidFill>
              <a:schemeClr val="tx1"/>
            </a:solidFill>
          </a:ln>
        </p:spPr>
      </p:pic>
      <p:sp>
        <p:nvSpPr>
          <p:cNvPr id="23" name="CasellaDiTesto 22">
            <a:extLst>
              <a:ext uri="{FF2B5EF4-FFF2-40B4-BE49-F238E27FC236}">
                <a16:creationId xmlns:a16="http://schemas.microsoft.com/office/drawing/2014/main" id="{F7F270B8-33D9-4DC0-9651-A3543AEEE9AD}"/>
              </a:ext>
            </a:extLst>
          </p:cNvPr>
          <p:cNvSpPr txBox="1"/>
          <p:nvPr/>
        </p:nvSpPr>
        <p:spPr>
          <a:xfrm>
            <a:off x="8969244" y="3273548"/>
            <a:ext cx="1828800" cy="338554"/>
          </a:xfrm>
          <a:prstGeom prst="rect">
            <a:avLst/>
          </a:prstGeom>
          <a:noFill/>
        </p:spPr>
        <p:txBody>
          <a:bodyPr wrap="square" rtlCol="0">
            <a:spAutoFit/>
          </a:bodyPr>
          <a:lstStyle/>
          <a:p>
            <a:r>
              <a:rPr lang="en-GB" sz="1600" dirty="0"/>
              <a:t>Frequency [MHz]</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46BE2C63-EB1D-4D8B-B441-B1BC23BD03B7}"/>
                  </a:ext>
                </a:extLst>
              </p:cNvPr>
              <p:cNvSpPr txBox="1"/>
              <p:nvPr/>
            </p:nvSpPr>
            <p:spPr>
              <a:xfrm rot="16200000">
                <a:off x="6529171" y="2144248"/>
                <a:ext cx="1160756" cy="343812"/>
              </a:xfrm>
              <a:prstGeom prst="rect">
                <a:avLst/>
              </a:prstGeom>
              <a:noFill/>
            </p:spPr>
            <p:txBody>
              <a:bodyPr wrap="square">
                <a:spAutoFit/>
              </a:bodyPr>
              <a:lstStyle/>
              <a:p>
                <a14:m>
                  <m:oMath xmlns:m="http://schemas.openxmlformats.org/officeDocument/2006/math">
                    <m:r>
                      <m:rPr>
                        <m:sty m:val="p"/>
                      </m:rPr>
                      <a:rPr lang="en-GB" sz="1600" b="0" i="0" smtClean="0">
                        <a:latin typeface="Cambria Math" panose="02040503050406030204" pitchFamily="18" charset="0"/>
                      </a:rPr>
                      <m:t>Re</m:t>
                    </m:r>
                    <m:sSub>
                      <m:sSubPr>
                        <m:ctrlPr>
                          <a:rPr lang="en-GB" sz="1600" i="1">
                            <a:latin typeface="Cambria Math" panose="02040503050406030204" pitchFamily="18" charset="0"/>
                          </a:rPr>
                        </m:ctrlPr>
                      </m:sSubPr>
                      <m:e>
                        <m:r>
                          <a:rPr lang="en-GB" sz="1600" i="1">
                            <a:latin typeface="Cambria Math" panose="02040503050406030204" pitchFamily="18" charset="0"/>
                          </a:rPr>
                          <m:t>𝑍</m:t>
                        </m:r>
                      </m:e>
                      <m:sub>
                        <m:r>
                          <a:rPr lang="en-GB" sz="1600" i="1">
                            <a:latin typeface="Cambria Math" panose="02040503050406030204" pitchFamily="18" charset="0"/>
                            <a:ea typeface="Cambria Math" panose="02040503050406030204" pitchFamily="18" charset="0"/>
                          </a:rPr>
                          <m:t>∥</m:t>
                        </m:r>
                      </m:sub>
                    </m:sSub>
                  </m:oMath>
                </a14:m>
                <a:r>
                  <a:rPr lang="en-GB" sz="1600" dirty="0"/>
                  <a:t> [k</a:t>
                </a:r>
                <a14:m>
                  <m:oMath xmlns:m="http://schemas.openxmlformats.org/officeDocument/2006/math">
                    <m:r>
                      <m:rPr>
                        <m:sty m:val="p"/>
                      </m:rPr>
                      <a:rPr lang="el-GR" sz="1600" i="1" dirty="0">
                        <a:latin typeface="Cambria Math" panose="02040503050406030204" pitchFamily="18" charset="0"/>
                        <a:ea typeface="Cambria Math" panose="02040503050406030204" pitchFamily="18" charset="0"/>
                      </a:rPr>
                      <m:t>Ω</m:t>
                    </m:r>
                  </m:oMath>
                </a14:m>
                <a:r>
                  <a:rPr lang="en-GB" sz="1600" dirty="0"/>
                  <a:t>]</a:t>
                </a:r>
              </a:p>
            </p:txBody>
          </p:sp>
        </mc:Choice>
        <mc:Fallback xmlns="">
          <p:sp>
            <p:nvSpPr>
              <p:cNvPr id="25" name="CasellaDiTesto 24">
                <a:extLst>
                  <a:ext uri="{FF2B5EF4-FFF2-40B4-BE49-F238E27FC236}">
                    <a16:creationId xmlns:a16="http://schemas.microsoft.com/office/drawing/2014/main" id="{46BE2C63-EB1D-4D8B-B441-B1BC23BD03B7}"/>
                  </a:ext>
                </a:extLst>
              </p:cNvPr>
              <p:cNvSpPr txBox="1">
                <a:spLocks noRot="1" noChangeAspect="1" noMove="1" noResize="1" noEditPoints="1" noAdjustHandles="1" noChangeArrowheads="1" noChangeShapeType="1" noTextEdit="1"/>
              </p:cNvSpPr>
              <p:nvPr/>
            </p:nvSpPr>
            <p:spPr>
              <a:xfrm rot="16200000">
                <a:off x="6529171" y="2144248"/>
                <a:ext cx="1160756" cy="343812"/>
              </a:xfrm>
              <a:prstGeom prst="rect">
                <a:avLst/>
              </a:prstGeom>
              <a:blipFill>
                <a:blip r:embed="rId5"/>
                <a:stretch>
                  <a:fillRect l="-3571" r="-232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2F906458-8FB0-4D4A-8C00-9E4125D9BEBB}"/>
                  </a:ext>
                </a:extLst>
              </p:cNvPr>
              <p:cNvSpPr txBox="1"/>
              <p:nvPr/>
            </p:nvSpPr>
            <p:spPr>
              <a:xfrm>
                <a:off x="9236717" y="1227906"/>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𝟐𝟔𝟒</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27" name="CasellaDiTesto 26">
                <a:extLst>
                  <a:ext uri="{FF2B5EF4-FFF2-40B4-BE49-F238E27FC236}">
                    <a16:creationId xmlns:a16="http://schemas.microsoft.com/office/drawing/2014/main" id="{2F906458-8FB0-4D4A-8C00-9E4125D9BEBB}"/>
                  </a:ext>
                </a:extLst>
              </p:cNvPr>
              <p:cNvSpPr txBox="1">
                <a:spLocks noRot="1" noChangeAspect="1" noMove="1" noResize="1" noEditPoints="1" noAdjustHandles="1" noChangeArrowheads="1" noChangeShapeType="1" noTextEdit="1"/>
              </p:cNvSpPr>
              <p:nvPr/>
            </p:nvSpPr>
            <p:spPr>
              <a:xfrm>
                <a:off x="9236717" y="1227906"/>
                <a:ext cx="922425" cy="338554"/>
              </a:xfrm>
              <a:prstGeom prst="rect">
                <a:avLst/>
              </a:prstGeom>
              <a:blipFill>
                <a:blip r:embed="rId6"/>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38C5D685-9BAE-41D9-9E1F-3FE9729253EF}"/>
                  </a:ext>
                </a:extLst>
              </p:cNvPr>
              <p:cNvSpPr txBox="1"/>
              <p:nvPr/>
            </p:nvSpPr>
            <p:spPr>
              <a:xfrm>
                <a:off x="11194856" y="1238127"/>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𝟐𝟔𝟓</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28" name="CasellaDiTesto 27">
                <a:extLst>
                  <a:ext uri="{FF2B5EF4-FFF2-40B4-BE49-F238E27FC236}">
                    <a16:creationId xmlns:a16="http://schemas.microsoft.com/office/drawing/2014/main" id="{38C5D685-9BAE-41D9-9E1F-3FE9729253EF}"/>
                  </a:ext>
                </a:extLst>
              </p:cNvPr>
              <p:cNvSpPr txBox="1">
                <a:spLocks noRot="1" noChangeAspect="1" noMove="1" noResize="1" noEditPoints="1" noAdjustHandles="1" noChangeArrowheads="1" noChangeShapeType="1" noTextEdit="1"/>
              </p:cNvSpPr>
              <p:nvPr/>
            </p:nvSpPr>
            <p:spPr>
              <a:xfrm>
                <a:off x="11194856" y="1238127"/>
                <a:ext cx="922425" cy="338554"/>
              </a:xfrm>
              <a:prstGeom prst="rect">
                <a:avLst/>
              </a:prstGeom>
              <a:blipFill>
                <a:blip r:embed="rId7"/>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0F6B34F6-0537-4D5B-99EF-8A43AA858601}"/>
                  </a:ext>
                </a:extLst>
              </p:cNvPr>
              <p:cNvSpPr txBox="1"/>
              <p:nvPr/>
            </p:nvSpPr>
            <p:spPr>
              <a:xfrm>
                <a:off x="7188104" y="1238127"/>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𝟐𝟔𝟑</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29" name="CasellaDiTesto 28">
                <a:extLst>
                  <a:ext uri="{FF2B5EF4-FFF2-40B4-BE49-F238E27FC236}">
                    <a16:creationId xmlns:a16="http://schemas.microsoft.com/office/drawing/2014/main" id="{0F6B34F6-0537-4D5B-99EF-8A43AA858601}"/>
                  </a:ext>
                </a:extLst>
              </p:cNvPr>
              <p:cNvSpPr txBox="1">
                <a:spLocks noRot="1" noChangeAspect="1" noMove="1" noResize="1" noEditPoints="1" noAdjustHandles="1" noChangeArrowheads="1" noChangeShapeType="1" noTextEdit="1"/>
              </p:cNvSpPr>
              <p:nvPr/>
            </p:nvSpPr>
            <p:spPr>
              <a:xfrm>
                <a:off x="7188104" y="1238127"/>
                <a:ext cx="922425" cy="338554"/>
              </a:xfrm>
              <a:prstGeom prst="rect">
                <a:avLst/>
              </a:prstGeom>
              <a:blipFill>
                <a:blip r:embed="rId8"/>
                <a:stretch>
                  <a:fillRect b="-8929"/>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662DE123-CD5E-416A-AF31-A3F70B3A9C37}"/>
              </a:ext>
            </a:extLst>
          </p:cNvPr>
          <p:cNvSpPr txBox="1"/>
          <p:nvPr/>
        </p:nvSpPr>
        <p:spPr>
          <a:xfrm>
            <a:off x="10934389" y="1665040"/>
            <a:ext cx="863723" cy="369332"/>
          </a:xfrm>
          <a:prstGeom prst="rect">
            <a:avLst/>
          </a:prstGeom>
          <a:noFill/>
        </p:spPr>
        <p:txBody>
          <a:bodyPr wrap="square" rtlCol="0">
            <a:spAutoFit/>
          </a:bodyPr>
          <a:lstStyle/>
          <a:p>
            <a:r>
              <a:rPr lang="en-GB" b="1" dirty="0"/>
              <a:t>Zoom</a:t>
            </a:r>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41DEE0C0-03FF-4587-8B86-4C3C15B08DBC}"/>
                  </a:ext>
                </a:extLst>
              </p:cNvPr>
              <p:cNvSpPr txBox="1"/>
              <p:nvPr/>
            </p:nvSpPr>
            <p:spPr>
              <a:xfrm>
                <a:off x="10798044" y="2643271"/>
                <a:ext cx="5215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𝒇</m:t>
                          </m:r>
                        </m:e>
                        <m:sub>
                          <m:r>
                            <a:rPr lang="en-GB" b="1" i="1" smtClean="0">
                              <a:solidFill>
                                <a:srgbClr val="FF0000"/>
                              </a:solidFill>
                              <a:latin typeface="Cambria Math" panose="02040503050406030204" pitchFamily="18" charset="0"/>
                            </a:rPr>
                            <m:t>𝒓</m:t>
                          </m:r>
                        </m:sub>
                      </m:sSub>
                    </m:oMath>
                  </m:oMathPara>
                </a14:m>
                <a:endParaRPr lang="en-GB" b="1" dirty="0"/>
              </a:p>
            </p:txBody>
          </p:sp>
        </mc:Choice>
        <mc:Fallback xmlns="">
          <p:sp>
            <p:nvSpPr>
              <p:cNvPr id="32" name="CasellaDiTesto 31">
                <a:extLst>
                  <a:ext uri="{FF2B5EF4-FFF2-40B4-BE49-F238E27FC236}">
                    <a16:creationId xmlns:a16="http://schemas.microsoft.com/office/drawing/2014/main" id="{41DEE0C0-03FF-4587-8B86-4C3C15B08DBC}"/>
                  </a:ext>
                </a:extLst>
              </p:cNvPr>
              <p:cNvSpPr txBox="1">
                <a:spLocks noRot="1" noChangeAspect="1" noMove="1" noResize="1" noEditPoints="1" noAdjustHandles="1" noChangeArrowheads="1" noChangeShapeType="1" noTextEdit="1"/>
              </p:cNvSpPr>
              <p:nvPr/>
            </p:nvSpPr>
            <p:spPr>
              <a:xfrm>
                <a:off x="10798044" y="2643271"/>
                <a:ext cx="521563" cy="369332"/>
              </a:xfrm>
              <a:prstGeom prst="rect">
                <a:avLst/>
              </a:prstGeom>
              <a:blipFill>
                <a:blip r:embed="rId9"/>
                <a:stretch>
                  <a:fillRect b="-13333"/>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8C61657F-AEE8-4AE7-98AE-16E87BA290BB}"/>
              </a:ext>
            </a:extLst>
          </p:cNvPr>
          <p:cNvPicPr>
            <a:picLocks noChangeAspect="1"/>
          </p:cNvPicPr>
          <p:nvPr/>
        </p:nvPicPr>
        <p:blipFill>
          <a:blip r:embed="rId10"/>
          <a:stretch>
            <a:fillRect/>
          </a:stretch>
        </p:blipFill>
        <p:spPr>
          <a:xfrm>
            <a:off x="200716" y="2794932"/>
            <a:ext cx="6489475" cy="2127058"/>
          </a:xfrm>
          <a:prstGeom prst="rect">
            <a:avLst/>
          </a:prstGeom>
        </p:spPr>
      </p:pic>
      <p:sp>
        <p:nvSpPr>
          <p:cNvPr id="7" name="CasellaDiTesto 6">
            <a:extLst>
              <a:ext uri="{FF2B5EF4-FFF2-40B4-BE49-F238E27FC236}">
                <a16:creationId xmlns:a16="http://schemas.microsoft.com/office/drawing/2014/main" id="{81A8E1C9-58D7-4F9D-B15D-0B12A0DC7A79}"/>
              </a:ext>
            </a:extLst>
          </p:cNvPr>
          <p:cNvSpPr txBox="1"/>
          <p:nvPr/>
        </p:nvSpPr>
        <p:spPr>
          <a:xfrm>
            <a:off x="3760612" y="3112709"/>
            <a:ext cx="1059963" cy="1200329"/>
          </a:xfrm>
          <a:prstGeom prst="rect">
            <a:avLst/>
          </a:prstGeom>
          <a:solidFill>
            <a:schemeClr val="bg1"/>
          </a:solidFill>
          <a:ln>
            <a:solidFill>
              <a:schemeClr val="tx1"/>
            </a:solidFill>
          </a:ln>
        </p:spPr>
        <p:txBody>
          <a:bodyPr wrap="square" rtlCol="0">
            <a:spAutoFit/>
          </a:bodyPr>
          <a:lstStyle/>
          <a:p>
            <a:r>
              <a:rPr lang="en-GB" b="1" dirty="0">
                <a:solidFill>
                  <a:srgbClr val="FFA500"/>
                </a:solidFill>
              </a:rPr>
              <a:t>Bunch 1</a:t>
            </a:r>
          </a:p>
          <a:p>
            <a:r>
              <a:rPr lang="en-GB" b="1" dirty="0">
                <a:solidFill>
                  <a:srgbClr val="00BFBF"/>
                </a:solidFill>
              </a:rPr>
              <a:t>Bunch 31</a:t>
            </a:r>
          </a:p>
          <a:p>
            <a:r>
              <a:rPr lang="en-GB" b="1" dirty="0">
                <a:solidFill>
                  <a:srgbClr val="BF00BF"/>
                </a:solidFill>
              </a:rPr>
              <a:t>Bunch 61</a:t>
            </a:r>
          </a:p>
          <a:p>
            <a:r>
              <a:rPr lang="en-GB" b="1" dirty="0">
                <a:solidFill>
                  <a:srgbClr val="0000FF"/>
                </a:solidFill>
              </a:rPr>
              <a:t>Bunch 91</a:t>
            </a:r>
          </a:p>
        </p:txBody>
      </p:sp>
      <p:sp>
        <p:nvSpPr>
          <p:cNvPr id="8" name="CasellaDiTesto 7">
            <a:extLst>
              <a:ext uri="{FF2B5EF4-FFF2-40B4-BE49-F238E27FC236}">
                <a16:creationId xmlns:a16="http://schemas.microsoft.com/office/drawing/2014/main" id="{A8298EC0-3B84-4B74-B84E-1A627F3C93B3}"/>
              </a:ext>
            </a:extLst>
          </p:cNvPr>
          <p:cNvSpPr txBox="1"/>
          <p:nvPr/>
        </p:nvSpPr>
        <p:spPr>
          <a:xfrm>
            <a:off x="559907" y="2503757"/>
            <a:ext cx="6100589" cy="353943"/>
          </a:xfrm>
          <a:prstGeom prst="rect">
            <a:avLst/>
          </a:prstGeom>
          <a:noFill/>
        </p:spPr>
        <p:txBody>
          <a:bodyPr wrap="square" rtlCol="0">
            <a:spAutoFit/>
          </a:bodyPr>
          <a:lstStyle/>
          <a:p>
            <a:r>
              <a:rPr lang="en-GB" sz="1700" b="1" dirty="0"/>
              <a:t>Phase oscillations of the four bunches along the first 100000 turns</a:t>
            </a:r>
          </a:p>
        </p:txBody>
      </p:sp>
      <p:sp>
        <p:nvSpPr>
          <p:cNvPr id="26" name="CasellaDiTesto 25">
            <a:extLst>
              <a:ext uri="{FF2B5EF4-FFF2-40B4-BE49-F238E27FC236}">
                <a16:creationId xmlns:a16="http://schemas.microsoft.com/office/drawing/2014/main" id="{FE6EB585-28C1-4532-9EA2-710AAD081264}"/>
              </a:ext>
            </a:extLst>
          </p:cNvPr>
          <p:cNvSpPr txBox="1"/>
          <p:nvPr/>
        </p:nvSpPr>
        <p:spPr>
          <a:xfrm>
            <a:off x="461705" y="4840735"/>
            <a:ext cx="2079552" cy="338554"/>
          </a:xfrm>
          <a:prstGeom prst="rect">
            <a:avLst/>
          </a:prstGeom>
          <a:noFill/>
        </p:spPr>
        <p:txBody>
          <a:bodyPr wrap="square" rtlCol="0">
            <a:spAutoFit/>
          </a:bodyPr>
          <a:lstStyle/>
          <a:p>
            <a:r>
              <a:rPr lang="en-GB" sz="1600" b="1" dirty="0"/>
              <a:t>Zoom (0-200 turns)</a:t>
            </a:r>
          </a:p>
        </p:txBody>
      </p:sp>
      <p:sp>
        <p:nvSpPr>
          <p:cNvPr id="31" name="CasellaDiTesto 30">
            <a:extLst>
              <a:ext uri="{FF2B5EF4-FFF2-40B4-BE49-F238E27FC236}">
                <a16:creationId xmlns:a16="http://schemas.microsoft.com/office/drawing/2014/main" id="{04356C1E-FD8B-4044-B6A3-0E6C3E68604E}"/>
              </a:ext>
            </a:extLst>
          </p:cNvPr>
          <p:cNvSpPr txBox="1"/>
          <p:nvPr/>
        </p:nvSpPr>
        <p:spPr>
          <a:xfrm>
            <a:off x="2340262" y="4868271"/>
            <a:ext cx="2424063" cy="338554"/>
          </a:xfrm>
          <a:prstGeom prst="rect">
            <a:avLst/>
          </a:prstGeom>
          <a:noFill/>
        </p:spPr>
        <p:txBody>
          <a:bodyPr wrap="square" rtlCol="0">
            <a:spAutoFit/>
          </a:bodyPr>
          <a:lstStyle/>
          <a:p>
            <a:r>
              <a:rPr lang="en-GB" sz="1600" b="1" dirty="0"/>
              <a:t>Zoom (14.75k-15k turns)</a:t>
            </a:r>
          </a:p>
        </p:txBody>
      </p:sp>
      <p:sp>
        <p:nvSpPr>
          <p:cNvPr id="33" name="CasellaDiTesto 32">
            <a:extLst>
              <a:ext uri="{FF2B5EF4-FFF2-40B4-BE49-F238E27FC236}">
                <a16:creationId xmlns:a16="http://schemas.microsoft.com/office/drawing/2014/main" id="{B5A5F1D5-AA15-4645-BDC2-A5764CE2643D}"/>
              </a:ext>
            </a:extLst>
          </p:cNvPr>
          <p:cNvSpPr txBox="1"/>
          <p:nvPr/>
        </p:nvSpPr>
        <p:spPr>
          <a:xfrm>
            <a:off x="7531607" y="896310"/>
            <a:ext cx="4332643" cy="353943"/>
          </a:xfrm>
          <a:prstGeom prst="rect">
            <a:avLst/>
          </a:prstGeom>
          <a:noFill/>
        </p:spPr>
        <p:txBody>
          <a:bodyPr wrap="square" rtlCol="0">
            <a:spAutoFit/>
          </a:bodyPr>
          <a:lstStyle/>
          <a:p>
            <a:r>
              <a:rPr lang="en-GB" sz="1700" b="1" dirty="0"/>
              <a:t>Real part of the HOM longitudinal impedance</a:t>
            </a: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FA5B3387-23A0-4CC9-AF06-D2EF3D362976}"/>
                  </a:ext>
                </a:extLst>
              </p:cNvPr>
              <p:cNvSpPr txBox="1"/>
              <p:nvPr/>
            </p:nvSpPr>
            <p:spPr>
              <a:xfrm>
                <a:off x="6900817" y="3724294"/>
                <a:ext cx="5319247" cy="3046988"/>
              </a:xfrm>
              <a:prstGeom prst="rect">
                <a:avLst/>
              </a:prstGeom>
              <a:noFill/>
            </p:spPr>
            <p:txBody>
              <a:bodyPr wrap="square">
                <a:spAutoFit/>
              </a:bodyPr>
              <a:lstStyle/>
              <a:p>
                <a:pPr marL="285750" indent="-285750">
                  <a:buFont typeface="Wingdings" panose="05000000000000000000" pitchFamily="2" charset="2"/>
                  <a:buChar char="q"/>
                </a:pPr>
                <a:r>
                  <a:rPr lang="en-GB" sz="1600" dirty="0"/>
                  <a:t>Exponential growth of oscillations in the first roughly 15000 turns, then convergence to an equilibrium due to wake-field/RF-voltage non-linearities and synchrotron radiation. </a:t>
                </a:r>
              </a:p>
              <a:p>
                <a:endParaRPr lang="en-GB" sz="1600" dirty="0"/>
              </a:p>
              <a:p>
                <a:pPr marL="285750" indent="-285750">
                  <a:buFont typeface="Wingdings" panose="05000000000000000000" pitchFamily="2" charset="2"/>
                  <a:buChar char="q"/>
                </a:pPr>
                <a:r>
                  <a:rPr lang="en-GB" sz="1600" dirty="0"/>
                  <a:t>At equilibrium the four bunches oscillate with roughly the same amplitude of 1.32 rad = 570 ps.</a:t>
                </a:r>
              </a:p>
              <a:p>
                <a:pPr marL="742950" lvl="1" indent="-285750">
                  <a:buFont typeface="Wingdings" panose="05000000000000000000" pitchFamily="2" charset="2"/>
                  <a:buChar char="Ø"/>
                </a:pPr>
                <a:r>
                  <a:rPr lang="en-GB" sz="1600" dirty="0"/>
                  <a:t>The instability is fast and strong.</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solidFill>
                      <a:srgbClr val="FF0000"/>
                    </a:solidFill>
                  </a:rPr>
                  <a:t>After a certain transient time and during the exponential growth, the bunches oscillate in phase, i.e. </a:t>
                </a:r>
                <a14:m>
                  <m:oMath xmlns:m="http://schemas.openxmlformats.org/officeDocument/2006/math">
                    <m:r>
                      <a:rPr lang="en-GB" sz="1600" i="1" smtClean="0">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𝜙</m:t>
                        </m:r>
                      </m:e>
                      <m:sub>
                        <m:r>
                          <a:rPr lang="en-GB" sz="1600" b="0" i="1" smtClean="0">
                            <a:solidFill>
                              <a:srgbClr val="FF0000"/>
                            </a:solidFill>
                            <a:latin typeface="Cambria Math" panose="02040503050406030204" pitchFamily="18" charset="0"/>
                            <a:ea typeface="Cambria Math" panose="02040503050406030204" pitchFamily="18" charset="0"/>
                          </a:rPr>
                          <m:t>0</m:t>
                        </m:r>
                      </m:sub>
                    </m:sSub>
                    <m:r>
                      <a:rPr lang="en-GB" sz="1600" i="1">
                        <a:solidFill>
                          <a:srgbClr val="FF0000"/>
                        </a:solidFill>
                        <a:latin typeface="Cambria Math" panose="02040503050406030204" pitchFamily="18" charset="0"/>
                        <a:ea typeface="Cambria Math" panose="02040503050406030204" pitchFamily="18" charset="0"/>
                      </a:rPr>
                      <m:t>=</m:t>
                    </m:r>
                    <m:r>
                      <a:rPr lang="en-GB" sz="1600" b="0" i="1" smtClean="0">
                        <a:solidFill>
                          <a:srgbClr val="FF0000"/>
                        </a:solidFill>
                        <a:latin typeface="Cambria Math" panose="02040503050406030204" pitchFamily="18" charset="0"/>
                        <a:ea typeface="Cambria Math" panose="02040503050406030204" pitchFamily="18" charset="0"/>
                      </a:rPr>
                      <m:t>0</m:t>
                    </m:r>
                  </m:oMath>
                </a14:m>
                <a:r>
                  <a:rPr lang="en-GB" sz="1600" dirty="0">
                    <a:solidFill>
                      <a:srgbClr val="FF0000"/>
                    </a:solidFill>
                  </a:rPr>
                  <a:t>.</a:t>
                </a:r>
              </a:p>
              <a:p>
                <a:pPr marL="742950" lvl="1" indent="-285750">
                  <a:buFont typeface="Wingdings" panose="05000000000000000000" pitchFamily="2" charset="2"/>
                  <a:buChar char="Ø"/>
                </a:pPr>
                <a:r>
                  <a:rPr lang="en-GB" sz="1600" dirty="0"/>
                  <a:t>The bunches aren’t in phase anymore at equilibrium. </a:t>
                </a:r>
              </a:p>
            </p:txBody>
          </p:sp>
        </mc:Choice>
        <mc:Fallback xmlns="">
          <p:sp>
            <p:nvSpPr>
              <p:cNvPr id="34" name="CasellaDiTesto 33">
                <a:extLst>
                  <a:ext uri="{FF2B5EF4-FFF2-40B4-BE49-F238E27FC236}">
                    <a16:creationId xmlns:a16="http://schemas.microsoft.com/office/drawing/2014/main" id="{FA5B3387-23A0-4CC9-AF06-D2EF3D362976}"/>
                  </a:ext>
                </a:extLst>
              </p:cNvPr>
              <p:cNvSpPr txBox="1">
                <a:spLocks noRot="1" noChangeAspect="1" noMove="1" noResize="1" noEditPoints="1" noAdjustHandles="1" noChangeArrowheads="1" noChangeShapeType="1" noTextEdit="1"/>
              </p:cNvSpPr>
              <p:nvPr/>
            </p:nvSpPr>
            <p:spPr>
              <a:xfrm>
                <a:off x="6900817" y="3724294"/>
                <a:ext cx="5319247" cy="3046988"/>
              </a:xfrm>
              <a:prstGeom prst="rect">
                <a:avLst/>
              </a:prstGeom>
              <a:blipFill>
                <a:blip r:embed="rId11"/>
                <a:stretch>
                  <a:fillRect l="-458" t="-600" r="-687" b="-1600"/>
                </a:stretch>
              </a:blipFill>
            </p:spPr>
            <p:txBody>
              <a:bodyPr/>
              <a:lstStyle/>
              <a:p>
                <a:r>
                  <a:rPr lang="en-GB">
                    <a:noFill/>
                  </a:rPr>
                  <a:t> </a:t>
                </a:r>
              </a:p>
            </p:txBody>
          </p:sp>
        </mc:Fallback>
      </mc:AlternateContent>
      <p:pic>
        <p:nvPicPr>
          <p:cNvPr id="13" name="Immagine 12">
            <a:extLst>
              <a:ext uri="{FF2B5EF4-FFF2-40B4-BE49-F238E27FC236}">
                <a16:creationId xmlns:a16="http://schemas.microsoft.com/office/drawing/2014/main" id="{DD9003FE-F206-4867-88E4-0E7FEE4FEA09}"/>
              </a:ext>
            </a:extLst>
          </p:cNvPr>
          <p:cNvPicPr>
            <a:picLocks noChangeAspect="1"/>
          </p:cNvPicPr>
          <p:nvPr/>
        </p:nvPicPr>
        <p:blipFill>
          <a:blip r:embed="rId12"/>
          <a:stretch>
            <a:fillRect/>
          </a:stretch>
        </p:blipFill>
        <p:spPr>
          <a:xfrm>
            <a:off x="4611212" y="5179290"/>
            <a:ext cx="2217233" cy="1597123"/>
          </a:xfrm>
          <a:prstGeom prst="rect">
            <a:avLst/>
          </a:prstGeom>
        </p:spPr>
      </p:pic>
      <p:sp>
        <p:nvSpPr>
          <p:cNvPr id="35" name="CasellaDiTesto 34">
            <a:extLst>
              <a:ext uri="{FF2B5EF4-FFF2-40B4-BE49-F238E27FC236}">
                <a16:creationId xmlns:a16="http://schemas.microsoft.com/office/drawing/2014/main" id="{63E69ABC-125F-417E-B774-304FD220C2EC}"/>
              </a:ext>
            </a:extLst>
          </p:cNvPr>
          <p:cNvSpPr txBox="1"/>
          <p:nvPr/>
        </p:nvSpPr>
        <p:spPr>
          <a:xfrm>
            <a:off x="4545718" y="4875023"/>
            <a:ext cx="2757451" cy="338554"/>
          </a:xfrm>
          <a:prstGeom prst="rect">
            <a:avLst/>
          </a:prstGeom>
          <a:noFill/>
        </p:spPr>
        <p:txBody>
          <a:bodyPr wrap="square" rtlCol="0">
            <a:spAutoFit/>
          </a:bodyPr>
          <a:lstStyle/>
          <a:p>
            <a:r>
              <a:rPr lang="en-GB" sz="1600" b="1" dirty="0"/>
              <a:t>Zoom (99.75k-100k turns)</a:t>
            </a:r>
          </a:p>
        </p:txBody>
      </p:sp>
      <p:pic>
        <p:nvPicPr>
          <p:cNvPr id="17" name="Immagine 16">
            <a:extLst>
              <a:ext uri="{FF2B5EF4-FFF2-40B4-BE49-F238E27FC236}">
                <a16:creationId xmlns:a16="http://schemas.microsoft.com/office/drawing/2014/main" id="{58F971AD-D5A9-47CA-BAEB-943B5A95B430}"/>
              </a:ext>
            </a:extLst>
          </p:cNvPr>
          <p:cNvPicPr>
            <a:picLocks noChangeAspect="1"/>
          </p:cNvPicPr>
          <p:nvPr/>
        </p:nvPicPr>
        <p:blipFill>
          <a:blip r:embed="rId13"/>
          <a:stretch>
            <a:fillRect/>
          </a:stretch>
        </p:blipFill>
        <p:spPr>
          <a:xfrm>
            <a:off x="117245" y="5137346"/>
            <a:ext cx="2201071" cy="1648866"/>
          </a:xfrm>
          <a:prstGeom prst="rect">
            <a:avLst/>
          </a:prstGeom>
        </p:spPr>
      </p:pic>
      <p:pic>
        <p:nvPicPr>
          <p:cNvPr id="19" name="Immagine 18">
            <a:extLst>
              <a:ext uri="{FF2B5EF4-FFF2-40B4-BE49-F238E27FC236}">
                <a16:creationId xmlns:a16="http://schemas.microsoft.com/office/drawing/2014/main" id="{ED958DAA-3629-4EF8-BC12-4BBD69CDBCBC}"/>
              </a:ext>
            </a:extLst>
          </p:cNvPr>
          <p:cNvPicPr>
            <a:picLocks noChangeAspect="1"/>
          </p:cNvPicPr>
          <p:nvPr/>
        </p:nvPicPr>
        <p:blipFill>
          <a:blip r:embed="rId14"/>
          <a:stretch>
            <a:fillRect/>
          </a:stretch>
        </p:blipFill>
        <p:spPr>
          <a:xfrm>
            <a:off x="2416946" y="5179289"/>
            <a:ext cx="2155052" cy="1591993"/>
          </a:xfrm>
          <a:prstGeom prst="rect">
            <a:avLst/>
          </a:prstGeom>
        </p:spPr>
      </p:pic>
      <p:sp>
        <p:nvSpPr>
          <p:cNvPr id="24" name="Rettangolo 23">
            <a:extLst>
              <a:ext uri="{FF2B5EF4-FFF2-40B4-BE49-F238E27FC236}">
                <a16:creationId xmlns:a16="http://schemas.microsoft.com/office/drawing/2014/main" id="{37472088-5EB4-4D0C-8FCD-95C4EBED18C2}"/>
              </a:ext>
            </a:extLst>
          </p:cNvPr>
          <p:cNvSpPr/>
          <p:nvPr/>
        </p:nvSpPr>
        <p:spPr>
          <a:xfrm>
            <a:off x="803564" y="2866935"/>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ttangolo 36">
            <a:extLst>
              <a:ext uri="{FF2B5EF4-FFF2-40B4-BE49-F238E27FC236}">
                <a16:creationId xmlns:a16="http://schemas.microsoft.com/office/drawing/2014/main" id="{1470155F-6A3B-4EAC-BC92-18958818FB67}"/>
              </a:ext>
            </a:extLst>
          </p:cNvPr>
          <p:cNvSpPr/>
          <p:nvPr/>
        </p:nvSpPr>
        <p:spPr>
          <a:xfrm>
            <a:off x="1622431" y="2866934"/>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ttangolo 37">
            <a:extLst>
              <a:ext uri="{FF2B5EF4-FFF2-40B4-BE49-F238E27FC236}">
                <a16:creationId xmlns:a16="http://schemas.microsoft.com/office/drawing/2014/main" id="{9885D7AC-A08D-4D7C-9BA5-0FDB54FCD3FA}"/>
              </a:ext>
            </a:extLst>
          </p:cNvPr>
          <p:cNvSpPr/>
          <p:nvPr/>
        </p:nvSpPr>
        <p:spPr>
          <a:xfrm>
            <a:off x="6349504" y="2864416"/>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095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a:extLst>
              <a:ext uri="{FF2B5EF4-FFF2-40B4-BE49-F238E27FC236}">
                <a16:creationId xmlns:a16="http://schemas.microsoft.com/office/drawing/2014/main" id="{865A3168-8075-4B45-A232-DAC9D35F798A}"/>
              </a:ext>
            </a:extLst>
          </p:cNvPr>
          <p:cNvPicPr>
            <a:picLocks noChangeAspect="1"/>
          </p:cNvPicPr>
          <p:nvPr/>
        </p:nvPicPr>
        <p:blipFill>
          <a:blip r:embed="rId2"/>
          <a:stretch>
            <a:fillRect/>
          </a:stretch>
        </p:blipFill>
        <p:spPr>
          <a:xfrm>
            <a:off x="7133183" y="1495073"/>
            <a:ext cx="4752733" cy="1783832"/>
          </a:xfrm>
          <a:prstGeom prst="rect">
            <a:avLst/>
          </a:prstGeom>
        </p:spPr>
      </p:pic>
      <p:sp>
        <p:nvSpPr>
          <p:cNvPr id="4" name="Segnaposto numero diapositiva 3">
            <a:extLst>
              <a:ext uri="{FF2B5EF4-FFF2-40B4-BE49-F238E27FC236}">
                <a16:creationId xmlns:a16="http://schemas.microsoft.com/office/drawing/2014/main" id="{4E3935B2-BF6E-4DA9-8288-DC8B87348C12}"/>
              </a:ext>
            </a:extLst>
          </p:cNvPr>
          <p:cNvSpPr>
            <a:spLocks noGrp="1"/>
          </p:cNvSpPr>
          <p:nvPr>
            <p:ph type="sldNum" sz="quarter" idx="12"/>
          </p:nvPr>
        </p:nvSpPr>
        <p:spPr/>
        <p:txBody>
          <a:bodyPr/>
          <a:lstStyle/>
          <a:p>
            <a:fld id="{F556478C-EA8F-4B12-8AB2-8053E5C3663D}" type="slidenum">
              <a:rPr lang="en-GB" smtClean="0"/>
              <a:t>72</a:t>
            </a:fld>
            <a:endParaRPr lang="en-GB"/>
          </a:p>
        </p:txBody>
      </p:sp>
      <p:sp>
        <p:nvSpPr>
          <p:cNvPr id="5" name="CasellaDiTesto 4">
            <a:extLst>
              <a:ext uri="{FF2B5EF4-FFF2-40B4-BE49-F238E27FC236}">
                <a16:creationId xmlns:a16="http://schemas.microsoft.com/office/drawing/2014/main" id="{9FF1700F-2243-4BDA-880C-74DB068D0AC6}"/>
              </a:ext>
            </a:extLst>
          </p:cNvPr>
          <p:cNvSpPr txBox="1"/>
          <p:nvPr/>
        </p:nvSpPr>
        <p:spPr>
          <a:xfrm>
            <a:off x="10318" y="86717"/>
            <a:ext cx="12192000" cy="677108"/>
          </a:xfrm>
          <a:prstGeom prst="rect">
            <a:avLst/>
          </a:prstGeom>
          <a:noFill/>
        </p:spPr>
        <p:txBody>
          <a:bodyPr wrap="square" rtlCol="0">
            <a:spAutoFit/>
          </a:bodyPr>
          <a:lstStyle/>
          <a:p>
            <a:pPr algn="ctr"/>
            <a:r>
              <a:rPr lang="en-GB" sz="3800" dirty="0">
                <a:latin typeface="+mj-lt"/>
              </a:rPr>
              <a:t>Example for the DAFNE ring: coupled-bunch instability (3/7)</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E3D4EA2-7326-43DE-BFA4-9B7446B658EA}"/>
                  </a:ext>
                </a:extLst>
              </p:cNvPr>
              <p:cNvSpPr txBox="1"/>
              <p:nvPr/>
            </p:nvSpPr>
            <p:spPr>
              <a:xfrm>
                <a:off x="103831" y="798656"/>
                <a:ext cx="6607687" cy="166199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ea typeface="Cambria Math" panose="02040503050406030204" pitchFamily="18" charset="0"/>
                  </a:rPr>
                  <a:t>We want to excite </a:t>
                </a:r>
                <a14:m>
                  <m:oMath xmlns:m="http://schemas.openxmlformats.org/officeDocument/2006/math">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i="1" smtClean="0">
                            <a:solidFill>
                              <a:srgbClr val="FF0000"/>
                            </a:solidFill>
                            <a:latin typeface="Cambria Math" panose="02040503050406030204" pitchFamily="18" charset="0"/>
                            <a:ea typeface="Cambria Math" panose="02040503050406030204" pitchFamily="18" charset="0"/>
                          </a:rPr>
                          <m:t>𝜇</m:t>
                        </m:r>
                      </m:e>
                      <m:sub>
                        <m:r>
                          <a:rPr lang="en-GB" sz="1700" b="0" i="1" smtClean="0">
                            <a:solidFill>
                              <a:srgbClr val="FF0000"/>
                            </a:solidFill>
                            <a:latin typeface="Cambria Math" panose="02040503050406030204" pitchFamily="18" charset="0"/>
                            <a:ea typeface="Cambria Math" panose="02040503050406030204" pitchFamily="18" charset="0"/>
                          </a:rPr>
                          <m:t>1</m:t>
                        </m:r>
                      </m:sub>
                    </m:sSub>
                    <m:r>
                      <a:rPr lang="en-GB" sz="1700" b="0" i="1" smtClean="0">
                        <a:solidFill>
                          <a:srgbClr val="FF0000"/>
                        </a:solidFill>
                        <a:latin typeface="Cambria Math" panose="02040503050406030204" pitchFamily="18" charset="0"/>
                        <a:ea typeface="Cambria Math" panose="02040503050406030204" pitchFamily="18" charset="0"/>
                      </a:rPr>
                      <m:t>=1</m:t>
                    </m:r>
                  </m:oMath>
                </a14:m>
                <a:r>
                  <a:rPr lang="en-GB" sz="1700" dirty="0"/>
                  <a:t>. </a:t>
                </a:r>
              </a:p>
              <a:p>
                <a:pPr marL="742950" lvl="1" indent="-285750">
                  <a:buFont typeface="Wingdings" panose="05000000000000000000" pitchFamily="2" charset="2"/>
                  <a:buChar char="Ø"/>
                </a:pPr>
                <a:r>
                  <a:rPr lang="en-GB" sz="1700" dirty="0"/>
                  <a:t>If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𝑙</m:t>
                        </m:r>
                      </m:e>
                      <m:sub>
                        <m:r>
                          <a:rPr lang="en-GB" sz="1700" i="1">
                            <a:latin typeface="Cambria Math" panose="02040503050406030204" pitchFamily="18" charset="0"/>
                            <a:ea typeface="Cambria Math" panose="02040503050406030204" pitchFamily="18" charset="0"/>
                          </a:rPr>
                          <m:t>1</m:t>
                        </m:r>
                      </m:sub>
                    </m:sSub>
                    <m:r>
                      <a:rPr lang="en-GB" sz="1700" b="0" i="1" smtClean="0">
                        <a:latin typeface="Cambria Math" panose="02040503050406030204" pitchFamily="18" charset="0"/>
                        <a:ea typeface="Cambria Math" panose="02040503050406030204" pitchFamily="18" charset="0"/>
                      </a:rPr>
                      <m:t>=−66</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m:t>
                        </m:r>
                      </m:sub>
                    </m:sSub>
                    <m:r>
                      <a:rPr lang="en-GB" sz="1700" i="1">
                        <a:latin typeface="Cambria Math" panose="02040503050406030204" pitchFamily="18" charset="0"/>
                      </a:rPr>
                      <m:t>=26</m:t>
                    </m:r>
                    <m:r>
                      <a:rPr lang="en-GB" sz="1700" b="0" i="1" smtClean="0">
                        <a:latin typeface="Cambria Math" panose="02040503050406030204" pitchFamily="18" charset="0"/>
                      </a:rPr>
                      <m:t>5</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0</m:t>
                        </m:r>
                      </m:sub>
                    </m:sSub>
                    <m:r>
                      <a:rPr lang="en-GB" sz="1700" i="1">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𝑠</m:t>
                        </m:r>
                        <m:r>
                          <a:rPr lang="en-GB" sz="1700" i="1">
                            <a:latin typeface="Cambria Math" panose="02040503050406030204" pitchFamily="18" charset="0"/>
                          </a:rPr>
                          <m:t>0</m:t>
                        </m:r>
                      </m:sub>
                    </m:sSub>
                    <m:r>
                      <a:rPr lang="en-GB" sz="1700" i="1">
                        <a:latin typeface="Cambria Math" panose="02040503050406030204" pitchFamily="18" charset="0"/>
                      </a:rPr>
                      <m:t>=81</m:t>
                    </m:r>
                    <m:r>
                      <a:rPr lang="en-GB" sz="1700" b="0" i="1" smtClean="0">
                        <a:latin typeface="Cambria Math" panose="02040503050406030204" pitchFamily="18" charset="0"/>
                      </a:rPr>
                      <m:t>4.12</m:t>
                    </m:r>
                  </m:oMath>
                </a14:m>
                <a:r>
                  <a:rPr lang="en-GB" sz="1700" dirty="0"/>
                  <a:t> MHz.</a:t>
                </a:r>
              </a:p>
              <a:p>
                <a:pPr marL="742950" lvl="1" indent="-285750">
                  <a:buFont typeface="Wingdings" panose="05000000000000000000" pitchFamily="2" charset="2"/>
                  <a:buChar char="Ø"/>
                </a:pPr>
                <a:r>
                  <a:rPr lang="en-GB" sz="1700" dirty="0"/>
                  <a:t>The high </a:t>
                </a:r>
                <a14:m>
                  <m:oMath xmlns:m="http://schemas.openxmlformats.org/officeDocument/2006/math">
                    <m:r>
                      <a:rPr lang="en-GB" sz="1700" i="1" dirty="0" smtClean="0">
                        <a:latin typeface="Cambria Math" panose="02040503050406030204" pitchFamily="18" charset="0"/>
                      </a:rPr>
                      <m:t>𝑄</m:t>
                    </m:r>
                  </m:oMath>
                </a14:m>
                <a:r>
                  <a:rPr lang="en-GB" sz="1700" dirty="0"/>
                  <a:t> leads to a small coupling (damping) of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𝜇</m:t>
                        </m:r>
                      </m:e>
                      <m:sub>
                        <m:r>
                          <a:rPr lang="en-GB" sz="1700" i="1">
                            <a:latin typeface="Cambria Math" panose="02040503050406030204" pitchFamily="18" charset="0"/>
                            <a:ea typeface="Cambria Math" panose="02040503050406030204" pitchFamily="18" charset="0"/>
                          </a:rPr>
                          <m:t>2</m:t>
                        </m:r>
                      </m:sub>
                    </m:sSub>
                    <m:r>
                      <a:rPr lang="en-GB" sz="1700" b="0" i="1" smtClean="0">
                        <a:latin typeface="Cambria Math" panose="02040503050406030204" pitchFamily="18" charset="0"/>
                        <a:ea typeface="Cambria Math" panose="02040503050406030204" pitchFamily="18" charset="0"/>
                      </a:rPr>
                      <m:t>=3</m:t>
                    </m:r>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initial conditions of the bunches are the same as those chosen for </a:t>
                </a:r>
                <a14:m>
                  <m:oMath xmlns:m="http://schemas.openxmlformats.org/officeDocument/2006/math">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i="1" smtClean="0">
                            <a:solidFill>
                              <a:schemeClr val="tx1"/>
                            </a:solidFill>
                            <a:latin typeface="Cambria Math" panose="02040503050406030204" pitchFamily="18" charset="0"/>
                            <a:ea typeface="Cambria Math" panose="02040503050406030204" pitchFamily="18" charset="0"/>
                          </a:rPr>
                          <m:t>𝜇</m:t>
                        </m:r>
                      </m:e>
                      <m:sub>
                        <m:r>
                          <a:rPr lang="en-GB" sz="1700" b="0" i="1" smtClean="0">
                            <a:solidFill>
                              <a:schemeClr val="tx1"/>
                            </a:solidFill>
                            <a:latin typeface="Cambria Math" panose="02040503050406030204" pitchFamily="18" charset="0"/>
                            <a:ea typeface="Cambria Math" panose="02040503050406030204" pitchFamily="18" charset="0"/>
                          </a:rPr>
                          <m:t>1</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t> (the maximum oscillation-amplitude is 0.3 mrad = 0.13 ps.)</a:t>
                </a:r>
              </a:p>
            </p:txBody>
          </p:sp>
        </mc:Choice>
        <mc:Fallback xmlns="">
          <p:sp>
            <p:nvSpPr>
              <p:cNvPr id="6" name="CasellaDiTesto 5">
                <a:extLst>
                  <a:ext uri="{FF2B5EF4-FFF2-40B4-BE49-F238E27FC236}">
                    <a16:creationId xmlns:a16="http://schemas.microsoft.com/office/drawing/2014/main" id="{AE3D4EA2-7326-43DE-BFA4-9B7446B658EA}"/>
                  </a:ext>
                </a:extLst>
              </p:cNvPr>
              <p:cNvSpPr txBox="1">
                <a:spLocks noRot="1" noChangeAspect="1" noMove="1" noResize="1" noEditPoints="1" noAdjustHandles="1" noChangeArrowheads="1" noChangeShapeType="1" noTextEdit="1"/>
              </p:cNvSpPr>
              <p:nvPr/>
            </p:nvSpPr>
            <p:spPr>
              <a:xfrm>
                <a:off x="103831" y="798656"/>
                <a:ext cx="6607687" cy="1661993"/>
              </a:xfrm>
              <a:prstGeom prst="rect">
                <a:avLst/>
              </a:prstGeom>
              <a:blipFill>
                <a:blip r:embed="rId3"/>
                <a:stretch>
                  <a:fillRect l="-369" t="-1099" r="-1199" b="-4029"/>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6F49E1F2-D9ED-4B17-B2C5-6E8ADFB9B86A}"/>
              </a:ext>
            </a:extLst>
          </p:cNvPr>
          <p:cNvSpPr txBox="1"/>
          <p:nvPr/>
        </p:nvSpPr>
        <p:spPr>
          <a:xfrm>
            <a:off x="8825892" y="3228795"/>
            <a:ext cx="1828800" cy="338554"/>
          </a:xfrm>
          <a:prstGeom prst="rect">
            <a:avLst/>
          </a:prstGeom>
          <a:noFill/>
        </p:spPr>
        <p:txBody>
          <a:bodyPr wrap="square" rtlCol="0">
            <a:spAutoFit/>
          </a:bodyPr>
          <a:lstStyle/>
          <a:p>
            <a:r>
              <a:rPr lang="en-GB" sz="1600" dirty="0"/>
              <a:t>Frequency [MHz]</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5F69A3D-62A9-4E0B-8EAF-C9FCF7DBFF00}"/>
                  </a:ext>
                </a:extLst>
              </p:cNvPr>
              <p:cNvSpPr txBox="1"/>
              <p:nvPr/>
            </p:nvSpPr>
            <p:spPr>
              <a:xfrm rot="16200000">
                <a:off x="6359185" y="2072861"/>
                <a:ext cx="1160756" cy="343812"/>
              </a:xfrm>
              <a:prstGeom prst="rect">
                <a:avLst/>
              </a:prstGeom>
              <a:noFill/>
            </p:spPr>
            <p:txBody>
              <a:bodyPr wrap="square">
                <a:spAutoFit/>
              </a:bodyPr>
              <a:lstStyle/>
              <a:p>
                <a14:m>
                  <m:oMath xmlns:m="http://schemas.openxmlformats.org/officeDocument/2006/math">
                    <m:r>
                      <m:rPr>
                        <m:sty m:val="p"/>
                      </m:rPr>
                      <a:rPr lang="en-GB" sz="1600" b="0" i="0" smtClean="0">
                        <a:latin typeface="Cambria Math" panose="02040503050406030204" pitchFamily="18" charset="0"/>
                      </a:rPr>
                      <m:t>Re</m:t>
                    </m:r>
                    <m:sSub>
                      <m:sSubPr>
                        <m:ctrlPr>
                          <a:rPr lang="en-GB" sz="1600" i="1">
                            <a:latin typeface="Cambria Math" panose="02040503050406030204" pitchFamily="18" charset="0"/>
                          </a:rPr>
                        </m:ctrlPr>
                      </m:sSubPr>
                      <m:e>
                        <m:r>
                          <a:rPr lang="en-GB" sz="1600" i="1">
                            <a:latin typeface="Cambria Math" panose="02040503050406030204" pitchFamily="18" charset="0"/>
                          </a:rPr>
                          <m:t>𝑍</m:t>
                        </m:r>
                      </m:e>
                      <m:sub>
                        <m:r>
                          <a:rPr lang="en-GB" sz="1600" i="1">
                            <a:latin typeface="Cambria Math" panose="02040503050406030204" pitchFamily="18" charset="0"/>
                            <a:ea typeface="Cambria Math" panose="02040503050406030204" pitchFamily="18" charset="0"/>
                          </a:rPr>
                          <m:t>∥</m:t>
                        </m:r>
                      </m:sub>
                    </m:sSub>
                  </m:oMath>
                </a14:m>
                <a:r>
                  <a:rPr lang="en-GB" sz="1600" dirty="0"/>
                  <a:t> [k</a:t>
                </a:r>
                <a14:m>
                  <m:oMath xmlns:m="http://schemas.openxmlformats.org/officeDocument/2006/math">
                    <m:r>
                      <m:rPr>
                        <m:sty m:val="p"/>
                      </m:rPr>
                      <a:rPr lang="el-GR" sz="1600" i="1" dirty="0">
                        <a:latin typeface="Cambria Math" panose="02040503050406030204" pitchFamily="18" charset="0"/>
                        <a:ea typeface="Cambria Math" panose="02040503050406030204" pitchFamily="18" charset="0"/>
                      </a:rPr>
                      <m:t>Ω</m:t>
                    </m:r>
                  </m:oMath>
                </a14:m>
                <a:r>
                  <a:rPr lang="en-GB" sz="1600" dirty="0"/>
                  <a:t>]</a:t>
                </a:r>
              </a:p>
            </p:txBody>
          </p:sp>
        </mc:Choice>
        <mc:Fallback xmlns="">
          <p:sp>
            <p:nvSpPr>
              <p:cNvPr id="10" name="CasellaDiTesto 9">
                <a:extLst>
                  <a:ext uri="{FF2B5EF4-FFF2-40B4-BE49-F238E27FC236}">
                    <a16:creationId xmlns:a16="http://schemas.microsoft.com/office/drawing/2014/main" id="{75F69A3D-62A9-4E0B-8EAF-C9FCF7DBFF00}"/>
                  </a:ext>
                </a:extLst>
              </p:cNvPr>
              <p:cNvSpPr txBox="1">
                <a:spLocks noRot="1" noChangeAspect="1" noMove="1" noResize="1" noEditPoints="1" noAdjustHandles="1" noChangeArrowheads="1" noChangeShapeType="1" noTextEdit="1"/>
              </p:cNvSpPr>
              <p:nvPr/>
            </p:nvSpPr>
            <p:spPr>
              <a:xfrm rot="16200000">
                <a:off x="6359185" y="2072861"/>
                <a:ext cx="1160756" cy="343812"/>
              </a:xfrm>
              <a:prstGeom prst="rect">
                <a:avLst/>
              </a:prstGeom>
              <a:blipFill>
                <a:blip r:embed="rId4"/>
                <a:stretch>
                  <a:fillRect l="-3509" r="-210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8ADCB13-6D2E-4A1D-83D8-66A8C1503B28}"/>
                  </a:ext>
                </a:extLst>
              </p:cNvPr>
              <p:cNvSpPr txBox="1"/>
              <p:nvPr/>
            </p:nvSpPr>
            <p:spPr>
              <a:xfrm>
                <a:off x="9161907" y="1190478"/>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𝟐𝟔𝟓</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1" name="CasellaDiTesto 10">
                <a:extLst>
                  <a:ext uri="{FF2B5EF4-FFF2-40B4-BE49-F238E27FC236}">
                    <a16:creationId xmlns:a16="http://schemas.microsoft.com/office/drawing/2014/main" id="{48ADCB13-6D2E-4A1D-83D8-66A8C1503B28}"/>
                  </a:ext>
                </a:extLst>
              </p:cNvPr>
              <p:cNvSpPr txBox="1">
                <a:spLocks noRot="1" noChangeAspect="1" noMove="1" noResize="1" noEditPoints="1" noAdjustHandles="1" noChangeArrowheads="1" noChangeShapeType="1" noTextEdit="1"/>
              </p:cNvSpPr>
              <p:nvPr/>
            </p:nvSpPr>
            <p:spPr>
              <a:xfrm>
                <a:off x="9161907" y="1190478"/>
                <a:ext cx="922425" cy="338554"/>
              </a:xfrm>
              <a:prstGeom prst="rect">
                <a:avLst/>
              </a:prstGeom>
              <a:blipFill>
                <a:blip r:embed="rId5"/>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CFE7D98A-5BE1-4005-96C5-B2925E7A786C}"/>
                  </a:ext>
                </a:extLst>
              </p:cNvPr>
              <p:cNvSpPr txBox="1"/>
              <p:nvPr/>
            </p:nvSpPr>
            <p:spPr>
              <a:xfrm>
                <a:off x="11173002" y="1200699"/>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𝟐𝟔𝟔</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2" name="CasellaDiTesto 11">
                <a:extLst>
                  <a:ext uri="{FF2B5EF4-FFF2-40B4-BE49-F238E27FC236}">
                    <a16:creationId xmlns:a16="http://schemas.microsoft.com/office/drawing/2014/main" id="{CFE7D98A-5BE1-4005-96C5-B2925E7A786C}"/>
                  </a:ext>
                </a:extLst>
              </p:cNvPr>
              <p:cNvSpPr txBox="1">
                <a:spLocks noRot="1" noChangeAspect="1" noMove="1" noResize="1" noEditPoints="1" noAdjustHandles="1" noChangeArrowheads="1" noChangeShapeType="1" noTextEdit="1"/>
              </p:cNvSpPr>
              <p:nvPr/>
            </p:nvSpPr>
            <p:spPr>
              <a:xfrm>
                <a:off x="11173002" y="1200699"/>
                <a:ext cx="922425" cy="338554"/>
              </a:xfrm>
              <a:prstGeom prst="rect">
                <a:avLst/>
              </a:prstGeom>
              <a:blipFill>
                <a:blip r:embed="rId6"/>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BA1FB1D-B7AE-4885-A4D1-08C3D5673575}"/>
                  </a:ext>
                </a:extLst>
              </p:cNvPr>
              <p:cNvSpPr txBox="1"/>
              <p:nvPr/>
            </p:nvSpPr>
            <p:spPr>
              <a:xfrm>
                <a:off x="6989006" y="1200699"/>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𝟐𝟔𝟒</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3" name="CasellaDiTesto 12">
                <a:extLst>
                  <a:ext uri="{FF2B5EF4-FFF2-40B4-BE49-F238E27FC236}">
                    <a16:creationId xmlns:a16="http://schemas.microsoft.com/office/drawing/2014/main" id="{FBA1FB1D-B7AE-4885-A4D1-08C3D5673575}"/>
                  </a:ext>
                </a:extLst>
              </p:cNvPr>
              <p:cNvSpPr txBox="1">
                <a:spLocks noRot="1" noChangeAspect="1" noMove="1" noResize="1" noEditPoints="1" noAdjustHandles="1" noChangeArrowheads="1" noChangeShapeType="1" noTextEdit="1"/>
              </p:cNvSpPr>
              <p:nvPr/>
            </p:nvSpPr>
            <p:spPr>
              <a:xfrm>
                <a:off x="6989006" y="1200699"/>
                <a:ext cx="922425" cy="338554"/>
              </a:xfrm>
              <a:prstGeom prst="rect">
                <a:avLst/>
              </a:prstGeom>
              <a:blipFill>
                <a:blip r:embed="rId7"/>
                <a:stretch>
                  <a:fillRect b="-8929"/>
                </a:stretch>
              </a:blipFill>
            </p:spPr>
            <p:txBody>
              <a:bodyPr/>
              <a:lstStyle/>
              <a:p>
                <a:r>
                  <a:rPr lang="en-GB">
                    <a:noFill/>
                  </a:rPr>
                  <a:t> </a:t>
                </a:r>
              </a:p>
            </p:txBody>
          </p:sp>
        </mc:Fallback>
      </mc:AlternateContent>
      <p:sp>
        <p:nvSpPr>
          <p:cNvPr id="18" name="CasellaDiTesto 17">
            <a:extLst>
              <a:ext uri="{FF2B5EF4-FFF2-40B4-BE49-F238E27FC236}">
                <a16:creationId xmlns:a16="http://schemas.microsoft.com/office/drawing/2014/main" id="{9985D5D5-1DB3-418B-A46C-BD4BE456B442}"/>
              </a:ext>
            </a:extLst>
          </p:cNvPr>
          <p:cNvSpPr txBox="1"/>
          <p:nvPr/>
        </p:nvSpPr>
        <p:spPr>
          <a:xfrm>
            <a:off x="461705" y="2481895"/>
            <a:ext cx="6100589" cy="353943"/>
          </a:xfrm>
          <a:prstGeom prst="rect">
            <a:avLst/>
          </a:prstGeom>
          <a:noFill/>
        </p:spPr>
        <p:txBody>
          <a:bodyPr wrap="square" rtlCol="0">
            <a:spAutoFit/>
          </a:bodyPr>
          <a:lstStyle/>
          <a:p>
            <a:r>
              <a:rPr lang="en-GB" sz="1700" b="1" dirty="0"/>
              <a:t>Phase oscillations of the four bunches along the first 100000 turns</a:t>
            </a:r>
          </a:p>
        </p:txBody>
      </p:sp>
      <p:sp>
        <p:nvSpPr>
          <p:cNvPr id="19" name="CasellaDiTesto 18">
            <a:extLst>
              <a:ext uri="{FF2B5EF4-FFF2-40B4-BE49-F238E27FC236}">
                <a16:creationId xmlns:a16="http://schemas.microsoft.com/office/drawing/2014/main" id="{38B072B9-4051-4C8B-B880-8773B52FB68A}"/>
              </a:ext>
            </a:extLst>
          </p:cNvPr>
          <p:cNvSpPr txBox="1"/>
          <p:nvPr/>
        </p:nvSpPr>
        <p:spPr>
          <a:xfrm>
            <a:off x="384133" y="4902881"/>
            <a:ext cx="2079552" cy="338554"/>
          </a:xfrm>
          <a:prstGeom prst="rect">
            <a:avLst/>
          </a:prstGeom>
          <a:noFill/>
        </p:spPr>
        <p:txBody>
          <a:bodyPr wrap="square" rtlCol="0">
            <a:spAutoFit/>
          </a:bodyPr>
          <a:lstStyle/>
          <a:p>
            <a:r>
              <a:rPr lang="en-GB" sz="1600" b="1" dirty="0"/>
              <a:t>Zoom (0-200 turns)</a:t>
            </a:r>
          </a:p>
        </p:txBody>
      </p:sp>
      <p:sp>
        <p:nvSpPr>
          <p:cNvPr id="20" name="CasellaDiTesto 19">
            <a:extLst>
              <a:ext uri="{FF2B5EF4-FFF2-40B4-BE49-F238E27FC236}">
                <a16:creationId xmlns:a16="http://schemas.microsoft.com/office/drawing/2014/main" id="{2A380264-5697-499F-A736-82AE0391F75C}"/>
              </a:ext>
            </a:extLst>
          </p:cNvPr>
          <p:cNvSpPr txBox="1"/>
          <p:nvPr/>
        </p:nvSpPr>
        <p:spPr>
          <a:xfrm>
            <a:off x="2269238" y="4930417"/>
            <a:ext cx="2424063" cy="338554"/>
          </a:xfrm>
          <a:prstGeom prst="rect">
            <a:avLst/>
          </a:prstGeom>
          <a:noFill/>
        </p:spPr>
        <p:txBody>
          <a:bodyPr wrap="square" rtlCol="0">
            <a:spAutoFit/>
          </a:bodyPr>
          <a:lstStyle/>
          <a:p>
            <a:r>
              <a:rPr lang="en-GB" sz="1600" b="1" dirty="0"/>
              <a:t>Zoom (14.75k-15k turns)</a:t>
            </a:r>
          </a:p>
        </p:txBody>
      </p:sp>
      <p:sp>
        <p:nvSpPr>
          <p:cNvPr id="21" name="CasellaDiTesto 20">
            <a:extLst>
              <a:ext uri="{FF2B5EF4-FFF2-40B4-BE49-F238E27FC236}">
                <a16:creationId xmlns:a16="http://schemas.microsoft.com/office/drawing/2014/main" id="{8167635E-45A2-42E2-9249-7EF0BD274107}"/>
              </a:ext>
            </a:extLst>
          </p:cNvPr>
          <p:cNvSpPr txBox="1"/>
          <p:nvPr/>
        </p:nvSpPr>
        <p:spPr>
          <a:xfrm>
            <a:off x="7361621" y="860435"/>
            <a:ext cx="4332643" cy="353943"/>
          </a:xfrm>
          <a:prstGeom prst="rect">
            <a:avLst/>
          </a:prstGeom>
          <a:noFill/>
        </p:spPr>
        <p:txBody>
          <a:bodyPr wrap="square" rtlCol="0">
            <a:spAutoFit/>
          </a:bodyPr>
          <a:lstStyle/>
          <a:p>
            <a:r>
              <a:rPr lang="en-GB" sz="1700" b="1" dirty="0"/>
              <a:t>Real part of the HOM longitudinal impedance</a:t>
            </a: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050FADA-C52E-4F52-99E0-5B9F9942A3A1}"/>
                  </a:ext>
                </a:extLst>
              </p:cNvPr>
              <p:cNvSpPr txBox="1"/>
              <p:nvPr/>
            </p:nvSpPr>
            <p:spPr>
              <a:xfrm>
                <a:off x="6909078" y="3732150"/>
                <a:ext cx="5273111" cy="3046988"/>
              </a:xfrm>
              <a:prstGeom prst="rect">
                <a:avLst/>
              </a:prstGeom>
              <a:noFill/>
            </p:spPr>
            <p:txBody>
              <a:bodyPr wrap="square">
                <a:spAutoFit/>
              </a:bodyPr>
              <a:lstStyle/>
              <a:p>
                <a:pPr marL="285750" indent="-285750">
                  <a:buFont typeface="Wingdings" panose="05000000000000000000" pitchFamily="2" charset="2"/>
                  <a:buChar char="q"/>
                </a:pPr>
                <a:r>
                  <a:rPr lang="en-GB" sz="1600" dirty="0"/>
                  <a:t>Exponential growth of oscillations in the first roughly 12000 turns, then convergence to an equilibrium due to wake-field/RF-voltage non-linearities and synchrotron radiation. </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At equilibrium the four bunches oscillate with roughly the same amplitude of 1.40 rad = 604 ps.</a:t>
                </a:r>
              </a:p>
              <a:p>
                <a:pPr marL="742950" lvl="1" indent="-285750">
                  <a:buFont typeface="Wingdings" panose="05000000000000000000" pitchFamily="2" charset="2"/>
                  <a:buChar char="Ø"/>
                </a:pPr>
                <a:r>
                  <a:rPr lang="en-GB" sz="1600" dirty="0"/>
                  <a:t>Instability even faster and stronger than for </a:t>
                </a:r>
                <a14:m>
                  <m:oMath xmlns:m="http://schemas.openxmlformats.org/officeDocument/2006/math">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i="1" smtClean="0">
                            <a:solidFill>
                              <a:schemeClr val="tx1"/>
                            </a:solidFill>
                            <a:latin typeface="Cambria Math" panose="02040503050406030204" pitchFamily="18" charset="0"/>
                            <a:ea typeface="Cambria Math" panose="02040503050406030204" pitchFamily="18" charset="0"/>
                          </a:rPr>
                          <m:t>𝜇</m:t>
                        </m:r>
                      </m:e>
                      <m:sub>
                        <m:r>
                          <a:rPr lang="en-GB" sz="1600" b="0" i="1" smtClean="0">
                            <a:solidFill>
                              <a:schemeClr val="tx1"/>
                            </a:solidFill>
                            <a:latin typeface="Cambria Math" panose="02040503050406030204" pitchFamily="18" charset="0"/>
                            <a:ea typeface="Cambria Math" panose="02040503050406030204" pitchFamily="18" charset="0"/>
                          </a:rPr>
                          <m:t>1</m:t>
                        </m:r>
                      </m:sub>
                    </m:sSub>
                    <m:r>
                      <a:rPr lang="en-GB" sz="1600" b="0" i="1" smtClean="0">
                        <a:solidFill>
                          <a:schemeClr val="tx1"/>
                        </a:solidFill>
                        <a:latin typeface="Cambria Math" panose="02040503050406030204" pitchFamily="18" charset="0"/>
                        <a:ea typeface="Cambria Math" panose="02040503050406030204" pitchFamily="18" charset="0"/>
                      </a:rPr>
                      <m:t>=0</m:t>
                    </m:r>
                  </m:oMath>
                </a14:m>
                <a:r>
                  <a:rPr lang="en-GB" sz="1600" dirty="0">
                    <a:solidFill>
                      <a:schemeClr val="tx1"/>
                    </a:solidFill>
                  </a:rPr>
                  <a:t>.</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solidFill>
                      <a:srgbClr val="FF0000"/>
                    </a:solidFill>
                  </a:rPr>
                  <a:t>After a certain transient time, consecutive bunches oscillate in quadrature, i.e. </a:t>
                </a:r>
                <a14:m>
                  <m:oMath xmlns:m="http://schemas.openxmlformats.org/officeDocument/2006/math">
                    <m:r>
                      <a:rPr lang="en-GB" sz="1600" i="1" smtClean="0">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𝜙</m:t>
                        </m:r>
                      </m:e>
                      <m:sub>
                        <m:r>
                          <a:rPr lang="en-GB" sz="1600" b="0" i="1" smtClean="0">
                            <a:solidFill>
                              <a:srgbClr val="FF0000"/>
                            </a:solidFill>
                            <a:latin typeface="Cambria Math" panose="02040503050406030204" pitchFamily="18" charset="0"/>
                            <a:ea typeface="Cambria Math" panose="02040503050406030204" pitchFamily="18" charset="0"/>
                          </a:rPr>
                          <m:t>1</m:t>
                        </m:r>
                      </m:sub>
                    </m:sSub>
                    <m:r>
                      <a:rPr lang="en-GB" sz="1600" i="1">
                        <a:solidFill>
                          <a:srgbClr val="FF0000"/>
                        </a:solidFill>
                        <a:latin typeface="Cambria Math" panose="02040503050406030204" pitchFamily="18" charset="0"/>
                        <a:ea typeface="Cambria Math" panose="02040503050406030204" pitchFamily="18" charset="0"/>
                      </a:rPr>
                      <m:t>=</m:t>
                    </m:r>
                    <m:r>
                      <a:rPr lang="en-GB" sz="1600" i="1">
                        <a:solidFill>
                          <a:srgbClr val="FF0000"/>
                        </a:solidFill>
                        <a:latin typeface="Cambria Math" panose="02040503050406030204" pitchFamily="18" charset="0"/>
                        <a:ea typeface="Cambria Math" panose="02040503050406030204" pitchFamily="18" charset="0"/>
                      </a:rPr>
                      <m:t>𝜋</m:t>
                    </m:r>
                    <m:r>
                      <a:rPr lang="en-GB" sz="1600" b="0" i="1" smtClean="0">
                        <a:solidFill>
                          <a:srgbClr val="FF0000"/>
                        </a:solidFill>
                        <a:latin typeface="Cambria Math" panose="02040503050406030204" pitchFamily="18" charset="0"/>
                        <a:ea typeface="Cambria Math" panose="02040503050406030204" pitchFamily="18" charset="0"/>
                      </a:rPr>
                      <m:t>/2</m:t>
                    </m:r>
                  </m:oMath>
                </a14:m>
                <a:r>
                  <a:rPr lang="en-GB" sz="1600" dirty="0">
                    <a:solidFill>
                      <a:srgbClr val="FF0000"/>
                    </a:solidFill>
                  </a:rPr>
                  <a:t>.</a:t>
                </a:r>
              </a:p>
              <a:p>
                <a:pPr marL="742950" lvl="1" indent="-285750">
                  <a:buFont typeface="Wingdings" panose="05000000000000000000" pitchFamily="2" charset="2"/>
                  <a:buChar char="Ø"/>
                </a:pPr>
                <a:r>
                  <a:rPr lang="en-GB" sz="1600" dirty="0"/>
                  <a:t>This phase difference isn’t preserved at equilibrium. </a:t>
                </a:r>
              </a:p>
            </p:txBody>
          </p:sp>
        </mc:Choice>
        <mc:Fallback xmlns="">
          <p:sp>
            <p:nvSpPr>
              <p:cNvPr id="22" name="CasellaDiTesto 21">
                <a:extLst>
                  <a:ext uri="{FF2B5EF4-FFF2-40B4-BE49-F238E27FC236}">
                    <a16:creationId xmlns:a16="http://schemas.microsoft.com/office/drawing/2014/main" id="{F050FADA-C52E-4F52-99E0-5B9F9942A3A1}"/>
                  </a:ext>
                </a:extLst>
              </p:cNvPr>
              <p:cNvSpPr txBox="1">
                <a:spLocks noRot="1" noChangeAspect="1" noMove="1" noResize="1" noEditPoints="1" noAdjustHandles="1" noChangeArrowheads="1" noChangeShapeType="1" noTextEdit="1"/>
              </p:cNvSpPr>
              <p:nvPr/>
            </p:nvSpPr>
            <p:spPr>
              <a:xfrm>
                <a:off x="6909078" y="3732150"/>
                <a:ext cx="5273111" cy="3046988"/>
              </a:xfrm>
              <a:prstGeom prst="rect">
                <a:avLst/>
              </a:prstGeom>
              <a:blipFill>
                <a:blip r:embed="rId8"/>
                <a:stretch>
                  <a:fillRect l="-462" t="-600" r="-462" b="-1600"/>
                </a:stretch>
              </a:blipFill>
            </p:spPr>
            <p:txBody>
              <a:bodyPr/>
              <a:lstStyle/>
              <a:p>
                <a:r>
                  <a:rPr lang="en-GB">
                    <a:noFill/>
                  </a:rPr>
                  <a:t> </a:t>
                </a:r>
              </a:p>
            </p:txBody>
          </p:sp>
        </mc:Fallback>
      </mc:AlternateContent>
      <p:sp>
        <p:nvSpPr>
          <p:cNvPr id="24" name="CasellaDiTesto 23">
            <a:extLst>
              <a:ext uri="{FF2B5EF4-FFF2-40B4-BE49-F238E27FC236}">
                <a16:creationId xmlns:a16="http://schemas.microsoft.com/office/drawing/2014/main" id="{2FE0E531-05E1-49E2-9B0E-258D3A197D09}"/>
              </a:ext>
            </a:extLst>
          </p:cNvPr>
          <p:cNvSpPr txBox="1"/>
          <p:nvPr/>
        </p:nvSpPr>
        <p:spPr>
          <a:xfrm>
            <a:off x="4465816" y="4937169"/>
            <a:ext cx="2358777" cy="338554"/>
          </a:xfrm>
          <a:prstGeom prst="rect">
            <a:avLst/>
          </a:prstGeom>
          <a:noFill/>
        </p:spPr>
        <p:txBody>
          <a:bodyPr wrap="square" rtlCol="0">
            <a:spAutoFit/>
          </a:bodyPr>
          <a:lstStyle/>
          <a:p>
            <a:r>
              <a:rPr lang="en-GB" sz="1600" b="1" dirty="0"/>
              <a:t>Zoom (99.75k-100k turns)</a:t>
            </a:r>
          </a:p>
        </p:txBody>
      </p:sp>
      <p:pic>
        <p:nvPicPr>
          <p:cNvPr id="33" name="Immagine 32">
            <a:extLst>
              <a:ext uri="{FF2B5EF4-FFF2-40B4-BE49-F238E27FC236}">
                <a16:creationId xmlns:a16="http://schemas.microsoft.com/office/drawing/2014/main" id="{CE551BBA-372E-4DC0-8134-CD9BD9975237}"/>
              </a:ext>
            </a:extLst>
          </p:cNvPr>
          <p:cNvPicPr>
            <a:picLocks noChangeAspect="1"/>
          </p:cNvPicPr>
          <p:nvPr/>
        </p:nvPicPr>
        <p:blipFill>
          <a:blip r:embed="rId9"/>
          <a:stretch>
            <a:fillRect/>
          </a:stretch>
        </p:blipFill>
        <p:spPr>
          <a:xfrm>
            <a:off x="384133" y="2806616"/>
            <a:ext cx="6100589" cy="2120490"/>
          </a:xfrm>
          <a:prstGeom prst="rect">
            <a:avLst/>
          </a:prstGeom>
        </p:spPr>
      </p:pic>
      <p:sp>
        <p:nvSpPr>
          <p:cNvPr id="34" name="CasellaDiTesto 33">
            <a:extLst>
              <a:ext uri="{FF2B5EF4-FFF2-40B4-BE49-F238E27FC236}">
                <a16:creationId xmlns:a16="http://schemas.microsoft.com/office/drawing/2014/main" id="{127BE111-490C-4E70-AF91-94B6DA29D009}"/>
              </a:ext>
            </a:extLst>
          </p:cNvPr>
          <p:cNvSpPr txBox="1"/>
          <p:nvPr/>
        </p:nvSpPr>
        <p:spPr>
          <a:xfrm>
            <a:off x="3022311" y="3058793"/>
            <a:ext cx="1059963" cy="1200329"/>
          </a:xfrm>
          <a:prstGeom prst="rect">
            <a:avLst/>
          </a:prstGeom>
          <a:solidFill>
            <a:schemeClr val="bg1"/>
          </a:solidFill>
          <a:ln>
            <a:solidFill>
              <a:schemeClr val="tx1"/>
            </a:solidFill>
          </a:ln>
        </p:spPr>
        <p:txBody>
          <a:bodyPr wrap="square" rtlCol="0">
            <a:spAutoFit/>
          </a:bodyPr>
          <a:lstStyle/>
          <a:p>
            <a:r>
              <a:rPr lang="en-GB" b="1" dirty="0">
                <a:solidFill>
                  <a:srgbClr val="FFA500"/>
                </a:solidFill>
              </a:rPr>
              <a:t>Bunch 1</a:t>
            </a:r>
          </a:p>
          <a:p>
            <a:r>
              <a:rPr lang="en-GB" b="1" dirty="0">
                <a:solidFill>
                  <a:srgbClr val="00BFBF"/>
                </a:solidFill>
              </a:rPr>
              <a:t>Bunch 31</a:t>
            </a:r>
          </a:p>
          <a:p>
            <a:r>
              <a:rPr lang="en-GB" b="1" dirty="0">
                <a:solidFill>
                  <a:srgbClr val="BF00BF"/>
                </a:solidFill>
              </a:rPr>
              <a:t>Bunch 61</a:t>
            </a:r>
          </a:p>
          <a:p>
            <a:r>
              <a:rPr lang="en-GB" b="1" dirty="0">
                <a:solidFill>
                  <a:srgbClr val="0000FF"/>
                </a:solidFill>
              </a:rPr>
              <a:t>Bunch 91</a:t>
            </a:r>
          </a:p>
        </p:txBody>
      </p:sp>
      <p:pic>
        <p:nvPicPr>
          <p:cNvPr id="38" name="Immagine 37">
            <a:extLst>
              <a:ext uri="{FF2B5EF4-FFF2-40B4-BE49-F238E27FC236}">
                <a16:creationId xmlns:a16="http://schemas.microsoft.com/office/drawing/2014/main" id="{591CC1BD-8798-442F-8019-9C5BF27668F5}"/>
              </a:ext>
            </a:extLst>
          </p:cNvPr>
          <p:cNvPicPr>
            <a:picLocks noChangeAspect="1"/>
          </p:cNvPicPr>
          <p:nvPr/>
        </p:nvPicPr>
        <p:blipFill>
          <a:blip r:embed="rId10"/>
          <a:stretch>
            <a:fillRect/>
          </a:stretch>
        </p:blipFill>
        <p:spPr>
          <a:xfrm>
            <a:off x="9740292" y="1602356"/>
            <a:ext cx="1905143" cy="1401963"/>
          </a:xfrm>
          <a:prstGeom prst="rect">
            <a:avLst/>
          </a:prstGeom>
          <a:ln>
            <a:solidFill>
              <a:schemeClr val="tx1"/>
            </a:solidFill>
          </a:ln>
        </p:spPr>
      </p:pic>
      <p:sp>
        <p:nvSpPr>
          <p:cNvPr id="14" name="CasellaDiTesto 13">
            <a:extLst>
              <a:ext uri="{FF2B5EF4-FFF2-40B4-BE49-F238E27FC236}">
                <a16:creationId xmlns:a16="http://schemas.microsoft.com/office/drawing/2014/main" id="{12774AA2-641E-45C9-B9F1-89E6125F9457}"/>
              </a:ext>
            </a:extLst>
          </p:cNvPr>
          <p:cNvSpPr txBox="1"/>
          <p:nvPr/>
        </p:nvSpPr>
        <p:spPr>
          <a:xfrm>
            <a:off x="10764403" y="1593653"/>
            <a:ext cx="863723" cy="369332"/>
          </a:xfrm>
          <a:prstGeom prst="rect">
            <a:avLst/>
          </a:prstGeom>
          <a:noFill/>
        </p:spPr>
        <p:txBody>
          <a:bodyPr wrap="square" rtlCol="0">
            <a:spAutoFit/>
          </a:bodyPr>
          <a:lstStyle/>
          <a:p>
            <a:r>
              <a:rPr lang="en-GB" b="1" dirty="0"/>
              <a:t>Zoom</a:t>
            </a: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4724C5F-BBEC-427A-A95A-8BCCAF5083A1}"/>
                  </a:ext>
                </a:extLst>
              </p:cNvPr>
              <p:cNvSpPr txBox="1"/>
              <p:nvPr/>
            </p:nvSpPr>
            <p:spPr>
              <a:xfrm>
                <a:off x="10574790" y="2571884"/>
                <a:ext cx="5215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𝒇</m:t>
                          </m:r>
                        </m:e>
                        <m:sub>
                          <m:r>
                            <a:rPr lang="en-GB" b="1" i="1" smtClean="0">
                              <a:solidFill>
                                <a:srgbClr val="FF0000"/>
                              </a:solidFill>
                              <a:latin typeface="Cambria Math" panose="02040503050406030204" pitchFamily="18" charset="0"/>
                            </a:rPr>
                            <m:t>𝒓</m:t>
                          </m:r>
                        </m:sub>
                      </m:sSub>
                    </m:oMath>
                  </m:oMathPara>
                </a14:m>
                <a:endParaRPr lang="en-GB" b="1" dirty="0"/>
              </a:p>
            </p:txBody>
          </p:sp>
        </mc:Choice>
        <mc:Fallback xmlns="">
          <p:sp>
            <p:nvSpPr>
              <p:cNvPr id="15" name="CasellaDiTesto 14">
                <a:extLst>
                  <a:ext uri="{FF2B5EF4-FFF2-40B4-BE49-F238E27FC236}">
                    <a16:creationId xmlns:a16="http://schemas.microsoft.com/office/drawing/2014/main" id="{54724C5F-BBEC-427A-A95A-8BCCAF5083A1}"/>
                  </a:ext>
                </a:extLst>
              </p:cNvPr>
              <p:cNvSpPr txBox="1">
                <a:spLocks noRot="1" noChangeAspect="1" noMove="1" noResize="1" noEditPoints="1" noAdjustHandles="1" noChangeArrowheads="1" noChangeShapeType="1" noTextEdit="1"/>
              </p:cNvSpPr>
              <p:nvPr/>
            </p:nvSpPr>
            <p:spPr>
              <a:xfrm>
                <a:off x="10574790" y="2571884"/>
                <a:ext cx="521563" cy="369332"/>
              </a:xfrm>
              <a:prstGeom prst="rect">
                <a:avLst/>
              </a:prstGeom>
              <a:blipFill>
                <a:blip r:embed="rId11"/>
                <a:stretch>
                  <a:fillRect b="-13333"/>
                </a:stretch>
              </a:blipFill>
            </p:spPr>
            <p:txBody>
              <a:bodyPr/>
              <a:lstStyle/>
              <a:p>
                <a:r>
                  <a:rPr lang="en-GB">
                    <a:noFill/>
                  </a:rPr>
                  <a:t> </a:t>
                </a:r>
              </a:p>
            </p:txBody>
          </p:sp>
        </mc:Fallback>
      </mc:AlternateContent>
      <p:pic>
        <p:nvPicPr>
          <p:cNvPr id="39" name="Immagine 38">
            <a:extLst>
              <a:ext uri="{FF2B5EF4-FFF2-40B4-BE49-F238E27FC236}">
                <a16:creationId xmlns:a16="http://schemas.microsoft.com/office/drawing/2014/main" id="{CB592246-2DF9-4C2E-A68A-4DF6DC4B86AB}"/>
              </a:ext>
            </a:extLst>
          </p:cNvPr>
          <p:cNvPicPr>
            <a:picLocks noChangeAspect="1"/>
          </p:cNvPicPr>
          <p:nvPr/>
        </p:nvPicPr>
        <p:blipFill>
          <a:blip r:embed="rId12"/>
          <a:stretch>
            <a:fillRect/>
          </a:stretch>
        </p:blipFill>
        <p:spPr>
          <a:xfrm>
            <a:off x="117195" y="5177824"/>
            <a:ext cx="2079552" cy="1593459"/>
          </a:xfrm>
          <a:prstGeom prst="rect">
            <a:avLst/>
          </a:prstGeom>
        </p:spPr>
      </p:pic>
      <p:pic>
        <p:nvPicPr>
          <p:cNvPr id="41" name="Immagine 40">
            <a:extLst>
              <a:ext uri="{FF2B5EF4-FFF2-40B4-BE49-F238E27FC236}">
                <a16:creationId xmlns:a16="http://schemas.microsoft.com/office/drawing/2014/main" id="{0F0DDC9A-3970-4903-9899-45815297FD71}"/>
              </a:ext>
            </a:extLst>
          </p:cNvPr>
          <p:cNvPicPr>
            <a:picLocks noChangeAspect="1"/>
          </p:cNvPicPr>
          <p:nvPr/>
        </p:nvPicPr>
        <p:blipFill>
          <a:blip r:embed="rId13"/>
          <a:stretch>
            <a:fillRect/>
          </a:stretch>
        </p:blipFill>
        <p:spPr>
          <a:xfrm>
            <a:off x="2290163" y="5225626"/>
            <a:ext cx="2202981" cy="1536922"/>
          </a:xfrm>
          <a:prstGeom prst="rect">
            <a:avLst/>
          </a:prstGeom>
        </p:spPr>
      </p:pic>
      <p:pic>
        <p:nvPicPr>
          <p:cNvPr id="42" name="Immagine 41">
            <a:extLst>
              <a:ext uri="{FF2B5EF4-FFF2-40B4-BE49-F238E27FC236}">
                <a16:creationId xmlns:a16="http://schemas.microsoft.com/office/drawing/2014/main" id="{4C8BD359-CADE-4DEF-BBFF-838B77098652}"/>
              </a:ext>
            </a:extLst>
          </p:cNvPr>
          <p:cNvPicPr>
            <a:picLocks noChangeAspect="1"/>
          </p:cNvPicPr>
          <p:nvPr/>
        </p:nvPicPr>
        <p:blipFill>
          <a:blip r:embed="rId14"/>
          <a:stretch>
            <a:fillRect/>
          </a:stretch>
        </p:blipFill>
        <p:spPr>
          <a:xfrm>
            <a:off x="4577784" y="5244437"/>
            <a:ext cx="2099891" cy="1518111"/>
          </a:xfrm>
          <a:prstGeom prst="rect">
            <a:avLst/>
          </a:prstGeom>
        </p:spPr>
      </p:pic>
      <p:sp>
        <p:nvSpPr>
          <p:cNvPr id="43" name="Rettangolo 42">
            <a:extLst>
              <a:ext uri="{FF2B5EF4-FFF2-40B4-BE49-F238E27FC236}">
                <a16:creationId xmlns:a16="http://schemas.microsoft.com/office/drawing/2014/main" id="{A88E2438-6753-4260-A5AC-1ED8D2D8EF6E}"/>
              </a:ext>
            </a:extLst>
          </p:cNvPr>
          <p:cNvSpPr/>
          <p:nvPr/>
        </p:nvSpPr>
        <p:spPr>
          <a:xfrm>
            <a:off x="910097" y="2840301"/>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ttangolo 44">
            <a:extLst>
              <a:ext uri="{FF2B5EF4-FFF2-40B4-BE49-F238E27FC236}">
                <a16:creationId xmlns:a16="http://schemas.microsoft.com/office/drawing/2014/main" id="{F514825A-D76F-47B7-BB91-99C06A18F99D}"/>
              </a:ext>
            </a:extLst>
          </p:cNvPr>
          <p:cNvSpPr/>
          <p:nvPr/>
        </p:nvSpPr>
        <p:spPr>
          <a:xfrm>
            <a:off x="6175365" y="2845904"/>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ttangolo 45">
            <a:extLst>
              <a:ext uri="{FF2B5EF4-FFF2-40B4-BE49-F238E27FC236}">
                <a16:creationId xmlns:a16="http://schemas.microsoft.com/office/drawing/2014/main" id="{C9CC3444-53BA-42D6-BAE9-6C334818AC75}"/>
              </a:ext>
            </a:extLst>
          </p:cNvPr>
          <p:cNvSpPr/>
          <p:nvPr/>
        </p:nvSpPr>
        <p:spPr>
          <a:xfrm>
            <a:off x="1661143" y="2836761"/>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1283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42015B7-BBE9-4CA0-B320-32B69630DF88}"/>
              </a:ext>
            </a:extLst>
          </p:cNvPr>
          <p:cNvPicPr>
            <a:picLocks noChangeAspect="1"/>
          </p:cNvPicPr>
          <p:nvPr/>
        </p:nvPicPr>
        <p:blipFill>
          <a:blip r:embed="rId2"/>
          <a:stretch>
            <a:fillRect/>
          </a:stretch>
        </p:blipFill>
        <p:spPr>
          <a:xfrm>
            <a:off x="331770" y="2797494"/>
            <a:ext cx="6114853" cy="2126171"/>
          </a:xfrm>
          <a:prstGeom prst="rect">
            <a:avLst/>
          </a:prstGeom>
        </p:spPr>
      </p:pic>
      <p:sp>
        <p:nvSpPr>
          <p:cNvPr id="4" name="Segnaposto numero diapositiva 3">
            <a:extLst>
              <a:ext uri="{FF2B5EF4-FFF2-40B4-BE49-F238E27FC236}">
                <a16:creationId xmlns:a16="http://schemas.microsoft.com/office/drawing/2014/main" id="{4E3935B2-BF6E-4DA9-8288-DC8B87348C12}"/>
              </a:ext>
            </a:extLst>
          </p:cNvPr>
          <p:cNvSpPr>
            <a:spLocks noGrp="1"/>
          </p:cNvSpPr>
          <p:nvPr>
            <p:ph type="sldNum" sz="quarter" idx="12"/>
          </p:nvPr>
        </p:nvSpPr>
        <p:spPr/>
        <p:txBody>
          <a:bodyPr/>
          <a:lstStyle/>
          <a:p>
            <a:fld id="{F556478C-EA8F-4B12-8AB2-8053E5C3663D}" type="slidenum">
              <a:rPr lang="en-GB" smtClean="0"/>
              <a:t>73</a:t>
            </a:fld>
            <a:endParaRPr lang="en-GB"/>
          </a:p>
        </p:txBody>
      </p:sp>
      <p:sp>
        <p:nvSpPr>
          <p:cNvPr id="5" name="CasellaDiTesto 4">
            <a:extLst>
              <a:ext uri="{FF2B5EF4-FFF2-40B4-BE49-F238E27FC236}">
                <a16:creationId xmlns:a16="http://schemas.microsoft.com/office/drawing/2014/main" id="{9FF1700F-2243-4BDA-880C-74DB068D0AC6}"/>
              </a:ext>
            </a:extLst>
          </p:cNvPr>
          <p:cNvSpPr txBox="1"/>
          <p:nvPr/>
        </p:nvSpPr>
        <p:spPr>
          <a:xfrm>
            <a:off x="10318" y="86717"/>
            <a:ext cx="12192000" cy="677108"/>
          </a:xfrm>
          <a:prstGeom prst="rect">
            <a:avLst/>
          </a:prstGeom>
          <a:noFill/>
        </p:spPr>
        <p:txBody>
          <a:bodyPr wrap="square" rtlCol="0">
            <a:spAutoFit/>
          </a:bodyPr>
          <a:lstStyle/>
          <a:p>
            <a:pPr algn="ctr"/>
            <a:r>
              <a:rPr lang="en-GB" sz="3800" dirty="0">
                <a:latin typeface="+mj-lt"/>
              </a:rPr>
              <a:t>Example for the DAFNE ring: coupled-bunch instability (4/7)</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AE3D4EA2-7326-43DE-BFA4-9B7446B658EA}"/>
                  </a:ext>
                </a:extLst>
              </p:cNvPr>
              <p:cNvSpPr txBox="1"/>
              <p:nvPr/>
            </p:nvSpPr>
            <p:spPr>
              <a:xfrm>
                <a:off x="103831" y="798656"/>
                <a:ext cx="6607687" cy="166199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solidFill>
                      <a:srgbClr val="FF0000"/>
                    </a:solidFill>
                    <a:ea typeface="Cambria Math" panose="02040503050406030204" pitchFamily="18" charset="0"/>
                  </a:rPr>
                  <a:t>We want to excite </a:t>
                </a:r>
                <a14:m>
                  <m:oMath xmlns:m="http://schemas.openxmlformats.org/officeDocument/2006/math">
                    <m:sSub>
                      <m:sSubPr>
                        <m:ctrlPr>
                          <a:rPr lang="en-GB" sz="1700" b="0" i="1" smtClean="0">
                            <a:solidFill>
                              <a:srgbClr val="FF0000"/>
                            </a:solidFill>
                            <a:latin typeface="Cambria Math" panose="02040503050406030204" pitchFamily="18" charset="0"/>
                            <a:ea typeface="Cambria Math" panose="02040503050406030204" pitchFamily="18" charset="0"/>
                          </a:rPr>
                        </m:ctrlPr>
                      </m:sSubPr>
                      <m:e>
                        <m:r>
                          <a:rPr lang="en-GB" sz="1700" i="1" smtClean="0">
                            <a:solidFill>
                              <a:srgbClr val="FF0000"/>
                            </a:solidFill>
                            <a:latin typeface="Cambria Math" panose="02040503050406030204" pitchFamily="18" charset="0"/>
                            <a:ea typeface="Cambria Math" panose="02040503050406030204" pitchFamily="18" charset="0"/>
                          </a:rPr>
                          <m:t>𝜇</m:t>
                        </m:r>
                      </m:e>
                      <m:sub>
                        <m:r>
                          <a:rPr lang="en-GB" sz="1700" b="0" i="1" smtClean="0">
                            <a:solidFill>
                              <a:srgbClr val="FF0000"/>
                            </a:solidFill>
                            <a:latin typeface="Cambria Math" panose="02040503050406030204" pitchFamily="18" charset="0"/>
                            <a:ea typeface="Cambria Math" panose="02040503050406030204" pitchFamily="18" charset="0"/>
                          </a:rPr>
                          <m:t>1</m:t>
                        </m:r>
                      </m:sub>
                    </m:sSub>
                    <m:r>
                      <a:rPr lang="en-GB" sz="1700" b="0" i="1" smtClean="0">
                        <a:solidFill>
                          <a:srgbClr val="FF0000"/>
                        </a:solidFill>
                        <a:latin typeface="Cambria Math" panose="02040503050406030204" pitchFamily="18" charset="0"/>
                        <a:ea typeface="Cambria Math" panose="02040503050406030204" pitchFamily="18" charset="0"/>
                      </a:rPr>
                      <m:t>=2</m:t>
                    </m:r>
                  </m:oMath>
                </a14:m>
                <a:r>
                  <a:rPr lang="en-GB" sz="1700" dirty="0"/>
                  <a:t>. </a:t>
                </a:r>
              </a:p>
              <a:p>
                <a:pPr marL="742950" lvl="1" indent="-285750">
                  <a:buFont typeface="Wingdings" panose="05000000000000000000" pitchFamily="2" charset="2"/>
                  <a:buChar char="Ø"/>
                </a:pPr>
                <a:r>
                  <a:rPr lang="en-GB" sz="1700" dirty="0"/>
                  <a:t>If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b="0" i="1" smtClean="0">
                            <a:latin typeface="Cambria Math" panose="02040503050406030204" pitchFamily="18" charset="0"/>
                            <a:ea typeface="Cambria Math" panose="02040503050406030204" pitchFamily="18" charset="0"/>
                          </a:rPr>
                          <m:t>𝑙</m:t>
                        </m:r>
                      </m:e>
                      <m:sub>
                        <m:r>
                          <a:rPr lang="en-GB" sz="1700" i="1">
                            <a:latin typeface="Cambria Math" panose="02040503050406030204" pitchFamily="18" charset="0"/>
                            <a:ea typeface="Cambria Math" panose="02040503050406030204" pitchFamily="18" charset="0"/>
                          </a:rPr>
                          <m:t>1</m:t>
                        </m:r>
                      </m:sub>
                    </m:sSub>
                    <m:r>
                      <a:rPr lang="en-GB" sz="1700" b="0" i="1" smtClean="0">
                        <a:latin typeface="Cambria Math" panose="02040503050406030204" pitchFamily="18" charset="0"/>
                        <a:ea typeface="Cambria Math" panose="02040503050406030204" pitchFamily="18" charset="0"/>
                      </a:rPr>
                      <m:t>=−66</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m:t>
                        </m:r>
                      </m:sub>
                    </m:sSub>
                    <m:r>
                      <a:rPr lang="en-GB" sz="1700" i="1">
                        <a:latin typeface="Cambria Math" panose="02040503050406030204" pitchFamily="18" charset="0"/>
                      </a:rPr>
                      <m:t>=26</m:t>
                    </m:r>
                    <m:r>
                      <a:rPr lang="en-GB" sz="1700" b="0" i="1" smtClean="0">
                        <a:latin typeface="Cambria Math" panose="02040503050406030204" pitchFamily="18" charset="0"/>
                      </a:rPr>
                      <m:t>6</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0</m:t>
                        </m:r>
                      </m:sub>
                    </m:sSub>
                    <m:r>
                      <a:rPr lang="en-GB" sz="1700" i="1">
                        <a:latin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𝑠</m:t>
                        </m:r>
                        <m:r>
                          <a:rPr lang="en-GB" sz="1700" i="1">
                            <a:latin typeface="Cambria Math" panose="02040503050406030204" pitchFamily="18" charset="0"/>
                          </a:rPr>
                          <m:t>0</m:t>
                        </m:r>
                      </m:sub>
                    </m:sSub>
                    <m:r>
                      <a:rPr lang="en-GB" sz="1700" i="1">
                        <a:latin typeface="Cambria Math" panose="02040503050406030204" pitchFamily="18" charset="0"/>
                      </a:rPr>
                      <m:t>=81</m:t>
                    </m:r>
                    <m:r>
                      <a:rPr lang="en-GB" sz="1700" b="0" i="1" smtClean="0">
                        <a:latin typeface="Cambria Math" panose="02040503050406030204" pitchFamily="18" charset="0"/>
                      </a:rPr>
                      <m:t>7.19</m:t>
                    </m:r>
                  </m:oMath>
                </a14:m>
                <a:r>
                  <a:rPr lang="en-GB" sz="1700" dirty="0"/>
                  <a:t> MHz.</a:t>
                </a:r>
              </a:p>
              <a:p>
                <a:pPr marL="742950" lvl="1" indent="-285750">
                  <a:buFont typeface="Wingdings" panose="05000000000000000000" pitchFamily="2" charset="2"/>
                  <a:buChar char="Ø"/>
                </a:pPr>
                <a:r>
                  <a:rPr lang="en-GB" sz="1700" dirty="0"/>
                  <a:t>The high </a:t>
                </a:r>
                <a14:m>
                  <m:oMath xmlns:m="http://schemas.openxmlformats.org/officeDocument/2006/math">
                    <m:r>
                      <a:rPr lang="en-GB" sz="1700" i="1" dirty="0" smtClean="0">
                        <a:latin typeface="Cambria Math" panose="02040503050406030204" pitchFamily="18" charset="0"/>
                      </a:rPr>
                      <m:t>𝑄</m:t>
                    </m:r>
                  </m:oMath>
                </a14:m>
                <a:r>
                  <a:rPr lang="en-GB" sz="1700" dirty="0"/>
                  <a:t> leads to a small coupling (damping) of </a:t>
                </a:r>
                <a14:m>
                  <m:oMath xmlns:m="http://schemas.openxmlformats.org/officeDocument/2006/math">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𝜇</m:t>
                        </m:r>
                      </m:e>
                      <m:sub>
                        <m:r>
                          <a:rPr lang="en-GB" sz="1700" i="1">
                            <a:latin typeface="Cambria Math" panose="02040503050406030204" pitchFamily="18" charset="0"/>
                            <a:ea typeface="Cambria Math" panose="02040503050406030204" pitchFamily="18" charset="0"/>
                          </a:rPr>
                          <m:t>2</m:t>
                        </m:r>
                      </m:sub>
                    </m:sSub>
                    <m:r>
                      <a:rPr lang="en-GB" sz="1700" b="0" i="1" smtClean="0">
                        <a:latin typeface="Cambria Math" panose="02040503050406030204" pitchFamily="18" charset="0"/>
                        <a:ea typeface="Cambria Math" panose="02040503050406030204" pitchFamily="18" charset="0"/>
                      </a:rPr>
                      <m:t>=2</m:t>
                    </m:r>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initial conditions of the bunches are the same as those chosen for </a:t>
                </a:r>
                <a14:m>
                  <m:oMath xmlns:m="http://schemas.openxmlformats.org/officeDocument/2006/math">
                    <m:sSub>
                      <m:sSubPr>
                        <m:ctrlPr>
                          <a:rPr lang="en-GB" sz="1700" b="0" i="1" smtClean="0">
                            <a:solidFill>
                              <a:schemeClr val="tx1"/>
                            </a:solidFill>
                            <a:latin typeface="Cambria Math" panose="02040503050406030204" pitchFamily="18" charset="0"/>
                            <a:ea typeface="Cambria Math" panose="02040503050406030204" pitchFamily="18" charset="0"/>
                          </a:rPr>
                        </m:ctrlPr>
                      </m:sSubPr>
                      <m:e>
                        <m:r>
                          <a:rPr lang="en-GB" sz="1700" i="1" smtClean="0">
                            <a:solidFill>
                              <a:schemeClr val="tx1"/>
                            </a:solidFill>
                            <a:latin typeface="Cambria Math" panose="02040503050406030204" pitchFamily="18" charset="0"/>
                            <a:ea typeface="Cambria Math" panose="02040503050406030204" pitchFamily="18" charset="0"/>
                          </a:rPr>
                          <m:t>𝜇</m:t>
                        </m:r>
                      </m:e>
                      <m:sub>
                        <m:r>
                          <a:rPr lang="en-GB" sz="1700" b="0" i="1" smtClean="0">
                            <a:solidFill>
                              <a:schemeClr val="tx1"/>
                            </a:solidFill>
                            <a:latin typeface="Cambria Math" panose="02040503050406030204" pitchFamily="18" charset="0"/>
                            <a:ea typeface="Cambria Math" panose="02040503050406030204" pitchFamily="18" charset="0"/>
                          </a:rPr>
                          <m:t>1</m:t>
                        </m:r>
                      </m:sub>
                    </m:sSub>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t> (the maximum oscillation-amplitude is 0.3 mrad = 0.13 ps.)</a:t>
                </a:r>
              </a:p>
            </p:txBody>
          </p:sp>
        </mc:Choice>
        <mc:Fallback xmlns="">
          <p:sp>
            <p:nvSpPr>
              <p:cNvPr id="6" name="CasellaDiTesto 5">
                <a:extLst>
                  <a:ext uri="{FF2B5EF4-FFF2-40B4-BE49-F238E27FC236}">
                    <a16:creationId xmlns:a16="http://schemas.microsoft.com/office/drawing/2014/main" id="{AE3D4EA2-7326-43DE-BFA4-9B7446B658EA}"/>
                  </a:ext>
                </a:extLst>
              </p:cNvPr>
              <p:cNvSpPr txBox="1">
                <a:spLocks noRot="1" noChangeAspect="1" noMove="1" noResize="1" noEditPoints="1" noAdjustHandles="1" noChangeArrowheads="1" noChangeShapeType="1" noTextEdit="1"/>
              </p:cNvSpPr>
              <p:nvPr/>
            </p:nvSpPr>
            <p:spPr>
              <a:xfrm>
                <a:off x="103831" y="798656"/>
                <a:ext cx="6607687" cy="1661993"/>
              </a:xfrm>
              <a:prstGeom prst="rect">
                <a:avLst/>
              </a:prstGeom>
              <a:blipFill>
                <a:blip r:embed="rId3"/>
                <a:stretch>
                  <a:fillRect l="-369" t="-1099" r="-1199" b="-4029"/>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6F49E1F2-D9ED-4B17-B2C5-6E8ADFB9B86A}"/>
              </a:ext>
            </a:extLst>
          </p:cNvPr>
          <p:cNvSpPr txBox="1"/>
          <p:nvPr/>
        </p:nvSpPr>
        <p:spPr>
          <a:xfrm>
            <a:off x="8854357" y="3145189"/>
            <a:ext cx="1828800" cy="338554"/>
          </a:xfrm>
          <a:prstGeom prst="rect">
            <a:avLst/>
          </a:prstGeom>
          <a:noFill/>
        </p:spPr>
        <p:txBody>
          <a:bodyPr wrap="square" rtlCol="0">
            <a:spAutoFit/>
          </a:bodyPr>
          <a:lstStyle/>
          <a:p>
            <a:r>
              <a:rPr lang="en-GB" sz="1600" dirty="0"/>
              <a:t>Frequency [MHz]</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5F69A3D-62A9-4E0B-8EAF-C9FCF7DBFF00}"/>
                  </a:ext>
                </a:extLst>
              </p:cNvPr>
              <p:cNvSpPr txBox="1"/>
              <p:nvPr/>
            </p:nvSpPr>
            <p:spPr>
              <a:xfrm rot="16200000">
                <a:off x="6386063" y="2046746"/>
                <a:ext cx="1160756" cy="343812"/>
              </a:xfrm>
              <a:prstGeom prst="rect">
                <a:avLst/>
              </a:prstGeom>
              <a:noFill/>
            </p:spPr>
            <p:txBody>
              <a:bodyPr wrap="square">
                <a:spAutoFit/>
              </a:bodyPr>
              <a:lstStyle/>
              <a:p>
                <a14:m>
                  <m:oMath xmlns:m="http://schemas.openxmlformats.org/officeDocument/2006/math">
                    <m:r>
                      <m:rPr>
                        <m:sty m:val="p"/>
                      </m:rPr>
                      <a:rPr lang="en-GB" sz="1600" b="0" i="0" smtClean="0">
                        <a:latin typeface="Cambria Math" panose="02040503050406030204" pitchFamily="18" charset="0"/>
                      </a:rPr>
                      <m:t>Re</m:t>
                    </m:r>
                    <m:sSub>
                      <m:sSubPr>
                        <m:ctrlPr>
                          <a:rPr lang="en-GB" sz="1600" i="1">
                            <a:latin typeface="Cambria Math" panose="02040503050406030204" pitchFamily="18" charset="0"/>
                          </a:rPr>
                        </m:ctrlPr>
                      </m:sSubPr>
                      <m:e>
                        <m:r>
                          <a:rPr lang="en-GB" sz="1600" i="1">
                            <a:latin typeface="Cambria Math" panose="02040503050406030204" pitchFamily="18" charset="0"/>
                          </a:rPr>
                          <m:t>𝑍</m:t>
                        </m:r>
                      </m:e>
                      <m:sub>
                        <m:r>
                          <a:rPr lang="en-GB" sz="1600" i="1">
                            <a:latin typeface="Cambria Math" panose="02040503050406030204" pitchFamily="18" charset="0"/>
                            <a:ea typeface="Cambria Math" panose="02040503050406030204" pitchFamily="18" charset="0"/>
                          </a:rPr>
                          <m:t>∥</m:t>
                        </m:r>
                      </m:sub>
                    </m:sSub>
                  </m:oMath>
                </a14:m>
                <a:r>
                  <a:rPr lang="en-GB" sz="1600" dirty="0"/>
                  <a:t> [k</a:t>
                </a:r>
                <a14:m>
                  <m:oMath xmlns:m="http://schemas.openxmlformats.org/officeDocument/2006/math">
                    <m:r>
                      <m:rPr>
                        <m:sty m:val="p"/>
                      </m:rPr>
                      <a:rPr lang="el-GR" sz="1600" i="1" dirty="0">
                        <a:latin typeface="Cambria Math" panose="02040503050406030204" pitchFamily="18" charset="0"/>
                        <a:ea typeface="Cambria Math" panose="02040503050406030204" pitchFamily="18" charset="0"/>
                      </a:rPr>
                      <m:t>Ω</m:t>
                    </m:r>
                  </m:oMath>
                </a14:m>
                <a:r>
                  <a:rPr lang="en-GB" sz="1600" dirty="0"/>
                  <a:t>]</a:t>
                </a:r>
              </a:p>
            </p:txBody>
          </p:sp>
        </mc:Choice>
        <mc:Fallback xmlns="">
          <p:sp>
            <p:nvSpPr>
              <p:cNvPr id="10" name="CasellaDiTesto 9">
                <a:extLst>
                  <a:ext uri="{FF2B5EF4-FFF2-40B4-BE49-F238E27FC236}">
                    <a16:creationId xmlns:a16="http://schemas.microsoft.com/office/drawing/2014/main" id="{75F69A3D-62A9-4E0B-8EAF-C9FCF7DBFF00}"/>
                  </a:ext>
                </a:extLst>
              </p:cNvPr>
              <p:cNvSpPr txBox="1">
                <a:spLocks noRot="1" noChangeAspect="1" noMove="1" noResize="1" noEditPoints="1" noAdjustHandles="1" noChangeArrowheads="1" noChangeShapeType="1" noTextEdit="1"/>
              </p:cNvSpPr>
              <p:nvPr/>
            </p:nvSpPr>
            <p:spPr>
              <a:xfrm rot="16200000">
                <a:off x="6386063" y="2046746"/>
                <a:ext cx="1160756" cy="343812"/>
              </a:xfrm>
              <a:prstGeom prst="rect">
                <a:avLst/>
              </a:prstGeom>
              <a:blipFill>
                <a:blip r:embed="rId4"/>
                <a:stretch>
                  <a:fillRect l="-3571" r="-232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8ADCB13-6D2E-4A1D-83D8-66A8C1503B28}"/>
                  </a:ext>
                </a:extLst>
              </p:cNvPr>
              <p:cNvSpPr txBox="1"/>
              <p:nvPr/>
            </p:nvSpPr>
            <p:spPr>
              <a:xfrm>
                <a:off x="9188785" y="1128851"/>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𝟐𝟔𝟔</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1" name="CasellaDiTesto 10">
                <a:extLst>
                  <a:ext uri="{FF2B5EF4-FFF2-40B4-BE49-F238E27FC236}">
                    <a16:creationId xmlns:a16="http://schemas.microsoft.com/office/drawing/2014/main" id="{48ADCB13-6D2E-4A1D-83D8-66A8C1503B28}"/>
                  </a:ext>
                </a:extLst>
              </p:cNvPr>
              <p:cNvSpPr txBox="1">
                <a:spLocks noRot="1" noChangeAspect="1" noMove="1" noResize="1" noEditPoints="1" noAdjustHandles="1" noChangeArrowheads="1" noChangeShapeType="1" noTextEdit="1"/>
              </p:cNvSpPr>
              <p:nvPr/>
            </p:nvSpPr>
            <p:spPr>
              <a:xfrm>
                <a:off x="9188785" y="1128851"/>
                <a:ext cx="922425" cy="338554"/>
              </a:xfrm>
              <a:prstGeom prst="rect">
                <a:avLst/>
              </a:prstGeom>
              <a:blipFill>
                <a:blip r:embed="rId5"/>
                <a:stretch>
                  <a:fillRect b="-8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CFE7D98A-5BE1-4005-96C5-B2925E7A786C}"/>
                  </a:ext>
                </a:extLst>
              </p:cNvPr>
              <p:cNvSpPr txBox="1"/>
              <p:nvPr/>
            </p:nvSpPr>
            <p:spPr>
              <a:xfrm>
                <a:off x="11199880" y="1139072"/>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𝟐𝟔𝟕</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2" name="CasellaDiTesto 11">
                <a:extLst>
                  <a:ext uri="{FF2B5EF4-FFF2-40B4-BE49-F238E27FC236}">
                    <a16:creationId xmlns:a16="http://schemas.microsoft.com/office/drawing/2014/main" id="{CFE7D98A-5BE1-4005-96C5-B2925E7A786C}"/>
                  </a:ext>
                </a:extLst>
              </p:cNvPr>
              <p:cNvSpPr txBox="1">
                <a:spLocks noRot="1" noChangeAspect="1" noMove="1" noResize="1" noEditPoints="1" noAdjustHandles="1" noChangeArrowheads="1" noChangeShapeType="1" noTextEdit="1"/>
              </p:cNvSpPr>
              <p:nvPr/>
            </p:nvSpPr>
            <p:spPr>
              <a:xfrm>
                <a:off x="11199880" y="1139072"/>
                <a:ext cx="922425" cy="338554"/>
              </a:xfrm>
              <a:prstGeom prst="rect">
                <a:avLst/>
              </a:prstGeom>
              <a:blipFill>
                <a:blip r:embed="rId6"/>
                <a:stretch>
                  <a:fillRect b="-1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BA1FB1D-B7AE-4885-A4D1-08C3D5673575}"/>
                  </a:ext>
                </a:extLst>
              </p:cNvPr>
              <p:cNvSpPr txBox="1"/>
              <p:nvPr/>
            </p:nvSpPr>
            <p:spPr>
              <a:xfrm>
                <a:off x="7015884" y="1139072"/>
                <a:ext cx="92242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1" i="1" smtClean="0">
                          <a:solidFill>
                            <a:schemeClr val="tx1"/>
                          </a:solidFill>
                          <a:latin typeface="Cambria Math" panose="02040503050406030204" pitchFamily="18" charset="0"/>
                        </a:rPr>
                        <m:t>𝟐𝟔𝟓</m:t>
                      </m:r>
                      <m:sSub>
                        <m:sSubPr>
                          <m:ctrlPr>
                            <a:rPr lang="en-GB" sz="1600" b="1" i="1" smtClean="0">
                              <a:solidFill>
                                <a:schemeClr val="tx1"/>
                              </a:solidFill>
                              <a:latin typeface="Cambria Math" panose="02040503050406030204" pitchFamily="18" charset="0"/>
                            </a:rPr>
                          </m:ctrlPr>
                        </m:sSubPr>
                        <m:e>
                          <m:r>
                            <a:rPr lang="en-GB" sz="1600" b="1" i="1" smtClean="0">
                              <a:solidFill>
                                <a:schemeClr val="tx1"/>
                              </a:solidFill>
                              <a:latin typeface="Cambria Math" panose="02040503050406030204" pitchFamily="18" charset="0"/>
                            </a:rPr>
                            <m:t>𝒇</m:t>
                          </m:r>
                        </m:e>
                        <m:sub>
                          <m:r>
                            <a:rPr lang="en-GB" sz="1600" b="1" i="1" smtClean="0">
                              <a:solidFill>
                                <a:schemeClr val="tx1"/>
                              </a:solidFill>
                              <a:latin typeface="Cambria Math" panose="02040503050406030204" pitchFamily="18" charset="0"/>
                            </a:rPr>
                            <m:t>𝟎</m:t>
                          </m:r>
                        </m:sub>
                      </m:sSub>
                    </m:oMath>
                  </m:oMathPara>
                </a14:m>
                <a:endParaRPr lang="en-GB" sz="1600" b="1" dirty="0"/>
              </a:p>
            </p:txBody>
          </p:sp>
        </mc:Choice>
        <mc:Fallback xmlns="">
          <p:sp>
            <p:nvSpPr>
              <p:cNvPr id="13" name="CasellaDiTesto 12">
                <a:extLst>
                  <a:ext uri="{FF2B5EF4-FFF2-40B4-BE49-F238E27FC236}">
                    <a16:creationId xmlns:a16="http://schemas.microsoft.com/office/drawing/2014/main" id="{FBA1FB1D-B7AE-4885-A4D1-08C3D5673575}"/>
                  </a:ext>
                </a:extLst>
              </p:cNvPr>
              <p:cNvSpPr txBox="1">
                <a:spLocks noRot="1" noChangeAspect="1" noMove="1" noResize="1" noEditPoints="1" noAdjustHandles="1" noChangeArrowheads="1" noChangeShapeType="1" noTextEdit="1"/>
              </p:cNvSpPr>
              <p:nvPr/>
            </p:nvSpPr>
            <p:spPr>
              <a:xfrm>
                <a:off x="7015884" y="1139072"/>
                <a:ext cx="922425" cy="338554"/>
              </a:xfrm>
              <a:prstGeom prst="rect">
                <a:avLst/>
              </a:prstGeom>
              <a:blipFill>
                <a:blip r:embed="rId7"/>
                <a:stretch>
                  <a:fillRect b="-10909"/>
                </a:stretch>
              </a:blipFill>
            </p:spPr>
            <p:txBody>
              <a:bodyPr/>
              <a:lstStyle/>
              <a:p>
                <a:r>
                  <a:rPr lang="en-GB">
                    <a:noFill/>
                  </a:rPr>
                  <a:t> </a:t>
                </a:r>
              </a:p>
            </p:txBody>
          </p:sp>
        </mc:Fallback>
      </mc:AlternateContent>
      <p:sp>
        <p:nvSpPr>
          <p:cNvPr id="18" name="CasellaDiTesto 17">
            <a:extLst>
              <a:ext uri="{FF2B5EF4-FFF2-40B4-BE49-F238E27FC236}">
                <a16:creationId xmlns:a16="http://schemas.microsoft.com/office/drawing/2014/main" id="{9985D5D5-1DB3-418B-A46C-BD4BE456B442}"/>
              </a:ext>
            </a:extLst>
          </p:cNvPr>
          <p:cNvSpPr txBox="1"/>
          <p:nvPr/>
        </p:nvSpPr>
        <p:spPr>
          <a:xfrm>
            <a:off x="461705" y="2481895"/>
            <a:ext cx="6100589" cy="353943"/>
          </a:xfrm>
          <a:prstGeom prst="rect">
            <a:avLst/>
          </a:prstGeom>
          <a:noFill/>
        </p:spPr>
        <p:txBody>
          <a:bodyPr wrap="square" rtlCol="0">
            <a:spAutoFit/>
          </a:bodyPr>
          <a:lstStyle/>
          <a:p>
            <a:r>
              <a:rPr lang="en-GB" sz="1700" b="1" dirty="0"/>
              <a:t>Phase oscillations of the four bunches along the first 100000 turns</a:t>
            </a:r>
          </a:p>
        </p:txBody>
      </p:sp>
      <p:sp>
        <p:nvSpPr>
          <p:cNvPr id="19" name="CasellaDiTesto 18">
            <a:extLst>
              <a:ext uri="{FF2B5EF4-FFF2-40B4-BE49-F238E27FC236}">
                <a16:creationId xmlns:a16="http://schemas.microsoft.com/office/drawing/2014/main" id="{38B072B9-4051-4C8B-B880-8773B52FB68A}"/>
              </a:ext>
            </a:extLst>
          </p:cNvPr>
          <p:cNvSpPr txBox="1"/>
          <p:nvPr/>
        </p:nvSpPr>
        <p:spPr>
          <a:xfrm>
            <a:off x="384133" y="4902881"/>
            <a:ext cx="2079552" cy="338554"/>
          </a:xfrm>
          <a:prstGeom prst="rect">
            <a:avLst/>
          </a:prstGeom>
          <a:noFill/>
        </p:spPr>
        <p:txBody>
          <a:bodyPr wrap="square" rtlCol="0">
            <a:spAutoFit/>
          </a:bodyPr>
          <a:lstStyle/>
          <a:p>
            <a:r>
              <a:rPr lang="en-GB" sz="1600" b="1" dirty="0"/>
              <a:t>Zoom (0-200 turns)</a:t>
            </a:r>
          </a:p>
        </p:txBody>
      </p:sp>
      <p:sp>
        <p:nvSpPr>
          <p:cNvPr id="20" name="CasellaDiTesto 19">
            <a:extLst>
              <a:ext uri="{FF2B5EF4-FFF2-40B4-BE49-F238E27FC236}">
                <a16:creationId xmlns:a16="http://schemas.microsoft.com/office/drawing/2014/main" id="{2A380264-5697-499F-A736-82AE0391F75C}"/>
              </a:ext>
            </a:extLst>
          </p:cNvPr>
          <p:cNvSpPr txBox="1"/>
          <p:nvPr/>
        </p:nvSpPr>
        <p:spPr>
          <a:xfrm>
            <a:off x="2269238" y="4930417"/>
            <a:ext cx="2424063" cy="338554"/>
          </a:xfrm>
          <a:prstGeom prst="rect">
            <a:avLst/>
          </a:prstGeom>
          <a:noFill/>
        </p:spPr>
        <p:txBody>
          <a:bodyPr wrap="square" rtlCol="0">
            <a:spAutoFit/>
          </a:bodyPr>
          <a:lstStyle/>
          <a:p>
            <a:r>
              <a:rPr lang="en-GB" sz="1600" b="1" dirty="0"/>
              <a:t>Zoom (14.75k-15k turns)</a:t>
            </a:r>
          </a:p>
        </p:txBody>
      </p:sp>
      <p:sp>
        <p:nvSpPr>
          <p:cNvPr id="21" name="CasellaDiTesto 20">
            <a:extLst>
              <a:ext uri="{FF2B5EF4-FFF2-40B4-BE49-F238E27FC236}">
                <a16:creationId xmlns:a16="http://schemas.microsoft.com/office/drawing/2014/main" id="{8167635E-45A2-42E2-9249-7EF0BD274107}"/>
              </a:ext>
            </a:extLst>
          </p:cNvPr>
          <p:cNvSpPr txBox="1"/>
          <p:nvPr/>
        </p:nvSpPr>
        <p:spPr>
          <a:xfrm>
            <a:off x="7388499" y="825442"/>
            <a:ext cx="4332643" cy="353943"/>
          </a:xfrm>
          <a:prstGeom prst="rect">
            <a:avLst/>
          </a:prstGeom>
          <a:noFill/>
        </p:spPr>
        <p:txBody>
          <a:bodyPr wrap="square" rtlCol="0">
            <a:spAutoFit/>
          </a:bodyPr>
          <a:lstStyle/>
          <a:p>
            <a:r>
              <a:rPr lang="en-GB" sz="1700" b="1" dirty="0"/>
              <a:t>Real part of the HOM longitudinal impedance</a:t>
            </a: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050FADA-C52E-4F52-99E0-5B9F9942A3A1}"/>
                  </a:ext>
                </a:extLst>
              </p:cNvPr>
              <p:cNvSpPr txBox="1"/>
              <p:nvPr/>
            </p:nvSpPr>
            <p:spPr>
              <a:xfrm>
                <a:off x="6947284" y="3638033"/>
                <a:ext cx="5215072" cy="3046988"/>
              </a:xfrm>
              <a:prstGeom prst="rect">
                <a:avLst/>
              </a:prstGeom>
              <a:noFill/>
            </p:spPr>
            <p:txBody>
              <a:bodyPr wrap="square">
                <a:spAutoFit/>
              </a:bodyPr>
              <a:lstStyle/>
              <a:p>
                <a:pPr marL="285750" indent="-285750">
                  <a:buFont typeface="Wingdings" panose="05000000000000000000" pitchFamily="2" charset="2"/>
                  <a:buChar char="q"/>
                </a:pPr>
                <a:r>
                  <a:rPr lang="en-GB" sz="1600" dirty="0"/>
                  <a:t>Exponential growth of oscillations in the first roughly 15000 turns, then convergence to an equilibrium due to wake-field/RF-voltage non-linearities and synchrotron radiation. </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t>At equilibrium the bunches 61 and 91 have the largest oscillation amplitude of 1.31 rad = 566 ps.</a:t>
                </a:r>
              </a:p>
              <a:p>
                <a:pPr marL="742950" lvl="1" indent="-285750">
                  <a:buFont typeface="Wingdings" panose="05000000000000000000" pitchFamily="2" charset="2"/>
                  <a:buChar char="Ø"/>
                </a:pPr>
                <a:r>
                  <a:rPr lang="en-GB" sz="1600" dirty="0"/>
                  <a:t>Instability comparable to that obtained for </a:t>
                </a:r>
                <a14:m>
                  <m:oMath xmlns:m="http://schemas.openxmlformats.org/officeDocument/2006/math">
                    <m:sSub>
                      <m:sSubPr>
                        <m:ctrlPr>
                          <a:rPr lang="en-GB" sz="1600" b="0" i="1" smtClean="0">
                            <a:solidFill>
                              <a:schemeClr val="tx1"/>
                            </a:solidFill>
                            <a:latin typeface="Cambria Math" panose="02040503050406030204" pitchFamily="18" charset="0"/>
                            <a:ea typeface="Cambria Math" panose="02040503050406030204" pitchFamily="18" charset="0"/>
                          </a:rPr>
                        </m:ctrlPr>
                      </m:sSubPr>
                      <m:e>
                        <m:r>
                          <a:rPr lang="en-GB" sz="1600" i="1" smtClean="0">
                            <a:solidFill>
                              <a:schemeClr val="tx1"/>
                            </a:solidFill>
                            <a:latin typeface="Cambria Math" panose="02040503050406030204" pitchFamily="18" charset="0"/>
                            <a:ea typeface="Cambria Math" panose="02040503050406030204" pitchFamily="18" charset="0"/>
                          </a:rPr>
                          <m:t>𝜇</m:t>
                        </m:r>
                      </m:e>
                      <m:sub>
                        <m:r>
                          <a:rPr lang="en-GB" sz="1600" b="0" i="1" smtClean="0">
                            <a:solidFill>
                              <a:schemeClr val="tx1"/>
                            </a:solidFill>
                            <a:latin typeface="Cambria Math" panose="02040503050406030204" pitchFamily="18" charset="0"/>
                            <a:ea typeface="Cambria Math" panose="02040503050406030204" pitchFamily="18" charset="0"/>
                          </a:rPr>
                          <m:t>1</m:t>
                        </m:r>
                      </m:sub>
                    </m:sSub>
                    <m:r>
                      <a:rPr lang="en-GB" sz="1600" b="0" i="1" smtClean="0">
                        <a:solidFill>
                          <a:schemeClr val="tx1"/>
                        </a:solidFill>
                        <a:latin typeface="Cambria Math" panose="02040503050406030204" pitchFamily="18" charset="0"/>
                        <a:ea typeface="Cambria Math" panose="02040503050406030204" pitchFamily="18" charset="0"/>
                      </a:rPr>
                      <m:t>=0</m:t>
                    </m:r>
                  </m:oMath>
                </a14:m>
                <a:r>
                  <a:rPr lang="en-GB" sz="1600" dirty="0">
                    <a:solidFill>
                      <a:schemeClr val="tx1"/>
                    </a:solidFill>
                  </a:rPr>
                  <a:t>.</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a:solidFill>
                      <a:srgbClr val="FF0000"/>
                    </a:solidFill>
                  </a:rPr>
                  <a:t>After a certain transient time and during the exponential growth, the bunches oscillate in antiphase, i.e. </a:t>
                </a:r>
                <a14:m>
                  <m:oMath xmlns:m="http://schemas.openxmlformats.org/officeDocument/2006/math">
                    <m:r>
                      <a:rPr lang="en-GB" sz="1600" i="1">
                        <a:solidFill>
                          <a:srgbClr val="FF0000"/>
                        </a:solidFill>
                        <a:latin typeface="Cambria Math" panose="02040503050406030204" pitchFamily="18" charset="0"/>
                        <a:ea typeface="Cambria Math" panose="02040503050406030204" pitchFamily="18" charset="0"/>
                      </a:rPr>
                      <m:t>∆</m:t>
                    </m:r>
                    <m:sSub>
                      <m:sSubPr>
                        <m:ctrlPr>
                          <a:rPr lang="en-GB" sz="1600" i="1">
                            <a:solidFill>
                              <a:srgbClr val="FF0000"/>
                            </a:solidFill>
                            <a:latin typeface="Cambria Math" panose="02040503050406030204" pitchFamily="18" charset="0"/>
                            <a:ea typeface="Cambria Math" panose="02040503050406030204" pitchFamily="18" charset="0"/>
                          </a:rPr>
                        </m:ctrlPr>
                      </m:sSubPr>
                      <m:e>
                        <m:r>
                          <a:rPr lang="en-GB" sz="1600" i="1">
                            <a:solidFill>
                              <a:srgbClr val="FF0000"/>
                            </a:solidFill>
                            <a:latin typeface="Cambria Math" panose="02040503050406030204" pitchFamily="18" charset="0"/>
                            <a:ea typeface="Cambria Math" panose="02040503050406030204" pitchFamily="18" charset="0"/>
                          </a:rPr>
                          <m:t>𝜙</m:t>
                        </m:r>
                      </m:e>
                      <m:sub>
                        <m:r>
                          <a:rPr lang="en-GB" sz="1600" b="0" i="1" smtClean="0">
                            <a:solidFill>
                              <a:srgbClr val="FF0000"/>
                            </a:solidFill>
                            <a:latin typeface="Cambria Math" panose="02040503050406030204" pitchFamily="18" charset="0"/>
                            <a:ea typeface="Cambria Math" panose="02040503050406030204" pitchFamily="18" charset="0"/>
                          </a:rPr>
                          <m:t>2</m:t>
                        </m:r>
                      </m:sub>
                    </m:sSub>
                    <m:r>
                      <a:rPr lang="en-GB" sz="1600" i="1">
                        <a:solidFill>
                          <a:srgbClr val="FF0000"/>
                        </a:solidFill>
                        <a:latin typeface="Cambria Math" panose="02040503050406030204" pitchFamily="18" charset="0"/>
                        <a:ea typeface="Cambria Math" panose="02040503050406030204" pitchFamily="18" charset="0"/>
                      </a:rPr>
                      <m:t>=</m:t>
                    </m:r>
                    <m:r>
                      <a:rPr lang="en-GB" sz="1600" i="1" smtClean="0">
                        <a:solidFill>
                          <a:srgbClr val="FF0000"/>
                        </a:solidFill>
                        <a:latin typeface="Cambria Math" panose="02040503050406030204" pitchFamily="18" charset="0"/>
                        <a:ea typeface="Cambria Math" panose="02040503050406030204" pitchFamily="18" charset="0"/>
                      </a:rPr>
                      <m:t>𝜋</m:t>
                    </m:r>
                  </m:oMath>
                </a14:m>
                <a:r>
                  <a:rPr lang="en-GB" sz="1600" dirty="0">
                    <a:solidFill>
                      <a:srgbClr val="FF0000"/>
                    </a:solidFill>
                  </a:rPr>
                  <a:t>.</a:t>
                </a:r>
              </a:p>
              <a:p>
                <a:pPr marL="742950" lvl="1" indent="-285750">
                  <a:buFont typeface="Wingdings" panose="05000000000000000000" pitchFamily="2" charset="2"/>
                  <a:buChar char="Ø"/>
                </a:pPr>
                <a:r>
                  <a:rPr lang="en-GB" sz="1600" dirty="0"/>
                  <a:t>This phase difference isn’t preserved at equilibrium. </a:t>
                </a:r>
              </a:p>
            </p:txBody>
          </p:sp>
        </mc:Choice>
        <mc:Fallback xmlns="">
          <p:sp>
            <p:nvSpPr>
              <p:cNvPr id="22" name="CasellaDiTesto 21">
                <a:extLst>
                  <a:ext uri="{FF2B5EF4-FFF2-40B4-BE49-F238E27FC236}">
                    <a16:creationId xmlns:a16="http://schemas.microsoft.com/office/drawing/2014/main" id="{F050FADA-C52E-4F52-99E0-5B9F9942A3A1}"/>
                  </a:ext>
                </a:extLst>
              </p:cNvPr>
              <p:cNvSpPr txBox="1">
                <a:spLocks noRot="1" noChangeAspect="1" noMove="1" noResize="1" noEditPoints="1" noAdjustHandles="1" noChangeArrowheads="1" noChangeShapeType="1" noTextEdit="1"/>
              </p:cNvSpPr>
              <p:nvPr/>
            </p:nvSpPr>
            <p:spPr>
              <a:xfrm>
                <a:off x="6947284" y="3638033"/>
                <a:ext cx="5215072" cy="3046988"/>
              </a:xfrm>
              <a:prstGeom prst="rect">
                <a:avLst/>
              </a:prstGeom>
              <a:blipFill>
                <a:blip r:embed="rId8"/>
                <a:stretch>
                  <a:fillRect l="-468" t="-600" r="-1170" b="-1600"/>
                </a:stretch>
              </a:blipFill>
            </p:spPr>
            <p:txBody>
              <a:bodyPr/>
              <a:lstStyle/>
              <a:p>
                <a:r>
                  <a:rPr lang="en-GB">
                    <a:noFill/>
                  </a:rPr>
                  <a:t> </a:t>
                </a:r>
              </a:p>
            </p:txBody>
          </p:sp>
        </mc:Fallback>
      </mc:AlternateContent>
      <p:sp>
        <p:nvSpPr>
          <p:cNvPr id="24" name="CasellaDiTesto 23">
            <a:extLst>
              <a:ext uri="{FF2B5EF4-FFF2-40B4-BE49-F238E27FC236}">
                <a16:creationId xmlns:a16="http://schemas.microsoft.com/office/drawing/2014/main" id="{2FE0E531-05E1-49E2-9B0E-258D3A197D09}"/>
              </a:ext>
            </a:extLst>
          </p:cNvPr>
          <p:cNvSpPr txBox="1"/>
          <p:nvPr/>
        </p:nvSpPr>
        <p:spPr>
          <a:xfrm>
            <a:off x="4465816" y="4937169"/>
            <a:ext cx="2358777" cy="338554"/>
          </a:xfrm>
          <a:prstGeom prst="rect">
            <a:avLst/>
          </a:prstGeom>
          <a:noFill/>
        </p:spPr>
        <p:txBody>
          <a:bodyPr wrap="square" rtlCol="0">
            <a:spAutoFit/>
          </a:bodyPr>
          <a:lstStyle/>
          <a:p>
            <a:r>
              <a:rPr lang="en-GB" sz="1600" b="1" dirty="0"/>
              <a:t>Zoom (99.75k-100k turns)</a:t>
            </a:r>
          </a:p>
        </p:txBody>
      </p:sp>
      <p:sp>
        <p:nvSpPr>
          <p:cNvPr id="34" name="CasellaDiTesto 33">
            <a:extLst>
              <a:ext uri="{FF2B5EF4-FFF2-40B4-BE49-F238E27FC236}">
                <a16:creationId xmlns:a16="http://schemas.microsoft.com/office/drawing/2014/main" id="{127BE111-490C-4E70-AF91-94B6DA29D009}"/>
              </a:ext>
            </a:extLst>
          </p:cNvPr>
          <p:cNvSpPr txBox="1"/>
          <p:nvPr/>
        </p:nvSpPr>
        <p:spPr>
          <a:xfrm>
            <a:off x="3022311" y="3058793"/>
            <a:ext cx="1059963" cy="1200329"/>
          </a:xfrm>
          <a:prstGeom prst="rect">
            <a:avLst/>
          </a:prstGeom>
          <a:solidFill>
            <a:schemeClr val="bg1"/>
          </a:solidFill>
          <a:ln>
            <a:solidFill>
              <a:schemeClr val="tx1"/>
            </a:solidFill>
          </a:ln>
        </p:spPr>
        <p:txBody>
          <a:bodyPr wrap="square" rtlCol="0">
            <a:spAutoFit/>
          </a:bodyPr>
          <a:lstStyle/>
          <a:p>
            <a:r>
              <a:rPr lang="en-GB" b="1" dirty="0">
                <a:solidFill>
                  <a:srgbClr val="FFA500"/>
                </a:solidFill>
              </a:rPr>
              <a:t>Bunch 1</a:t>
            </a:r>
          </a:p>
          <a:p>
            <a:r>
              <a:rPr lang="en-GB" b="1" dirty="0">
                <a:solidFill>
                  <a:srgbClr val="00BFBF"/>
                </a:solidFill>
              </a:rPr>
              <a:t>Bunch 31</a:t>
            </a:r>
          </a:p>
          <a:p>
            <a:r>
              <a:rPr lang="en-GB" b="1" dirty="0">
                <a:solidFill>
                  <a:srgbClr val="BF00BF"/>
                </a:solidFill>
              </a:rPr>
              <a:t>Bunch 61</a:t>
            </a:r>
          </a:p>
          <a:p>
            <a:r>
              <a:rPr lang="en-GB" b="1" dirty="0">
                <a:solidFill>
                  <a:srgbClr val="0000FF"/>
                </a:solidFill>
              </a:rPr>
              <a:t>Bunch 91</a:t>
            </a:r>
          </a:p>
        </p:txBody>
      </p:sp>
      <p:sp>
        <p:nvSpPr>
          <p:cNvPr id="43" name="Rettangolo 42">
            <a:extLst>
              <a:ext uri="{FF2B5EF4-FFF2-40B4-BE49-F238E27FC236}">
                <a16:creationId xmlns:a16="http://schemas.microsoft.com/office/drawing/2014/main" id="{A88E2438-6753-4260-A5AC-1ED8D2D8EF6E}"/>
              </a:ext>
            </a:extLst>
          </p:cNvPr>
          <p:cNvSpPr/>
          <p:nvPr/>
        </p:nvSpPr>
        <p:spPr>
          <a:xfrm>
            <a:off x="863131" y="2857084"/>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ttangolo 44">
            <a:extLst>
              <a:ext uri="{FF2B5EF4-FFF2-40B4-BE49-F238E27FC236}">
                <a16:creationId xmlns:a16="http://schemas.microsoft.com/office/drawing/2014/main" id="{F514825A-D76F-47B7-BB91-99C06A18F99D}"/>
              </a:ext>
            </a:extLst>
          </p:cNvPr>
          <p:cNvSpPr/>
          <p:nvPr/>
        </p:nvSpPr>
        <p:spPr>
          <a:xfrm>
            <a:off x="6122097" y="2845904"/>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magine 1">
            <a:extLst>
              <a:ext uri="{FF2B5EF4-FFF2-40B4-BE49-F238E27FC236}">
                <a16:creationId xmlns:a16="http://schemas.microsoft.com/office/drawing/2014/main" id="{2114F70F-EEAB-4135-BD15-93071E664F0A}"/>
              </a:ext>
            </a:extLst>
          </p:cNvPr>
          <p:cNvPicPr>
            <a:picLocks noChangeAspect="1"/>
          </p:cNvPicPr>
          <p:nvPr/>
        </p:nvPicPr>
        <p:blipFill>
          <a:blip r:embed="rId9"/>
          <a:stretch>
            <a:fillRect/>
          </a:stretch>
        </p:blipFill>
        <p:spPr>
          <a:xfrm>
            <a:off x="7184290" y="1443706"/>
            <a:ext cx="4769610" cy="1731424"/>
          </a:xfrm>
          <a:prstGeom prst="rect">
            <a:avLst/>
          </a:prstGeom>
        </p:spPr>
      </p:pic>
      <p:pic>
        <p:nvPicPr>
          <p:cNvPr id="3" name="Immagine 2">
            <a:extLst>
              <a:ext uri="{FF2B5EF4-FFF2-40B4-BE49-F238E27FC236}">
                <a16:creationId xmlns:a16="http://schemas.microsoft.com/office/drawing/2014/main" id="{A6AD4C41-60D0-4E4F-942A-970E76B34BFF}"/>
              </a:ext>
            </a:extLst>
          </p:cNvPr>
          <p:cNvPicPr>
            <a:picLocks noChangeAspect="1"/>
          </p:cNvPicPr>
          <p:nvPr/>
        </p:nvPicPr>
        <p:blipFill>
          <a:blip r:embed="rId10"/>
          <a:stretch>
            <a:fillRect/>
          </a:stretch>
        </p:blipFill>
        <p:spPr>
          <a:xfrm>
            <a:off x="9781426" y="1534939"/>
            <a:ext cx="1870916" cy="1380161"/>
          </a:xfrm>
          <a:prstGeom prst="rect">
            <a:avLst/>
          </a:prstGeom>
          <a:ln>
            <a:solidFill>
              <a:schemeClr val="tx1"/>
            </a:solidFill>
          </a:ln>
        </p:spPr>
      </p:pic>
      <p:sp>
        <p:nvSpPr>
          <p:cNvPr id="14" name="CasellaDiTesto 13">
            <a:extLst>
              <a:ext uri="{FF2B5EF4-FFF2-40B4-BE49-F238E27FC236}">
                <a16:creationId xmlns:a16="http://schemas.microsoft.com/office/drawing/2014/main" id="{12774AA2-641E-45C9-B9F1-89E6125F9457}"/>
              </a:ext>
            </a:extLst>
          </p:cNvPr>
          <p:cNvSpPr txBox="1"/>
          <p:nvPr/>
        </p:nvSpPr>
        <p:spPr>
          <a:xfrm>
            <a:off x="10911602" y="1567506"/>
            <a:ext cx="863723" cy="369332"/>
          </a:xfrm>
          <a:prstGeom prst="rect">
            <a:avLst/>
          </a:prstGeom>
          <a:noFill/>
        </p:spPr>
        <p:txBody>
          <a:bodyPr wrap="square" rtlCol="0">
            <a:spAutoFit/>
          </a:bodyPr>
          <a:lstStyle/>
          <a:p>
            <a:r>
              <a:rPr lang="en-GB" b="1" dirty="0"/>
              <a:t>Zoom</a:t>
            </a: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4724C5F-BBEC-427A-A95A-8BCCAF5083A1}"/>
                  </a:ext>
                </a:extLst>
              </p:cNvPr>
              <p:cNvSpPr txBox="1"/>
              <p:nvPr/>
            </p:nvSpPr>
            <p:spPr>
              <a:xfrm>
                <a:off x="10678317" y="2494231"/>
                <a:ext cx="5215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𝒇</m:t>
                          </m:r>
                        </m:e>
                        <m:sub>
                          <m:r>
                            <a:rPr lang="en-GB" b="1" i="1" smtClean="0">
                              <a:solidFill>
                                <a:srgbClr val="FF0000"/>
                              </a:solidFill>
                              <a:latin typeface="Cambria Math" panose="02040503050406030204" pitchFamily="18" charset="0"/>
                            </a:rPr>
                            <m:t>𝒓</m:t>
                          </m:r>
                        </m:sub>
                      </m:sSub>
                    </m:oMath>
                  </m:oMathPara>
                </a14:m>
                <a:endParaRPr lang="en-GB" b="1" dirty="0"/>
              </a:p>
            </p:txBody>
          </p:sp>
        </mc:Choice>
        <mc:Fallback xmlns="">
          <p:sp>
            <p:nvSpPr>
              <p:cNvPr id="15" name="CasellaDiTesto 14">
                <a:extLst>
                  <a:ext uri="{FF2B5EF4-FFF2-40B4-BE49-F238E27FC236}">
                    <a16:creationId xmlns:a16="http://schemas.microsoft.com/office/drawing/2014/main" id="{54724C5F-BBEC-427A-A95A-8BCCAF5083A1}"/>
                  </a:ext>
                </a:extLst>
              </p:cNvPr>
              <p:cNvSpPr txBox="1">
                <a:spLocks noRot="1" noChangeAspect="1" noMove="1" noResize="1" noEditPoints="1" noAdjustHandles="1" noChangeArrowheads="1" noChangeShapeType="1" noTextEdit="1"/>
              </p:cNvSpPr>
              <p:nvPr/>
            </p:nvSpPr>
            <p:spPr>
              <a:xfrm>
                <a:off x="10678317" y="2494231"/>
                <a:ext cx="521563" cy="369332"/>
              </a:xfrm>
              <a:prstGeom prst="rect">
                <a:avLst/>
              </a:prstGeom>
              <a:blipFill>
                <a:blip r:embed="rId11"/>
                <a:stretch>
                  <a:fillRect b="-13115"/>
                </a:stretch>
              </a:blipFill>
            </p:spPr>
            <p:txBody>
              <a:bodyPr/>
              <a:lstStyle/>
              <a:p>
                <a:r>
                  <a:rPr lang="en-GB">
                    <a:noFill/>
                  </a:rPr>
                  <a:t> </a:t>
                </a:r>
              </a:p>
            </p:txBody>
          </p:sp>
        </mc:Fallback>
      </mc:AlternateContent>
      <p:pic>
        <p:nvPicPr>
          <p:cNvPr id="16" name="Immagine 15">
            <a:extLst>
              <a:ext uri="{FF2B5EF4-FFF2-40B4-BE49-F238E27FC236}">
                <a16:creationId xmlns:a16="http://schemas.microsoft.com/office/drawing/2014/main" id="{A3B97A93-B343-42D7-8683-9159010D5D34}"/>
              </a:ext>
            </a:extLst>
          </p:cNvPr>
          <p:cNvPicPr>
            <a:picLocks noChangeAspect="1"/>
          </p:cNvPicPr>
          <p:nvPr/>
        </p:nvPicPr>
        <p:blipFill>
          <a:blip r:embed="rId12"/>
          <a:stretch>
            <a:fillRect/>
          </a:stretch>
        </p:blipFill>
        <p:spPr>
          <a:xfrm>
            <a:off x="78216" y="5239263"/>
            <a:ext cx="2025411" cy="1532019"/>
          </a:xfrm>
          <a:prstGeom prst="rect">
            <a:avLst/>
          </a:prstGeom>
        </p:spPr>
      </p:pic>
      <p:pic>
        <p:nvPicPr>
          <p:cNvPr id="17" name="Immagine 16">
            <a:extLst>
              <a:ext uri="{FF2B5EF4-FFF2-40B4-BE49-F238E27FC236}">
                <a16:creationId xmlns:a16="http://schemas.microsoft.com/office/drawing/2014/main" id="{4ADA21E2-D22A-423D-BB1D-A8D14F8FF2F3}"/>
              </a:ext>
            </a:extLst>
          </p:cNvPr>
          <p:cNvPicPr>
            <a:picLocks noChangeAspect="1"/>
          </p:cNvPicPr>
          <p:nvPr/>
        </p:nvPicPr>
        <p:blipFill>
          <a:blip r:embed="rId13"/>
          <a:stretch>
            <a:fillRect/>
          </a:stretch>
        </p:blipFill>
        <p:spPr>
          <a:xfrm>
            <a:off x="2270693" y="5303628"/>
            <a:ext cx="2193522" cy="1449898"/>
          </a:xfrm>
          <a:prstGeom prst="rect">
            <a:avLst/>
          </a:prstGeom>
        </p:spPr>
      </p:pic>
      <p:pic>
        <p:nvPicPr>
          <p:cNvPr id="23" name="Immagine 22">
            <a:extLst>
              <a:ext uri="{FF2B5EF4-FFF2-40B4-BE49-F238E27FC236}">
                <a16:creationId xmlns:a16="http://schemas.microsoft.com/office/drawing/2014/main" id="{91D4EDA7-C354-4031-820C-7A0FFF6D9E67}"/>
              </a:ext>
            </a:extLst>
          </p:cNvPr>
          <p:cNvPicPr>
            <a:picLocks noChangeAspect="1"/>
          </p:cNvPicPr>
          <p:nvPr/>
        </p:nvPicPr>
        <p:blipFill>
          <a:blip r:embed="rId14"/>
          <a:stretch>
            <a:fillRect/>
          </a:stretch>
        </p:blipFill>
        <p:spPr>
          <a:xfrm>
            <a:off x="4537426" y="5308215"/>
            <a:ext cx="2200725" cy="1454189"/>
          </a:xfrm>
          <a:prstGeom prst="rect">
            <a:avLst/>
          </a:prstGeom>
        </p:spPr>
      </p:pic>
      <p:sp>
        <p:nvSpPr>
          <p:cNvPr id="35" name="Rettangolo 34">
            <a:extLst>
              <a:ext uri="{FF2B5EF4-FFF2-40B4-BE49-F238E27FC236}">
                <a16:creationId xmlns:a16="http://schemas.microsoft.com/office/drawing/2014/main" id="{1F04E76A-37DE-4047-8007-6F904E02C789}"/>
              </a:ext>
            </a:extLst>
          </p:cNvPr>
          <p:cNvSpPr/>
          <p:nvPr/>
        </p:nvSpPr>
        <p:spPr>
          <a:xfrm>
            <a:off x="1636910" y="2864920"/>
            <a:ext cx="68829" cy="1725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0615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4DEF7EC5-3C7B-47BE-9829-E2C0DCB7EAD2}"/>
                  </a:ext>
                </a:extLst>
              </p:cNvPr>
              <p:cNvSpPr txBox="1"/>
              <p:nvPr/>
            </p:nvSpPr>
            <p:spPr>
              <a:xfrm>
                <a:off x="-42951" y="850542"/>
                <a:ext cx="12507197" cy="2139047"/>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For each analysed case </a:t>
                </a:r>
                <a:r>
                  <a:rPr lang="en-GB" sz="1700" dirty="0">
                    <a:solidFill>
                      <a:schemeClr val="tx1"/>
                    </a:solidFill>
                  </a:rPr>
                  <a:t>(</a:t>
                </a:r>
                <a14:m>
                  <m:oMath xmlns:m="http://schemas.openxmlformats.org/officeDocument/2006/math">
                    <m:r>
                      <a:rPr lang="en-GB" sz="1700" b="0" i="1" smtClean="0">
                        <a:solidFill>
                          <a:schemeClr val="tx1"/>
                        </a:solidFill>
                        <a:latin typeface="Cambria Math" panose="02040503050406030204" pitchFamily="18" charset="0"/>
                        <a:ea typeface="Cambria Math" panose="02040503050406030204" pitchFamily="18" charset="0"/>
                      </a:rPr>
                      <m:t>𝜇</m:t>
                    </m:r>
                    <m:r>
                      <a:rPr lang="en-GB" sz="1700" b="0" i="1" smtClean="0">
                        <a:solidFill>
                          <a:schemeClr val="tx1"/>
                        </a:solidFill>
                        <a:latin typeface="Cambria Math" panose="02040503050406030204" pitchFamily="18" charset="0"/>
                        <a:ea typeface="Cambria Math" panose="02040503050406030204" pitchFamily="18" charset="0"/>
                      </a:rPr>
                      <m:t>=0</m:t>
                    </m:r>
                  </m:oMath>
                </a14:m>
                <a:r>
                  <a:rPr lang="en-GB" sz="1700" dirty="0">
                    <a:solidFill>
                      <a:schemeClr val="tx1"/>
                    </a:solidFill>
                  </a:rPr>
                  <a:t>, 1, 2) we plot the longitudinal phase space for the first 15000 turns.</a:t>
                </a:r>
              </a:p>
              <a:p>
                <a:pPr marL="742950" lvl="1" indent="-285750">
                  <a:buFont typeface="Wingdings" panose="05000000000000000000" pitchFamily="2" charset="2"/>
                  <a:buChar char="Ø"/>
                </a:pPr>
                <a:r>
                  <a:rPr lang="en-GB" sz="1700" dirty="0">
                    <a:solidFill>
                      <a:schemeClr val="tx1"/>
                    </a:solidFill>
                  </a:rPr>
                  <a:t>The oscillation </a:t>
                </a:r>
                <a:r>
                  <a:rPr lang="en-GB" sz="1700" dirty="0"/>
                  <a:t>amplitudes grow exponentially (the value-limits on the axes are modified every 5000 turns for better visualization).</a:t>
                </a:r>
              </a:p>
              <a:p>
                <a:pPr marL="742950" lvl="1" indent="-285750">
                  <a:buFont typeface="Wingdings" panose="05000000000000000000" pitchFamily="2" charset="2"/>
                  <a:buChar char="Ø"/>
                </a:pPr>
                <a:r>
                  <a:rPr lang="en-GB" sz="1700" dirty="0"/>
                  <a:t>All the phases are mod </a:t>
                </a:r>
                <a14:m>
                  <m:oMath xmlns:m="http://schemas.openxmlformats.org/officeDocument/2006/math">
                    <m:r>
                      <a:rPr lang="en-GB" sz="1700" b="0" i="1" smtClean="0">
                        <a:latin typeface="Cambria Math" panose="02040503050406030204" pitchFamily="18" charset="0"/>
                      </a:rPr>
                      <m:t>2</m:t>
                    </m:r>
                    <m:r>
                      <a:rPr lang="en-GB" sz="1700" b="0" i="1" smtClean="0">
                        <a:latin typeface="Cambria Math" panose="02040503050406030204" pitchFamily="18" charset="0"/>
                        <a:ea typeface="Cambria Math" panose="02040503050406030204" pitchFamily="18" charset="0"/>
                      </a:rPr>
                      <m:t>𝜋</m:t>
                    </m:r>
                  </m:oMath>
                </a14:m>
                <a:r>
                  <a:rPr lang="en-GB" sz="1700" dirty="0"/>
                  <a:t> so that the evolution of the different bunches can be seen on the same bucket. </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After a certain number of turns:</a:t>
                </a:r>
              </a:p>
              <a:p>
                <a:pPr marL="742950" lvl="1" indent="-285750">
                  <a:buFont typeface="Wingdings" panose="05000000000000000000" pitchFamily="2" charset="2"/>
                  <a:buChar char="Ø"/>
                </a:pPr>
                <a14:m>
                  <m:oMath xmlns:m="http://schemas.openxmlformats.org/officeDocument/2006/math">
                    <m:r>
                      <a:rPr lang="en-GB" sz="1600" b="0" i="1" smtClean="0">
                        <a:solidFill>
                          <a:srgbClr val="FF0000"/>
                        </a:solidFill>
                        <a:latin typeface="Cambria Math" panose="02040503050406030204" pitchFamily="18" charset="0"/>
                        <a:ea typeface="Cambria Math" panose="02040503050406030204" pitchFamily="18" charset="0"/>
                      </a:rPr>
                      <m:t>𝜇</m:t>
                    </m:r>
                    <m:r>
                      <a:rPr lang="en-GB" sz="1600" b="0" i="1" smtClean="0">
                        <a:solidFill>
                          <a:srgbClr val="FF0000"/>
                        </a:solidFill>
                        <a:latin typeface="Cambria Math" panose="02040503050406030204" pitchFamily="18" charset="0"/>
                        <a:ea typeface="Cambria Math" panose="02040503050406030204" pitchFamily="18" charset="0"/>
                      </a:rPr>
                      <m:t>=0</m:t>
                    </m:r>
                  </m:oMath>
                </a14:m>
                <a:r>
                  <a:rPr lang="en-GB" sz="1600" dirty="0">
                    <a:solidFill>
                      <a:srgbClr val="FF0000"/>
                    </a:solidFill>
                  </a:rPr>
                  <a:t>: </a:t>
                </a:r>
                <a:r>
                  <a:rPr lang="en-GB" sz="1600" dirty="0"/>
                  <a:t>Consecutive bunches oscillate in phase (</a:t>
                </a:r>
                <a14:m>
                  <m:oMath xmlns:m="http://schemas.openxmlformats.org/officeDocument/2006/math">
                    <m:r>
                      <a:rPr lang="en-GB" sz="1600" i="1" smtClean="0">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𝜙</m:t>
                        </m:r>
                      </m:e>
                      <m:sub>
                        <m:r>
                          <a:rPr lang="en-GB" sz="1600" i="1">
                            <a:solidFill>
                              <a:schemeClr val="tx1"/>
                            </a:solidFill>
                            <a:latin typeface="Cambria Math" panose="02040503050406030204" pitchFamily="18" charset="0"/>
                            <a:ea typeface="Cambria Math" panose="02040503050406030204" pitchFamily="18" charset="0"/>
                          </a:rPr>
                          <m:t>0</m:t>
                        </m:r>
                      </m:sub>
                    </m:sSub>
                    <m:r>
                      <a:rPr lang="en-GB" sz="1600" i="1">
                        <a:solidFill>
                          <a:schemeClr val="tx1"/>
                        </a:solidFill>
                        <a:latin typeface="Cambria Math" panose="02040503050406030204" pitchFamily="18" charset="0"/>
                        <a:ea typeface="Cambria Math" panose="02040503050406030204" pitchFamily="18" charset="0"/>
                      </a:rPr>
                      <m:t>=0</m:t>
                    </m:r>
                  </m:oMath>
                </a14:m>
                <a:r>
                  <a:rPr lang="en-GB" sz="1600" dirty="0">
                    <a:solidFill>
                      <a:schemeClr val="tx1"/>
                    </a:solidFill>
                  </a:rPr>
                  <a:t>) and </a:t>
                </a:r>
                <a:r>
                  <a:rPr lang="en-GB" sz="1600" dirty="0"/>
                  <a:t>t</a:t>
                </a:r>
                <a:r>
                  <a:rPr lang="en-GB" sz="1600" dirty="0">
                    <a:solidFill>
                      <a:schemeClr val="tx1"/>
                    </a:solidFill>
                  </a:rPr>
                  <a:t>he four bunches are superimposed.</a:t>
                </a:r>
                <a:endParaRPr lang="en-GB" sz="1600" dirty="0"/>
              </a:p>
              <a:p>
                <a:pPr marL="742950" lvl="1" indent="-285750">
                  <a:buFont typeface="Wingdings" panose="05000000000000000000" pitchFamily="2" charset="2"/>
                  <a:buChar char="Ø"/>
                </a:pPr>
                <a14:m>
                  <m:oMath xmlns:m="http://schemas.openxmlformats.org/officeDocument/2006/math">
                    <m:r>
                      <a:rPr lang="en-GB" sz="1600" b="0" i="1" smtClean="0">
                        <a:solidFill>
                          <a:srgbClr val="FF0000"/>
                        </a:solidFill>
                        <a:latin typeface="Cambria Math" panose="02040503050406030204" pitchFamily="18" charset="0"/>
                        <a:ea typeface="Cambria Math" panose="02040503050406030204" pitchFamily="18" charset="0"/>
                      </a:rPr>
                      <m:t>𝜇</m:t>
                    </m:r>
                    <m:r>
                      <a:rPr lang="en-GB" sz="1600" b="0" i="1" smtClean="0">
                        <a:solidFill>
                          <a:srgbClr val="FF0000"/>
                        </a:solidFill>
                        <a:latin typeface="Cambria Math" panose="02040503050406030204" pitchFamily="18" charset="0"/>
                        <a:ea typeface="Cambria Math" panose="02040503050406030204" pitchFamily="18" charset="0"/>
                      </a:rPr>
                      <m:t>=1</m:t>
                    </m:r>
                  </m:oMath>
                </a14:m>
                <a:r>
                  <a:rPr lang="en-GB" sz="1600" dirty="0">
                    <a:solidFill>
                      <a:srgbClr val="FF0000"/>
                    </a:solidFill>
                  </a:rPr>
                  <a:t>: </a:t>
                </a:r>
                <a:r>
                  <a:rPr lang="en-GB" sz="1600" dirty="0"/>
                  <a:t>Consecutive bunches </a:t>
                </a:r>
                <a:r>
                  <a:rPr lang="en-GB" sz="1600" dirty="0">
                    <a:solidFill>
                      <a:schemeClr val="tx1"/>
                    </a:solidFill>
                  </a:rPr>
                  <a:t>oscillate in quadrature  (</a:t>
                </a:r>
                <a14:m>
                  <m:oMath xmlns:m="http://schemas.openxmlformats.org/officeDocument/2006/math">
                    <m:r>
                      <a:rPr lang="en-GB" sz="1600" i="1">
                        <a:solidFill>
                          <a:schemeClr val="tx1"/>
                        </a:solidFill>
                        <a:latin typeface="Cambria Math" panose="02040503050406030204" pitchFamily="18" charset="0"/>
                        <a:ea typeface="Cambria Math" panose="02040503050406030204" pitchFamily="18" charset="0"/>
                      </a:rPr>
                      <m:t>∆</m:t>
                    </m:r>
                    <m:sSub>
                      <m:sSubPr>
                        <m:ctrlPr>
                          <a:rPr lang="en-GB" sz="1600" i="1">
                            <a:solidFill>
                              <a:schemeClr val="tx1"/>
                            </a:solidFill>
                            <a:latin typeface="Cambria Math" panose="02040503050406030204" pitchFamily="18" charset="0"/>
                            <a:ea typeface="Cambria Math" panose="02040503050406030204" pitchFamily="18" charset="0"/>
                          </a:rPr>
                        </m:ctrlPr>
                      </m:sSubPr>
                      <m:e>
                        <m:r>
                          <a:rPr lang="en-GB" sz="1600" i="1">
                            <a:solidFill>
                              <a:schemeClr val="tx1"/>
                            </a:solidFill>
                            <a:latin typeface="Cambria Math" panose="02040503050406030204" pitchFamily="18" charset="0"/>
                            <a:ea typeface="Cambria Math" panose="02040503050406030204" pitchFamily="18" charset="0"/>
                          </a:rPr>
                          <m:t>𝜙</m:t>
                        </m:r>
                      </m:e>
                      <m:sub>
                        <m:r>
                          <a:rPr lang="en-GB" sz="1600" b="0" i="1" smtClean="0">
                            <a:solidFill>
                              <a:schemeClr val="tx1"/>
                            </a:solidFill>
                            <a:latin typeface="Cambria Math" panose="02040503050406030204" pitchFamily="18" charset="0"/>
                            <a:ea typeface="Cambria Math" panose="02040503050406030204" pitchFamily="18" charset="0"/>
                          </a:rPr>
                          <m:t>1</m:t>
                        </m:r>
                      </m:sub>
                    </m:sSub>
                    <m:r>
                      <a:rPr lang="en-GB" sz="1600" i="1">
                        <a:solidFill>
                          <a:schemeClr val="tx1"/>
                        </a:solidFill>
                        <a:latin typeface="Cambria Math" panose="02040503050406030204" pitchFamily="18" charset="0"/>
                        <a:ea typeface="Cambria Math" panose="02040503050406030204" pitchFamily="18" charset="0"/>
                      </a:rPr>
                      <m:t>=</m:t>
                    </m:r>
                    <m:r>
                      <a:rPr lang="en-GB" sz="1600" i="1" smtClean="0">
                        <a:solidFill>
                          <a:schemeClr val="tx1"/>
                        </a:solidFill>
                        <a:latin typeface="Cambria Math" panose="02040503050406030204" pitchFamily="18" charset="0"/>
                        <a:ea typeface="Cambria Math" panose="02040503050406030204" pitchFamily="18" charset="0"/>
                      </a:rPr>
                      <m:t>𝜋</m:t>
                    </m:r>
                    <m:r>
                      <a:rPr lang="en-GB" sz="1600" b="0" i="1" smtClean="0">
                        <a:solidFill>
                          <a:schemeClr val="tx1"/>
                        </a:solidFill>
                        <a:latin typeface="Cambria Math" panose="02040503050406030204" pitchFamily="18" charset="0"/>
                        <a:ea typeface="Cambria Math" panose="02040503050406030204" pitchFamily="18" charset="0"/>
                      </a:rPr>
                      <m:t>/2</m:t>
                    </m:r>
                  </m:oMath>
                </a14:m>
                <a:r>
                  <a:rPr lang="en-GB" sz="1600" dirty="0">
                    <a:solidFill>
                      <a:schemeClr val="tx1"/>
                    </a:solidFill>
                  </a:rPr>
                  <a:t>) and </a:t>
                </a:r>
                <a:r>
                  <a:rPr lang="en-GB" sz="1600" dirty="0"/>
                  <a:t>the four bunches coincide with vertices of squares.</a:t>
                </a:r>
                <a:endParaRPr lang="en-GB" sz="1600" dirty="0">
                  <a:solidFill>
                    <a:srgbClr val="FF0000"/>
                  </a:solidFill>
                </a:endParaRPr>
              </a:p>
              <a:p>
                <a:pPr marL="742950" lvl="1" indent="-285750">
                  <a:buFont typeface="Wingdings" panose="05000000000000000000" pitchFamily="2" charset="2"/>
                  <a:buChar char="Ø"/>
                </a:pPr>
                <a14:m>
                  <m:oMath xmlns:m="http://schemas.openxmlformats.org/officeDocument/2006/math">
                    <m:r>
                      <a:rPr lang="en-GB" sz="1600" b="0" i="1" smtClean="0">
                        <a:solidFill>
                          <a:srgbClr val="FF0000"/>
                        </a:solidFill>
                        <a:latin typeface="Cambria Math" panose="02040503050406030204" pitchFamily="18" charset="0"/>
                        <a:ea typeface="Cambria Math" panose="02040503050406030204" pitchFamily="18" charset="0"/>
                      </a:rPr>
                      <m:t>𝜇</m:t>
                    </m:r>
                    <m:r>
                      <a:rPr lang="en-GB" sz="1600" b="0" i="1" smtClean="0">
                        <a:solidFill>
                          <a:srgbClr val="FF0000"/>
                        </a:solidFill>
                        <a:latin typeface="Cambria Math" panose="02040503050406030204" pitchFamily="18" charset="0"/>
                        <a:ea typeface="Cambria Math" panose="02040503050406030204" pitchFamily="18" charset="0"/>
                      </a:rPr>
                      <m:t>=2</m:t>
                    </m:r>
                  </m:oMath>
                </a14:m>
                <a:r>
                  <a:rPr lang="en-GB" sz="1600" dirty="0">
                    <a:solidFill>
                      <a:srgbClr val="FF0000"/>
                    </a:solidFill>
                  </a:rPr>
                  <a:t>: </a:t>
                </a:r>
                <a:r>
                  <a:rPr lang="en-GB" sz="1600" dirty="0"/>
                  <a:t>Consecutive bunches oscillate in antiphase (</a:t>
                </a:r>
                <a14:m>
                  <m:oMath xmlns:m="http://schemas.openxmlformats.org/officeDocument/2006/math">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𝜙</m:t>
                        </m:r>
                      </m:e>
                      <m:sub>
                        <m:r>
                          <a:rPr lang="en-GB" sz="1600" b="0" i="1" smtClean="0">
                            <a:latin typeface="Cambria Math" panose="02040503050406030204" pitchFamily="18" charset="0"/>
                            <a:ea typeface="Cambria Math" panose="02040503050406030204" pitchFamily="18" charset="0"/>
                          </a:rPr>
                          <m:t>2</m:t>
                        </m:r>
                      </m:sub>
                    </m:sSub>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𝜋</m:t>
                    </m:r>
                  </m:oMath>
                </a14:m>
                <a:r>
                  <a:rPr lang="en-GB" sz="1600" dirty="0"/>
                  <a:t>), bunches 1 and 61 are superimposed, bunches 31 and 91 are superimposed. </a:t>
                </a:r>
                <a:endParaRPr lang="en-GB" sz="1700" dirty="0"/>
              </a:p>
            </p:txBody>
          </p:sp>
        </mc:Choice>
        <mc:Fallback xmlns="">
          <p:sp>
            <p:nvSpPr>
              <p:cNvPr id="24" name="CasellaDiTesto 23">
                <a:extLst>
                  <a:ext uri="{FF2B5EF4-FFF2-40B4-BE49-F238E27FC236}">
                    <a16:creationId xmlns:a16="http://schemas.microsoft.com/office/drawing/2014/main" id="{4DEF7EC5-3C7B-47BE-9829-E2C0DCB7EAD2}"/>
                  </a:ext>
                </a:extLst>
              </p:cNvPr>
              <p:cNvSpPr txBox="1">
                <a:spLocks noRot="1" noChangeAspect="1" noMove="1" noResize="1" noEditPoints="1" noAdjustHandles="1" noChangeArrowheads="1" noChangeShapeType="1" noTextEdit="1"/>
              </p:cNvSpPr>
              <p:nvPr/>
            </p:nvSpPr>
            <p:spPr>
              <a:xfrm>
                <a:off x="-42951" y="850542"/>
                <a:ext cx="12507197" cy="2139047"/>
              </a:xfrm>
              <a:prstGeom prst="rect">
                <a:avLst/>
              </a:prstGeom>
              <a:blipFill>
                <a:blip r:embed="rId2"/>
                <a:stretch>
                  <a:fillRect l="-244" t="-1143" b="-3143"/>
                </a:stretch>
              </a:blipFill>
            </p:spPr>
            <p:txBody>
              <a:bodyPr/>
              <a:lstStyle/>
              <a:p>
                <a:r>
                  <a:rPr lang="en-GB">
                    <a:noFill/>
                  </a:rPr>
                  <a:t> </a:t>
                </a:r>
              </a:p>
            </p:txBody>
          </p:sp>
        </mc:Fallback>
      </mc:AlternateContent>
      <p:pic>
        <p:nvPicPr>
          <p:cNvPr id="14" name="Immagine 13">
            <a:extLst>
              <a:ext uri="{FF2B5EF4-FFF2-40B4-BE49-F238E27FC236}">
                <a16:creationId xmlns:a16="http://schemas.microsoft.com/office/drawing/2014/main" id="{5AB1009B-877B-4804-9BF1-7049A0D84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502" y="3161347"/>
            <a:ext cx="3995764" cy="3496294"/>
          </a:xfrm>
          <a:prstGeom prst="rect">
            <a:avLst/>
          </a:prstGeom>
        </p:spPr>
      </p:pic>
      <p:pic>
        <p:nvPicPr>
          <p:cNvPr id="10" name="Immagine 9">
            <a:extLst>
              <a:ext uri="{FF2B5EF4-FFF2-40B4-BE49-F238E27FC236}">
                <a16:creationId xmlns:a16="http://schemas.microsoft.com/office/drawing/2014/main" id="{B03D4448-D4E9-46C1-9931-0130DD049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86" y="3201912"/>
            <a:ext cx="3880411" cy="3395359"/>
          </a:xfrm>
          <a:prstGeom prst="rect">
            <a:avLst/>
          </a:prstGeom>
        </p:spPr>
      </p:pic>
      <p:sp>
        <p:nvSpPr>
          <p:cNvPr id="4" name="Segnaposto numero diapositiva 3">
            <a:extLst>
              <a:ext uri="{FF2B5EF4-FFF2-40B4-BE49-F238E27FC236}">
                <a16:creationId xmlns:a16="http://schemas.microsoft.com/office/drawing/2014/main" id="{33BF774D-CA19-4CD9-B65B-90FEC9574E56}"/>
              </a:ext>
            </a:extLst>
          </p:cNvPr>
          <p:cNvSpPr>
            <a:spLocks noGrp="1"/>
          </p:cNvSpPr>
          <p:nvPr>
            <p:ph type="sldNum" sz="quarter" idx="12"/>
          </p:nvPr>
        </p:nvSpPr>
        <p:spPr/>
        <p:txBody>
          <a:bodyPr/>
          <a:lstStyle/>
          <a:p>
            <a:fld id="{F556478C-EA8F-4B12-8AB2-8053E5C3663D}" type="slidenum">
              <a:rPr lang="en-GB" smtClean="0"/>
              <a:t>74</a:t>
            </a:fld>
            <a:endParaRPr lang="en-GB"/>
          </a:p>
        </p:txBody>
      </p:sp>
      <p:sp>
        <p:nvSpPr>
          <p:cNvPr id="6" name="CasellaDiTesto 5">
            <a:extLst>
              <a:ext uri="{FF2B5EF4-FFF2-40B4-BE49-F238E27FC236}">
                <a16:creationId xmlns:a16="http://schemas.microsoft.com/office/drawing/2014/main" id="{FB81731E-A9B2-4365-9CB3-F89672EE6890}"/>
              </a:ext>
            </a:extLst>
          </p:cNvPr>
          <p:cNvSpPr txBox="1"/>
          <p:nvPr/>
        </p:nvSpPr>
        <p:spPr>
          <a:xfrm>
            <a:off x="10318" y="86717"/>
            <a:ext cx="12192000" cy="677108"/>
          </a:xfrm>
          <a:prstGeom prst="rect">
            <a:avLst/>
          </a:prstGeom>
          <a:noFill/>
        </p:spPr>
        <p:txBody>
          <a:bodyPr wrap="square" rtlCol="0">
            <a:spAutoFit/>
          </a:bodyPr>
          <a:lstStyle/>
          <a:p>
            <a:pPr algn="ctr"/>
            <a:r>
              <a:rPr lang="en-GB" sz="3800" dirty="0">
                <a:latin typeface="+mj-lt"/>
              </a:rPr>
              <a:t>Example for the DAFNE ring: coupled-bunch instability (5/7)</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09BA299D-1DC0-41A7-BD43-1E840F51AC06}"/>
                  </a:ext>
                </a:extLst>
              </p:cNvPr>
              <p:cNvSpPr txBox="1"/>
              <p:nvPr/>
            </p:nvSpPr>
            <p:spPr>
              <a:xfrm>
                <a:off x="1239539" y="6392482"/>
                <a:ext cx="2333331" cy="307777"/>
              </a:xfrm>
              <a:prstGeom prst="rect">
                <a:avLst/>
              </a:prstGeom>
              <a:noFill/>
            </p:spPr>
            <p:txBody>
              <a:bodyPr wrap="none" lIns="0" tIns="0" rIns="0" bIns="0" rtlCol="0">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i="1" smtClean="0">
                        <a:latin typeface="Cambria Math" panose="02040503050406030204" pitchFamily="18" charset="0"/>
                        <a:ea typeface="Cambria Math" panose="02040503050406030204" pitchFamily="18" charset="0"/>
                      </a:rPr>
                      <m:t>𝜑</m:t>
                    </m:r>
                  </m:oMath>
                </a14:m>
                <a:r>
                  <a:rPr lang="en-GB" sz="2000" dirty="0"/>
                  <a:t> mod 2</a:t>
                </a:r>
                <a14:m>
                  <m:oMath xmlns:m="http://schemas.openxmlformats.org/officeDocument/2006/math">
                    <m:r>
                      <a:rPr lang="en-GB" sz="2000" i="1" smtClean="0">
                        <a:latin typeface="Cambria Math" panose="02040503050406030204" pitchFamily="18" charset="0"/>
                        <a:ea typeface="Cambria Math" panose="02040503050406030204" pitchFamily="18" charset="0"/>
                      </a:rPr>
                      <m:t>𝜋</m:t>
                    </m:r>
                  </m:oMath>
                </a14:m>
                <a:r>
                  <a:rPr lang="en-GB" sz="2000" dirty="0"/>
                  <a:t> [+1.5 rad] </a:t>
                </a:r>
              </a:p>
            </p:txBody>
          </p:sp>
        </mc:Choice>
        <mc:Fallback xmlns="">
          <p:sp>
            <p:nvSpPr>
              <p:cNvPr id="7" name="CasellaDiTesto 6">
                <a:extLst>
                  <a:ext uri="{FF2B5EF4-FFF2-40B4-BE49-F238E27FC236}">
                    <a16:creationId xmlns:a16="http://schemas.microsoft.com/office/drawing/2014/main" id="{09BA299D-1DC0-41A7-BD43-1E840F51AC06}"/>
                  </a:ext>
                </a:extLst>
              </p:cNvPr>
              <p:cNvSpPr txBox="1">
                <a:spLocks noRot="1" noChangeAspect="1" noMove="1" noResize="1" noEditPoints="1" noAdjustHandles="1" noChangeArrowheads="1" noChangeShapeType="1" noTextEdit="1"/>
              </p:cNvSpPr>
              <p:nvPr/>
            </p:nvSpPr>
            <p:spPr>
              <a:xfrm>
                <a:off x="1239539" y="6392482"/>
                <a:ext cx="2333331" cy="307777"/>
              </a:xfrm>
              <a:prstGeom prst="rect">
                <a:avLst/>
              </a:prstGeom>
              <a:blipFill>
                <a:blip r:embed="rId5"/>
                <a:stretch>
                  <a:fillRect l="-3655" t="-26000" r="-6005"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DB9162C-014D-4327-8A8D-4033D2534D21}"/>
                  </a:ext>
                </a:extLst>
              </p:cNvPr>
              <p:cNvSpPr txBox="1"/>
              <p:nvPr/>
            </p:nvSpPr>
            <p:spPr>
              <a:xfrm rot="16200000">
                <a:off x="-206589" y="4706950"/>
                <a:ext cx="926344" cy="311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𝛿</m:t>
                      </m:r>
                      <m:d>
                        <m:dPr>
                          <m:begChr m:val="["/>
                          <m:endChr m:val="]"/>
                          <m:ctrlPr>
                            <a:rPr lang="en-GB" sz="2000" i="1" smtClean="0">
                              <a:latin typeface="Cambria Math" panose="02040503050406030204" pitchFamily="18" charset="0"/>
                              <a:ea typeface="Cambria Math" panose="02040503050406030204" pitchFamily="18" charset="0"/>
                            </a:rPr>
                          </m:ctrlPr>
                        </m:dPr>
                        <m:e>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10</m:t>
                              </m:r>
                            </m:e>
                            <m:sup>
                              <m:r>
                                <a:rPr lang="en-GB" sz="2000" b="0" i="1" smtClean="0">
                                  <a:latin typeface="Cambria Math" panose="02040503050406030204" pitchFamily="18" charset="0"/>
                                  <a:ea typeface="Cambria Math" panose="02040503050406030204" pitchFamily="18" charset="0"/>
                                </a:rPr>
                                <m:t>−5</m:t>
                              </m:r>
                            </m:sup>
                          </m:sSup>
                        </m:e>
                      </m:d>
                    </m:oMath>
                  </m:oMathPara>
                </a14:m>
                <a:endParaRPr lang="en-GB" sz="2000" dirty="0"/>
              </a:p>
            </p:txBody>
          </p:sp>
        </mc:Choice>
        <mc:Fallback xmlns="">
          <p:sp>
            <p:nvSpPr>
              <p:cNvPr id="8" name="CasellaDiTesto 7">
                <a:extLst>
                  <a:ext uri="{FF2B5EF4-FFF2-40B4-BE49-F238E27FC236}">
                    <a16:creationId xmlns:a16="http://schemas.microsoft.com/office/drawing/2014/main" id="{DDB9162C-014D-4327-8A8D-4033D2534D21}"/>
                  </a:ext>
                </a:extLst>
              </p:cNvPr>
              <p:cNvSpPr txBox="1">
                <a:spLocks noRot="1" noChangeAspect="1" noMove="1" noResize="1" noEditPoints="1" noAdjustHandles="1" noChangeArrowheads="1" noChangeShapeType="1" noTextEdit="1"/>
              </p:cNvSpPr>
              <p:nvPr/>
            </p:nvSpPr>
            <p:spPr>
              <a:xfrm rot="16200000">
                <a:off x="-206589" y="4706950"/>
                <a:ext cx="926344" cy="311304"/>
              </a:xfrm>
              <a:prstGeom prst="rect">
                <a:avLst/>
              </a:prstGeom>
              <a:blipFill>
                <a:blip r:embed="rId6"/>
                <a:stretch>
                  <a:fillRect l="-1961" r="-7843" b="-6579"/>
                </a:stretch>
              </a:blipFill>
            </p:spPr>
            <p:txBody>
              <a:bodyPr/>
              <a:lstStyle/>
              <a:p>
                <a:r>
                  <a:rPr lang="en-GB">
                    <a:noFill/>
                  </a:rPr>
                  <a:t> </a:t>
                </a:r>
              </a:p>
            </p:txBody>
          </p:sp>
        </mc:Fallback>
      </mc:AlternateContent>
      <p:pic>
        <p:nvPicPr>
          <p:cNvPr id="12" name="Immagine 11">
            <a:extLst>
              <a:ext uri="{FF2B5EF4-FFF2-40B4-BE49-F238E27FC236}">
                <a16:creationId xmlns:a16="http://schemas.microsoft.com/office/drawing/2014/main" id="{A7FD042E-ACDA-4A79-8EB0-0C43151FC1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6331" y="3170225"/>
            <a:ext cx="3972458" cy="3475901"/>
          </a:xfrm>
          <a:prstGeom prst="rect">
            <a:avLst/>
          </a:prstGeom>
        </p:spPr>
      </p:pic>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6DC07DB-EE44-4CCF-A0CF-EDF1DF836F4D}"/>
                  </a:ext>
                </a:extLst>
              </p:cNvPr>
              <p:cNvSpPr txBox="1"/>
              <p:nvPr/>
            </p:nvSpPr>
            <p:spPr>
              <a:xfrm rot="16200000">
                <a:off x="3780962" y="4706949"/>
                <a:ext cx="926344" cy="311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𝛿</m:t>
                      </m:r>
                      <m:d>
                        <m:dPr>
                          <m:begChr m:val="["/>
                          <m:endChr m:val="]"/>
                          <m:ctrlPr>
                            <a:rPr lang="en-GB" sz="2000" i="1" smtClean="0">
                              <a:latin typeface="Cambria Math" panose="02040503050406030204" pitchFamily="18" charset="0"/>
                              <a:ea typeface="Cambria Math" panose="02040503050406030204" pitchFamily="18" charset="0"/>
                            </a:rPr>
                          </m:ctrlPr>
                        </m:dPr>
                        <m:e>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10</m:t>
                              </m:r>
                            </m:e>
                            <m:sup>
                              <m:r>
                                <a:rPr lang="en-GB" sz="2000" b="0" i="1" smtClean="0">
                                  <a:latin typeface="Cambria Math" panose="02040503050406030204" pitchFamily="18" charset="0"/>
                                  <a:ea typeface="Cambria Math" panose="02040503050406030204" pitchFamily="18" charset="0"/>
                                </a:rPr>
                                <m:t>−5</m:t>
                              </m:r>
                            </m:sup>
                          </m:sSup>
                        </m:e>
                      </m:d>
                    </m:oMath>
                  </m:oMathPara>
                </a14:m>
                <a:endParaRPr lang="en-GB" sz="2000" dirty="0"/>
              </a:p>
            </p:txBody>
          </p:sp>
        </mc:Choice>
        <mc:Fallback xmlns="">
          <p:sp>
            <p:nvSpPr>
              <p:cNvPr id="15" name="CasellaDiTesto 14">
                <a:extLst>
                  <a:ext uri="{FF2B5EF4-FFF2-40B4-BE49-F238E27FC236}">
                    <a16:creationId xmlns:a16="http://schemas.microsoft.com/office/drawing/2014/main" id="{86DC07DB-EE44-4CCF-A0CF-EDF1DF836F4D}"/>
                  </a:ext>
                </a:extLst>
              </p:cNvPr>
              <p:cNvSpPr txBox="1">
                <a:spLocks noRot="1" noChangeAspect="1" noMove="1" noResize="1" noEditPoints="1" noAdjustHandles="1" noChangeArrowheads="1" noChangeShapeType="1" noTextEdit="1"/>
              </p:cNvSpPr>
              <p:nvPr/>
            </p:nvSpPr>
            <p:spPr>
              <a:xfrm rot="16200000">
                <a:off x="3780962" y="4706949"/>
                <a:ext cx="926344" cy="311304"/>
              </a:xfrm>
              <a:prstGeom prst="rect">
                <a:avLst/>
              </a:prstGeom>
              <a:blipFill>
                <a:blip r:embed="rId8"/>
                <a:stretch>
                  <a:fillRect l="-1961" r="-7843" b="-6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7D855A2E-5AB1-42C1-8C29-CEBB48DE9A6C}"/>
                  </a:ext>
                </a:extLst>
              </p:cNvPr>
              <p:cNvSpPr txBox="1"/>
              <p:nvPr/>
            </p:nvSpPr>
            <p:spPr>
              <a:xfrm rot="16200000">
                <a:off x="7864703" y="4706948"/>
                <a:ext cx="926344" cy="311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𝛿</m:t>
                      </m:r>
                      <m:d>
                        <m:dPr>
                          <m:begChr m:val="["/>
                          <m:endChr m:val="]"/>
                          <m:ctrlPr>
                            <a:rPr lang="en-GB" sz="2000" i="1" smtClean="0">
                              <a:latin typeface="Cambria Math" panose="02040503050406030204" pitchFamily="18" charset="0"/>
                              <a:ea typeface="Cambria Math" panose="02040503050406030204" pitchFamily="18" charset="0"/>
                            </a:rPr>
                          </m:ctrlPr>
                        </m:dPr>
                        <m:e>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10</m:t>
                              </m:r>
                            </m:e>
                            <m:sup>
                              <m:r>
                                <a:rPr lang="en-GB" sz="2000" b="0" i="1" smtClean="0">
                                  <a:latin typeface="Cambria Math" panose="02040503050406030204" pitchFamily="18" charset="0"/>
                                  <a:ea typeface="Cambria Math" panose="02040503050406030204" pitchFamily="18" charset="0"/>
                                </a:rPr>
                                <m:t>−5</m:t>
                              </m:r>
                            </m:sup>
                          </m:sSup>
                        </m:e>
                      </m:d>
                    </m:oMath>
                  </m:oMathPara>
                </a14:m>
                <a:endParaRPr lang="en-GB" sz="2000" dirty="0"/>
              </a:p>
            </p:txBody>
          </p:sp>
        </mc:Choice>
        <mc:Fallback xmlns="">
          <p:sp>
            <p:nvSpPr>
              <p:cNvPr id="16" name="CasellaDiTesto 15">
                <a:extLst>
                  <a:ext uri="{FF2B5EF4-FFF2-40B4-BE49-F238E27FC236}">
                    <a16:creationId xmlns:a16="http://schemas.microsoft.com/office/drawing/2014/main" id="{7D855A2E-5AB1-42C1-8C29-CEBB48DE9A6C}"/>
                  </a:ext>
                </a:extLst>
              </p:cNvPr>
              <p:cNvSpPr txBox="1">
                <a:spLocks noRot="1" noChangeAspect="1" noMove="1" noResize="1" noEditPoints="1" noAdjustHandles="1" noChangeArrowheads="1" noChangeShapeType="1" noTextEdit="1"/>
              </p:cNvSpPr>
              <p:nvPr/>
            </p:nvSpPr>
            <p:spPr>
              <a:xfrm rot="16200000">
                <a:off x="7864703" y="4706948"/>
                <a:ext cx="926344" cy="311304"/>
              </a:xfrm>
              <a:prstGeom prst="rect">
                <a:avLst/>
              </a:prstGeom>
              <a:blipFill>
                <a:blip r:embed="rId9"/>
                <a:stretch>
                  <a:fillRect l="-1961" r="-7843" b="-65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B7109A51-FA7E-41B8-8CF4-B6B09A4D339D}"/>
                  </a:ext>
                </a:extLst>
              </p:cNvPr>
              <p:cNvSpPr txBox="1"/>
              <p:nvPr/>
            </p:nvSpPr>
            <p:spPr>
              <a:xfrm>
                <a:off x="5327114" y="6398978"/>
                <a:ext cx="2333331" cy="307777"/>
              </a:xfrm>
              <a:prstGeom prst="rect">
                <a:avLst/>
              </a:prstGeom>
              <a:noFill/>
            </p:spPr>
            <p:txBody>
              <a:bodyPr wrap="none" lIns="0" tIns="0" rIns="0" bIns="0" rtlCol="0">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i="1" smtClean="0">
                        <a:latin typeface="Cambria Math" panose="02040503050406030204" pitchFamily="18" charset="0"/>
                        <a:ea typeface="Cambria Math" panose="02040503050406030204" pitchFamily="18" charset="0"/>
                      </a:rPr>
                      <m:t>𝜑</m:t>
                    </m:r>
                  </m:oMath>
                </a14:m>
                <a:r>
                  <a:rPr lang="en-GB" sz="2000" dirty="0"/>
                  <a:t> mod 2</a:t>
                </a:r>
                <a14:m>
                  <m:oMath xmlns:m="http://schemas.openxmlformats.org/officeDocument/2006/math">
                    <m:r>
                      <a:rPr lang="en-GB" sz="2000" i="1" smtClean="0">
                        <a:latin typeface="Cambria Math" panose="02040503050406030204" pitchFamily="18" charset="0"/>
                        <a:ea typeface="Cambria Math" panose="02040503050406030204" pitchFamily="18" charset="0"/>
                      </a:rPr>
                      <m:t>𝜋</m:t>
                    </m:r>
                  </m:oMath>
                </a14:m>
                <a:r>
                  <a:rPr lang="en-GB" sz="2000" dirty="0"/>
                  <a:t> [+1.5 rad] </a:t>
                </a:r>
              </a:p>
            </p:txBody>
          </p:sp>
        </mc:Choice>
        <mc:Fallback xmlns="">
          <p:sp>
            <p:nvSpPr>
              <p:cNvPr id="17" name="CasellaDiTesto 16">
                <a:extLst>
                  <a:ext uri="{FF2B5EF4-FFF2-40B4-BE49-F238E27FC236}">
                    <a16:creationId xmlns:a16="http://schemas.microsoft.com/office/drawing/2014/main" id="{B7109A51-FA7E-41B8-8CF4-B6B09A4D339D}"/>
                  </a:ext>
                </a:extLst>
              </p:cNvPr>
              <p:cNvSpPr txBox="1">
                <a:spLocks noRot="1" noChangeAspect="1" noMove="1" noResize="1" noEditPoints="1" noAdjustHandles="1" noChangeArrowheads="1" noChangeShapeType="1" noTextEdit="1"/>
              </p:cNvSpPr>
              <p:nvPr/>
            </p:nvSpPr>
            <p:spPr>
              <a:xfrm>
                <a:off x="5327114" y="6398978"/>
                <a:ext cx="2333331" cy="307777"/>
              </a:xfrm>
              <a:prstGeom prst="rect">
                <a:avLst/>
              </a:prstGeom>
              <a:blipFill>
                <a:blip r:embed="rId10"/>
                <a:stretch>
                  <a:fillRect l="-3916" t="-26000" r="-5744"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3FC4CD5-30BE-4913-92EF-3384DDAA797B}"/>
                  </a:ext>
                </a:extLst>
              </p:cNvPr>
              <p:cNvSpPr txBox="1"/>
              <p:nvPr/>
            </p:nvSpPr>
            <p:spPr>
              <a:xfrm>
                <a:off x="9330961" y="6410238"/>
                <a:ext cx="2333331" cy="307777"/>
              </a:xfrm>
              <a:prstGeom prst="rect">
                <a:avLst/>
              </a:prstGeom>
              <a:noFill/>
            </p:spPr>
            <p:txBody>
              <a:bodyPr wrap="none" lIns="0" tIns="0" rIns="0" bIns="0" rtlCol="0">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i="1" smtClean="0">
                        <a:latin typeface="Cambria Math" panose="02040503050406030204" pitchFamily="18" charset="0"/>
                        <a:ea typeface="Cambria Math" panose="02040503050406030204" pitchFamily="18" charset="0"/>
                      </a:rPr>
                      <m:t>𝜑</m:t>
                    </m:r>
                  </m:oMath>
                </a14:m>
                <a:r>
                  <a:rPr lang="en-GB" sz="2000" dirty="0"/>
                  <a:t> mod 2</a:t>
                </a:r>
                <a14:m>
                  <m:oMath xmlns:m="http://schemas.openxmlformats.org/officeDocument/2006/math">
                    <m:r>
                      <a:rPr lang="en-GB" sz="2000" i="1" smtClean="0">
                        <a:latin typeface="Cambria Math" panose="02040503050406030204" pitchFamily="18" charset="0"/>
                        <a:ea typeface="Cambria Math" panose="02040503050406030204" pitchFamily="18" charset="0"/>
                      </a:rPr>
                      <m:t>𝜋</m:t>
                    </m:r>
                  </m:oMath>
                </a14:m>
                <a:r>
                  <a:rPr lang="en-GB" sz="2000" dirty="0"/>
                  <a:t> [+1.5 rad] </a:t>
                </a:r>
              </a:p>
            </p:txBody>
          </p:sp>
        </mc:Choice>
        <mc:Fallback xmlns="">
          <p:sp>
            <p:nvSpPr>
              <p:cNvPr id="19" name="CasellaDiTesto 18">
                <a:extLst>
                  <a:ext uri="{FF2B5EF4-FFF2-40B4-BE49-F238E27FC236}">
                    <a16:creationId xmlns:a16="http://schemas.microsoft.com/office/drawing/2014/main" id="{53FC4CD5-30BE-4913-92EF-3384DDAA797B}"/>
                  </a:ext>
                </a:extLst>
              </p:cNvPr>
              <p:cNvSpPr txBox="1">
                <a:spLocks noRot="1" noChangeAspect="1" noMove="1" noResize="1" noEditPoints="1" noAdjustHandles="1" noChangeArrowheads="1" noChangeShapeType="1" noTextEdit="1"/>
              </p:cNvSpPr>
              <p:nvPr/>
            </p:nvSpPr>
            <p:spPr>
              <a:xfrm>
                <a:off x="9330961" y="6410238"/>
                <a:ext cx="2333331" cy="307777"/>
              </a:xfrm>
              <a:prstGeom prst="rect">
                <a:avLst/>
              </a:prstGeom>
              <a:blipFill>
                <a:blip r:embed="rId11"/>
                <a:stretch>
                  <a:fillRect l="-3927" t="-26000" r="-6021"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BF02C012-3E77-4A84-B521-862B42B13B2C}"/>
                  </a:ext>
                </a:extLst>
              </p:cNvPr>
              <p:cNvSpPr txBox="1"/>
              <p:nvPr/>
            </p:nvSpPr>
            <p:spPr>
              <a:xfrm>
                <a:off x="1726839" y="2976681"/>
                <a:ext cx="13260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FF0000"/>
                          </a:solidFill>
                          <a:latin typeface="Cambria Math" panose="02040503050406030204" pitchFamily="18" charset="0"/>
                          <a:ea typeface="Cambria Math" panose="02040503050406030204" pitchFamily="18" charset="0"/>
                        </a:rPr>
                        <m:t>𝝁</m:t>
                      </m:r>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𝟎</m:t>
                      </m:r>
                    </m:oMath>
                  </m:oMathPara>
                </a14:m>
                <a:endParaRPr lang="en-GB" b="1" dirty="0"/>
              </a:p>
            </p:txBody>
          </p:sp>
        </mc:Choice>
        <mc:Fallback xmlns="">
          <p:sp>
            <p:nvSpPr>
              <p:cNvPr id="21" name="CasellaDiTesto 20">
                <a:extLst>
                  <a:ext uri="{FF2B5EF4-FFF2-40B4-BE49-F238E27FC236}">
                    <a16:creationId xmlns:a16="http://schemas.microsoft.com/office/drawing/2014/main" id="{BF02C012-3E77-4A84-B521-862B42B13B2C}"/>
                  </a:ext>
                </a:extLst>
              </p:cNvPr>
              <p:cNvSpPr txBox="1">
                <a:spLocks noRot="1" noChangeAspect="1" noMove="1" noResize="1" noEditPoints="1" noAdjustHandles="1" noChangeArrowheads="1" noChangeShapeType="1" noTextEdit="1"/>
              </p:cNvSpPr>
              <p:nvPr/>
            </p:nvSpPr>
            <p:spPr>
              <a:xfrm>
                <a:off x="1726839" y="2976681"/>
                <a:ext cx="1326034" cy="369332"/>
              </a:xfrm>
              <a:prstGeom prst="rect">
                <a:avLst/>
              </a:prstGeom>
              <a:blipFill>
                <a:blip r:embed="rId12"/>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AE05AC42-4D06-4EAE-A635-E5F5A517FD3A}"/>
                  </a:ext>
                </a:extLst>
              </p:cNvPr>
              <p:cNvSpPr txBox="1"/>
              <p:nvPr/>
            </p:nvSpPr>
            <p:spPr>
              <a:xfrm>
                <a:off x="5899353" y="2976681"/>
                <a:ext cx="13260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FF0000"/>
                          </a:solidFill>
                          <a:latin typeface="Cambria Math" panose="02040503050406030204" pitchFamily="18" charset="0"/>
                          <a:ea typeface="Cambria Math" panose="02040503050406030204" pitchFamily="18" charset="0"/>
                        </a:rPr>
                        <m:t>𝝁</m:t>
                      </m:r>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𝟏</m:t>
                      </m:r>
                    </m:oMath>
                  </m:oMathPara>
                </a14:m>
                <a:endParaRPr lang="en-GB" b="1" dirty="0"/>
              </a:p>
            </p:txBody>
          </p:sp>
        </mc:Choice>
        <mc:Fallback xmlns="">
          <p:sp>
            <p:nvSpPr>
              <p:cNvPr id="22" name="CasellaDiTesto 21">
                <a:extLst>
                  <a:ext uri="{FF2B5EF4-FFF2-40B4-BE49-F238E27FC236}">
                    <a16:creationId xmlns:a16="http://schemas.microsoft.com/office/drawing/2014/main" id="{AE05AC42-4D06-4EAE-A635-E5F5A517FD3A}"/>
                  </a:ext>
                </a:extLst>
              </p:cNvPr>
              <p:cNvSpPr txBox="1">
                <a:spLocks noRot="1" noChangeAspect="1" noMove="1" noResize="1" noEditPoints="1" noAdjustHandles="1" noChangeArrowheads="1" noChangeShapeType="1" noTextEdit="1"/>
              </p:cNvSpPr>
              <p:nvPr/>
            </p:nvSpPr>
            <p:spPr>
              <a:xfrm>
                <a:off x="5899353" y="2976681"/>
                <a:ext cx="1326034" cy="369332"/>
              </a:xfrm>
              <a:prstGeom prst="rect">
                <a:avLst/>
              </a:prstGeom>
              <a:blipFill>
                <a:blip r:embed="rId13"/>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EB297B7B-3DEF-4324-B145-F277A84541E7}"/>
                  </a:ext>
                </a:extLst>
              </p:cNvPr>
              <p:cNvSpPr txBox="1"/>
              <p:nvPr/>
            </p:nvSpPr>
            <p:spPr>
              <a:xfrm>
                <a:off x="9752271" y="2976681"/>
                <a:ext cx="13260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FF0000"/>
                          </a:solidFill>
                          <a:latin typeface="Cambria Math" panose="02040503050406030204" pitchFamily="18" charset="0"/>
                          <a:ea typeface="Cambria Math" panose="02040503050406030204" pitchFamily="18" charset="0"/>
                        </a:rPr>
                        <m:t>𝝁</m:t>
                      </m:r>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𝟐</m:t>
                      </m:r>
                    </m:oMath>
                  </m:oMathPara>
                </a14:m>
                <a:endParaRPr lang="en-GB" b="1" dirty="0"/>
              </a:p>
            </p:txBody>
          </p:sp>
        </mc:Choice>
        <mc:Fallback xmlns="">
          <p:sp>
            <p:nvSpPr>
              <p:cNvPr id="23" name="CasellaDiTesto 22">
                <a:extLst>
                  <a:ext uri="{FF2B5EF4-FFF2-40B4-BE49-F238E27FC236}">
                    <a16:creationId xmlns:a16="http://schemas.microsoft.com/office/drawing/2014/main" id="{EB297B7B-3DEF-4324-B145-F277A84541E7}"/>
                  </a:ext>
                </a:extLst>
              </p:cNvPr>
              <p:cNvSpPr txBox="1">
                <a:spLocks noRot="1" noChangeAspect="1" noMove="1" noResize="1" noEditPoints="1" noAdjustHandles="1" noChangeArrowheads="1" noChangeShapeType="1" noTextEdit="1"/>
              </p:cNvSpPr>
              <p:nvPr/>
            </p:nvSpPr>
            <p:spPr>
              <a:xfrm>
                <a:off x="9752271" y="2976681"/>
                <a:ext cx="1326034" cy="369332"/>
              </a:xfrm>
              <a:prstGeom prst="rect">
                <a:avLst/>
              </a:prstGeom>
              <a:blipFill>
                <a:blip r:embed="rId14"/>
                <a:stretch>
                  <a:fillRect b="-3279"/>
                </a:stretch>
              </a:blipFill>
            </p:spPr>
            <p:txBody>
              <a:bodyPr/>
              <a:lstStyle/>
              <a:p>
                <a:r>
                  <a:rPr lang="en-GB">
                    <a:noFill/>
                  </a:rPr>
                  <a:t> </a:t>
                </a:r>
              </a:p>
            </p:txBody>
          </p:sp>
        </mc:Fallback>
      </mc:AlternateContent>
    </p:spTree>
    <p:extLst>
      <p:ext uri="{BB962C8B-B14F-4D97-AF65-F5344CB8AC3E}">
        <p14:creationId xmlns:p14="http://schemas.microsoft.com/office/powerpoint/2010/main" val="1400594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magine 45">
            <a:extLst>
              <a:ext uri="{FF2B5EF4-FFF2-40B4-BE49-F238E27FC236}">
                <a16:creationId xmlns:a16="http://schemas.microsoft.com/office/drawing/2014/main" id="{6BD87009-6101-4862-A0F0-E4D5493A8AE2}"/>
              </a:ext>
            </a:extLst>
          </p:cNvPr>
          <p:cNvPicPr>
            <a:picLocks noChangeAspect="1"/>
          </p:cNvPicPr>
          <p:nvPr/>
        </p:nvPicPr>
        <p:blipFill>
          <a:blip r:embed="rId2"/>
          <a:stretch>
            <a:fillRect/>
          </a:stretch>
        </p:blipFill>
        <p:spPr>
          <a:xfrm>
            <a:off x="4491669" y="1884989"/>
            <a:ext cx="3329532" cy="1490097"/>
          </a:xfrm>
          <a:prstGeom prst="rect">
            <a:avLst/>
          </a:prstGeom>
        </p:spPr>
      </p:pic>
      <p:pic>
        <p:nvPicPr>
          <p:cNvPr id="23" name="Immagine 22">
            <a:extLst>
              <a:ext uri="{FF2B5EF4-FFF2-40B4-BE49-F238E27FC236}">
                <a16:creationId xmlns:a16="http://schemas.microsoft.com/office/drawing/2014/main" id="{01062034-BF6B-48BE-8415-AC9AA4E5FCA9}"/>
              </a:ext>
            </a:extLst>
          </p:cNvPr>
          <p:cNvPicPr>
            <a:picLocks noChangeAspect="1"/>
          </p:cNvPicPr>
          <p:nvPr/>
        </p:nvPicPr>
        <p:blipFill>
          <a:blip r:embed="rId3"/>
          <a:stretch>
            <a:fillRect/>
          </a:stretch>
        </p:blipFill>
        <p:spPr>
          <a:xfrm>
            <a:off x="4472007" y="3976503"/>
            <a:ext cx="3343194" cy="1466088"/>
          </a:xfrm>
          <a:prstGeom prst="rect">
            <a:avLst/>
          </a:prstGeom>
        </p:spPr>
      </p:pic>
      <p:pic>
        <p:nvPicPr>
          <p:cNvPr id="18" name="Immagine 17">
            <a:extLst>
              <a:ext uri="{FF2B5EF4-FFF2-40B4-BE49-F238E27FC236}">
                <a16:creationId xmlns:a16="http://schemas.microsoft.com/office/drawing/2014/main" id="{5ACBC754-E9F4-4BF1-BBA6-2AD7EDC06620}"/>
              </a:ext>
            </a:extLst>
          </p:cNvPr>
          <p:cNvPicPr>
            <a:picLocks noChangeAspect="1"/>
          </p:cNvPicPr>
          <p:nvPr/>
        </p:nvPicPr>
        <p:blipFill>
          <a:blip r:embed="rId4"/>
          <a:stretch>
            <a:fillRect/>
          </a:stretch>
        </p:blipFill>
        <p:spPr>
          <a:xfrm>
            <a:off x="8555312" y="1871202"/>
            <a:ext cx="3413071" cy="1490097"/>
          </a:xfrm>
          <a:prstGeom prst="rect">
            <a:avLst/>
          </a:prstGeom>
        </p:spPr>
      </p:pic>
      <p:pic>
        <p:nvPicPr>
          <p:cNvPr id="7" name="Immagine 6">
            <a:extLst>
              <a:ext uri="{FF2B5EF4-FFF2-40B4-BE49-F238E27FC236}">
                <a16:creationId xmlns:a16="http://schemas.microsoft.com/office/drawing/2014/main" id="{8A1F14AA-37BF-4F7F-AFB1-F924440A2EA2}"/>
              </a:ext>
            </a:extLst>
          </p:cNvPr>
          <p:cNvPicPr>
            <a:picLocks noChangeAspect="1"/>
          </p:cNvPicPr>
          <p:nvPr/>
        </p:nvPicPr>
        <p:blipFill>
          <a:blip r:embed="rId5"/>
          <a:stretch>
            <a:fillRect/>
          </a:stretch>
        </p:blipFill>
        <p:spPr>
          <a:xfrm>
            <a:off x="442630" y="1881691"/>
            <a:ext cx="3370249" cy="1475502"/>
          </a:xfrm>
          <a:prstGeom prst="rect">
            <a:avLst/>
          </a:prstGeom>
        </p:spPr>
      </p:pic>
      <p:sp>
        <p:nvSpPr>
          <p:cNvPr id="4" name="Segnaposto numero diapositiva 3">
            <a:extLst>
              <a:ext uri="{FF2B5EF4-FFF2-40B4-BE49-F238E27FC236}">
                <a16:creationId xmlns:a16="http://schemas.microsoft.com/office/drawing/2014/main" id="{9D8E5EB6-50C3-4296-B4DF-66091020A77F}"/>
              </a:ext>
            </a:extLst>
          </p:cNvPr>
          <p:cNvSpPr>
            <a:spLocks noGrp="1"/>
          </p:cNvSpPr>
          <p:nvPr>
            <p:ph type="sldNum" sz="quarter" idx="12"/>
          </p:nvPr>
        </p:nvSpPr>
        <p:spPr/>
        <p:txBody>
          <a:bodyPr/>
          <a:lstStyle/>
          <a:p>
            <a:fld id="{F556478C-EA8F-4B12-8AB2-8053E5C3663D}" type="slidenum">
              <a:rPr lang="en-GB" smtClean="0"/>
              <a:t>75</a:t>
            </a:fld>
            <a:endParaRPr lang="en-GB"/>
          </a:p>
        </p:txBody>
      </p:sp>
      <p:sp>
        <p:nvSpPr>
          <p:cNvPr id="5" name="CasellaDiTesto 4">
            <a:extLst>
              <a:ext uri="{FF2B5EF4-FFF2-40B4-BE49-F238E27FC236}">
                <a16:creationId xmlns:a16="http://schemas.microsoft.com/office/drawing/2014/main" id="{DF49B0B9-6317-4320-A535-F4699D67CE24}"/>
              </a:ext>
            </a:extLst>
          </p:cNvPr>
          <p:cNvSpPr txBox="1"/>
          <p:nvPr/>
        </p:nvSpPr>
        <p:spPr>
          <a:xfrm>
            <a:off x="10318" y="86717"/>
            <a:ext cx="12192000" cy="677108"/>
          </a:xfrm>
          <a:prstGeom prst="rect">
            <a:avLst/>
          </a:prstGeom>
          <a:noFill/>
        </p:spPr>
        <p:txBody>
          <a:bodyPr wrap="square" rtlCol="0">
            <a:spAutoFit/>
          </a:bodyPr>
          <a:lstStyle/>
          <a:p>
            <a:pPr algn="ctr"/>
            <a:r>
              <a:rPr lang="en-GB" sz="3800" dirty="0">
                <a:latin typeface="+mj-lt"/>
              </a:rPr>
              <a:t>Example for the DAFNE ring: coupled-bunch instability (6/7)</a:t>
            </a:r>
          </a:p>
        </p:txBody>
      </p:sp>
      <p:sp>
        <p:nvSpPr>
          <p:cNvPr id="6" name="CasellaDiTesto 5">
            <a:extLst>
              <a:ext uri="{FF2B5EF4-FFF2-40B4-BE49-F238E27FC236}">
                <a16:creationId xmlns:a16="http://schemas.microsoft.com/office/drawing/2014/main" id="{87CDBA50-77A1-43F9-BE8D-11B9FEFD7DBD}"/>
              </a:ext>
            </a:extLst>
          </p:cNvPr>
          <p:cNvSpPr txBox="1"/>
          <p:nvPr/>
        </p:nvSpPr>
        <p:spPr>
          <a:xfrm>
            <a:off x="10318" y="896806"/>
            <a:ext cx="12181682" cy="615553"/>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Finally we compute in simulation the grow-rate of bunch oscillations and compare them with analytical estimations.</a:t>
            </a:r>
          </a:p>
          <a:p>
            <a:pPr marL="742950" lvl="1" indent="-285750">
              <a:buFont typeface="Wingdings" panose="05000000000000000000" pitchFamily="2" charset="2"/>
              <a:buChar char="Ø"/>
            </a:pPr>
            <a:r>
              <a:rPr lang="en-GB" sz="1700" dirty="0"/>
              <a:t>As an example we consider the following six cases in simulation.</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0A25843-9E02-45BC-9122-7C9302D4310E}"/>
                  </a:ext>
                </a:extLst>
              </p:cNvPr>
              <p:cNvSpPr txBox="1"/>
              <p:nvPr/>
            </p:nvSpPr>
            <p:spPr>
              <a:xfrm>
                <a:off x="1231378" y="1940790"/>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𝟏𝟓𝟖𝟖</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8" name="CasellaDiTesto 7">
                <a:extLst>
                  <a:ext uri="{FF2B5EF4-FFF2-40B4-BE49-F238E27FC236}">
                    <a16:creationId xmlns:a16="http://schemas.microsoft.com/office/drawing/2014/main" id="{B0A25843-9E02-45BC-9122-7C9302D4310E}"/>
                  </a:ext>
                </a:extLst>
              </p:cNvPr>
              <p:cNvSpPr txBox="1">
                <a:spLocks noRot="1" noChangeAspect="1" noMove="1" noResize="1" noEditPoints="1" noAdjustHandles="1" noChangeArrowheads="1" noChangeShapeType="1" noTextEdit="1"/>
              </p:cNvSpPr>
              <p:nvPr/>
            </p:nvSpPr>
            <p:spPr>
              <a:xfrm>
                <a:off x="1231378" y="1940790"/>
                <a:ext cx="1327342" cy="491481"/>
              </a:xfrm>
              <a:prstGeom prst="rect">
                <a:avLst/>
              </a:prstGeom>
              <a:blipFill>
                <a:blip r:embed="rId6"/>
                <a:stretch>
                  <a:fillRect/>
                </a:stretch>
              </a:blipFill>
              <a:ln>
                <a:solidFill>
                  <a:schemeClr val="bg1"/>
                </a:solidFill>
              </a:ln>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13DB947A-034B-4AA0-9780-5414939D7817}"/>
              </a:ext>
            </a:extLst>
          </p:cNvPr>
          <p:cNvSpPr txBox="1"/>
          <p:nvPr/>
        </p:nvSpPr>
        <p:spPr>
          <a:xfrm>
            <a:off x="655631" y="1561483"/>
            <a:ext cx="3888419" cy="353943"/>
          </a:xfrm>
          <a:prstGeom prst="rect">
            <a:avLst/>
          </a:prstGeom>
          <a:noFill/>
        </p:spPr>
        <p:txBody>
          <a:bodyPr wrap="square">
            <a:spAutoFit/>
          </a:bodyPr>
          <a:lstStyle/>
          <a:p>
            <a:r>
              <a:rPr lang="en-GB" sz="1700" b="1" dirty="0">
                <a:solidFill>
                  <a:schemeClr val="tx1"/>
                </a:solidFill>
              </a:rPr>
              <a:t>Bunch 1, fit from turn 4k to 15k </a:t>
            </a:r>
          </a:p>
        </p:txBody>
      </p:sp>
      <p:sp>
        <p:nvSpPr>
          <p:cNvPr id="11" name="CasellaDiTesto 10">
            <a:extLst>
              <a:ext uri="{FF2B5EF4-FFF2-40B4-BE49-F238E27FC236}">
                <a16:creationId xmlns:a16="http://schemas.microsoft.com/office/drawing/2014/main" id="{0248E710-6015-4CD6-B795-BC6DADAA538C}"/>
              </a:ext>
            </a:extLst>
          </p:cNvPr>
          <p:cNvSpPr txBox="1"/>
          <p:nvPr/>
        </p:nvSpPr>
        <p:spPr>
          <a:xfrm>
            <a:off x="4783398" y="1568769"/>
            <a:ext cx="3332906" cy="353943"/>
          </a:xfrm>
          <a:prstGeom prst="rect">
            <a:avLst/>
          </a:prstGeom>
          <a:noFill/>
        </p:spPr>
        <p:txBody>
          <a:bodyPr wrap="square">
            <a:spAutoFit/>
          </a:bodyPr>
          <a:lstStyle/>
          <a:p>
            <a:r>
              <a:rPr lang="en-GB" sz="1700" b="1" dirty="0">
                <a:solidFill>
                  <a:schemeClr val="tx1"/>
                </a:solidFill>
              </a:rPr>
              <a:t>Bunch 1, fit from turn 0 to 10k </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8509A48-A782-4D0C-89B7-23B38230F017}"/>
                  </a:ext>
                </a:extLst>
              </p:cNvPr>
              <p:cNvSpPr txBox="1"/>
              <p:nvPr/>
            </p:nvSpPr>
            <p:spPr>
              <a:xfrm>
                <a:off x="4736362" y="1932373"/>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𝟏𝟔𝟒𝟐</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12" name="CasellaDiTesto 11">
                <a:extLst>
                  <a:ext uri="{FF2B5EF4-FFF2-40B4-BE49-F238E27FC236}">
                    <a16:creationId xmlns:a16="http://schemas.microsoft.com/office/drawing/2014/main" id="{28509A48-A782-4D0C-89B7-23B38230F017}"/>
                  </a:ext>
                </a:extLst>
              </p:cNvPr>
              <p:cNvSpPr txBox="1">
                <a:spLocks noRot="1" noChangeAspect="1" noMove="1" noResize="1" noEditPoints="1" noAdjustHandles="1" noChangeArrowheads="1" noChangeShapeType="1" noTextEdit="1"/>
              </p:cNvSpPr>
              <p:nvPr/>
            </p:nvSpPr>
            <p:spPr>
              <a:xfrm>
                <a:off x="4736362" y="1932373"/>
                <a:ext cx="1327342" cy="491481"/>
              </a:xfrm>
              <a:prstGeom prst="rect">
                <a:avLst/>
              </a:prstGeom>
              <a:blipFill>
                <a:blip r:embed="rId7"/>
                <a:stretch>
                  <a:fillRect/>
                </a:stretch>
              </a:blipFill>
              <a:ln>
                <a:solidFill>
                  <a:schemeClr val="bg1"/>
                </a:solidFill>
              </a:ln>
            </p:spPr>
            <p:txBody>
              <a:bodyPr/>
              <a:lstStyle/>
              <a:p>
                <a:r>
                  <a:rPr lang="en-GB">
                    <a:noFill/>
                  </a:rPr>
                  <a:t> </a:t>
                </a:r>
              </a:p>
            </p:txBody>
          </p:sp>
        </mc:Fallback>
      </mc:AlternateContent>
      <p:sp>
        <p:nvSpPr>
          <p:cNvPr id="15" name="CasellaDiTesto 14">
            <a:extLst>
              <a:ext uri="{FF2B5EF4-FFF2-40B4-BE49-F238E27FC236}">
                <a16:creationId xmlns:a16="http://schemas.microsoft.com/office/drawing/2014/main" id="{FEDD0D62-45C1-4775-B4CC-63E11C1017F7}"/>
              </a:ext>
            </a:extLst>
          </p:cNvPr>
          <p:cNvSpPr txBox="1"/>
          <p:nvPr/>
        </p:nvSpPr>
        <p:spPr>
          <a:xfrm>
            <a:off x="8800088" y="1568344"/>
            <a:ext cx="3216329" cy="353943"/>
          </a:xfrm>
          <a:prstGeom prst="rect">
            <a:avLst/>
          </a:prstGeom>
          <a:noFill/>
        </p:spPr>
        <p:txBody>
          <a:bodyPr wrap="square">
            <a:spAutoFit/>
          </a:bodyPr>
          <a:lstStyle/>
          <a:p>
            <a:r>
              <a:rPr lang="en-GB" sz="1700" b="1" dirty="0"/>
              <a:t>B</a:t>
            </a:r>
            <a:r>
              <a:rPr lang="en-GB" sz="1700" b="1" dirty="0">
                <a:solidFill>
                  <a:schemeClr val="tx1"/>
                </a:solidFill>
              </a:rPr>
              <a:t>unch 1, fit from turn 7k to 15k </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A1BF1C02-0C22-4CA9-BFA8-356A91998FCD}"/>
                  </a:ext>
                </a:extLst>
              </p:cNvPr>
              <p:cNvSpPr txBox="1"/>
              <p:nvPr/>
            </p:nvSpPr>
            <p:spPr>
              <a:xfrm>
                <a:off x="9064428" y="1937235"/>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𝟏𝟓𝟖𝟗</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16" name="CasellaDiTesto 15">
                <a:extLst>
                  <a:ext uri="{FF2B5EF4-FFF2-40B4-BE49-F238E27FC236}">
                    <a16:creationId xmlns:a16="http://schemas.microsoft.com/office/drawing/2014/main" id="{A1BF1C02-0C22-4CA9-BFA8-356A91998FCD}"/>
                  </a:ext>
                </a:extLst>
              </p:cNvPr>
              <p:cNvSpPr txBox="1">
                <a:spLocks noRot="1" noChangeAspect="1" noMove="1" noResize="1" noEditPoints="1" noAdjustHandles="1" noChangeArrowheads="1" noChangeShapeType="1" noTextEdit="1"/>
              </p:cNvSpPr>
              <p:nvPr/>
            </p:nvSpPr>
            <p:spPr>
              <a:xfrm>
                <a:off x="9064428" y="1937235"/>
                <a:ext cx="1327342" cy="491481"/>
              </a:xfrm>
              <a:prstGeom prst="rect">
                <a:avLst/>
              </a:prstGeom>
              <a:blipFill>
                <a:blip r:embed="rId8"/>
                <a:stretch>
                  <a:fillRect/>
                </a:stretch>
              </a:blipFill>
              <a:ln>
                <a:solidFill>
                  <a:schemeClr val="bg1"/>
                </a:solidFill>
              </a:ln>
            </p:spPr>
            <p:txBody>
              <a:bodyPr/>
              <a:lstStyle/>
              <a:p>
                <a:r>
                  <a:rPr lang="en-GB">
                    <a:noFill/>
                  </a:rPr>
                  <a:t> </a:t>
                </a:r>
              </a:p>
            </p:txBody>
          </p:sp>
        </mc:Fallback>
      </mc:AlternateContent>
      <p:sp>
        <p:nvSpPr>
          <p:cNvPr id="25" name="CasellaDiTesto 24">
            <a:extLst>
              <a:ext uri="{FF2B5EF4-FFF2-40B4-BE49-F238E27FC236}">
                <a16:creationId xmlns:a16="http://schemas.microsoft.com/office/drawing/2014/main" id="{99540694-A31B-4171-8ADE-35503BDAA3C8}"/>
              </a:ext>
            </a:extLst>
          </p:cNvPr>
          <p:cNvSpPr txBox="1"/>
          <p:nvPr/>
        </p:nvSpPr>
        <p:spPr>
          <a:xfrm>
            <a:off x="1722296" y="3296667"/>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6B1360F3-E3CE-4BA2-B83E-9EAA3D95D75C}"/>
                  </a:ext>
                </a:extLst>
              </p:cNvPr>
              <p:cNvSpPr txBox="1"/>
              <p:nvPr/>
            </p:nvSpPr>
            <p:spPr>
              <a:xfrm rot="16200000">
                <a:off x="-552060" y="2395331"/>
                <a:ext cx="1625984"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27" name="CasellaDiTesto 26">
                <a:extLst>
                  <a:ext uri="{FF2B5EF4-FFF2-40B4-BE49-F238E27FC236}">
                    <a16:creationId xmlns:a16="http://schemas.microsoft.com/office/drawing/2014/main" id="{6B1360F3-E3CE-4BA2-B83E-9EAA3D95D75C}"/>
                  </a:ext>
                </a:extLst>
              </p:cNvPr>
              <p:cNvSpPr txBox="1">
                <a:spLocks noRot="1" noChangeAspect="1" noMove="1" noResize="1" noEditPoints="1" noAdjustHandles="1" noChangeArrowheads="1" noChangeShapeType="1" noTextEdit="1"/>
              </p:cNvSpPr>
              <p:nvPr/>
            </p:nvSpPr>
            <p:spPr>
              <a:xfrm rot="16200000">
                <a:off x="-552060" y="2395331"/>
                <a:ext cx="1625984" cy="338554"/>
              </a:xfrm>
              <a:prstGeom prst="rect">
                <a:avLst/>
              </a:prstGeom>
              <a:blipFill>
                <a:blip r:embed="rId9"/>
                <a:stretch>
                  <a:fillRect l="-5357" r="-21429"/>
                </a:stretch>
              </a:blipFill>
            </p:spPr>
            <p:txBody>
              <a:bodyPr/>
              <a:lstStyle/>
              <a:p>
                <a:r>
                  <a:rPr lang="en-GB">
                    <a:noFill/>
                  </a:rPr>
                  <a:t> </a:t>
                </a:r>
              </a:p>
            </p:txBody>
          </p:sp>
        </mc:Fallback>
      </mc:AlternateContent>
      <p:sp>
        <p:nvSpPr>
          <p:cNvPr id="29" name="CasellaDiTesto 28">
            <a:extLst>
              <a:ext uri="{FF2B5EF4-FFF2-40B4-BE49-F238E27FC236}">
                <a16:creationId xmlns:a16="http://schemas.microsoft.com/office/drawing/2014/main" id="{434509EC-E901-4D92-911A-671498E945DE}"/>
              </a:ext>
            </a:extLst>
          </p:cNvPr>
          <p:cNvSpPr txBox="1"/>
          <p:nvPr/>
        </p:nvSpPr>
        <p:spPr>
          <a:xfrm>
            <a:off x="5791821" y="3295581"/>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B799F305-123B-486F-946F-80BCEA37DBE5}"/>
                  </a:ext>
                </a:extLst>
              </p:cNvPr>
              <p:cNvSpPr txBox="1"/>
              <p:nvPr/>
            </p:nvSpPr>
            <p:spPr>
              <a:xfrm rot="16200000">
                <a:off x="3528810" y="2384534"/>
                <a:ext cx="1660304"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30" name="CasellaDiTesto 29">
                <a:extLst>
                  <a:ext uri="{FF2B5EF4-FFF2-40B4-BE49-F238E27FC236}">
                    <a16:creationId xmlns:a16="http://schemas.microsoft.com/office/drawing/2014/main" id="{B799F305-123B-486F-946F-80BCEA37DBE5}"/>
                  </a:ext>
                </a:extLst>
              </p:cNvPr>
              <p:cNvSpPr txBox="1">
                <a:spLocks noRot="1" noChangeAspect="1" noMove="1" noResize="1" noEditPoints="1" noAdjustHandles="1" noChangeArrowheads="1" noChangeShapeType="1" noTextEdit="1"/>
              </p:cNvSpPr>
              <p:nvPr/>
            </p:nvSpPr>
            <p:spPr>
              <a:xfrm rot="16200000">
                <a:off x="3528810" y="2384534"/>
                <a:ext cx="1660304" cy="338554"/>
              </a:xfrm>
              <a:prstGeom prst="rect">
                <a:avLst/>
              </a:prstGeom>
              <a:blipFill>
                <a:blip r:embed="rId10"/>
                <a:stretch>
                  <a:fillRect l="-5357" r="-21429"/>
                </a:stretch>
              </a:blipFill>
            </p:spPr>
            <p:txBody>
              <a:bodyPr/>
              <a:lstStyle/>
              <a:p>
                <a:r>
                  <a:rPr lang="en-GB">
                    <a:noFill/>
                  </a:rPr>
                  <a:t> </a:t>
                </a:r>
              </a:p>
            </p:txBody>
          </p:sp>
        </mc:Fallback>
      </mc:AlternateContent>
      <p:sp>
        <p:nvSpPr>
          <p:cNvPr id="31" name="CasellaDiTesto 30">
            <a:extLst>
              <a:ext uri="{FF2B5EF4-FFF2-40B4-BE49-F238E27FC236}">
                <a16:creationId xmlns:a16="http://schemas.microsoft.com/office/drawing/2014/main" id="{FEC72E6D-8492-4EAE-87D3-BAF402529EDC}"/>
              </a:ext>
            </a:extLst>
          </p:cNvPr>
          <p:cNvSpPr txBox="1"/>
          <p:nvPr/>
        </p:nvSpPr>
        <p:spPr>
          <a:xfrm>
            <a:off x="10022938" y="3290257"/>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3FBF9902-AC7E-4074-88ED-16119E66DF0B}"/>
                  </a:ext>
                </a:extLst>
              </p:cNvPr>
              <p:cNvSpPr txBox="1"/>
              <p:nvPr/>
            </p:nvSpPr>
            <p:spPr>
              <a:xfrm rot="16200000">
                <a:off x="7585324" y="2360949"/>
                <a:ext cx="1661658"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32" name="CasellaDiTesto 31">
                <a:extLst>
                  <a:ext uri="{FF2B5EF4-FFF2-40B4-BE49-F238E27FC236}">
                    <a16:creationId xmlns:a16="http://schemas.microsoft.com/office/drawing/2014/main" id="{3FBF9902-AC7E-4074-88ED-16119E66DF0B}"/>
                  </a:ext>
                </a:extLst>
              </p:cNvPr>
              <p:cNvSpPr txBox="1">
                <a:spLocks noRot="1" noChangeAspect="1" noMove="1" noResize="1" noEditPoints="1" noAdjustHandles="1" noChangeArrowheads="1" noChangeShapeType="1" noTextEdit="1"/>
              </p:cNvSpPr>
              <p:nvPr/>
            </p:nvSpPr>
            <p:spPr>
              <a:xfrm rot="16200000">
                <a:off x="7585324" y="2360949"/>
                <a:ext cx="1661658" cy="338554"/>
              </a:xfrm>
              <a:prstGeom prst="rect">
                <a:avLst/>
              </a:prstGeom>
              <a:blipFill>
                <a:blip r:embed="rId11"/>
                <a:stretch>
                  <a:fillRect l="-5455" r="-23636"/>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ADC9F124-B683-4306-A05A-DC6D8376A806}"/>
              </a:ext>
            </a:extLst>
          </p:cNvPr>
          <p:cNvPicPr>
            <a:picLocks noChangeAspect="1"/>
          </p:cNvPicPr>
          <p:nvPr/>
        </p:nvPicPr>
        <p:blipFill>
          <a:blip r:embed="rId12"/>
          <a:stretch>
            <a:fillRect/>
          </a:stretch>
        </p:blipFill>
        <p:spPr>
          <a:xfrm>
            <a:off x="432514" y="3965148"/>
            <a:ext cx="3370249" cy="1466088"/>
          </a:xfrm>
          <a:prstGeom prst="rect">
            <a:avLst/>
          </a:prstGeom>
        </p:spPr>
      </p:pic>
      <p:sp>
        <p:nvSpPr>
          <p:cNvPr id="24" name="CasellaDiTesto 23">
            <a:extLst>
              <a:ext uri="{FF2B5EF4-FFF2-40B4-BE49-F238E27FC236}">
                <a16:creationId xmlns:a16="http://schemas.microsoft.com/office/drawing/2014/main" id="{7ED8B4EE-6232-4602-AA1E-31989E96DCAF}"/>
              </a:ext>
            </a:extLst>
          </p:cNvPr>
          <p:cNvSpPr txBox="1"/>
          <p:nvPr/>
        </p:nvSpPr>
        <p:spPr>
          <a:xfrm>
            <a:off x="618122" y="3672837"/>
            <a:ext cx="3370249" cy="353943"/>
          </a:xfrm>
          <a:prstGeom prst="rect">
            <a:avLst/>
          </a:prstGeom>
          <a:noFill/>
        </p:spPr>
        <p:txBody>
          <a:bodyPr wrap="square">
            <a:spAutoFit/>
          </a:bodyPr>
          <a:lstStyle/>
          <a:p>
            <a:r>
              <a:rPr lang="en-GB" sz="1700" b="1" dirty="0"/>
              <a:t>B</a:t>
            </a:r>
            <a:r>
              <a:rPr lang="en-GB" sz="1700" b="1" dirty="0">
                <a:solidFill>
                  <a:schemeClr val="tx1"/>
                </a:solidFill>
              </a:rPr>
              <a:t>unch 31, fit from turn 4k to 15k </a:t>
            </a: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3DD694D5-E86C-4014-B965-D78530C3A11E}"/>
                  </a:ext>
                </a:extLst>
              </p:cNvPr>
              <p:cNvSpPr txBox="1"/>
              <p:nvPr/>
            </p:nvSpPr>
            <p:spPr>
              <a:xfrm>
                <a:off x="1247429" y="4095963"/>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𝟏𝟓𝟖𝟑</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26" name="CasellaDiTesto 25">
                <a:extLst>
                  <a:ext uri="{FF2B5EF4-FFF2-40B4-BE49-F238E27FC236}">
                    <a16:creationId xmlns:a16="http://schemas.microsoft.com/office/drawing/2014/main" id="{3DD694D5-E86C-4014-B965-D78530C3A11E}"/>
                  </a:ext>
                </a:extLst>
              </p:cNvPr>
              <p:cNvSpPr txBox="1">
                <a:spLocks noRot="1" noChangeAspect="1" noMove="1" noResize="1" noEditPoints="1" noAdjustHandles="1" noChangeArrowheads="1" noChangeShapeType="1" noTextEdit="1"/>
              </p:cNvSpPr>
              <p:nvPr/>
            </p:nvSpPr>
            <p:spPr>
              <a:xfrm>
                <a:off x="1247429" y="4095963"/>
                <a:ext cx="1327342" cy="491481"/>
              </a:xfrm>
              <a:prstGeom prst="rect">
                <a:avLst/>
              </a:prstGeom>
              <a:blipFill>
                <a:blip r:embed="rId13"/>
                <a:stretch>
                  <a:fillRect/>
                </a:stretch>
              </a:blipFill>
              <a:ln>
                <a:solidFill>
                  <a:schemeClr val="bg1"/>
                </a:solidFill>
              </a:ln>
            </p:spPr>
            <p:txBody>
              <a:bodyPr/>
              <a:lstStyle/>
              <a:p>
                <a:r>
                  <a:rPr lang="en-GB">
                    <a:noFill/>
                  </a:rPr>
                  <a:t> </a:t>
                </a:r>
              </a:p>
            </p:txBody>
          </p:sp>
        </mc:Fallback>
      </mc:AlternateContent>
      <p:sp>
        <p:nvSpPr>
          <p:cNvPr id="28" name="CasellaDiTesto 27">
            <a:extLst>
              <a:ext uri="{FF2B5EF4-FFF2-40B4-BE49-F238E27FC236}">
                <a16:creationId xmlns:a16="http://schemas.microsoft.com/office/drawing/2014/main" id="{B90ED40B-CF8F-414B-BA3D-D4DDA556C1D5}"/>
              </a:ext>
            </a:extLst>
          </p:cNvPr>
          <p:cNvSpPr txBox="1"/>
          <p:nvPr/>
        </p:nvSpPr>
        <p:spPr>
          <a:xfrm>
            <a:off x="1722296" y="5379827"/>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8C7EAB89-2A05-4DDE-8775-899C4F4464B5}"/>
                  </a:ext>
                </a:extLst>
              </p:cNvPr>
              <p:cNvSpPr txBox="1"/>
              <p:nvPr/>
            </p:nvSpPr>
            <p:spPr>
              <a:xfrm rot="16200000">
                <a:off x="-537104" y="4467480"/>
                <a:ext cx="1642800"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34" name="CasellaDiTesto 33">
                <a:extLst>
                  <a:ext uri="{FF2B5EF4-FFF2-40B4-BE49-F238E27FC236}">
                    <a16:creationId xmlns:a16="http://schemas.microsoft.com/office/drawing/2014/main" id="{8C7EAB89-2A05-4DDE-8775-899C4F4464B5}"/>
                  </a:ext>
                </a:extLst>
              </p:cNvPr>
              <p:cNvSpPr txBox="1">
                <a:spLocks noRot="1" noChangeAspect="1" noMove="1" noResize="1" noEditPoints="1" noAdjustHandles="1" noChangeArrowheads="1" noChangeShapeType="1" noTextEdit="1"/>
              </p:cNvSpPr>
              <p:nvPr/>
            </p:nvSpPr>
            <p:spPr>
              <a:xfrm rot="16200000">
                <a:off x="-537104" y="4467480"/>
                <a:ext cx="1642800" cy="338554"/>
              </a:xfrm>
              <a:prstGeom prst="rect">
                <a:avLst/>
              </a:prstGeom>
              <a:blipFill>
                <a:blip r:embed="rId14"/>
                <a:stretch>
                  <a:fillRect l="-5455" r="-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1B28AE14-A6F0-4E84-9AF7-7760C6FE0657}"/>
                  </a:ext>
                </a:extLst>
              </p:cNvPr>
              <p:cNvSpPr txBox="1"/>
              <p:nvPr/>
            </p:nvSpPr>
            <p:spPr>
              <a:xfrm>
                <a:off x="633771" y="2915153"/>
                <a:ext cx="771187" cy="353943"/>
              </a:xfrm>
              <a:prstGeom prst="rect">
                <a:avLst/>
              </a:prstGeom>
              <a:solidFill>
                <a:schemeClr val="bg1"/>
              </a:solidFill>
              <a:ln>
                <a:solidFill>
                  <a:schemeClr val="tx1"/>
                </a:solidFill>
              </a:ln>
            </p:spPr>
            <p:txBody>
              <a:bodyPr wrap="square">
                <a:spAutoFit/>
              </a:bodyPr>
              <a:lstStyle/>
              <a:p>
                <a14:m>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𝟎</m:t>
                    </m:r>
                  </m:oMath>
                </a14:m>
                <a:r>
                  <a:rPr lang="en-GB" sz="1700" b="1" dirty="0">
                    <a:solidFill>
                      <a:srgbClr val="00B050"/>
                    </a:solidFill>
                  </a:rPr>
                  <a:t> </a:t>
                </a:r>
                <a:endParaRPr lang="en-GB" sz="1700" dirty="0">
                  <a:solidFill>
                    <a:srgbClr val="00B050"/>
                  </a:solidFill>
                </a:endParaRPr>
              </a:p>
            </p:txBody>
          </p:sp>
        </mc:Choice>
        <mc:Fallback xmlns="">
          <p:sp>
            <p:nvSpPr>
              <p:cNvPr id="35" name="CasellaDiTesto 34">
                <a:extLst>
                  <a:ext uri="{FF2B5EF4-FFF2-40B4-BE49-F238E27FC236}">
                    <a16:creationId xmlns:a16="http://schemas.microsoft.com/office/drawing/2014/main" id="{1B28AE14-A6F0-4E84-9AF7-7760C6FE0657}"/>
                  </a:ext>
                </a:extLst>
              </p:cNvPr>
              <p:cNvSpPr txBox="1">
                <a:spLocks noRot="1" noChangeAspect="1" noMove="1" noResize="1" noEditPoints="1" noAdjustHandles="1" noChangeArrowheads="1" noChangeShapeType="1" noTextEdit="1"/>
              </p:cNvSpPr>
              <p:nvPr/>
            </p:nvSpPr>
            <p:spPr>
              <a:xfrm>
                <a:off x="633771" y="2915153"/>
                <a:ext cx="771187" cy="353943"/>
              </a:xfrm>
              <a:prstGeom prst="rect">
                <a:avLst/>
              </a:prstGeom>
              <a:blipFill>
                <a:blip r:embed="rId15"/>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C388170F-E10C-4672-B4D6-169DB5B7592B}"/>
                  </a:ext>
                </a:extLst>
              </p:cNvPr>
              <p:cNvSpPr txBox="1"/>
              <p:nvPr/>
            </p:nvSpPr>
            <p:spPr>
              <a:xfrm>
                <a:off x="4736557" y="4084680"/>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𝟏𝟔𝟑𝟗</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37" name="CasellaDiTesto 36">
                <a:extLst>
                  <a:ext uri="{FF2B5EF4-FFF2-40B4-BE49-F238E27FC236}">
                    <a16:creationId xmlns:a16="http://schemas.microsoft.com/office/drawing/2014/main" id="{C388170F-E10C-4672-B4D6-169DB5B7592B}"/>
                  </a:ext>
                </a:extLst>
              </p:cNvPr>
              <p:cNvSpPr txBox="1">
                <a:spLocks noRot="1" noChangeAspect="1" noMove="1" noResize="1" noEditPoints="1" noAdjustHandles="1" noChangeArrowheads="1" noChangeShapeType="1" noTextEdit="1"/>
              </p:cNvSpPr>
              <p:nvPr/>
            </p:nvSpPr>
            <p:spPr>
              <a:xfrm>
                <a:off x="4736557" y="4084680"/>
                <a:ext cx="1327342" cy="491481"/>
              </a:xfrm>
              <a:prstGeom prst="rect">
                <a:avLst/>
              </a:prstGeom>
              <a:blipFill>
                <a:blip r:embed="rId16"/>
                <a:stretch>
                  <a:fillRect/>
                </a:stretch>
              </a:blipFill>
              <a:ln>
                <a:solidFill>
                  <a:schemeClr val="bg1"/>
                </a:solidFill>
              </a:ln>
            </p:spPr>
            <p:txBody>
              <a:bodyPr/>
              <a:lstStyle/>
              <a:p>
                <a:r>
                  <a:rPr lang="en-GB">
                    <a:noFill/>
                  </a:rPr>
                  <a:t> </a:t>
                </a:r>
              </a:p>
            </p:txBody>
          </p:sp>
        </mc:Fallback>
      </mc:AlternateContent>
      <p:sp>
        <p:nvSpPr>
          <p:cNvPr id="38" name="CasellaDiTesto 37">
            <a:extLst>
              <a:ext uri="{FF2B5EF4-FFF2-40B4-BE49-F238E27FC236}">
                <a16:creationId xmlns:a16="http://schemas.microsoft.com/office/drawing/2014/main" id="{C6968796-A033-496B-9808-72A99C83DB16}"/>
              </a:ext>
            </a:extLst>
          </p:cNvPr>
          <p:cNvSpPr txBox="1"/>
          <p:nvPr/>
        </p:nvSpPr>
        <p:spPr>
          <a:xfrm>
            <a:off x="4741915" y="3675004"/>
            <a:ext cx="3332906" cy="353943"/>
          </a:xfrm>
          <a:prstGeom prst="rect">
            <a:avLst/>
          </a:prstGeom>
          <a:noFill/>
        </p:spPr>
        <p:txBody>
          <a:bodyPr wrap="square">
            <a:spAutoFit/>
          </a:bodyPr>
          <a:lstStyle/>
          <a:p>
            <a:r>
              <a:rPr lang="en-GB" sz="1700" b="1" dirty="0">
                <a:solidFill>
                  <a:schemeClr val="tx1"/>
                </a:solidFill>
              </a:rPr>
              <a:t>Bunch 31, fit from turn 0 to 10k </a:t>
            </a:r>
          </a:p>
        </p:txBody>
      </p:sp>
      <p:pic>
        <p:nvPicPr>
          <p:cNvPr id="19" name="Immagine 18">
            <a:extLst>
              <a:ext uri="{FF2B5EF4-FFF2-40B4-BE49-F238E27FC236}">
                <a16:creationId xmlns:a16="http://schemas.microsoft.com/office/drawing/2014/main" id="{499D342D-744D-4D8A-AD4E-6383E8CCF9AC}"/>
              </a:ext>
            </a:extLst>
          </p:cNvPr>
          <p:cNvPicPr>
            <a:picLocks noChangeAspect="1"/>
          </p:cNvPicPr>
          <p:nvPr/>
        </p:nvPicPr>
        <p:blipFill>
          <a:blip r:embed="rId17"/>
          <a:stretch>
            <a:fillRect/>
          </a:stretch>
        </p:blipFill>
        <p:spPr>
          <a:xfrm>
            <a:off x="8536726" y="3947406"/>
            <a:ext cx="3424909" cy="1495186"/>
          </a:xfrm>
          <a:prstGeom prst="rect">
            <a:avLst/>
          </a:prstGeom>
        </p:spPr>
      </p:pic>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0A6E1095-D668-404B-BCEC-11AAFEA7D31A}"/>
                  </a:ext>
                </a:extLst>
              </p:cNvPr>
              <p:cNvSpPr txBox="1"/>
              <p:nvPr/>
            </p:nvSpPr>
            <p:spPr>
              <a:xfrm>
                <a:off x="9080910" y="4067532"/>
                <a:ext cx="1327342" cy="491481"/>
              </a:xfrm>
              <a:prstGeom prst="rect">
                <a:avLst/>
              </a:prstGeom>
              <a:no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00" b="1" i="1" smtClean="0">
                              <a:solidFill>
                                <a:srgbClr val="FF0000"/>
                              </a:solidFill>
                              <a:latin typeface="Cambria Math" panose="02040503050406030204" pitchFamily="18" charset="0"/>
                            </a:rPr>
                          </m:ctrlPr>
                        </m:sSubPr>
                        <m:e>
                          <m:r>
                            <a:rPr lang="en-GB" sz="1700" b="1" i="1" smtClean="0">
                              <a:solidFill>
                                <a:srgbClr val="FF0000"/>
                              </a:solidFill>
                              <a:latin typeface="Cambria Math" panose="02040503050406030204" pitchFamily="18" charset="0"/>
                              <a:ea typeface="Cambria Math" panose="02040503050406030204" pitchFamily="18" charset="0"/>
                            </a:rPr>
                            <m:t>𝜶</m:t>
                          </m:r>
                        </m:e>
                        <m:sub>
                          <m:r>
                            <a:rPr lang="en-GB" sz="1700" b="1" i="1" smtClean="0">
                              <a:solidFill>
                                <a:srgbClr val="FF0000"/>
                              </a:solidFill>
                              <a:latin typeface="Cambria Math" panose="02040503050406030204" pitchFamily="18" charset="0"/>
                            </a:rPr>
                            <m:t>𝒓</m:t>
                          </m:r>
                        </m:sub>
                      </m:sSub>
                      <m:r>
                        <a:rPr lang="en-GB" sz="1700" b="1" i="1" smtClean="0">
                          <a:solidFill>
                            <a:srgbClr val="FF0000"/>
                          </a:solidFill>
                          <a:latin typeface="Cambria Math" panose="02040503050406030204" pitchFamily="18" charset="0"/>
                        </a:rPr>
                        <m:t>=</m:t>
                      </m:r>
                      <m:r>
                        <a:rPr lang="en-GB" sz="1700" b="1" i="1" smtClean="0">
                          <a:solidFill>
                            <a:srgbClr val="FF0000"/>
                          </a:solidFill>
                          <a:latin typeface="Cambria Math" panose="02040503050406030204" pitchFamily="18" charset="0"/>
                        </a:rPr>
                        <m:t>𝟏𝟓𝟖𝟒</m:t>
                      </m:r>
                      <m:f>
                        <m:fPr>
                          <m:ctrlPr>
                            <a:rPr lang="en-GB" sz="1700" b="1" i="1" smtClean="0">
                              <a:solidFill>
                                <a:srgbClr val="FF0000"/>
                              </a:solidFill>
                              <a:latin typeface="Cambria Math" panose="02040503050406030204" pitchFamily="18" charset="0"/>
                            </a:rPr>
                          </m:ctrlPr>
                        </m:fPr>
                        <m:num>
                          <m:r>
                            <a:rPr lang="en-GB" sz="1700" b="1" i="1" smtClean="0">
                              <a:solidFill>
                                <a:srgbClr val="FF0000"/>
                              </a:solidFill>
                              <a:latin typeface="Cambria Math" panose="02040503050406030204" pitchFamily="18" charset="0"/>
                            </a:rPr>
                            <m:t>𝟏</m:t>
                          </m:r>
                        </m:num>
                        <m:den>
                          <m:r>
                            <a:rPr lang="en-GB" sz="1700" b="1" i="0" smtClean="0">
                              <a:solidFill>
                                <a:srgbClr val="FF0000"/>
                              </a:solidFill>
                              <a:latin typeface="Cambria Math" panose="02040503050406030204" pitchFamily="18" charset="0"/>
                            </a:rPr>
                            <m:t>𝐬</m:t>
                          </m:r>
                        </m:den>
                      </m:f>
                    </m:oMath>
                  </m:oMathPara>
                </a14:m>
                <a:endParaRPr lang="en-GB" sz="1700" b="1" dirty="0"/>
              </a:p>
            </p:txBody>
          </p:sp>
        </mc:Choice>
        <mc:Fallback xmlns="">
          <p:sp>
            <p:nvSpPr>
              <p:cNvPr id="40" name="CasellaDiTesto 39">
                <a:extLst>
                  <a:ext uri="{FF2B5EF4-FFF2-40B4-BE49-F238E27FC236}">
                    <a16:creationId xmlns:a16="http://schemas.microsoft.com/office/drawing/2014/main" id="{0A6E1095-D668-404B-BCEC-11AAFEA7D31A}"/>
                  </a:ext>
                </a:extLst>
              </p:cNvPr>
              <p:cNvSpPr txBox="1">
                <a:spLocks noRot="1" noChangeAspect="1" noMove="1" noResize="1" noEditPoints="1" noAdjustHandles="1" noChangeArrowheads="1" noChangeShapeType="1" noTextEdit="1"/>
              </p:cNvSpPr>
              <p:nvPr/>
            </p:nvSpPr>
            <p:spPr>
              <a:xfrm>
                <a:off x="9080910" y="4067532"/>
                <a:ext cx="1327342" cy="491481"/>
              </a:xfrm>
              <a:prstGeom prst="rect">
                <a:avLst/>
              </a:prstGeom>
              <a:blipFill>
                <a:blip r:embed="rId18"/>
                <a:stretch>
                  <a:fillRect/>
                </a:stretch>
              </a:blipFill>
              <a:ln>
                <a:solidFill>
                  <a:schemeClr val="bg1"/>
                </a:solidFill>
              </a:ln>
            </p:spPr>
            <p:txBody>
              <a:bodyPr/>
              <a:lstStyle/>
              <a:p>
                <a:r>
                  <a:rPr lang="en-GB">
                    <a:noFill/>
                  </a:rPr>
                  <a:t> </a:t>
                </a:r>
              </a:p>
            </p:txBody>
          </p:sp>
        </mc:Fallback>
      </mc:AlternateContent>
      <p:sp>
        <p:nvSpPr>
          <p:cNvPr id="41" name="CasellaDiTesto 40">
            <a:extLst>
              <a:ext uri="{FF2B5EF4-FFF2-40B4-BE49-F238E27FC236}">
                <a16:creationId xmlns:a16="http://schemas.microsoft.com/office/drawing/2014/main" id="{AFC7566A-9239-4B49-A785-5739CD6722BA}"/>
              </a:ext>
            </a:extLst>
          </p:cNvPr>
          <p:cNvSpPr txBox="1"/>
          <p:nvPr/>
        </p:nvSpPr>
        <p:spPr>
          <a:xfrm>
            <a:off x="8802345" y="3672837"/>
            <a:ext cx="3341479" cy="353943"/>
          </a:xfrm>
          <a:prstGeom prst="rect">
            <a:avLst/>
          </a:prstGeom>
          <a:noFill/>
        </p:spPr>
        <p:txBody>
          <a:bodyPr wrap="square">
            <a:spAutoFit/>
          </a:bodyPr>
          <a:lstStyle/>
          <a:p>
            <a:r>
              <a:rPr lang="en-GB" sz="1700" b="1" dirty="0"/>
              <a:t>B</a:t>
            </a:r>
            <a:r>
              <a:rPr lang="en-GB" sz="1700" b="1" dirty="0">
                <a:solidFill>
                  <a:schemeClr val="tx1"/>
                </a:solidFill>
              </a:rPr>
              <a:t>unch 31, fit from turn 7k to 15k </a:t>
            </a:r>
          </a:p>
        </p:txBody>
      </p:sp>
      <p:sp>
        <p:nvSpPr>
          <p:cNvPr id="42" name="CasellaDiTesto 41">
            <a:extLst>
              <a:ext uri="{FF2B5EF4-FFF2-40B4-BE49-F238E27FC236}">
                <a16:creationId xmlns:a16="http://schemas.microsoft.com/office/drawing/2014/main" id="{5B64ACDD-DF6C-4FBD-9F72-1432B0968974}"/>
              </a:ext>
            </a:extLst>
          </p:cNvPr>
          <p:cNvSpPr txBox="1"/>
          <p:nvPr/>
        </p:nvSpPr>
        <p:spPr>
          <a:xfrm>
            <a:off x="9987597" y="5382860"/>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AC0BBB09-3523-4DC5-B7F2-159445C83133}"/>
                  </a:ext>
                </a:extLst>
              </p:cNvPr>
              <p:cNvSpPr txBox="1"/>
              <p:nvPr/>
            </p:nvSpPr>
            <p:spPr>
              <a:xfrm rot="16200000">
                <a:off x="7585324" y="4434680"/>
                <a:ext cx="1661658"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43" name="CasellaDiTesto 42">
                <a:extLst>
                  <a:ext uri="{FF2B5EF4-FFF2-40B4-BE49-F238E27FC236}">
                    <a16:creationId xmlns:a16="http://schemas.microsoft.com/office/drawing/2014/main" id="{AC0BBB09-3523-4DC5-B7F2-159445C83133}"/>
                  </a:ext>
                </a:extLst>
              </p:cNvPr>
              <p:cNvSpPr txBox="1">
                <a:spLocks noRot="1" noChangeAspect="1" noMove="1" noResize="1" noEditPoints="1" noAdjustHandles="1" noChangeArrowheads="1" noChangeShapeType="1" noTextEdit="1"/>
              </p:cNvSpPr>
              <p:nvPr/>
            </p:nvSpPr>
            <p:spPr>
              <a:xfrm rot="16200000">
                <a:off x="7585324" y="4434680"/>
                <a:ext cx="1661658" cy="338554"/>
              </a:xfrm>
              <a:prstGeom prst="rect">
                <a:avLst/>
              </a:prstGeom>
              <a:blipFill>
                <a:blip r:embed="rId19"/>
                <a:stretch>
                  <a:fillRect l="-5455" r="-23636"/>
                </a:stretch>
              </a:blipFill>
            </p:spPr>
            <p:txBody>
              <a:bodyPr/>
              <a:lstStyle/>
              <a:p>
                <a:r>
                  <a:rPr lang="en-GB">
                    <a:noFill/>
                  </a:rPr>
                  <a:t> </a:t>
                </a:r>
              </a:p>
            </p:txBody>
          </p:sp>
        </mc:Fallback>
      </mc:AlternateContent>
      <p:sp>
        <p:nvSpPr>
          <p:cNvPr id="44" name="CasellaDiTesto 43">
            <a:extLst>
              <a:ext uri="{FF2B5EF4-FFF2-40B4-BE49-F238E27FC236}">
                <a16:creationId xmlns:a16="http://schemas.microsoft.com/office/drawing/2014/main" id="{24E8457E-749C-4EF8-8B52-8E6367D1B868}"/>
              </a:ext>
            </a:extLst>
          </p:cNvPr>
          <p:cNvSpPr txBox="1"/>
          <p:nvPr/>
        </p:nvSpPr>
        <p:spPr>
          <a:xfrm>
            <a:off x="5788279" y="5382884"/>
            <a:ext cx="924560" cy="338554"/>
          </a:xfrm>
          <a:prstGeom prst="rect">
            <a:avLst/>
          </a:prstGeom>
          <a:noFill/>
        </p:spPr>
        <p:txBody>
          <a:bodyPr wrap="square" rtlCol="0">
            <a:spAutoFit/>
          </a:bodyPr>
          <a:lstStyle/>
          <a:p>
            <a:r>
              <a:rPr lang="en-GB" sz="1600" dirty="0"/>
              <a:t>Time [s]</a:t>
            </a:r>
          </a:p>
        </p:txBody>
      </p:sp>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1E493522-7EB4-41CB-A180-2932D0555712}"/>
                  </a:ext>
                </a:extLst>
              </p:cNvPr>
              <p:cNvSpPr txBox="1"/>
              <p:nvPr/>
            </p:nvSpPr>
            <p:spPr>
              <a:xfrm rot="16200000">
                <a:off x="3501583" y="4457965"/>
                <a:ext cx="1661658" cy="338554"/>
              </a:xfrm>
              <a:prstGeom prst="rect">
                <a:avLst/>
              </a:prstGeom>
              <a:noFill/>
            </p:spPr>
            <p:txBody>
              <a:bodyPr wrap="square" rtlCol="0">
                <a:spAutoFit/>
              </a:bodyPr>
              <a:lstStyle/>
              <a:p>
                <a14:m>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i="1" smtClean="0">
                        <a:latin typeface="Cambria Math" panose="02040503050406030204" pitchFamily="18" charset="0"/>
                        <a:ea typeface="Cambria Math" panose="02040503050406030204" pitchFamily="18" charset="0"/>
                      </a:rPr>
                      <m:t>𝜑</m:t>
                    </m:r>
                  </m:oMath>
                </a14:m>
                <a:r>
                  <a:rPr lang="en-GB" sz="1600" dirty="0"/>
                  <a:t> mod 2</a:t>
                </a:r>
                <a14:m>
                  <m:oMath xmlns:m="http://schemas.openxmlformats.org/officeDocument/2006/math">
                    <m:r>
                      <a:rPr lang="en-GB" sz="1600" i="1" smtClean="0">
                        <a:latin typeface="Cambria Math" panose="02040503050406030204" pitchFamily="18" charset="0"/>
                        <a:ea typeface="Cambria Math" panose="02040503050406030204" pitchFamily="18" charset="0"/>
                      </a:rPr>
                      <m:t>𝜋</m:t>
                    </m:r>
                  </m:oMath>
                </a14:m>
                <a:r>
                  <a:rPr lang="en-GB" sz="1600" dirty="0"/>
                  <a:t> [rad]</a:t>
                </a:r>
              </a:p>
            </p:txBody>
          </p:sp>
        </mc:Choice>
        <mc:Fallback xmlns="">
          <p:sp>
            <p:nvSpPr>
              <p:cNvPr id="45" name="CasellaDiTesto 44">
                <a:extLst>
                  <a:ext uri="{FF2B5EF4-FFF2-40B4-BE49-F238E27FC236}">
                    <a16:creationId xmlns:a16="http://schemas.microsoft.com/office/drawing/2014/main" id="{1E493522-7EB4-41CB-A180-2932D0555712}"/>
                  </a:ext>
                </a:extLst>
              </p:cNvPr>
              <p:cNvSpPr txBox="1">
                <a:spLocks noRot="1" noChangeAspect="1" noMove="1" noResize="1" noEditPoints="1" noAdjustHandles="1" noChangeArrowheads="1" noChangeShapeType="1" noTextEdit="1"/>
              </p:cNvSpPr>
              <p:nvPr/>
            </p:nvSpPr>
            <p:spPr>
              <a:xfrm rot="16200000">
                <a:off x="3501583" y="4457965"/>
                <a:ext cx="1661658" cy="338554"/>
              </a:xfrm>
              <a:prstGeom prst="rect">
                <a:avLst/>
              </a:prstGeom>
              <a:blipFill>
                <a:blip r:embed="rId20"/>
                <a:stretch>
                  <a:fillRect l="-5455" r="-2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8A7D815D-A713-4C2D-A249-D74BD660E8A1}"/>
                  </a:ext>
                </a:extLst>
              </p:cNvPr>
              <p:cNvSpPr txBox="1"/>
              <p:nvPr/>
            </p:nvSpPr>
            <p:spPr>
              <a:xfrm>
                <a:off x="618122" y="4982374"/>
                <a:ext cx="771187" cy="353943"/>
              </a:xfrm>
              <a:prstGeom prst="rect">
                <a:avLst/>
              </a:prstGeom>
              <a:solidFill>
                <a:schemeClr val="bg1"/>
              </a:solidFill>
              <a:ln>
                <a:solidFill>
                  <a:schemeClr val="tx1"/>
                </a:solidFill>
              </a:ln>
            </p:spPr>
            <p:txBody>
              <a:bodyPr wrap="square">
                <a:spAutoFit/>
              </a:bodyPr>
              <a:lstStyle/>
              <a:p>
                <a14:m>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𝟎</m:t>
                    </m:r>
                  </m:oMath>
                </a14:m>
                <a:r>
                  <a:rPr lang="en-GB" sz="1700" b="1" dirty="0">
                    <a:solidFill>
                      <a:srgbClr val="00B050"/>
                    </a:solidFill>
                  </a:rPr>
                  <a:t> </a:t>
                </a:r>
                <a:endParaRPr lang="en-GB" sz="1700" dirty="0">
                  <a:solidFill>
                    <a:srgbClr val="00B050"/>
                  </a:solidFill>
                </a:endParaRPr>
              </a:p>
            </p:txBody>
          </p:sp>
        </mc:Choice>
        <mc:Fallback xmlns="">
          <p:sp>
            <p:nvSpPr>
              <p:cNvPr id="47" name="CasellaDiTesto 46">
                <a:extLst>
                  <a:ext uri="{FF2B5EF4-FFF2-40B4-BE49-F238E27FC236}">
                    <a16:creationId xmlns:a16="http://schemas.microsoft.com/office/drawing/2014/main" id="{8A7D815D-A713-4C2D-A249-D74BD660E8A1}"/>
                  </a:ext>
                </a:extLst>
              </p:cNvPr>
              <p:cNvSpPr txBox="1">
                <a:spLocks noRot="1" noChangeAspect="1" noMove="1" noResize="1" noEditPoints="1" noAdjustHandles="1" noChangeArrowheads="1" noChangeShapeType="1" noTextEdit="1"/>
              </p:cNvSpPr>
              <p:nvPr/>
            </p:nvSpPr>
            <p:spPr>
              <a:xfrm>
                <a:off x="618122" y="4982374"/>
                <a:ext cx="771187" cy="353943"/>
              </a:xfrm>
              <a:prstGeom prst="rect">
                <a:avLst/>
              </a:prstGeom>
              <a:blipFill>
                <a:blip r:embed="rId21"/>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7EAFE6D2-7DE2-4808-A21D-8094223A9014}"/>
                  </a:ext>
                </a:extLst>
              </p:cNvPr>
              <p:cNvSpPr txBox="1"/>
              <p:nvPr/>
            </p:nvSpPr>
            <p:spPr>
              <a:xfrm>
                <a:off x="4689629" y="2925942"/>
                <a:ext cx="771187" cy="353943"/>
              </a:xfrm>
              <a:prstGeom prst="rect">
                <a:avLst/>
              </a:prstGeom>
              <a:solidFill>
                <a:schemeClr val="bg1"/>
              </a:solidFill>
              <a:ln>
                <a:solidFill>
                  <a:schemeClr val="tx1"/>
                </a:solidFill>
              </a:ln>
            </p:spPr>
            <p:txBody>
              <a:bodyPr wrap="square">
                <a:spAutoFit/>
              </a:bodyPr>
              <a:lstStyle/>
              <a:p>
                <a14:m>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𝟏</m:t>
                    </m:r>
                  </m:oMath>
                </a14:m>
                <a:r>
                  <a:rPr lang="en-GB" sz="1700" b="1" dirty="0">
                    <a:solidFill>
                      <a:srgbClr val="00B050"/>
                    </a:solidFill>
                  </a:rPr>
                  <a:t> </a:t>
                </a:r>
                <a:endParaRPr lang="en-GB" sz="1700" dirty="0">
                  <a:solidFill>
                    <a:srgbClr val="00B050"/>
                  </a:solidFill>
                </a:endParaRPr>
              </a:p>
            </p:txBody>
          </p:sp>
        </mc:Choice>
        <mc:Fallback xmlns="">
          <p:sp>
            <p:nvSpPr>
              <p:cNvPr id="48" name="CasellaDiTesto 47">
                <a:extLst>
                  <a:ext uri="{FF2B5EF4-FFF2-40B4-BE49-F238E27FC236}">
                    <a16:creationId xmlns:a16="http://schemas.microsoft.com/office/drawing/2014/main" id="{7EAFE6D2-7DE2-4808-A21D-8094223A9014}"/>
                  </a:ext>
                </a:extLst>
              </p:cNvPr>
              <p:cNvSpPr txBox="1">
                <a:spLocks noRot="1" noChangeAspect="1" noMove="1" noResize="1" noEditPoints="1" noAdjustHandles="1" noChangeArrowheads="1" noChangeShapeType="1" noTextEdit="1"/>
              </p:cNvSpPr>
              <p:nvPr/>
            </p:nvSpPr>
            <p:spPr>
              <a:xfrm>
                <a:off x="4689629" y="2925942"/>
                <a:ext cx="771187" cy="353943"/>
              </a:xfrm>
              <a:prstGeom prst="rect">
                <a:avLst/>
              </a:prstGeom>
              <a:blipFill>
                <a:blip r:embed="rId22"/>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D5207DB0-70B3-44B9-A895-7C6208C0E2B8}"/>
                  </a:ext>
                </a:extLst>
              </p:cNvPr>
              <p:cNvSpPr txBox="1"/>
              <p:nvPr/>
            </p:nvSpPr>
            <p:spPr>
              <a:xfrm>
                <a:off x="4673551" y="4991252"/>
                <a:ext cx="771187" cy="353943"/>
              </a:xfrm>
              <a:prstGeom prst="rect">
                <a:avLst/>
              </a:prstGeom>
              <a:solidFill>
                <a:schemeClr val="bg1"/>
              </a:solidFill>
              <a:ln>
                <a:solidFill>
                  <a:schemeClr val="tx1"/>
                </a:solidFill>
              </a:ln>
            </p:spPr>
            <p:txBody>
              <a:bodyPr wrap="square">
                <a:spAutoFit/>
              </a:bodyPr>
              <a:lstStyle/>
              <a:p>
                <a14:m>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𝟏</m:t>
                    </m:r>
                  </m:oMath>
                </a14:m>
                <a:r>
                  <a:rPr lang="en-GB" sz="1700" b="1" dirty="0">
                    <a:solidFill>
                      <a:srgbClr val="00B050"/>
                    </a:solidFill>
                  </a:rPr>
                  <a:t> </a:t>
                </a:r>
                <a:endParaRPr lang="en-GB" sz="1700" dirty="0">
                  <a:solidFill>
                    <a:srgbClr val="00B050"/>
                  </a:solidFill>
                </a:endParaRPr>
              </a:p>
            </p:txBody>
          </p:sp>
        </mc:Choice>
        <mc:Fallback xmlns="">
          <p:sp>
            <p:nvSpPr>
              <p:cNvPr id="49" name="CasellaDiTesto 48">
                <a:extLst>
                  <a:ext uri="{FF2B5EF4-FFF2-40B4-BE49-F238E27FC236}">
                    <a16:creationId xmlns:a16="http://schemas.microsoft.com/office/drawing/2014/main" id="{D5207DB0-70B3-44B9-A895-7C6208C0E2B8}"/>
                  </a:ext>
                </a:extLst>
              </p:cNvPr>
              <p:cNvSpPr txBox="1">
                <a:spLocks noRot="1" noChangeAspect="1" noMove="1" noResize="1" noEditPoints="1" noAdjustHandles="1" noChangeArrowheads="1" noChangeShapeType="1" noTextEdit="1"/>
              </p:cNvSpPr>
              <p:nvPr/>
            </p:nvSpPr>
            <p:spPr>
              <a:xfrm>
                <a:off x="4673551" y="4991252"/>
                <a:ext cx="771187" cy="353943"/>
              </a:xfrm>
              <a:prstGeom prst="rect">
                <a:avLst/>
              </a:prstGeom>
              <a:blipFill>
                <a:blip r:embed="rId23"/>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AD4BEA2D-15E6-40E1-8B16-2871C3249DA7}"/>
                  </a:ext>
                </a:extLst>
              </p:cNvPr>
              <p:cNvSpPr txBox="1"/>
              <p:nvPr/>
            </p:nvSpPr>
            <p:spPr>
              <a:xfrm>
                <a:off x="8800088" y="2925942"/>
                <a:ext cx="771187" cy="353943"/>
              </a:xfrm>
              <a:prstGeom prst="rect">
                <a:avLst/>
              </a:prstGeom>
              <a:solidFill>
                <a:schemeClr val="bg1"/>
              </a:solidFill>
              <a:ln>
                <a:solidFill>
                  <a:schemeClr val="tx1"/>
                </a:solidFill>
              </a:ln>
            </p:spPr>
            <p:txBody>
              <a:bodyPr wrap="square">
                <a:spAutoFit/>
              </a:bodyPr>
              <a:lstStyle/>
              <a:p>
                <a14:m>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𝟐</m:t>
                    </m:r>
                  </m:oMath>
                </a14:m>
                <a:r>
                  <a:rPr lang="en-GB" sz="1700" b="1" dirty="0">
                    <a:solidFill>
                      <a:srgbClr val="00B050"/>
                    </a:solidFill>
                  </a:rPr>
                  <a:t> </a:t>
                </a:r>
                <a:endParaRPr lang="en-GB" sz="1700" dirty="0">
                  <a:solidFill>
                    <a:srgbClr val="00B050"/>
                  </a:solidFill>
                </a:endParaRPr>
              </a:p>
            </p:txBody>
          </p:sp>
        </mc:Choice>
        <mc:Fallback xmlns="">
          <p:sp>
            <p:nvSpPr>
              <p:cNvPr id="50" name="CasellaDiTesto 49">
                <a:extLst>
                  <a:ext uri="{FF2B5EF4-FFF2-40B4-BE49-F238E27FC236}">
                    <a16:creationId xmlns:a16="http://schemas.microsoft.com/office/drawing/2014/main" id="{AD4BEA2D-15E6-40E1-8B16-2871C3249DA7}"/>
                  </a:ext>
                </a:extLst>
              </p:cNvPr>
              <p:cNvSpPr txBox="1">
                <a:spLocks noRot="1" noChangeAspect="1" noMove="1" noResize="1" noEditPoints="1" noAdjustHandles="1" noChangeArrowheads="1" noChangeShapeType="1" noTextEdit="1"/>
              </p:cNvSpPr>
              <p:nvPr/>
            </p:nvSpPr>
            <p:spPr>
              <a:xfrm>
                <a:off x="8800088" y="2925942"/>
                <a:ext cx="771187" cy="353943"/>
              </a:xfrm>
              <a:prstGeom prst="rect">
                <a:avLst/>
              </a:prstGeom>
              <a:blipFill>
                <a:blip r:embed="rId24"/>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B40B7990-6595-48F8-9F32-98FA94B42A36}"/>
                  </a:ext>
                </a:extLst>
              </p:cNvPr>
              <p:cNvSpPr txBox="1"/>
              <p:nvPr/>
            </p:nvSpPr>
            <p:spPr>
              <a:xfrm>
                <a:off x="8792997" y="4993650"/>
                <a:ext cx="771187" cy="353943"/>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700" b="1" i="1" smtClean="0">
                          <a:solidFill>
                            <a:srgbClr val="00B050"/>
                          </a:solidFill>
                          <a:latin typeface="Cambria Math" panose="02040503050406030204" pitchFamily="18" charset="0"/>
                          <a:ea typeface="Cambria Math" panose="02040503050406030204" pitchFamily="18" charset="0"/>
                        </a:rPr>
                        <m:t>𝝁</m:t>
                      </m:r>
                      <m:r>
                        <a:rPr lang="en-GB" sz="1700" b="1" i="1" smtClean="0">
                          <a:solidFill>
                            <a:srgbClr val="00B050"/>
                          </a:solidFill>
                          <a:latin typeface="Cambria Math" panose="02040503050406030204" pitchFamily="18" charset="0"/>
                          <a:ea typeface="Cambria Math" panose="02040503050406030204" pitchFamily="18" charset="0"/>
                        </a:rPr>
                        <m:t>=</m:t>
                      </m:r>
                      <m:r>
                        <a:rPr lang="en-GB" sz="1700" b="1" i="1" smtClean="0">
                          <a:solidFill>
                            <a:srgbClr val="00B050"/>
                          </a:solidFill>
                          <a:latin typeface="Cambria Math" panose="02040503050406030204" pitchFamily="18" charset="0"/>
                          <a:ea typeface="Cambria Math" panose="02040503050406030204" pitchFamily="18" charset="0"/>
                        </a:rPr>
                        <m:t>𝟐</m:t>
                      </m:r>
                    </m:oMath>
                  </m:oMathPara>
                </a14:m>
                <a:endParaRPr lang="en-GB" sz="1700" dirty="0">
                  <a:solidFill>
                    <a:srgbClr val="00B050"/>
                  </a:solidFill>
                </a:endParaRPr>
              </a:p>
            </p:txBody>
          </p:sp>
        </mc:Choice>
        <mc:Fallback xmlns="">
          <p:sp>
            <p:nvSpPr>
              <p:cNvPr id="51" name="CasellaDiTesto 50">
                <a:extLst>
                  <a:ext uri="{FF2B5EF4-FFF2-40B4-BE49-F238E27FC236}">
                    <a16:creationId xmlns:a16="http://schemas.microsoft.com/office/drawing/2014/main" id="{B40B7990-6595-48F8-9F32-98FA94B42A36}"/>
                  </a:ext>
                </a:extLst>
              </p:cNvPr>
              <p:cNvSpPr txBox="1">
                <a:spLocks noRot="1" noChangeAspect="1" noMove="1" noResize="1" noEditPoints="1" noAdjustHandles="1" noChangeArrowheads="1" noChangeShapeType="1" noTextEdit="1"/>
              </p:cNvSpPr>
              <p:nvPr/>
            </p:nvSpPr>
            <p:spPr>
              <a:xfrm>
                <a:off x="8792997" y="4993650"/>
                <a:ext cx="771187" cy="353943"/>
              </a:xfrm>
              <a:prstGeom prst="rect">
                <a:avLst/>
              </a:prstGeom>
              <a:blipFill>
                <a:blip r:embed="rId25"/>
                <a:stretch>
                  <a:fillRect b="-166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1D91559E-FD8E-406A-AF04-B8E20D928EEA}"/>
                  </a:ext>
                </a:extLst>
              </p:cNvPr>
              <p:cNvSpPr txBox="1"/>
              <p:nvPr/>
            </p:nvSpPr>
            <p:spPr>
              <a:xfrm>
                <a:off x="0" y="5698505"/>
                <a:ext cx="12202318" cy="1150315"/>
              </a:xfrm>
              <a:prstGeom prst="rect">
                <a:avLst/>
              </a:prstGeom>
              <a:noFill/>
            </p:spPr>
            <p:txBody>
              <a:bodyPr wrap="square">
                <a:spAutoFit/>
              </a:bodyPr>
              <a:lstStyle/>
              <a:p>
                <a:pPr marL="742950" lvl="1" indent="-285750">
                  <a:buFont typeface="Wingdings" panose="05000000000000000000" pitchFamily="2" charset="2"/>
                  <a:buChar char="Ø"/>
                </a:pPr>
                <a:r>
                  <a:rPr lang="en-GB" sz="1700" dirty="0"/>
                  <a:t>As expected from theory, given a certain </a:t>
                </a:r>
                <a14:m>
                  <m:oMath xmlns:m="http://schemas.openxmlformats.org/officeDocument/2006/math">
                    <m:r>
                      <a:rPr lang="en-GB" sz="1700" b="0" i="1" smtClean="0">
                        <a:solidFill>
                          <a:schemeClr val="tx1"/>
                        </a:solidFill>
                        <a:latin typeface="Cambria Math" panose="02040503050406030204" pitchFamily="18" charset="0"/>
                        <a:ea typeface="Cambria Math" panose="02040503050406030204" pitchFamily="18" charset="0"/>
                      </a:rPr>
                      <m:t>𝜇</m:t>
                    </m:r>
                  </m:oMath>
                </a14:m>
                <a:r>
                  <a:rPr lang="en-GB" sz="1700" dirty="0">
                    <a:solidFill>
                      <a:schemeClr val="tx1"/>
                    </a:solidFill>
                  </a:rPr>
                  <a:t> the grow-rates are practically the same for all the bunches.</a:t>
                </a:r>
                <a:endParaRPr lang="en-GB" sz="1700" dirty="0"/>
              </a:p>
              <a:p>
                <a:pPr marL="742950" lvl="1" indent="-285750">
                  <a:buFont typeface="Wingdings" panose="05000000000000000000" pitchFamily="2" charset="2"/>
                  <a:buChar char="Ø"/>
                </a:pPr>
                <a:r>
                  <a:rPr lang="en-GB" sz="1700" dirty="0"/>
                  <a:t>As already seen, the largest grow-rate occurs for </a:t>
                </a:r>
                <a14:m>
                  <m:oMath xmlns:m="http://schemas.openxmlformats.org/officeDocument/2006/math">
                    <m:r>
                      <a:rPr lang="en-GB" sz="1700" b="0" i="1" smtClean="0">
                        <a:solidFill>
                          <a:schemeClr val="tx1"/>
                        </a:solidFill>
                        <a:latin typeface="Cambria Math" panose="02040503050406030204" pitchFamily="18" charset="0"/>
                        <a:ea typeface="Cambria Math" panose="02040503050406030204" pitchFamily="18" charset="0"/>
                      </a:rPr>
                      <m:t>𝜇</m:t>
                    </m:r>
                    <m:r>
                      <a:rPr lang="en-GB" sz="1700" b="0" i="1" smtClean="0">
                        <a:solidFill>
                          <a:schemeClr val="tx1"/>
                        </a:solidFill>
                        <a:latin typeface="Cambria Math" panose="02040503050406030204" pitchFamily="18" charset="0"/>
                        <a:ea typeface="Cambria Math" panose="02040503050406030204" pitchFamily="18" charset="0"/>
                      </a:rPr>
                      <m:t>=1</m:t>
                    </m:r>
                  </m:oMath>
                </a14:m>
                <a:r>
                  <a:rPr lang="en-GB" sz="1700" dirty="0">
                    <a:solidFill>
                      <a:schemeClr val="tx1"/>
                    </a:solidFill>
                  </a:rPr>
                  <a:t>, whereas the grow-rates for </a:t>
                </a:r>
                <a14:m>
                  <m:oMath xmlns:m="http://schemas.openxmlformats.org/officeDocument/2006/math">
                    <m:r>
                      <a:rPr lang="en-GB" sz="1700" i="1">
                        <a:latin typeface="Cambria Math" panose="02040503050406030204" pitchFamily="18" charset="0"/>
                        <a:ea typeface="Cambria Math" panose="02040503050406030204" pitchFamily="18" charset="0"/>
                      </a:rPr>
                      <m:t>𝜇</m:t>
                    </m:r>
                    <m:r>
                      <a:rPr lang="en-GB" sz="1700" i="1">
                        <a:latin typeface="Cambria Math" panose="02040503050406030204" pitchFamily="18" charset="0"/>
                        <a:ea typeface="Cambria Math" panose="02040503050406030204" pitchFamily="18" charset="0"/>
                      </a:rPr>
                      <m:t>=0</m:t>
                    </m:r>
                  </m:oMath>
                </a14:m>
                <a:r>
                  <a:rPr lang="en-GB" sz="1700" dirty="0">
                    <a:solidFill>
                      <a:srgbClr val="00B050"/>
                    </a:solidFill>
                  </a:rPr>
                  <a:t> </a:t>
                </a:r>
                <a:r>
                  <a:rPr lang="en-GB" sz="1700" dirty="0"/>
                  <a:t>and</a:t>
                </a:r>
                <a:r>
                  <a:rPr lang="en-GB" sz="1700" dirty="0">
                    <a:solidFill>
                      <a:srgbClr val="00B050"/>
                    </a:solidFill>
                  </a:rPr>
                  <a:t> </a:t>
                </a:r>
                <a14:m>
                  <m:oMath xmlns:m="http://schemas.openxmlformats.org/officeDocument/2006/math">
                    <m:r>
                      <a:rPr lang="en-GB" sz="1700" i="1">
                        <a:latin typeface="Cambria Math" panose="02040503050406030204" pitchFamily="18" charset="0"/>
                        <a:ea typeface="Cambria Math" panose="02040503050406030204" pitchFamily="18" charset="0"/>
                      </a:rPr>
                      <m:t>𝜇</m:t>
                    </m:r>
                    <m:r>
                      <a:rPr lang="en-GB" sz="1700" i="1">
                        <a:latin typeface="Cambria Math" panose="02040503050406030204" pitchFamily="18" charset="0"/>
                        <a:ea typeface="Cambria Math" panose="02040503050406030204" pitchFamily="18" charset="0"/>
                      </a:rPr>
                      <m:t>=2</m:t>
                    </m:r>
                  </m:oMath>
                </a14:m>
                <a:r>
                  <a:rPr lang="en-GB" sz="1700" dirty="0">
                    <a:solidFill>
                      <a:srgbClr val="00B050"/>
                    </a:solidFill>
                  </a:rPr>
                  <a:t> </a:t>
                </a:r>
                <a:r>
                  <a:rPr lang="en-GB" sz="1700" dirty="0"/>
                  <a:t>are essentially the same.</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analytical damping-rate due to synchrotron radiation is  </a:t>
                </a:r>
                <a14:m>
                  <m:oMath xmlns:m="http://schemas.openxmlformats.org/officeDocument/2006/math">
                    <m:sSub>
                      <m:sSubPr>
                        <m:ctrlPr>
                          <a:rPr lang="en-GB" sz="1700" b="1" i="1" smtClean="0">
                            <a:solidFill>
                              <a:srgbClr val="FF0000"/>
                            </a:solidFill>
                            <a:latin typeface="Cambria Math" panose="02040503050406030204" pitchFamily="18" charset="0"/>
                            <a:ea typeface="Cambria Math" panose="02040503050406030204" pitchFamily="18" charset="0"/>
                          </a:rPr>
                        </m:ctrlPr>
                      </m:sSubPr>
                      <m:e>
                        <m:r>
                          <a:rPr lang="en-GB" sz="1700" b="1" i="1">
                            <a:solidFill>
                              <a:srgbClr val="FF0000"/>
                            </a:solidFill>
                            <a:latin typeface="Cambria Math" panose="02040503050406030204" pitchFamily="18" charset="0"/>
                            <a:ea typeface="Cambria Math" panose="02040503050406030204" pitchFamily="18" charset="0"/>
                          </a:rPr>
                          <m:t>𝜶</m:t>
                        </m:r>
                      </m:e>
                      <m:sub>
                        <m:r>
                          <a:rPr lang="en-GB" sz="1700" b="1" i="1">
                            <a:solidFill>
                              <a:srgbClr val="FF0000"/>
                            </a:solidFill>
                            <a:latin typeface="Cambria Math" panose="02040503050406030204" pitchFamily="18" charset="0"/>
                            <a:ea typeface="Cambria Math" panose="02040503050406030204" pitchFamily="18" charset="0"/>
                          </a:rPr>
                          <m:t>𝒓</m:t>
                        </m:r>
                        <m:r>
                          <a:rPr lang="en-GB" sz="1700" b="1" i="1">
                            <a:solidFill>
                              <a:srgbClr val="FF0000"/>
                            </a:solidFill>
                            <a:latin typeface="Cambria Math" panose="02040503050406030204" pitchFamily="18" charset="0"/>
                            <a:ea typeface="Cambria Math" panose="02040503050406030204" pitchFamily="18" charset="0"/>
                          </a:rPr>
                          <m:t>,</m:t>
                        </m:r>
                        <m:r>
                          <a:rPr lang="en-GB" sz="1700" b="1" i="1">
                            <a:solidFill>
                              <a:srgbClr val="FF0000"/>
                            </a:solidFill>
                            <a:latin typeface="Cambria Math" panose="02040503050406030204" pitchFamily="18" charset="0"/>
                            <a:ea typeface="Cambria Math" panose="02040503050406030204" pitchFamily="18" charset="0"/>
                          </a:rPr>
                          <m:t>𝑺𝑹</m:t>
                        </m:r>
                      </m:sub>
                    </m:sSub>
                    <m:r>
                      <a:rPr lang="en-GB" sz="1700" b="1" i="1" smtClean="0">
                        <a:solidFill>
                          <a:srgbClr val="FF0000"/>
                        </a:solidFill>
                        <a:latin typeface="Cambria Math" panose="02040503050406030204" pitchFamily="18" charset="0"/>
                        <a:ea typeface="Cambria Math" panose="02040503050406030204" pitchFamily="18" charset="0"/>
                      </a:rPr>
                      <m:t>=</m:t>
                    </m:r>
                    <m:r>
                      <a:rPr lang="en-GB" sz="1700" b="1" i="1" smtClean="0">
                        <a:solidFill>
                          <a:srgbClr val="FF0000"/>
                        </a:solidFill>
                        <a:latin typeface="Cambria Math" panose="02040503050406030204" pitchFamily="18" charset="0"/>
                        <a:ea typeface="Cambria Math" panose="02040503050406030204" pitchFamily="18" charset="0"/>
                      </a:rPr>
                      <m:t>𝟓𝟑</m:t>
                    </m:r>
                  </m:oMath>
                </a14:m>
                <a:r>
                  <a:rPr lang="en-GB" sz="1700" b="1" dirty="0"/>
                  <a:t> </a:t>
                </a:r>
                <a:r>
                  <a:rPr lang="en-GB" sz="1700" b="1" dirty="0">
                    <a:solidFill>
                      <a:srgbClr val="FF0000"/>
                    </a:solidFill>
                  </a:rPr>
                  <a:t>1/s </a:t>
                </a:r>
                <a:r>
                  <a:rPr lang="en-GB" sz="1700" dirty="0">
                    <a:solidFill>
                      <a:schemeClr val="tx1"/>
                    </a:solidFill>
                  </a:rPr>
                  <a:t>(</a:t>
                </a:r>
                <a14:m>
                  <m:oMath xmlns:m="http://schemas.openxmlformats.org/officeDocument/2006/math">
                    <m:r>
                      <a:rPr lang="en-GB" sz="1700" b="0" i="1" smtClean="0">
                        <a:solidFill>
                          <a:schemeClr val="tx1"/>
                        </a:solidFill>
                        <a:latin typeface="Cambria Math" panose="02040503050406030204" pitchFamily="18" charset="0"/>
                        <a:ea typeface="Cambria Math" panose="02040503050406030204" pitchFamily="18" charset="0"/>
                      </a:rPr>
                      <m:t>≈57400</m:t>
                    </m:r>
                  </m:oMath>
                </a14:m>
                <a:r>
                  <a:rPr lang="en-GB" sz="1700" dirty="0">
                    <a:solidFill>
                      <a:schemeClr val="tx1"/>
                    </a:solidFill>
                  </a:rPr>
                  <a:t> turns). </a:t>
                </a:r>
              </a:p>
            </p:txBody>
          </p:sp>
        </mc:Choice>
        <mc:Fallback xmlns="">
          <p:sp>
            <p:nvSpPr>
              <p:cNvPr id="52" name="CasellaDiTesto 51">
                <a:extLst>
                  <a:ext uri="{FF2B5EF4-FFF2-40B4-BE49-F238E27FC236}">
                    <a16:creationId xmlns:a16="http://schemas.microsoft.com/office/drawing/2014/main" id="{1D91559E-FD8E-406A-AF04-B8E20D928EEA}"/>
                  </a:ext>
                </a:extLst>
              </p:cNvPr>
              <p:cNvSpPr txBox="1">
                <a:spLocks noRot="1" noChangeAspect="1" noMove="1" noResize="1" noEditPoints="1" noAdjustHandles="1" noChangeArrowheads="1" noChangeShapeType="1" noTextEdit="1"/>
              </p:cNvSpPr>
              <p:nvPr/>
            </p:nvSpPr>
            <p:spPr>
              <a:xfrm>
                <a:off x="0" y="5698505"/>
                <a:ext cx="12202318" cy="1150315"/>
              </a:xfrm>
              <a:prstGeom prst="rect">
                <a:avLst/>
              </a:prstGeom>
              <a:blipFill>
                <a:blip r:embed="rId26"/>
                <a:stretch>
                  <a:fillRect l="-200" t="-2128" b="-5851"/>
                </a:stretch>
              </a:blipFill>
            </p:spPr>
            <p:txBody>
              <a:bodyPr/>
              <a:lstStyle/>
              <a:p>
                <a:r>
                  <a:rPr lang="en-GB">
                    <a:noFill/>
                  </a:rPr>
                  <a:t> </a:t>
                </a:r>
              </a:p>
            </p:txBody>
          </p:sp>
        </mc:Fallback>
      </mc:AlternateContent>
    </p:spTree>
    <p:extLst>
      <p:ext uri="{BB962C8B-B14F-4D97-AF65-F5344CB8AC3E}">
        <p14:creationId xmlns:p14="http://schemas.microsoft.com/office/powerpoint/2010/main" val="2044975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6FCD3DC-16F6-47C7-9772-26B0E2E3A9E9}"/>
              </a:ext>
            </a:extLst>
          </p:cNvPr>
          <p:cNvSpPr>
            <a:spLocks noGrp="1"/>
          </p:cNvSpPr>
          <p:nvPr>
            <p:ph type="sldNum" sz="quarter" idx="12"/>
          </p:nvPr>
        </p:nvSpPr>
        <p:spPr/>
        <p:txBody>
          <a:bodyPr/>
          <a:lstStyle/>
          <a:p>
            <a:fld id="{F556478C-EA8F-4B12-8AB2-8053E5C3663D}" type="slidenum">
              <a:rPr lang="en-GB" smtClean="0"/>
              <a:t>76</a:t>
            </a:fld>
            <a:endParaRPr lang="en-GB"/>
          </a:p>
        </p:txBody>
      </p:sp>
      <p:sp>
        <p:nvSpPr>
          <p:cNvPr id="5" name="CasellaDiTesto 4">
            <a:extLst>
              <a:ext uri="{FF2B5EF4-FFF2-40B4-BE49-F238E27FC236}">
                <a16:creationId xmlns:a16="http://schemas.microsoft.com/office/drawing/2014/main" id="{B75633E7-26DE-4D72-B155-4AA2E3336733}"/>
              </a:ext>
            </a:extLst>
          </p:cNvPr>
          <p:cNvSpPr txBox="1"/>
          <p:nvPr/>
        </p:nvSpPr>
        <p:spPr>
          <a:xfrm>
            <a:off x="-15590" y="94955"/>
            <a:ext cx="12192000" cy="677108"/>
          </a:xfrm>
          <a:prstGeom prst="rect">
            <a:avLst/>
          </a:prstGeom>
          <a:noFill/>
        </p:spPr>
        <p:txBody>
          <a:bodyPr wrap="square" rtlCol="0">
            <a:spAutoFit/>
          </a:bodyPr>
          <a:lstStyle/>
          <a:p>
            <a:pPr algn="ctr"/>
            <a:r>
              <a:rPr lang="en-GB" sz="3800" dirty="0">
                <a:latin typeface="+mj-lt"/>
              </a:rPr>
              <a:t>Example for the DAFNE ring: coupled-bunch instability (7/7)</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3C722F6F-21A0-4767-A99C-7A8717D90BAF}"/>
                  </a:ext>
                </a:extLst>
              </p:cNvPr>
              <p:cNvSpPr txBox="1"/>
              <p:nvPr/>
            </p:nvSpPr>
            <p:spPr>
              <a:xfrm>
                <a:off x="15591" y="847623"/>
                <a:ext cx="12160820" cy="5324535"/>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To analytically estimate the total grow-rate (including synchrotron radiation) we use the two formulas discussed earlier</a:t>
                </a:r>
              </a:p>
              <a:p>
                <a:pPr marL="285750" indent="-285750">
                  <a:buFont typeface="Wingdings" panose="05000000000000000000" pitchFamily="2" charset="2"/>
                  <a:buChar char="q"/>
                </a:pPr>
                <a:endParaRPr lang="en-GB" sz="1700" dirty="0"/>
              </a:p>
              <a:p>
                <a:pPr marL="742950" lvl="1" indent="-285750">
                  <a:buFont typeface="Wingdings" panose="05000000000000000000" pitchFamily="2" charset="2"/>
                  <a:buChar char="Ø"/>
                </a:pPr>
                <a:r>
                  <a:rPr lang="en-GB" sz="1700" dirty="0">
                    <a:solidFill>
                      <a:srgbClr val="FF0000"/>
                    </a:solidFill>
                  </a:rPr>
                  <a:t>‘Explicit’ formula</a:t>
                </a:r>
              </a:p>
              <a:p>
                <a:pPr marL="742950" lvl="1" indent="-285750">
                  <a:buFont typeface="Wingdings" panose="05000000000000000000" pitchFamily="2" charset="2"/>
                  <a:buChar char="Ø"/>
                </a:pPr>
                <a:endParaRPr lang="en-GB" sz="1700" dirty="0"/>
              </a:p>
              <a:p>
                <a:pPr lvl="1"/>
                <a:endParaRPr lang="en-GB" sz="1700" dirty="0"/>
              </a:p>
              <a:p>
                <a:pPr marL="742950" lvl="1" indent="-285750">
                  <a:buFont typeface="Wingdings" panose="05000000000000000000" pitchFamily="2" charset="2"/>
                  <a:buChar char="Ø"/>
                </a:pPr>
                <a:r>
                  <a:rPr lang="en-GB" sz="1700" dirty="0">
                    <a:solidFill>
                      <a:srgbClr val="FF0000"/>
                    </a:solidFill>
                  </a:rPr>
                  <a:t>‘Implicit’ formula</a:t>
                </a:r>
              </a:p>
              <a:p>
                <a:pPr marL="742950" lvl="1" indent="-285750">
                  <a:buFont typeface="Wingdings" panose="05000000000000000000" pitchFamily="2" charset="2"/>
                  <a:buChar char="Ø"/>
                </a:pPr>
                <a:endParaRPr lang="en-GB" sz="1700" dirty="0">
                  <a:solidFill>
                    <a:srgbClr val="FF0000"/>
                  </a:solidFill>
                </a:endParaRPr>
              </a:p>
              <a:p>
                <a:pPr marL="742950" lvl="1" indent="-285750">
                  <a:buFont typeface="Wingdings" panose="05000000000000000000" pitchFamily="2" charset="2"/>
                  <a:buChar char="Ø"/>
                </a:pPr>
                <a:endParaRPr lang="en-GB" sz="1700" dirty="0">
                  <a:solidFill>
                    <a:srgbClr val="FF0000"/>
                  </a:solidFill>
                </a:endParaRPr>
              </a:p>
              <a:p>
                <a:endParaRPr lang="en-GB" sz="1700" dirty="0"/>
              </a:p>
              <a:p>
                <a:pPr marL="285750" indent="-285750">
                  <a:buFont typeface="Wingdings" panose="05000000000000000000" pitchFamily="2" charset="2"/>
                  <a:buChar char="q"/>
                </a:pPr>
                <a:r>
                  <a:rPr lang="en-GB" sz="1700" dirty="0"/>
                  <a:t>Comparison of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rPr>
                          <m:t>𝑟</m:t>
                        </m:r>
                      </m:sub>
                    </m:sSub>
                  </m:oMath>
                </a14:m>
                <a:r>
                  <a:rPr lang="en-GB" sz="1700" dirty="0"/>
                  <a:t> values from simulations and analytical estimations.</a:t>
                </a:r>
              </a:p>
              <a:p>
                <a:pPr lvl="1"/>
                <a:endParaRPr lang="en-GB" sz="1700" dirty="0"/>
              </a:p>
              <a:p>
                <a:pPr lvl="1"/>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endParaRPr lang="en-GB" sz="1700" dirty="0"/>
              </a:p>
            </p:txBody>
          </p:sp>
        </mc:Choice>
        <mc:Fallback xmlns="">
          <p:sp>
            <p:nvSpPr>
              <p:cNvPr id="6" name="CasellaDiTesto 5">
                <a:extLst>
                  <a:ext uri="{FF2B5EF4-FFF2-40B4-BE49-F238E27FC236}">
                    <a16:creationId xmlns:a16="http://schemas.microsoft.com/office/drawing/2014/main" id="{3C722F6F-21A0-4767-A99C-7A8717D90BAF}"/>
                  </a:ext>
                </a:extLst>
              </p:cNvPr>
              <p:cNvSpPr txBox="1">
                <a:spLocks noRot="1" noChangeAspect="1" noMove="1" noResize="1" noEditPoints="1" noAdjustHandles="1" noChangeArrowheads="1" noChangeShapeType="1" noTextEdit="1"/>
              </p:cNvSpPr>
              <p:nvPr/>
            </p:nvSpPr>
            <p:spPr>
              <a:xfrm>
                <a:off x="15591" y="847623"/>
                <a:ext cx="12160820" cy="5324535"/>
              </a:xfrm>
              <a:prstGeom prst="rect">
                <a:avLst/>
              </a:prstGeom>
              <a:blipFill>
                <a:blip r:embed="rId2"/>
                <a:stretch>
                  <a:fillRect l="-251" t="-3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F7AD60B-CF0D-41DC-91B2-BD808558387E}"/>
                  </a:ext>
                </a:extLst>
              </p:cNvPr>
              <p:cNvSpPr txBox="1"/>
              <p:nvPr/>
            </p:nvSpPr>
            <p:spPr>
              <a:xfrm>
                <a:off x="2977719" y="2139307"/>
                <a:ext cx="6236562" cy="73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1700" i="1" smtClean="0">
                          <a:solidFill>
                            <a:schemeClr val="tx1"/>
                          </a:solidFill>
                          <a:latin typeface="Cambria Math" panose="02040503050406030204" pitchFamily="18" charset="0"/>
                          <a:ea typeface="Cambria Math" panose="02040503050406030204" pitchFamily="18" charset="0"/>
                        </a:rPr>
                        <m:t>𝛺</m:t>
                      </m:r>
                      <m:r>
                        <a:rPr lang="en-GB" sz="1700" b="0" i="1" smtClean="0">
                          <a:solidFill>
                            <a:schemeClr val="tx1"/>
                          </a:solidFill>
                          <a:latin typeface="Cambria Math" panose="02040503050406030204" pitchFamily="18" charset="0"/>
                          <a:ea typeface="Cambria Math" panose="02040503050406030204" pitchFamily="18" charset="0"/>
                        </a:rPr>
                        <m:t>=</m:t>
                      </m:r>
                      <m:r>
                        <a:rPr lang="en-GB" sz="1700" i="1">
                          <a:latin typeface="Cambria Math" panose="02040503050406030204" pitchFamily="18" charset="0"/>
                        </a:rPr>
                        <m:t>𝐴</m:t>
                      </m:r>
                      <m:r>
                        <a:rPr lang="en-GB" sz="1700" b="0" i="1" smtClean="0">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rPr>
                            <m:t>𝑗𝑐</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rPr>
                            <m:t>𝑒</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𝑄</m:t>
                              </m:r>
                            </m:e>
                            <m:sub>
                              <m:r>
                                <a:rPr lang="en-GB" sz="1700" i="1">
                                  <a:solidFill>
                                    <a:schemeClr val="tx1"/>
                                  </a:solidFill>
                                  <a:latin typeface="Cambria Math" panose="02040503050406030204" pitchFamily="18" charset="0"/>
                                  <a:ea typeface="Cambria Math" panose="02040503050406030204" pitchFamily="18" charset="0"/>
                                </a:rPr>
                                <m:t>𝑏</m:t>
                              </m:r>
                            </m:sub>
                          </m:sSub>
                        </m:num>
                        <m:den>
                          <m:r>
                            <a:rPr lang="en-GB" sz="1700" b="0" i="1" smtClean="0">
                              <a:solidFill>
                                <a:schemeClr val="tx1"/>
                              </a:solidFill>
                              <a:latin typeface="Cambria Math" panose="02040503050406030204" pitchFamily="18" charset="0"/>
                            </a:rPr>
                            <m:t>2</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𝐶</m:t>
                              </m:r>
                            </m:e>
                            <m:sub>
                              <m:r>
                                <a:rPr lang="en-GB" sz="1700" i="1">
                                  <a:solidFill>
                                    <a:schemeClr val="tx1"/>
                                  </a:solidFill>
                                  <a:latin typeface="Cambria Math" panose="02040503050406030204" pitchFamily="18" charset="0"/>
                                </a:rPr>
                                <m:t>𝑟</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𝐸</m:t>
                              </m:r>
                            </m:e>
                            <m:sub>
                              <m:r>
                                <a:rPr lang="en-GB" sz="1700" i="1">
                                  <a:solidFill>
                                    <a:schemeClr val="tx1"/>
                                  </a:solidFill>
                                  <a:latin typeface="Cambria Math" panose="02040503050406030204" pitchFamily="18" charset="0"/>
                                </a:rPr>
                                <m:t>0</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𝑇</m:t>
                              </m:r>
                            </m:e>
                            <m:sub>
                              <m:r>
                                <a:rPr lang="en-GB" sz="1700" i="1">
                                  <a:solidFill>
                                    <a:schemeClr val="tx1"/>
                                  </a:solidFill>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den>
                      </m:f>
                      <m:d>
                        <m:dPr>
                          <m:ctrlPr>
                            <a:rPr lang="en-GB" sz="1700" i="1">
                              <a:latin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sSub>
                        <m:sSubPr>
                          <m:ctrlPr>
                            <a:rPr lang="en-GB" sz="1700" i="1">
                              <a:latin typeface="Cambria Math" panose="02040503050406030204" pitchFamily="18" charset="0"/>
                            </a:rPr>
                          </m:ctrlPr>
                        </m:sSubPr>
                        <m:e>
                          <m:r>
                            <a:rPr lang="en-GB" sz="1700" i="1">
                              <a:latin typeface="Cambria Math" panose="02040503050406030204" pitchFamily="18" charset="0"/>
                            </a:rPr>
                            <m:t>𝑍</m:t>
                          </m:r>
                        </m:e>
                        <m:sub>
                          <m:r>
                            <a:rPr lang="en-GB" sz="1700" i="1">
                              <a:latin typeface="Cambria Math" panose="02040503050406030204" pitchFamily="18" charset="0"/>
                              <a:ea typeface="Cambria Math" panose="02040503050406030204" pitchFamily="18" charset="0"/>
                            </a:rPr>
                            <m:t>∥</m:t>
                          </m:r>
                        </m:sub>
                      </m:sSub>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r>
                            <a:rPr lang="el-GR" sz="1700" i="1">
                              <a:latin typeface="Cambria Math" panose="02040503050406030204" pitchFamily="18" charset="0"/>
                              <a:ea typeface="Cambria Math" panose="02040503050406030204" pitchFamily="18" charset="0"/>
                            </a:rPr>
                            <m:t>𝛺</m:t>
                          </m:r>
                        </m:e>
                      </m:d>
                      <m:sSup>
                        <m:sSupPr>
                          <m:ctrlPr>
                            <a:rPr lang="en-GB" sz="1700" i="1">
                              <a:latin typeface="Cambria Math" panose="02040503050406030204" pitchFamily="18" charset="0"/>
                            </a:rPr>
                          </m:ctrlPr>
                        </m:sSupPr>
                        <m:e>
                          <m:r>
                            <a:rPr lang="en-GB" sz="1700" i="1">
                              <a:latin typeface="Cambria Math" panose="02040503050406030204" pitchFamily="18" charset="0"/>
                            </a:rPr>
                            <m:t>𝑒</m:t>
                          </m:r>
                        </m:e>
                        <m:sup>
                          <m:r>
                            <a:rPr lang="en-GB" sz="1700" i="1">
                              <a:latin typeface="Cambria Math" panose="02040503050406030204" pitchFamily="18" charset="0"/>
                            </a:rPr>
                            <m:t>− </m:t>
                          </m:r>
                          <m:f>
                            <m:fPr>
                              <m:ctrlPr>
                                <a:rPr lang="en-GB" sz="1700" i="1">
                                  <a:latin typeface="Cambria Math" panose="02040503050406030204" pitchFamily="18" charset="0"/>
                                </a:rPr>
                              </m:ctrlPr>
                            </m:fPr>
                            <m:num>
                              <m:sSup>
                                <m:sSupPr>
                                  <m:ctrlPr>
                                    <a:rPr lang="en-GB" sz="1700" i="1">
                                      <a:latin typeface="Cambria Math" panose="02040503050406030204" pitchFamily="18" charset="0"/>
                                      <a:ea typeface="Cambria Math" panose="02040503050406030204" pitchFamily="18" charset="0"/>
                                    </a:rPr>
                                  </m:ctrlPr>
                                </m:sSupPr>
                                <m:e>
                                  <m:d>
                                    <m:dPr>
                                      <m:begChr m:val="["/>
                                      <m:endChr m:val="]"/>
                                      <m:ctrlPr>
                                        <a:rPr lang="en-GB" sz="1700" i="1">
                                          <a:latin typeface="Cambria Math" panose="02040503050406030204" pitchFamily="18" charset="0"/>
                                          <a:ea typeface="Cambria Math" panose="02040503050406030204" pitchFamily="18" charset="0"/>
                                        </a:rPr>
                                      </m:ctrlPr>
                                    </m:dPr>
                                    <m:e>
                                      <m:r>
                                        <a:rPr lang="en-GB" sz="1700" i="1">
                                          <a:latin typeface="Cambria Math" panose="02040503050406030204" pitchFamily="18" charset="0"/>
                                        </a:rPr>
                                        <m:t>𝑞</m:t>
                                      </m:r>
                                      <m:sSub>
                                        <m:sSubPr>
                                          <m:ctrlPr>
                                            <a:rPr lang="en-GB" sz="1700" i="1">
                                              <a:latin typeface="Cambria Math" panose="02040503050406030204" pitchFamily="18" charset="0"/>
                                              <a:ea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ea typeface="Cambria Math" panose="02040503050406030204" pitchFamily="18" charset="0"/>
                                            </a:rPr>
                                            <m:t>0</m:t>
                                          </m:r>
                                        </m:sub>
                                      </m:sSub>
                                      <m:r>
                                        <a:rPr lang="en-GB" sz="1700" i="1">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sup>
                                  <m:r>
                                    <a:rPr lang="en-GB" sz="1700" i="1">
                                      <a:latin typeface="Cambria Math" panose="02040503050406030204" pitchFamily="18" charset="0"/>
                                      <a:ea typeface="Cambria Math" panose="02040503050406030204" pitchFamily="18" charset="0"/>
                                    </a:rPr>
                                    <m:t>2</m:t>
                                  </m:r>
                                </m:sup>
                              </m:sSup>
                              <m:sSubSup>
                                <m:sSubSupPr>
                                  <m:ctrlPr>
                                    <a:rPr lang="en-GB" sz="1700" i="1">
                                      <a:latin typeface="Cambria Math" panose="02040503050406030204" pitchFamily="18" charset="0"/>
                                    </a:rPr>
                                  </m:ctrlPr>
                                </m:sSubSupPr>
                                <m:e>
                                  <m:r>
                                    <a:rPr lang="en-GB" sz="1700" i="1">
                                      <a:latin typeface="Cambria Math" panose="02040503050406030204" pitchFamily="18" charset="0"/>
                                      <a:ea typeface="Cambria Math" panose="02040503050406030204" pitchFamily="18" charset="0"/>
                                    </a:rPr>
                                    <m:t>𝜎</m:t>
                                  </m:r>
                                </m:e>
                                <m:sub>
                                  <m:r>
                                    <a:rPr lang="en-GB" sz="1700" i="1">
                                      <a:latin typeface="Cambria Math" panose="02040503050406030204" pitchFamily="18" charset="0"/>
                                    </a:rPr>
                                    <m:t>𝑡</m:t>
                                  </m:r>
                                </m:sub>
                                <m:sup>
                                  <m:r>
                                    <a:rPr lang="en-GB" sz="1700" i="1">
                                      <a:latin typeface="Cambria Math" panose="02040503050406030204" pitchFamily="18" charset="0"/>
                                    </a:rPr>
                                    <m:t>2</m:t>
                                  </m:r>
                                </m:sup>
                              </m:sSubSup>
                            </m:num>
                            <m:den>
                              <m:r>
                                <a:rPr lang="en-GB" sz="1700" i="1">
                                  <a:latin typeface="Cambria Math" panose="02040503050406030204" pitchFamily="18" charset="0"/>
                                </a:rPr>
                                <m:t>2</m:t>
                              </m:r>
                            </m:den>
                          </m:f>
                        </m:sup>
                      </m:sSup>
                    </m:oMath>
                  </m:oMathPara>
                </a14:m>
                <a:endParaRPr lang="en-GB" sz="1700" dirty="0">
                  <a:solidFill>
                    <a:srgbClr val="FF0000"/>
                  </a:solidFill>
                </a:endParaRPr>
              </a:p>
            </p:txBody>
          </p:sp>
        </mc:Choice>
        <mc:Fallback xmlns="">
          <p:sp>
            <p:nvSpPr>
              <p:cNvPr id="7" name="CasellaDiTesto 6">
                <a:extLst>
                  <a:ext uri="{FF2B5EF4-FFF2-40B4-BE49-F238E27FC236}">
                    <a16:creationId xmlns:a16="http://schemas.microsoft.com/office/drawing/2014/main" id="{5F7AD60B-CF0D-41DC-91B2-BD808558387E}"/>
                  </a:ext>
                </a:extLst>
              </p:cNvPr>
              <p:cNvSpPr txBox="1">
                <a:spLocks noRot="1" noChangeAspect="1" noMove="1" noResize="1" noEditPoints="1" noAdjustHandles="1" noChangeArrowheads="1" noChangeShapeType="1" noTextEdit="1"/>
              </p:cNvSpPr>
              <p:nvPr/>
            </p:nvSpPr>
            <p:spPr>
              <a:xfrm>
                <a:off x="2977719" y="2139307"/>
                <a:ext cx="6236562" cy="73789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88138FA-191C-4F65-AF83-C44B86BD118A}"/>
                  </a:ext>
                </a:extLst>
              </p:cNvPr>
              <p:cNvSpPr txBox="1"/>
              <p:nvPr/>
            </p:nvSpPr>
            <p:spPr>
              <a:xfrm>
                <a:off x="2894595" y="1268253"/>
                <a:ext cx="8678864" cy="828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𝛼</m:t>
                          </m:r>
                        </m:e>
                        <m:sub>
                          <m:r>
                            <a:rPr lang="en-GB" sz="1700" b="0" i="1">
                              <a:solidFill>
                                <a:schemeClr val="tx1"/>
                              </a:solidFill>
                              <a:latin typeface="Cambria Math" panose="02040503050406030204" pitchFamily="18" charset="0"/>
                            </a:rPr>
                            <m:t>𝑟</m:t>
                          </m:r>
                        </m:sub>
                      </m:sSub>
                      <m:r>
                        <a:rPr lang="en-GB" sz="1700" b="0" i="0"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rPr>
                          </m:ctrlPr>
                        </m:fPr>
                        <m:num>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𝑈</m:t>
                              </m:r>
                            </m:e>
                            <m:sub>
                              <m:r>
                                <a:rPr lang="en-GB" sz="1700" b="0" i="1" smtClean="0">
                                  <a:solidFill>
                                    <a:schemeClr val="tx1"/>
                                  </a:solidFill>
                                  <a:latin typeface="Cambria Math" panose="02040503050406030204" pitchFamily="18" charset="0"/>
                                </a:rPr>
                                <m:t>0</m:t>
                              </m:r>
                            </m:sub>
                          </m:sSub>
                        </m:num>
                        <m:den>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𝐸</m:t>
                              </m:r>
                            </m:e>
                            <m:sub>
                              <m:r>
                                <a:rPr lang="en-GB" sz="1700" b="0" i="1" smtClean="0">
                                  <a:solidFill>
                                    <a:schemeClr val="tx1"/>
                                  </a:solidFill>
                                  <a:latin typeface="Cambria Math" panose="02040503050406030204" pitchFamily="18" charset="0"/>
                                </a:rPr>
                                <m:t>0</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𝑇</m:t>
                              </m:r>
                            </m:e>
                            <m:sub>
                              <m:r>
                                <a:rPr lang="en-GB" sz="1700" i="1">
                                  <a:solidFill>
                                    <a:schemeClr val="tx1"/>
                                  </a:solidFill>
                                  <a:latin typeface="Cambria Math" panose="02040503050406030204" pitchFamily="18" charset="0"/>
                                </a:rPr>
                                <m:t>0</m:t>
                              </m:r>
                            </m:sub>
                          </m:sSub>
                        </m:den>
                      </m:f>
                      <m:r>
                        <a:rPr lang="en-GB" sz="1700" b="0" i="1" smtClean="0">
                          <a:solidFill>
                            <a:schemeClr val="tx1"/>
                          </a:solidFill>
                          <a:latin typeface="Cambria Math" panose="02040503050406030204" pitchFamily="18" charset="0"/>
                          <a:ea typeface="Cambria Math" panose="02040503050406030204" pitchFamily="18" charset="0"/>
                        </a:rPr>
                        <m:t>−</m:t>
                      </m:r>
                      <m:f>
                        <m:fPr>
                          <m:ctrlPr>
                            <a:rPr lang="en-GB" sz="1700" i="1">
                              <a:solidFill>
                                <a:schemeClr val="tx1"/>
                              </a:solidFill>
                              <a:latin typeface="Cambria Math" panose="02040503050406030204" pitchFamily="18" charset="0"/>
                            </a:rPr>
                          </m:ctrlPr>
                        </m:fPr>
                        <m:num>
                          <m:r>
                            <a:rPr lang="en-GB" sz="1700" i="1">
                              <a:solidFill>
                                <a:schemeClr val="tx1"/>
                              </a:solidFill>
                              <a:latin typeface="Cambria Math" panose="02040503050406030204" pitchFamily="18" charset="0"/>
                            </a:rPr>
                            <m:t>𝑐</m:t>
                          </m:r>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𝛼</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rPr>
                            <m:t>𝑒</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𝑄</m:t>
                              </m:r>
                            </m:e>
                            <m:sub>
                              <m:r>
                                <a:rPr lang="en-GB" sz="1700" i="1">
                                  <a:solidFill>
                                    <a:schemeClr val="tx1"/>
                                  </a:solidFill>
                                  <a:latin typeface="Cambria Math" panose="02040503050406030204" pitchFamily="18" charset="0"/>
                                  <a:ea typeface="Cambria Math" panose="02040503050406030204" pitchFamily="18" charset="0"/>
                                </a:rPr>
                                <m:t>𝑏</m:t>
                              </m:r>
                            </m:sub>
                          </m:sSub>
                        </m:num>
                        <m:den>
                          <m:r>
                            <a:rPr lang="en-GB" sz="1700" b="0" i="1" smtClean="0">
                              <a:solidFill>
                                <a:schemeClr val="tx1"/>
                              </a:solidFill>
                              <a:latin typeface="Cambria Math" panose="02040503050406030204" pitchFamily="18" charset="0"/>
                            </a:rPr>
                            <m:t>2</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𝐶</m:t>
                              </m:r>
                            </m:e>
                            <m:sub>
                              <m:r>
                                <a:rPr lang="en-GB" sz="1700" i="1">
                                  <a:solidFill>
                                    <a:schemeClr val="tx1"/>
                                  </a:solidFill>
                                  <a:latin typeface="Cambria Math" panose="02040503050406030204" pitchFamily="18" charset="0"/>
                                </a:rPr>
                                <m:t>𝑟</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𝐸</m:t>
                              </m:r>
                            </m:e>
                            <m:sub>
                              <m:r>
                                <a:rPr lang="en-GB" sz="1700" i="1">
                                  <a:solidFill>
                                    <a:schemeClr val="tx1"/>
                                  </a:solidFill>
                                  <a:latin typeface="Cambria Math" panose="02040503050406030204" pitchFamily="18" charset="0"/>
                                </a:rPr>
                                <m:t>0</m:t>
                              </m:r>
                            </m:sub>
                          </m:sSub>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𝑇</m:t>
                              </m:r>
                            </m:e>
                            <m:sub>
                              <m:r>
                                <a:rPr lang="en-GB" sz="1700" i="1">
                                  <a:solidFill>
                                    <a:schemeClr val="tx1"/>
                                  </a:solidFill>
                                  <a:latin typeface="Cambria Math" panose="02040503050406030204" pitchFamily="18" charset="0"/>
                                </a:rPr>
                                <m:t>0</m:t>
                              </m:r>
                            </m:sub>
                          </m:sSub>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den>
                      </m:f>
                      <m:nary>
                        <m:naryPr>
                          <m:chr m:val="∑"/>
                          <m:ctrlPr>
                            <a:rPr lang="en-GB" sz="1700" i="1">
                              <a:solidFill>
                                <a:schemeClr val="tx1"/>
                              </a:solidFill>
                              <a:latin typeface="Cambria Math" panose="02040503050406030204" pitchFamily="18" charset="0"/>
                              <a:ea typeface="Cambria Math" panose="02040503050406030204" pitchFamily="18" charset="0"/>
                            </a:rPr>
                          </m:ctrlPr>
                        </m:naryPr>
                        <m:sub>
                          <m:r>
                            <a:rPr lang="en-GB" sz="1700" b="0" i="1" smtClean="0">
                              <a:solidFill>
                                <a:schemeClr val="tx1"/>
                              </a:solidFill>
                              <a:latin typeface="Cambria Math" panose="02040503050406030204" pitchFamily="18" charset="0"/>
                            </a:rPr>
                            <m:t>𝑙</m:t>
                          </m:r>
                          <m:r>
                            <a:rPr lang="en-GB" sz="1700" i="1">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100</m:t>
                          </m:r>
                        </m:sub>
                        <m:sup>
                          <m:r>
                            <a:rPr lang="en-GB" sz="1700" i="1">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ea typeface="Cambria Math" panose="02040503050406030204" pitchFamily="18" charset="0"/>
                            </a:rPr>
                            <m:t>100</m:t>
                          </m:r>
                        </m:sup>
                        <m:e>
                          <m:d>
                            <m:dPr>
                              <m:begChr m:val="["/>
                              <m:endChr m:val="]"/>
                              <m:ctrlPr>
                                <a:rPr lang="en-GB" sz="1700" i="1" smtClean="0">
                                  <a:solidFill>
                                    <a:schemeClr val="tx1"/>
                                  </a:solidFill>
                                  <a:latin typeface="Cambria Math" panose="02040503050406030204" pitchFamily="18" charset="0"/>
                                  <a:ea typeface="Cambria Math" panose="02040503050406030204" pitchFamily="18" charset="0"/>
                                </a:rPr>
                              </m:ctrlPr>
                            </m:dPr>
                            <m:e>
                              <m:d>
                                <m:dPr>
                                  <m:ctrlPr>
                                    <a:rPr lang="en-GB" sz="1700" i="1" smtClean="0">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𝑙</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r>
                                    <a:rPr lang="en-GB" sz="1700" b="0" i="1" smtClean="0">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𝜇</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nary>
                      <m:r>
                        <m:rPr>
                          <m:sty m:val="p"/>
                        </m:rPr>
                        <a:rPr lang="en-GB" sz="1700" b="0" i="0" smtClean="0">
                          <a:solidFill>
                            <a:schemeClr val="tx1"/>
                          </a:solidFill>
                          <a:latin typeface="Cambria Math" panose="02040503050406030204" pitchFamily="18" charset="0"/>
                          <a:ea typeface="Cambria Math" panose="02040503050406030204" pitchFamily="18" charset="0"/>
                        </a:rPr>
                        <m:t>Re</m:t>
                      </m:r>
                      <m:d>
                        <m:dPr>
                          <m:begChr m:val="{"/>
                          <m:endChr m:val="}"/>
                          <m:ctrlPr>
                            <a:rPr lang="en-GB" sz="1700" b="0" i="1" smtClean="0">
                              <a:solidFill>
                                <a:schemeClr val="tx1"/>
                              </a:solidFill>
                              <a:latin typeface="Cambria Math" panose="02040503050406030204" pitchFamily="18" charset="0"/>
                              <a:ea typeface="Cambria Math" panose="02040503050406030204" pitchFamily="18" charset="0"/>
                            </a:rPr>
                          </m:ctrlPr>
                        </m:dPr>
                        <m:e>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𝑍</m:t>
                              </m:r>
                            </m:e>
                            <m:sub>
                              <m:r>
                                <a:rPr lang="en-GB" sz="1700" i="1">
                                  <a:solidFill>
                                    <a:schemeClr val="tx1"/>
                                  </a:solidFill>
                                  <a:latin typeface="Cambria Math" panose="02040503050406030204" pitchFamily="18" charset="0"/>
                                  <a:ea typeface="Cambria Math" panose="02040503050406030204" pitchFamily="18" charset="0"/>
                                </a:rPr>
                                <m:t>∥</m:t>
                              </m:r>
                            </m:sub>
                          </m:sSub>
                          <m:d>
                            <m:dPr>
                              <m:begChr m:val="["/>
                              <m:endChr m:val="]"/>
                              <m:ctrlPr>
                                <a:rPr lang="en-GB" sz="1700" i="1">
                                  <a:solidFill>
                                    <a:schemeClr val="tx1"/>
                                  </a:solidFill>
                                  <a:latin typeface="Cambria Math" panose="02040503050406030204" pitchFamily="18" charset="0"/>
                                  <a:ea typeface="Cambria Math" panose="02040503050406030204" pitchFamily="18" charset="0"/>
                                </a:rPr>
                              </m:ctrlPr>
                            </m:dPr>
                            <m:e>
                              <m:d>
                                <m:dPr>
                                  <m:ctrlPr>
                                    <a:rPr lang="en-GB" sz="1700" i="1">
                                      <a:solidFill>
                                        <a:schemeClr val="tx1"/>
                                      </a:solidFill>
                                      <a:latin typeface="Cambria Math" panose="02040503050406030204" pitchFamily="18" charset="0"/>
                                      <a:ea typeface="Cambria Math" panose="02040503050406030204" pitchFamily="18" charset="0"/>
                                    </a:rPr>
                                  </m:ctrlPr>
                                </m:dPr>
                                <m:e>
                                  <m:r>
                                    <a:rPr lang="en-GB" sz="1700" i="1">
                                      <a:solidFill>
                                        <a:schemeClr val="tx1"/>
                                      </a:solidFill>
                                      <a:latin typeface="Cambria Math" panose="02040503050406030204" pitchFamily="18" charset="0"/>
                                      <a:ea typeface="Cambria Math" panose="02040503050406030204" pitchFamily="18" charset="0"/>
                                    </a:rPr>
                                    <m:t>𝑙</m:t>
                                  </m:r>
                                  <m:sSub>
                                    <m:sSubPr>
                                      <m:ctrlPr>
                                        <a:rPr lang="en-GB" sz="1700" i="1">
                                          <a:solidFill>
                                            <a:schemeClr val="tx1"/>
                                          </a:solidFill>
                                          <a:latin typeface="Cambria Math" panose="02040503050406030204" pitchFamily="18" charset="0"/>
                                        </a:rPr>
                                      </m:ctrlPr>
                                    </m:sSubPr>
                                    <m:e>
                                      <m:r>
                                        <a:rPr lang="en-GB" sz="1700" i="1">
                                          <a:solidFill>
                                            <a:schemeClr val="tx1"/>
                                          </a:solidFill>
                                          <a:latin typeface="Cambria Math" panose="02040503050406030204" pitchFamily="18" charset="0"/>
                                        </a:rPr>
                                        <m:t>𝑁</m:t>
                                      </m:r>
                                    </m:e>
                                    <m:sub>
                                      <m:r>
                                        <a:rPr lang="en-GB" sz="1700" i="1">
                                          <a:solidFill>
                                            <a:schemeClr val="tx1"/>
                                          </a:solidFill>
                                          <a:latin typeface="Cambria Math" panose="02040503050406030204" pitchFamily="18" charset="0"/>
                                        </a:rPr>
                                        <m:t>𝑏</m:t>
                                      </m:r>
                                    </m:sub>
                                  </m:sSub>
                                  <m:r>
                                    <a:rPr lang="en-GB" sz="1700" i="1">
                                      <a:solidFill>
                                        <a:schemeClr val="tx1"/>
                                      </a:solidFill>
                                      <a:latin typeface="Cambria Math" panose="02040503050406030204" pitchFamily="18" charset="0"/>
                                    </a:rPr>
                                    <m:t>−</m:t>
                                  </m:r>
                                  <m:r>
                                    <a:rPr lang="en-GB" sz="1700" i="1">
                                      <a:solidFill>
                                        <a:schemeClr val="tx1"/>
                                      </a:solidFill>
                                      <a:latin typeface="Cambria Math" panose="02040503050406030204" pitchFamily="18" charset="0"/>
                                      <a:ea typeface="Cambria Math" panose="02040503050406030204" pitchFamily="18" charset="0"/>
                                    </a:rPr>
                                    <m:t>𝜇</m:t>
                                  </m:r>
                                </m:e>
                              </m:d>
                              <m:sSub>
                                <m:sSubPr>
                                  <m:ctrlPr>
                                    <a:rPr lang="en-GB" sz="1700" i="1">
                                      <a:solidFill>
                                        <a:schemeClr val="tx1"/>
                                      </a:solidFill>
                                      <a:latin typeface="Cambria Math" panose="02040503050406030204" pitchFamily="18" charset="0"/>
                                      <a:ea typeface="Cambria Math" panose="02040503050406030204" pitchFamily="18" charset="0"/>
                                    </a:rPr>
                                  </m:ctrlPr>
                                </m:sSubPr>
                                <m:e>
                                  <m:r>
                                    <a:rPr lang="en-GB" sz="1700" i="1">
                                      <a:solidFill>
                                        <a:schemeClr val="tx1"/>
                                      </a:solidFill>
                                      <a:latin typeface="Cambria Math" panose="02040503050406030204" pitchFamily="18" charset="0"/>
                                      <a:ea typeface="Cambria Math" panose="02040503050406030204" pitchFamily="18" charset="0"/>
                                    </a:rPr>
                                    <m:t>𝜔</m:t>
                                  </m:r>
                                </m:e>
                                <m:sub>
                                  <m:r>
                                    <a:rPr lang="en-GB" sz="1700" i="1">
                                      <a:solidFill>
                                        <a:schemeClr val="tx1"/>
                                      </a:solidFill>
                                      <a:latin typeface="Cambria Math" panose="02040503050406030204" pitchFamily="18" charset="0"/>
                                      <a:ea typeface="Cambria Math" panose="02040503050406030204" pitchFamily="18" charset="0"/>
                                    </a:rPr>
                                    <m:t>0</m:t>
                                  </m:r>
                                </m:sub>
                              </m:sSub>
                              <m:r>
                                <a:rPr lang="en-GB" sz="1700" i="1">
                                  <a:solidFill>
                                    <a:schemeClr val="tx1"/>
                                  </a:solidFill>
                                  <a:latin typeface="Cambria Math" panose="02040503050406030204" pitchFamily="18" charset="0"/>
                                  <a:ea typeface="Cambria Math" panose="02040503050406030204" pitchFamily="18" charset="0"/>
                                </a:rPr>
                                <m:t>−</m:t>
                              </m:r>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𝜔</m:t>
                                  </m:r>
                                </m:e>
                                <m:sub>
                                  <m:r>
                                    <a:rPr lang="en-GB" sz="1700" i="1">
                                      <a:latin typeface="Cambria Math" panose="02040503050406030204" pitchFamily="18" charset="0"/>
                                    </a:rPr>
                                    <m:t>𝑠</m:t>
                                  </m:r>
                                  <m:r>
                                    <a:rPr lang="en-GB" sz="1700" i="1">
                                      <a:latin typeface="Cambria Math" panose="02040503050406030204" pitchFamily="18" charset="0"/>
                                    </a:rPr>
                                    <m:t>,</m:t>
                                  </m:r>
                                  <m:r>
                                    <a:rPr lang="en-GB" sz="1700" i="1">
                                      <a:latin typeface="Cambria Math" panose="02040503050406030204" pitchFamily="18" charset="0"/>
                                    </a:rPr>
                                    <m:t>𝐻𝑂𝑀</m:t>
                                  </m:r>
                                </m:sub>
                              </m:sSub>
                            </m:e>
                          </m:d>
                        </m:e>
                      </m:d>
                    </m:oMath>
                  </m:oMathPara>
                </a14:m>
                <a:endParaRPr lang="en-GB" sz="1700" dirty="0">
                  <a:solidFill>
                    <a:schemeClr val="tx1"/>
                  </a:solidFill>
                </a:endParaRPr>
              </a:p>
            </p:txBody>
          </p:sp>
        </mc:Choice>
        <mc:Fallback xmlns="">
          <p:sp>
            <p:nvSpPr>
              <p:cNvPr id="8" name="CasellaDiTesto 7">
                <a:extLst>
                  <a:ext uri="{FF2B5EF4-FFF2-40B4-BE49-F238E27FC236}">
                    <a16:creationId xmlns:a16="http://schemas.microsoft.com/office/drawing/2014/main" id="{A88138FA-191C-4F65-AF83-C44B86BD118A}"/>
                  </a:ext>
                </a:extLst>
              </p:cNvPr>
              <p:cNvSpPr txBox="1">
                <a:spLocks noRot="1" noChangeAspect="1" noMove="1" noResize="1" noEditPoints="1" noAdjustHandles="1" noChangeArrowheads="1" noChangeShapeType="1" noTextEdit="1"/>
              </p:cNvSpPr>
              <p:nvPr/>
            </p:nvSpPr>
            <p:spPr>
              <a:xfrm>
                <a:off x="2894595" y="1268253"/>
                <a:ext cx="8678864" cy="82804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17450C83-9331-4DFB-8FA7-409403024697}"/>
                  </a:ext>
                </a:extLst>
              </p:cNvPr>
              <p:cNvSpPr txBox="1"/>
              <p:nvPr/>
            </p:nvSpPr>
            <p:spPr>
              <a:xfrm>
                <a:off x="9356703" y="2375443"/>
                <a:ext cx="1950257" cy="3539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𝛼</m:t>
                          </m:r>
                        </m:e>
                        <m:sub>
                          <m:r>
                            <a:rPr lang="en-GB" sz="1700" b="0" i="1">
                              <a:solidFill>
                                <a:schemeClr val="tx1"/>
                              </a:solidFill>
                              <a:latin typeface="Cambria Math" panose="02040503050406030204" pitchFamily="18" charset="0"/>
                            </a:rPr>
                            <m:t>𝑟</m:t>
                          </m:r>
                        </m:sub>
                      </m:sSub>
                      <m:r>
                        <a:rPr lang="en-GB" sz="1700" b="0" i="0" smtClean="0">
                          <a:solidFill>
                            <a:schemeClr val="tx1"/>
                          </a:solidFill>
                          <a:latin typeface="Cambria Math" panose="02040503050406030204" pitchFamily="18" charset="0"/>
                        </a:rPr>
                        <m:t>=−</m:t>
                      </m:r>
                      <m:r>
                        <m:rPr>
                          <m:sty m:val="p"/>
                        </m:rPr>
                        <a:rPr lang="en-GB" sz="1700" b="0" i="0" smtClean="0">
                          <a:solidFill>
                            <a:schemeClr val="tx1"/>
                          </a:solidFill>
                          <a:latin typeface="Cambria Math" panose="02040503050406030204" pitchFamily="18" charset="0"/>
                          <a:ea typeface="Cambria Math" panose="02040503050406030204" pitchFamily="18" charset="0"/>
                        </a:rPr>
                        <m:t>Im</m:t>
                      </m:r>
                      <m:d>
                        <m:dPr>
                          <m:begChr m:val="["/>
                          <m:endChr m:val="]"/>
                          <m:ctrlPr>
                            <a:rPr lang="en-GB" sz="1700" b="0" i="1" smtClean="0">
                              <a:solidFill>
                                <a:schemeClr val="tx1"/>
                              </a:solidFill>
                              <a:latin typeface="Cambria Math" panose="02040503050406030204" pitchFamily="18" charset="0"/>
                              <a:ea typeface="Cambria Math" panose="02040503050406030204" pitchFamily="18" charset="0"/>
                            </a:rPr>
                          </m:ctrlPr>
                        </m:dPr>
                        <m:e>
                          <m:r>
                            <a:rPr lang="el-GR" sz="1700" i="1">
                              <a:solidFill>
                                <a:schemeClr val="tx1"/>
                              </a:solidFill>
                              <a:latin typeface="Cambria Math" panose="02040503050406030204" pitchFamily="18" charset="0"/>
                              <a:ea typeface="Cambria Math" panose="02040503050406030204" pitchFamily="18" charset="0"/>
                            </a:rPr>
                            <m:t>𝛺</m:t>
                          </m:r>
                        </m:e>
                      </m:d>
                    </m:oMath>
                  </m:oMathPara>
                </a14:m>
                <a:endParaRPr lang="en-GB" sz="1700" dirty="0"/>
              </a:p>
            </p:txBody>
          </p:sp>
        </mc:Choice>
        <mc:Fallback xmlns="">
          <p:sp>
            <p:nvSpPr>
              <p:cNvPr id="15" name="CasellaDiTesto 14">
                <a:extLst>
                  <a:ext uri="{FF2B5EF4-FFF2-40B4-BE49-F238E27FC236}">
                    <a16:creationId xmlns:a16="http://schemas.microsoft.com/office/drawing/2014/main" id="{17450C83-9331-4DFB-8FA7-409403024697}"/>
                  </a:ext>
                </a:extLst>
              </p:cNvPr>
              <p:cNvSpPr txBox="1">
                <a:spLocks noRot="1" noChangeAspect="1" noMove="1" noResize="1" noEditPoints="1" noAdjustHandles="1" noChangeArrowheads="1" noChangeShapeType="1" noTextEdit="1"/>
              </p:cNvSpPr>
              <p:nvPr/>
            </p:nvSpPr>
            <p:spPr>
              <a:xfrm>
                <a:off x="9356703" y="2375443"/>
                <a:ext cx="1950257" cy="35394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6" name="Tabella 16">
                <a:extLst>
                  <a:ext uri="{FF2B5EF4-FFF2-40B4-BE49-F238E27FC236}">
                    <a16:creationId xmlns:a16="http://schemas.microsoft.com/office/drawing/2014/main" id="{4D0B2F1D-04ED-4439-93DA-5D27F3C66BB5}"/>
                  </a:ext>
                </a:extLst>
              </p:cNvPr>
              <p:cNvGraphicFramePr>
                <a:graphicFrameLocks noGrp="1"/>
              </p:cNvGraphicFramePr>
              <p:nvPr>
                <p:extLst>
                  <p:ext uri="{D42A27DB-BD31-4B8C-83A1-F6EECF244321}">
                    <p14:modId xmlns:p14="http://schemas.microsoft.com/office/powerpoint/2010/main" val="3868592908"/>
                  </p:ext>
                </p:extLst>
              </p:nvPr>
            </p:nvGraphicFramePr>
            <p:xfrm>
              <a:off x="276545" y="3953772"/>
              <a:ext cx="7323722" cy="1483360"/>
            </p:xfrm>
            <a:graphic>
              <a:graphicData uri="http://schemas.openxmlformats.org/drawingml/2006/table">
                <a:tbl>
                  <a:tblPr firstRow="1" bandRow="1">
                    <a:tableStyleId>{BC89EF96-8CEA-46FF-86C4-4CE0E7609802}</a:tableStyleId>
                  </a:tblPr>
                  <a:tblGrid>
                    <a:gridCol w="1852523">
                      <a:extLst>
                        <a:ext uri="{9D8B030D-6E8A-4147-A177-3AD203B41FA5}">
                          <a16:colId xmlns:a16="http://schemas.microsoft.com/office/drawing/2014/main" val="3629758358"/>
                        </a:ext>
                      </a:extLst>
                    </a:gridCol>
                    <a:gridCol w="1813599">
                      <a:extLst>
                        <a:ext uri="{9D8B030D-6E8A-4147-A177-3AD203B41FA5}">
                          <a16:colId xmlns:a16="http://schemas.microsoft.com/office/drawing/2014/main" val="3060455929"/>
                        </a:ext>
                      </a:extLst>
                    </a:gridCol>
                    <a:gridCol w="1837678">
                      <a:extLst>
                        <a:ext uri="{9D8B030D-6E8A-4147-A177-3AD203B41FA5}">
                          <a16:colId xmlns:a16="http://schemas.microsoft.com/office/drawing/2014/main" val="241722146"/>
                        </a:ext>
                      </a:extLst>
                    </a:gridCol>
                    <a:gridCol w="1819922">
                      <a:extLst>
                        <a:ext uri="{9D8B030D-6E8A-4147-A177-3AD203B41FA5}">
                          <a16:colId xmlns:a16="http://schemas.microsoft.com/office/drawing/2014/main" val="998887183"/>
                        </a:ext>
                      </a:extLst>
                    </a:gridCol>
                  </a:tblGrid>
                  <a:tr h="37084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700" b="1" i="1" smtClean="0">
                                      <a:solidFill>
                                        <a:schemeClr val="tx1"/>
                                      </a:solidFill>
                                      <a:latin typeface="Cambria Math" panose="02040503050406030204" pitchFamily="18" charset="0"/>
                                    </a:rPr>
                                  </m:ctrlPr>
                                </m:sSubPr>
                                <m:e>
                                  <m:r>
                                    <a:rPr lang="en-GB" sz="1700" b="1" i="1">
                                      <a:solidFill>
                                        <a:schemeClr val="tx1"/>
                                      </a:solidFill>
                                      <a:latin typeface="Cambria Math" panose="02040503050406030204" pitchFamily="18" charset="0"/>
                                      <a:ea typeface="Cambria Math" panose="02040503050406030204" pitchFamily="18" charset="0"/>
                                    </a:rPr>
                                    <m:t>𝜶</m:t>
                                  </m:r>
                                </m:e>
                                <m:sub>
                                  <m:r>
                                    <a:rPr lang="en-GB" sz="1700" b="1" i="1">
                                      <a:solidFill>
                                        <a:schemeClr val="tx1"/>
                                      </a:solidFill>
                                      <a:latin typeface="Cambria Math" panose="02040503050406030204" pitchFamily="18" charset="0"/>
                                    </a:rPr>
                                    <m:t>𝒓</m:t>
                                  </m:r>
                                </m:sub>
                              </m:sSub>
                            </m:oMath>
                          </a14:m>
                          <a:r>
                            <a:rPr lang="en-GB" sz="1700" b="1" dirty="0"/>
                            <a:t> </a:t>
                          </a:r>
                          <a:r>
                            <a:rPr lang="en-GB" sz="1700" dirty="0"/>
                            <a:t>[1/s] for </a:t>
                          </a:r>
                          <a14:m>
                            <m:oMath xmlns:m="http://schemas.openxmlformats.org/officeDocument/2006/math">
                              <m:r>
                                <a:rPr lang="en-GB" sz="1700" b="1" smtClean="0">
                                  <a:solidFill>
                                    <a:schemeClr val="tx1"/>
                                  </a:solidFill>
                                  <a:latin typeface="Cambria Math" panose="02040503050406030204" pitchFamily="18" charset="0"/>
                                </a:rPr>
                                <m:t>𝝁</m:t>
                              </m:r>
                              <m:r>
                                <a:rPr lang="en-GB" sz="1700" b="1" smtClean="0">
                                  <a:solidFill>
                                    <a:schemeClr val="tx1"/>
                                  </a:solidFill>
                                  <a:latin typeface="Cambria Math" panose="02040503050406030204" pitchFamily="18" charset="0"/>
                                </a:rPr>
                                <m:t>=</m:t>
                              </m:r>
                              <m:r>
                                <a:rPr lang="en-GB" sz="1700" b="1" smtClean="0">
                                  <a:solidFill>
                                    <a:schemeClr val="tx1"/>
                                  </a:solidFill>
                                  <a:latin typeface="Cambria Math" panose="02040503050406030204" pitchFamily="18" charset="0"/>
                                </a:rPr>
                                <m:t>𝟎</m:t>
                              </m:r>
                            </m:oMath>
                          </a14:m>
                          <a:r>
                            <a:rPr lang="en-GB" sz="1700" dirty="0"/>
                            <a:t> </a:t>
                          </a:r>
                          <a:endParaRPr lang="en-GB" sz="17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700" b="1" i="1" smtClean="0">
                                      <a:solidFill>
                                        <a:schemeClr val="tx1"/>
                                      </a:solidFill>
                                      <a:latin typeface="Cambria Math" panose="02040503050406030204" pitchFamily="18" charset="0"/>
                                    </a:rPr>
                                  </m:ctrlPr>
                                </m:sSubPr>
                                <m:e>
                                  <m:r>
                                    <a:rPr lang="en-GB" sz="1700" b="1" i="1">
                                      <a:solidFill>
                                        <a:schemeClr val="tx1"/>
                                      </a:solidFill>
                                      <a:latin typeface="Cambria Math" panose="02040503050406030204" pitchFamily="18" charset="0"/>
                                      <a:ea typeface="Cambria Math" panose="02040503050406030204" pitchFamily="18" charset="0"/>
                                    </a:rPr>
                                    <m:t>𝜶</m:t>
                                  </m:r>
                                </m:e>
                                <m:sub>
                                  <m:r>
                                    <a:rPr lang="en-GB" sz="1700" b="1" i="1">
                                      <a:solidFill>
                                        <a:schemeClr val="tx1"/>
                                      </a:solidFill>
                                      <a:latin typeface="Cambria Math" panose="02040503050406030204" pitchFamily="18" charset="0"/>
                                    </a:rPr>
                                    <m:t>𝒓</m:t>
                                  </m:r>
                                </m:sub>
                              </m:sSub>
                            </m:oMath>
                          </a14:m>
                          <a:r>
                            <a:rPr lang="en-GB" sz="1700" b="1" dirty="0"/>
                            <a:t> </a:t>
                          </a:r>
                          <a:r>
                            <a:rPr lang="en-GB" sz="1700" dirty="0"/>
                            <a:t>[1/s] for </a:t>
                          </a:r>
                          <a14:m>
                            <m:oMath xmlns:m="http://schemas.openxmlformats.org/officeDocument/2006/math">
                              <m:r>
                                <a:rPr lang="en-GB" sz="1700" b="1" smtClean="0">
                                  <a:solidFill>
                                    <a:schemeClr val="tx1"/>
                                  </a:solidFill>
                                  <a:latin typeface="Cambria Math" panose="02040503050406030204" pitchFamily="18" charset="0"/>
                                </a:rPr>
                                <m:t>𝝁</m:t>
                              </m:r>
                              <m:r>
                                <a:rPr lang="en-GB" sz="1700" b="1" smtClean="0">
                                  <a:solidFill>
                                    <a:schemeClr val="tx1"/>
                                  </a:solidFill>
                                  <a:latin typeface="Cambria Math" panose="02040503050406030204" pitchFamily="18" charset="0"/>
                                </a:rPr>
                                <m:t>=</m:t>
                              </m:r>
                              <m:r>
                                <a:rPr lang="en-GB" sz="1700" b="1" i="0" smtClean="0">
                                  <a:solidFill>
                                    <a:schemeClr val="tx1"/>
                                  </a:solidFill>
                                  <a:latin typeface="Cambria Math" panose="02040503050406030204" pitchFamily="18" charset="0"/>
                                </a:rPr>
                                <m:t>𝟏</m:t>
                              </m:r>
                            </m:oMath>
                          </a14:m>
                          <a:r>
                            <a:rPr lang="en-GB" sz="1700" dirty="0"/>
                            <a:t> </a:t>
                          </a:r>
                          <a:endParaRPr lang="en-GB" sz="17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700" b="1" i="1" smtClean="0">
                                      <a:solidFill>
                                        <a:schemeClr val="tx1"/>
                                      </a:solidFill>
                                      <a:latin typeface="Cambria Math" panose="02040503050406030204" pitchFamily="18" charset="0"/>
                                    </a:rPr>
                                  </m:ctrlPr>
                                </m:sSubPr>
                                <m:e>
                                  <m:r>
                                    <a:rPr lang="en-GB" sz="1700" b="1" i="1">
                                      <a:solidFill>
                                        <a:schemeClr val="tx1"/>
                                      </a:solidFill>
                                      <a:latin typeface="Cambria Math" panose="02040503050406030204" pitchFamily="18" charset="0"/>
                                      <a:ea typeface="Cambria Math" panose="02040503050406030204" pitchFamily="18" charset="0"/>
                                    </a:rPr>
                                    <m:t>𝜶</m:t>
                                  </m:r>
                                </m:e>
                                <m:sub>
                                  <m:r>
                                    <a:rPr lang="en-GB" sz="1700" b="1" i="1">
                                      <a:solidFill>
                                        <a:schemeClr val="tx1"/>
                                      </a:solidFill>
                                      <a:latin typeface="Cambria Math" panose="02040503050406030204" pitchFamily="18" charset="0"/>
                                    </a:rPr>
                                    <m:t>𝒓</m:t>
                                  </m:r>
                                </m:sub>
                              </m:sSub>
                            </m:oMath>
                          </a14:m>
                          <a:r>
                            <a:rPr lang="en-GB" sz="1700" b="1" dirty="0"/>
                            <a:t> </a:t>
                          </a:r>
                          <a:r>
                            <a:rPr lang="en-GB" sz="1700" dirty="0"/>
                            <a:t>[1/s] for </a:t>
                          </a:r>
                          <a14:m>
                            <m:oMath xmlns:m="http://schemas.openxmlformats.org/officeDocument/2006/math">
                              <m:r>
                                <a:rPr lang="en-GB" sz="1700" b="1" smtClean="0">
                                  <a:solidFill>
                                    <a:schemeClr val="tx1"/>
                                  </a:solidFill>
                                  <a:latin typeface="Cambria Math" panose="02040503050406030204" pitchFamily="18" charset="0"/>
                                </a:rPr>
                                <m:t>𝝁</m:t>
                              </m:r>
                              <m:r>
                                <a:rPr lang="en-GB" sz="1700" b="1" smtClean="0">
                                  <a:solidFill>
                                    <a:schemeClr val="tx1"/>
                                  </a:solidFill>
                                  <a:latin typeface="Cambria Math" panose="02040503050406030204" pitchFamily="18" charset="0"/>
                                </a:rPr>
                                <m:t>=</m:t>
                              </m:r>
                              <m:r>
                                <a:rPr lang="en-GB" sz="1700" b="1" i="0" smtClean="0">
                                  <a:solidFill>
                                    <a:schemeClr val="tx1"/>
                                  </a:solidFill>
                                  <a:latin typeface="Cambria Math" panose="02040503050406030204" pitchFamily="18" charset="0"/>
                                </a:rPr>
                                <m:t>𝟐</m:t>
                              </m:r>
                            </m:oMath>
                          </a14:m>
                          <a:r>
                            <a:rPr lang="en-GB" sz="1700" dirty="0"/>
                            <a:t> </a:t>
                          </a:r>
                          <a:endParaRPr lang="en-GB" sz="1700" dirty="0">
                            <a:solidFill>
                              <a:schemeClr val="tx1"/>
                            </a:solidFill>
                          </a:endParaRPr>
                        </a:p>
                      </a:txBody>
                      <a:tcPr/>
                    </a:tc>
                    <a:extLst>
                      <a:ext uri="{0D108BD9-81ED-4DB2-BD59-A6C34878D82A}">
                        <a16:rowId xmlns:a16="http://schemas.microsoft.com/office/drawing/2014/main" val="322586946"/>
                      </a:ext>
                    </a:extLst>
                  </a:tr>
                  <a:tr h="370840">
                    <a:tc>
                      <a:txBody>
                        <a:bodyPr/>
                        <a:lstStyle/>
                        <a:p>
                          <a:r>
                            <a:rPr lang="en-GB" sz="1700" b="1" dirty="0"/>
                            <a:t>From simulation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1588, 1583</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1642, 1639</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1589, 1584</a:t>
                          </a:r>
                        </a:p>
                      </a:txBody>
                      <a:tcPr>
                        <a:solidFill>
                          <a:schemeClr val="accent5">
                            <a:lumMod val="20000"/>
                            <a:lumOff val="80000"/>
                          </a:schemeClr>
                        </a:solidFill>
                      </a:tcPr>
                    </a:tc>
                    <a:extLst>
                      <a:ext uri="{0D108BD9-81ED-4DB2-BD59-A6C34878D82A}">
                        <a16:rowId xmlns:a16="http://schemas.microsoft.com/office/drawing/2014/main" val="3096539374"/>
                      </a:ext>
                    </a:extLst>
                  </a:tr>
                  <a:tr h="370840">
                    <a:tc>
                      <a:txBody>
                        <a:bodyPr/>
                        <a:lstStyle/>
                        <a:p>
                          <a:r>
                            <a:rPr lang="en-GB" sz="1700" b="1" dirty="0">
                              <a:solidFill>
                                <a:schemeClr val="tx1"/>
                              </a:solidFill>
                            </a:rPr>
                            <a:t>Analyt. explicit</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1542 </a:t>
                          </a:r>
                          <a:r>
                            <a:rPr lang="en-GB" sz="1700" b="1" i="0" kern="1200" dirty="0">
                              <a:solidFill>
                                <a:schemeClr val="tx1"/>
                              </a:solidFill>
                              <a:latin typeface="Cambria Math" panose="02040503050406030204" pitchFamily="18" charset="0"/>
                              <a:ea typeface="+mn-ea"/>
                              <a:cs typeface="+mn-cs"/>
                            </a:rPr>
                            <a:t>(2.8%)</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1588 </a:t>
                          </a:r>
                          <a:r>
                            <a:rPr lang="en-GB" sz="1700" b="1" i="0" kern="1200" dirty="0">
                              <a:solidFill>
                                <a:schemeClr val="tx1"/>
                              </a:solidFill>
                              <a:latin typeface="Cambria Math" panose="02040503050406030204" pitchFamily="18" charset="0"/>
                              <a:ea typeface="+mn-ea"/>
                              <a:cs typeface="+mn-cs"/>
                            </a:rPr>
                            <a:t>(3.3%)</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1542 </a:t>
                          </a:r>
                          <a:r>
                            <a:rPr lang="en-GB" sz="1700" b="1" i="0" kern="1200" dirty="0">
                              <a:solidFill>
                                <a:schemeClr val="tx1"/>
                              </a:solidFill>
                              <a:latin typeface="Cambria Math" panose="02040503050406030204" pitchFamily="18" charset="0"/>
                              <a:ea typeface="+mn-ea"/>
                              <a:cs typeface="+mn-cs"/>
                            </a:rPr>
                            <a:t>(2.8%)</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extLst>
                      <a:ext uri="{0D108BD9-81ED-4DB2-BD59-A6C34878D82A}">
                        <a16:rowId xmlns:a16="http://schemas.microsoft.com/office/drawing/2014/main" val="3610838418"/>
                      </a:ext>
                    </a:extLst>
                  </a:tr>
                  <a:tr h="370840">
                    <a:tc>
                      <a:txBody>
                        <a:bodyPr/>
                        <a:lstStyle/>
                        <a:p>
                          <a:r>
                            <a:rPr lang="en-GB" sz="1700" b="1" dirty="0">
                              <a:solidFill>
                                <a:schemeClr val="tx1"/>
                              </a:solidFill>
                            </a:rPr>
                            <a:t>Analyt. implicit</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1636 </a:t>
                          </a:r>
                          <a:r>
                            <a:rPr lang="en-GB" sz="1700" b="1" i="0" kern="1200" dirty="0">
                              <a:solidFill>
                                <a:schemeClr val="tx1"/>
                              </a:solidFill>
                              <a:latin typeface="Cambria Math" panose="02040503050406030204" pitchFamily="18" charset="0"/>
                              <a:ea typeface="+mn-ea"/>
                              <a:cs typeface="+mn-cs"/>
                            </a:rPr>
                            <a:t>(3.1%)</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1631 </a:t>
                          </a:r>
                          <a:r>
                            <a:rPr lang="en-GB" sz="1700" b="1" i="0" kern="1200" dirty="0">
                              <a:solidFill>
                                <a:schemeClr val="tx1"/>
                              </a:solidFill>
                              <a:latin typeface="Cambria Math" panose="02040503050406030204" pitchFamily="18" charset="0"/>
                              <a:ea typeface="+mn-ea"/>
                              <a:cs typeface="+mn-cs"/>
                            </a:rPr>
                            <a:t>(0.6%)</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1635 </a:t>
                          </a:r>
                          <a:r>
                            <a:rPr lang="en-GB" sz="1700" b="1" i="0" kern="1200" dirty="0">
                              <a:solidFill>
                                <a:schemeClr val="tx1"/>
                              </a:solidFill>
                              <a:latin typeface="Cambria Math" panose="02040503050406030204" pitchFamily="18" charset="0"/>
                              <a:ea typeface="+mn-ea"/>
                              <a:cs typeface="+mn-cs"/>
                            </a:rPr>
                            <a:t>(3.0%)</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extLst>
                      <a:ext uri="{0D108BD9-81ED-4DB2-BD59-A6C34878D82A}">
                        <a16:rowId xmlns:a16="http://schemas.microsoft.com/office/drawing/2014/main" val="1984811988"/>
                      </a:ext>
                    </a:extLst>
                  </a:tr>
                </a:tbl>
              </a:graphicData>
            </a:graphic>
          </p:graphicFrame>
        </mc:Choice>
        <mc:Fallback xmlns="">
          <p:graphicFrame>
            <p:nvGraphicFramePr>
              <p:cNvPr id="16" name="Tabella 16">
                <a:extLst>
                  <a:ext uri="{FF2B5EF4-FFF2-40B4-BE49-F238E27FC236}">
                    <a16:creationId xmlns:a16="http://schemas.microsoft.com/office/drawing/2014/main" id="{4D0B2F1D-04ED-4439-93DA-5D27F3C66BB5}"/>
                  </a:ext>
                </a:extLst>
              </p:cNvPr>
              <p:cNvGraphicFramePr>
                <a:graphicFrameLocks noGrp="1"/>
              </p:cNvGraphicFramePr>
              <p:nvPr>
                <p:extLst>
                  <p:ext uri="{D42A27DB-BD31-4B8C-83A1-F6EECF244321}">
                    <p14:modId xmlns:p14="http://schemas.microsoft.com/office/powerpoint/2010/main" val="3868592908"/>
                  </p:ext>
                </p:extLst>
              </p:nvPr>
            </p:nvGraphicFramePr>
            <p:xfrm>
              <a:off x="276545" y="3953772"/>
              <a:ext cx="7323722" cy="1483360"/>
            </p:xfrm>
            <a:graphic>
              <a:graphicData uri="http://schemas.openxmlformats.org/drawingml/2006/table">
                <a:tbl>
                  <a:tblPr firstRow="1" bandRow="1">
                    <a:tableStyleId>{BC89EF96-8CEA-46FF-86C4-4CE0E7609802}</a:tableStyleId>
                  </a:tblPr>
                  <a:tblGrid>
                    <a:gridCol w="1852523">
                      <a:extLst>
                        <a:ext uri="{9D8B030D-6E8A-4147-A177-3AD203B41FA5}">
                          <a16:colId xmlns:a16="http://schemas.microsoft.com/office/drawing/2014/main" val="3629758358"/>
                        </a:ext>
                      </a:extLst>
                    </a:gridCol>
                    <a:gridCol w="1813599">
                      <a:extLst>
                        <a:ext uri="{9D8B030D-6E8A-4147-A177-3AD203B41FA5}">
                          <a16:colId xmlns:a16="http://schemas.microsoft.com/office/drawing/2014/main" val="3060455929"/>
                        </a:ext>
                      </a:extLst>
                    </a:gridCol>
                    <a:gridCol w="1837678">
                      <a:extLst>
                        <a:ext uri="{9D8B030D-6E8A-4147-A177-3AD203B41FA5}">
                          <a16:colId xmlns:a16="http://schemas.microsoft.com/office/drawing/2014/main" val="241722146"/>
                        </a:ext>
                      </a:extLst>
                    </a:gridCol>
                    <a:gridCol w="1819922">
                      <a:extLst>
                        <a:ext uri="{9D8B030D-6E8A-4147-A177-3AD203B41FA5}">
                          <a16:colId xmlns:a16="http://schemas.microsoft.com/office/drawing/2014/main" val="998887183"/>
                        </a:ext>
                      </a:extLst>
                    </a:gridCol>
                  </a:tblGrid>
                  <a:tr h="370840">
                    <a:tc>
                      <a:txBody>
                        <a:bodyPr/>
                        <a:lstStyle/>
                        <a:p>
                          <a:endParaRPr lang="en-GB" dirty="0"/>
                        </a:p>
                      </a:txBody>
                      <a:tcPr/>
                    </a:tc>
                    <a:tc>
                      <a:txBody>
                        <a:bodyPr/>
                        <a:lstStyle/>
                        <a:p>
                          <a:endParaRPr lang="en-US"/>
                        </a:p>
                      </a:txBody>
                      <a:tcPr>
                        <a:blipFill>
                          <a:blip r:embed="rId6"/>
                          <a:stretch>
                            <a:fillRect l="-102349" t="-4918" r="-202349" b="-316393"/>
                          </a:stretch>
                        </a:blipFill>
                      </a:tcPr>
                    </a:tc>
                    <a:tc>
                      <a:txBody>
                        <a:bodyPr/>
                        <a:lstStyle/>
                        <a:p>
                          <a:endParaRPr lang="en-US"/>
                        </a:p>
                      </a:txBody>
                      <a:tcPr>
                        <a:blipFill>
                          <a:blip r:embed="rId6"/>
                          <a:stretch>
                            <a:fillRect l="-200332" t="-4918" r="-100332" b="-316393"/>
                          </a:stretch>
                        </a:blipFill>
                      </a:tcPr>
                    </a:tc>
                    <a:tc>
                      <a:txBody>
                        <a:bodyPr/>
                        <a:lstStyle/>
                        <a:p>
                          <a:endParaRPr lang="en-US"/>
                        </a:p>
                      </a:txBody>
                      <a:tcPr>
                        <a:blipFill>
                          <a:blip r:embed="rId6"/>
                          <a:stretch>
                            <a:fillRect l="-302341" t="-4918" r="-1003" b="-316393"/>
                          </a:stretch>
                        </a:blipFill>
                      </a:tcPr>
                    </a:tc>
                    <a:extLst>
                      <a:ext uri="{0D108BD9-81ED-4DB2-BD59-A6C34878D82A}">
                        <a16:rowId xmlns:a16="http://schemas.microsoft.com/office/drawing/2014/main" val="322586946"/>
                      </a:ext>
                    </a:extLst>
                  </a:tr>
                  <a:tr h="370840">
                    <a:tc>
                      <a:txBody>
                        <a:bodyPr/>
                        <a:lstStyle/>
                        <a:p>
                          <a:r>
                            <a:rPr lang="en-GB" sz="1700" b="1" dirty="0"/>
                            <a:t>From simulation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1588, 1583</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1642, 1639</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i="0" kern="1200" dirty="0">
                              <a:solidFill>
                                <a:srgbClr val="FF0000"/>
                              </a:solidFill>
                              <a:latin typeface="Cambria Math" panose="02040503050406030204" pitchFamily="18" charset="0"/>
                              <a:ea typeface="+mn-ea"/>
                              <a:cs typeface="+mn-cs"/>
                            </a:rPr>
                            <a:t>1589, 1584</a:t>
                          </a:r>
                        </a:p>
                      </a:txBody>
                      <a:tcPr>
                        <a:solidFill>
                          <a:schemeClr val="accent5">
                            <a:lumMod val="20000"/>
                            <a:lumOff val="80000"/>
                          </a:schemeClr>
                        </a:solidFill>
                      </a:tcPr>
                    </a:tc>
                    <a:extLst>
                      <a:ext uri="{0D108BD9-81ED-4DB2-BD59-A6C34878D82A}">
                        <a16:rowId xmlns:a16="http://schemas.microsoft.com/office/drawing/2014/main" val="3096539374"/>
                      </a:ext>
                    </a:extLst>
                  </a:tr>
                  <a:tr h="370840">
                    <a:tc>
                      <a:txBody>
                        <a:bodyPr/>
                        <a:lstStyle/>
                        <a:p>
                          <a:r>
                            <a:rPr lang="en-GB" sz="1700" b="1" dirty="0">
                              <a:solidFill>
                                <a:schemeClr val="tx1"/>
                              </a:solidFill>
                            </a:rPr>
                            <a:t>Analyt. explicit</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1542 </a:t>
                          </a:r>
                          <a:r>
                            <a:rPr lang="en-GB" sz="1700" b="1" i="0" kern="1200" dirty="0">
                              <a:solidFill>
                                <a:schemeClr val="tx1"/>
                              </a:solidFill>
                              <a:latin typeface="Cambria Math" panose="02040503050406030204" pitchFamily="18" charset="0"/>
                              <a:ea typeface="+mn-ea"/>
                              <a:cs typeface="+mn-cs"/>
                            </a:rPr>
                            <a:t>(2.8%)</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1588 </a:t>
                          </a:r>
                          <a:r>
                            <a:rPr lang="en-GB" sz="1700" b="1" i="0" kern="1200" dirty="0">
                              <a:solidFill>
                                <a:schemeClr val="tx1"/>
                              </a:solidFill>
                              <a:latin typeface="Cambria Math" panose="02040503050406030204" pitchFamily="18" charset="0"/>
                              <a:ea typeface="+mn-ea"/>
                              <a:cs typeface="+mn-cs"/>
                            </a:rPr>
                            <a:t>(3.3%)</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1542 </a:t>
                          </a:r>
                          <a:r>
                            <a:rPr lang="en-GB" sz="1700" b="1" i="0" kern="1200" dirty="0">
                              <a:solidFill>
                                <a:schemeClr val="tx1"/>
                              </a:solidFill>
                              <a:latin typeface="Cambria Math" panose="02040503050406030204" pitchFamily="18" charset="0"/>
                              <a:ea typeface="+mn-ea"/>
                              <a:cs typeface="+mn-cs"/>
                            </a:rPr>
                            <a:t>(2.8%)</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extLst>
                      <a:ext uri="{0D108BD9-81ED-4DB2-BD59-A6C34878D82A}">
                        <a16:rowId xmlns:a16="http://schemas.microsoft.com/office/drawing/2014/main" val="3610838418"/>
                      </a:ext>
                    </a:extLst>
                  </a:tr>
                  <a:tr h="370840">
                    <a:tc>
                      <a:txBody>
                        <a:bodyPr/>
                        <a:lstStyle/>
                        <a:p>
                          <a:r>
                            <a:rPr lang="en-GB" sz="1700" b="1" dirty="0">
                              <a:solidFill>
                                <a:schemeClr val="tx1"/>
                              </a:solidFill>
                            </a:rPr>
                            <a:t>Analyt. implicit</a:t>
                          </a: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1636 </a:t>
                          </a:r>
                          <a:r>
                            <a:rPr lang="en-GB" sz="1700" b="1" i="0" kern="1200" dirty="0">
                              <a:solidFill>
                                <a:schemeClr val="tx1"/>
                              </a:solidFill>
                              <a:latin typeface="Cambria Math" panose="02040503050406030204" pitchFamily="18" charset="0"/>
                              <a:ea typeface="+mn-ea"/>
                              <a:cs typeface="+mn-cs"/>
                            </a:rPr>
                            <a:t>(3.1%)</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1631 </a:t>
                          </a:r>
                          <a:r>
                            <a:rPr lang="en-GB" sz="1700" b="1" i="0" kern="1200" dirty="0">
                              <a:solidFill>
                                <a:schemeClr val="tx1"/>
                              </a:solidFill>
                              <a:latin typeface="Cambria Math" panose="02040503050406030204" pitchFamily="18" charset="0"/>
                              <a:ea typeface="+mn-ea"/>
                              <a:cs typeface="+mn-cs"/>
                            </a:rPr>
                            <a:t>(0.6%)</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tc>
                      <a:txBody>
                        <a:bodyPr/>
                        <a:lstStyle/>
                        <a:p>
                          <a:pPr marL="0" algn="ctr" defTabSz="914400" rtl="0" eaLnBrk="1" latinLnBrk="0" hangingPunct="1"/>
                          <a:r>
                            <a:rPr lang="en-GB" sz="1700" b="1" i="0" kern="1200" dirty="0">
                              <a:solidFill>
                                <a:srgbClr val="FF0000"/>
                              </a:solidFill>
                              <a:latin typeface="Cambria Math" panose="02040503050406030204" pitchFamily="18" charset="0"/>
                              <a:ea typeface="+mn-ea"/>
                              <a:cs typeface="+mn-cs"/>
                            </a:rPr>
                            <a:t>1635 </a:t>
                          </a:r>
                          <a:r>
                            <a:rPr lang="en-GB" sz="1700" b="1" i="0" kern="1200" dirty="0">
                              <a:solidFill>
                                <a:schemeClr val="tx1"/>
                              </a:solidFill>
                              <a:latin typeface="Cambria Math" panose="02040503050406030204" pitchFamily="18" charset="0"/>
                              <a:ea typeface="+mn-ea"/>
                              <a:cs typeface="+mn-cs"/>
                            </a:rPr>
                            <a:t>(3.0%)</a:t>
                          </a:r>
                          <a:endParaRPr lang="en-GB" sz="1700" b="1" i="0" kern="1200" dirty="0">
                            <a:solidFill>
                              <a:srgbClr val="FF0000"/>
                            </a:solidFill>
                            <a:latin typeface="Cambria Math" panose="02040503050406030204" pitchFamily="18" charset="0"/>
                            <a:ea typeface="+mn-ea"/>
                            <a:cs typeface="+mn-cs"/>
                          </a:endParaRPr>
                        </a:p>
                      </a:txBody>
                      <a:tcPr>
                        <a:solidFill>
                          <a:schemeClr val="accent5">
                            <a:lumMod val="20000"/>
                            <a:lumOff val="80000"/>
                          </a:schemeClr>
                        </a:solidFill>
                      </a:tcPr>
                    </a:tc>
                    <a:extLst>
                      <a:ext uri="{0D108BD9-81ED-4DB2-BD59-A6C34878D82A}">
                        <a16:rowId xmlns:a16="http://schemas.microsoft.com/office/drawing/2014/main" val="1984811988"/>
                      </a:ext>
                    </a:extLst>
                  </a:tr>
                </a:tbl>
              </a:graphicData>
            </a:graphic>
          </p:graphicFrame>
        </mc:Fallback>
      </mc:AlternateContent>
      <p:sp>
        <p:nvSpPr>
          <p:cNvPr id="20" name="Rettangolo 19">
            <a:extLst>
              <a:ext uri="{FF2B5EF4-FFF2-40B4-BE49-F238E27FC236}">
                <a16:creationId xmlns:a16="http://schemas.microsoft.com/office/drawing/2014/main" id="{AC1D39EB-21AC-46D9-8269-7BD23CA70E7D}"/>
              </a:ext>
            </a:extLst>
          </p:cNvPr>
          <p:cNvSpPr/>
          <p:nvPr/>
        </p:nvSpPr>
        <p:spPr>
          <a:xfrm>
            <a:off x="135481" y="3932532"/>
            <a:ext cx="1976840" cy="372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52413953-94D8-4D2E-B7A2-5E144A93BE67}"/>
                  </a:ext>
                </a:extLst>
              </p:cNvPr>
              <p:cNvSpPr txBox="1"/>
              <p:nvPr/>
            </p:nvSpPr>
            <p:spPr>
              <a:xfrm>
                <a:off x="8255458" y="3170631"/>
                <a:ext cx="3931947" cy="2446824"/>
              </a:xfrm>
              <a:prstGeom prst="rect">
                <a:avLst/>
              </a:prstGeom>
              <a:noFill/>
            </p:spPr>
            <p:txBody>
              <a:bodyPr wrap="square" rtlCol="0">
                <a:spAutoFit/>
              </a:bodyPr>
              <a:lstStyle/>
              <a:p>
                <a:pPr marL="285750" indent="-285750">
                  <a:buFont typeface="Wingdings" panose="05000000000000000000" pitchFamily="2" charset="2"/>
                  <a:buChar char="Ø"/>
                </a:pPr>
                <a:r>
                  <a:rPr lang="en-GB" sz="1700" dirty="0"/>
                  <a:t>The explicit formula confirms that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𝛼</m:t>
                        </m:r>
                      </m:e>
                      <m:sub>
                        <m:r>
                          <a:rPr lang="en-GB" sz="1700" b="0" i="1">
                            <a:solidFill>
                              <a:schemeClr val="tx1"/>
                            </a:solidFill>
                            <a:latin typeface="Cambria Math" panose="02040503050406030204" pitchFamily="18" charset="0"/>
                          </a:rPr>
                          <m:t>𝑟</m:t>
                        </m:r>
                      </m:sub>
                    </m:sSub>
                  </m:oMath>
                </a14:m>
                <a:r>
                  <a:rPr lang="en-GB" sz="1700" dirty="0"/>
                  <a:t> is the largest for </a:t>
                </a:r>
                <a14:m>
                  <m:oMath xmlns:m="http://schemas.openxmlformats.org/officeDocument/2006/math">
                    <m:r>
                      <a:rPr lang="en-GB" sz="1700" b="0" i="1" dirty="0" smtClean="0">
                        <a:latin typeface="Cambria Math" panose="02040503050406030204" pitchFamily="18" charset="0"/>
                      </a:rPr>
                      <m:t>𝜇</m:t>
                    </m:r>
                    <m:r>
                      <a:rPr lang="en-GB" sz="1700" b="0" i="1" dirty="0" smtClean="0">
                        <a:latin typeface="Cambria Math" panose="02040503050406030204" pitchFamily="18" charset="0"/>
                      </a:rPr>
                      <m:t>=1</m:t>
                    </m:r>
                  </m:oMath>
                </a14:m>
                <a:r>
                  <a:rPr lang="en-GB" sz="1700" dirty="0"/>
                  <a:t> and that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rPr>
                          <m:t>𝑟</m:t>
                        </m:r>
                      </m:sub>
                    </m:sSub>
                  </m:oMath>
                </a14:m>
                <a:r>
                  <a:rPr lang="en-GB" sz="1700" dirty="0"/>
                  <a:t> is the same for </a:t>
                </a:r>
                <a14:m>
                  <m:oMath xmlns:m="http://schemas.openxmlformats.org/officeDocument/2006/math">
                    <m:r>
                      <a:rPr lang="en-GB" sz="1700" i="1" dirty="0">
                        <a:latin typeface="Cambria Math" panose="02040503050406030204" pitchFamily="18" charset="0"/>
                      </a:rPr>
                      <m:t>𝜇</m:t>
                    </m:r>
                    <m:r>
                      <a:rPr lang="en-GB" sz="1700" i="1" dirty="0">
                        <a:latin typeface="Cambria Math" panose="02040503050406030204" pitchFamily="18" charset="0"/>
                      </a:rPr>
                      <m:t>=0</m:t>
                    </m:r>
                  </m:oMath>
                </a14:m>
                <a:r>
                  <a:rPr lang="en-GB" sz="1700" dirty="0"/>
                  <a:t> and </a:t>
                </a:r>
                <a14:m>
                  <m:oMath xmlns:m="http://schemas.openxmlformats.org/officeDocument/2006/math">
                    <m:r>
                      <a:rPr lang="en-GB" sz="1700" i="1" dirty="0">
                        <a:latin typeface="Cambria Math" panose="02040503050406030204" pitchFamily="18" charset="0"/>
                      </a:rPr>
                      <m:t>𝜇</m:t>
                    </m:r>
                    <m:r>
                      <a:rPr lang="en-GB" sz="1700" i="1" dirty="0">
                        <a:latin typeface="Cambria Math" panose="02040503050406030204" pitchFamily="18" charset="0"/>
                      </a:rPr>
                      <m:t>=2</m:t>
                    </m:r>
                  </m:oMath>
                </a14:m>
                <a:r>
                  <a:rPr lang="en-GB" sz="1700" dirty="0"/>
                  <a:t>.</a:t>
                </a:r>
              </a:p>
              <a:p>
                <a:pPr marL="742950" lvl="1" indent="-285750">
                  <a:buFont typeface="Arial" panose="020B0604020202020204" pitchFamily="34" charset="0"/>
                  <a:buChar char="•"/>
                </a:pPr>
                <a:r>
                  <a:rPr lang="en-GB" sz="1700" dirty="0">
                    <a:solidFill>
                      <a:srgbClr val="FF0000"/>
                    </a:solidFill>
                  </a:rPr>
                  <a:t>These values are lower than those found in simulations by just 3%.</a:t>
                </a:r>
              </a:p>
              <a:p>
                <a:pPr marL="285750" indent="-285750">
                  <a:buFont typeface="Wingdings" panose="05000000000000000000" pitchFamily="2" charset="2"/>
                  <a:buChar char="Ø"/>
                </a:pPr>
                <a:r>
                  <a:rPr lang="en-GB" sz="1700" dirty="0"/>
                  <a:t>The implicit formula provides essentially the same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rPr>
                          <m:t>𝑟</m:t>
                        </m:r>
                      </m:sub>
                    </m:sSub>
                  </m:oMath>
                </a14:m>
                <a:r>
                  <a:rPr lang="en-GB" sz="1700" dirty="0"/>
                  <a:t> for each </a:t>
                </a:r>
                <a14:m>
                  <m:oMath xmlns:m="http://schemas.openxmlformats.org/officeDocument/2006/math">
                    <m:r>
                      <a:rPr lang="en-GB" sz="1700" i="1" dirty="0">
                        <a:latin typeface="Cambria Math" panose="02040503050406030204" pitchFamily="18" charset="0"/>
                      </a:rPr>
                      <m:t>𝜇</m:t>
                    </m:r>
                  </m:oMath>
                </a14:m>
                <a:r>
                  <a:rPr lang="en-GB" sz="1700" dirty="0"/>
                  <a:t>.</a:t>
                </a:r>
              </a:p>
              <a:p>
                <a:pPr marL="742950" lvl="1" indent="-285750">
                  <a:buFont typeface="Arial" panose="020B0604020202020204" pitchFamily="34" charset="0"/>
                  <a:buChar char="•"/>
                </a:pPr>
                <a:r>
                  <a:rPr lang="en-GB" sz="1700" dirty="0">
                    <a:solidFill>
                      <a:srgbClr val="FF0000"/>
                    </a:solidFill>
                  </a:rPr>
                  <a:t>The maximum discrepancy with simulations is just 3%.</a:t>
                </a:r>
              </a:p>
            </p:txBody>
          </p:sp>
        </mc:Choice>
        <mc:Fallback xmlns="">
          <p:sp>
            <p:nvSpPr>
              <p:cNvPr id="21" name="CasellaDiTesto 20">
                <a:extLst>
                  <a:ext uri="{FF2B5EF4-FFF2-40B4-BE49-F238E27FC236}">
                    <a16:creationId xmlns:a16="http://schemas.microsoft.com/office/drawing/2014/main" id="{52413953-94D8-4D2E-B7A2-5E144A93BE67}"/>
                  </a:ext>
                </a:extLst>
              </p:cNvPr>
              <p:cNvSpPr txBox="1">
                <a:spLocks noRot="1" noChangeAspect="1" noMove="1" noResize="1" noEditPoints="1" noAdjustHandles="1" noChangeArrowheads="1" noChangeShapeType="1" noTextEdit="1"/>
              </p:cNvSpPr>
              <p:nvPr/>
            </p:nvSpPr>
            <p:spPr>
              <a:xfrm>
                <a:off x="8255458" y="3170631"/>
                <a:ext cx="3931947" cy="2446824"/>
              </a:xfrm>
              <a:prstGeom prst="rect">
                <a:avLst/>
              </a:prstGeom>
              <a:blipFill>
                <a:blip r:embed="rId7"/>
                <a:stretch>
                  <a:fillRect l="-620" t="-748" r="-1860" b="-24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20BDF1E6-20A1-427E-9C4A-037A29EA0332}"/>
                  </a:ext>
                </a:extLst>
              </p:cNvPr>
              <p:cNvSpPr txBox="1"/>
              <p:nvPr/>
            </p:nvSpPr>
            <p:spPr>
              <a:xfrm>
                <a:off x="192010" y="3508093"/>
                <a:ext cx="7887030" cy="353943"/>
              </a:xfrm>
              <a:prstGeom prst="rect">
                <a:avLst/>
              </a:prstGeom>
              <a:noFill/>
            </p:spPr>
            <p:txBody>
              <a:bodyPr wrap="square" rtlCol="0">
                <a:spAutoFit/>
              </a:bodyPr>
              <a:lstStyle/>
              <a:p>
                <a:pPr marL="285750" indent="-285750">
                  <a:buFont typeface="Wingdings" panose="05000000000000000000" pitchFamily="2" charset="2"/>
                  <a:buChar char="Ø"/>
                </a:pPr>
                <a:r>
                  <a:rPr lang="en-GB" sz="1700" dirty="0"/>
                  <a:t>The discrepancies between </a:t>
                </a:r>
                <a14:m>
                  <m:oMath xmlns:m="http://schemas.openxmlformats.org/officeDocument/2006/math">
                    <m:sSub>
                      <m:sSubPr>
                        <m:ctrlPr>
                          <a:rPr lang="en-GB" sz="1700" i="1" smtClean="0">
                            <a:solidFill>
                              <a:schemeClr val="tx1"/>
                            </a:solidFill>
                            <a:latin typeface="Cambria Math" panose="02040503050406030204" pitchFamily="18" charset="0"/>
                          </a:rPr>
                        </m:ctrlPr>
                      </m:sSubPr>
                      <m:e>
                        <m:r>
                          <a:rPr lang="en-GB" sz="1700" b="0" i="1">
                            <a:solidFill>
                              <a:schemeClr val="tx1"/>
                            </a:solidFill>
                            <a:latin typeface="Cambria Math" panose="02040503050406030204" pitchFamily="18" charset="0"/>
                            <a:ea typeface="Cambria Math" panose="02040503050406030204" pitchFamily="18" charset="0"/>
                          </a:rPr>
                          <m:t>𝛼</m:t>
                        </m:r>
                      </m:e>
                      <m:sub>
                        <m:r>
                          <a:rPr lang="en-GB" sz="1700" b="0" i="1">
                            <a:solidFill>
                              <a:schemeClr val="tx1"/>
                            </a:solidFill>
                            <a:latin typeface="Cambria Math" panose="02040503050406030204" pitchFamily="18" charset="0"/>
                          </a:rPr>
                          <m:t>𝑟</m:t>
                        </m:r>
                      </m:sub>
                    </m:sSub>
                  </m:oMath>
                </a14:m>
                <a:r>
                  <a:rPr lang="en-GB" sz="1700" dirty="0"/>
                  <a:t> from simulations and analytical estimations are in %.</a:t>
                </a:r>
              </a:p>
            </p:txBody>
          </p:sp>
        </mc:Choice>
        <mc:Fallback xmlns="">
          <p:sp>
            <p:nvSpPr>
              <p:cNvPr id="22" name="CasellaDiTesto 21">
                <a:extLst>
                  <a:ext uri="{FF2B5EF4-FFF2-40B4-BE49-F238E27FC236}">
                    <a16:creationId xmlns:a16="http://schemas.microsoft.com/office/drawing/2014/main" id="{20BDF1E6-20A1-427E-9C4A-037A29EA0332}"/>
                  </a:ext>
                </a:extLst>
              </p:cNvPr>
              <p:cNvSpPr txBox="1">
                <a:spLocks noRot="1" noChangeAspect="1" noMove="1" noResize="1" noEditPoints="1" noAdjustHandles="1" noChangeArrowheads="1" noChangeShapeType="1" noTextEdit="1"/>
              </p:cNvSpPr>
              <p:nvPr/>
            </p:nvSpPr>
            <p:spPr>
              <a:xfrm>
                <a:off x="192010" y="3508093"/>
                <a:ext cx="7887030" cy="353943"/>
              </a:xfrm>
              <a:prstGeom prst="rect">
                <a:avLst/>
              </a:prstGeom>
              <a:blipFill>
                <a:blip r:embed="rId8"/>
                <a:stretch>
                  <a:fillRect l="-309" t="-5085" b="-203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6E1367CE-8212-4589-BCA3-F4B0133CF72D}"/>
                  </a:ext>
                </a:extLst>
              </p:cNvPr>
              <p:cNvSpPr txBox="1"/>
              <p:nvPr/>
            </p:nvSpPr>
            <p:spPr>
              <a:xfrm>
                <a:off x="193769" y="5470099"/>
                <a:ext cx="11982640" cy="1400383"/>
              </a:xfrm>
              <a:prstGeom prst="rect">
                <a:avLst/>
              </a:prstGeom>
              <a:noFill/>
            </p:spPr>
            <p:txBody>
              <a:bodyPr wrap="square">
                <a:spAutoFit/>
              </a:bodyPr>
              <a:lstStyle/>
              <a:p>
                <a:pPr marL="285750" indent="-285750">
                  <a:buFont typeface="Wingdings" panose="05000000000000000000" pitchFamily="2" charset="2"/>
                  <a:buChar char="Ø"/>
                </a:pPr>
                <a:r>
                  <a:rPr lang="en-GB" sz="1700" dirty="0"/>
                  <a:t>Why the implicit formula, expected to be precise, overestimate </a:t>
                </a:r>
                <a14:m>
                  <m:oMath xmlns:m="http://schemas.openxmlformats.org/officeDocument/2006/math">
                    <m:sSub>
                      <m:sSubPr>
                        <m:ctrlPr>
                          <a:rPr lang="en-GB" sz="1700" i="1">
                            <a:latin typeface="Cambria Math" panose="02040503050406030204" pitchFamily="18" charset="0"/>
                          </a:rPr>
                        </m:ctrlPr>
                      </m:sSubPr>
                      <m:e>
                        <m:r>
                          <a:rPr lang="en-GB" sz="1700" b="0" i="1">
                            <a:latin typeface="Cambria Math" panose="02040503050406030204" pitchFamily="18" charset="0"/>
                            <a:ea typeface="Cambria Math" panose="02040503050406030204" pitchFamily="18" charset="0"/>
                          </a:rPr>
                          <m:t>𝛼</m:t>
                        </m:r>
                      </m:e>
                      <m:sub>
                        <m:r>
                          <a:rPr lang="en-GB" sz="1700" b="0" i="1">
                            <a:latin typeface="Cambria Math" panose="02040503050406030204" pitchFamily="18" charset="0"/>
                          </a:rPr>
                          <m:t>𝑟</m:t>
                        </m:r>
                      </m:sub>
                    </m:sSub>
                  </m:oMath>
                </a14:m>
                <a:r>
                  <a:rPr lang="en-GB" sz="1700" dirty="0"/>
                  <a:t> if </a:t>
                </a:r>
                <a14:m>
                  <m:oMath xmlns:m="http://schemas.openxmlformats.org/officeDocument/2006/math">
                    <m:r>
                      <a:rPr lang="en-GB" sz="1700" b="0" i="1" smtClean="0">
                        <a:solidFill>
                          <a:schemeClr val="tx1"/>
                        </a:solidFill>
                        <a:latin typeface="Cambria Math" panose="02040503050406030204" pitchFamily="18" charset="0"/>
                      </a:rPr>
                      <m:t>𝜇</m:t>
                    </m:r>
                    <m:r>
                      <a:rPr lang="en-GB" sz="1700" b="0"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0</m:t>
                    </m:r>
                  </m:oMath>
                </a14:m>
                <a:r>
                  <a:rPr lang="en-GB" sz="1700" dirty="0"/>
                  <a:t> or </a:t>
                </a:r>
                <a14:m>
                  <m:oMath xmlns:m="http://schemas.openxmlformats.org/officeDocument/2006/math">
                    <m:r>
                      <a:rPr lang="en-GB" sz="1700" b="0" i="1">
                        <a:latin typeface="Cambria Math" panose="02040503050406030204" pitchFamily="18" charset="0"/>
                      </a:rPr>
                      <m:t>𝜇</m:t>
                    </m:r>
                    <m:r>
                      <a:rPr lang="en-GB" sz="1700" b="0">
                        <a:latin typeface="Cambria Math" panose="02040503050406030204" pitchFamily="18" charset="0"/>
                      </a:rPr>
                      <m:t>=</m:t>
                    </m:r>
                    <m:r>
                      <a:rPr lang="en-GB" sz="1700" b="0" i="1" smtClean="0">
                        <a:latin typeface="Cambria Math" panose="02040503050406030204" pitchFamily="18" charset="0"/>
                      </a:rPr>
                      <m:t>2</m:t>
                    </m:r>
                  </m:oMath>
                </a14:m>
                <a:r>
                  <a:rPr lang="en-GB" sz="1700" dirty="0"/>
                  <a:t>?</a:t>
                </a:r>
              </a:p>
              <a:p>
                <a:pPr marL="742950" lvl="1" indent="-285750">
                  <a:buFont typeface="Arial" panose="020B0604020202020204" pitchFamily="34" charset="0"/>
                  <a:buChar char="•"/>
                </a:pPr>
                <a:r>
                  <a:rPr lang="en-GB" sz="1700" dirty="0"/>
                  <a:t>If </a:t>
                </a:r>
                <a14:m>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𝜇</m:t>
                        </m:r>
                      </m:e>
                      <m:sub>
                        <m:r>
                          <a:rPr lang="en-GB" sz="1700" b="0" i="1" smtClean="0">
                            <a:solidFill>
                              <a:schemeClr val="tx1"/>
                            </a:solidFill>
                            <a:latin typeface="Cambria Math" panose="02040503050406030204" pitchFamily="18" charset="0"/>
                          </a:rPr>
                          <m:t>1</m:t>
                        </m:r>
                      </m:sub>
                    </m:sSub>
                    <m:r>
                      <a:rPr lang="en-GB" sz="1700" b="0"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0</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𝜇</m:t>
                        </m:r>
                      </m:e>
                      <m:sub>
                        <m:r>
                          <a:rPr lang="en-GB" sz="1700" b="0" i="1" smtClean="0">
                            <a:latin typeface="Cambria Math" panose="02040503050406030204" pitchFamily="18" charset="0"/>
                          </a:rPr>
                          <m:t>2</m:t>
                        </m:r>
                      </m:sub>
                    </m:sSub>
                    <m:r>
                      <a:rPr lang="en-GB" sz="1700">
                        <a:latin typeface="Cambria Math" panose="02040503050406030204" pitchFamily="18" charset="0"/>
                      </a:rPr>
                      <m:t>=</m:t>
                    </m:r>
                    <m:r>
                      <a:rPr lang="en-GB" sz="1700" i="1">
                        <a:latin typeface="Cambria Math" panose="02040503050406030204" pitchFamily="18" charset="0"/>
                      </a:rPr>
                      <m:t>0</m:t>
                    </m:r>
                  </m:oMath>
                </a14:m>
                <a:r>
                  <a:rPr lang="en-GB" sz="1700" dirty="0"/>
                  <a:t> and if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𝜇</m:t>
                        </m:r>
                      </m:e>
                      <m:sub>
                        <m:r>
                          <a:rPr lang="en-GB" sz="1700" i="1">
                            <a:latin typeface="Cambria Math" panose="02040503050406030204" pitchFamily="18" charset="0"/>
                          </a:rPr>
                          <m:t>1</m:t>
                        </m:r>
                      </m:sub>
                    </m:sSub>
                    <m:r>
                      <a:rPr lang="en-GB" sz="1700">
                        <a:latin typeface="Cambria Math" panose="02040503050406030204" pitchFamily="18" charset="0"/>
                      </a:rPr>
                      <m:t>=</m:t>
                    </m:r>
                    <m:r>
                      <a:rPr lang="en-GB" sz="1700" b="0" i="1" smtClean="0">
                        <a:latin typeface="Cambria Math" panose="02040503050406030204" pitchFamily="18" charset="0"/>
                      </a:rPr>
                      <m:t>2</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𝜇</m:t>
                        </m:r>
                      </m:e>
                      <m:sub>
                        <m:r>
                          <a:rPr lang="en-GB" sz="1700" i="1">
                            <a:latin typeface="Cambria Math" panose="02040503050406030204" pitchFamily="18" charset="0"/>
                          </a:rPr>
                          <m:t>2</m:t>
                        </m:r>
                      </m:sub>
                    </m:sSub>
                    <m:r>
                      <a:rPr lang="en-GB" sz="1700">
                        <a:latin typeface="Cambria Math" panose="02040503050406030204" pitchFamily="18" charset="0"/>
                      </a:rPr>
                      <m:t>=</m:t>
                    </m:r>
                    <m:r>
                      <a:rPr lang="en-GB" sz="1700" b="0" i="1" smtClean="0">
                        <a:latin typeface="Cambria Math" panose="02040503050406030204" pitchFamily="18" charset="0"/>
                      </a:rPr>
                      <m:t>2</m:t>
                    </m:r>
                  </m:oMath>
                </a14:m>
                <a:r>
                  <a:rPr lang="en-GB" sz="1700" dirty="0"/>
                  <a:t>, so the implicit formula neglects the line at positive frequencies which contributes to a small damping of the mode and to a decrease of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ea typeface="Cambria Math" panose="02040503050406030204" pitchFamily="18" charset="0"/>
                          </a:rPr>
                          <m:t>𝛼</m:t>
                        </m:r>
                      </m:e>
                      <m:sub>
                        <m:r>
                          <a:rPr lang="en-GB" sz="1700" i="1">
                            <a:latin typeface="Cambria Math" panose="02040503050406030204" pitchFamily="18" charset="0"/>
                          </a:rPr>
                          <m:t>𝑟</m:t>
                        </m:r>
                      </m:sub>
                    </m:sSub>
                  </m:oMath>
                </a14:m>
                <a:r>
                  <a:rPr lang="en-GB" sz="1700" dirty="0"/>
                  <a:t>. </a:t>
                </a:r>
              </a:p>
              <a:p>
                <a:pPr marL="742950" lvl="1" indent="-285750">
                  <a:buFont typeface="Arial" panose="020B0604020202020204" pitchFamily="34" charset="0"/>
                  <a:buChar char="•"/>
                </a:pPr>
                <a:r>
                  <a:rPr lang="en-GB" sz="1700" dirty="0"/>
                  <a:t>If </a:t>
                </a:r>
                <a14:m>
                  <m:oMath xmlns:m="http://schemas.openxmlformats.org/officeDocument/2006/math">
                    <m:sSub>
                      <m:sSubPr>
                        <m:ctrlPr>
                          <a:rPr lang="en-GB" sz="1700" b="0" i="1" smtClean="0">
                            <a:solidFill>
                              <a:schemeClr val="tx1"/>
                            </a:solidFill>
                            <a:latin typeface="Cambria Math" panose="02040503050406030204" pitchFamily="18" charset="0"/>
                          </a:rPr>
                        </m:ctrlPr>
                      </m:sSubPr>
                      <m:e>
                        <m:r>
                          <a:rPr lang="en-GB" sz="1700" b="0" i="1" smtClean="0">
                            <a:solidFill>
                              <a:schemeClr val="tx1"/>
                            </a:solidFill>
                            <a:latin typeface="Cambria Math" panose="02040503050406030204" pitchFamily="18" charset="0"/>
                          </a:rPr>
                          <m:t>𝜇</m:t>
                        </m:r>
                      </m:e>
                      <m:sub>
                        <m:r>
                          <a:rPr lang="en-GB" sz="1700" b="0" i="1" smtClean="0">
                            <a:solidFill>
                              <a:schemeClr val="tx1"/>
                            </a:solidFill>
                            <a:latin typeface="Cambria Math" panose="02040503050406030204" pitchFamily="18" charset="0"/>
                          </a:rPr>
                          <m:t>1</m:t>
                        </m:r>
                      </m:sub>
                    </m:sSub>
                    <m:r>
                      <a:rPr lang="en-GB" sz="1700" b="0" smtClean="0">
                        <a:solidFill>
                          <a:schemeClr val="tx1"/>
                        </a:solidFill>
                        <a:latin typeface="Cambria Math" panose="02040503050406030204" pitchFamily="18" charset="0"/>
                      </a:rPr>
                      <m:t>=</m:t>
                    </m:r>
                    <m:r>
                      <a:rPr lang="en-GB" sz="1700" b="0" i="1" smtClean="0">
                        <a:solidFill>
                          <a:schemeClr val="tx1"/>
                        </a:solidFill>
                        <a:latin typeface="Cambria Math" panose="02040503050406030204" pitchFamily="18" charset="0"/>
                      </a:rPr>
                      <m:t>1</m:t>
                    </m:r>
                  </m:oMath>
                </a14:m>
                <a:r>
                  <a:rPr lang="en-GB" sz="1700" dirty="0"/>
                  <a:t> then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𝜇</m:t>
                        </m:r>
                      </m:e>
                      <m:sub>
                        <m:r>
                          <a:rPr lang="en-GB" sz="1700" b="0" i="1" smtClean="0">
                            <a:latin typeface="Cambria Math" panose="02040503050406030204" pitchFamily="18" charset="0"/>
                          </a:rPr>
                          <m:t>2</m:t>
                        </m:r>
                      </m:sub>
                    </m:sSub>
                    <m:r>
                      <a:rPr lang="en-GB" sz="1700">
                        <a:latin typeface="Cambria Math" panose="02040503050406030204" pitchFamily="18" charset="0"/>
                      </a:rPr>
                      <m:t>=</m:t>
                    </m:r>
                    <m:r>
                      <a:rPr lang="en-GB" sz="1700" b="0" i="1" smtClean="0">
                        <a:latin typeface="Cambria Math" panose="02040503050406030204" pitchFamily="18" charset="0"/>
                      </a:rPr>
                      <m:t>3</m:t>
                    </m:r>
                  </m:oMath>
                </a14:m>
                <a:r>
                  <a:rPr lang="en-GB" sz="1700" dirty="0"/>
                  <a:t>, so in this case the neglected damping refers to mode 3 and therefore doesn’t affect the mode 1. </a:t>
                </a:r>
              </a:p>
              <a:p>
                <a:pPr marL="285750" indent="-285750">
                  <a:buFont typeface="Wingdings" panose="05000000000000000000" pitchFamily="2" charset="2"/>
                  <a:buChar char="Ø"/>
                </a:pPr>
                <a:r>
                  <a:rPr lang="en-GB" sz="1700" dirty="0"/>
                  <a:t>If the implicit formula has to consider also the line at positive frequencies, then a cubic equation in </a:t>
                </a:r>
                <a14:m>
                  <m:oMath xmlns:m="http://schemas.openxmlformats.org/officeDocument/2006/math">
                    <m:r>
                      <a:rPr lang="el-GR" sz="1700" i="1" smtClean="0">
                        <a:latin typeface="Cambria Math" panose="02040503050406030204" pitchFamily="18" charset="0"/>
                        <a:ea typeface="Cambria Math" panose="02040503050406030204" pitchFamily="18" charset="0"/>
                      </a:rPr>
                      <m:t>𝛺</m:t>
                    </m:r>
                  </m:oMath>
                </a14:m>
                <a:r>
                  <a:rPr lang="en-GB" sz="1700" dirty="0"/>
                  <a:t> must be solved.</a:t>
                </a:r>
              </a:p>
            </p:txBody>
          </p:sp>
        </mc:Choice>
        <mc:Fallback xmlns="">
          <p:sp>
            <p:nvSpPr>
              <p:cNvPr id="23" name="CasellaDiTesto 22">
                <a:extLst>
                  <a:ext uri="{FF2B5EF4-FFF2-40B4-BE49-F238E27FC236}">
                    <a16:creationId xmlns:a16="http://schemas.microsoft.com/office/drawing/2014/main" id="{6E1367CE-8212-4589-BCA3-F4B0133CF72D}"/>
                  </a:ext>
                </a:extLst>
              </p:cNvPr>
              <p:cNvSpPr txBox="1">
                <a:spLocks noRot="1" noChangeAspect="1" noMove="1" noResize="1" noEditPoints="1" noAdjustHandles="1" noChangeArrowheads="1" noChangeShapeType="1" noTextEdit="1"/>
              </p:cNvSpPr>
              <p:nvPr/>
            </p:nvSpPr>
            <p:spPr>
              <a:xfrm>
                <a:off x="193769" y="5470099"/>
                <a:ext cx="11982640" cy="1400383"/>
              </a:xfrm>
              <a:prstGeom prst="rect">
                <a:avLst/>
              </a:prstGeom>
              <a:blipFill>
                <a:blip r:embed="rId9"/>
                <a:stretch>
                  <a:fillRect l="-254" t="-1304" b="-4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CD2EE969-640E-4179-91CC-BF7BA42A699B}"/>
                  </a:ext>
                </a:extLst>
              </p:cNvPr>
              <p:cNvSpPr txBox="1"/>
              <p:nvPr/>
            </p:nvSpPr>
            <p:spPr>
              <a:xfrm>
                <a:off x="509870" y="2381318"/>
                <a:ext cx="2467849" cy="584775"/>
              </a:xfrm>
              <a:prstGeom prst="rect">
                <a:avLst/>
              </a:prstGeom>
              <a:noFill/>
            </p:spPr>
            <p:txBody>
              <a:bodyPr wrap="square">
                <a:spAutoFit/>
              </a:bodyPr>
              <a:lstStyle/>
              <a:p>
                <a:r>
                  <a:rPr lang="en-GB" sz="1600" dirty="0">
                    <a:solidFill>
                      <a:schemeClr val="tx1"/>
                    </a:solidFill>
                  </a:rPr>
                  <a:t>The </a:t>
                </a:r>
                <a14:m>
                  <m:oMath xmlns:m="http://schemas.openxmlformats.org/officeDocument/2006/math">
                    <m:r>
                      <a:rPr lang="el-GR" sz="1600" i="1" smtClean="0">
                        <a:solidFill>
                          <a:schemeClr val="tx1"/>
                        </a:solidFill>
                        <a:latin typeface="Cambria Math" panose="02040503050406030204" pitchFamily="18" charset="0"/>
                        <a:ea typeface="Cambria Math" panose="02040503050406030204" pitchFamily="18" charset="0"/>
                      </a:rPr>
                      <m:t>𝛺</m:t>
                    </m:r>
                  </m:oMath>
                </a14:m>
                <a:r>
                  <a:rPr lang="en-GB" sz="1600" dirty="0">
                    <a:solidFill>
                      <a:schemeClr val="tx1"/>
                    </a:solidFill>
                  </a:rPr>
                  <a:t> with the smallest magnitude is considered</a:t>
                </a:r>
              </a:p>
            </p:txBody>
          </p:sp>
        </mc:Choice>
        <mc:Fallback xmlns="">
          <p:sp>
            <p:nvSpPr>
              <p:cNvPr id="17" name="CasellaDiTesto 16">
                <a:extLst>
                  <a:ext uri="{FF2B5EF4-FFF2-40B4-BE49-F238E27FC236}">
                    <a16:creationId xmlns:a16="http://schemas.microsoft.com/office/drawing/2014/main" id="{CD2EE969-640E-4179-91CC-BF7BA42A699B}"/>
                  </a:ext>
                </a:extLst>
              </p:cNvPr>
              <p:cNvSpPr txBox="1">
                <a:spLocks noRot="1" noChangeAspect="1" noMove="1" noResize="1" noEditPoints="1" noAdjustHandles="1" noChangeArrowheads="1" noChangeShapeType="1" noTextEdit="1"/>
              </p:cNvSpPr>
              <p:nvPr/>
            </p:nvSpPr>
            <p:spPr>
              <a:xfrm>
                <a:off x="509870" y="2381318"/>
                <a:ext cx="2467849" cy="584775"/>
              </a:xfrm>
              <a:prstGeom prst="rect">
                <a:avLst/>
              </a:prstGeom>
              <a:blipFill>
                <a:blip r:embed="rId10"/>
                <a:stretch>
                  <a:fillRect l="-1485" t="-3125"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5FD2A079-206B-4773-BACA-D25012879085}"/>
                  </a:ext>
                </a:extLst>
              </p:cNvPr>
              <p:cNvSpPr txBox="1"/>
              <p:nvPr/>
            </p:nvSpPr>
            <p:spPr>
              <a:xfrm>
                <a:off x="516443" y="1604251"/>
                <a:ext cx="2328110" cy="584775"/>
              </a:xfrm>
              <a:prstGeom prst="rect">
                <a:avLst/>
              </a:prstGeom>
              <a:noFill/>
            </p:spPr>
            <p:txBody>
              <a:bodyPr wrap="square">
                <a:spAutoFit/>
              </a:bodyPr>
              <a:lstStyle/>
              <a:p>
                <a:r>
                  <a:rPr lang="en-GB" sz="1600" dirty="0">
                    <a:solidFill>
                      <a:schemeClr val="tx1"/>
                    </a:solidFill>
                  </a:rPr>
                  <a:t>It’s safe to set </a:t>
                </a:r>
                <a14:m>
                  <m:oMath xmlns:m="http://schemas.openxmlformats.org/officeDocument/2006/math">
                    <m:d>
                      <m:dPr>
                        <m:begChr m:val="|"/>
                        <m:endChr m:val="|"/>
                        <m:ctrlPr>
                          <a:rPr lang="en-GB" sz="1600" i="1" smtClean="0">
                            <a:solidFill>
                              <a:schemeClr val="tx1"/>
                            </a:solidFill>
                            <a:latin typeface="Cambria Math" panose="02040503050406030204" pitchFamily="18" charset="0"/>
                          </a:rPr>
                        </m:ctrlPr>
                      </m:dPr>
                      <m:e>
                        <m:r>
                          <a:rPr lang="en-GB" sz="1600" b="0" i="1" smtClean="0">
                            <a:solidFill>
                              <a:schemeClr val="tx1"/>
                            </a:solidFill>
                            <a:latin typeface="Cambria Math" panose="02040503050406030204" pitchFamily="18" charset="0"/>
                          </a:rPr>
                          <m:t>𝑙</m:t>
                        </m:r>
                      </m:e>
                    </m:d>
                    <m:r>
                      <a:rPr lang="en-GB" sz="1600" i="1" smtClean="0">
                        <a:solidFill>
                          <a:schemeClr val="tx1"/>
                        </a:solidFill>
                        <a:latin typeface="Cambria Math" panose="02040503050406030204" pitchFamily="18" charset="0"/>
                        <a:ea typeface="Cambria Math" panose="02040503050406030204" pitchFamily="18" charset="0"/>
                      </a:rPr>
                      <m:t>≤</m:t>
                    </m:r>
                  </m:oMath>
                </a14:m>
                <a:r>
                  <a:rPr lang="en-GB" sz="1600" dirty="0">
                    <a:solidFill>
                      <a:schemeClr val="tx1"/>
                    </a:solidFill>
                  </a:rPr>
                  <a:t> 100 since the critical </a:t>
                </a:r>
                <a14:m>
                  <m:oMath xmlns:m="http://schemas.openxmlformats.org/officeDocument/2006/math">
                    <m:r>
                      <a:rPr lang="en-GB" sz="1600" i="1" dirty="0" smtClean="0">
                        <a:solidFill>
                          <a:schemeClr val="tx1"/>
                        </a:solidFill>
                        <a:latin typeface="Cambria Math" panose="02040503050406030204" pitchFamily="18" charset="0"/>
                      </a:rPr>
                      <m:t>𝑙</m:t>
                    </m:r>
                  </m:oMath>
                </a14:m>
                <a:r>
                  <a:rPr lang="en-GB" sz="1600" dirty="0">
                    <a:solidFill>
                      <a:schemeClr val="tx1"/>
                    </a:solidFill>
                  </a:rPr>
                  <a:t> is -66</a:t>
                </a:r>
              </a:p>
            </p:txBody>
          </p:sp>
        </mc:Choice>
        <mc:Fallback xmlns="">
          <p:sp>
            <p:nvSpPr>
              <p:cNvPr id="24" name="CasellaDiTesto 23">
                <a:extLst>
                  <a:ext uri="{FF2B5EF4-FFF2-40B4-BE49-F238E27FC236}">
                    <a16:creationId xmlns:a16="http://schemas.microsoft.com/office/drawing/2014/main" id="{5FD2A079-206B-4773-BACA-D25012879085}"/>
                  </a:ext>
                </a:extLst>
              </p:cNvPr>
              <p:cNvSpPr txBox="1">
                <a:spLocks noRot="1" noChangeAspect="1" noMove="1" noResize="1" noEditPoints="1" noAdjustHandles="1" noChangeArrowheads="1" noChangeShapeType="1" noTextEdit="1"/>
              </p:cNvSpPr>
              <p:nvPr/>
            </p:nvSpPr>
            <p:spPr>
              <a:xfrm>
                <a:off x="516443" y="1604251"/>
                <a:ext cx="2328110" cy="584775"/>
              </a:xfrm>
              <a:prstGeom prst="rect">
                <a:avLst/>
              </a:prstGeom>
              <a:blipFill>
                <a:blip r:embed="rId11"/>
                <a:stretch>
                  <a:fillRect l="-1571" t="-3125" b="-12500"/>
                </a:stretch>
              </a:blipFill>
            </p:spPr>
            <p:txBody>
              <a:bodyPr/>
              <a:lstStyle/>
              <a:p>
                <a:r>
                  <a:rPr lang="en-GB">
                    <a:noFill/>
                  </a:rPr>
                  <a:t> </a:t>
                </a:r>
              </a:p>
            </p:txBody>
          </p:sp>
        </mc:Fallback>
      </mc:AlternateContent>
    </p:spTree>
    <p:extLst>
      <p:ext uri="{BB962C8B-B14F-4D97-AF65-F5344CB8AC3E}">
        <p14:creationId xmlns:p14="http://schemas.microsoft.com/office/powerpoint/2010/main" val="2772705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D535F65-ADD5-474E-95CA-92BB49AEC0DC}"/>
              </a:ext>
            </a:extLst>
          </p:cNvPr>
          <p:cNvSpPr>
            <a:spLocks noGrp="1"/>
          </p:cNvSpPr>
          <p:nvPr>
            <p:ph type="sldNum" sz="quarter" idx="12"/>
          </p:nvPr>
        </p:nvSpPr>
        <p:spPr>
          <a:xfrm>
            <a:off x="9303059" y="102071"/>
            <a:ext cx="2743200" cy="365125"/>
          </a:xfrm>
        </p:spPr>
        <p:txBody>
          <a:bodyPr/>
          <a:lstStyle/>
          <a:p>
            <a:fld id="{F556478C-EA8F-4B12-8AB2-8053E5C3663D}" type="slidenum">
              <a:rPr lang="en-GB" smtClean="0"/>
              <a:t>77</a:t>
            </a:fld>
            <a:endParaRPr lang="en-GB" dirty="0"/>
          </a:p>
        </p:txBody>
      </p:sp>
      <p:sp>
        <p:nvSpPr>
          <p:cNvPr id="5" name="CasellaDiTesto 4">
            <a:extLst>
              <a:ext uri="{FF2B5EF4-FFF2-40B4-BE49-F238E27FC236}">
                <a16:creationId xmlns:a16="http://schemas.microsoft.com/office/drawing/2014/main" id="{3635CB3A-6C18-4E8C-A69C-8D7D2949204F}"/>
              </a:ext>
            </a:extLst>
          </p:cNvPr>
          <p:cNvSpPr txBox="1"/>
          <p:nvPr/>
        </p:nvSpPr>
        <p:spPr>
          <a:xfrm>
            <a:off x="0" y="141402"/>
            <a:ext cx="12192000" cy="769441"/>
          </a:xfrm>
          <a:prstGeom prst="rect">
            <a:avLst/>
          </a:prstGeom>
          <a:noFill/>
        </p:spPr>
        <p:txBody>
          <a:bodyPr wrap="square" rtlCol="0">
            <a:spAutoFit/>
          </a:bodyPr>
          <a:lstStyle/>
          <a:p>
            <a:pPr algn="ctr"/>
            <a:r>
              <a:rPr lang="en-GB" sz="4400" dirty="0">
                <a:latin typeface="+mj-lt"/>
              </a:rPr>
              <a:t>Contents</a:t>
            </a:r>
          </a:p>
        </p:txBody>
      </p:sp>
      <p:sp>
        <p:nvSpPr>
          <p:cNvPr id="6" name="CasellaDiTesto 5">
            <a:extLst>
              <a:ext uri="{FF2B5EF4-FFF2-40B4-BE49-F238E27FC236}">
                <a16:creationId xmlns:a16="http://schemas.microsoft.com/office/drawing/2014/main" id="{21401289-79DF-4FA0-875E-728319F5CD16}"/>
              </a:ext>
            </a:extLst>
          </p:cNvPr>
          <p:cNvSpPr txBox="1"/>
          <p:nvPr/>
        </p:nvSpPr>
        <p:spPr>
          <a:xfrm>
            <a:off x="204187" y="1062471"/>
            <a:ext cx="11987813" cy="5324535"/>
          </a:xfrm>
          <a:prstGeom prst="rect">
            <a:avLst/>
          </a:prstGeom>
          <a:noFill/>
        </p:spPr>
        <p:txBody>
          <a:bodyPr wrap="square" rtlCol="0">
            <a:spAutoFit/>
          </a:bodyPr>
          <a:lstStyle/>
          <a:p>
            <a:pPr marL="285750" indent="-285750">
              <a:buFont typeface="Wingdings" panose="05000000000000000000" pitchFamily="2" charset="2"/>
              <a:buChar char="q"/>
            </a:pPr>
            <a:r>
              <a:rPr lang="en-GB" sz="2000" dirty="0"/>
              <a:t>Introduction.</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Single-particle longitudinal beam-dynamics with synchrotron radiation.</a:t>
            </a:r>
          </a:p>
          <a:p>
            <a:pPr marL="742950" lvl="1" indent="-285750">
              <a:buFont typeface="Wingdings" panose="05000000000000000000" pitchFamily="2" charset="2"/>
              <a:buChar char="Ø"/>
            </a:pPr>
            <a:r>
              <a:rPr lang="en-GB" sz="2000" dirty="0"/>
              <a:t>Equations of motion, synchrotron radiation, small-amplitude synchrotron oscillations, …</a:t>
            </a:r>
          </a:p>
          <a:p>
            <a:pPr lvl="1"/>
            <a:endParaRPr lang="en-GB" sz="2000" dirty="0"/>
          </a:p>
          <a:p>
            <a:pPr marL="285750" indent="-285750">
              <a:buFont typeface="Wingdings" panose="05000000000000000000" pitchFamily="2" charset="2"/>
              <a:buChar char="q"/>
            </a:pPr>
            <a:r>
              <a:rPr lang="en-GB" sz="2000" dirty="0"/>
              <a:t>Longitudinal beam-dynamics with synchrotron radiation and Higher Order Modes (HOMs).</a:t>
            </a:r>
          </a:p>
          <a:p>
            <a:pPr marL="742950" lvl="1" indent="-285750">
              <a:buFont typeface="Wingdings" panose="05000000000000000000" pitchFamily="2" charset="2"/>
              <a:buChar char="Ø"/>
            </a:pPr>
            <a:r>
              <a:rPr lang="en-GB" sz="2000" dirty="0"/>
              <a:t>HOM induced voltage, synchronous phase shift, HOM initial conditions, coupled-bunch instabilities,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solidFill>
                  <a:srgbClr val="FF0000"/>
                </a:solidFill>
              </a:rPr>
              <a:t>Longitudinal beam-dynamics with synchrotron radiation, HOMs and bunch-by-bunch feedback.</a:t>
            </a:r>
          </a:p>
          <a:p>
            <a:pPr marL="742950" lvl="1" indent="-285750">
              <a:buFont typeface="Wingdings" panose="05000000000000000000" pitchFamily="2" charset="2"/>
              <a:buChar char="Ø"/>
            </a:pPr>
            <a:r>
              <a:rPr lang="en-GB" sz="2000" dirty="0">
                <a:solidFill>
                  <a:srgbClr val="FF0000"/>
                </a:solidFill>
              </a:rPr>
              <a:t>Models of the feedback components, grow and damping-rates, cavity-kicker, ideal and real corrections, …</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Conclusions and suggested next steps.</a:t>
            </a:r>
          </a:p>
          <a:p>
            <a:pPr marL="285750" indent="-285750">
              <a:buFont typeface="Wingdings" panose="05000000000000000000" pitchFamily="2" charset="2"/>
              <a:buChar char="q"/>
            </a:pPr>
            <a:endParaRPr lang="en-GB" sz="2000" dirty="0"/>
          </a:p>
          <a:p>
            <a:pPr marL="285750" indent="-285750">
              <a:buFont typeface="Wingdings" panose="05000000000000000000" pitchFamily="2" charset="2"/>
              <a:buChar char="q"/>
            </a:pPr>
            <a:r>
              <a:rPr lang="en-GB" sz="2000" dirty="0"/>
              <a:t>Appendices.</a:t>
            </a:r>
          </a:p>
          <a:p>
            <a:pPr marL="742950" lvl="1" indent="-285750">
              <a:buFont typeface="Wingdings" panose="05000000000000000000" pitchFamily="2" charset="2"/>
              <a:buChar char="Ø"/>
            </a:pPr>
            <a:r>
              <a:rPr lang="en-GB" sz="2000" dirty="0"/>
              <a:t>Execution of the new-Python and old-Fortran codes, structure of the code, exponential fits in Python, …</a:t>
            </a:r>
          </a:p>
          <a:p>
            <a:pPr marL="742950" lvl="1" indent="-285750">
              <a:buFont typeface="Wingdings" panose="05000000000000000000" pitchFamily="2" charset="2"/>
              <a:buChar char="Ø"/>
            </a:pPr>
            <a:endParaRPr lang="en-GB" sz="2000" dirty="0"/>
          </a:p>
          <a:p>
            <a:pPr marL="285750" indent="-285750">
              <a:buFont typeface="Wingdings" panose="05000000000000000000" pitchFamily="2" charset="2"/>
              <a:buChar char="q"/>
            </a:pPr>
            <a:r>
              <a:rPr lang="en-GB" sz="2000" dirty="0"/>
              <a:t>References.</a:t>
            </a:r>
          </a:p>
        </p:txBody>
      </p:sp>
    </p:spTree>
    <p:extLst>
      <p:ext uri="{BB962C8B-B14F-4D97-AF65-F5344CB8AC3E}">
        <p14:creationId xmlns:p14="http://schemas.microsoft.com/office/powerpoint/2010/main" val="4261073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22C156B-FA9B-4273-849D-38E14E4504A9}"/>
              </a:ext>
            </a:extLst>
          </p:cNvPr>
          <p:cNvSpPr>
            <a:spLocks noGrp="1"/>
          </p:cNvSpPr>
          <p:nvPr>
            <p:ph type="sldNum" sz="quarter" idx="12"/>
          </p:nvPr>
        </p:nvSpPr>
        <p:spPr/>
        <p:txBody>
          <a:bodyPr/>
          <a:lstStyle/>
          <a:p>
            <a:fld id="{F556478C-EA8F-4B12-8AB2-8053E5C3663D}" type="slidenum">
              <a:rPr lang="en-GB" smtClean="0"/>
              <a:t>78</a:t>
            </a:fld>
            <a:endParaRPr lang="en-GB"/>
          </a:p>
        </p:txBody>
      </p:sp>
      <p:sp>
        <p:nvSpPr>
          <p:cNvPr id="3" name="CasellaDiTesto 2">
            <a:extLst>
              <a:ext uri="{FF2B5EF4-FFF2-40B4-BE49-F238E27FC236}">
                <a16:creationId xmlns:a16="http://schemas.microsoft.com/office/drawing/2014/main" id="{A15B51D6-42A3-41BC-9293-77D45A9C6295}"/>
              </a:ext>
            </a:extLst>
          </p:cNvPr>
          <p:cNvSpPr txBox="1"/>
          <p:nvPr/>
        </p:nvSpPr>
        <p:spPr>
          <a:xfrm>
            <a:off x="0" y="50102"/>
            <a:ext cx="12192000" cy="707886"/>
          </a:xfrm>
          <a:prstGeom prst="rect">
            <a:avLst/>
          </a:prstGeom>
          <a:noFill/>
        </p:spPr>
        <p:txBody>
          <a:bodyPr wrap="square" rtlCol="0">
            <a:spAutoFit/>
          </a:bodyPr>
          <a:lstStyle/>
          <a:p>
            <a:pPr algn="ctr"/>
            <a:r>
              <a:rPr lang="en-GB" sz="4000" dirty="0">
                <a:latin typeface="+mj-lt"/>
              </a:rPr>
              <a:t>Bunch-by-bunch longitudinal feedback</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317C0B71-70AF-4D16-A1FE-2DEDAAEE3916}"/>
                  </a:ext>
                </a:extLst>
              </p:cNvPr>
              <p:cNvSpPr txBox="1"/>
              <p:nvPr/>
            </p:nvSpPr>
            <p:spPr>
              <a:xfrm>
                <a:off x="101353" y="808090"/>
                <a:ext cx="11830235" cy="1380506"/>
              </a:xfrm>
              <a:prstGeom prst="rect">
                <a:avLst/>
              </a:prstGeom>
              <a:noFill/>
            </p:spPr>
            <p:txBody>
              <a:bodyPr wrap="square" rtlCol="0">
                <a:spAutoFit/>
              </a:bodyPr>
              <a:lstStyle/>
              <a:p>
                <a:pPr marL="285750" indent="-285750">
                  <a:buFont typeface="Wingdings" panose="05000000000000000000" pitchFamily="2" charset="2"/>
                  <a:buChar char="q"/>
                </a:pPr>
                <a:r>
                  <a:rPr lang="en-GB" dirty="0"/>
                  <a:t>Let’s suppose that</a:t>
                </a:r>
              </a:p>
              <a:p>
                <a:pPr marL="742950" lvl="1" indent="-285750">
                  <a:buFont typeface="Wingdings" panose="05000000000000000000" pitchFamily="2" charset="2"/>
                  <a:buChar char="Ø"/>
                </a:pPr>
                <a:r>
                  <a:rPr lang="en-GB" dirty="0"/>
                  <a:t>We have only one bunch circulating in the DAFNE ring.</a:t>
                </a:r>
              </a:p>
              <a:p>
                <a:pPr marL="742950" lvl="1" indent="-285750">
                  <a:buFont typeface="Wingdings" panose="05000000000000000000" pitchFamily="2" charset="2"/>
                  <a:buChar char="Ø"/>
                </a:pPr>
                <a:r>
                  <a:rPr lang="en-GB" dirty="0"/>
                  <a:t>The bunch intensity is very low, so that the induced voltages can be neglected.</a:t>
                </a:r>
              </a:p>
              <a:p>
                <a:pPr marL="742950" lvl="1" indent="-285750">
                  <a:buFont typeface="Wingdings" panose="05000000000000000000" pitchFamily="2" charset="2"/>
                  <a:buChar char="Ø"/>
                </a:pPr>
                <a:r>
                  <a:rPr lang="en-GB" dirty="0"/>
                  <a:t>The bunch is injected into the ring with a phase error of 0.23 rad with respect to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rPr>
                          <m:t>𝑆𝑅</m:t>
                        </m:r>
                      </m:sub>
                    </m:sSub>
                    <m:r>
                      <a:rPr lang="en-GB" b="0" i="1" smtClean="0">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arccos</m:t>
                        </m:r>
                      </m:fName>
                      <m:e>
                        <m:f>
                          <m:fPr>
                            <m:ctrlPr>
                              <a:rPr lang="en-GB" i="1">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0</m:t>
                                </m:r>
                              </m:sub>
                            </m:sSub>
                          </m:num>
                          <m:den>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a:rPr lang="en-GB" i="1" dirty="0">
                                        <a:latin typeface="Cambria Math" panose="02040503050406030204" pitchFamily="18" charset="0"/>
                                        <a:ea typeface="Cambria Math" panose="02040503050406030204" pitchFamily="18" charset="0"/>
                                      </a:rPr>
                                      <m:t>𝑉</m:t>
                                    </m:r>
                                  </m:e>
                                </m:acc>
                              </m:e>
                              <m:sub>
                                <m:r>
                                  <a:rPr lang="en-GB" i="1" dirty="0">
                                    <a:latin typeface="Cambria Math" panose="02040503050406030204" pitchFamily="18" charset="0"/>
                                    <a:ea typeface="Cambria Math" panose="02040503050406030204" pitchFamily="18" charset="0"/>
                                  </a:rPr>
                                  <m:t>𝑟𝑓</m:t>
                                </m:r>
                              </m:sub>
                            </m:sSub>
                          </m:den>
                        </m:f>
                      </m:e>
                    </m:func>
                  </m:oMath>
                </a14:m>
                <a:r>
                  <a:rPr lang="en-GB" dirty="0"/>
                  <a:t>.</a:t>
                </a:r>
              </a:p>
            </p:txBody>
          </p:sp>
        </mc:Choice>
        <mc:Fallback xmlns="">
          <p:sp>
            <p:nvSpPr>
              <p:cNvPr id="6" name="CasellaDiTesto 5">
                <a:extLst>
                  <a:ext uri="{FF2B5EF4-FFF2-40B4-BE49-F238E27FC236}">
                    <a16:creationId xmlns:a16="http://schemas.microsoft.com/office/drawing/2014/main" id="{317C0B71-70AF-4D16-A1FE-2DEDAAEE3916}"/>
                  </a:ext>
                </a:extLst>
              </p:cNvPr>
              <p:cNvSpPr txBox="1">
                <a:spLocks noRot="1" noChangeAspect="1" noMove="1" noResize="1" noEditPoints="1" noAdjustHandles="1" noChangeArrowheads="1" noChangeShapeType="1" noTextEdit="1"/>
              </p:cNvSpPr>
              <p:nvPr/>
            </p:nvSpPr>
            <p:spPr>
              <a:xfrm>
                <a:off x="101353" y="808090"/>
                <a:ext cx="11830235" cy="1380506"/>
              </a:xfrm>
              <a:prstGeom prst="rect">
                <a:avLst/>
              </a:prstGeom>
              <a:blipFill>
                <a:blip r:embed="rId2"/>
                <a:stretch>
                  <a:fillRect l="-361" t="-2655" b="-8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7D0C775-D84C-4D10-89D5-066E5978E472}"/>
                  </a:ext>
                </a:extLst>
              </p:cNvPr>
              <p:cNvSpPr txBox="1"/>
              <p:nvPr/>
            </p:nvSpPr>
            <p:spPr>
              <a:xfrm>
                <a:off x="101353" y="4967963"/>
                <a:ext cx="12090647" cy="1754326"/>
              </a:xfrm>
              <a:prstGeom prst="rect">
                <a:avLst/>
              </a:prstGeom>
              <a:noFill/>
            </p:spPr>
            <p:txBody>
              <a:bodyPr wrap="square" rtlCol="0">
                <a:spAutoFit/>
              </a:bodyPr>
              <a:lstStyle/>
              <a:p>
                <a:endParaRPr lang="en-GB" dirty="0"/>
              </a:p>
              <a:p>
                <a:endParaRPr lang="en-GB" dirty="0"/>
              </a:p>
              <a:p>
                <a:pPr marL="285750" indent="-285750">
                  <a:buFont typeface="Wingdings" panose="05000000000000000000" pitchFamily="2" charset="2"/>
                  <a:buChar char="q"/>
                </a:pPr>
                <a:r>
                  <a:rPr lang="en-GB" dirty="0"/>
                  <a:t>Simplifying a lot, the DAFNE bunch-by-bunch longitudinal feedback</a:t>
                </a:r>
              </a:p>
              <a:p>
                <a:pPr marL="742950" lvl="1" indent="-285750">
                  <a:buFont typeface="Wingdings" panose="05000000000000000000" pitchFamily="2" charset="2"/>
                  <a:buChar char="Ø"/>
                </a:pPr>
                <a:r>
                  <a:rPr lang="en-GB" dirty="0"/>
                  <a:t>measures the last synchrotron oscillation of the bunch phases;</a:t>
                </a:r>
                <a:endParaRPr lang="en-GB" dirty="0">
                  <a:solidFill>
                    <a:schemeClr val="tx1"/>
                  </a:solidFill>
                </a:endParaRPr>
              </a:p>
              <a:p>
                <a:pPr marL="742950" lvl="1" indent="-285750">
                  <a:buFont typeface="Wingdings" panose="05000000000000000000" pitchFamily="2" charset="2"/>
                  <a:buChar char="Ø"/>
                </a:pPr>
                <a:r>
                  <a:rPr lang="en-GB" dirty="0"/>
                  <a:t>shifts this synchrotron oscillation by -</a:t>
                </a:r>
                <a:r>
                  <a:rPr lang="en-GB" dirty="0">
                    <a:ea typeface="Cambria Math" panose="02040503050406030204" pitchFamily="18" charset="0"/>
                  </a:rPr>
                  <a:t>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to obtain a sinusoidal function in anti-phase with respect to the </a:t>
                </a:r>
                <a14:m>
                  <m:oMath xmlns:m="http://schemas.openxmlformats.org/officeDocument/2006/math">
                    <m:r>
                      <a:rPr lang="en-GB" i="1" smtClean="0">
                        <a:latin typeface="Cambria Math" panose="02040503050406030204" pitchFamily="18" charset="0"/>
                        <a:ea typeface="Cambria Math" panose="02040503050406030204" pitchFamily="18" charset="0"/>
                      </a:rPr>
                      <m:t>𝛿</m:t>
                    </m:r>
                  </m:oMath>
                </a14:m>
                <a:r>
                  <a:rPr lang="en-GB" dirty="0"/>
                  <a:t> oscillation.</a:t>
                </a:r>
              </a:p>
              <a:p>
                <a:pPr marL="742950" lvl="1" indent="-285750">
                  <a:buFont typeface="Wingdings" panose="05000000000000000000" pitchFamily="2" charset="2"/>
                  <a:buChar char="Ø"/>
                </a:pPr>
                <a:r>
                  <a:rPr lang="en-GB" dirty="0"/>
                  <a:t>applies this shifted synchrotron oscillation as an energy correction to the bunch during the next synchrotron oscillation.</a:t>
                </a:r>
              </a:p>
            </p:txBody>
          </p:sp>
        </mc:Choice>
        <mc:Fallback xmlns="">
          <p:sp>
            <p:nvSpPr>
              <p:cNvPr id="14" name="CasellaDiTesto 13">
                <a:extLst>
                  <a:ext uri="{FF2B5EF4-FFF2-40B4-BE49-F238E27FC236}">
                    <a16:creationId xmlns:a16="http://schemas.microsoft.com/office/drawing/2014/main" id="{D7D0C775-D84C-4D10-89D5-066E5978E472}"/>
                  </a:ext>
                </a:extLst>
              </p:cNvPr>
              <p:cNvSpPr txBox="1">
                <a:spLocks noRot="1" noChangeAspect="1" noMove="1" noResize="1" noEditPoints="1" noAdjustHandles="1" noChangeArrowheads="1" noChangeShapeType="1" noTextEdit="1"/>
              </p:cNvSpPr>
              <p:nvPr/>
            </p:nvSpPr>
            <p:spPr>
              <a:xfrm>
                <a:off x="101353" y="4967963"/>
                <a:ext cx="12090647" cy="1754326"/>
              </a:xfrm>
              <a:prstGeom prst="rect">
                <a:avLst/>
              </a:prstGeom>
              <a:blipFill>
                <a:blip r:embed="rId3"/>
                <a:stretch>
                  <a:fillRect l="-353" b="-4514"/>
                </a:stretch>
              </a:blipFill>
            </p:spPr>
            <p:txBody>
              <a:bodyPr/>
              <a:lstStyle/>
              <a:p>
                <a:r>
                  <a:rPr lang="en-GB">
                    <a:noFill/>
                  </a:rPr>
                  <a:t> </a:t>
                </a:r>
              </a:p>
            </p:txBody>
          </p:sp>
        </mc:Fallback>
      </mc:AlternateContent>
      <p:pic>
        <p:nvPicPr>
          <p:cNvPr id="16" name="Immagine 15">
            <a:extLst>
              <a:ext uri="{FF2B5EF4-FFF2-40B4-BE49-F238E27FC236}">
                <a16:creationId xmlns:a16="http://schemas.microsoft.com/office/drawing/2014/main" id="{E3EA0CE1-B8D4-4747-9C2B-AF97D98CF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482" y="2221446"/>
            <a:ext cx="3717293" cy="2787970"/>
          </a:xfrm>
          <a:prstGeom prst="rect">
            <a:avLst/>
          </a:prstGeom>
        </p:spPr>
      </p:pic>
      <p:pic>
        <p:nvPicPr>
          <p:cNvPr id="18" name="Immagine 17">
            <a:extLst>
              <a:ext uri="{FF2B5EF4-FFF2-40B4-BE49-F238E27FC236}">
                <a16:creationId xmlns:a16="http://schemas.microsoft.com/office/drawing/2014/main" id="{75D8F73E-B4BF-405A-8C84-DEBF74F46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291" y="2207055"/>
            <a:ext cx="3806887" cy="2897789"/>
          </a:xfrm>
          <a:prstGeom prst="rect">
            <a:avLst/>
          </a:prstGeom>
        </p:spPr>
      </p:pic>
      <p:sp>
        <p:nvSpPr>
          <p:cNvPr id="19" name="CasellaDiTesto 18">
            <a:extLst>
              <a:ext uri="{FF2B5EF4-FFF2-40B4-BE49-F238E27FC236}">
                <a16:creationId xmlns:a16="http://schemas.microsoft.com/office/drawing/2014/main" id="{03AEB331-81BB-4FF8-802B-723C0B1C0BD7}"/>
              </a:ext>
            </a:extLst>
          </p:cNvPr>
          <p:cNvSpPr txBox="1"/>
          <p:nvPr/>
        </p:nvSpPr>
        <p:spPr>
          <a:xfrm>
            <a:off x="9247804" y="4936871"/>
            <a:ext cx="1322773" cy="400110"/>
          </a:xfrm>
          <a:prstGeom prst="rect">
            <a:avLst/>
          </a:prstGeom>
          <a:noFill/>
        </p:spPr>
        <p:txBody>
          <a:bodyPr wrap="square" rtlCol="0">
            <a:spAutoFit/>
          </a:bodyPr>
          <a:lstStyle/>
          <a:p>
            <a:r>
              <a:rPr lang="en-GB" sz="2000" dirty="0"/>
              <a:t>Turn [1]</a:t>
            </a:r>
          </a:p>
        </p:txBody>
      </p:sp>
      <p:sp>
        <p:nvSpPr>
          <p:cNvPr id="20" name="CasellaDiTesto 19">
            <a:extLst>
              <a:ext uri="{FF2B5EF4-FFF2-40B4-BE49-F238E27FC236}">
                <a16:creationId xmlns:a16="http://schemas.microsoft.com/office/drawing/2014/main" id="{CFDDA05B-016C-4F9D-982F-DACEF744ACEA}"/>
              </a:ext>
            </a:extLst>
          </p:cNvPr>
          <p:cNvSpPr txBox="1"/>
          <p:nvPr/>
        </p:nvSpPr>
        <p:spPr>
          <a:xfrm rot="16200000">
            <a:off x="6790847" y="3357583"/>
            <a:ext cx="1754326" cy="400110"/>
          </a:xfrm>
          <a:prstGeom prst="rect">
            <a:avLst/>
          </a:prstGeom>
          <a:noFill/>
        </p:spPr>
        <p:txBody>
          <a:bodyPr wrap="square" rtlCol="0">
            <a:spAutoFit/>
          </a:bodyPr>
          <a:lstStyle/>
          <a:p>
            <a:r>
              <a:rPr lang="en-GB" sz="2000" dirty="0">
                <a:solidFill>
                  <a:srgbClr val="0000FF"/>
                </a:solidFill>
              </a:rPr>
              <a:t>Phase [rad]</a:t>
            </a:r>
          </a:p>
        </p:txBody>
      </p:sp>
      <p:sp>
        <p:nvSpPr>
          <p:cNvPr id="23" name="CasellaDiTesto 22">
            <a:extLst>
              <a:ext uri="{FF2B5EF4-FFF2-40B4-BE49-F238E27FC236}">
                <a16:creationId xmlns:a16="http://schemas.microsoft.com/office/drawing/2014/main" id="{7176C830-A70D-487C-BF17-E38D92201C23}"/>
              </a:ext>
            </a:extLst>
          </p:cNvPr>
          <p:cNvSpPr txBox="1"/>
          <p:nvPr/>
        </p:nvSpPr>
        <p:spPr>
          <a:xfrm>
            <a:off x="11280605" y="2442699"/>
            <a:ext cx="537839" cy="430887"/>
          </a:xfrm>
          <a:prstGeom prst="rect">
            <a:avLst/>
          </a:prstGeom>
          <a:solidFill>
            <a:schemeClr val="bg1"/>
          </a:solidFill>
        </p:spPr>
        <p:txBody>
          <a:bodyPr wrap="square" rtlCol="0">
            <a:spAutoFit/>
          </a:bodyPr>
          <a:lstStyle/>
          <a:p>
            <a:r>
              <a:rPr lang="en-GB" sz="2200" dirty="0"/>
              <a:t>0.1</a:t>
            </a:r>
          </a:p>
        </p:txBody>
      </p:sp>
      <p:sp>
        <p:nvSpPr>
          <p:cNvPr id="25" name="CasellaDiTesto 24">
            <a:extLst>
              <a:ext uri="{FF2B5EF4-FFF2-40B4-BE49-F238E27FC236}">
                <a16:creationId xmlns:a16="http://schemas.microsoft.com/office/drawing/2014/main" id="{C3C401D3-9196-4B6F-A22C-BDEBBF9E3D34}"/>
              </a:ext>
            </a:extLst>
          </p:cNvPr>
          <p:cNvSpPr txBox="1"/>
          <p:nvPr/>
        </p:nvSpPr>
        <p:spPr>
          <a:xfrm>
            <a:off x="11280605" y="3451079"/>
            <a:ext cx="537839" cy="430887"/>
          </a:xfrm>
          <a:prstGeom prst="rect">
            <a:avLst/>
          </a:prstGeom>
          <a:solidFill>
            <a:schemeClr val="bg1"/>
          </a:solidFill>
        </p:spPr>
        <p:txBody>
          <a:bodyPr wrap="square" rtlCol="0">
            <a:spAutoFit/>
          </a:bodyPr>
          <a:lstStyle/>
          <a:p>
            <a:r>
              <a:rPr lang="en-GB" sz="2200" dirty="0"/>
              <a:t>0.0</a:t>
            </a:r>
          </a:p>
        </p:txBody>
      </p:sp>
      <p:sp>
        <p:nvSpPr>
          <p:cNvPr id="27" name="CasellaDiTesto 26">
            <a:extLst>
              <a:ext uri="{FF2B5EF4-FFF2-40B4-BE49-F238E27FC236}">
                <a16:creationId xmlns:a16="http://schemas.microsoft.com/office/drawing/2014/main" id="{7F614528-F211-4E29-8D02-BF21FAF072B6}"/>
              </a:ext>
            </a:extLst>
          </p:cNvPr>
          <p:cNvSpPr txBox="1"/>
          <p:nvPr/>
        </p:nvSpPr>
        <p:spPr>
          <a:xfrm>
            <a:off x="11280945" y="4444766"/>
            <a:ext cx="651461" cy="430887"/>
          </a:xfrm>
          <a:prstGeom prst="rect">
            <a:avLst/>
          </a:prstGeom>
          <a:solidFill>
            <a:schemeClr val="bg1"/>
          </a:solidFill>
        </p:spPr>
        <p:txBody>
          <a:bodyPr wrap="square" rtlCol="0">
            <a:spAutoFit/>
          </a:bodyPr>
          <a:lstStyle/>
          <a:p>
            <a:r>
              <a:rPr lang="en-GB" sz="2200" dirty="0"/>
              <a:t>-0.1</a:t>
            </a:r>
          </a:p>
        </p:txBody>
      </p:sp>
      <p:sp>
        <p:nvSpPr>
          <p:cNvPr id="29" name="CasellaDiTesto 28">
            <a:extLst>
              <a:ext uri="{FF2B5EF4-FFF2-40B4-BE49-F238E27FC236}">
                <a16:creationId xmlns:a16="http://schemas.microsoft.com/office/drawing/2014/main" id="{061EEB4B-544B-441B-BCBB-E1BF041A0E3F}"/>
              </a:ext>
            </a:extLst>
          </p:cNvPr>
          <p:cNvSpPr txBox="1"/>
          <p:nvPr/>
        </p:nvSpPr>
        <p:spPr>
          <a:xfrm>
            <a:off x="5241495" y="4953925"/>
            <a:ext cx="1754326" cy="400110"/>
          </a:xfrm>
          <a:prstGeom prst="rect">
            <a:avLst/>
          </a:prstGeom>
          <a:noFill/>
        </p:spPr>
        <p:txBody>
          <a:bodyPr wrap="square" rtlCol="0">
            <a:spAutoFit/>
          </a:bodyPr>
          <a:lstStyle/>
          <a:p>
            <a:r>
              <a:rPr lang="en-GB" sz="2000" dirty="0">
                <a:solidFill>
                  <a:srgbClr val="0000FF"/>
                </a:solidFill>
              </a:rPr>
              <a:t>Phase [rad]</a:t>
            </a:r>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9CF36B04-A9A8-4EE3-810C-32EE01FDA993}"/>
                  </a:ext>
                </a:extLst>
              </p:cNvPr>
              <p:cNvSpPr txBox="1"/>
              <p:nvPr/>
            </p:nvSpPr>
            <p:spPr>
              <a:xfrm rot="16200000">
                <a:off x="3381529" y="3352709"/>
                <a:ext cx="850150" cy="400110"/>
              </a:xfrm>
              <a:prstGeom prst="rect">
                <a:avLst/>
              </a:prstGeom>
              <a:noFill/>
            </p:spPr>
            <p:txBody>
              <a:bodyPr wrap="square" rtlCol="0">
                <a:spAutoFit/>
              </a:bodyPr>
              <a:lstStyle/>
              <a:p>
                <a14:m>
                  <m:oMath xmlns:m="http://schemas.openxmlformats.org/officeDocument/2006/math">
                    <m:r>
                      <a:rPr lang="en-GB" sz="2000" i="1" smtClean="0">
                        <a:solidFill>
                          <a:srgbClr val="008000"/>
                        </a:solidFill>
                        <a:latin typeface="Cambria Math" panose="02040503050406030204" pitchFamily="18" charset="0"/>
                        <a:ea typeface="Cambria Math" panose="02040503050406030204" pitchFamily="18" charset="0"/>
                      </a:rPr>
                      <m:t>𝛿</m:t>
                    </m:r>
                  </m:oMath>
                </a14:m>
                <a:r>
                  <a:rPr lang="en-GB" sz="2000" dirty="0">
                    <a:solidFill>
                      <a:srgbClr val="008000"/>
                    </a:solidFill>
                  </a:rPr>
                  <a:t> [%]</a:t>
                </a:r>
              </a:p>
            </p:txBody>
          </p:sp>
        </mc:Choice>
        <mc:Fallback xmlns="">
          <p:sp>
            <p:nvSpPr>
              <p:cNvPr id="31" name="CasellaDiTesto 30">
                <a:extLst>
                  <a:ext uri="{FF2B5EF4-FFF2-40B4-BE49-F238E27FC236}">
                    <a16:creationId xmlns:a16="http://schemas.microsoft.com/office/drawing/2014/main" id="{9CF36B04-A9A8-4EE3-810C-32EE01FDA993}"/>
                  </a:ext>
                </a:extLst>
              </p:cNvPr>
              <p:cNvSpPr txBox="1">
                <a:spLocks noRot="1" noChangeAspect="1" noMove="1" noResize="1" noEditPoints="1" noAdjustHandles="1" noChangeArrowheads="1" noChangeShapeType="1" noTextEdit="1"/>
              </p:cNvSpPr>
              <p:nvPr/>
            </p:nvSpPr>
            <p:spPr>
              <a:xfrm rot="16200000">
                <a:off x="3381529" y="3352709"/>
                <a:ext cx="850150" cy="400110"/>
              </a:xfrm>
              <a:prstGeom prst="rect">
                <a:avLst/>
              </a:prstGeom>
              <a:blipFill>
                <a:blip r:embed="rId6"/>
                <a:stretch>
                  <a:fillRect l="-9231" r="-2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D356FED5-C754-4249-8995-3E6CD0D8D90F}"/>
                  </a:ext>
                </a:extLst>
              </p:cNvPr>
              <p:cNvSpPr txBox="1"/>
              <p:nvPr/>
            </p:nvSpPr>
            <p:spPr>
              <a:xfrm>
                <a:off x="101352" y="2219640"/>
                <a:ext cx="3430373" cy="3139321"/>
              </a:xfrm>
              <a:prstGeom prst="rect">
                <a:avLst/>
              </a:prstGeom>
              <a:noFill/>
            </p:spPr>
            <p:txBody>
              <a:bodyPr wrap="square">
                <a:spAutoFit/>
              </a:bodyPr>
              <a:lstStyle/>
              <a:p>
                <a:pPr marL="285750" indent="-285750">
                  <a:buFont typeface="Wingdings" panose="05000000000000000000" pitchFamily="2" charset="2"/>
                  <a:buChar char="q"/>
                </a:pPr>
                <a:r>
                  <a:rPr lang="en-GB" dirty="0"/>
                  <a:t>The particle performs synchrotron oscillations in phase space.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phase and energy oscillations are sinusoidal functions with initial phases which differ by </a:t>
                </a:r>
                <a14:m>
                  <m:oMath xmlns:m="http://schemas.openxmlformats.org/officeDocument/2006/math">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How to actively damp these phase and energy oscillations?</a:t>
                </a:r>
              </a:p>
            </p:txBody>
          </p:sp>
        </mc:Choice>
        <mc:Fallback xmlns="">
          <p:sp>
            <p:nvSpPr>
              <p:cNvPr id="33" name="CasellaDiTesto 32">
                <a:extLst>
                  <a:ext uri="{FF2B5EF4-FFF2-40B4-BE49-F238E27FC236}">
                    <a16:creationId xmlns:a16="http://schemas.microsoft.com/office/drawing/2014/main" id="{D356FED5-C754-4249-8995-3E6CD0D8D90F}"/>
                  </a:ext>
                </a:extLst>
              </p:cNvPr>
              <p:cNvSpPr txBox="1">
                <a:spLocks noRot="1" noChangeAspect="1" noMove="1" noResize="1" noEditPoints="1" noAdjustHandles="1" noChangeArrowheads="1" noChangeShapeType="1" noTextEdit="1"/>
              </p:cNvSpPr>
              <p:nvPr/>
            </p:nvSpPr>
            <p:spPr>
              <a:xfrm>
                <a:off x="101352" y="2219640"/>
                <a:ext cx="3430373" cy="3139321"/>
              </a:xfrm>
              <a:prstGeom prst="rect">
                <a:avLst/>
              </a:prstGeom>
              <a:blipFill>
                <a:blip r:embed="rId7"/>
                <a:stretch>
                  <a:fillRect l="-1246" t="-971" b="-21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CBCA28B8-0F0B-4A7B-98C9-46A9DB915C3D}"/>
                  </a:ext>
                </a:extLst>
              </p:cNvPr>
              <p:cNvSpPr txBox="1"/>
              <p:nvPr/>
            </p:nvSpPr>
            <p:spPr>
              <a:xfrm rot="16200000">
                <a:off x="11506513" y="3334160"/>
                <a:ext cx="850150" cy="400110"/>
              </a:xfrm>
              <a:prstGeom prst="rect">
                <a:avLst/>
              </a:prstGeom>
              <a:noFill/>
            </p:spPr>
            <p:txBody>
              <a:bodyPr wrap="square" rtlCol="0">
                <a:spAutoFit/>
              </a:bodyPr>
              <a:lstStyle/>
              <a:p>
                <a14:m>
                  <m:oMath xmlns:m="http://schemas.openxmlformats.org/officeDocument/2006/math">
                    <m:r>
                      <a:rPr lang="en-GB" sz="2000" i="1" smtClean="0">
                        <a:solidFill>
                          <a:srgbClr val="008000"/>
                        </a:solidFill>
                        <a:latin typeface="Cambria Math" panose="02040503050406030204" pitchFamily="18" charset="0"/>
                        <a:ea typeface="Cambria Math" panose="02040503050406030204" pitchFamily="18" charset="0"/>
                      </a:rPr>
                      <m:t>𝛿</m:t>
                    </m:r>
                  </m:oMath>
                </a14:m>
                <a:r>
                  <a:rPr lang="en-GB" sz="2000" dirty="0">
                    <a:solidFill>
                      <a:srgbClr val="008000"/>
                    </a:solidFill>
                  </a:rPr>
                  <a:t> [%]</a:t>
                </a:r>
              </a:p>
            </p:txBody>
          </p:sp>
        </mc:Choice>
        <mc:Fallback xmlns="">
          <p:sp>
            <p:nvSpPr>
              <p:cNvPr id="22" name="CasellaDiTesto 21">
                <a:extLst>
                  <a:ext uri="{FF2B5EF4-FFF2-40B4-BE49-F238E27FC236}">
                    <a16:creationId xmlns:a16="http://schemas.microsoft.com/office/drawing/2014/main" id="{CBCA28B8-0F0B-4A7B-98C9-46A9DB915C3D}"/>
                  </a:ext>
                </a:extLst>
              </p:cNvPr>
              <p:cNvSpPr txBox="1">
                <a:spLocks noRot="1" noChangeAspect="1" noMove="1" noResize="1" noEditPoints="1" noAdjustHandles="1" noChangeArrowheads="1" noChangeShapeType="1" noTextEdit="1"/>
              </p:cNvSpPr>
              <p:nvPr/>
            </p:nvSpPr>
            <p:spPr>
              <a:xfrm rot="16200000">
                <a:off x="11506513" y="3334160"/>
                <a:ext cx="850150" cy="400110"/>
              </a:xfrm>
              <a:prstGeom prst="rect">
                <a:avLst/>
              </a:prstGeom>
              <a:blipFill>
                <a:blip r:embed="rId8"/>
                <a:stretch>
                  <a:fillRect l="-7576" r="-25758"/>
                </a:stretch>
              </a:blipFill>
            </p:spPr>
            <p:txBody>
              <a:bodyPr/>
              <a:lstStyle/>
              <a:p>
                <a:r>
                  <a:rPr lang="en-GB">
                    <a:noFill/>
                  </a:rPr>
                  <a:t> </a:t>
                </a:r>
              </a:p>
            </p:txBody>
          </p:sp>
        </mc:Fallback>
      </mc:AlternateContent>
    </p:spTree>
    <p:extLst>
      <p:ext uri="{BB962C8B-B14F-4D97-AF65-F5344CB8AC3E}">
        <p14:creationId xmlns:p14="http://schemas.microsoft.com/office/powerpoint/2010/main" val="821893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62F5077-86C7-479F-8D9B-F8E6ECDBBDFB}"/>
              </a:ext>
            </a:extLst>
          </p:cNvPr>
          <p:cNvSpPr>
            <a:spLocks noGrp="1"/>
          </p:cNvSpPr>
          <p:nvPr>
            <p:ph type="sldNum" sz="quarter" idx="12"/>
          </p:nvPr>
        </p:nvSpPr>
        <p:spPr/>
        <p:txBody>
          <a:bodyPr/>
          <a:lstStyle/>
          <a:p>
            <a:fld id="{F556478C-EA8F-4B12-8AB2-8053E5C3663D}" type="slidenum">
              <a:rPr lang="en-GB" smtClean="0"/>
              <a:t>79</a:t>
            </a:fld>
            <a:endParaRPr lang="en-GB"/>
          </a:p>
        </p:txBody>
      </p:sp>
      <p:sp>
        <p:nvSpPr>
          <p:cNvPr id="6" name="CasellaDiTesto 5">
            <a:extLst>
              <a:ext uri="{FF2B5EF4-FFF2-40B4-BE49-F238E27FC236}">
                <a16:creationId xmlns:a16="http://schemas.microsoft.com/office/drawing/2014/main" id="{44048ACB-52F6-4539-8A98-F33118B71288}"/>
              </a:ext>
            </a:extLst>
          </p:cNvPr>
          <p:cNvSpPr txBox="1"/>
          <p:nvPr/>
        </p:nvSpPr>
        <p:spPr>
          <a:xfrm>
            <a:off x="0" y="50102"/>
            <a:ext cx="12192000" cy="707886"/>
          </a:xfrm>
          <a:prstGeom prst="rect">
            <a:avLst/>
          </a:prstGeom>
          <a:noFill/>
        </p:spPr>
        <p:txBody>
          <a:bodyPr wrap="square" rtlCol="0">
            <a:spAutoFit/>
          </a:bodyPr>
          <a:lstStyle/>
          <a:p>
            <a:pPr algn="ctr"/>
            <a:r>
              <a:rPr lang="en-GB" sz="4000" dirty="0">
                <a:latin typeface="+mj-lt"/>
              </a:rPr>
              <a:t>Bunch-by-bunch longitudinal feedback in DAFNE</a:t>
            </a:r>
          </a:p>
        </p:txBody>
      </p:sp>
      <p:sp>
        <p:nvSpPr>
          <p:cNvPr id="7" name="CasellaDiTesto 6">
            <a:extLst>
              <a:ext uri="{FF2B5EF4-FFF2-40B4-BE49-F238E27FC236}">
                <a16:creationId xmlns:a16="http://schemas.microsoft.com/office/drawing/2014/main" id="{A532BDF0-DCBD-4BAA-942C-D1A881A223DA}"/>
              </a:ext>
            </a:extLst>
          </p:cNvPr>
          <p:cNvSpPr txBox="1"/>
          <p:nvPr/>
        </p:nvSpPr>
        <p:spPr>
          <a:xfrm>
            <a:off x="199007" y="929409"/>
            <a:ext cx="11992993" cy="1200329"/>
          </a:xfrm>
          <a:prstGeom prst="rect">
            <a:avLst/>
          </a:prstGeom>
          <a:noFill/>
        </p:spPr>
        <p:txBody>
          <a:bodyPr wrap="square" rtlCol="0">
            <a:spAutoFit/>
          </a:bodyPr>
          <a:lstStyle/>
          <a:p>
            <a:pPr marL="285750" indent="-285750">
              <a:buFont typeface="Wingdings" panose="05000000000000000000" pitchFamily="2" charset="2"/>
              <a:buChar char="q"/>
            </a:pPr>
            <a:r>
              <a:rPr lang="en-GB" dirty="0"/>
              <a:t>The energy correction is provided by a so-called kicker, which can be an RF cavity, as in DAFNE, or a stripline structure.</a:t>
            </a:r>
          </a:p>
          <a:p>
            <a:endParaRPr lang="en-GB" dirty="0"/>
          </a:p>
          <a:p>
            <a:pPr marL="285750" indent="-285750">
              <a:buFont typeface="Wingdings" panose="05000000000000000000" pitchFamily="2" charset="2"/>
              <a:buChar char="q"/>
            </a:pPr>
            <a:r>
              <a:rPr lang="en-GB" dirty="0"/>
              <a:t>Here is a simplified scheme of the bunch-by-bunch longitudinal feedback used in DAFNE.</a:t>
            </a:r>
          </a:p>
          <a:p>
            <a:pPr marL="742950" lvl="1" indent="-285750">
              <a:buFont typeface="Wingdings" panose="05000000000000000000" pitchFamily="2" charset="2"/>
              <a:buChar char="Ø"/>
            </a:pPr>
            <a:r>
              <a:rPr lang="en-GB" dirty="0"/>
              <a:t>When multiple bunches circulate in the ring, the feedback acts on each bunch independently from the other bunches.</a:t>
            </a:r>
          </a:p>
        </p:txBody>
      </p:sp>
      <p:cxnSp>
        <p:nvCxnSpPr>
          <p:cNvPr id="10" name="Connettore diritto 9">
            <a:extLst>
              <a:ext uri="{FF2B5EF4-FFF2-40B4-BE49-F238E27FC236}">
                <a16:creationId xmlns:a16="http://schemas.microsoft.com/office/drawing/2014/main" id="{8D71F1F6-3230-4484-9307-6AF019CD065A}"/>
              </a:ext>
            </a:extLst>
          </p:cNvPr>
          <p:cNvCxnSpPr>
            <a:cxnSpLocks/>
          </p:cNvCxnSpPr>
          <p:nvPr/>
        </p:nvCxnSpPr>
        <p:spPr>
          <a:xfrm>
            <a:off x="101353" y="2744707"/>
            <a:ext cx="11674136" cy="2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846CD214-CC82-4DE6-B4F7-695B009F01AB}"/>
              </a:ext>
            </a:extLst>
          </p:cNvPr>
          <p:cNvSpPr/>
          <p:nvPr/>
        </p:nvSpPr>
        <p:spPr>
          <a:xfrm>
            <a:off x="9831306" y="2530108"/>
            <a:ext cx="1412894" cy="43322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96D31797-ADB9-4DA4-B5D3-A933CDEE2181}"/>
                  </a:ext>
                </a:extLst>
              </p:cNvPr>
              <p:cNvSpPr txBox="1"/>
              <p:nvPr/>
            </p:nvSpPr>
            <p:spPr>
              <a:xfrm>
                <a:off x="199643" y="2425395"/>
                <a:ext cx="3706532" cy="668581"/>
              </a:xfrm>
              <a:prstGeom prst="rect">
                <a:avLst/>
              </a:prstGeom>
              <a:solidFill>
                <a:srgbClr val="FFC000"/>
              </a:solidFill>
              <a:ln>
                <a:solidFill>
                  <a:schemeClr val="tx1"/>
                </a:solidFill>
              </a:ln>
            </p:spPr>
            <p:txBody>
              <a:bodyPr wrap="square" rtlCol="0">
                <a:spAutoFit/>
              </a:bodyPr>
              <a:lstStyle/>
              <a:p>
                <a:r>
                  <a:rPr lang="en-GB" b="1" dirty="0"/>
                  <a:t>Longitudinal pickup </a:t>
                </a:r>
              </a:p>
              <a:p>
                <a:r>
                  <a:rPr lang="en-GB" dirty="0"/>
                  <a:t>(wide-band between 4</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 and 6</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a:t>
                </a:r>
              </a:p>
            </p:txBody>
          </p:sp>
        </mc:Choice>
        <mc:Fallback xmlns="">
          <p:sp>
            <p:nvSpPr>
              <p:cNvPr id="13" name="CasellaDiTesto 12">
                <a:extLst>
                  <a:ext uri="{FF2B5EF4-FFF2-40B4-BE49-F238E27FC236}">
                    <a16:creationId xmlns:a16="http://schemas.microsoft.com/office/drawing/2014/main" id="{96D31797-ADB9-4DA4-B5D3-A933CDEE2181}"/>
                  </a:ext>
                </a:extLst>
              </p:cNvPr>
              <p:cNvSpPr txBox="1">
                <a:spLocks noRot="1" noChangeAspect="1" noMove="1" noResize="1" noEditPoints="1" noAdjustHandles="1" noChangeArrowheads="1" noChangeShapeType="1" noTextEdit="1"/>
              </p:cNvSpPr>
              <p:nvPr/>
            </p:nvSpPr>
            <p:spPr>
              <a:xfrm>
                <a:off x="199643" y="2425395"/>
                <a:ext cx="3706532" cy="668581"/>
              </a:xfrm>
              <a:prstGeom prst="rect">
                <a:avLst/>
              </a:prstGeom>
              <a:blipFill>
                <a:blip r:embed="rId2"/>
                <a:stretch>
                  <a:fillRect l="-1311" t="-4464" b="-9821"/>
                </a:stretch>
              </a:blipFill>
              <a:ln>
                <a:solidFill>
                  <a:schemeClr val="tx1"/>
                </a:solidFill>
              </a:ln>
            </p:spPr>
            <p:txBody>
              <a:bodyPr/>
              <a:lstStyle/>
              <a:p>
                <a:r>
                  <a:rPr lang="en-GB">
                    <a:noFill/>
                  </a:rPr>
                  <a:t> </a:t>
                </a:r>
              </a:p>
            </p:txBody>
          </p:sp>
        </mc:Fallback>
      </mc:AlternateContent>
      <p:sp>
        <p:nvSpPr>
          <p:cNvPr id="15" name="CasellaDiTesto 14">
            <a:extLst>
              <a:ext uri="{FF2B5EF4-FFF2-40B4-BE49-F238E27FC236}">
                <a16:creationId xmlns:a16="http://schemas.microsoft.com/office/drawing/2014/main" id="{98FB30AD-9775-48C5-B142-E660DEB6FA27}"/>
              </a:ext>
            </a:extLst>
          </p:cNvPr>
          <p:cNvSpPr txBox="1"/>
          <p:nvPr/>
        </p:nvSpPr>
        <p:spPr>
          <a:xfrm>
            <a:off x="9831306" y="2555123"/>
            <a:ext cx="1521054" cy="369332"/>
          </a:xfrm>
          <a:prstGeom prst="rect">
            <a:avLst/>
          </a:prstGeom>
          <a:noFill/>
        </p:spPr>
        <p:txBody>
          <a:bodyPr wrap="square" rtlCol="0">
            <a:spAutoFit/>
          </a:bodyPr>
          <a:lstStyle/>
          <a:p>
            <a:r>
              <a:rPr lang="en-GB" b="1" dirty="0"/>
              <a:t>Cavity-kicker</a:t>
            </a:r>
          </a:p>
        </p:txBody>
      </p:sp>
      <p:sp>
        <p:nvSpPr>
          <p:cNvPr id="16" name="Ovale 15">
            <a:extLst>
              <a:ext uri="{FF2B5EF4-FFF2-40B4-BE49-F238E27FC236}">
                <a16:creationId xmlns:a16="http://schemas.microsoft.com/office/drawing/2014/main" id="{4E9B799A-2B8B-4B65-BCB5-1BEAA3FE17D9}"/>
              </a:ext>
            </a:extLst>
          </p:cNvPr>
          <p:cNvSpPr/>
          <p:nvPr/>
        </p:nvSpPr>
        <p:spPr>
          <a:xfrm>
            <a:off x="4090384" y="2530113"/>
            <a:ext cx="831542" cy="43322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ccia a destra 16">
            <a:extLst>
              <a:ext uri="{FF2B5EF4-FFF2-40B4-BE49-F238E27FC236}">
                <a16:creationId xmlns:a16="http://schemas.microsoft.com/office/drawing/2014/main" id="{D6D54FE9-F48F-43FB-B378-6C49166C1A5E}"/>
              </a:ext>
            </a:extLst>
          </p:cNvPr>
          <p:cNvSpPr/>
          <p:nvPr/>
        </p:nvSpPr>
        <p:spPr>
          <a:xfrm>
            <a:off x="5224519" y="2586918"/>
            <a:ext cx="603682" cy="32316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E586AE29-14E5-4A86-9233-82B1EEF91B3E}"/>
                  </a:ext>
                </a:extLst>
              </p:cNvPr>
              <p:cNvSpPr txBox="1"/>
              <p:nvPr/>
            </p:nvSpPr>
            <p:spPr>
              <a:xfrm>
                <a:off x="123887" y="4011795"/>
                <a:ext cx="2834071" cy="945580"/>
              </a:xfrm>
              <a:prstGeom prst="rect">
                <a:avLst/>
              </a:prstGeom>
              <a:noFill/>
              <a:ln>
                <a:solidFill>
                  <a:schemeClr val="tx1"/>
                </a:solidFill>
              </a:ln>
            </p:spPr>
            <p:txBody>
              <a:bodyPr wrap="square" rtlCol="0">
                <a:spAutoFit/>
              </a:bodyPr>
              <a:lstStyle/>
              <a:p>
                <a:r>
                  <a:rPr lang="en-GB" b="1" dirty="0"/>
                  <a:t>Comb-filter generator</a:t>
                </a:r>
              </a:p>
              <a:p>
                <a:r>
                  <a:rPr lang="en-GB" dirty="0"/>
                  <a:t>(used to minimize the noise and tuned at 4</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 or 6</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a:t>
                </a:r>
              </a:p>
            </p:txBody>
          </p:sp>
        </mc:Choice>
        <mc:Fallback xmlns="">
          <p:sp>
            <p:nvSpPr>
              <p:cNvPr id="24" name="CasellaDiTesto 23">
                <a:extLst>
                  <a:ext uri="{FF2B5EF4-FFF2-40B4-BE49-F238E27FC236}">
                    <a16:creationId xmlns:a16="http://schemas.microsoft.com/office/drawing/2014/main" id="{E586AE29-14E5-4A86-9233-82B1EEF91B3E}"/>
                  </a:ext>
                </a:extLst>
              </p:cNvPr>
              <p:cNvSpPr txBox="1">
                <a:spLocks noRot="1" noChangeAspect="1" noMove="1" noResize="1" noEditPoints="1" noAdjustHandles="1" noChangeArrowheads="1" noChangeShapeType="1" noTextEdit="1"/>
              </p:cNvSpPr>
              <p:nvPr/>
            </p:nvSpPr>
            <p:spPr>
              <a:xfrm>
                <a:off x="123887" y="4011795"/>
                <a:ext cx="2834071" cy="945580"/>
              </a:xfrm>
              <a:prstGeom prst="rect">
                <a:avLst/>
              </a:prstGeom>
              <a:blipFill>
                <a:blip r:embed="rId3"/>
                <a:stretch>
                  <a:fillRect l="-1499" t="-2548" r="-642" b="-700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DDC41C75-A37B-420D-8CC0-192B1CB50DEF}"/>
                  </a:ext>
                </a:extLst>
              </p:cNvPr>
              <p:cNvSpPr txBox="1"/>
              <p:nvPr/>
            </p:nvSpPr>
            <p:spPr>
              <a:xfrm>
                <a:off x="199007" y="5527949"/>
                <a:ext cx="2801456" cy="1222579"/>
              </a:xfrm>
              <a:prstGeom prst="rect">
                <a:avLst/>
              </a:prstGeom>
              <a:noFill/>
              <a:ln>
                <a:solidFill>
                  <a:schemeClr val="tx1"/>
                </a:solidFill>
              </a:ln>
            </p:spPr>
            <p:txBody>
              <a:bodyPr wrap="square" rtlCol="0">
                <a:spAutoFit/>
              </a:bodyPr>
              <a:lstStyle/>
              <a:p>
                <a:r>
                  <a:rPr lang="en-GB" b="1" dirty="0"/>
                  <a:t>Local oscillator (LO)</a:t>
                </a:r>
              </a:p>
              <a:p>
                <a:r>
                  <a:rPr lang="en-GB" dirty="0"/>
                  <a:t>(signal at 4</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 or 6</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 and in quadrature with respect to the bunch-signal) </a:t>
                </a:r>
              </a:p>
            </p:txBody>
          </p:sp>
        </mc:Choice>
        <mc:Fallback xmlns="">
          <p:sp>
            <p:nvSpPr>
              <p:cNvPr id="25" name="CasellaDiTesto 24">
                <a:extLst>
                  <a:ext uri="{FF2B5EF4-FFF2-40B4-BE49-F238E27FC236}">
                    <a16:creationId xmlns:a16="http://schemas.microsoft.com/office/drawing/2014/main" id="{DDC41C75-A37B-420D-8CC0-192B1CB50DEF}"/>
                  </a:ext>
                </a:extLst>
              </p:cNvPr>
              <p:cNvSpPr txBox="1">
                <a:spLocks noRot="1" noChangeAspect="1" noMove="1" noResize="1" noEditPoints="1" noAdjustHandles="1" noChangeArrowheads="1" noChangeShapeType="1" noTextEdit="1"/>
              </p:cNvSpPr>
              <p:nvPr/>
            </p:nvSpPr>
            <p:spPr>
              <a:xfrm>
                <a:off x="199007" y="5527949"/>
                <a:ext cx="2801456" cy="1222579"/>
              </a:xfrm>
              <a:prstGeom prst="rect">
                <a:avLst/>
              </a:prstGeom>
              <a:blipFill>
                <a:blip r:embed="rId4"/>
                <a:stretch>
                  <a:fillRect l="-1735" t="-2475" b="-6931"/>
                </a:stretch>
              </a:blipFill>
              <a:ln>
                <a:solidFill>
                  <a:schemeClr val="tx1"/>
                </a:solidFill>
              </a:ln>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6A967184-F10C-4A61-A852-85BAA4DB7980}"/>
              </a:ext>
            </a:extLst>
          </p:cNvPr>
          <p:cNvSpPr txBox="1"/>
          <p:nvPr/>
        </p:nvSpPr>
        <p:spPr>
          <a:xfrm>
            <a:off x="4090384" y="2146564"/>
            <a:ext cx="831542" cy="369332"/>
          </a:xfrm>
          <a:prstGeom prst="rect">
            <a:avLst/>
          </a:prstGeom>
          <a:noFill/>
        </p:spPr>
        <p:txBody>
          <a:bodyPr wrap="square" rtlCol="0">
            <a:spAutoFit/>
          </a:bodyPr>
          <a:lstStyle/>
          <a:p>
            <a:r>
              <a:rPr lang="en-GB" b="1" dirty="0"/>
              <a:t>Bunch</a:t>
            </a:r>
          </a:p>
        </p:txBody>
      </p:sp>
      <p:cxnSp>
        <p:nvCxnSpPr>
          <p:cNvPr id="28" name="Connettore 2 27">
            <a:extLst>
              <a:ext uri="{FF2B5EF4-FFF2-40B4-BE49-F238E27FC236}">
                <a16:creationId xmlns:a16="http://schemas.microsoft.com/office/drawing/2014/main" id="{976E479C-A339-41A5-8EB3-69F1D7BD9B82}"/>
              </a:ext>
            </a:extLst>
          </p:cNvPr>
          <p:cNvCxnSpPr>
            <a:cxnSpLocks/>
            <a:stCxn id="13" idx="2"/>
            <a:endCxn id="14" idx="0"/>
          </p:cNvCxnSpPr>
          <p:nvPr/>
        </p:nvCxnSpPr>
        <p:spPr>
          <a:xfrm flipH="1">
            <a:off x="1456366" y="3093976"/>
            <a:ext cx="596543" cy="2233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2059C46F-87B4-47F9-9EE3-6EEFE61DB04E}"/>
              </a:ext>
            </a:extLst>
          </p:cNvPr>
          <p:cNvSpPr txBox="1"/>
          <p:nvPr/>
        </p:nvSpPr>
        <p:spPr>
          <a:xfrm>
            <a:off x="3430450" y="5527949"/>
            <a:ext cx="1618199" cy="1200329"/>
          </a:xfrm>
          <a:prstGeom prst="rect">
            <a:avLst/>
          </a:prstGeom>
          <a:noFill/>
          <a:ln>
            <a:solidFill>
              <a:schemeClr val="tx1"/>
            </a:solidFill>
          </a:ln>
        </p:spPr>
        <p:txBody>
          <a:bodyPr wrap="square" rtlCol="0">
            <a:spAutoFit/>
          </a:bodyPr>
          <a:lstStyle/>
          <a:p>
            <a:r>
              <a:rPr lang="en-GB" b="1" dirty="0"/>
              <a:t>Mixer </a:t>
            </a:r>
          </a:p>
          <a:p>
            <a:r>
              <a:rPr lang="en-GB" dirty="0"/>
              <a:t>(used to mix the bunch and LO signals)</a:t>
            </a:r>
          </a:p>
        </p:txBody>
      </p:sp>
      <p:cxnSp>
        <p:nvCxnSpPr>
          <p:cNvPr id="32" name="Connettore 2 31">
            <a:extLst>
              <a:ext uri="{FF2B5EF4-FFF2-40B4-BE49-F238E27FC236}">
                <a16:creationId xmlns:a16="http://schemas.microsoft.com/office/drawing/2014/main" id="{633B2B30-84E4-4BF0-A20C-AEB3414EC3A7}"/>
              </a:ext>
            </a:extLst>
          </p:cNvPr>
          <p:cNvCxnSpPr>
            <a:cxnSpLocks/>
            <a:stCxn id="24" idx="3"/>
            <a:endCxn id="5" idx="1"/>
          </p:cNvCxnSpPr>
          <p:nvPr/>
        </p:nvCxnSpPr>
        <p:spPr>
          <a:xfrm flipV="1">
            <a:off x="2957958" y="4192862"/>
            <a:ext cx="192853" cy="29172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F8F720A2-B089-450C-8CE6-2B26B1FD6785}"/>
              </a:ext>
            </a:extLst>
          </p:cNvPr>
          <p:cNvCxnSpPr>
            <a:cxnSpLocks/>
            <a:stCxn id="25" idx="3"/>
            <a:endCxn id="30" idx="1"/>
          </p:cNvCxnSpPr>
          <p:nvPr/>
        </p:nvCxnSpPr>
        <p:spPr>
          <a:xfrm flipV="1">
            <a:off x="3000463" y="6128114"/>
            <a:ext cx="429987" cy="1112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D337704F-7F86-4104-A8F3-F551DB923567}"/>
              </a:ext>
            </a:extLst>
          </p:cNvPr>
          <p:cNvSpPr txBox="1"/>
          <p:nvPr/>
        </p:nvSpPr>
        <p:spPr>
          <a:xfrm>
            <a:off x="5526359" y="5516005"/>
            <a:ext cx="2221928" cy="1200329"/>
          </a:xfrm>
          <a:prstGeom prst="rect">
            <a:avLst/>
          </a:prstGeom>
          <a:noFill/>
          <a:ln>
            <a:solidFill>
              <a:schemeClr val="tx1"/>
            </a:solidFill>
          </a:ln>
        </p:spPr>
        <p:txBody>
          <a:bodyPr wrap="square" rtlCol="0">
            <a:spAutoFit/>
          </a:bodyPr>
          <a:lstStyle/>
          <a:p>
            <a:r>
              <a:rPr lang="en-GB" b="1" dirty="0"/>
              <a:t>Low pass filter</a:t>
            </a:r>
          </a:p>
          <a:p>
            <a:r>
              <a:rPr lang="en-GB" dirty="0"/>
              <a:t>(used to obtain the low-frequency content of the signal)</a:t>
            </a:r>
          </a:p>
        </p:txBody>
      </p:sp>
      <p:cxnSp>
        <p:nvCxnSpPr>
          <p:cNvPr id="43" name="Connettore 2 42">
            <a:extLst>
              <a:ext uri="{FF2B5EF4-FFF2-40B4-BE49-F238E27FC236}">
                <a16:creationId xmlns:a16="http://schemas.microsoft.com/office/drawing/2014/main" id="{9626202F-113C-42F0-AE23-3D4EB9221CEC}"/>
              </a:ext>
            </a:extLst>
          </p:cNvPr>
          <p:cNvCxnSpPr>
            <a:cxnSpLocks/>
            <a:stCxn id="30" idx="3"/>
            <a:endCxn id="38" idx="1"/>
          </p:cNvCxnSpPr>
          <p:nvPr/>
        </p:nvCxnSpPr>
        <p:spPr>
          <a:xfrm flipV="1">
            <a:off x="5048649" y="6116170"/>
            <a:ext cx="477710" cy="119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932A8276-B892-4566-92E0-53DF2F0895F1}"/>
                  </a:ext>
                </a:extLst>
              </p:cNvPr>
              <p:cNvSpPr txBox="1"/>
              <p:nvPr/>
            </p:nvSpPr>
            <p:spPr>
              <a:xfrm>
                <a:off x="7109304" y="3270276"/>
                <a:ext cx="1460530" cy="1754326"/>
              </a:xfrm>
              <a:prstGeom prst="rect">
                <a:avLst/>
              </a:prstGeom>
              <a:solidFill>
                <a:srgbClr val="00B0F0"/>
              </a:solidFill>
              <a:ln>
                <a:solidFill>
                  <a:schemeClr val="tx1"/>
                </a:solidFill>
              </a:ln>
            </p:spPr>
            <p:txBody>
              <a:bodyPr wrap="square" rtlCol="0">
                <a:spAutoFit/>
              </a:bodyPr>
              <a:lstStyle/>
              <a:p>
                <a:r>
                  <a:rPr lang="en-GB" b="1" dirty="0"/>
                  <a:t>FPGA</a:t>
                </a:r>
              </a:p>
              <a:p>
                <a:r>
                  <a:rPr lang="en-GB" dirty="0"/>
                  <a:t>(uses digital filters to shift the phase oscillation by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a:t>
                </a:r>
              </a:p>
            </p:txBody>
          </p:sp>
        </mc:Choice>
        <mc:Fallback xmlns="">
          <p:sp>
            <p:nvSpPr>
              <p:cNvPr id="52" name="CasellaDiTesto 51">
                <a:extLst>
                  <a:ext uri="{FF2B5EF4-FFF2-40B4-BE49-F238E27FC236}">
                    <a16:creationId xmlns:a16="http://schemas.microsoft.com/office/drawing/2014/main" id="{932A8276-B892-4566-92E0-53DF2F0895F1}"/>
                  </a:ext>
                </a:extLst>
              </p:cNvPr>
              <p:cNvSpPr txBox="1">
                <a:spLocks noRot="1" noChangeAspect="1" noMove="1" noResize="1" noEditPoints="1" noAdjustHandles="1" noChangeArrowheads="1" noChangeShapeType="1" noTextEdit="1"/>
              </p:cNvSpPr>
              <p:nvPr/>
            </p:nvSpPr>
            <p:spPr>
              <a:xfrm>
                <a:off x="7109304" y="3270276"/>
                <a:ext cx="1460530" cy="1754326"/>
              </a:xfrm>
              <a:prstGeom prst="rect">
                <a:avLst/>
              </a:prstGeom>
              <a:blipFill>
                <a:blip r:embed="rId5"/>
                <a:stretch>
                  <a:fillRect l="-2893" t="-1379" r="-3719" b="-4138"/>
                </a:stretch>
              </a:blipFill>
              <a:ln>
                <a:solidFill>
                  <a:schemeClr val="tx1"/>
                </a:solidFill>
              </a:ln>
            </p:spPr>
            <p:txBody>
              <a:bodyPr/>
              <a:lstStyle/>
              <a:p>
                <a:r>
                  <a:rPr lang="en-GB">
                    <a:noFill/>
                  </a:rPr>
                  <a:t> </a:t>
                </a:r>
              </a:p>
            </p:txBody>
          </p:sp>
        </mc:Fallback>
      </mc:AlternateContent>
      <p:sp>
        <p:nvSpPr>
          <p:cNvPr id="54" name="CasellaDiTesto 53">
            <a:extLst>
              <a:ext uri="{FF2B5EF4-FFF2-40B4-BE49-F238E27FC236}">
                <a16:creationId xmlns:a16="http://schemas.microsoft.com/office/drawing/2014/main" id="{87E17905-2E8F-469D-9B01-3E49FFF92EE3}"/>
              </a:ext>
            </a:extLst>
          </p:cNvPr>
          <p:cNvSpPr txBox="1"/>
          <p:nvPr/>
        </p:nvSpPr>
        <p:spPr>
          <a:xfrm>
            <a:off x="4932239" y="3592149"/>
            <a:ext cx="1910840" cy="1200329"/>
          </a:xfrm>
          <a:prstGeom prst="rect">
            <a:avLst/>
          </a:prstGeom>
          <a:solidFill>
            <a:srgbClr val="BF00BF"/>
          </a:solidFill>
          <a:ln>
            <a:solidFill>
              <a:schemeClr val="tx1"/>
            </a:solidFill>
          </a:ln>
        </p:spPr>
        <p:txBody>
          <a:bodyPr wrap="square" rtlCol="0">
            <a:spAutoFit/>
          </a:bodyPr>
          <a:lstStyle/>
          <a:p>
            <a:r>
              <a:rPr lang="en-GB" b="1" dirty="0"/>
              <a:t>ADC</a:t>
            </a:r>
          </a:p>
          <a:p>
            <a:r>
              <a:rPr lang="en-GB" dirty="0"/>
              <a:t>(conversion from analog to digital signal).</a:t>
            </a:r>
          </a:p>
        </p:txBody>
      </p:sp>
      <p:cxnSp>
        <p:nvCxnSpPr>
          <p:cNvPr id="71" name="Connettore 2 70">
            <a:extLst>
              <a:ext uri="{FF2B5EF4-FFF2-40B4-BE49-F238E27FC236}">
                <a16:creationId xmlns:a16="http://schemas.microsoft.com/office/drawing/2014/main" id="{9B3B9A0C-0575-4718-BB0C-9DCFDDF43F2E}"/>
              </a:ext>
            </a:extLst>
          </p:cNvPr>
          <p:cNvCxnSpPr>
            <a:cxnSpLocks/>
          </p:cNvCxnSpPr>
          <p:nvPr/>
        </p:nvCxnSpPr>
        <p:spPr>
          <a:xfrm flipH="1" flipV="1">
            <a:off x="5858066" y="4765613"/>
            <a:ext cx="216499" cy="2039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73">
            <a:extLst>
              <a:ext uri="{FF2B5EF4-FFF2-40B4-BE49-F238E27FC236}">
                <a16:creationId xmlns:a16="http://schemas.microsoft.com/office/drawing/2014/main" id="{40205379-2E47-499F-8FC4-F367DF795157}"/>
              </a:ext>
            </a:extLst>
          </p:cNvPr>
          <p:cNvCxnSpPr>
            <a:cxnSpLocks/>
            <a:stCxn id="54" idx="3"/>
            <a:endCxn id="52" idx="1"/>
          </p:cNvCxnSpPr>
          <p:nvPr/>
        </p:nvCxnSpPr>
        <p:spPr>
          <a:xfrm flipV="1">
            <a:off x="6843079" y="4147439"/>
            <a:ext cx="266225" cy="448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B21FE361-41FA-458D-92E3-1C9CF7C0DF3D}"/>
              </a:ext>
            </a:extLst>
          </p:cNvPr>
          <p:cNvSpPr txBox="1"/>
          <p:nvPr/>
        </p:nvSpPr>
        <p:spPr>
          <a:xfrm>
            <a:off x="10277776" y="3710845"/>
            <a:ext cx="1659889" cy="1200329"/>
          </a:xfrm>
          <a:prstGeom prst="rect">
            <a:avLst/>
          </a:prstGeom>
          <a:solidFill>
            <a:srgbClr val="C9C927"/>
          </a:solidFill>
          <a:ln>
            <a:solidFill>
              <a:schemeClr val="tx1"/>
            </a:solidFill>
          </a:ln>
        </p:spPr>
        <p:txBody>
          <a:bodyPr wrap="square" rtlCol="0">
            <a:spAutoFit/>
          </a:bodyPr>
          <a:lstStyle/>
          <a:p>
            <a:r>
              <a:rPr lang="en-GB" b="1" dirty="0"/>
              <a:t>DAC</a:t>
            </a:r>
          </a:p>
          <a:p>
            <a:r>
              <a:rPr lang="en-GB" dirty="0"/>
              <a:t>(conversion from digital to analog signal).</a:t>
            </a:r>
          </a:p>
        </p:txBody>
      </p:sp>
      <p:cxnSp>
        <p:nvCxnSpPr>
          <p:cNvPr id="88" name="Connettore 2 87">
            <a:extLst>
              <a:ext uri="{FF2B5EF4-FFF2-40B4-BE49-F238E27FC236}">
                <a16:creationId xmlns:a16="http://schemas.microsoft.com/office/drawing/2014/main" id="{770A484D-F85E-4EEB-8970-894A8ADD86B9}"/>
              </a:ext>
            </a:extLst>
          </p:cNvPr>
          <p:cNvCxnSpPr>
            <a:cxnSpLocks/>
            <a:stCxn id="52" idx="3"/>
            <a:endCxn id="69" idx="1"/>
          </p:cNvCxnSpPr>
          <p:nvPr/>
        </p:nvCxnSpPr>
        <p:spPr>
          <a:xfrm>
            <a:off x="8569834" y="4147439"/>
            <a:ext cx="259433" cy="1562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ttore 2 90">
            <a:extLst>
              <a:ext uri="{FF2B5EF4-FFF2-40B4-BE49-F238E27FC236}">
                <a16:creationId xmlns:a16="http://schemas.microsoft.com/office/drawing/2014/main" id="{EFFD2BF3-22FB-40B4-806F-14696CDE32C9}"/>
              </a:ext>
            </a:extLst>
          </p:cNvPr>
          <p:cNvCxnSpPr>
            <a:cxnSpLocks/>
            <a:stCxn id="78" idx="0"/>
            <a:endCxn id="9" idx="2"/>
          </p:cNvCxnSpPr>
          <p:nvPr/>
        </p:nvCxnSpPr>
        <p:spPr>
          <a:xfrm flipH="1" flipV="1">
            <a:off x="11107720" y="3548371"/>
            <a:ext cx="1" cy="16247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CasellaDiTesto 116">
            <a:extLst>
              <a:ext uri="{FF2B5EF4-FFF2-40B4-BE49-F238E27FC236}">
                <a16:creationId xmlns:a16="http://schemas.microsoft.com/office/drawing/2014/main" id="{2F649FFC-DEB3-4318-BFE8-087FB2035F59}"/>
              </a:ext>
            </a:extLst>
          </p:cNvPr>
          <p:cNvSpPr txBox="1"/>
          <p:nvPr/>
        </p:nvSpPr>
        <p:spPr>
          <a:xfrm>
            <a:off x="6935193" y="2377794"/>
            <a:ext cx="1279989" cy="366913"/>
          </a:xfrm>
          <a:prstGeom prst="rect">
            <a:avLst/>
          </a:prstGeom>
          <a:noFill/>
        </p:spPr>
        <p:txBody>
          <a:bodyPr wrap="square" rtlCol="0">
            <a:spAutoFit/>
          </a:bodyPr>
          <a:lstStyle/>
          <a:p>
            <a:r>
              <a:rPr lang="en-GB" b="1" dirty="0"/>
              <a:t>Beam orbit</a:t>
            </a:r>
          </a:p>
        </p:txBody>
      </p:sp>
      <mc:AlternateContent xmlns:mc="http://schemas.openxmlformats.org/markup-compatibility/2006" xmlns:a14="http://schemas.microsoft.com/office/drawing/2010/main">
        <mc:Choice Requires="a14">
          <p:sp>
            <p:nvSpPr>
              <p:cNvPr id="123" name="CasellaDiTesto 122">
                <a:extLst>
                  <a:ext uri="{FF2B5EF4-FFF2-40B4-BE49-F238E27FC236}">
                    <a16:creationId xmlns:a16="http://schemas.microsoft.com/office/drawing/2014/main" id="{F691B12E-045E-4589-AC49-0C4465C23136}"/>
                  </a:ext>
                </a:extLst>
              </p:cNvPr>
              <p:cNvSpPr txBox="1"/>
              <p:nvPr/>
            </p:nvSpPr>
            <p:spPr>
              <a:xfrm>
                <a:off x="8001287" y="5104696"/>
                <a:ext cx="4265223" cy="1754326"/>
              </a:xfrm>
              <a:prstGeom prst="rect">
                <a:avLst/>
              </a:prstGeom>
              <a:noFill/>
            </p:spPr>
            <p:txBody>
              <a:bodyPr wrap="square" rtlCol="0">
                <a:spAutoFit/>
              </a:bodyPr>
              <a:lstStyle/>
              <a:p>
                <a:pPr marL="285750" indent="-285750">
                  <a:buFont typeface="Wingdings" panose="05000000000000000000" pitchFamily="2" charset="2"/>
                  <a:buChar char="q"/>
                </a:pPr>
                <a:r>
                  <a:rPr lang="en-GB" dirty="0"/>
                  <a:t>The phase oscillation is obtained when the </a:t>
                </a:r>
                <a:r>
                  <a:rPr lang="en-GB" b="1" dirty="0"/>
                  <a:t>low pass filter </a:t>
                </a:r>
                <a:r>
                  <a:rPr lang="en-GB" dirty="0"/>
                  <a:t>is applied.</a:t>
                </a:r>
              </a:p>
              <a:p>
                <a:pPr marL="285750" indent="-285750">
                  <a:buFont typeface="Wingdings" panose="05000000000000000000" pitchFamily="2" charset="2"/>
                  <a:buChar char="q"/>
                </a:pPr>
                <a:r>
                  <a:rPr lang="en-GB" dirty="0"/>
                  <a:t>The shift of this oscillation by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is done in the </a:t>
                </a:r>
                <a:r>
                  <a:rPr lang="en-GB" b="1" dirty="0"/>
                  <a:t>FPGA</a:t>
                </a:r>
                <a:r>
                  <a:rPr lang="en-GB" dirty="0"/>
                  <a:t> using a digital filter. </a:t>
                </a:r>
              </a:p>
              <a:p>
                <a:pPr marL="285750" indent="-285750">
                  <a:buFont typeface="Wingdings" panose="05000000000000000000" pitchFamily="2" charset="2"/>
                  <a:buChar char="q"/>
                </a:pPr>
                <a:r>
                  <a:rPr lang="en-GB" dirty="0"/>
                  <a:t>The shifted oscillation is converted back to analog and provided to the </a:t>
                </a:r>
                <a:r>
                  <a:rPr lang="en-GB" b="1" dirty="0"/>
                  <a:t>kicker.</a:t>
                </a:r>
                <a:r>
                  <a:rPr lang="en-GB" dirty="0"/>
                  <a:t> </a:t>
                </a:r>
              </a:p>
            </p:txBody>
          </p:sp>
        </mc:Choice>
        <mc:Fallback xmlns="">
          <p:sp>
            <p:nvSpPr>
              <p:cNvPr id="123" name="CasellaDiTesto 122">
                <a:extLst>
                  <a:ext uri="{FF2B5EF4-FFF2-40B4-BE49-F238E27FC236}">
                    <a16:creationId xmlns:a16="http://schemas.microsoft.com/office/drawing/2014/main" id="{F691B12E-045E-4589-AC49-0C4465C23136}"/>
                  </a:ext>
                </a:extLst>
              </p:cNvPr>
              <p:cNvSpPr txBox="1">
                <a:spLocks noRot="1" noChangeAspect="1" noMove="1" noResize="1" noEditPoints="1" noAdjustHandles="1" noChangeArrowheads="1" noChangeShapeType="1" noTextEdit="1"/>
              </p:cNvSpPr>
              <p:nvPr/>
            </p:nvSpPr>
            <p:spPr>
              <a:xfrm>
                <a:off x="8001287" y="5104696"/>
                <a:ext cx="4265223" cy="1754326"/>
              </a:xfrm>
              <a:prstGeom prst="rect">
                <a:avLst/>
              </a:prstGeom>
              <a:blipFill>
                <a:blip r:embed="rId6"/>
                <a:stretch>
                  <a:fillRect l="-1001" t="-1736" r="-143" b="-4514"/>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DE65877F-5217-4A00-8BC3-64DA4FCFC15C}"/>
              </a:ext>
            </a:extLst>
          </p:cNvPr>
          <p:cNvSpPr txBox="1"/>
          <p:nvPr/>
        </p:nvSpPr>
        <p:spPr>
          <a:xfrm>
            <a:off x="3254789" y="4743667"/>
            <a:ext cx="1067133" cy="369332"/>
          </a:xfrm>
          <a:prstGeom prst="rect">
            <a:avLst/>
          </a:prstGeom>
          <a:solidFill>
            <a:schemeClr val="bg1"/>
          </a:solidFill>
          <a:ln>
            <a:solidFill>
              <a:schemeClr val="tx1"/>
            </a:solidFill>
          </a:ln>
        </p:spPr>
        <p:txBody>
          <a:bodyPr wrap="square" rtlCol="0">
            <a:spAutoFit/>
          </a:bodyPr>
          <a:lstStyle/>
          <a:p>
            <a:r>
              <a:rPr lang="en-GB" b="1" dirty="0"/>
              <a:t>Amplifier</a:t>
            </a:r>
          </a:p>
        </p:txBody>
      </p:sp>
      <p:cxnSp>
        <p:nvCxnSpPr>
          <p:cNvPr id="35" name="Connettore 2 34">
            <a:extLst>
              <a:ext uri="{FF2B5EF4-FFF2-40B4-BE49-F238E27FC236}">
                <a16:creationId xmlns:a16="http://schemas.microsoft.com/office/drawing/2014/main" id="{18D1D1C9-56AC-45DF-9683-A80A760B7527}"/>
              </a:ext>
            </a:extLst>
          </p:cNvPr>
          <p:cNvCxnSpPr>
            <a:cxnSpLocks/>
            <a:stCxn id="11" idx="2"/>
            <a:endCxn id="30" idx="0"/>
          </p:cNvCxnSpPr>
          <p:nvPr/>
        </p:nvCxnSpPr>
        <p:spPr>
          <a:xfrm>
            <a:off x="3788356" y="5112999"/>
            <a:ext cx="451194" cy="4149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C8EB5AA9-EB77-4F4C-9B2F-8E1FBA3403FB}"/>
              </a:ext>
            </a:extLst>
          </p:cNvPr>
          <p:cNvSpPr txBox="1"/>
          <p:nvPr/>
        </p:nvSpPr>
        <p:spPr>
          <a:xfrm>
            <a:off x="5603514" y="4969575"/>
            <a:ext cx="1067133" cy="369332"/>
          </a:xfrm>
          <a:prstGeom prst="rect">
            <a:avLst/>
          </a:prstGeom>
          <a:solidFill>
            <a:schemeClr val="bg1"/>
          </a:solidFill>
          <a:ln>
            <a:solidFill>
              <a:schemeClr val="tx1"/>
            </a:solidFill>
          </a:ln>
        </p:spPr>
        <p:txBody>
          <a:bodyPr wrap="square" rtlCol="0">
            <a:spAutoFit/>
          </a:bodyPr>
          <a:lstStyle/>
          <a:p>
            <a:r>
              <a:rPr lang="en-GB" b="1" dirty="0"/>
              <a:t>Amplifier</a:t>
            </a:r>
          </a:p>
        </p:txBody>
      </p:sp>
      <p:cxnSp>
        <p:nvCxnSpPr>
          <p:cNvPr id="36" name="Connettore 2 35">
            <a:extLst>
              <a:ext uri="{FF2B5EF4-FFF2-40B4-BE49-F238E27FC236}">
                <a16:creationId xmlns:a16="http://schemas.microsoft.com/office/drawing/2014/main" id="{4E37D6CE-FF6A-4391-A882-65927F32389E}"/>
              </a:ext>
            </a:extLst>
          </p:cNvPr>
          <p:cNvCxnSpPr>
            <a:cxnSpLocks/>
            <a:stCxn id="38" idx="0"/>
          </p:cNvCxnSpPr>
          <p:nvPr/>
        </p:nvCxnSpPr>
        <p:spPr>
          <a:xfrm flipH="1" flipV="1">
            <a:off x="6383045" y="5338907"/>
            <a:ext cx="254278" cy="1770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58125DE4-D21F-46D3-A4C5-4315F23E864C}"/>
              </a:ext>
            </a:extLst>
          </p:cNvPr>
          <p:cNvSpPr txBox="1"/>
          <p:nvPr/>
        </p:nvSpPr>
        <p:spPr>
          <a:xfrm>
            <a:off x="3150811" y="4008196"/>
            <a:ext cx="1246204" cy="369332"/>
          </a:xfrm>
          <a:prstGeom prst="rect">
            <a:avLst/>
          </a:prstGeom>
          <a:solidFill>
            <a:schemeClr val="bg1"/>
          </a:solidFill>
          <a:ln>
            <a:solidFill>
              <a:schemeClr val="tx1"/>
            </a:solidFill>
          </a:ln>
        </p:spPr>
        <p:txBody>
          <a:bodyPr wrap="square" rtlCol="0">
            <a:spAutoFit/>
          </a:bodyPr>
          <a:lstStyle/>
          <a:p>
            <a:r>
              <a:rPr lang="en-GB" b="1" dirty="0"/>
              <a:t>Attenuator</a:t>
            </a:r>
          </a:p>
        </p:txBody>
      </p:sp>
      <p:cxnSp>
        <p:nvCxnSpPr>
          <p:cNvPr id="39" name="Connettore 2 38">
            <a:extLst>
              <a:ext uri="{FF2B5EF4-FFF2-40B4-BE49-F238E27FC236}">
                <a16:creationId xmlns:a16="http://schemas.microsoft.com/office/drawing/2014/main" id="{74EFD534-95D6-4F7D-A9F4-21A7329BA448}"/>
              </a:ext>
            </a:extLst>
          </p:cNvPr>
          <p:cNvCxnSpPr>
            <a:cxnSpLocks/>
            <a:stCxn id="5" idx="2"/>
            <a:endCxn id="11" idx="0"/>
          </p:cNvCxnSpPr>
          <p:nvPr/>
        </p:nvCxnSpPr>
        <p:spPr>
          <a:xfrm>
            <a:off x="3773913" y="4377528"/>
            <a:ext cx="14443" cy="3661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21857E47-2533-4382-B21B-9E3BCBCB9D36}"/>
              </a:ext>
            </a:extLst>
          </p:cNvPr>
          <p:cNvSpPr txBox="1"/>
          <p:nvPr/>
        </p:nvSpPr>
        <p:spPr>
          <a:xfrm>
            <a:off x="836583" y="3317305"/>
            <a:ext cx="1239565" cy="369332"/>
          </a:xfrm>
          <a:prstGeom prst="rect">
            <a:avLst/>
          </a:prstGeom>
          <a:solidFill>
            <a:schemeClr val="bg1"/>
          </a:solidFill>
          <a:ln>
            <a:solidFill>
              <a:schemeClr val="tx1"/>
            </a:solidFill>
          </a:ln>
        </p:spPr>
        <p:txBody>
          <a:bodyPr wrap="square" rtlCol="0">
            <a:spAutoFit/>
          </a:bodyPr>
          <a:lstStyle/>
          <a:p>
            <a:r>
              <a:rPr lang="en-GB" b="1" dirty="0"/>
              <a:t>Attenuator</a:t>
            </a:r>
          </a:p>
        </p:txBody>
      </p:sp>
      <p:cxnSp>
        <p:nvCxnSpPr>
          <p:cNvPr id="44" name="Connettore 2 43">
            <a:extLst>
              <a:ext uri="{FF2B5EF4-FFF2-40B4-BE49-F238E27FC236}">
                <a16:creationId xmlns:a16="http://schemas.microsoft.com/office/drawing/2014/main" id="{CAA4DFA6-A79F-4824-99D4-C9988B0D1695}"/>
              </a:ext>
            </a:extLst>
          </p:cNvPr>
          <p:cNvCxnSpPr>
            <a:cxnSpLocks/>
            <a:stCxn id="14" idx="2"/>
            <a:endCxn id="24" idx="0"/>
          </p:cNvCxnSpPr>
          <p:nvPr/>
        </p:nvCxnSpPr>
        <p:spPr>
          <a:xfrm>
            <a:off x="1456366" y="3686637"/>
            <a:ext cx="84557" cy="3251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FE553665-7697-4BE4-A733-DC0975E868B4}"/>
              </a:ext>
            </a:extLst>
          </p:cNvPr>
          <p:cNvSpPr txBox="1"/>
          <p:nvPr/>
        </p:nvSpPr>
        <p:spPr>
          <a:xfrm>
            <a:off x="10575058" y="3179039"/>
            <a:ext cx="1065324" cy="369332"/>
          </a:xfrm>
          <a:prstGeom prst="rect">
            <a:avLst/>
          </a:prstGeom>
          <a:solidFill>
            <a:schemeClr val="bg1"/>
          </a:solidFill>
          <a:ln>
            <a:solidFill>
              <a:schemeClr val="tx1"/>
            </a:solidFill>
          </a:ln>
        </p:spPr>
        <p:txBody>
          <a:bodyPr wrap="square" rtlCol="0">
            <a:spAutoFit/>
          </a:bodyPr>
          <a:lstStyle/>
          <a:p>
            <a:r>
              <a:rPr lang="en-GB" b="1" dirty="0"/>
              <a:t>Amplifier</a:t>
            </a:r>
          </a:p>
        </p:txBody>
      </p:sp>
      <p:cxnSp>
        <p:nvCxnSpPr>
          <p:cNvPr id="49" name="Connettore 2 48">
            <a:extLst>
              <a:ext uri="{FF2B5EF4-FFF2-40B4-BE49-F238E27FC236}">
                <a16:creationId xmlns:a16="http://schemas.microsoft.com/office/drawing/2014/main" id="{CB533344-13FC-4A7E-BEC9-1B45D46C94CD}"/>
              </a:ext>
            </a:extLst>
          </p:cNvPr>
          <p:cNvCxnSpPr>
            <a:cxnSpLocks/>
            <a:stCxn id="9" idx="0"/>
            <a:endCxn id="12" idx="2"/>
          </p:cNvCxnSpPr>
          <p:nvPr/>
        </p:nvCxnSpPr>
        <p:spPr>
          <a:xfrm flipH="1" flipV="1">
            <a:off x="10537753" y="2963335"/>
            <a:ext cx="569967" cy="2157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6D94D8BD-E868-425D-B629-2A22D3010F49}"/>
              </a:ext>
            </a:extLst>
          </p:cNvPr>
          <p:cNvSpPr txBox="1"/>
          <p:nvPr/>
        </p:nvSpPr>
        <p:spPr>
          <a:xfrm>
            <a:off x="8829267" y="4119038"/>
            <a:ext cx="1065324" cy="369332"/>
          </a:xfrm>
          <a:prstGeom prst="rect">
            <a:avLst/>
          </a:prstGeom>
          <a:solidFill>
            <a:schemeClr val="bg1"/>
          </a:solidFill>
          <a:ln>
            <a:solidFill>
              <a:schemeClr val="tx1"/>
            </a:solidFill>
          </a:ln>
        </p:spPr>
        <p:txBody>
          <a:bodyPr wrap="square" rtlCol="0">
            <a:spAutoFit/>
          </a:bodyPr>
          <a:lstStyle/>
          <a:p>
            <a:r>
              <a:rPr lang="en-GB" b="1" dirty="0"/>
              <a:t>Amplifier</a:t>
            </a:r>
          </a:p>
        </p:txBody>
      </p:sp>
      <p:cxnSp>
        <p:nvCxnSpPr>
          <p:cNvPr id="82" name="Connettore 2 81">
            <a:extLst>
              <a:ext uri="{FF2B5EF4-FFF2-40B4-BE49-F238E27FC236}">
                <a16:creationId xmlns:a16="http://schemas.microsoft.com/office/drawing/2014/main" id="{6AC40A11-5090-4A91-8255-86540DA27487}"/>
              </a:ext>
            </a:extLst>
          </p:cNvPr>
          <p:cNvCxnSpPr>
            <a:cxnSpLocks/>
            <a:stCxn id="69" idx="3"/>
            <a:endCxn id="78" idx="1"/>
          </p:cNvCxnSpPr>
          <p:nvPr/>
        </p:nvCxnSpPr>
        <p:spPr>
          <a:xfrm>
            <a:off x="9894591" y="4303704"/>
            <a:ext cx="383185" cy="730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10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E82FA5F4-FA91-4ADB-B83E-1E9172044E94}"/>
                  </a:ext>
                </a:extLst>
              </p:cNvPr>
              <p:cNvSpPr txBox="1"/>
              <p:nvPr/>
            </p:nvSpPr>
            <p:spPr>
              <a:xfrm>
                <a:off x="314036" y="1024607"/>
                <a:ext cx="11194473" cy="5366790"/>
              </a:xfrm>
              <a:prstGeom prst="rect">
                <a:avLst/>
              </a:prstGeom>
              <a:noFill/>
            </p:spPr>
            <p:txBody>
              <a:bodyPr wrap="square" rtlCol="0">
                <a:spAutoFit/>
              </a:bodyPr>
              <a:lstStyle/>
              <a:p>
                <a:pPr marL="285750" indent="-285750">
                  <a:buFont typeface="Wingdings" panose="05000000000000000000" pitchFamily="2" charset="2"/>
                  <a:buChar char="q"/>
                </a:pPr>
                <a:r>
                  <a:rPr lang="en-GB" dirty="0"/>
                  <a:t>The energy gain of the particle at the crossing time </a:t>
                </a:r>
                <a14:m>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oMath>
                </a14:m>
                <a:r>
                  <a:rPr lang="en-GB" dirty="0"/>
                  <a:t> is </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p:txBody>
          </p:sp>
        </mc:Choice>
        <mc:Fallback xmlns="">
          <p:sp>
            <p:nvSpPr>
              <p:cNvPr id="12" name="CasellaDiTesto 11">
                <a:extLst>
                  <a:ext uri="{FF2B5EF4-FFF2-40B4-BE49-F238E27FC236}">
                    <a16:creationId xmlns:a16="http://schemas.microsoft.com/office/drawing/2014/main" id="{E82FA5F4-FA91-4ADB-B83E-1E9172044E94}"/>
                  </a:ext>
                </a:extLst>
              </p:cNvPr>
              <p:cNvSpPr txBox="1">
                <a:spLocks noRot="1" noChangeAspect="1" noMove="1" noResize="1" noEditPoints="1" noAdjustHandles="1" noChangeArrowheads="1" noChangeShapeType="1" noTextEdit="1"/>
              </p:cNvSpPr>
              <p:nvPr/>
            </p:nvSpPr>
            <p:spPr>
              <a:xfrm>
                <a:off x="314036" y="1024607"/>
                <a:ext cx="11194473" cy="5366790"/>
              </a:xfrm>
              <a:prstGeom prst="rect">
                <a:avLst/>
              </a:prstGeom>
              <a:blipFill>
                <a:blip r:embed="rId2"/>
                <a:stretch>
                  <a:fillRect l="-381" t="-3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CBFDB9D-1B59-495A-B187-C649174EBDAD}"/>
                  </a:ext>
                </a:extLst>
              </p:cNvPr>
              <p:cNvSpPr txBox="1"/>
              <p:nvPr/>
            </p:nvSpPr>
            <p:spPr>
              <a:xfrm>
                <a:off x="2969536" y="1698228"/>
                <a:ext cx="6161102" cy="447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rPr>
                                    <m:t>𝑔𝑎𝑖𝑛</m:t>
                                  </m:r>
                                </m:sub>
                              </m:sSub>
                            </m:e>
                          </m:d>
                        </m:e>
                        <m:sub>
                          <m:r>
                            <a:rPr lang="en-GB" b="0" i="1" smtClean="0">
                              <a:solidFill>
                                <a:schemeClr val="tx1"/>
                              </a:solidFill>
                              <a:latin typeface="Cambria Math" panose="02040503050406030204" pitchFamily="18" charset="0"/>
                            </a:rPr>
                            <m:t>𝑛</m:t>
                          </m:r>
                        </m:sub>
                      </m:sSub>
                      <m:r>
                        <a:rPr lang="en-GB" b="1" i="1" smtClean="0">
                          <a:solidFill>
                            <a:schemeClr val="tx1"/>
                          </a:solidFill>
                          <a:latin typeface="Cambria Math" panose="02040503050406030204" pitchFamily="18" charset="0"/>
                        </a:rPr>
                        <m:t>=</m:t>
                      </m:r>
                      <m:r>
                        <a:rPr lang="en-GB" sz="1800" b="0" i="1" dirty="0" smtClean="0">
                          <a:solidFill>
                            <a:schemeClr val="tx1"/>
                          </a:solidFill>
                          <a:latin typeface="Cambria Math" panose="02040503050406030204" pitchFamily="18" charset="0"/>
                          <a:ea typeface="Cambria Math" panose="02040503050406030204" pitchFamily="18" charset="0"/>
                        </a:rPr>
                        <m:t>𝑒</m:t>
                      </m:r>
                      <m:sSub>
                        <m:sSubPr>
                          <m:ctrlPr>
                            <a:rPr lang="en-GB" sz="1800" i="1" dirty="0">
                              <a:solidFill>
                                <a:schemeClr val="tx1"/>
                              </a:solidFill>
                              <a:latin typeface="Cambria Math" panose="02040503050406030204" pitchFamily="18" charset="0"/>
                              <a:ea typeface="Cambria Math" panose="02040503050406030204" pitchFamily="18" charset="0"/>
                            </a:rPr>
                          </m:ctrlPr>
                        </m:sSubPr>
                        <m:e>
                          <m:acc>
                            <m:accPr>
                              <m:chr m:val="̂"/>
                              <m:ctrlPr>
                                <a:rPr lang="en-GB" sz="1800" i="1" dirty="0">
                                  <a:solidFill>
                                    <a:schemeClr val="tx1"/>
                                  </a:solidFill>
                                  <a:latin typeface="Cambria Math" panose="02040503050406030204" pitchFamily="18" charset="0"/>
                                  <a:ea typeface="Cambria Math" panose="02040503050406030204" pitchFamily="18" charset="0"/>
                                </a:rPr>
                              </m:ctrlPr>
                            </m:accPr>
                            <m:e>
                              <m:r>
                                <m:rPr>
                                  <m:sty m:val="p"/>
                                </m:rPr>
                                <a:rPr lang="en-GB" sz="1800" b="0" i="0" dirty="0">
                                  <a:solidFill>
                                    <a:schemeClr val="tx1"/>
                                  </a:solidFill>
                                  <a:latin typeface="Cambria Math" panose="02040503050406030204" pitchFamily="18" charset="0"/>
                                  <a:ea typeface="Cambria Math" panose="02040503050406030204" pitchFamily="18" charset="0"/>
                                </a:rPr>
                                <m:t>V</m:t>
                              </m:r>
                            </m:e>
                          </m:acc>
                        </m:e>
                        <m:sub>
                          <m:r>
                            <m:rPr>
                              <m:sty m:val="p"/>
                            </m:rPr>
                            <a:rPr lang="en-GB" sz="1800" b="0" i="0" dirty="0">
                              <a:solidFill>
                                <a:schemeClr val="tx1"/>
                              </a:solidFill>
                              <a:latin typeface="Cambria Math" panose="02040503050406030204" pitchFamily="18" charset="0"/>
                              <a:ea typeface="Cambria Math" panose="02040503050406030204" pitchFamily="18" charset="0"/>
                            </a:rPr>
                            <m:t>rf</m:t>
                          </m:r>
                        </m:sub>
                      </m:sSub>
                      <m:func>
                        <m:funcPr>
                          <m:ctrlPr>
                            <a:rPr lang="en-GB" sz="1800" b="0" i="1" dirty="0" smtClean="0">
                              <a:solidFill>
                                <a:schemeClr val="tx1"/>
                              </a:solidFill>
                              <a:latin typeface="Cambria Math" panose="02040503050406030204" pitchFamily="18" charset="0"/>
                              <a:ea typeface="Cambria Math" panose="02040503050406030204" pitchFamily="18" charset="0"/>
                            </a:rPr>
                          </m:ctrlPr>
                        </m:funcPr>
                        <m:fName>
                          <m:r>
                            <m:rPr>
                              <m:sty m:val="p"/>
                            </m:rPr>
                            <a:rPr lang="en-GB" sz="1800" b="0" i="0" dirty="0" smtClean="0">
                              <a:solidFill>
                                <a:schemeClr val="tx1"/>
                              </a:solidFill>
                              <a:latin typeface="Cambria Math" panose="02040503050406030204" pitchFamily="18" charset="0"/>
                              <a:ea typeface="Cambria Math" panose="02040503050406030204" pitchFamily="18" charset="0"/>
                            </a:rPr>
                            <m:t>sin</m:t>
                          </m:r>
                        </m:fName>
                        <m:e>
                          <m:d>
                            <m:dPr>
                              <m:begChr m:val="["/>
                              <m:endChr m:val="]"/>
                              <m:ctrlPr>
                                <a:rPr lang="en-GB" sz="1800" b="0" i="1" dirty="0" smtClean="0">
                                  <a:solidFill>
                                    <a:schemeClr val="tx1"/>
                                  </a:solidFill>
                                  <a:latin typeface="Cambria Math" panose="02040503050406030204" pitchFamily="18" charset="0"/>
                                  <a:ea typeface="Cambria Math" panose="02040503050406030204" pitchFamily="18" charset="0"/>
                                </a:rPr>
                              </m:ctrlPr>
                            </m:dPr>
                            <m:e>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dirty="0">
                                      <a:latin typeface="Cambria Math" panose="02040503050406030204" pitchFamily="18" charset="0"/>
                                      <a:ea typeface="Cambria Math" panose="02040503050406030204" pitchFamily="18" charset="0"/>
                                    </a:rPr>
                                    <m:t>rf</m:t>
                                  </m:r>
                                </m:sub>
                              </m:sSub>
                              <m:r>
                                <a:rPr lang="en-GB" i="1" dirty="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i="1" dirty="0">
                                  <a:latin typeface="Cambria Math" panose="02040503050406030204" pitchFamily="18" charset="0"/>
                                  <a:ea typeface="Cambria Math" panose="02040503050406030204" pitchFamily="18" charset="0"/>
                                </a:rPr>
                                <m:t>)</m:t>
                              </m:r>
                            </m:e>
                          </m:d>
                        </m:e>
                      </m:func>
                    </m:oMath>
                  </m:oMathPara>
                </a14:m>
                <a:endParaRPr lang="en-GB" dirty="0">
                  <a:solidFill>
                    <a:schemeClr val="tx1"/>
                  </a:solidFill>
                </a:endParaRPr>
              </a:p>
            </p:txBody>
          </p:sp>
        </mc:Choice>
        <mc:Fallback xmlns="">
          <p:sp>
            <p:nvSpPr>
              <p:cNvPr id="11" name="CasellaDiTesto 10">
                <a:extLst>
                  <a:ext uri="{FF2B5EF4-FFF2-40B4-BE49-F238E27FC236}">
                    <a16:creationId xmlns:a16="http://schemas.microsoft.com/office/drawing/2014/main" id="{ECBFDB9D-1B59-495A-B187-C649174EBDAD}"/>
                  </a:ext>
                </a:extLst>
              </p:cNvPr>
              <p:cNvSpPr txBox="1">
                <a:spLocks noRot="1" noChangeAspect="1" noMove="1" noResize="1" noEditPoints="1" noAdjustHandles="1" noChangeArrowheads="1" noChangeShapeType="1" noTextEdit="1"/>
              </p:cNvSpPr>
              <p:nvPr/>
            </p:nvSpPr>
            <p:spPr>
              <a:xfrm>
                <a:off x="2969536" y="1698228"/>
                <a:ext cx="6161102" cy="447751"/>
              </a:xfrm>
              <a:prstGeom prst="rect">
                <a:avLst/>
              </a:prstGeom>
              <a:blipFill>
                <a:blip r:embed="rId3"/>
                <a:stretch>
                  <a:fillRect b="-13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879A9850-AC6A-48BB-BF08-23E1BC1EFE43}"/>
                  </a:ext>
                </a:extLst>
              </p:cNvPr>
              <p:cNvSpPr txBox="1"/>
              <p:nvPr/>
            </p:nvSpPr>
            <p:spPr>
              <a:xfrm>
                <a:off x="1238210" y="2805230"/>
                <a:ext cx="8977207" cy="8967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dirty="0" smtClean="0">
                              <a:solidFill>
                                <a:srgbClr val="FF0000"/>
                              </a:solidFill>
                              <a:latin typeface="Cambria Math" panose="02040503050406030204" pitchFamily="18" charset="0"/>
                              <a:ea typeface="Cambria Math" panose="02040503050406030204" pitchFamily="18" charset="0"/>
                            </a:rPr>
                          </m:ctrlPr>
                        </m:sSubPr>
                        <m:e>
                          <m:r>
                            <m:rPr>
                              <m:sty m:val="p"/>
                            </m:rPr>
                            <a:rPr lang="en-GB" sz="1800" b="0" i="0" dirty="0">
                              <a:solidFill>
                                <a:srgbClr val="FF0000"/>
                              </a:solidFill>
                              <a:latin typeface="Cambria Math" panose="02040503050406030204" pitchFamily="18" charset="0"/>
                              <a:ea typeface="Cambria Math" panose="02040503050406030204" pitchFamily="18" charset="0"/>
                            </a:rPr>
                            <m:t>φ</m:t>
                          </m:r>
                        </m:e>
                        <m:sub>
                          <m:r>
                            <m:rPr>
                              <m:sty m:val="p"/>
                            </m:rPr>
                            <a:rPr lang="en-GB" sz="1800" b="0" i="0" dirty="0">
                              <a:solidFill>
                                <a:srgbClr val="FF0000"/>
                              </a:solidFill>
                              <a:latin typeface="Cambria Math" panose="02040503050406030204" pitchFamily="18" charset="0"/>
                              <a:ea typeface="Cambria Math" panose="02040503050406030204" pitchFamily="18" charset="0"/>
                            </a:rPr>
                            <m:t>rf</m:t>
                          </m:r>
                        </m:sub>
                      </m:sSub>
                      <m:d>
                        <m:dPr>
                          <m:ctrlPr>
                            <a:rPr lang="en-GB" sz="1800" b="0" i="1" dirty="0" smtClean="0">
                              <a:solidFill>
                                <a:srgbClr val="FF0000"/>
                              </a:solidFill>
                              <a:latin typeface="Cambria Math" panose="02040503050406030204" pitchFamily="18" charset="0"/>
                              <a:ea typeface="Cambria Math" panose="02040503050406030204" pitchFamily="18" charset="0"/>
                            </a:rPr>
                          </m:ctrlPr>
                        </m:dPr>
                        <m:e>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rPr>
                                <m:t>𝑡</m:t>
                              </m:r>
                            </m:e>
                            <m:sup>
                              <m:d>
                                <m:dPr>
                                  <m:ctrlPr>
                                    <a:rPr lang="en-GB" i="1">
                                      <a:solidFill>
                                        <a:srgbClr val="FF0000"/>
                                      </a:solidFill>
                                      <a:latin typeface="Cambria Math" panose="02040503050406030204" pitchFamily="18" charset="0"/>
                                    </a:rPr>
                                  </m:ctrlPr>
                                </m:dPr>
                                <m:e>
                                  <m:r>
                                    <a:rPr lang="en-GB" i="1">
                                      <a:solidFill>
                                        <a:srgbClr val="FF0000"/>
                                      </a:solidFill>
                                      <a:latin typeface="Cambria Math" panose="02040503050406030204" pitchFamily="18" charset="0"/>
                                    </a:rPr>
                                    <m:t>𝑛</m:t>
                                  </m:r>
                                </m:e>
                              </m:d>
                            </m:sup>
                          </m:sSup>
                        </m:e>
                      </m:d>
                      <m:r>
                        <a:rPr lang="en-GB" sz="1800" b="0" i="1" dirty="0" smtClean="0">
                          <a:solidFill>
                            <a:schemeClr val="tx1"/>
                          </a:solidFill>
                          <a:latin typeface="Cambria Math" panose="02040503050406030204" pitchFamily="18" charset="0"/>
                          <a:ea typeface="Cambria Math" panose="02040503050406030204" pitchFamily="18" charset="0"/>
                        </a:rPr>
                        <m:t>=</m:t>
                      </m:r>
                      <m:nary>
                        <m:naryPr>
                          <m:ctrlPr>
                            <a:rPr lang="en-GB" sz="1800" b="0" i="1" dirty="0" smtClean="0">
                              <a:solidFill>
                                <a:schemeClr val="tx1"/>
                              </a:solidFill>
                              <a:latin typeface="Cambria Math" panose="02040503050406030204" pitchFamily="18" charset="0"/>
                              <a:ea typeface="Cambria Math" panose="02040503050406030204" pitchFamily="18" charset="0"/>
                            </a:rPr>
                          </m:ctrlPr>
                        </m:naryPr>
                        <m:sub>
                          <m:r>
                            <m:rPr>
                              <m:brk m:alnAt="23"/>
                            </m:rPr>
                            <a:rPr lang="en-GB" sz="1800" b="0" i="1" dirty="0" smtClean="0">
                              <a:solidFill>
                                <a:schemeClr val="tx1"/>
                              </a:solidFill>
                              <a:latin typeface="Cambria Math" panose="02040503050406030204" pitchFamily="18" charset="0"/>
                              <a:ea typeface="Cambria Math" panose="02040503050406030204" pitchFamily="18" charset="0"/>
                            </a:rPr>
                            <m:t>0</m:t>
                          </m:r>
                        </m:sub>
                        <m:sup>
                          <m:sSup>
                            <m:sSupPr>
                              <m:ctrlPr>
                                <a:rPr lang="en-GB" i="1">
                                  <a:latin typeface="Cambria Math" panose="02040503050406030204" pitchFamily="18" charset="0"/>
                                </a:rPr>
                              </m:ctrlPr>
                            </m:sSupPr>
                            <m:e>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sup>
                        <m:e>
                          <m:sSub>
                            <m:sSubPr>
                              <m:ctrlPr>
                                <a:rPr lang="en-GB" sz="1800" b="0" i="1" dirty="0" smtClean="0">
                                  <a:solidFill>
                                    <a:schemeClr val="tx1"/>
                                  </a:solidFill>
                                  <a:latin typeface="Cambria Math" panose="02040503050406030204" pitchFamily="18" charset="0"/>
                                  <a:ea typeface="Cambria Math" panose="02040503050406030204" pitchFamily="18" charset="0"/>
                                </a:rPr>
                              </m:ctrlPr>
                            </m:sSubPr>
                            <m:e>
                              <m:r>
                                <a:rPr lang="en-GB" sz="1800" b="0" i="1" dirty="0" smtClean="0">
                                  <a:solidFill>
                                    <a:schemeClr val="tx1"/>
                                  </a:solidFill>
                                  <a:latin typeface="Cambria Math" panose="02040503050406030204" pitchFamily="18" charset="0"/>
                                  <a:ea typeface="Cambria Math" panose="02040503050406030204" pitchFamily="18" charset="0"/>
                                </a:rPr>
                                <m:t>𝜔</m:t>
                              </m:r>
                            </m:e>
                            <m:sub>
                              <m:r>
                                <a:rPr lang="en-GB" sz="1800" b="0" i="1" dirty="0" smtClean="0">
                                  <a:solidFill>
                                    <a:schemeClr val="tx1"/>
                                  </a:solidFill>
                                  <a:latin typeface="Cambria Math" panose="02040503050406030204" pitchFamily="18" charset="0"/>
                                  <a:ea typeface="Cambria Math" panose="02040503050406030204" pitchFamily="18" charset="0"/>
                                </a:rPr>
                                <m:t>𝑟𝑓</m:t>
                              </m:r>
                            </m:sub>
                          </m:sSub>
                          <m:d>
                            <m:dPr>
                              <m:ctrlPr>
                                <a:rPr lang="en-GB" sz="1800" b="0" i="1" dirty="0" smtClean="0">
                                  <a:solidFill>
                                    <a:schemeClr val="tx1"/>
                                  </a:solidFill>
                                  <a:latin typeface="Cambria Math" panose="02040503050406030204" pitchFamily="18" charset="0"/>
                                  <a:ea typeface="Cambria Math" panose="02040503050406030204" pitchFamily="18" charset="0"/>
                                </a:rPr>
                              </m:ctrlPr>
                            </m:dPr>
                            <m:e>
                              <m:r>
                                <a:rPr lang="en-GB" sz="1800" b="0" i="1" dirty="0" smtClean="0">
                                  <a:solidFill>
                                    <a:schemeClr val="tx1"/>
                                  </a:solidFill>
                                  <a:latin typeface="Cambria Math" panose="02040503050406030204" pitchFamily="18" charset="0"/>
                                  <a:ea typeface="Cambria Math" panose="02040503050406030204" pitchFamily="18" charset="0"/>
                                </a:rPr>
                                <m:t>𝜏</m:t>
                              </m:r>
                            </m:e>
                          </m:d>
                          <m:r>
                            <a:rPr lang="en-GB" sz="1800" b="0" i="1" dirty="0" smtClean="0">
                              <a:solidFill>
                                <a:schemeClr val="tx1"/>
                              </a:solidFill>
                              <a:latin typeface="Cambria Math" panose="02040503050406030204" pitchFamily="18" charset="0"/>
                              <a:ea typeface="Cambria Math" panose="02040503050406030204" pitchFamily="18" charset="0"/>
                            </a:rPr>
                            <m:t>𝑑</m:t>
                          </m:r>
                          <m:r>
                            <a:rPr lang="en-GB" sz="1800" b="0" i="1" dirty="0" smtClean="0">
                              <a:solidFill>
                                <a:schemeClr val="tx1"/>
                              </a:solidFill>
                              <a:latin typeface="Cambria Math" panose="02040503050406030204" pitchFamily="18" charset="0"/>
                              <a:ea typeface="Cambria Math" panose="02040503050406030204" pitchFamily="18" charset="0"/>
                            </a:rPr>
                            <m:t>𝜏</m:t>
                          </m:r>
                        </m:e>
                      </m:nary>
                      <m:r>
                        <a:rPr lang="en-GB" sz="1800" b="0" i="1" dirty="0" smtClean="0">
                          <a:solidFill>
                            <a:schemeClr val="tx1"/>
                          </a:solidFill>
                          <a:latin typeface="Cambria Math" panose="02040503050406030204" pitchFamily="18" charset="0"/>
                          <a:ea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b="0" i="0" dirty="0" smtClean="0">
                              <a:latin typeface="Cambria Math" panose="02040503050406030204" pitchFamily="18" charset="0"/>
                              <a:ea typeface="Cambria Math" panose="02040503050406030204" pitchFamily="18" charset="0"/>
                            </a:rPr>
                            <m:t>offset</m:t>
                          </m:r>
                        </m:sub>
                      </m:sSub>
                      <m:r>
                        <a:rPr lang="en-GB" b="0" i="1" dirty="0" smtClean="0">
                          <a:latin typeface="Cambria Math" panose="02040503050406030204" pitchFamily="18" charset="0"/>
                          <a:ea typeface="Cambria Math" panose="02040503050406030204" pitchFamily="18" charset="0"/>
                        </a:rPr>
                        <m:t>=</m:t>
                      </m:r>
                      <m:nary>
                        <m:naryPr>
                          <m:ctrlPr>
                            <a:rPr lang="en-GB" i="1" dirty="0">
                              <a:latin typeface="Cambria Math" panose="02040503050406030204" pitchFamily="18" charset="0"/>
                              <a:ea typeface="Cambria Math" panose="02040503050406030204" pitchFamily="18" charset="0"/>
                            </a:rPr>
                          </m:ctrlPr>
                        </m:naryPr>
                        <m:sub>
                          <m:r>
                            <m:rPr>
                              <m:brk m:alnAt="23"/>
                            </m:rPr>
                            <a:rPr lang="en-GB" i="1" dirty="0">
                              <a:latin typeface="Cambria Math" panose="02040503050406030204" pitchFamily="18" charset="0"/>
                              <a:ea typeface="Cambria Math" panose="02040503050406030204" pitchFamily="18" charset="0"/>
                            </a:rPr>
                            <m:t>0</m:t>
                          </m:r>
                        </m:sub>
                        <m:sup>
                          <m:sSubSup>
                            <m:sSubSupPr>
                              <m:ctrlPr>
                                <a:rPr lang="en-GB" i="1">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𝑟𝑒𝑓</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bSup>
                        </m:sup>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d>
                            <m:dPr>
                              <m:ctrlPr>
                                <a:rPr lang="en-GB"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ea typeface="Cambria Math" panose="02040503050406030204" pitchFamily="18" charset="0"/>
                                </a:rPr>
                                <m:t>𝜏</m:t>
                              </m:r>
                            </m:e>
                          </m:d>
                          <m:r>
                            <a:rPr lang="en-GB" i="1" dirty="0">
                              <a:latin typeface="Cambria Math" panose="02040503050406030204" pitchFamily="18" charset="0"/>
                              <a:ea typeface="Cambria Math" panose="02040503050406030204" pitchFamily="18" charset="0"/>
                            </a:rPr>
                            <m:t>𝑑</m:t>
                          </m:r>
                          <m:r>
                            <a:rPr lang="en-GB" i="1" dirty="0">
                              <a:latin typeface="Cambria Math" panose="02040503050406030204" pitchFamily="18" charset="0"/>
                              <a:ea typeface="Cambria Math" panose="02040503050406030204" pitchFamily="18" charset="0"/>
                            </a:rPr>
                            <m:t>𝜏</m:t>
                          </m:r>
                        </m:e>
                      </m:nary>
                      <m:r>
                        <a:rPr lang="en-GB" i="1" dirty="0">
                          <a:latin typeface="Cambria Math" panose="02040503050406030204" pitchFamily="18" charset="0"/>
                          <a:ea typeface="Cambria Math" panose="02040503050406030204" pitchFamily="18" charset="0"/>
                        </a:rPr>
                        <m:t>+</m:t>
                      </m:r>
                      <m:nary>
                        <m:naryPr>
                          <m:ctrlPr>
                            <a:rPr lang="en-GB" i="1" dirty="0">
                              <a:latin typeface="Cambria Math" panose="02040503050406030204" pitchFamily="18" charset="0"/>
                              <a:ea typeface="Cambria Math" panose="02040503050406030204" pitchFamily="18" charset="0"/>
                            </a:rPr>
                          </m:ctrlPr>
                        </m:naryPr>
                        <m:sub>
                          <m:sSubSup>
                            <m:sSubSupPr>
                              <m:ctrlPr>
                                <a:rPr lang="en-GB" i="1">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𝑟𝑒𝑓</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bSup>
                        </m:sub>
                        <m:sup>
                          <m:sSubSup>
                            <m:sSubSupPr>
                              <m:ctrlPr>
                                <a:rPr lang="en-GB" i="1">
                                  <a:latin typeface="Cambria Math" panose="02040503050406030204" pitchFamily="18" charset="0"/>
                                </a:rPr>
                              </m:ctrlPr>
                            </m:sSubSupPr>
                            <m:e>
                              <m:r>
                                <a:rPr lang="en-GB" i="1">
                                  <a:latin typeface="Cambria Math" panose="02040503050406030204" pitchFamily="18" charset="0"/>
                                </a:rPr>
                                <m:t>𝑡</m:t>
                              </m:r>
                            </m:e>
                            <m:sub>
                              <m:r>
                                <a:rPr lang="en-GB" i="1">
                                  <a:latin typeface="Cambria Math" panose="02040503050406030204" pitchFamily="18" charset="0"/>
                                </a:rPr>
                                <m:t>𝑟𝑒𝑓</m:t>
                              </m:r>
                            </m:sub>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b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sup>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d>
                            <m:dPr>
                              <m:ctrlPr>
                                <a:rPr lang="en-GB"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ea typeface="Cambria Math" panose="02040503050406030204" pitchFamily="18" charset="0"/>
                                </a:rPr>
                                <m:t>𝜏</m:t>
                              </m:r>
                            </m:e>
                          </m:d>
                          <m:r>
                            <a:rPr lang="en-GB" i="1" dirty="0">
                              <a:latin typeface="Cambria Math" panose="02040503050406030204" pitchFamily="18" charset="0"/>
                              <a:ea typeface="Cambria Math" panose="02040503050406030204" pitchFamily="18" charset="0"/>
                            </a:rPr>
                            <m:t>𝑑</m:t>
                          </m:r>
                          <m:r>
                            <a:rPr lang="en-GB" i="1" dirty="0">
                              <a:latin typeface="Cambria Math" panose="02040503050406030204" pitchFamily="18" charset="0"/>
                              <a:ea typeface="Cambria Math" panose="02040503050406030204" pitchFamily="18" charset="0"/>
                            </a:rPr>
                            <m:t>𝜏</m:t>
                          </m:r>
                        </m:e>
                      </m:nary>
                      <m:r>
                        <a:rPr lang="en-GB" b="0" i="1" dirty="0" smtClean="0">
                          <a:latin typeface="Cambria Math" panose="02040503050406030204" pitchFamily="18" charset="0"/>
                          <a:ea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dirty="0">
                              <a:latin typeface="Cambria Math" panose="02040503050406030204" pitchFamily="18" charset="0"/>
                              <a:ea typeface="Cambria Math" panose="02040503050406030204" pitchFamily="18" charset="0"/>
                            </a:rPr>
                            <m:t>offset</m:t>
                          </m:r>
                        </m:sub>
                      </m:sSub>
                    </m:oMath>
                  </m:oMathPara>
                </a14:m>
                <a:endParaRPr lang="en-GB" dirty="0">
                  <a:ea typeface="Cambria Math" panose="02040503050406030204" pitchFamily="18" charset="0"/>
                </a:endParaRPr>
              </a:p>
            </p:txBody>
          </p:sp>
        </mc:Choice>
        <mc:Fallback xmlns="">
          <p:sp>
            <p:nvSpPr>
              <p:cNvPr id="14" name="CasellaDiTesto 13">
                <a:extLst>
                  <a:ext uri="{FF2B5EF4-FFF2-40B4-BE49-F238E27FC236}">
                    <a16:creationId xmlns:a16="http://schemas.microsoft.com/office/drawing/2014/main" id="{879A9850-AC6A-48BB-BF08-23E1BC1EFE43}"/>
                  </a:ext>
                </a:extLst>
              </p:cNvPr>
              <p:cNvSpPr txBox="1">
                <a:spLocks noRot="1" noChangeAspect="1" noMove="1" noResize="1" noEditPoints="1" noAdjustHandles="1" noChangeArrowheads="1" noChangeShapeType="1" noTextEdit="1"/>
              </p:cNvSpPr>
              <p:nvPr/>
            </p:nvSpPr>
            <p:spPr>
              <a:xfrm>
                <a:off x="1238210" y="2805230"/>
                <a:ext cx="8977207" cy="89678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46704DE5-DABB-4BB1-AF5F-F72F9378B221}"/>
                  </a:ext>
                </a:extLst>
              </p:cNvPr>
              <p:cNvSpPr txBox="1"/>
              <p:nvPr/>
            </p:nvSpPr>
            <p:spPr>
              <a:xfrm>
                <a:off x="876737" y="3660917"/>
                <a:ext cx="8977207" cy="870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dirty="0" smtClean="0">
                          <a:solidFill>
                            <a:schemeClr val="tx1"/>
                          </a:solidFill>
                          <a:latin typeface="Cambria Math" panose="02040503050406030204" pitchFamily="18" charset="0"/>
                          <a:ea typeface="Cambria Math" panose="02040503050406030204" pitchFamily="18" charset="0"/>
                        </a:rPr>
                        <m:t>=</m:t>
                      </m:r>
                      <m:nary>
                        <m:naryPr>
                          <m:chr m:val="∑"/>
                          <m:ctrlPr>
                            <a:rPr lang="en-GB" sz="1800" b="0" i="1" dirty="0" smtClean="0">
                              <a:solidFill>
                                <a:schemeClr val="tx1"/>
                              </a:solidFill>
                              <a:latin typeface="Cambria Math" panose="02040503050406030204" pitchFamily="18" charset="0"/>
                              <a:ea typeface="Cambria Math" panose="02040503050406030204" pitchFamily="18" charset="0"/>
                            </a:rPr>
                          </m:ctrlPr>
                        </m:naryPr>
                        <m:sub>
                          <m:r>
                            <m:rPr>
                              <m:brk m:alnAt="23"/>
                            </m:rPr>
                            <a:rPr lang="en-GB" sz="1800" b="0" i="1" dirty="0" smtClean="0">
                              <a:solidFill>
                                <a:schemeClr val="tx1"/>
                              </a:solidFill>
                              <a:latin typeface="Cambria Math" panose="02040503050406030204" pitchFamily="18" charset="0"/>
                              <a:ea typeface="Cambria Math" panose="02040503050406030204" pitchFamily="18" charset="0"/>
                            </a:rPr>
                            <m:t>𝑖</m:t>
                          </m:r>
                          <m:r>
                            <a:rPr lang="en-GB" sz="1800" b="0" i="1" dirty="0" smtClean="0">
                              <a:solidFill>
                                <a:schemeClr val="tx1"/>
                              </a:solidFill>
                              <a:latin typeface="Cambria Math" panose="02040503050406030204" pitchFamily="18" charset="0"/>
                              <a:ea typeface="Cambria Math" panose="02040503050406030204" pitchFamily="18" charset="0"/>
                            </a:rPr>
                            <m:t>=0</m:t>
                          </m:r>
                        </m:sub>
                        <m:sup>
                          <m:r>
                            <a:rPr lang="en-GB" sz="1800" b="0" i="1" dirty="0" smtClean="0">
                              <a:solidFill>
                                <a:schemeClr val="tx1"/>
                              </a:solidFill>
                              <a:latin typeface="Cambria Math" panose="02040503050406030204" pitchFamily="18" charset="0"/>
                              <a:ea typeface="Cambria Math" panose="02040503050406030204" pitchFamily="18" charset="0"/>
                            </a:rPr>
                            <m:t>𝑛</m:t>
                          </m:r>
                          <m:r>
                            <a:rPr lang="en-GB" sz="1800" b="0" i="1" dirty="0" smtClean="0">
                              <a:solidFill>
                                <a:schemeClr val="tx1"/>
                              </a:solidFill>
                              <a:latin typeface="Cambria Math" panose="02040503050406030204" pitchFamily="18" charset="0"/>
                              <a:ea typeface="Cambria Math" panose="02040503050406030204" pitchFamily="18" charset="0"/>
                            </a:rPr>
                            <m:t>−1</m:t>
                          </m:r>
                        </m:sup>
                        <m:e>
                          <m:sSup>
                            <m:sSupPr>
                              <m:ctrlPr>
                                <a:rPr lang="en-GB" i="1" dirty="0" smtClean="0">
                                  <a:latin typeface="Cambria Math" panose="02040503050406030204" pitchFamily="18" charset="0"/>
                                  <a:ea typeface="Cambria Math" panose="02040503050406030204" pitchFamily="18" charset="0"/>
                                </a:rPr>
                              </m:ctrlPr>
                            </m:sSup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𝑖</m:t>
                              </m:r>
                              <m:r>
                                <a:rPr lang="en-GB" b="0" i="1" dirty="0" smtClean="0">
                                  <a:latin typeface="Cambria Math" panose="02040503050406030204" pitchFamily="18" charset="0"/>
                                  <a:ea typeface="Cambria Math" panose="02040503050406030204" pitchFamily="18" charset="0"/>
                                </a:rPr>
                                <m:t>)</m:t>
                              </m:r>
                            </m:sup>
                          </m:sSup>
                        </m:e>
                      </m:nary>
                      <m:sSub>
                        <m:sSubPr>
                          <m:ctrlPr>
                            <a:rPr lang="en-GB" i="1" dirty="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𝑇</m:t>
                          </m:r>
                        </m:e>
                        <m:sub>
                          <m:r>
                            <a:rPr lang="en-GB" b="0" i="1" dirty="0" smtClean="0">
                              <a:latin typeface="Cambria Math" panose="02040503050406030204" pitchFamily="18" charset="0"/>
                              <a:ea typeface="Cambria Math" panose="02040503050406030204" pitchFamily="18" charset="0"/>
                            </a:rPr>
                            <m:t>0</m:t>
                          </m:r>
                        </m:sub>
                      </m:sSub>
                      <m:r>
                        <a:rPr lang="en-GB" b="0" i="1" dirty="0" smtClean="0">
                          <a:latin typeface="Cambria Math" panose="02040503050406030204" pitchFamily="18" charset="0"/>
                          <a:ea typeface="Cambria Math" panose="02040503050406030204" pitchFamily="18" charset="0"/>
                        </a:rPr>
                        <m:t>+</m:t>
                      </m:r>
                      <m:sSup>
                        <m:sSupPr>
                          <m:ctrlPr>
                            <a:rPr lang="en-GB" i="1" dirty="0">
                              <a:latin typeface="Cambria Math" panose="02040503050406030204" pitchFamily="18" charset="0"/>
                              <a:ea typeface="Cambria Math" panose="02040503050406030204" pitchFamily="18" charset="0"/>
                            </a:rPr>
                          </m:ctrlPr>
                        </m:sSup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e>
                        <m:sup>
                          <m:r>
                            <a:rPr lang="en-GB" i="1" dirty="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𝑛</m:t>
                          </m:r>
                          <m:r>
                            <a:rPr lang="en-GB" i="1" dirty="0">
                              <a:latin typeface="Cambria Math" panose="02040503050406030204" pitchFamily="18" charset="0"/>
                              <a:ea typeface="Cambria Math" panose="02040503050406030204" pitchFamily="18" charset="0"/>
                            </a:rPr>
                            <m:t>)</m:t>
                          </m:r>
                        </m:sup>
                      </m:sSup>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dirty="0">
                              <a:latin typeface="Cambria Math" panose="02040503050406030204" pitchFamily="18" charset="0"/>
                              <a:ea typeface="Cambria Math" panose="02040503050406030204" pitchFamily="18" charset="0"/>
                            </a:rPr>
                            <m:t>offset</m:t>
                          </m:r>
                        </m:sub>
                      </m:sSub>
                      <m:r>
                        <a:rPr lang="en-GB" b="0" i="1" dirty="0" smtClean="0">
                          <a:latin typeface="Cambria Math" panose="02040503050406030204" pitchFamily="18" charset="0"/>
                          <a:ea typeface="Cambria Math" panose="02040503050406030204" pitchFamily="18" charset="0"/>
                        </a:rPr>
                        <m:t>=</m:t>
                      </m:r>
                      <m:sSup>
                        <m:sSupPr>
                          <m:ctrlPr>
                            <a:rPr lang="en-GB" i="1" dirty="0" smtClean="0">
                              <a:solidFill>
                                <a:srgbClr val="FF0000"/>
                              </a:solidFill>
                              <a:latin typeface="Cambria Math" panose="02040503050406030204" pitchFamily="18" charset="0"/>
                              <a:ea typeface="Cambria Math" panose="02040503050406030204" pitchFamily="18" charset="0"/>
                            </a:rPr>
                          </m:ctrlPr>
                        </m:sSupPr>
                        <m:e>
                          <m:sSub>
                            <m:sSubPr>
                              <m:ctrlPr>
                                <a:rPr lang="en-GB" i="1" dirty="0">
                                  <a:solidFill>
                                    <a:srgbClr val="FF0000"/>
                                  </a:solidFill>
                                  <a:latin typeface="Cambria Math" panose="02040503050406030204" pitchFamily="18" charset="0"/>
                                  <a:ea typeface="Cambria Math" panose="02040503050406030204" pitchFamily="18" charset="0"/>
                                </a:rPr>
                              </m:ctrlPr>
                            </m:sSubPr>
                            <m:e>
                              <m:r>
                                <a:rPr lang="en-GB" i="1" dirty="0">
                                  <a:solidFill>
                                    <a:srgbClr val="FF0000"/>
                                  </a:solidFill>
                                  <a:latin typeface="Cambria Math" panose="02040503050406030204" pitchFamily="18" charset="0"/>
                                  <a:ea typeface="Cambria Math" panose="02040503050406030204" pitchFamily="18" charset="0"/>
                                </a:rPr>
                                <m:t>𝜔</m:t>
                              </m:r>
                            </m:e>
                            <m:sub>
                              <m:r>
                                <a:rPr lang="en-GB" i="1" dirty="0">
                                  <a:solidFill>
                                    <a:srgbClr val="FF0000"/>
                                  </a:solidFill>
                                  <a:latin typeface="Cambria Math" panose="02040503050406030204" pitchFamily="18" charset="0"/>
                                  <a:ea typeface="Cambria Math" panose="02040503050406030204" pitchFamily="18" charset="0"/>
                                </a:rPr>
                                <m:t>𝑟𝑓</m:t>
                              </m:r>
                            </m:sub>
                          </m:sSub>
                        </m:e>
                        <m:sup>
                          <m:r>
                            <a:rPr lang="en-GB" i="1" dirty="0">
                              <a:solidFill>
                                <a:srgbClr val="FF0000"/>
                              </a:solidFill>
                              <a:latin typeface="Cambria Math" panose="02040503050406030204" pitchFamily="18" charset="0"/>
                              <a:ea typeface="Cambria Math" panose="02040503050406030204" pitchFamily="18" charset="0"/>
                            </a:rPr>
                            <m:t>(</m:t>
                          </m:r>
                          <m:r>
                            <a:rPr lang="en-GB" i="1" dirty="0">
                              <a:solidFill>
                                <a:srgbClr val="FF0000"/>
                              </a:solidFill>
                              <a:latin typeface="Cambria Math" panose="02040503050406030204" pitchFamily="18" charset="0"/>
                              <a:ea typeface="Cambria Math" panose="02040503050406030204" pitchFamily="18" charset="0"/>
                            </a:rPr>
                            <m:t>𝑛</m:t>
                          </m:r>
                          <m:r>
                            <a:rPr lang="en-GB" i="1" dirty="0">
                              <a:solidFill>
                                <a:srgbClr val="FF0000"/>
                              </a:solidFill>
                              <a:latin typeface="Cambria Math" panose="02040503050406030204" pitchFamily="18" charset="0"/>
                              <a:ea typeface="Cambria Math" panose="02040503050406030204" pitchFamily="18" charset="0"/>
                            </a:rPr>
                            <m:t>)</m:t>
                          </m:r>
                        </m:sup>
                      </m:sSup>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𝑡</m:t>
                          </m:r>
                        </m:e>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𝑛</m:t>
                          </m:r>
                          <m:r>
                            <a:rPr lang="en-GB"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sSub>
                        <m:sSubPr>
                          <m:ctrlPr>
                            <a:rPr lang="en-GB" i="1" dirty="0">
                              <a:solidFill>
                                <a:srgbClr val="FF0000"/>
                              </a:solidFill>
                              <a:latin typeface="Cambria Math" panose="02040503050406030204" pitchFamily="18" charset="0"/>
                              <a:ea typeface="Cambria Math" panose="02040503050406030204" pitchFamily="18" charset="0"/>
                            </a:rPr>
                          </m:ctrlPr>
                        </m:sSubPr>
                        <m:e>
                          <m:r>
                            <m:rPr>
                              <m:sty m:val="p"/>
                            </m:rPr>
                            <a:rPr lang="en-GB" dirty="0">
                              <a:solidFill>
                                <a:srgbClr val="FF0000"/>
                              </a:solidFill>
                              <a:latin typeface="Cambria Math" panose="02040503050406030204" pitchFamily="18" charset="0"/>
                              <a:ea typeface="Cambria Math" panose="02040503050406030204" pitchFamily="18" charset="0"/>
                            </a:rPr>
                            <m:t>φ</m:t>
                          </m:r>
                        </m:e>
                        <m:sub>
                          <m:r>
                            <m:rPr>
                              <m:sty m:val="p"/>
                            </m:rPr>
                            <a:rPr lang="en-GB" dirty="0">
                              <a:solidFill>
                                <a:srgbClr val="FF0000"/>
                              </a:solidFill>
                              <a:latin typeface="Cambria Math" panose="02040503050406030204" pitchFamily="18" charset="0"/>
                              <a:ea typeface="Cambria Math" panose="02040503050406030204" pitchFamily="18" charset="0"/>
                            </a:rPr>
                            <m:t>rf</m:t>
                          </m:r>
                        </m:sub>
                      </m:sSub>
                    </m:oMath>
                  </m:oMathPara>
                </a14:m>
                <a:endParaRPr lang="en-GB" dirty="0">
                  <a:ea typeface="Cambria Math" panose="02040503050406030204" pitchFamily="18" charset="0"/>
                </a:endParaRPr>
              </a:p>
            </p:txBody>
          </p:sp>
        </mc:Choice>
        <mc:Fallback xmlns="">
          <p:sp>
            <p:nvSpPr>
              <p:cNvPr id="16" name="CasellaDiTesto 15">
                <a:extLst>
                  <a:ext uri="{FF2B5EF4-FFF2-40B4-BE49-F238E27FC236}">
                    <a16:creationId xmlns:a16="http://schemas.microsoft.com/office/drawing/2014/main" id="{46704DE5-DABB-4BB1-AF5F-F72F9378B221}"/>
                  </a:ext>
                </a:extLst>
              </p:cNvPr>
              <p:cNvSpPr txBox="1">
                <a:spLocks noRot="1" noChangeAspect="1" noMove="1" noResize="1" noEditPoints="1" noAdjustHandles="1" noChangeArrowheads="1" noChangeShapeType="1" noTextEdit="1"/>
              </p:cNvSpPr>
              <p:nvPr/>
            </p:nvSpPr>
            <p:spPr>
              <a:xfrm>
                <a:off x="876737" y="3660917"/>
                <a:ext cx="8977207" cy="870751"/>
              </a:xfrm>
              <a:prstGeom prst="rect">
                <a:avLst/>
              </a:prstGeom>
              <a:blipFill>
                <a:blip r:embed="rId5"/>
                <a:stretch>
                  <a:fillRect/>
                </a:stretch>
              </a:blipFill>
            </p:spPr>
            <p:txBody>
              <a:bodyPr/>
              <a:lstStyle/>
              <a:p>
                <a:r>
                  <a:rPr lang="en-GB">
                    <a:noFill/>
                  </a:rPr>
                  <a:t> </a:t>
                </a:r>
              </a:p>
            </p:txBody>
          </p:sp>
        </mc:Fallback>
      </mc:AlternateContent>
      <p:sp>
        <p:nvSpPr>
          <p:cNvPr id="17" name="Parentesi graffa chiusa 16">
            <a:extLst>
              <a:ext uri="{FF2B5EF4-FFF2-40B4-BE49-F238E27FC236}">
                <a16:creationId xmlns:a16="http://schemas.microsoft.com/office/drawing/2014/main" id="{06C3DA00-B266-4091-9A9B-0ED7C61923D0}"/>
              </a:ext>
            </a:extLst>
          </p:cNvPr>
          <p:cNvSpPr/>
          <p:nvPr/>
        </p:nvSpPr>
        <p:spPr>
          <a:xfrm rot="5400000">
            <a:off x="3084050" y="4212968"/>
            <a:ext cx="415546" cy="105294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6B8B5EB7-FC56-4F55-82CF-850AB6CA1795}"/>
                  </a:ext>
                </a:extLst>
              </p:cNvPr>
              <p:cNvSpPr txBox="1"/>
              <p:nvPr/>
            </p:nvSpPr>
            <p:spPr>
              <a:xfrm>
                <a:off x="102092" y="5066796"/>
                <a:ext cx="5993908" cy="1517403"/>
              </a:xfrm>
              <a:prstGeom prst="rect">
                <a:avLst/>
              </a:prstGeom>
              <a:noFill/>
            </p:spPr>
            <p:txBody>
              <a:bodyPr wrap="square" rtlCol="0">
                <a:spAutoFit/>
              </a:bodyPr>
              <a:lstStyle/>
              <a:p>
                <a:pPr marL="285750" indent="-285750">
                  <a:buFont typeface="Wingdings" panose="05000000000000000000" pitchFamily="2" charset="2"/>
                  <a:buChar char="Ø"/>
                </a:pPr>
                <a:r>
                  <a:rPr lang="en-GB" dirty="0"/>
                  <a:t>This is multiple of </a:t>
                </a:r>
                <a14:m>
                  <m:oMath xmlns:m="http://schemas.openxmlformats.org/officeDocument/2006/math">
                    <m:r>
                      <a:rPr lang="en-GB" i="1" dirty="0">
                        <a:latin typeface="Cambria Math" panose="02040503050406030204" pitchFamily="18" charset="0"/>
                        <a:ea typeface="Cambria Math" panose="02040503050406030204" pitchFamily="18" charset="0"/>
                      </a:rPr>
                      <m:t>2</m:t>
                    </m:r>
                    <m:r>
                      <a:rPr lang="en-GB" i="1" dirty="0">
                        <a:latin typeface="Cambria Math" panose="02040503050406030204" pitchFamily="18" charset="0"/>
                        <a:ea typeface="Cambria Math" panose="02040503050406030204" pitchFamily="18" charset="0"/>
                      </a:rPr>
                      <m:t>𝜋</m:t>
                    </m:r>
                  </m:oMath>
                </a14:m>
                <a:r>
                  <a:rPr lang="en-GB" dirty="0"/>
                  <a:t>, and therefore irrelevant, only if </a:t>
                </a:r>
                <a14:m>
                  <m:oMath xmlns:m="http://schemas.openxmlformats.org/officeDocument/2006/math">
                    <m:sSup>
                      <m:sSupPr>
                        <m:ctrlPr>
                          <a:rPr lang="en-GB" i="1" dirty="0" smtClean="0">
                            <a:latin typeface="Cambria Math" panose="02040503050406030204" pitchFamily="18" charset="0"/>
                            <a:ea typeface="Cambria Math" panose="02040503050406030204" pitchFamily="18" charset="0"/>
                          </a:rPr>
                        </m:ctrlPr>
                      </m:sSup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𝑖</m:t>
                        </m:r>
                        <m:r>
                          <a:rPr lang="en-GB" b="0" i="1" dirty="0" smtClean="0">
                            <a:latin typeface="Cambria Math" panose="02040503050406030204" pitchFamily="18" charset="0"/>
                            <a:ea typeface="Cambria Math" panose="02040503050406030204" pitchFamily="18" charset="0"/>
                          </a:rPr>
                          <m:t>)</m:t>
                        </m:r>
                      </m:sup>
                    </m:sSup>
                    <m:r>
                      <a:rPr lang="en-GB" b="0" i="1" dirty="0" smtClean="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𝜋</m:t>
                    </m:r>
                    <m:r>
                      <a:rPr lang="en-GB" b="0" i="1" dirty="0" smtClean="0">
                        <a:latin typeface="Cambria Math" panose="02040503050406030204" pitchFamily="18" charset="0"/>
                        <a:ea typeface="Cambria Math" panose="02040503050406030204" pitchFamily="18" charset="0"/>
                      </a:rPr>
                      <m:t>h</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𝑓</m:t>
                        </m:r>
                      </m:e>
                      <m:sub>
                        <m:r>
                          <a:rPr lang="en-GB" b="0" i="1" dirty="0" smtClean="0">
                            <a:latin typeface="Cambria Math" panose="02040503050406030204" pitchFamily="18" charset="0"/>
                            <a:ea typeface="Cambria Math" panose="02040503050406030204" pitchFamily="18" charset="0"/>
                          </a:rPr>
                          <m:t>0</m:t>
                        </m:r>
                      </m:sub>
                    </m:sSub>
                  </m:oMath>
                </a14:m>
                <a:r>
                  <a:rPr lang="en-GB" dirty="0"/>
                  <a:t> (</a:t>
                </a:r>
                <a14:m>
                  <m:oMath xmlns:m="http://schemas.openxmlformats.org/officeDocument/2006/math">
                    <m:r>
                      <a:rPr lang="en-GB" i="1" dirty="0">
                        <a:latin typeface="Cambria Math" panose="02040503050406030204" pitchFamily="18" charset="0"/>
                        <a:ea typeface="Cambria Math" panose="02040503050406030204" pitchFamily="18" charset="0"/>
                      </a:rPr>
                      <m:t>h</m:t>
                    </m:r>
                  </m:oMath>
                </a14:m>
                <a:r>
                  <a:rPr lang="en-GB" dirty="0"/>
                  <a:t> is the harmonic number).</a:t>
                </a:r>
              </a:p>
              <a:p>
                <a:pPr marL="742950" lvl="1" indent="-285750">
                  <a:buFont typeface="Arial" panose="020B0604020202020204" pitchFamily="34" charset="0"/>
                  <a:buChar char="•"/>
                </a:pPr>
                <a:r>
                  <a:rPr lang="en-GB" dirty="0"/>
                  <a:t>This condition isn’t satisfied e.g. when beam-based LLRF loops, such as phase and radial loops, modify the RF frequency to damp the bunch oscillations.  </a:t>
                </a:r>
              </a:p>
            </p:txBody>
          </p:sp>
        </mc:Choice>
        <mc:Fallback xmlns="">
          <p:sp>
            <p:nvSpPr>
              <p:cNvPr id="18" name="CasellaDiTesto 17">
                <a:extLst>
                  <a:ext uri="{FF2B5EF4-FFF2-40B4-BE49-F238E27FC236}">
                    <a16:creationId xmlns:a16="http://schemas.microsoft.com/office/drawing/2014/main" id="{6B8B5EB7-FC56-4F55-82CF-850AB6CA1795}"/>
                  </a:ext>
                </a:extLst>
              </p:cNvPr>
              <p:cNvSpPr txBox="1">
                <a:spLocks noRot="1" noChangeAspect="1" noMove="1" noResize="1" noEditPoints="1" noAdjustHandles="1" noChangeArrowheads="1" noChangeShapeType="1" noTextEdit="1"/>
              </p:cNvSpPr>
              <p:nvPr/>
            </p:nvSpPr>
            <p:spPr>
              <a:xfrm>
                <a:off x="102092" y="5066796"/>
                <a:ext cx="5993908" cy="1517403"/>
              </a:xfrm>
              <a:prstGeom prst="rect">
                <a:avLst/>
              </a:prstGeom>
              <a:blipFill>
                <a:blip r:embed="rId6"/>
                <a:stretch>
                  <a:fillRect l="-712" t="-2008" r="-1017" b="-5622"/>
                </a:stretch>
              </a:blipFill>
            </p:spPr>
            <p:txBody>
              <a:bodyPr/>
              <a:lstStyle/>
              <a:p>
                <a:r>
                  <a:rPr lang="en-GB">
                    <a:noFill/>
                  </a:rPr>
                  <a:t> </a:t>
                </a:r>
              </a:p>
            </p:txBody>
          </p:sp>
        </mc:Fallback>
      </mc:AlternateContent>
      <p:cxnSp>
        <p:nvCxnSpPr>
          <p:cNvPr id="20" name="Connettore 2 19">
            <a:extLst>
              <a:ext uri="{FF2B5EF4-FFF2-40B4-BE49-F238E27FC236}">
                <a16:creationId xmlns:a16="http://schemas.microsoft.com/office/drawing/2014/main" id="{DDA8ECC3-CF89-45BE-A5D1-EFD8D9AB4767}"/>
              </a:ext>
            </a:extLst>
          </p:cNvPr>
          <p:cNvCxnSpPr>
            <a:cxnSpLocks/>
          </p:cNvCxnSpPr>
          <p:nvPr/>
        </p:nvCxnSpPr>
        <p:spPr>
          <a:xfrm>
            <a:off x="6050087" y="4307136"/>
            <a:ext cx="821230" cy="735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1205FABE-7656-4685-80F4-33DB214CDD31}"/>
              </a:ext>
            </a:extLst>
          </p:cNvPr>
          <p:cNvSpPr txBox="1"/>
          <p:nvPr/>
        </p:nvSpPr>
        <p:spPr>
          <a:xfrm>
            <a:off x="6280967" y="5066796"/>
            <a:ext cx="4835495" cy="923330"/>
          </a:xfrm>
          <a:prstGeom prst="rect">
            <a:avLst/>
          </a:prstGeom>
          <a:noFill/>
        </p:spPr>
        <p:txBody>
          <a:bodyPr wrap="square" rtlCol="0">
            <a:spAutoFit/>
          </a:bodyPr>
          <a:lstStyle/>
          <a:p>
            <a:pPr marL="285750" indent="-285750">
              <a:buFont typeface="Wingdings" panose="05000000000000000000" pitchFamily="2" charset="2"/>
              <a:buChar char="Ø"/>
            </a:pPr>
            <a:r>
              <a:rPr lang="en-GB" dirty="0"/>
              <a:t>It can represent e.g. constant phase offsets or the injection of RF noise in the RF cavity for controlled emittance blow-up.</a:t>
            </a:r>
          </a:p>
        </p:txBody>
      </p:sp>
      <p:sp>
        <p:nvSpPr>
          <p:cNvPr id="6" name="Segnaposto numero diapositiva 5">
            <a:extLst>
              <a:ext uri="{FF2B5EF4-FFF2-40B4-BE49-F238E27FC236}">
                <a16:creationId xmlns:a16="http://schemas.microsoft.com/office/drawing/2014/main" id="{25A98A50-9989-49D5-AEFC-E3181D62F857}"/>
              </a:ext>
            </a:extLst>
          </p:cNvPr>
          <p:cNvSpPr>
            <a:spLocks noGrp="1"/>
          </p:cNvSpPr>
          <p:nvPr>
            <p:ph type="sldNum" sz="quarter" idx="12"/>
          </p:nvPr>
        </p:nvSpPr>
        <p:spPr/>
        <p:txBody>
          <a:bodyPr/>
          <a:lstStyle/>
          <a:p>
            <a:fld id="{F556478C-EA8F-4B12-8AB2-8053E5C3663D}" type="slidenum">
              <a:rPr lang="en-GB" smtClean="0"/>
              <a:t>8</a:t>
            </a:fld>
            <a:endParaRPr lang="en-GB"/>
          </a:p>
        </p:txBody>
      </p:sp>
      <p:sp>
        <p:nvSpPr>
          <p:cNvPr id="15" name="CasellaDiTesto 14">
            <a:extLst>
              <a:ext uri="{FF2B5EF4-FFF2-40B4-BE49-F238E27FC236}">
                <a16:creationId xmlns:a16="http://schemas.microsoft.com/office/drawing/2014/main" id="{EA6666BC-C6FE-49FA-996C-BD84123CC86C}"/>
              </a:ext>
            </a:extLst>
          </p:cNvPr>
          <p:cNvSpPr txBox="1"/>
          <p:nvPr/>
        </p:nvSpPr>
        <p:spPr>
          <a:xfrm>
            <a:off x="-131317" y="78710"/>
            <a:ext cx="12192000" cy="677108"/>
          </a:xfrm>
          <a:prstGeom prst="rect">
            <a:avLst/>
          </a:prstGeom>
          <a:noFill/>
        </p:spPr>
        <p:txBody>
          <a:bodyPr wrap="square" rtlCol="0">
            <a:spAutoFit/>
          </a:bodyPr>
          <a:lstStyle/>
          <a:p>
            <a:pPr algn="ctr"/>
            <a:r>
              <a:rPr lang="en-GB" sz="3800" dirty="0">
                <a:latin typeface="+mj-lt"/>
              </a:rPr>
              <a:t>Single particle equations of motion: energy equation (4/5)</a:t>
            </a:r>
          </a:p>
        </p:txBody>
      </p:sp>
    </p:spTree>
    <p:extLst>
      <p:ext uri="{BB962C8B-B14F-4D97-AF65-F5344CB8AC3E}">
        <p14:creationId xmlns:p14="http://schemas.microsoft.com/office/powerpoint/2010/main" val="3639411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B858C1A-C11E-4B6D-BF3E-0A21E2967465}"/>
              </a:ext>
            </a:extLst>
          </p:cNvPr>
          <p:cNvSpPr>
            <a:spLocks noGrp="1"/>
          </p:cNvSpPr>
          <p:nvPr>
            <p:ph type="sldNum" sz="quarter" idx="12"/>
          </p:nvPr>
        </p:nvSpPr>
        <p:spPr/>
        <p:txBody>
          <a:bodyPr/>
          <a:lstStyle/>
          <a:p>
            <a:fld id="{F556478C-EA8F-4B12-8AB2-8053E5C3663D}" type="slidenum">
              <a:rPr lang="en-GB" smtClean="0"/>
              <a:t>80</a:t>
            </a:fld>
            <a:endParaRPr lang="en-GB"/>
          </a:p>
        </p:txBody>
      </p:sp>
      <p:sp>
        <p:nvSpPr>
          <p:cNvPr id="2" name="CasellaDiTesto 1">
            <a:extLst>
              <a:ext uri="{FF2B5EF4-FFF2-40B4-BE49-F238E27FC236}">
                <a16:creationId xmlns:a16="http://schemas.microsoft.com/office/drawing/2014/main" id="{360F29DF-45C6-4131-B11B-6F342ECED548}"/>
              </a:ext>
            </a:extLst>
          </p:cNvPr>
          <p:cNvSpPr txBox="1"/>
          <p:nvPr/>
        </p:nvSpPr>
        <p:spPr>
          <a:xfrm>
            <a:off x="0" y="145753"/>
            <a:ext cx="12192000" cy="707886"/>
          </a:xfrm>
          <a:prstGeom prst="rect">
            <a:avLst/>
          </a:prstGeom>
          <a:noFill/>
        </p:spPr>
        <p:txBody>
          <a:bodyPr wrap="square" rtlCol="0">
            <a:spAutoFit/>
          </a:bodyPr>
          <a:lstStyle/>
          <a:p>
            <a:pPr algn="ctr"/>
            <a:r>
              <a:rPr lang="en-GB" sz="4000" dirty="0">
                <a:latin typeface="+mj-lt"/>
              </a:rPr>
              <a:t>Longitudinal pickup: special-button BPM</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8C3FD9F7-725D-4CC6-A2EC-8785E64533FA}"/>
                  </a:ext>
                </a:extLst>
              </p:cNvPr>
              <p:cNvSpPr txBox="1"/>
              <p:nvPr/>
            </p:nvSpPr>
            <p:spPr>
              <a:xfrm>
                <a:off x="0" y="1072790"/>
                <a:ext cx="12192000" cy="5100563"/>
              </a:xfrm>
              <a:prstGeom prst="rect">
                <a:avLst/>
              </a:prstGeom>
              <a:noFill/>
            </p:spPr>
            <p:txBody>
              <a:bodyPr wrap="square" rtlCol="0">
                <a:spAutoFit/>
              </a:bodyPr>
              <a:lstStyle/>
              <a:p>
                <a:pPr marL="285750" indent="-285750">
                  <a:buFont typeface="Wingdings" panose="05000000000000000000" pitchFamily="2" charset="2"/>
                  <a:buChar char="q"/>
                </a:pPr>
                <a:r>
                  <a:rPr lang="en-GB" dirty="0"/>
                  <a:t>The Beam Position Monitors (BPMs) are the main diagnostic tools in DAFNE.</a:t>
                </a:r>
              </a:p>
              <a:p>
                <a:pPr marL="742950" lvl="1" indent="-285750">
                  <a:buFont typeface="Wingdings" panose="05000000000000000000" pitchFamily="2" charset="2"/>
                  <a:buChar char="Ø"/>
                </a:pPr>
                <a:r>
                  <a:rPr lang="en-GB" dirty="0"/>
                  <a:t>They consist of four “button” electrodes mounted flush with the vacuum pipe.</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In each DAFNE ring, special-button BPMs can measure individual time offset on a bunch-by-bunch basis, i.e. without memory of the preceding bunch.</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These special-button BPMs must</a:t>
                </a:r>
              </a:p>
              <a:p>
                <a:pPr marL="742950" lvl="1" indent="-285750">
                  <a:buFont typeface="Wingdings" panose="05000000000000000000" pitchFamily="2" charset="2"/>
                  <a:buChar char="Ø"/>
                </a:pPr>
                <a:r>
                  <a:rPr lang="en-GB" dirty="0"/>
                  <a:t>have a reasonably high transfer impedance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𝑏</m:t>
                        </m:r>
                      </m:sub>
                    </m:sSub>
                  </m:oMath>
                </a14:m>
                <a:r>
                  <a:rPr lang="en-GB" dirty="0"/>
                  <a:t> and shouldn’t have narrow-band resonances in the frequency-range of interest:</a:t>
                </a:r>
              </a:p>
              <a:p>
                <a:pPr marL="1200150" lvl="2" indent="-285750">
                  <a:buFont typeface="Arial" panose="020B0604020202020204" pitchFamily="34" charset="0"/>
                  <a:buChar char="•"/>
                </a:pPr>
                <a:r>
                  <a:rPr lang="en-GB" dirty="0"/>
                  <a:t>in DAFNE the frequencies of interest are between 4</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 = 1.47 GHz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dirty="0"/>
                  <a:t>30 bunch operation) and 6</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𝑓</m:t>
                        </m:r>
                      </m:e>
                      <m:sub>
                        <m:r>
                          <a:rPr lang="en-GB" b="0" i="1">
                            <a:latin typeface="Cambria Math" panose="02040503050406030204" pitchFamily="18" charset="0"/>
                          </a:rPr>
                          <m:t>𝑟𝑓</m:t>
                        </m:r>
                      </m:sub>
                    </m:sSub>
                  </m:oMath>
                </a14:m>
                <a:r>
                  <a:rPr lang="en-GB" dirty="0"/>
                  <a:t> = 2.21 GHz (</a:t>
                </a:r>
                <a14:m>
                  <m:oMath xmlns:m="http://schemas.openxmlformats.org/officeDocument/2006/math">
                    <m:r>
                      <a:rPr lang="en-GB" b="0" i="1">
                        <a:latin typeface="Cambria Math" panose="02040503050406030204" pitchFamily="18" charset="0"/>
                        <a:ea typeface="Cambria Math" panose="02040503050406030204" pitchFamily="18" charset="0"/>
                      </a:rPr>
                      <m:t>~</m:t>
                    </m:r>
                  </m:oMath>
                </a14:m>
                <a:r>
                  <a:rPr lang="en-GB" dirty="0"/>
                  <a:t>120 bunch operation);</a:t>
                </a:r>
              </a:p>
              <a:p>
                <a:pPr marL="1200150" lvl="2" indent="-285750">
                  <a:buFont typeface="Arial" panose="020B0604020202020204" pitchFamily="34" charset="0"/>
                  <a:buChar char="•"/>
                </a:pPr>
                <a:r>
                  <a:rPr lang="en-GB" dirty="0"/>
                  <a:t>the necessary design value of </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rPr>
                          <m:t>𝑍</m:t>
                        </m:r>
                      </m:e>
                      <m:sub>
                        <m:r>
                          <a:rPr lang="en-GB" b="0" i="1">
                            <a:latin typeface="Cambria Math" panose="02040503050406030204" pitchFamily="18" charset="0"/>
                          </a:rPr>
                          <m:t>𝑏</m:t>
                        </m:r>
                      </m:sub>
                    </m:sSub>
                  </m:oMath>
                </a14:m>
                <a:r>
                  <a:rPr lang="en-GB" dirty="0"/>
                  <a:t> is </a:t>
                </a:r>
                <a14:m>
                  <m:oMath xmlns:m="http://schemas.openxmlformats.org/officeDocument/2006/math">
                    <m:r>
                      <a:rPr lang="en-GB" b="0" i="1" smtClean="0">
                        <a:latin typeface="Cambria Math" panose="02040503050406030204" pitchFamily="18" charset="0"/>
                        <a:ea typeface="Cambria Math" panose="02040503050406030204" pitchFamily="18" charset="0"/>
                      </a:rPr>
                      <m:t>0.3÷0.4 </m:t>
                    </m:r>
                    <m:r>
                      <m:rPr>
                        <m:sty m:val="p"/>
                      </m:rPr>
                      <a:rPr lang="el-GR" b="0" i="0" smtClean="0">
                        <a:latin typeface="Cambria Math" panose="02040503050406030204" pitchFamily="18" charset="0"/>
                        <a:ea typeface="Cambria Math" panose="02040503050406030204" pitchFamily="18" charset="0"/>
                      </a:rPr>
                      <m:t>Ω</m:t>
                    </m:r>
                  </m:oMath>
                </a14:m>
                <a:r>
                  <a:rPr lang="en-GB" dirty="0"/>
                  <a:t> in the region </a:t>
                </a:r>
                <a14:m>
                  <m:oMath xmlns:m="http://schemas.openxmlformats.org/officeDocument/2006/math">
                    <m:r>
                      <a:rPr lang="en-GB" b="0" i="1" smtClean="0">
                        <a:latin typeface="Cambria Math" panose="02040503050406030204" pitchFamily="18" charset="0"/>
                        <a:ea typeface="Cambria Math" panose="02040503050406030204" pitchFamily="18" charset="0"/>
                      </a:rPr>
                      <m:t>1</m:t>
                    </m:r>
                    <m:r>
                      <a:rPr lang="en-GB" b="0" i="1">
                        <a:latin typeface="Cambria Math" panose="02040503050406030204" pitchFamily="18" charset="0"/>
                        <a:ea typeface="Cambria Math" panose="02040503050406030204" pitchFamily="18" charset="0"/>
                      </a:rPr>
                      <m:t>.3÷</m:t>
                    </m:r>
                    <m:r>
                      <a:rPr lang="en-GB" b="0" i="1" smtClean="0">
                        <a:latin typeface="Cambria Math" panose="02040503050406030204" pitchFamily="18" charset="0"/>
                        <a:ea typeface="Cambria Math" panose="02040503050406030204" pitchFamily="18" charset="0"/>
                      </a:rPr>
                      <m:t>2</m:t>
                    </m:r>
                    <m:r>
                      <a:rPr lang="en-GB" b="0"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2</m:t>
                    </m:r>
                  </m:oMath>
                </a14:m>
                <a:r>
                  <a:rPr lang="en-GB" dirty="0"/>
                  <a:t> GHz.</a:t>
                </a:r>
              </a:p>
              <a:p>
                <a:pPr marL="742950" lvl="1" indent="-285750">
                  <a:buFont typeface="Wingdings" panose="05000000000000000000" pitchFamily="2" charset="2"/>
                  <a:buChar char="Ø"/>
                </a:pPr>
                <a:r>
                  <a:rPr lang="en-GB" dirty="0"/>
                  <a:t>keep the beam coupling impedance and parasitic losses within acceptably low values.</a:t>
                </a:r>
              </a:p>
              <a:p>
                <a:pPr marL="742950" lvl="1" indent="-285750">
                  <a:buFont typeface="Wingdings" panose="05000000000000000000" pitchFamily="2" charset="2"/>
                  <a:buChar char="Ø"/>
                </a:pPr>
                <a:r>
                  <a:rPr lang="en-GB" b="1" dirty="0"/>
                  <a:t>NOTE</a:t>
                </a:r>
                <a:r>
                  <a:rPr lang="en-GB" dirty="0"/>
                  <a:t>: in general these two impedances grow together (e.g. with the increase of the button radius), so a compromise must be found.</a:t>
                </a:r>
              </a:p>
              <a:p>
                <a:pPr marL="742950" lvl="1" indent="-285750">
                  <a:buFont typeface="Wingdings" panose="05000000000000000000" pitchFamily="2" charset="2"/>
                  <a:buChar char="Ø"/>
                </a:pPr>
                <a:endParaRPr lang="en-GB" dirty="0"/>
              </a:p>
              <a:p>
                <a:pPr marL="285750" indent="-285750">
                  <a:buFont typeface="Wingdings" panose="05000000000000000000" pitchFamily="2" charset="2"/>
                  <a:buChar char="q"/>
                </a:pPr>
                <a:r>
                  <a:rPr lang="en-GB" dirty="0"/>
                  <a:t>For the longitudinal feedback, one special-button BPM is chosen out of two available.</a:t>
                </a:r>
              </a:p>
              <a:p>
                <a:pPr marL="742950" lvl="1" indent="-285750">
                  <a:buFont typeface="Wingdings" panose="05000000000000000000" pitchFamily="2" charset="2"/>
                  <a:buChar char="Ø"/>
                </a:pPr>
                <a:r>
                  <a:rPr lang="en-GB" dirty="0"/>
                  <a:t>this BPM measures the bunch current summing together the signals coming from the four button electrodes.</a:t>
                </a:r>
              </a:p>
            </p:txBody>
          </p:sp>
        </mc:Choice>
        <mc:Fallback xmlns="">
          <p:sp>
            <p:nvSpPr>
              <p:cNvPr id="5" name="CasellaDiTesto 4">
                <a:extLst>
                  <a:ext uri="{FF2B5EF4-FFF2-40B4-BE49-F238E27FC236}">
                    <a16:creationId xmlns:a16="http://schemas.microsoft.com/office/drawing/2014/main" id="{8C3FD9F7-725D-4CC6-A2EC-8785E64533FA}"/>
                  </a:ext>
                </a:extLst>
              </p:cNvPr>
              <p:cNvSpPr txBox="1">
                <a:spLocks noRot="1" noChangeAspect="1" noMove="1" noResize="1" noEditPoints="1" noAdjustHandles="1" noChangeArrowheads="1" noChangeShapeType="1" noTextEdit="1"/>
              </p:cNvSpPr>
              <p:nvPr/>
            </p:nvSpPr>
            <p:spPr>
              <a:xfrm>
                <a:off x="0" y="1072790"/>
                <a:ext cx="12192000" cy="5100563"/>
              </a:xfrm>
              <a:prstGeom prst="rect">
                <a:avLst/>
              </a:prstGeom>
              <a:blipFill>
                <a:blip r:embed="rId2"/>
                <a:stretch>
                  <a:fillRect l="-300" t="-717" b="-956"/>
                </a:stretch>
              </a:blipFill>
            </p:spPr>
            <p:txBody>
              <a:bodyPr/>
              <a:lstStyle/>
              <a:p>
                <a:r>
                  <a:rPr lang="en-GB">
                    <a:noFill/>
                  </a:rPr>
                  <a:t> </a:t>
                </a:r>
              </a:p>
            </p:txBody>
          </p:sp>
        </mc:Fallback>
      </mc:AlternateContent>
    </p:spTree>
    <p:extLst>
      <p:ext uri="{BB962C8B-B14F-4D97-AF65-F5344CB8AC3E}">
        <p14:creationId xmlns:p14="http://schemas.microsoft.com/office/powerpoint/2010/main" val="55774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FDA40A4-9C60-4634-AB30-E2212F6A96CD}"/>
              </a:ext>
            </a:extLst>
          </p:cNvPr>
          <p:cNvSpPr>
            <a:spLocks noGrp="1"/>
          </p:cNvSpPr>
          <p:nvPr>
            <p:ph type="sldNum" sz="quarter" idx="12"/>
          </p:nvPr>
        </p:nvSpPr>
        <p:spPr/>
        <p:txBody>
          <a:bodyPr/>
          <a:lstStyle/>
          <a:p>
            <a:fld id="{F556478C-EA8F-4B12-8AB2-8053E5C3663D}" type="slidenum">
              <a:rPr lang="en-GB" smtClean="0"/>
              <a:t>81</a:t>
            </a:fld>
            <a:endParaRPr lang="en-GB"/>
          </a:p>
        </p:txBody>
      </p:sp>
      <p:sp>
        <p:nvSpPr>
          <p:cNvPr id="6" name="CasellaDiTesto 5">
            <a:extLst>
              <a:ext uri="{FF2B5EF4-FFF2-40B4-BE49-F238E27FC236}">
                <a16:creationId xmlns:a16="http://schemas.microsoft.com/office/drawing/2014/main" id="{BD650D7A-1C2E-4B64-8B6D-D935EB221D4C}"/>
              </a:ext>
            </a:extLst>
          </p:cNvPr>
          <p:cNvSpPr txBox="1"/>
          <p:nvPr/>
        </p:nvSpPr>
        <p:spPr>
          <a:xfrm>
            <a:off x="0" y="113821"/>
            <a:ext cx="12192000" cy="707886"/>
          </a:xfrm>
          <a:prstGeom prst="rect">
            <a:avLst/>
          </a:prstGeom>
          <a:noFill/>
        </p:spPr>
        <p:txBody>
          <a:bodyPr wrap="square" rtlCol="0">
            <a:spAutoFit/>
          </a:bodyPr>
          <a:lstStyle/>
          <a:p>
            <a:pPr algn="ctr"/>
            <a:r>
              <a:rPr lang="en-GB" sz="4000" dirty="0">
                <a:latin typeface="+mj-lt"/>
              </a:rPr>
              <a:t>Analytical formulae for the electrode impedances</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43CC2AD4-87FB-4068-9EAD-9B90FFB18C57}"/>
                  </a:ext>
                </a:extLst>
              </p:cNvPr>
              <p:cNvSpPr txBox="1"/>
              <p:nvPr/>
            </p:nvSpPr>
            <p:spPr>
              <a:xfrm>
                <a:off x="-9331" y="924080"/>
                <a:ext cx="11672596" cy="5078313"/>
              </a:xfrm>
              <a:prstGeom prst="rect">
                <a:avLst/>
              </a:prstGeom>
              <a:noFill/>
            </p:spPr>
            <p:txBody>
              <a:bodyPr wrap="square" rtlCol="0">
                <a:spAutoFit/>
              </a:bodyPr>
              <a:lstStyle/>
              <a:p>
                <a:pPr marL="285750" indent="-285750">
                  <a:buFont typeface="Wingdings" panose="05000000000000000000" pitchFamily="2" charset="2"/>
                  <a:buChar char="q"/>
                </a:pPr>
                <a:r>
                  <a:rPr lang="en-GB" dirty="0"/>
                  <a:t>The transfer impedance of a button electrode is the complex ratio between the voltage induced by a centred beam at the external termination of the detector circuit and the beam current.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a:t>
                </a:r>
                <a14:m>
                  <m:oMath xmlns:m="http://schemas.openxmlformats.org/officeDocument/2006/math">
                    <m:r>
                      <a:rPr lang="en-GB" sz="1800" i="1" smtClean="0">
                        <a:latin typeface="Cambria Math" panose="02040503050406030204" pitchFamily="18" charset="0"/>
                        <a:ea typeface="Cambria Math" panose="02040503050406030204" pitchFamily="18" charset="0"/>
                      </a:rPr>
                      <m:t>𝜙</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𝑟</m:t>
                    </m:r>
                    <m:r>
                      <a:rPr lang="en-GB" sz="1800" b="0" i="1" smtClean="0">
                        <a:latin typeface="Cambria Math" panose="02040503050406030204" pitchFamily="18" charset="0"/>
                        <a:ea typeface="Cambria Math" panose="02040503050406030204" pitchFamily="18" charset="0"/>
                      </a:rPr>
                      <m:t>/4</m:t>
                    </m:r>
                    <m:r>
                      <a:rPr lang="en-GB" sz="1800" b="0" i="1" smtClean="0">
                        <a:latin typeface="Cambria Math" panose="02040503050406030204" pitchFamily="18" charset="0"/>
                        <a:ea typeface="Cambria Math" panose="02040503050406030204" pitchFamily="18" charset="0"/>
                      </a:rPr>
                      <m:t>𝑏</m:t>
                    </m:r>
                  </m:oMath>
                </a14:m>
                <a:r>
                  <a:rPr lang="en-GB" dirty="0"/>
                  <a:t> is the so-called coverage factor, with </a:t>
                </a:r>
                <a14:m>
                  <m:oMath xmlns:m="http://schemas.openxmlformats.org/officeDocument/2006/math">
                    <m:r>
                      <a:rPr lang="en-GB" i="1" dirty="0" smtClean="0">
                        <a:latin typeface="Cambria Math" panose="02040503050406030204" pitchFamily="18" charset="0"/>
                      </a:rPr>
                      <m:t>𝑟</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the button and beam-pipe radii;</a:t>
                </a:r>
              </a:p>
              <a:p>
                <a:pPr marL="742950" lvl="1" indent="-285750">
                  <a:buFont typeface="Wingdings" panose="05000000000000000000" pitchFamily="2" charset="2"/>
                  <a:buChar char="Ø"/>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0</m:t>
                        </m:r>
                      </m:sub>
                    </m:sSub>
                  </m:oMath>
                </a14:m>
                <a:r>
                  <a:rPr lang="en-GB" dirty="0"/>
                  <a:t> is the characteristic impedance of the coaxial cable connecting the button to the detector circuit;</a:t>
                </a:r>
              </a:p>
              <a:p>
                <a:pPr marL="742950" lvl="1" indent="-285750">
                  <a:buFont typeface="Wingdings" panose="05000000000000000000" pitchFamily="2" charset="2"/>
                  <a:buChar char="Ø"/>
                </a:pPr>
                <a14:m>
                  <m:oMath xmlns:m="http://schemas.openxmlformats.org/officeDocument/2006/math">
                    <m:sSub>
                      <m:sSubPr>
                        <m:ctrlPr>
                          <a:rPr lang="en-GB" sz="180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𝜔</m:t>
                        </m:r>
                      </m:e>
                      <m:sub>
                        <m:r>
                          <a:rPr lang="en-GB" sz="1800" i="1">
                            <a:latin typeface="Cambria Math" panose="02040503050406030204" pitchFamily="18" charset="0"/>
                            <a:ea typeface="Cambria Math" panose="02040503050406030204" pitchFamily="18" charset="0"/>
                          </a:rPr>
                          <m:t>1</m:t>
                        </m:r>
                      </m:sub>
                    </m:sSub>
                    <m:r>
                      <a:rPr lang="en-GB" sz="1800" b="0" i="1" smtClean="0">
                        <a:latin typeface="Cambria Math" panose="02040503050406030204" pitchFamily="18" charset="0"/>
                        <a:ea typeface="Cambria Math" panose="02040503050406030204" pitchFamily="18" charset="0"/>
                      </a:rPr>
                      <m:t>=1/</m:t>
                    </m:r>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𝑅</m:t>
                        </m:r>
                      </m:e>
                      <m:sub>
                        <m:r>
                          <a:rPr lang="en-GB" sz="1800" b="0" i="1" smtClean="0">
                            <a:latin typeface="Cambria Math" panose="02040503050406030204" pitchFamily="18" charset="0"/>
                            <a:ea typeface="Cambria Math" panose="02040503050406030204" pitchFamily="18" charset="0"/>
                          </a:rPr>
                          <m:t>0</m:t>
                        </m:r>
                      </m:sub>
                    </m:sSub>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𝐶</m:t>
                        </m:r>
                      </m:e>
                      <m:sub>
                        <m:r>
                          <a:rPr lang="en-GB" sz="1800" b="0" i="1" smtClean="0">
                            <a:latin typeface="Cambria Math" panose="02040503050406030204" pitchFamily="18" charset="0"/>
                            <a:ea typeface="Cambria Math" panose="02040503050406030204" pitchFamily="18" charset="0"/>
                          </a:rPr>
                          <m:t>𝑏</m:t>
                        </m:r>
                      </m:sub>
                    </m:sSub>
                  </m:oMath>
                </a14:m>
                <a:r>
                  <a:rPr lang="en-GB" dirty="0"/>
                  <a:t>,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𝑏</m:t>
                        </m:r>
                      </m:sub>
                    </m:sSub>
                  </m:oMath>
                </a14:m>
                <a:r>
                  <a:rPr lang="en-GB" dirty="0"/>
                  <a:t> the electrode capacitance;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𝑟</m:t>
                    </m:r>
                  </m:oMath>
                </a14:m>
                <a:r>
                  <a:rPr lang="en-GB" dirty="0"/>
                  <a:t> is the inverse of the electrode traversal time.</a:t>
                </a:r>
              </a:p>
              <a:p>
                <a:pPr lvl="1"/>
                <a:endParaRPr lang="en-GB" dirty="0"/>
              </a:p>
              <a:p>
                <a:pPr marL="285750" indent="-285750">
                  <a:buFont typeface="Wingdings" panose="05000000000000000000" pitchFamily="2" charset="2"/>
                  <a:buChar char="q"/>
                </a:pPr>
                <a:r>
                  <a:rPr lang="en-GB" dirty="0"/>
                  <a:t>The frequency response of </a:t>
                </a:r>
                <a14:m>
                  <m:oMath xmlns:m="http://schemas.openxmlformats.org/officeDocument/2006/math">
                    <m:sSub>
                      <m:sSubPr>
                        <m:ctrlPr>
                          <a:rPr lang="en-GB" sz="1800" i="1" smtClean="0">
                            <a:latin typeface="Cambria Math" panose="02040503050406030204" pitchFamily="18" charset="0"/>
                          </a:rPr>
                        </m:ctrlPr>
                      </m:sSubPr>
                      <m:e>
                        <m:r>
                          <a:rPr lang="en-GB" sz="1800" b="0" i="1" smtClean="0">
                            <a:latin typeface="Cambria Math" panose="02040503050406030204" pitchFamily="18" charset="0"/>
                          </a:rPr>
                          <m:t>𝑍</m:t>
                        </m:r>
                      </m:e>
                      <m:sub>
                        <m:r>
                          <a:rPr lang="en-GB" sz="1800" b="0" i="1" smtClean="0">
                            <a:latin typeface="Cambria Math" panose="02040503050406030204" pitchFamily="18" charset="0"/>
                          </a:rPr>
                          <m:t>𝑏</m:t>
                        </m:r>
                      </m:sub>
                    </m:sSub>
                  </m:oMath>
                </a14:m>
                <a:r>
                  <a:rPr lang="en-GB" dirty="0"/>
                  <a:t> is of the high-pass type since</a:t>
                </a:r>
              </a:p>
              <a:p>
                <a:pPr marL="285750" indent="-285750">
                  <a:buFont typeface="Wingdings" panose="05000000000000000000" pitchFamily="2" charset="2"/>
                  <a:buChar char="q"/>
                </a:pPr>
                <a:endParaRPr lang="en-GB" dirty="0">
                  <a:solidFill>
                    <a:schemeClr val="tx1"/>
                  </a:solidFill>
                </a:endParaRP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dirty="0"/>
              </a:p>
              <a:p>
                <a:pPr marL="285750" indent="-285750">
                  <a:buFont typeface="Wingdings" panose="05000000000000000000" pitchFamily="2" charset="2"/>
                  <a:buChar char="q"/>
                </a:pPr>
                <a:r>
                  <a:rPr lang="en-GB" dirty="0"/>
                  <a:t>In first approximation, the coupling impedance is simply</a:t>
                </a:r>
              </a:p>
            </p:txBody>
          </p:sp>
        </mc:Choice>
        <mc:Fallback xmlns="">
          <p:sp>
            <p:nvSpPr>
              <p:cNvPr id="7" name="CasellaDiTesto 6">
                <a:extLst>
                  <a:ext uri="{FF2B5EF4-FFF2-40B4-BE49-F238E27FC236}">
                    <a16:creationId xmlns:a16="http://schemas.microsoft.com/office/drawing/2014/main" id="{43CC2AD4-87FB-4068-9EAD-9B90FFB18C57}"/>
                  </a:ext>
                </a:extLst>
              </p:cNvPr>
              <p:cNvSpPr txBox="1">
                <a:spLocks noRot="1" noChangeAspect="1" noMove="1" noResize="1" noEditPoints="1" noAdjustHandles="1" noChangeArrowheads="1" noChangeShapeType="1" noTextEdit="1"/>
              </p:cNvSpPr>
              <p:nvPr/>
            </p:nvSpPr>
            <p:spPr>
              <a:xfrm>
                <a:off x="-9331" y="924080"/>
                <a:ext cx="11672596" cy="5078313"/>
              </a:xfrm>
              <a:prstGeom prst="rect">
                <a:avLst/>
              </a:prstGeom>
              <a:blipFill>
                <a:blip r:embed="rId2"/>
                <a:stretch>
                  <a:fillRect l="-313" t="-720" b="-9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E218E96-B440-4728-8C21-262830404E49}"/>
                  </a:ext>
                </a:extLst>
              </p:cNvPr>
              <p:cNvSpPr txBox="1"/>
              <p:nvPr/>
            </p:nvSpPr>
            <p:spPr>
              <a:xfrm>
                <a:off x="3310811" y="1658548"/>
                <a:ext cx="5032312" cy="7838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𝑍</m:t>
                          </m:r>
                        </m:e>
                        <m:sub>
                          <m:r>
                            <a:rPr lang="en-GB" sz="2000" b="0" i="1" smtClean="0">
                              <a:solidFill>
                                <a:srgbClr val="FF0000"/>
                              </a:solidFill>
                              <a:latin typeface="Cambria Math" panose="02040503050406030204" pitchFamily="18" charset="0"/>
                            </a:rPr>
                            <m:t>𝑏</m:t>
                          </m:r>
                        </m:sub>
                      </m:sSub>
                      <m:d>
                        <m:dPr>
                          <m:ctrlPr>
                            <a:rPr lang="en-GB" sz="2000" b="0" i="1" smtClean="0">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𝜔</m:t>
                          </m:r>
                        </m:e>
                      </m:d>
                      <m:r>
                        <a:rPr lang="en-GB" sz="2000" b="0" i="1" smtClean="0">
                          <a:solidFill>
                            <a:srgbClr val="FF0000"/>
                          </a:solidFill>
                          <a:latin typeface="Cambria Math" panose="02040503050406030204" pitchFamily="18" charset="0"/>
                        </a:rPr>
                        <m:t>=</m:t>
                      </m:r>
                      <m:f>
                        <m:fPr>
                          <m:ctrlPr>
                            <a:rPr lang="en-GB" sz="2000" b="0" i="1" smtClean="0">
                              <a:solidFill>
                                <a:srgbClr val="FF0000"/>
                              </a:solidFill>
                              <a:latin typeface="Cambria Math" panose="02040503050406030204" pitchFamily="18" charset="0"/>
                            </a:rPr>
                          </m:ctrlPr>
                        </m:fPr>
                        <m:num>
                          <m:sSub>
                            <m:sSubPr>
                              <m:ctrlPr>
                                <a:rPr lang="en-GB" sz="2000" b="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𝑉</m:t>
                              </m:r>
                            </m:e>
                            <m:sub>
                              <m:r>
                                <a:rPr lang="en-GB" sz="2000" b="0" i="1" smtClean="0">
                                  <a:solidFill>
                                    <a:srgbClr val="FF0000"/>
                                  </a:solidFill>
                                  <a:latin typeface="Cambria Math" panose="02040503050406030204" pitchFamily="18" charset="0"/>
                                </a:rPr>
                                <m:t>𝑏</m:t>
                              </m:r>
                            </m:sub>
                          </m:sSub>
                          <m:d>
                            <m:dPr>
                              <m:ctrlPr>
                                <a:rPr lang="en-GB" sz="2000" b="0" i="1" smtClean="0">
                                  <a:solidFill>
                                    <a:srgbClr val="FF0000"/>
                                  </a:solidFill>
                                  <a:latin typeface="Cambria Math" panose="02040503050406030204" pitchFamily="18" charset="0"/>
                                </a:rPr>
                              </m:ctrlPr>
                            </m:dPr>
                            <m:e>
                              <m:r>
                                <a:rPr lang="en-GB" sz="2000" b="0" i="1" smtClean="0">
                                  <a:solidFill>
                                    <a:srgbClr val="FF0000"/>
                                  </a:solidFill>
                                  <a:latin typeface="Cambria Math" panose="02040503050406030204" pitchFamily="18" charset="0"/>
                                  <a:ea typeface="Cambria Math" panose="02040503050406030204" pitchFamily="18" charset="0"/>
                                </a:rPr>
                                <m:t>𝜔</m:t>
                              </m:r>
                            </m:e>
                          </m:d>
                        </m:num>
                        <m:den>
                          <m:sSub>
                            <m:sSubPr>
                              <m:ctrlPr>
                                <a:rPr lang="en-GB" sz="2000" b="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𝐼</m:t>
                              </m:r>
                            </m:e>
                            <m:sub>
                              <m:r>
                                <a:rPr lang="en-GB" sz="2000" b="0" i="1" smtClean="0">
                                  <a:solidFill>
                                    <a:srgbClr val="FF0000"/>
                                  </a:solidFill>
                                  <a:latin typeface="Cambria Math" panose="02040503050406030204" pitchFamily="18" charset="0"/>
                                </a:rPr>
                                <m:t>𝑏</m:t>
                              </m:r>
                            </m:sub>
                          </m:sSub>
                          <m:d>
                            <m:dPr>
                              <m:ctrlPr>
                                <a:rPr lang="en-GB" sz="2000" b="0" i="1" smtClean="0">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𝜔</m:t>
                              </m:r>
                            </m:e>
                          </m:d>
                        </m:den>
                      </m:f>
                      <m:r>
                        <a:rPr lang="en-GB" sz="2000" b="0" i="1" smtClean="0">
                          <a:solidFill>
                            <a:srgbClr val="FF0000"/>
                          </a:solidFill>
                          <a:latin typeface="Cambria Math" panose="02040503050406030204" pitchFamily="18" charset="0"/>
                        </a:rPr>
                        <m:t>=</m:t>
                      </m:r>
                      <m:d>
                        <m:dPr>
                          <m:ctrlPr>
                            <a:rPr lang="en-GB" sz="2000" b="0" i="1" smtClean="0">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𝜙</m:t>
                          </m:r>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𝑅</m:t>
                              </m:r>
                            </m:e>
                            <m:sub>
                              <m:r>
                                <a:rPr lang="en-GB" sz="2000" i="1">
                                  <a:solidFill>
                                    <a:srgbClr val="FF0000"/>
                                  </a:solidFill>
                                  <a:latin typeface="Cambria Math" panose="02040503050406030204" pitchFamily="18" charset="0"/>
                                  <a:ea typeface="Cambria Math" panose="02040503050406030204" pitchFamily="18" charset="0"/>
                                </a:rPr>
                                <m:t>0</m:t>
                              </m:r>
                            </m:sub>
                          </m:sSub>
                          <m:f>
                            <m:fPr>
                              <m:ctrlPr>
                                <a:rPr lang="en-GB" sz="2000" i="1">
                                  <a:solidFill>
                                    <a:srgbClr val="FF0000"/>
                                  </a:solidFill>
                                  <a:latin typeface="Cambria Math" panose="02040503050406030204" pitchFamily="18" charset="0"/>
                                  <a:ea typeface="Cambria Math" panose="02040503050406030204" pitchFamily="18" charset="0"/>
                                </a:rPr>
                              </m:ctrlPr>
                            </m:fPr>
                            <m:num>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1</m:t>
                                  </m:r>
                                </m:sub>
                              </m:sSub>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2</m:t>
                                  </m:r>
                                </m:sub>
                              </m:sSub>
                            </m:den>
                          </m:f>
                        </m:e>
                      </m:d>
                      <m:f>
                        <m:fPr>
                          <m:ctrlPr>
                            <a:rPr lang="en-GB" sz="2000" b="0" i="1" smtClean="0">
                              <a:solidFill>
                                <a:srgbClr val="FF0000"/>
                              </a:solidFill>
                              <a:latin typeface="Cambria Math" panose="02040503050406030204" pitchFamily="18" charset="0"/>
                              <a:ea typeface="Cambria Math" panose="02040503050406030204" pitchFamily="18" charset="0"/>
                            </a:rPr>
                          </m:ctrlPr>
                        </m:fPr>
                        <m:num>
                          <m:r>
                            <a:rPr lang="en-GB" sz="2000" b="0" i="1" smtClean="0">
                              <a:solidFill>
                                <a:srgbClr val="FF0000"/>
                              </a:solidFill>
                              <a:latin typeface="Cambria Math" panose="02040503050406030204" pitchFamily="18" charset="0"/>
                              <a:ea typeface="Cambria Math" panose="02040503050406030204" pitchFamily="18" charset="0"/>
                            </a:rPr>
                            <m:t>𝑗</m:t>
                          </m:r>
                          <m:r>
                            <a:rPr lang="en-GB" sz="2000" b="0" i="1" smtClean="0">
                              <a:solidFill>
                                <a:srgbClr val="FF0000"/>
                              </a:solidFill>
                              <a:latin typeface="Cambria Math" panose="02040503050406030204" pitchFamily="18" charset="0"/>
                              <a:ea typeface="Cambria Math" panose="02040503050406030204" pitchFamily="18" charset="0"/>
                            </a:rPr>
                            <m:t>𝜔</m:t>
                          </m:r>
                          <m:r>
                            <a:rPr lang="en-GB" sz="2000" b="0" i="1" smtClean="0">
                              <a:solidFill>
                                <a:srgbClr val="FF0000"/>
                              </a:solidFill>
                              <a:latin typeface="Cambria Math" panose="02040503050406030204" pitchFamily="18" charset="0"/>
                              <a:ea typeface="Cambria Math" panose="02040503050406030204" pitchFamily="18" charset="0"/>
                            </a:rPr>
                            <m:t>/</m:t>
                          </m:r>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1</m:t>
                              </m:r>
                            </m:sub>
                          </m:sSub>
                        </m:num>
                        <m:den>
                          <m:r>
                            <a:rPr lang="en-GB" sz="2000" b="0" i="1" smtClean="0">
                              <a:solidFill>
                                <a:srgbClr val="FF0000"/>
                              </a:solidFill>
                              <a:latin typeface="Cambria Math" panose="02040503050406030204" pitchFamily="18" charset="0"/>
                              <a:ea typeface="Cambria Math" panose="02040503050406030204" pitchFamily="18" charset="0"/>
                            </a:rPr>
                            <m:t>1+</m:t>
                          </m:r>
                          <m:r>
                            <a:rPr lang="en-GB" sz="2000" i="1">
                              <a:solidFill>
                                <a:srgbClr val="FF0000"/>
                              </a:solidFill>
                              <a:latin typeface="Cambria Math" panose="02040503050406030204" pitchFamily="18" charset="0"/>
                              <a:ea typeface="Cambria Math" panose="02040503050406030204" pitchFamily="18" charset="0"/>
                            </a:rPr>
                            <m:t>𝑗</m:t>
                          </m:r>
                          <m:r>
                            <a:rPr lang="en-GB" sz="2000" i="1">
                              <a:solidFill>
                                <a:srgbClr val="FF0000"/>
                              </a:solidFill>
                              <a:latin typeface="Cambria Math" panose="02040503050406030204" pitchFamily="18" charset="0"/>
                              <a:ea typeface="Cambria Math" panose="02040503050406030204" pitchFamily="18" charset="0"/>
                            </a:rPr>
                            <m:t>𝜔</m:t>
                          </m:r>
                          <m:r>
                            <a:rPr lang="en-GB" sz="2000" i="1">
                              <a:solidFill>
                                <a:srgbClr val="FF0000"/>
                              </a:solidFill>
                              <a:latin typeface="Cambria Math" panose="02040503050406030204" pitchFamily="18" charset="0"/>
                              <a:ea typeface="Cambria Math" panose="02040503050406030204" pitchFamily="18" charset="0"/>
                            </a:rPr>
                            <m:t>/</m:t>
                          </m:r>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1</m:t>
                              </m:r>
                            </m:sub>
                          </m:sSub>
                        </m:den>
                      </m:f>
                    </m:oMath>
                  </m:oMathPara>
                </a14:m>
                <a:endParaRPr lang="en-GB" sz="2000" dirty="0"/>
              </a:p>
            </p:txBody>
          </p:sp>
        </mc:Choice>
        <mc:Fallback xmlns="">
          <p:sp>
            <p:nvSpPr>
              <p:cNvPr id="8" name="CasellaDiTesto 7">
                <a:extLst>
                  <a:ext uri="{FF2B5EF4-FFF2-40B4-BE49-F238E27FC236}">
                    <a16:creationId xmlns:a16="http://schemas.microsoft.com/office/drawing/2014/main" id="{BE218E96-B440-4728-8C21-262830404E49}"/>
                  </a:ext>
                </a:extLst>
              </p:cNvPr>
              <p:cNvSpPr txBox="1">
                <a:spLocks noRot="1" noChangeAspect="1" noMove="1" noResize="1" noEditPoints="1" noAdjustHandles="1" noChangeArrowheads="1" noChangeShapeType="1" noTextEdit="1"/>
              </p:cNvSpPr>
              <p:nvPr/>
            </p:nvSpPr>
            <p:spPr>
              <a:xfrm>
                <a:off x="3310811" y="1658548"/>
                <a:ext cx="5032312" cy="78386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B2605AB-009D-4674-873F-421C3F0F9359}"/>
                  </a:ext>
                </a:extLst>
              </p:cNvPr>
              <p:cNvSpPr txBox="1"/>
              <p:nvPr/>
            </p:nvSpPr>
            <p:spPr>
              <a:xfrm>
                <a:off x="4414743" y="4031115"/>
                <a:ext cx="2543951" cy="7838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𝑍</m:t>
                          </m:r>
                        </m:e>
                        <m:sub>
                          <m:r>
                            <a:rPr lang="en-GB" sz="2000" b="0" i="1" smtClean="0">
                              <a:solidFill>
                                <a:srgbClr val="FF0000"/>
                              </a:solidFill>
                              <a:latin typeface="Cambria Math" panose="02040503050406030204" pitchFamily="18" charset="0"/>
                            </a:rPr>
                            <m:t>𝑏</m:t>
                          </m:r>
                        </m:sub>
                      </m:sSub>
                      <m:r>
                        <a:rPr lang="en-GB" sz="2000" b="0" i="1" smtClean="0">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𝜔</m:t>
                      </m:r>
                      <m:r>
                        <a:rPr lang="en-GB" sz="2000" b="0" i="1" smtClean="0">
                          <a:solidFill>
                            <a:srgbClr val="FF0000"/>
                          </a:solidFill>
                          <a:latin typeface="Cambria Math" panose="02040503050406030204" pitchFamily="18" charset="0"/>
                        </a:rPr>
                        <m:t>)=</m:t>
                      </m:r>
                      <m:d>
                        <m:dPr>
                          <m:ctrlPr>
                            <a:rPr lang="en-GB" sz="2000" b="0" i="1" smtClean="0">
                              <a:solidFill>
                                <a:srgbClr val="FF0000"/>
                              </a:solidFill>
                              <a:latin typeface="Cambria Math" panose="02040503050406030204" pitchFamily="18" charset="0"/>
                            </a:rPr>
                          </m:ctrlPr>
                        </m:dPr>
                        <m:e>
                          <m:f>
                            <m:fPr>
                              <m:ctrlPr>
                                <a:rPr lang="en-GB" sz="2000" i="1">
                                  <a:solidFill>
                                    <a:srgbClr val="FF0000"/>
                                  </a:solidFill>
                                  <a:latin typeface="Cambria Math" panose="02040503050406030204" pitchFamily="18" charset="0"/>
                                  <a:ea typeface="Cambria Math" panose="02040503050406030204" pitchFamily="18" charset="0"/>
                                </a:rPr>
                              </m:ctrlPr>
                            </m:fPr>
                            <m:num>
                              <m:r>
                                <a:rPr lang="en-GB" sz="2000" i="1">
                                  <a:solidFill>
                                    <a:srgbClr val="FF0000"/>
                                  </a:solidFill>
                                  <a:latin typeface="Cambria Math" panose="02040503050406030204" pitchFamily="18" charset="0"/>
                                  <a:ea typeface="Cambria Math" panose="02040503050406030204" pitchFamily="18" charset="0"/>
                                </a:rPr>
                                <m:t>𝜙</m:t>
                              </m:r>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𝑅</m:t>
                                  </m:r>
                                </m:e>
                                <m:sub>
                                  <m:r>
                                    <a:rPr lang="en-GB" sz="2000" i="1">
                                      <a:solidFill>
                                        <a:srgbClr val="FF0000"/>
                                      </a:solidFill>
                                      <a:latin typeface="Cambria Math" panose="02040503050406030204" pitchFamily="18" charset="0"/>
                                      <a:ea typeface="Cambria Math" panose="02040503050406030204" pitchFamily="18" charset="0"/>
                                    </a:rPr>
                                    <m:t>0</m:t>
                                  </m:r>
                                </m:sub>
                              </m:sSub>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2</m:t>
                                  </m:r>
                                </m:sub>
                              </m:sSub>
                            </m:den>
                          </m:f>
                        </m:e>
                      </m:d>
                      <m:r>
                        <a:rPr lang="en-GB" sz="2000" i="1">
                          <a:solidFill>
                            <a:srgbClr val="FF0000"/>
                          </a:solidFill>
                          <a:latin typeface="Cambria Math" panose="02040503050406030204" pitchFamily="18" charset="0"/>
                          <a:ea typeface="Cambria Math" panose="02040503050406030204" pitchFamily="18" charset="0"/>
                        </a:rPr>
                        <m:t>𝑗</m:t>
                      </m:r>
                      <m:r>
                        <a:rPr lang="en-GB" sz="2000" i="1">
                          <a:solidFill>
                            <a:srgbClr val="FF0000"/>
                          </a:solidFill>
                          <a:latin typeface="Cambria Math" panose="02040503050406030204" pitchFamily="18" charset="0"/>
                          <a:ea typeface="Cambria Math" panose="02040503050406030204" pitchFamily="18" charset="0"/>
                        </a:rPr>
                        <m:t>𝜔</m:t>
                      </m:r>
                    </m:oMath>
                  </m:oMathPara>
                </a14:m>
                <a:endParaRPr lang="en-GB" sz="2000" dirty="0"/>
              </a:p>
            </p:txBody>
          </p:sp>
        </mc:Choice>
        <mc:Fallback xmlns="">
          <p:sp>
            <p:nvSpPr>
              <p:cNvPr id="10" name="CasellaDiTesto 9">
                <a:extLst>
                  <a:ext uri="{FF2B5EF4-FFF2-40B4-BE49-F238E27FC236}">
                    <a16:creationId xmlns:a16="http://schemas.microsoft.com/office/drawing/2014/main" id="{6B2605AB-009D-4674-873F-421C3F0F9359}"/>
                  </a:ext>
                </a:extLst>
              </p:cNvPr>
              <p:cNvSpPr txBox="1">
                <a:spLocks noRot="1" noChangeAspect="1" noMove="1" noResize="1" noEditPoints="1" noAdjustHandles="1" noChangeArrowheads="1" noChangeShapeType="1" noTextEdit="1"/>
              </p:cNvSpPr>
              <p:nvPr/>
            </p:nvSpPr>
            <p:spPr>
              <a:xfrm>
                <a:off x="4414743" y="4031115"/>
                <a:ext cx="2543951" cy="78386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5057892-92B1-4EB9-8FDF-FDCEEB7E3DF8}"/>
                  </a:ext>
                </a:extLst>
              </p:cNvPr>
              <p:cNvSpPr txBox="1"/>
              <p:nvPr/>
            </p:nvSpPr>
            <p:spPr>
              <a:xfrm>
                <a:off x="2516157" y="4841712"/>
                <a:ext cx="6097554" cy="6697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𝑍</m:t>
                          </m:r>
                        </m:e>
                        <m:sub>
                          <m:r>
                            <a:rPr lang="en-GB" sz="2000" b="0" i="1" smtClean="0">
                              <a:solidFill>
                                <a:srgbClr val="FF0000"/>
                              </a:solidFill>
                              <a:latin typeface="Cambria Math" panose="02040503050406030204" pitchFamily="18" charset="0"/>
                            </a:rPr>
                            <m:t>𝑏</m:t>
                          </m:r>
                        </m:sub>
                      </m:sSub>
                      <m:r>
                        <a:rPr lang="en-GB" sz="2000" b="0" i="1" smtClean="0">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𝜔</m:t>
                      </m:r>
                      <m:r>
                        <a:rPr lang="en-GB" sz="2000" b="0" i="1" smtClean="0">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𝜙</m:t>
                      </m:r>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𝑅</m:t>
                          </m:r>
                        </m:e>
                        <m:sub>
                          <m:r>
                            <a:rPr lang="en-GB" sz="2000" i="1">
                              <a:solidFill>
                                <a:srgbClr val="FF0000"/>
                              </a:solidFill>
                              <a:latin typeface="Cambria Math" panose="02040503050406030204" pitchFamily="18" charset="0"/>
                              <a:ea typeface="Cambria Math" panose="02040503050406030204" pitchFamily="18" charset="0"/>
                            </a:rPr>
                            <m:t>0</m:t>
                          </m:r>
                        </m:sub>
                      </m:sSub>
                      <m:f>
                        <m:fPr>
                          <m:ctrlPr>
                            <a:rPr lang="en-GB" sz="2000" i="1">
                              <a:solidFill>
                                <a:srgbClr val="FF0000"/>
                              </a:solidFill>
                              <a:latin typeface="Cambria Math" panose="02040503050406030204" pitchFamily="18" charset="0"/>
                              <a:ea typeface="Cambria Math" panose="02040503050406030204" pitchFamily="18" charset="0"/>
                            </a:rPr>
                          </m:ctrlPr>
                        </m:fPr>
                        <m:num>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1</m:t>
                              </m:r>
                            </m:sub>
                          </m:sSub>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2</m:t>
                              </m:r>
                            </m:sub>
                          </m:sSub>
                        </m:den>
                      </m:f>
                    </m:oMath>
                  </m:oMathPara>
                </a14:m>
                <a:endParaRPr lang="en-GB" sz="2000" dirty="0"/>
              </a:p>
            </p:txBody>
          </p:sp>
        </mc:Choice>
        <mc:Fallback xmlns="">
          <p:sp>
            <p:nvSpPr>
              <p:cNvPr id="12" name="CasellaDiTesto 11">
                <a:extLst>
                  <a:ext uri="{FF2B5EF4-FFF2-40B4-BE49-F238E27FC236}">
                    <a16:creationId xmlns:a16="http://schemas.microsoft.com/office/drawing/2014/main" id="{55057892-92B1-4EB9-8FDF-FDCEEB7E3DF8}"/>
                  </a:ext>
                </a:extLst>
              </p:cNvPr>
              <p:cNvSpPr txBox="1">
                <a:spLocks noRot="1" noChangeAspect="1" noMove="1" noResize="1" noEditPoints="1" noAdjustHandles="1" noChangeArrowheads="1" noChangeShapeType="1" noTextEdit="1"/>
              </p:cNvSpPr>
              <p:nvPr/>
            </p:nvSpPr>
            <p:spPr>
              <a:xfrm>
                <a:off x="2516157" y="4841712"/>
                <a:ext cx="6097554" cy="669735"/>
              </a:xfrm>
              <a:prstGeom prst="rect">
                <a:avLst/>
              </a:prstGeom>
              <a:blipFill>
                <a:blip r:embed="rId5"/>
                <a:stretch>
                  <a:fillRect/>
                </a:stretch>
              </a:blipFill>
            </p:spPr>
            <p:txBody>
              <a:bodyPr/>
              <a:lstStyle/>
              <a:p>
                <a:r>
                  <a:rPr lang="en-GB">
                    <a:noFill/>
                  </a:rPr>
                  <a:t> </a:t>
                </a:r>
              </a:p>
            </p:txBody>
          </p:sp>
        </mc:Fallback>
      </mc:AlternateContent>
      <p:sp>
        <p:nvSpPr>
          <p:cNvPr id="13" name="Freccia a destra 12">
            <a:extLst>
              <a:ext uri="{FF2B5EF4-FFF2-40B4-BE49-F238E27FC236}">
                <a16:creationId xmlns:a16="http://schemas.microsoft.com/office/drawing/2014/main" id="{0659C76C-81EC-4613-B3A9-4B017ABF8418}"/>
              </a:ext>
            </a:extLst>
          </p:cNvPr>
          <p:cNvSpPr/>
          <p:nvPr/>
        </p:nvSpPr>
        <p:spPr>
          <a:xfrm>
            <a:off x="6958694" y="4194450"/>
            <a:ext cx="625151" cy="4572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97F77326-8982-4EF7-880B-B7F69232D2AB}"/>
                  </a:ext>
                </a:extLst>
              </p:cNvPr>
              <p:cNvSpPr txBox="1"/>
              <p:nvPr/>
            </p:nvSpPr>
            <p:spPr>
              <a:xfrm>
                <a:off x="7653435" y="4099885"/>
                <a:ext cx="4665305" cy="646331"/>
              </a:xfrm>
              <a:prstGeom prst="rect">
                <a:avLst/>
              </a:prstGeom>
              <a:noFill/>
            </p:spPr>
            <p:txBody>
              <a:bodyPr wrap="square" rtlCol="0">
                <a:spAutoFit/>
              </a:bodyPr>
              <a:lstStyle/>
              <a:p>
                <a:pPr marL="285750" indent="-285750">
                  <a:buFont typeface="Arial" panose="020B0604020202020204" pitchFamily="34" charset="0"/>
                  <a:buChar char="•"/>
                </a:pPr>
                <a:r>
                  <a:rPr lang="en-GB" dirty="0"/>
                  <a:t>Multiplication by </a:t>
                </a:r>
                <a14:m>
                  <m:oMath xmlns:m="http://schemas.openxmlformats.org/officeDocument/2006/math">
                    <m:r>
                      <a:rPr lang="en-GB" sz="1800" i="1" smtClean="0">
                        <a:solidFill>
                          <a:schemeClr val="tx1"/>
                        </a:solidFill>
                        <a:latin typeface="Cambria Math" panose="02040503050406030204" pitchFamily="18" charset="0"/>
                        <a:ea typeface="Cambria Math" panose="02040503050406030204" pitchFamily="18" charset="0"/>
                      </a:rPr>
                      <m:t>𝑗</m:t>
                    </m:r>
                    <m:r>
                      <a:rPr lang="en-GB" sz="1800" i="1" smtClean="0">
                        <a:solidFill>
                          <a:schemeClr val="tx1"/>
                        </a:solidFill>
                        <a:latin typeface="Cambria Math" panose="02040503050406030204" pitchFamily="18" charset="0"/>
                        <a:ea typeface="Cambria Math" panose="02040503050406030204" pitchFamily="18" charset="0"/>
                      </a:rPr>
                      <m:t>𝜔</m:t>
                    </m:r>
                  </m:oMath>
                </a14:m>
                <a:r>
                  <a:rPr lang="en-GB" dirty="0"/>
                  <a:t>.</a:t>
                </a:r>
              </a:p>
              <a:p>
                <a:pPr marL="285750" indent="-285750">
                  <a:buFont typeface="Arial" panose="020B0604020202020204" pitchFamily="34" charset="0"/>
                  <a:buChar char="•"/>
                </a:pPr>
                <a:r>
                  <a:rPr lang="en-GB" dirty="0"/>
                  <a:t>The electrode acts like a time differentiator.</a:t>
                </a:r>
              </a:p>
            </p:txBody>
          </p:sp>
        </mc:Choice>
        <mc:Fallback xmlns="">
          <p:sp>
            <p:nvSpPr>
              <p:cNvPr id="14" name="CasellaDiTesto 13">
                <a:extLst>
                  <a:ext uri="{FF2B5EF4-FFF2-40B4-BE49-F238E27FC236}">
                    <a16:creationId xmlns:a16="http://schemas.microsoft.com/office/drawing/2014/main" id="{97F77326-8982-4EF7-880B-B7F69232D2AB}"/>
                  </a:ext>
                </a:extLst>
              </p:cNvPr>
              <p:cNvSpPr txBox="1">
                <a:spLocks noRot="1" noChangeAspect="1" noMove="1" noResize="1" noEditPoints="1" noAdjustHandles="1" noChangeArrowheads="1" noChangeShapeType="1" noTextEdit="1"/>
              </p:cNvSpPr>
              <p:nvPr/>
            </p:nvSpPr>
            <p:spPr>
              <a:xfrm>
                <a:off x="7653435" y="4099885"/>
                <a:ext cx="4665305" cy="646331"/>
              </a:xfrm>
              <a:prstGeom prst="rect">
                <a:avLst/>
              </a:prstGeom>
              <a:blipFill>
                <a:blip r:embed="rId6"/>
                <a:stretch>
                  <a:fillRect l="-783" t="-5660" b="-14151"/>
                </a:stretch>
              </a:blipFill>
            </p:spPr>
            <p:txBody>
              <a:bodyPr/>
              <a:lstStyle/>
              <a:p>
                <a:r>
                  <a:rPr lang="en-GB">
                    <a:noFill/>
                  </a:rPr>
                  <a:t> </a:t>
                </a:r>
              </a:p>
            </p:txBody>
          </p:sp>
        </mc:Fallback>
      </mc:AlternateContent>
      <p:sp>
        <p:nvSpPr>
          <p:cNvPr id="16" name="Freccia a destra 15">
            <a:extLst>
              <a:ext uri="{FF2B5EF4-FFF2-40B4-BE49-F238E27FC236}">
                <a16:creationId xmlns:a16="http://schemas.microsoft.com/office/drawing/2014/main" id="{8704BEF7-BD6B-4577-AACB-C906F398688E}"/>
              </a:ext>
            </a:extLst>
          </p:cNvPr>
          <p:cNvSpPr/>
          <p:nvPr/>
        </p:nvSpPr>
        <p:spPr>
          <a:xfrm>
            <a:off x="6958693" y="4925641"/>
            <a:ext cx="625151" cy="4572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17">
            <a:extLst>
              <a:ext uri="{FF2B5EF4-FFF2-40B4-BE49-F238E27FC236}">
                <a16:creationId xmlns:a16="http://schemas.microsoft.com/office/drawing/2014/main" id="{3F9D0C5E-8A5E-4677-96F4-E62C1A01C4B4}"/>
              </a:ext>
            </a:extLst>
          </p:cNvPr>
          <p:cNvSpPr txBox="1"/>
          <p:nvPr/>
        </p:nvSpPr>
        <p:spPr>
          <a:xfrm>
            <a:off x="7653434" y="4843143"/>
            <a:ext cx="4665305" cy="923330"/>
          </a:xfrm>
          <a:prstGeom prst="rect">
            <a:avLst/>
          </a:prstGeom>
          <a:noFill/>
        </p:spPr>
        <p:txBody>
          <a:bodyPr wrap="square" rtlCol="0">
            <a:spAutoFit/>
          </a:bodyPr>
          <a:lstStyle/>
          <a:p>
            <a:pPr marL="285750" indent="-285750">
              <a:buFont typeface="Arial" panose="020B0604020202020204" pitchFamily="34" charset="0"/>
              <a:buChar char="•"/>
            </a:pPr>
            <a:r>
              <a:rPr lang="en-GB" dirty="0"/>
              <a:t>The asymptotic response is purely resistive.</a:t>
            </a:r>
          </a:p>
          <a:p>
            <a:pPr marL="285750" indent="-285750" algn="l">
              <a:buFont typeface="Arial" panose="020B0604020202020204" pitchFamily="34" charset="0"/>
              <a:buChar char="•"/>
            </a:pPr>
            <a:r>
              <a:rPr lang="en-GB" dirty="0"/>
              <a:t>The electrode voltage is in phase and proportional to the beam current.</a:t>
            </a: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4D70CA89-EE7A-4072-954D-F216FB4EA88F}"/>
                  </a:ext>
                </a:extLst>
              </p:cNvPr>
              <p:cNvSpPr txBox="1"/>
              <p:nvPr/>
            </p:nvSpPr>
            <p:spPr>
              <a:xfrm>
                <a:off x="461086" y="4238384"/>
                <a:ext cx="3300705" cy="369332"/>
              </a:xfrm>
              <a:prstGeom prst="rect">
                <a:avLst/>
              </a:prstGeom>
              <a:noFill/>
            </p:spPr>
            <p:txBody>
              <a:bodyPr wrap="square">
                <a:spAutoFit/>
              </a:bodyPr>
              <a:lstStyle/>
              <a:p>
                <a:pPr marL="285750" indent="-285750">
                  <a:buFont typeface="Wingdings" panose="05000000000000000000" pitchFamily="2" charset="2"/>
                  <a:buChar char="Ø"/>
                </a:pPr>
                <a:r>
                  <a:rPr lang="en-GB" dirty="0"/>
                  <a:t>For low frequencies </a:t>
                </a:r>
                <a14:m>
                  <m:oMath xmlns:m="http://schemas.openxmlformats.org/officeDocument/2006/math">
                    <m:r>
                      <a:rPr lang="en-GB" sz="1800" b="0" i="1" smtClean="0">
                        <a:solidFill>
                          <a:schemeClr val="tx1"/>
                        </a:solidFill>
                        <a:latin typeface="Cambria Math" panose="02040503050406030204" pitchFamily="18" charset="0"/>
                        <a:ea typeface="Cambria Math" panose="02040503050406030204" pitchFamily="18" charset="0"/>
                      </a:rPr>
                      <m:t>𝜔</m:t>
                    </m:r>
                    <m:r>
                      <a:rPr lang="en-GB" sz="1800" b="0" i="1" smtClean="0">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i="1">
                            <a:solidFill>
                              <a:schemeClr val="tx1"/>
                            </a:solidFill>
                            <a:latin typeface="Cambria Math" panose="02040503050406030204" pitchFamily="18" charset="0"/>
                            <a:ea typeface="Cambria Math" panose="02040503050406030204" pitchFamily="18" charset="0"/>
                          </a:rPr>
                          <m:t>1</m:t>
                        </m:r>
                      </m:sub>
                    </m:sSub>
                  </m:oMath>
                </a14:m>
                <a:endParaRPr lang="en-GB" dirty="0"/>
              </a:p>
            </p:txBody>
          </p:sp>
        </mc:Choice>
        <mc:Fallback xmlns="">
          <p:sp>
            <p:nvSpPr>
              <p:cNvPr id="20" name="CasellaDiTesto 19">
                <a:extLst>
                  <a:ext uri="{FF2B5EF4-FFF2-40B4-BE49-F238E27FC236}">
                    <a16:creationId xmlns:a16="http://schemas.microsoft.com/office/drawing/2014/main" id="{4D70CA89-EE7A-4072-954D-F216FB4EA88F}"/>
                  </a:ext>
                </a:extLst>
              </p:cNvPr>
              <p:cNvSpPr txBox="1">
                <a:spLocks noRot="1" noChangeAspect="1" noMove="1" noResize="1" noEditPoints="1" noAdjustHandles="1" noChangeArrowheads="1" noChangeShapeType="1" noTextEdit="1"/>
              </p:cNvSpPr>
              <p:nvPr/>
            </p:nvSpPr>
            <p:spPr>
              <a:xfrm>
                <a:off x="461086" y="4238384"/>
                <a:ext cx="3300705" cy="369332"/>
              </a:xfrm>
              <a:prstGeom prst="rect">
                <a:avLst/>
              </a:prstGeom>
              <a:blipFill>
                <a:blip r:embed="rId7"/>
                <a:stretch>
                  <a:fillRect l="-1294" t="-8197" b="-24590"/>
                </a:stretch>
              </a:blipFill>
            </p:spPr>
            <p:txBody>
              <a:bodyPr/>
              <a:lstStyle/>
              <a:p>
                <a:r>
                  <a:rPr lang="en-GB">
                    <a:noFill/>
                  </a:rPr>
                  <a:t> </a:t>
                </a:r>
              </a:p>
            </p:txBody>
          </p:sp>
        </mc:Fallback>
      </mc:AlternateContent>
      <p:sp>
        <p:nvSpPr>
          <p:cNvPr id="22" name="Freccia a destra 21">
            <a:extLst>
              <a:ext uri="{FF2B5EF4-FFF2-40B4-BE49-F238E27FC236}">
                <a16:creationId xmlns:a16="http://schemas.microsoft.com/office/drawing/2014/main" id="{494ABC6A-585F-4FB3-8B0E-18531F1AD8FC}"/>
              </a:ext>
            </a:extLst>
          </p:cNvPr>
          <p:cNvSpPr/>
          <p:nvPr/>
        </p:nvSpPr>
        <p:spPr>
          <a:xfrm>
            <a:off x="3720002" y="4188558"/>
            <a:ext cx="625151" cy="4572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81FE32A0-1C46-4A9D-A02E-DF27DC44569D}"/>
                  </a:ext>
                </a:extLst>
              </p:cNvPr>
              <p:cNvSpPr txBox="1"/>
              <p:nvPr/>
            </p:nvSpPr>
            <p:spPr>
              <a:xfrm>
                <a:off x="-9331" y="4935476"/>
                <a:ext cx="4302289" cy="369332"/>
              </a:xfrm>
              <a:prstGeom prst="rect">
                <a:avLst/>
              </a:prstGeom>
              <a:noFill/>
            </p:spPr>
            <p:txBody>
              <a:bodyPr wrap="square">
                <a:spAutoFit/>
              </a:bodyPr>
              <a:lstStyle/>
              <a:p>
                <a:pPr marL="742950" lvl="1" indent="-285750">
                  <a:buFont typeface="Wingdings" panose="05000000000000000000" pitchFamily="2" charset="2"/>
                  <a:buChar char="Ø"/>
                </a:pPr>
                <a:r>
                  <a:rPr lang="en-GB" dirty="0"/>
                  <a:t>For high frequencies </a:t>
                </a:r>
                <a14:m>
                  <m:oMath xmlns:m="http://schemas.openxmlformats.org/officeDocument/2006/math">
                    <m:r>
                      <a:rPr lang="en-GB" sz="1800" b="0" i="1" smtClean="0">
                        <a:solidFill>
                          <a:schemeClr val="tx1"/>
                        </a:solidFill>
                        <a:latin typeface="Cambria Math" panose="02040503050406030204" pitchFamily="18" charset="0"/>
                        <a:ea typeface="Cambria Math" panose="02040503050406030204" pitchFamily="18" charset="0"/>
                      </a:rPr>
                      <m:t>𝜔</m:t>
                    </m:r>
                    <m:r>
                      <a:rPr lang="en-GB" sz="1800" b="0" i="1" smtClean="0">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𝜔</m:t>
                        </m:r>
                      </m:e>
                      <m:sub>
                        <m:r>
                          <a:rPr lang="en-GB" b="0" i="1" smtClean="0">
                            <a:solidFill>
                              <a:schemeClr val="tx1"/>
                            </a:solidFill>
                            <a:latin typeface="Cambria Math" panose="02040503050406030204" pitchFamily="18" charset="0"/>
                            <a:ea typeface="Cambria Math" panose="02040503050406030204" pitchFamily="18" charset="0"/>
                          </a:rPr>
                          <m:t>2</m:t>
                        </m:r>
                      </m:sub>
                    </m:sSub>
                    <m:r>
                      <a:rPr lang="en-GB" b="0" i="1" smtClean="0">
                        <a:solidFill>
                          <a:schemeClr val="tx1"/>
                        </a:solidFill>
                        <a:latin typeface="Cambria Math" panose="02040503050406030204" pitchFamily="18" charset="0"/>
                        <a:ea typeface="Cambria Math" panose="02040503050406030204" pitchFamily="18" charset="0"/>
                      </a:rPr>
                      <m:t>:</m:t>
                    </m:r>
                  </m:oMath>
                </a14:m>
                <a:endParaRPr lang="en-GB" dirty="0"/>
              </a:p>
            </p:txBody>
          </p:sp>
        </mc:Choice>
        <mc:Fallback xmlns="">
          <p:sp>
            <p:nvSpPr>
              <p:cNvPr id="24" name="CasellaDiTesto 23">
                <a:extLst>
                  <a:ext uri="{FF2B5EF4-FFF2-40B4-BE49-F238E27FC236}">
                    <a16:creationId xmlns:a16="http://schemas.microsoft.com/office/drawing/2014/main" id="{81FE32A0-1C46-4A9D-A02E-DF27DC44569D}"/>
                  </a:ext>
                </a:extLst>
              </p:cNvPr>
              <p:cNvSpPr txBox="1">
                <a:spLocks noRot="1" noChangeAspect="1" noMove="1" noResize="1" noEditPoints="1" noAdjustHandles="1" noChangeArrowheads="1" noChangeShapeType="1" noTextEdit="1"/>
              </p:cNvSpPr>
              <p:nvPr/>
            </p:nvSpPr>
            <p:spPr>
              <a:xfrm>
                <a:off x="-9331" y="4935476"/>
                <a:ext cx="4302289" cy="369332"/>
              </a:xfrm>
              <a:prstGeom prst="rect">
                <a:avLst/>
              </a:prstGeom>
              <a:blipFill>
                <a:blip r:embed="rId8"/>
                <a:stretch>
                  <a:fillRect t="-10000" b="-26667"/>
                </a:stretch>
              </a:blipFill>
            </p:spPr>
            <p:txBody>
              <a:bodyPr/>
              <a:lstStyle/>
              <a:p>
                <a:r>
                  <a:rPr lang="en-GB">
                    <a:noFill/>
                  </a:rPr>
                  <a:t> </a:t>
                </a:r>
              </a:p>
            </p:txBody>
          </p:sp>
        </mc:Fallback>
      </mc:AlternateContent>
      <p:sp>
        <p:nvSpPr>
          <p:cNvPr id="26" name="Freccia a destra 25">
            <a:extLst>
              <a:ext uri="{FF2B5EF4-FFF2-40B4-BE49-F238E27FC236}">
                <a16:creationId xmlns:a16="http://schemas.microsoft.com/office/drawing/2014/main" id="{67F82A94-6D3E-4659-90F4-BC21A2FA8F61}"/>
              </a:ext>
            </a:extLst>
          </p:cNvPr>
          <p:cNvSpPr/>
          <p:nvPr/>
        </p:nvSpPr>
        <p:spPr>
          <a:xfrm>
            <a:off x="3720002" y="4922095"/>
            <a:ext cx="625151" cy="4572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930E3987-3985-4464-911F-17102BCF42E3}"/>
                  </a:ext>
                </a:extLst>
              </p:cNvPr>
              <p:cNvSpPr txBox="1"/>
              <p:nvPr/>
            </p:nvSpPr>
            <p:spPr>
              <a:xfrm>
                <a:off x="4244751" y="5983486"/>
                <a:ext cx="3290886" cy="7838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𝑍</m:t>
                          </m:r>
                        </m:e>
                        <m:sub>
                          <m:r>
                            <a:rPr lang="en-GB" sz="2000" b="0" i="1" smtClean="0">
                              <a:solidFill>
                                <a:srgbClr val="FF0000"/>
                              </a:solidFill>
                              <a:latin typeface="Cambria Math" panose="02040503050406030204" pitchFamily="18" charset="0"/>
                              <a:ea typeface="Cambria Math" panose="02040503050406030204" pitchFamily="18" charset="0"/>
                            </a:rPr>
                            <m:t>∥</m:t>
                          </m:r>
                        </m:sub>
                      </m:sSub>
                      <m:r>
                        <a:rPr lang="en-GB" sz="2000" b="0" i="1" smtClean="0">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𝜔</m:t>
                      </m:r>
                      <m:r>
                        <a:rPr lang="en-GB" sz="2000" b="0" i="1" smtClean="0">
                          <a:solidFill>
                            <a:srgbClr val="FF0000"/>
                          </a:solidFill>
                          <a:latin typeface="Cambria Math" panose="02040503050406030204" pitchFamily="18" charset="0"/>
                        </a:rPr>
                        <m:t>)=</m:t>
                      </m:r>
                      <m:d>
                        <m:dPr>
                          <m:ctrlPr>
                            <a:rPr lang="en-GB" sz="2000" b="0" i="1" smtClean="0">
                              <a:solidFill>
                                <a:srgbClr val="FF0000"/>
                              </a:solidFill>
                              <a:latin typeface="Cambria Math" panose="02040503050406030204" pitchFamily="18" charset="0"/>
                            </a:rPr>
                          </m:ctrlPr>
                        </m:dPr>
                        <m:e>
                          <m:r>
                            <a:rPr lang="en-GB" sz="2000" i="1">
                              <a:solidFill>
                                <a:srgbClr val="FF0000"/>
                              </a:solidFill>
                              <a:latin typeface="Cambria Math" panose="02040503050406030204" pitchFamily="18" charset="0"/>
                              <a:ea typeface="Cambria Math" panose="02040503050406030204" pitchFamily="18" charset="0"/>
                            </a:rPr>
                            <m:t>𝜙</m:t>
                          </m:r>
                          <m:f>
                            <m:fPr>
                              <m:ctrlPr>
                                <a:rPr lang="en-GB" sz="2000" i="1">
                                  <a:solidFill>
                                    <a:srgbClr val="FF0000"/>
                                  </a:solidFill>
                                  <a:latin typeface="Cambria Math" panose="02040503050406030204" pitchFamily="18" charset="0"/>
                                  <a:ea typeface="Cambria Math" panose="02040503050406030204" pitchFamily="18" charset="0"/>
                                </a:rPr>
                              </m:ctrlPr>
                            </m:fPr>
                            <m:num>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1</m:t>
                                  </m:r>
                                </m:sub>
                              </m:sSub>
                            </m:num>
                            <m:den>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a:solidFill>
                                        <a:srgbClr val="FF0000"/>
                                      </a:solidFill>
                                      <a:latin typeface="Cambria Math" panose="02040503050406030204" pitchFamily="18" charset="0"/>
                                      <a:ea typeface="Cambria Math" panose="02040503050406030204" pitchFamily="18" charset="0"/>
                                    </a:rPr>
                                    <m:t>𝜔</m:t>
                                  </m:r>
                                </m:e>
                                <m:sub>
                                  <m:r>
                                    <a:rPr lang="en-GB" sz="2000" i="1">
                                      <a:solidFill>
                                        <a:srgbClr val="FF0000"/>
                                      </a:solidFill>
                                      <a:latin typeface="Cambria Math" panose="02040503050406030204" pitchFamily="18" charset="0"/>
                                      <a:ea typeface="Cambria Math" panose="02040503050406030204" pitchFamily="18" charset="0"/>
                                    </a:rPr>
                                    <m:t>2</m:t>
                                  </m:r>
                                </m:sub>
                              </m:sSub>
                            </m:den>
                          </m:f>
                        </m:e>
                      </m:d>
                      <m:sSub>
                        <m:sSubPr>
                          <m:ctrlPr>
                            <a:rPr lang="en-GB" sz="2000" i="1">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rPr>
                            <m:t>𝑍</m:t>
                          </m:r>
                        </m:e>
                        <m:sub>
                          <m:r>
                            <a:rPr lang="en-GB" sz="2000" i="1">
                              <a:solidFill>
                                <a:srgbClr val="FF0000"/>
                              </a:solidFill>
                              <a:latin typeface="Cambria Math" panose="02040503050406030204" pitchFamily="18" charset="0"/>
                            </a:rPr>
                            <m:t>𝑏</m:t>
                          </m:r>
                        </m:sub>
                      </m:sSub>
                      <m:r>
                        <a:rPr lang="en-GB" sz="2000" i="1">
                          <a:solidFill>
                            <a:srgbClr val="FF0000"/>
                          </a:solidFill>
                          <a:latin typeface="Cambria Math" panose="02040503050406030204" pitchFamily="18" charset="0"/>
                        </a:rPr>
                        <m:t>(</m:t>
                      </m:r>
                      <m:r>
                        <a:rPr lang="en-GB" sz="2000" i="1">
                          <a:solidFill>
                            <a:srgbClr val="FF0000"/>
                          </a:solidFill>
                          <a:latin typeface="Cambria Math" panose="02040503050406030204" pitchFamily="18" charset="0"/>
                          <a:ea typeface="Cambria Math" panose="02040503050406030204" pitchFamily="18" charset="0"/>
                        </a:rPr>
                        <m:t>𝜔</m:t>
                      </m:r>
                      <m:r>
                        <a:rPr lang="en-GB" sz="2000" i="1">
                          <a:solidFill>
                            <a:srgbClr val="FF0000"/>
                          </a:solidFill>
                          <a:latin typeface="Cambria Math" panose="02040503050406030204" pitchFamily="18" charset="0"/>
                        </a:rPr>
                        <m:t>)</m:t>
                      </m:r>
                    </m:oMath>
                  </m:oMathPara>
                </a14:m>
                <a:endParaRPr lang="en-GB" sz="2000" dirty="0"/>
              </a:p>
            </p:txBody>
          </p:sp>
        </mc:Choice>
        <mc:Fallback xmlns="">
          <p:sp>
            <p:nvSpPr>
              <p:cNvPr id="28" name="CasellaDiTesto 27">
                <a:extLst>
                  <a:ext uri="{FF2B5EF4-FFF2-40B4-BE49-F238E27FC236}">
                    <a16:creationId xmlns:a16="http://schemas.microsoft.com/office/drawing/2014/main" id="{930E3987-3985-4464-911F-17102BCF42E3}"/>
                  </a:ext>
                </a:extLst>
              </p:cNvPr>
              <p:cNvSpPr txBox="1">
                <a:spLocks noRot="1" noChangeAspect="1" noMove="1" noResize="1" noEditPoints="1" noAdjustHandles="1" noChangeArrowheads="1" noChangeShapeType="1" noTextEdit="1"/>
              </p:cNvSpPr>
              <p:nvPr/>
            </p:nvSpPr>
            <p:spPr>
              <a:xfrm>
                <a:off x="4244751" y="5983486"/>
                <a:ext cx="3290886" cy="783869"/>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55576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90FAA23-1825-4B34-A4DA-C3E8BD270205}"/>
              </a:ext>
            </a:extLst>
          </p:cNvPr>
          <p:cNvSpPr>
            <a:spLocks noGrp="1"/>
          </p:cNvSpPr>
          <p:nvPr>
            <p:ph type="sldNum" sz="quarter" idx="12"/>
          </p:nvPr>
        </p:nvSpPr>
        <p:spPr/>
        <p:txBody>
          <a:bodyPr/>
          <a:lstStyle/>
          <a:p>
            <a:fld id="{F556478C-EA8F-4B12-8AB2-8053E5C3663D}" type="slidenum">
              <a:rPr lang="en-GB" smtClean="0"/>
              <a:t>82</a:t>
            </a:fld>
            <a:endParaRPr lang="en-GB"/>
          </a:p>
        </p:txBody>
      </p:sp>
      <p:pic>
        <p:nvPicPr>
          <p:cNvPr id="5" name="Immagine 4">
            <a:extLst>
              <a:ext uri="{FF2B5EF4-FFF2-40B4-BE49-F238E27FC236}">
                <a16:creationId xmlns:a16="http://schemas.microsoft.com/office/drawing/2014/main" id="{E90D0D58-12FA-44D2-8330-0DA2BCDA6406}"/>
              </a:ext>
            </a:extLst>
          </p:cNvPr>
          <p:cNvPicPr>
            <a:picLocks noChangeAspect="1"/>
          </p:cNvPicPr>
          <p:nvPr/>
        </p:nvPicPr>
        <p:blipFill>
          <a:blip r:embed="rId2"/>
          <a:stretch>
            <a:fillRect/>
          </a:stretch>
        </p:blipFill>
        <p:spPr>
          <a:xfrm>
            <a:off x="426399" y="1921315"/>
            <a:ext cx="4614698" cy="3413547"/>
          </a:xfrm>
          <a:prstGeom prst="rect">
            <a:avLst/>
          </a:prstGeom>
        </p:spPr>
      </p:pic>
      <p:sp>
        <p:nvSpPr>
          <p:cNvPr id="7" name="CasellaDiTesto 6">
            <a:extLst>
              <a:ext uri="{FF2B5EF4-FFF2-40B4-BE49-F238E27FC236}">
                <a16:creationId xmlns:a16="http://schemas.microsoft.com/office/drawing/2014/main" id="{C0521E32-B2D3-41B8-8B2B-69A9B464AAAA}"/>
              </a:ext>
            </a:extLst>
          </p:cNvPr>
          <p:cNvSpPr txBox="1"/>
          <p:nvPr/>
        </p:nvSpPr>
        <p:spPr>
          <a:xfrm>
            <a:off x="0" y="124564"/>
            <a:ext cx="12192000" cy="707886"/>
          </a:xfrm>
          <a:prstGeom prst="rect">
            <a:avLst/>
          </a:prstGeom>
          <a:noFill/>
        </p:spPr>
        <p:txBody>
          <a:bodyPr wrap="square" rtlCol="0">
            <a:spAutoFit/>
          </a:bodyPr>
          <a:lstStyle/>
          <a:p>
            <a:pPr algn="ctr"/>
            <a:r>
              <a:rPr lang="en-GB" sz="4000" dirty="0">
                <a:latin typeface="+mj-lt"/>
              </a:rPr>
              <a:t>Longitudinal pickup: transfer and coupling impedances</a:t>
            </a:r>
          </a:p>
        </p:txBody>
      </p:sp>
      <p:sp>
        <p:nvSpPr>
          <p:cNvPr id="9" name="CasellaDiTesto 8">
            <a:extLst>
              <a:ext uri="{FF2B5EF4-FFF2-40B4-BE49-F238E27FC236}">
                <a16:creationId xmlns:a16="http://schemas.microsoft.com/office/drawing/2014/main" id="{BB7BC597-852D-4D18-8283-894249F5E6BC}"/>
              </a:ext>
            </a:extLst>
          </p:cNvPr>
          <p:cNvSpPr txBox="1"/>
          <p:nvPr/>
        </p:nvSpPr>
        <p:spPr>
          <a:xfrm>
            <a:off x="1955972" y="5229860"/>
            <a:ext cx="1960725" cy="400110"/>
          </a:xfrm>
          <a:prstGeom prst="rect">
            <a:avLst/>
          </a:prstGeom>
          <a:noFill/>
        </p:spPr>
        <p:txBody>
          <a:bodyPr wrap="square" rtlCol="0">
            <a:spAutoFit/>
          </a:bodyPr>
          <a:lstStyle/>
          <a:p>
            <a:r>
              <a:rPr lang="en-GB" sz="2000" dirty="0"/>
              <a:t>Frequency [GHz]</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F566342-33E8-459A-B5DB-8F98464EA4EC}"/>
                  </a:ext>
                </a:extLst>
              </p:cNvPr>
              <p:cNvSpPr txBox="1"/>
              <p:nvPr/>
            </p:nvSpPr>
            <p:spPr>
              <a:xfrm rot="16200000">
                <a:off x="-460575" y="3006651"/>
                <a:ext cx="1500658" cy="400110"/>
              </a:xfrm>
              <a:prstGeom prst="rect">
                <a:avLst/>
              </a:prstGeom>
              <a:noFill/>
            </p:spPr>
            <p:txBody>
              <a:bodyPr wrap="square" rtlCol="0">
                <a:spAutoFit/>
              </a:bodyPr>
              <a:lstStyle/>
              <a:p>
                <a14:m>
                  <m:oMath xmlns:m="http://schemas.openxmlformats.org/officeDocument/2006/math">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𝑏</m:t>
                            </m:r>
                          </m:sub>
                        </m:sSub>
                      </m:e>
                    </m:d>
                  </m:oMath>
                </a14:m>
                <a:r>
                  <a:rPr lang="en-GB" sz="2000" dirty="0"/>
                  <a:t> [</a:t>
                </a:r>
                <a14:m>
                  <m:oMath xmlns:m="http://schemas.openxmlformats.org/officeDocument/2006/math">
                    <m:r>
                      <m:rPr>
                        <m:sty m:val="p"/>
                      </m:rPr>
                      <a:rPr lang="el-GR" sz="2000" i="1" dirty="0">
                        <a:latin typeface="Cambria Math" panose="02040503050406030204" pitchFamily="18" charset="0"/>
                        <a:ea typeface="Cambria Math" panose="02040503050406030204" pitchFamily="18" charset="0"/>
                      </a:rPr>
                      <m:t>Ω</m:t>
                    </m:r>
                  </m:oMath>
                </a14:m>
                <a:r>
                  <a:rPr lang="en-GB" sz="2000" dirty="0"/>
                  <a:t>]</a:t>
                </a:r>
              </a:p>
            </p:txBody>
          </p:sp>
        </mc:Choice>
        <mc:Fallback xmlns="">
          <p:sp>
            <p:nvSpPr>
              <p:cNvPr id="11" name="CasellaDiTesto 10">
                <a:extLst>
                  <a:ext uri="{FF2B5EF4-FFF2-40B4-BE49-F238E27FC236}">
                    <a16:creationId xmlns:a16="http://schemas.microsoft.com/office/drawing/2014/main" id="{0F566342-33E8-459A-B5DB-8F98464EA4EC}"/>
                  </a:ext>
                </a:extLst>
              </p:cNvPr>
              <p:cNvSpPr txBox="1">
                <a:spLocks noRot="1" noChangeAspect="1" noMove="1" noResize="1" noEditPoints="1" noAdjustHandles="1" noChangeArrowheads="1" noChangeShapeType="1" noTextEdit="1"/>
              </p:cNvSpPr>
              <p:nvPr/>
            </p:nvSpPr>
            <p:spPr>
              <a:xfrm rot="16200000">
                <a:off x="-460575" y="3006651"/>
                <a:ext cx="1500658" cy="400110"/>
              </a:xfrm>
              <a:prstGeom prst="rect">
                <a:avLst/>
              </a:prstGeom>
              <a:blipFill>
                <a:blip r:embed="rId3"/>
                <a:stretch>
                  <a:fillRect l="-9231" r="-27692"/>
                </a:stretch>
              </a:blipFill>
            </p:spPr>
            <p:txBody>
              <a:bodyPr/>
              <a:lstStyle/>
              <a:p>
                <a:r>
                  <a:rPr lang="en-GB">
                    <a:noFill/>
                  </a:rPr>
                  <a:t> </a:t>
                </a:r>
              </a:p>
            </p:txBody>
          </p:sp>
        </mc:Fallback>
      </mc:AlternateContent>
      <p:sp>
        <p:nvSpPr>
          <p:cNvPr id="14" name="Rettangolo 13">
            <a:extLst>
              <a:ext uri="{FF2B5EF4-FFF2-40B4-BE49-F238E27FC236}">
                <a16:creationId xmlns:a16="http://schemas.microsoft.com/office/drawing/2014/main" id="{68EC959D-5CCC-439A-B26F-0DAF18029646}"/>
              </a:ext>
            </a:extLst>
          </p:cNvPr>
          <p:cNvSpPr/>
          <p:nvPr/>
        </p:nvSpPr>
        <p:spPr>
          <a:xfrm>
            <a:off x="1955972" y="1939071"/>
            <a:ext cx="476550" cy="3077806"/>
          </a:xfrm>
          <a:prstGeom prst="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ADD7D4FD-C6B1-4428-BE65-46E1EDB6585F}"/>
                  </a:ext>
                </a:extLst>
              </p:cNvPr>
              <p:cNvSpPr txBox="1"/>
              <p:nvPr/>
            </p:nvSpPr>
            <p:spPr>
              <a:xfrm>
                <a:off x="89699" y="5658028"/>
                <a:ext cx="12102301" cy="1200329"/>
              </a:xfrm>
              <a:prstGeom prst="rect">
                <a:avLst/>
              </a:prstGeom>
              <a:noFill/>
            </p:spPr>
            <p:txBody>
              <a:bodyPr wrap="square">
                <a:spAutoFit/>
              </a:bodyPr>
              <a:lstStyle/>
              <a:p>
                <a:pPr marL="285750" indent="-285750">
                  <a:buFont typeface="Wingdings" panose="05000000000000000000" pitchFamily="2" charset="2"/>
                  <a:buChar char="q"/>
                </a:pPr>
                <a:r>
                  <a:rPr lang="en-GB" dirty="0"/>
                  <a:t>The coupling impedance is indeed roughly proportional to the transfer impedance.</a:t>
                </a:r>
              </a:p>
              <a:p>
                <a:pPr marL="285750" indent="-285750">
                  <a:buFont typeface="Wingdings" panose="05000000000000000000" pitchFamily="2" charset="2"/>
                  <a:buChar char="q"/>
                </a:pPr>
                <a:r>
                  <a:rPr lang="en-GB" dirty="0"/>
                  <a:t>In the working region the button transfer impedance is sufficiently flat with a satisfactory value of </a:t>
                </a:r>
                <a:r>
                  <a:rPr lang="en-GB" b="1" dirty="0"/>
                  <a:t>0.43 </a:t>
                </a:r>
                <a14:m>
                  <m:oMath xmlns:m="http://schemas.openxmlformats.org/officeDocument/2006/math">
                    <m:r>
                      <a:rPr lang="el-GR" b="1" i="0" dirty="0" smtClean="0">
                        <a:latin typeface="Cambria Math" panose="02040503050406030204" pitchFamily="18" charset="0"/>
                        <a:ea typeface="Cambria Math" panose="02040503050406030204" pitchFamily="18" charset="0"/>
                      </a:rPr>
                      <m:t>𝛀</m:t>
                    </m:r>
                  </m:oMath>
                </a14:m>
                <a:r>
                  <a:rPr lang="en-GB" dirty="0"/>
                  <a:t>.</a:t>
                </a:r>
              </a:p>
              <a:p>
                <a:pPr marL="285750" indent="-285750">
                  <a:buFont typeface="Wingdings" panose="05000000000000000000" pitchFamily="2" charset="2"/>
                  <a:buChar char="q"/>
                </a:pPr>
                <a:r>
                  <a:rPr lang="en-GB" dirty="0"/>
                  <a:t>The button low-frequency impedance is relatively small and is acceptable from the beam dynamics point of view.</a:t>
                </a:r>
              </a:p>
              <a:p>
                <a:pPr marL="285750" indent="-285750">
                  <a:buFont typeface="Wingdings" panose="05000000000000000000" pitchFamily="2" charset="2"/>
                  <a:buChar char="q"/>
                </a:pPr>
                <a:r>
                  <a:rPr lang="en-GB" dirty="0"/>
                  <a:t>The first stronger HOM at 5.2 GHz is not dangerous to the multibunch instabilities due to its low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𝑠</m:t>
                        </m:r>
                      </m:sub>
                    </m:sSub>
                  </m:oMath>
                </a14:m>
                <a:r>
                  <a:rPr lang="en-GB" b="1" dirty="0"/>
                  <a:t>.</a:t>
                </a:r>
              </a:p>
            </p:txBody>
          </p:sp>
        </mc:Choice>
        <mc:Fallback xmlns="">
          <p:sp>
            <p:nvSpPr>
              <p:cNvPr id="16" name="CasellaDiTesto 15">
                <a:extLst>
                  <a:ext uri="{FF2B5EF4-FFF2-40B4-BE49-F238E27FC236}">
                    <a16:creationId xmlns:a16="http://schemas.microsoft.com/office/drawing/2014/main" id="{ADD7D4FD-C6B1-4428-BE65-46E1EDB6585F}"/>
                  </a:ext>
                </a:extLst>
              </p:cNvPr>
              <p:cNvSpPr txBox="1">
                <a:spLocks noRot="1" noChangeAspect="1" noMove="1" noResize="1" noEditPoints="1" noAdjustHandles="1" noChangeArrowheads="1" noChangeShapeType="1" noTextEdit="1"/>
              </p:cNvSpPr>
              <p:nvPr/>
            </p:nvSpPr>
            <p:spPr>
              <a:xfrm>
                <a:off x="89699" y="5658028"/>
                <a:ext cx="12102301" cy="1200329"/>
              </a:xfrm>
              <a:prstGeom prst="rect">
                <a:avLst/>
              </a:prstGeom>
              <a:blipFill>
                <a:blip r:embed="rId4"/>
                <a:stretch>
                  <a:fillRect l="-353" t="-2538" b="-7107"/>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39C2BEA7-DCA2-491F-B722-9D8C5B573561}"/>
              </a:ext>
            </a:extLst>
          </p:cNvPr>
          <p:cNvSpPr txBox="1"/>
          <p:nvPr/>
        </p:nvSpPr>
        <p:spPr>
          <a:xfrm>
            <a:off x="3620316" y="4342239"/>
            <a:ext cx="1301869" cy="646331"/>
          </a:xfrm>
          <a:prstGeom prst="rect">
            <a:avLst/>
          </a:prstGeom>
          <a:solidFill>
            <a:schemeClr val="bg1"/>
          </a:solidFill>
          <a:ln>
            <a:solidFill>
              <a:schemeClr val="tx1"/>
            </a:solidFill>
          </a:ln>
        </p:spPr>
        <p:txBody>
          <a:bodyPr wrap="square" rtlCol="0">
            <a:spAutoFit/>
          </a:bodyPr>
          <a:lstStyle/>
          <a:p>
            <a:r>
              <a:rPr lang="en-GB" dirty="0">
                <a:solidFill>
                  <a:srgbClr val="FF0000"/>
                </a:solidFill>
              </a:rPr>
              <a:t>F. Marcellini et al. (1996)</a:t>
            </a:r>
          </a:p>
        </p:txBody>
      </p:sp>
      <p:sp>
        <p:nvSpPr>
          <p:cNvPr id="22" name="CasellaDiTesto 21">
            <a:extLst>
              <a:ext uri="{FF2B5EF4-FFF2-40B4-BE49-F238E27FC236}">
                <a16:creationId xmlns:a16="http://schemas.microsoft.com/office/drawing/2014/main" id="{F0659D8B-E528-4E9B-9664-60DA3FDC1B74}"/>
              </a:ext>
            </a:extLst>
          </p:cNvPr>
          <p:cNvSpPr txBox="1"/>
          <p:nvPr/>
        </p:nvSpPr>
        <p:spPr>
          <a:xfrm>
            <a:off x="2666096" y="2133211"/>
            <a:ext cx="989732" cy="646331"/>
          </a:xfrm>
          <a:prstGeom prst="rect">
            <a:avLst/>
          </a:prstGeom>
          <a:solidFill>
            <a:schemeClr val="bg1"/>
          </a:solidFill>
          <a:ln>
            <a:solidFill>
              <a:schemeClr val="tx1"/>
            </a:solidFill>
          </a:ln>
        </p:spPr>
        <p:txBody>
          <a:bodyPr wrap="square">
            <a:spAutoFit/>
          </a:bodyPr>
          <a:lstStyle/>
          <a:p>
            <a:r>
              <a:rPr lang="en-GB" b="1" dirty="0"/>
              <a:t>Working region </a:t>
            </a:r>
          </a:p>
        </p:txBody>
      </p:sp>
      <p:cxnSp>
        <p:nvCxnSpPr>
          <p:cNvPr id="24" name="Connettore 2 23">
            <a:extLst>
              <a:ext uri="{FF2B5EF4-FFF2-40B4-BE49-F238E27FC236}">
                <a16:creationId xmlns:a16="http://schemas.microsoft.com/office/drawing/2014/main" id="{44C9525C-1868-4A15-A464-D3FF730B541B}"/>
              </a:ext>
            </a:extLst>
          </p:cNvPr>
          <p:cNvCxnSpPr>
            <a:stCxn id="22" idx="1"/>
          </p:cNvCxnSpPr>
          <p:nvPr/>
        </p:nvCxnSpPr>
        <p:spPr>
          <a:xfrm flipH="1">
            <a:off x="2260922" y="2456377"/>
            <a:ext cx="405174" cy="3231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 name="Immagine 24">
            <a:extLst>
              <a:ext uri="{FF2B5EF4-FFF2-40B4-BE49-F238E27FC236}">
                <a16:creationId xmlns:a16="http://schemas.microsoft.com/office/drawing/2014/main" id="{FD47014F-38A0-4D64-B1D4-D23E4C3AAF65}"/>
              </a:ext>
            </a:extLst>
          </p:cNvPr>
          <p:cNvPicPr>
            <a:picLocks noChangeAspect="1"/>
          </p:cNvPicPr>
          <p:nvPr/>
        </p:nvPicPr>
        <p:blipFill>
          <a:blip r:embed="rId5"/>
          <a:stretch>
            <a:fillRect/>
          </a:stretch>
        </p:blipFill>
        <p:spPr>
          <a:xfrm>
            <a:off x="6096000" y="1843219"/>
            <a:ext cx="4895926" cy="3491812"/>
          </a:xfrm>
          <a:prstGeom prst="rect">
            <a:avLst/>
          </a:prstGeom>
        </p:spPr>
      </p:pic>
      <p:sp>
        <p:nvSpPr>
          <p:cNvPr id="27" name="CasellaDiTesto 26">
            <a:extLst>
              <a:ext uri="{FF2B5EF4-FFF2-40B4-BE49-F238E27FC236}">
                <a16:creationId xmlns:a16="http://schemas.microsoft.com/office/drawing/2014/main" id="{11A57D7D-ADBA-4A84-B701-19B0CA3EBC1C}"/>
              </a:ext>
            </a:extLst>
          </p:cNvPr>
          <p:cNvSpPr txBox="1"/>
          <p:nvPr/>
        </p:nvSpPr>
        <p:spPr>
          <a:xfrm>
            <a:off x="587080" y="1529196"/>
            <a:ext cx="4698507" cy="369332"/>
          </a:xfrm>
          <a:prstGeom prst="rect">
            <a:avLst/>
          </a:prstGeom>
          <a:noFill/>
        </p:spPr>
        <p:txBody>
          <a:bodyPr wrap="square">
            <a:spAutoFit/>
          </a:bodyPr>
          <a:lstStyle/>
          <a:p>
            <a:r>
              <a:rPr lang="en-GB" b="1" dirty="0">
                <a:solidFill>
                  <a:srgbClr val="BF00BF"/>
                </a:solidFill>
              </a:rPr>
              <a:t>Button transfer impedance from the HFSS code</a:t>
            </a:r>
          </a:p>
        </p:txBody>
      </p:sp>
      <p:sp>
        <p:nvSpPr>
          <p:cNvPr id="29" name="CasellaDiTesto 28">
            <a:extLst>
              <a:ext uri="{FF2B5EF4-FFF2-40B4-BE49-F238E27FC236}">
                <a16:creationId xmlns:a16="http://schemas.microsoft.com/office/drawing/2014/main" id="{E6B5B063-CDC7-4993-9061-63E481B0E915}"/>
              </a:ext>
            </a:extLst>
          </p:cNvPr>
          <p:cNvSpPr txBox="1"/>
          <p:nvPr/>
        </p:nvSpPr>
        <p:spPr>
          <a:xfrm>
            <a:off x="9552079" y="4364209"/>
            <a:ext cx="1301869" cy="646331"/>
          </a:xfrm>
          <a:prstGeom prst="rect">
            <a:avLst/>
          </a:prstGeom>
          <a:solidFill>
            <a:schemeClr val="bg1"/>
          </a:solidFill>
          <a:ln>
            <a:solidFill>
              <a:schemeClr val="tx1"/>
            </a:solidFill>
          </a:ln>
        </p:spPr>
        <p:txBody>
          <a:bodyPr wrap="square" rtlCol="0">
            <a:spAutoFit/>
          </a:bodyPr>
          <a:lstStyle/>
          <a:p>
            <a:r>
              <a:rPr lang="en-GB" dirty="0">
                <a:solidFill>
                  <a:srgbClr val="FF0000"/>
                </a:solidFill>
              </a:rPr>
              <a:t>F. Marcellini et al. (1996)</a:t>
            </a:r>
          </a:p>
        </p:txBody>
      </p:sp>
      <p:sp>
        <p:nvSpPr>
          <p:cNvPr id="31" name="CasellaDiTesto 30">
            <a:extLst>
              <a:ext uri="{FF2B5EF4-FFF2-40B4-BE49-F238E27FC236}">
                <a16:creationId xmlns:a16="http://schemas.microsoft.com/office/drawing/2014/main" id="{33516796-EAFA-45AE-BC48-FE63DF2CF5FB}"/>
              </a:ext>
            </a:extLst>
          </p:cNvPr>
          <p:cNvSpPr txBox="1"/>
          <p:nvPr/>
        </p:nvSpPr>
        <p:spPr>
          <a:xfrm>
            <a:off x="7975049" y="5231927"/>
            <a:ext cx="1960725" cy="400110"/>
          </a:xfrm>
          <a:prstGeom prst="rect">
            <a:avLst/>
          </a:prstGeom>
          <a:noFill/>
        </p:spPr>
        <p:txBody>
          <a:bodyPr wrap="square" rtlCol="0">
            <a:spAutoFit/>
          </a:bodyPr>
          <a:lstStyle/>
          <a:p>
            <a:r>
              <a:rPr lang="en-GB" sz="2000" dirty="0"/>
              <a:t>Frequency [GHz]</a:t>
            </a:r>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628E7423-C618-4877-8F62-13D4BA14D929}"/>
                  </a:ext>
                </a:extLst>
              </p:cNvPr>
              <p:cNvSpPr txBox="1"/>
              <p:nvPr/>
            </p:nvSpPr>
            <p:spPr>
              <a:xfrm rot="16200000">
                <a:off x="5183858" y="3044759"/>
                <a:ext cx="1458076" cy="406586"/>
              </a:xfrm>
              <a:prstGeom prst="rect">
                <a:avLst/>
              </a:prstGeom>
              <a:noFill/>
            </p:spPr>
            <p:txBody>
              <a:bodyPr wrap="square">
                <a:spAutoFit/>
              </a:bodyPr>
              <a:lstStyle/>
              <a:p>
                <a:r>
                  <a:rPr lang="en-GB" sz="2000" dirty="0"/>
                  <a:t>Re </a:t>
                </a:r>
                <a14:m>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ea typeface="Cambria Math" panose="02040503050406030204" pitchFamily="18" charset="0"/>
                          </a:rPr>
                          <m:t>∥</m:t>
                        </m:r>
                      </m:sub>
                    </m:sSub>
                  </m:oMath>
                </a14:m>
                <a:r>
                  <a:rPr lang="en-GB" sz="2000" dirty="0"/>
                  <a:t> [</a:t>
                </a:r>
                <a14:m>
                  <m:oMath xmlns:m="http://schemas.openxmlformats.org/officeDocument/2006/math">
                    <m:r>
                      <m:rPr>
                        <m:sty m:val="p"/>
                      </m:rPr>
                      <a:rPr lang="el-GR" sz="2000" i="1" dirty="0" smtClean="0">
                        <a:latin typeface="Cambria Math" panose="02040503050406030204" pitchFamily="18" charset="0"/>
                        <a:ea typeface="Cambria Math" panose="02040503050406030204" pitchFamily="18" charset="0"/>
                      </a:rPr>
                      <m:t>Ω</m:t>
                    </m:r>
                  </m:oMath>
                </a14:m>
                <a:r>
                  <a:rPr lang="en-GB" sz="2000" dirty="0"/>
                  <a:t>]</a:t>
                </a:r>
              </a:p>
            </p:txBody>
          </p:sp>
        </mc:Choice>
        <mc:Fallback xmlns="">
          <p:sp>
            <p:nvSpPr>
              <p:cNvPr id="33" name="CasellaDiTesto 32">
                <a:extLst>
                  <a:ext uri="{FF2B5EF4-FFF2-40B4-BE49-F238E27FC236}">
                    <a16:creationId xmlns:a16="http://schemas.microsoft.com/office/drawing/2014/main" id="{628E7423-C618-4877-8F62-13D4BA14D929}"/>
                  </a:ext>
                </a:extLst>
              </p:cNvPr>
              <p:cNvSpPr txBox="1">
                <a:spLocks noRot="1" noChangeAspect="1" noMove="1" noResize="1" noEditPoints="1" noAdjustHandles="1" noChangeArrowheads="1" noChangeShapeType="1" noTextEdit="1"/>
              </p:cNvSpPr>
              <p:nvPr/>
            </p:nvSpPr>
            <p:spPr>
              <a:xfrm rot="16200000">
                <a:off x="5183858" y="3044759"/>
                <a:ext cx="1458076" cy="406586"/>
              </a:xfrm>
              <a:prstGeom prst="rect">
                <a:avLst/>
              </a:prstGeom>
              <a:blipFill>
                <a:blip r:embed="rId6"/>
                <a:stretch>
                  <a:fillRect l="-7576" r="-27273" b="-4603"/>
                </a:stretch>
              </a:blipFill>
            </p:spPr>
            <p:txBody>
              <a:bodyPr/>
              <a:lstStyle/>
              <a:p>
                <a:r>
                  <a:rPr lang="en-GB">
                    <a:noFill/>
                  </a:rPr>
                  <a:t> </a:t>
                </a:r>
              </a:p>
            </p:txBody>
          </p:sp>
        </mc:Fallback>
      </mc:AlternateContent>
      <p:sp>
        <p:nvSpPr>
          <p:cNvPr id="35" name="CasellaDiTesto 34">
            <a:extLst>
              <a:ext uri="{FF2B5EF4-FFF2-40B4-BE49-F238E27FC236}">
                <a16:creationId xmlns:a16="http://schemas.microsoft.com/office/drawing/2014/main" id="{2B6091C4-B116-4C8E-902C-296AFE2862EB}"/>
              </a:ext>
            </a:extLst>
          </p:cNvPr>
          <p:cNvSpPr txBox="1"/>
          <p:nvPr/>
        </p:nvSpPr>
        <p:spPr>
          <a:xfrm>
            <a:off x="6641667" y="1530290"/>
            <a:ext cx="4698507" cy="369332"/>
          </a:xfrm>
          <a:prstGeom prst="rect">
            <a:avLst/>
          </a:prstGeom>
          <a:noFill/>
        </p:spPr>
        <p:txBody>
          <a:bodyPr wrap="square">
            <a:spAutoFit/>
          </a:bodyPr>
          <a:lstStyle/>
          <a:p>
            <a:r>
              <a:rPr lang="en-GB" b="1" dirty="0">
                <a:solidFill>
                  <a:srgbClr val="BF00BF"/>
                </a:solidFill>
              </a:rPr>
              <a:t>BPM coupling impedance from the HFSS code</a:t>
            </a:r>
          </a:p>
        </p:txBody>
      </p:sp>
      <p:sp>
        <p:nvSpPr>
          <p:cNvPr id="37" name="CasellaDiTesto 36">
            <a:extLst>
              <a:ext uri="{FF2B5EF4-FFF2-40B4-BE49-F238E27FC236}">
                <a16:creationId xmlns:a16="http://schemas.microsoft.com/office/drawing/2014/main" id="{C7F548D2-FFBA-4615-A3A3-9223B23CBBEE}"/>
              </a:ext>
            </a:extLst>
          </p:cNvPr>
          <p:cNvSpPr txBox="1"/>
          <p:nvPr/>
        </p:nvSpPr>
        <p:spPr>
          <a:xfrm>
            <a:off x="8948691" y="2073946"/>
            <a:ext cx="977420" cy="923330"/>
          </a:xfrm>
          <a:prstGeom prst="rect">
            <a:avLst/>
          </a:prstGeom>
          <a:solidFill>
            <a:schemeClr val="bg1"/>
          </a:solidFill>
          <a:ln>
            <a:solidFill>
              <a:schemeClr val="tx1"/>
            </a:solidFill>
          </a:ln>
        </p:spPr>
        <p:txBody>
          <a:bodyPr wrap="square">
            <a:spAutoFit/>
          </a:bodyPr>
          <a:lstStyle/>
          <a:p>
            <a:r>
              <a:rPr lang="en-GB" b="1" dirty="0"/>
              <a:t>First stronger HOM</a:t>
            </a:r>
          </a:p>
        </p:txBody>
      </p:sp>
      <p:cxnSp>
        <p:nvCxnSpPr>
          <p:cNvPr id="38" name="Connettore 2 37">
            <a:extLst>
              <a:ext uri="{FF2B5EF4-FFF2-40B4-BE49-F238E27FC236}">
                <a16:creationId xmlns:a16="http://schemas.microsoft.com/office/drawing/2014/main" id="{1BAE016B-B9EC-458C-A6CE-6C829BA1E135}"/>
              </a:ext>
            </a:extLst>
          </p:cNvPr>
          <p:cNvCxnSpPr>
            <a:cxnSpLocks/>
          </p:cNvCxnSpPr>
          <p:nvPr/>
        </p:nvCxnSpPr>
        <p:spPr>
          <a:xfrm>
            <a:off x="9935775" y="2255835"/>
            <a:ext cx="376733" cy="27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59E933E-FE7D-4D49-A0EC-68218F35D032}"/>
              </a:ext>
            </a:extLst>
          </p:cNvPr>
          <p:cNvSpPr txBox="1"/>
          <p:nvPr/>
        </p:nvSpPr>
        <p:spPr>
          <a:xfrm>
            <a:off x="89699" y="996157"/>
            <a:ext cx="12000948" cy="369332"/>
          </a:xfrm>
          <a:prstGeom prst="rect">
            <a:avLst/>
          </a:prstGeom>
          <a:noFill/>
        </p:spPr>
        <p:txBody>
          <a:bodyPr wrap="square">
            <a:spAutoFit/>
          </a:bodyPr>
          <a:lstStyle/>
          <a:p>
            <a:pPr marL="285750" indent="-285750">
              <a:buFont typeface="Wingdings" panose="05000000000000000000" pitchFamily="2" charset="2"/>
              <a:buChar char="q"/>
            </a:pPr>
            <a:r>
              <a:rPr lang="en-GB" dirty="0"/>
              <a:t>Simulations were performed in 1996 to estimate the transfer and coupling impedances of the DAFNE special-button BPMs .</a:t>
            </a:r>
          </a:p>
        </p:txBody>
      </p:sp>
    </p:spTree>
    <p:extLst>
      <p:ext uri="{BB962C8B-B14F-4D97-AF65-F5344CB8AC3E}">
        <p14:creationId xmlns:p14="http://schemas.microsoft.com/office/powerpoint/2010/main" val="11471580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BA7AFE3-500D-43CA-9CF7-CF74AA1A905B}"/>
              </a:ext>
            </a:extLst>
          </p:cNvPr>
          <p:cNvSpPr>
            <a:spLocks noGrp="1"/>
          </p:cNvSpPr>
          <p:nvPr>
            <p:ph type="sldNum" sz="quarter" idx="12"/>
          </p:nvPr>
        </p:nvSpPr>
        <p:spPr/>
        <p:txBody>
          <a:bodyPr/>
          <a:lstStyle/>
          <a:p>
            <a:fld id="{F556478C-EA8F-4B12-8AB2-8053E5C3663D}" type="slidenum">
              <a:rPr lang="en-GB" smtClean="0"/>
              <a:t>83</a:t>
            </a:fld>
            <a:endParaRPr lang="en-GB"/>
          </a:p>
        </p:txBody>
      </p:sp>
      <p:sp>
        <p:nvSpPr>
          <p:cNvPr id="6" name="CasellaDiTesto 5">
            <a:extLst>
              <a:ext uri="{FF2B5EF4-FFF2-40B4-BE49-F238E27FC236}">
                <a16:creationId xmlns:a16="http://schemas.microsoft.com/office/drawing/2014/main" id="{48C95775-38FC-467F-B3EA-74D296980B64}"/>
              </a:ext>
            </a:extLst>
          </p:cNvPr>
          <p:cNvSpPr txBox="1"/>
          <p:nvPr/>
        </p:nvSpPr>
        <p:spPr>
          <a:xfrm>
            <a:off x="9942" y="85014"/>
            <a:ext cx="12192000" cy="707886"/>
          </a:xfrm>
          <a:prstGeom prst="rect">
            <a:avLst/>
          </a:prstGeom>
          <a:noFill/>
        </p:spPr>
        <p:txBody>
          <a:bodyPr wrap="square" rtlCol="0">
            <a:spAutoFit/>
          </a:bodyPr>
          <a:lstStyle/>
          <a:p>
            <a:pPr algn="ctr"/>
            <a:r>
              <a:rPr lang="en-GB" sz="4000" dirty="0">
                <a:latin typeface="+mj-lt"/>
              </a:rPr>
              <a:t>Phase detection for a signal coming from the pickup</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C45D79D-86AB-4A12-9ADB-1C53959DFE0A}"/>
                  </a:ext>
                </a:extLst>
              </p:cNvPr>
              <p:cNvSpPr txBox="1"/>
              <p:nvPr/>
            </p:nvSpPr>
            <p:spPr>
              <a:xfrm>
                <a:off x="9941" y="878434"/>
                <a:ext cx="12182059" cy="8956298"/>
              </a:xfrm>
              <a:prstGeom prst="rect">
                <a:avLst/>
              </a:prstGeom>
              <a:noFill/>
            </p:spPr>
            <p:txBody>
              <a:bodyPr wrap="square" rtlCol="0">
                <a:spAutoFit/>
              </a:bodyPr>
              <a:lstStyle/>
              <a:p>
                <a:pPr marL="285750" indent="-285750">
                  <a:buFont typeface="Wingdings" panose="05000000000000000000" pitchFamily="2" charset="2"/>
                  <a:buChar char="q"/>
                </a:pPr>
                <a:r>
                  <a:rPr lang="en-GB" dirty="0"/>
                  <a:t>The analog front-end of the longitudinal feedback is designed to measure </a:t>
                </a:r>
                <a14:m>
                  <m:oMath xmlns:m="http://schemas.openxmlformats.org/officeDocument/2006/math">
                    <m:r>
                      <a:rPr lang="en-GB" b="1" i="1" smtClean="0">
                        <a:solidFill>
                          <a:srgbClr val="FF0000"/>
                        </a:solidFill>
                        <a:latin typeface="Cambria Math" panose="02040503050406030204" pitchFamily="18" charset="0"/>
                      </a:rPr>
                      <m:t>𝝉</m:t>
                    </m:r>
                  </m:oMath>
                </a14:m>
                <a:r>
                  <a:rPr lang="en-GB" dirty="0"/>
                  <a:t>, which is the time of arrival of each bunch relative to the RF master oscillator clock.</a:t>
                </a:r>
              </a:p>
              <a:p>
                <a:pPr marL="742950" lvl="1" indent="-285750">
                  <a:buFont typeface="Wingdings" panose="05000000000000000000" pitchFamily="2" charset="2"/>
                  <a:buChar char="Ø"/>
                </a:pPr>
                <a:r>
                  <a:rPr lang="en-GB" dirty="0"/>
                  <a:t>Equivalently, the goal is to measure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𝟎</m:t>
                        </m:r>
                      </m:sub>
                    </m:sSub>
                    <m:r>
                      <a:rPr lang="en-GB" b="1" i="1" smtClean="0">
                        <a:solidFill>
                          <a:srgbClr val="FF0000"/>
                        </a:solidFill>
                        <a:latin typeface="Cambria Math" panose="02040503050406030204" pitchFamily="18" charset="0"/>
                      </a:rPr>
                      <m:t>=</m:t>
                    </m:r>
                    <m:r>
                      <a:rPr lang="el-GR" b="1" i="1" smtClean="0">
                        <a:solidFill>
                          <a:srgbClr val="FF0000"/>
                        </a:solidFill>
                        <a:latin typeface="Cambria Math" panose="02040503050406030204" pitchFamily="18" charset="0"/>
                        <a:ea typeface="Cambria Math" panose="02040503050406030204" pitchFamily="18" charset="0"/>
                      </a:rPr>
                      <m:t>𝜟𝝋</m:t>
                    </m:r>
                    <m:r>
                      <a:rPr lang="en-GB" b="1" i="1" smtClean="0">
                        <a:solidFill>
                          <a:srgbClr val="FF0000"/>
                        </a:solidFill>
                        <a:latin typeface="Cambria Math" panose="02040503050406030204" pitchFamily="18" charset="0"/>
                        <a:ea typeface="Cambria Math" panose="02040503050406030204" pitchFamily="18" charset="0"/>
                      </a:rPr>
                      <m:t>−</m:t>
                    </m:r>
                    <m:sSub>
                      <m:sSubPr>
                        <m:ctrlPr>
                          <a:rPr lang="el-GR" b="1" i="1" smtClean="0">
                            <a:solidFill>
                              <a:srgbClr val="FF0000"/>
                            </a:solidFill>
                            <a:latin typeface="Cambria Math" panose="02040503050406030204" pitchFamily="18" charset="0"/>
                            <a:ea typeface="Cambria Math" panose="02040503050406030204" pitchFamily="18" charset="0"/>
                          </a:rPr>
                        </m:ctrlPr>
                      </m:sSubPr>
                      <m:e>
                        <m:r>
                          <a:rPr lang="el-GR" b="1" i="1">
                            <a:solidFill>
                              <a:srgbClr val="FF0000"/>
                            </a:solidFill>
                            <a:latin typeface="Cambria Math" panose="02040503050406030204" pitchFamily="18" charset="0"/>
                            <a:ea typeface="Cambria Math" panose="02040503050406030204" pitchFamily="18" charset="0"/>
                          </a:rPr>
                          <m:t>𝜟𝝋</m:t>
                        </m:r>
                      </m:e>
                      <m:sub>
                        <m:r>
                          <a:rPr lang="en-GB" b="1" i="1" smtClean="0">
                            <a:solidFill>
                              <a:srgbClr val="FF0000"/>
                            </a:solidFill>
                            <a:latin typeface="Cambria Math" panose="02040503050406030204" pitchFamily="18" charset="0"/>
                            <a:ea typeface="Cambria Math" panose="02040503050406030204" pitchFamily="18" charset="0"/>
                          </a:rPr>
                          <m:t>𝒓𝒇</m:t>
                        </m:r>
                      </m:sub>
                    </m:sSub>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𝝎</m:t>
                        </m:r>
                      </m:e>
                      <m:sub>
                        <m:r>
                          <a:rPr lang="en-GB" b="1" i="1" smtClean="0">
                            <a:solidFill>
                              <a:srgbClr val="FF0000"/>
                            </a:solidFill>
                            <a:latin typeface="Cambria Math" panose="02040503050406030204" pitchFamily="18" charset="0"/>
                            <a:ea typeface="Cambria Math" panose="02040503050406030204" pitchFamily="18" charset="0"/>
                          </a:rPr>
                          <m:t>𝒓𝒇</m:t>
                        </m:r>
                      </m:sub>
                    </m:sSub>
                    <m:r>
                      <a:rPr lang="en-GB" b="1" i="1">
                        <a:solidFill>
                          <a:srgbClr val="FF0000"/>
                        </a:solidFill>
                        <a:latin typeface="Cambria Math" panose="02040503050406030204" pitchFamily="18" charset="0"/>
                      </a:rPr>
                      <m:t>𝝉</m:t>
                    </m:r>
                  </m:oMath>
                </a14:m>
                <a:r>
                  <a:rPr lang="en-GB" b="1" dirty="0"/>
                  <a:t>, </a:t>
                </a:r>
                <a:r>
                  <a:rPr lang="en-GB" dirty="0"/>
                  <a:t>i.e. the difference between the bunch phase and the synchronous phase.</a:t>
                </a:r>
              </a:p>
              <a:p>
                <a:endParaRPr lang="en-GB" dirty="0"/>
              </a:p>
              <a:p>
                <a:pPr marL="285750" indent="-285750">
                  <a:buFont typeface="Wingdings" panose="05000000000000000000" pitchFamily="2" charset="2"/>
                  <a:buChar char="q"/>
                </a:pPr>
                <a:r>
                  <a:rPr lang="en-GB" dirty="0"/>
                  <a:t>The bunch-signal coming from the pickup is a short differentiated pulse.</a:t>
                </a:r>
              </a:p>
              <a:p>
                <a:pPr marL="742950" lvl="1" indent="-285750">
                  <a:buFont typeface="Wingdings" panose="05000000000000000000" pitchFamily="2" charset="2"/>
                  <a:buChar char="Ø"/>
                </a:pPr>
                <a:r>
                  <a:rPr lang="en-GB" dirty="0"/>
                  <a:t>We can numerically reproduce the electrode transfer function and apply it to the typical DAFNE bunch current.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285750" indent="-285750">
                  <a:buFont typeface="Wingdings" panose="05000000000000000000" pitchFamily="2" charset="2"/>
                  <a:buChar char="q"/>
                </a:pPr>
                <a:r>
                  <a:rPr lang="en-GB" dirty="0"/>
                  <a:t>If such a short pulse is used for phase detection, the obtained signal will be also a short baseband pulse.</a:t>
                </a:r>
              </a:p>
              <a:p>
                <a:pPr marL="742950" lvl="1" indent="-285750">
                  <a:buFont typeface="Wingdings" panose="05000000000000000000" pitchFamily="2" charset="2"/>
                  <a:buChar char="Ø"/>
                </a:pPr>
                <a:r>
                  <a:rPr lang="en-GB" dirty="0"/>
                  <a:t>The sampling of this signal by the ADC clock will be very sensitive to pulse and clock timings.</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endParaRPr lang="en-GB" dirty="0"/>
              </a:p>
            </p:txBody>
          </p:sp>
        </mc:Choice>
        <mc:Fallback xmlns="">
          <p:sp>
            <p:nvSpPr>
              <p:cNvPr id="7" name="CasellaDiTesto 6">
                <a:extLst>
                  <a:ext uri="{FF2B5EF4-FFF2-40B4-BE49-F238E27FC236}">
                    <a16:creationId xmlns:a16="http://schemas.microsoft.com/office/drawing/2014/main" id="{5C45D79D-86AB-4A12-9ADB-1C53959DFE0A}"/>
                  </a:ext>
                </a:extLst>
              </p:cNvPr>
              <p:cNvSpPr txBox="1">
                <a:spLocks noRot="1" noChangeAspect="1" noMove="1" noResize="1" noEditPoints="1" noAdjustHandles="1" noChangeArrowheads="1" noChangeShapeType="1" noTextEdit="1"/>
              </p:cNvSpPr>
              <p:nvPr/>
            </p:nvSpPr>
            <p:spPr>
              <a:xfrm>
                <a:off x="9941" y="878434"/>
                <a:ext cx="12182059" cy="8956298"/>
              </a:xfrm>
              <a:prstGeom prst="rect">
                <a:avLst/>
              </a:prstGeom>
              <a:blipFill>
                <a:blip r:embed="rId2"/>
                <a:stretch>
                  <a:fillRect l="-350" t="-340" r="-501"/>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224108D1-C8C5-421C-8B3F-BBC82C6D69B6}"/>
              </a:ext>
            </a:extLst>
          </p:cNvPr>
          <p:cNvSpPr txBox="1"/>
          <p:nvPr/>
        </p:nvSpPr>
        <p:spPr>
          <a:xfrm>
            <a:off x="3364376" y="5079814"/>
            <a:ext cx="1485652" cy="323165"/>
          </a:xfrm>
          <a:prstGeom prst="rect">
            <a:avLst/>
          </a:prstGeom>
          <a:noFill/>
        </p:spPr>
        <p:txBody>
          <a:bodyPr wrap="square">
            <a:spAutoFit/>
          </a:bodyPr>
          <a:lstStyle/>
          <a:p>
            <a:endParaRPr lang="en-GB" sz="1500" b="1" dirty="0">
              <a:solidFill>
                <a:srgbClr val="FF8C00"/>
              </a:solidFill>
              <a:latin typeface="Cambria Math" panose="02040503050406030204" pitchFamily="18" charset="0"/>
              <a:ea typeface="Cambria Math" panose="02040503050406030204" pitchFamily="18" charset="0"/>
            </a:endParaRPr>
          </a:p>
        </p:txBody>
      </p:sp>
      <p:pic>
        <p:nvPicPr>
          <p:cNvPr id="23" name="Immagine 22">
            <a:extLst>
              <a:ext uri="{FF2B5EF4-FFF2-40B4-BE49-F238E27FC236}">
                <a16:creationId xmlns:a16="http://schemas.microsoft.com/office/drawing/2014/main" id="{535DBA68-9E7E-497E-857C-6A01DF630B8C}"/>
              </a:ext>
            </a:extLst>
          </p:cNvPr>
          <p:cNvPicPr>
            <a:picLocks noChangeAspect="1"/>
          </p:cNvPicPr>
          <p:nvPr/>
        </p:nvPicPr>
        <p:blipFill>
          <a:blip r:embed="rId3"/>
          <a:stretch>
            <a:fillRect/>
          </a:stretch>
        </p:blipFill>
        <p:spPr>
          <a:xfrm>
            <a:off x="31837" y="3326536"/>
            <a:ext cx="2937477" cy="2564299"/>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D4E2320-1A18-46BB-96F9-749CBB76639B}"/>
                  </a:ext>
                </a:extLst>
              </p:cNvPr>
              <p:cNvSpPr txBox="1"/>
              <p:nvPr/>
            </p:nvSpPr>
            <p:spPr>
              <a:xfrm flipH="1">
                <a:off x="2512847" y="2995686"/>
                <a:ext cx="6304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𝑡</m:t>
                          </m:r>
                        </m:e>
                        <m:sub>
                          <m:r>
                            <a:rPr lang="en-GB" sz="2000" b="0" i="1" smtClean="0">
                              <a:latin typeface="Cambria Math" panose="02040503050406030204" pitchFamily="18" charset="0"/>
                            </a:rPr>
                            <m:t>𝑅𝐹</m:t>
                          </m:r>
                        </m:sub>
                      </m:sSub>
                    </m:oMath>
                  </m:oMathPara>
                </a14:m>
                <a:endParaRPr lang="en-GB" dirty="0"/>
              </a:p>
            </p:txBody>
          </p:sp>
        </mc:Choice>
        <mc:Fallback xmlns="">
          <p:sp>
            <p:nvSpPr>
              <p:cNvPr id="5" name="CasellaDiTesto 4">
                <a:extLst>
                  <a:ext uri="{FF2B5EF4-FFF2-40B4-BE49-F238E27FC236}">
                    <a16:creationId xmlns:a16="http://schemas.microsoft.com/office/drawing/2014/main" id="{BD4E2320-1A18-46BB-96F9-749CBB76639B}"/>
                  </a:ext>
                </a:extLst>
              </p:cNvPr>
              <p:cNvSpPr txBox="1">
                <a:spLocks noRot="1" noChangeAspect="1" noMove="1" noResize="1" noEditPoints="1" noAdjustHandles="1" noChangeArrowheads="1" noChangeShapeType="1" noTextEdit="1"/>
              </p:cNvSpPr>
              <p:nvPr/>
            </p:nvSpPr>
            <p:spPr>
              <a:xfrm flipH="1">
                <a:off x="2512847" y="2995686"/>
                <a:ext cx="630451" cy="40011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4AA4A65-A9B2-42BE-A153-ADFFD6DED40E}"/>
                  </a:ext>
                </a:extLst>
              </p:cNvPr>
              <p:cNvSpPr txBox="1"/>
              <p:nvPr/>
            </p:nvSpPr>
            <p:spPr>
              <a:xfrm>
                <a:off x="848272" y="3011743"/>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ea typeface="Cambria Math" panose="02040503050406030204" pitchFamily="18" charset="0"/>
                            </a:rPr>
                            <m:t>∆</m:t>
                          </m:r>
                          <m:r>
                            <a:rPr lang="en-GB" sz="2000" b="0" i="1" smtClean="0">
                              <a:solidFill>
                                <a:srgbClr val="FF0000"/>
                              </a:solidFill>
                              <a:latin typeface="Cambria Math" panose="02040503050406030204" pitchFamily="18" charset="0"/>
                              <a:ea typeface="Cambria Math" panose="02040503050406030204" pitchFamily="18" charset="0"/>
                            </a:rPr>
                            <m:t>𝑡</m:t>
                          </m:r>
                        </m:e>
                        <m:sub>
                          <m:r>
                            <a:rPr lang="en-GB" sz="2000" b="0" i="1" smtClean="0">
                              <a:solidFill>
                                <a:srgbClr val="FF0000"/>
                              </a:solidFill>
                              <a:latin typeface="Cambria Math" panose="02040503050406030204" pitchFamily="18" charset="0"/>
                            </a:rPr>
                            <m:t>𝑠</m:t>
                          </m:r>
                        </m:sub>
                      </m:sSub>
                    </m:oMath>
                  </m:oMathPara>
                </a14:m>
                <a:endParaRPr lang="en-GB" dirty="0"/>
              </a:p>
            </p:txBody>
          </p:sp>
        </mc:Choice>
        <mc:Fallback xmlns="">
          <p:sp>
            <p:nvSpPr>
              <p:cNvPr id="10" name="CasellaDiTesto 9">
                <a:extLst>
                  <a:ext uri="{FF2B5EF4-FFF2-40B4-BE49-F238E27FC236}">
                    <a16:creationId xmlns:a16="http://schemas.microsoft.com/office/drawing/2014/main" id="{34AA4A65-A9B2-42BE-A153-ADFFD6DED40E}"/>
                  </a:ext>
                </a:extLst>
              </p:cNvPr>
              <p:cNvSpPr txBox="1">
                <a:spLocks noRot="1" noChangeAspect="1" noMove="1" noResize="1" noEditPoints="1" noAdjustHandles="1" noChangeArrowheads="1" noChangeShapeType="1" noTextEdit="1"/>
              </p:cNvSpPr>
              <p:nvPr/>
            </p:nvSpPr>
            <p:spPr>
              <a:xfrm>
                <a:off x="848272" y="3011743"/>
                <a:ext cx="535620" cy="40011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E67843B-EAFC-419D-B6D2-AB9489643464}"/>
                  </a:ext>
                </a:extLst>
              </p:cNvPr>
              <p:cNvSpPr txBox="1"/>
              <p:nvPr/>
            </p:nvSpPr>
            <p:spPr>
              <a:xfrm flipH="1">
                <a:off x="208490" y="3039736"/>
                <a:ext cx="6304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0</m:t>
                      </m:r>
                    </m:oMath>
                  </m:oMathPara>
                </a14:m>
                <a:endParaRPr lang="en-GB" dirty="0"/>
              </a:p>
            </p:txBody>
          </p:sp>
        </mc:Choice>
        <mc:Fallback xmlns="">
          <p:sp>
            <p:nvSpPr>
              <p:cNvPr id="12" name="CasellaDiTesto 11">
                <a:extLst>
                  <a:ext uri="{FF2B5EF4-FFF2-40B4-BE49-F238E27FC236}">
                    <a16:creationId xmlns:a16="http://schemas.microsoft.com/office/drawing/2014/main" id="{5E67843B-EAFC-419D-B6D2-AB9489643464}"/>
                  </a:ext>
                </a:extLst>
              </p:cNvPr>
              <p:cNvSpPr txBox="1">
                <a:spLocks noRot="1" noChangeAspect="1" noMove="1" noResize="1" noEditPoints="1" noAdjustHandles="1" noChangeArrowheads="1" noChangeShapeType="1" noTextEdit="1"/>
              </p:cNvSpPr>
              <p:nvPr/>
            </p:nvSpPr>
            <p:spPr>
              <a:xfrm flipH="1">
                <a:off x="208490" y="3039736"/>
                <a:ext cx="630451" cy="4001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AC003FC-38CC-4522-9018-6BFE45E913D4}"/>
                  </a:ext>
                </a:extLst>
              </p:cNvPr>
              <p:cNvSpPr txBox="1"/>
              <p:nvPr/>
            </p:nvSpPr>
            <p:spPr>
              <a:xfrm>
                <a:off x="1434488" y="3426074"/>
                <a:ext cx="1508054" cy="1200329"/>
              </a:xfrm>
              <a:prstGeom prst="rect">
                <a:avLst/>
              </a:prstGeom>
              <a:noFill/>
            </p:spPr>
            <p:txBody>
              <a:bodyPr wrap="square" rtlCol="0">
                <a:spAutoFit/>
              </a:bodyPr>
              <a:lstStyle/>
              <a:p>
                <a:r>
                  <a:rPr lang="en-GB" b="1" dirty="0">
                    <a:solidFill>
                      <a:srgbClr val="4A91C2"/>
                    </a:solidFill>
                  </a:rPr>
                  <a:t>Simulated Gaussian bunch with </a:t>
                </a:r>
                <a14:m>
                  <m:oMath xmlns:m="http://schemas.openxmlformats.org/officeDocument/2006/math">
                    <m:sSub>
                      <m:sSubPr>
                        <m:ctrlPr>
                          <a:rPr lang="en-GB" b="1" i="1" smtClean="0">
                            <a:solidFill>
                              <a:srgbClr val="4A91C2"/>
                            </a:solidFill>
                            <a:latin typeface="Cambria Math" panose="02040503050406030204" pitchFamily="18" charset="0"/>
                          </a:rPr>
                        </m:ctrlPr>
                      </m:sSubPr>
                      <m:e>
                        <m:r>
                          <a:rPr lang="en-GB" b="1" i="1" smtClean="0">
                            <a:solidFill>
                              <a:srgbClr val="4A91C2"/>
                            </a:solidFill>
                            <a:latin typeface="Cambria Math" panose="02040503050406030204" pitchFamily="18" charset="0"/>
                            <a:ea typeface="Cambria Math" panose="02040503050406030204" pitchFamily="18" charset="0"/>
                          </a:rPr>
                          <m:t>𝝈</m:t>
                        </m:r>
                      </m:e>
                      <m:sub>
                        <m:r>
                          <a:rPr lang="en-GB" b="1" i="1" smtClean="0">
                            <a:solidFill>
                              <a:srgbClr val="4A91C2"/>
                            </a:solidFill>
                            <a:latin typeface="Cambria Math" panose="02040503050406030204" pitchFamily="18" charset="0"/>
                          </a:rPr>
                          <m:t>𝒛</m:t>
                        </m:r>
                      </m:sub>
                    </m:sSub>
                  </m:oMath>
                </a14:m>
                <a:r>
                  <a:rPr lang="en-GB" b="1" dirty="0">
                    <a:solidFill>
                      <a:srgbClr val="4A91C2"/>
                    </a:solidFill>
                  </a:rPr>
                  <a:t>= 20 mm </a:t>
                </a:r>
              </a:p>
            </p:txBody>
          </p:sp>
        </mc:Choice>
        <mc:Fallback xmlns="">
          <p:sp>
            <p:nvSpPr>
              <p:cNvPr id="13" name="CasellaDiTesto 12">
                <a:extLst>
                  <a:ext uri="{FF2B5EF4-FFF2-40B4-BE49-F238E27FC236}">
                    <a16:creationId xmlns:a16="http://schemas.microsoft.com/office/drawing/2014/main" id="{FAC003FC-38CC-4522-9018-6BFE45E913D4}"/>
                  </a:ext>
                </a:extLst>
              </p:cNvPr>
              <p:cNvSpPr txBox="1">
                <a:spLocks noRot="1" noChangeAspect="1" noMove="1" noResize="1" noEditPoints="1" noAdjustHandles="1" noChangeArrowheads="1" noChangeShapeType="1" noTextEdit="1"/>
              </p:cNvSpPr>
              <p:nvPr/>
            </p:nvSpPr>
            <p:spPr>
              <a:xfrm>
                <a:off x="1434488" y="3426074"/>
                <a:ext cx="1508054" cy="1200329"/>
              </a:xfrm>
              <a:prstGeom prst="rect">
                <a:avLst/>
              </a:prstGeom>
              <a:blipFill>
                <a:blip r:embed="rId7"/>
                <a:stretch>
                  <a:fillRect l="-3226" t="-2538" b="-7107"/>
                </a:stretch>
              </a:blipFill>
            </p:spPr>
            <p:txBody>
              <a:bodyPr/>
              <a:lstStyle/>
              <a:p>
                <a:r>
                  <a:rPr lang="en-GB">
                    <a:noFill/>
                  </a:rPr>
                  <a:t> </a:t>
                </a:r>
              </a:p>
            </p:txBody>
          </p:sp>
        </mc:Fallback>
      </mc:AlternateContent>
      <p:pic>
        <p:nvPicPr>
          <p:cNvPr id="30" name="Immagine 29">
            <a:extLst>
              <a:ext uri="{FF2B5EF4-FFF2-40B4-BE49-F238E27FC236}">
                <a16:creationId xmlns:a16="http://schemas.microsoft.com/office/drawing/2014/main" id="{E256A913-24F0-4061-90F4-66326257B4A5}"/>
              </a:ext>
            </a:extLst>
          </p:cNvPr>
          <p:cNvPicPr>
            <a:picLocks noChangeAspect="1"/>
          </p:cNvPicPr>
          <p:nvPr/>
        </p:nvPicPr>
        <p:blipFill>
          <a:blip r:embed="rId8"/>
          <a:stretch>
            <a:fillRect/>
          </a:stretch>
        </p:blipFill>
        <p:spPr>
          <a:xfrm>
            <a:off x="9129344" y="3274291"/>
            <a:ext cx="3006439" cy="2564299"/>
          </a:xfrm>
          <a:prstGeom prst="rect">
            <a:avLst/>
          </a:prstGeom>
        </p:spPr>
      </p:pic>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784F95F5-9EEE-42E7-9C5A-A515310E2287}"/>
                  </a:ext>
                </a:extLst>
              </p:cNvPr>
              <p:cNvSpPr txBox="1"/>
              <p:nvPr/>
            </p:nvSpPr>
            <p:spPr>
              <a:xfrm>
                <a:off x="1257388" y="4728041"/>
                <a:ext cx="2019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b="1" i="1" smtClean="0">
                          <a:solidFill>
                            <a:srgbClr val="1E77B4"/>
                          </a:solidFill>
                          <a:latin typeface="Cambria Math" panose="02040503050406030204" pitchFamily="18" charset="0"/>
                          <a:ea typeface="Cambria Math" panose="02040503050406030204" pitchFamily="18" charset="0"/>
                        </a:rPr>
                        <m:t>𝝀</m:t>
                      </m:r>
                    </m:oMath>
                  </m:oMathPara>
                </a14:m>
                <a:endParaRPr lang="en-GB" sz="2000" b="1" dirty="0">
                  <a:solidFill>
                    <a:srgbClr val="1E77B4"/>
                  </a:solidFill>
                </a:endParaRPr>
              </a:p>
            </p:txBody>
          </p:sp>
        </mc:Choice>
        <mc:Fallback xmlns="">
          <p:sp>
            <p:nvSpPr>
              <p:cNvPr id="40" name="CasellaDiTesto 39">
                <a:extLst>
                  <a:ext uri="{FF2B5EF4-FFF2-40B4-BE49-F238E27FC236}">
                    <a16:creationId xmlns:a16="http://schemas.microsoft.com/office/drawing/2014/main" id="{784F95F5-9EEE-42E7-9C5A-A515310E2287}"/>
                  </a:ext>
                </a:extLst>
              </p:cNvPr>
              <p:cNvSpPr txBox="1">
                <a:spLocks noRot="1" noChangeAspect="1" noMove="1" noResize="1" noEditPoints="1" noAdjustHandles="1" noChangeArrowheads="1" noChangeShapeType="1" noTextEdit="1"/>
              </p:cNvSpPr>
              <p:nvPr/>
            </p:nvSpPr>
            <p:spPr>
              <a:xfrm>
                <a:off x="1257388" y="4728041"/>
                <a:ext cx="201978" cy="307777"/>
              </a:xfrm>
              <a:prstGeom prst="rect">
                <a:avLst/>
              </a:prstGeom>
              <a:blipFill>
                <a:blip r:embed="rId9"/>
                <a:stretch>
                  <a:fillRect l="-30303" r="-33333"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A25BA7C8-6F83-47DF-9E94-F01CA18774CD}"/>
                  </a:ext>
                </a:extLst>
              </p:cNvPr>
              <p:cNvSpPr txBox="1"/>
              <p:nvPr/>
            </p:nvSpPr>
            <p:spPr>
              <a:xfrm>
                <a:off x="10436640" y="4162423"/>
                <a:ext cx="1151501" cy="560218"/>
              </a:xfrm>
              <a:prstGeom prst="rect">
                <a:avLst/>
              </a:prstGeom>
              <a:solidFill>
                <a:schemeClr val="bg1"/>
              </a:solid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1E77B4"/>
                              </a:solidFill>
                              <a:latin typeface="Cambria Math" panose="02040503050406030204" pitchFamily="18" charset="0"/>
                              <a:ea typeface="Cambria Math" panose="02040503050406030204" pitchFamily="18" charset="0"/>
                            </a:rPr>
                          </m:ctrlPr>
                        </m:sSubPr>
                        <m:e>
                          <m:r>
                            <a:rPr lang="en-GB" b="1" i="1" smtClean="0">
                              <a:solidFill>
                                <a:srgbClr val="1E77B4"/>
                              </a:solidFill>
                              <a:latin typeface="Cambria Math" panose="02040503050406030204" pitchFamily="18" charset="0"/>
                              <a:ea typeface="Cambria Math" panose="02040503050406030204" pitchFamily="18" charset="0"/>
                            </a:rPr>
                            <m:t>𝝀</m:t>
                          </m:r>
                        </m:e>
                        <m:sub>
                          <m:r>
                            <a:rPr lang="en-GB" b="1" i="1" smtClean="0">
                              <a:solidFill>
                                <a:srgbClr val="1E77B4"/>
                              </a:solidFill>
                              <a:latin typeface="Cambria Math" panose="02040503050406030204" pitchFamily="18" charset="0"/>
                              <a:ea typeface="Cambria Math" panose="02040503050406030204" pitchFamily="18" charset="0"/>
                            </a:rPr>
                            <m:t>𝑷𝑼</m:t>
                          </m:r>
                        </m:sub>
                      </m:sSub>
                      <m:r>
                        <a:rPr lang="en-GB" b="1" i="1" smtClean="0">
                          <a:solidFill>
                            <a:srgbClr val="1E77B4"/>
                          </a:solidFill>
                          <a:latin typeface="Cambria Math" panose="02040503050406030204" pitchFamily="18" charset="0"/>
                          <a:ea typeface="Cambria Math" panose="02040503050406030204" pitchFamily="18" charset="0"/>
                        </a:rPr>
                        <m:t>=</m:t>
                      </m:r>
                    </m:oMath>
                  </m:oMathPara>
                </a14:m>
                <a:endParaRPr lang="en-GB" b="1" i="1" dirty="0">
                  <a:solidFill>
                    <a:srgbClr val="1E77B4"/>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GB" b="1" i="1">
                              <a:solidFill>
                                <a:srgbClr val="1E77B4"/>
                              </a:solidFill>
                              <a:latin typeface="Cambria Math" panose="02040503050406030204" pitchFamily="18" charset="0"/>
                              <a:ea typeface="Cambria Math" panose="02040503050406030204" pitchFamily="18" charset="0"/>
                            </a:rPr>
                          </m:ctrlPr>
                        </m:sSupPr>
                        <m:e>
                          <m:r>
                            <a:rPr lang="en-GB" b="1" i="1">
                              <a:solidFill>
                                <a:srgbClr val="1E77B4"/>
                              </a:solidFill>
                              <a:latin typeface="Cambria Math" panose="02040503050406030204" pitchFamily="18" charset="0"/>
                              <a:ea typeface="Cambria Math" panose="02040503050406030204" pitchFamily="18" charset="0"/>
                            </a:rPr>
                            <m:t>𝓕</m:t>
                          </m:r>
                        </m:e>
                        <m:sup>
                          <m:r>
                            <a:rPr lang="en-GB" b="1" i="1">
                              <a:solidFill>
                                <a:srgbClr val="1E77B4"/>
                              </a:solidFill>
                              <a:latin typeface="Cambria Math" panose="02040503050406030204" pitchFamily="18" charset="0"/>
                              <a:ea typeface="Cambria Math" panose="02040503050406030204" pitchFamily="18" charset="0"/>
                            </a:rPr>
                            <m:t>−</m:t>
                          </m:r>
                          <m:r>
                            <a:rPr lang="en-GB" b="1" i="1">
                              <a:solidFill>
                                <a:srgbClr val="1E77B4"/>
                              </a:solidFill>
                              <a:latin typeface="Cambria Math" panose="02040503050406030204" pitchFamily="18" charset="0"/>
                              <a:ea typeface="Cambria Math" panose="02040503050406030204" pitchFamily="18" charset="0"/>
                            </a:rPr>
                            <m:t>𝟏</m:t>
                          </m:r>
                        </m:sup>
                      </m:sSup>
                      <m:r>
                        <a:rPr lang="en-GB" b="1" i="1" smtClean="0">
                          <a:solidFill>
                            <a:srgbClr val="1E77B4"/>
                          </a:solidFill>
                          <a:latin typeface="Cambria Math" panose="02040503050406030204" pitchFamily="18" charset="0"/>
                          <a:ea typeface="Cambria Math" panose="02040503050406030204" pitchFamily="18" charset="0"/>
                        </a:rPr>
                        <m:t>(</m:t>
                      </m:r>
                      <m:r>
                        <a:rPr lang="en-GB" b="1" i="1" smtClean="0">
                          <a:solidFill>
                            <a:srgbClr val="1E77B4"/>
                          </a:solidFill>
                          <a:latin typeface="Cambria Math" panose="02040503050406030204" pitchFamily="18" charset="0"/>
                        </a:rPr>
                        <m:t>𝑺</m:t>
                      </m:r>
                      <m:sSub>
                        <m:sSubPr>
                          <m:ctrlPr>
                            <a:rPr lang="en-GB" b="1" i="1">
                              <a:solidFill>
                                <a:srgbClr val="1E77B4"/>
                              </a:solidFill>
                              <a:latin typeface="Cambria Math" panose="02040503050406030204" pitchFamily="18" charset="0"/>
                              <a:ea typeface="Cambria Math" panose="02040503050406030204" pitchFamily="18" charset="0"/>
                            </a:rPr>
                          </m:ctrlPr>
                        </m:sSubPr>
                        <m:e>
                          <m:r>
                            <a:rPr lang="en-GB" b="1" i="1">
                              <a:solidFill>
                                <a:srgbClr val="1E77B4"/>
                              </a:solidFill>
                              <a:latin typeface="Cambria Math" panose="02040503050406030204" pitchFamily="18" charset="0"/>
                              <a:ea typeface="Cambria Math" panose="02040503050406030204" pitchFamily="18" charset="0"/>
                            </a:rPr>
                            <m:t>𝒁</m:t>
                          </m:r>
                        </m:e>
                        <m:sub>
                          <m:r>
                            <a:rPr lang="en-GB" b="1" i="1">
                              <a:solidFill>
                                <a:srgbClr val="1E77B4"/>
                              </a:solidFill>
                              <a:latin typeface="Cambria Math" panose="02040503050406030204" pitchFamily="18" charset="0"/>
                              <a:ea typeface="Cambria Math" panose="02040503050406030204" pitchFamily="18" charset="0"/>
                            </a:rPr>
                            <m:t>𝒃</m:t>
                          </m:r>
                        </m:sub>
                      </m:sSub>
                      <m:r>
                        <a:rPr lang="en-GB" b="1" i="1" smtClean="0">
                          <a:solidFill>
                            <a:srgbClr val="1E77B4"/>
                          </a:solidFill>
                          <a:latin typeface="Cambria Math" panose="02040503050406030204" pitchFamily="18" charset="0"/>
                          <a:ea typeface="Cambria Math" panose="02040503050406030204" pitchFamily="18" charset="0"/>
                        </a:rPr>
                        <m:t>)</m:t>
                      </m:r>
                    </m:oMath>
                  </m:oMathPara>
                </a14:m>
                <a:endParaRPr lang="en-GB" sz="2000" b="1" dirty="0">
                  <a:solidFill>
                    <a:srgbClr val="1E77B4"/>
                  </a:solidFill>
                </a:endParaRPr>
              </a:p>
            </p:txBody>
          </p:sp>
        </mc:Choice>
        <mc:Fallback xmlns="">
          <p:sp>
            <p:nvSpPr>
              <p:cNvPr id="42" name="CasellaDiTesto 41">
                <a:extLst>
                  <a:ext uri="{FF2B5EF4-FFF2-40B4-BE49-F238E27FC236}">
                    <a16:creationId xmlns:a16="http://schemas.microsoft.com/office/drawing/2014/main" id="{A25BA7C8-6F83-47DF-9E94-F01CA18774CD}"/>
                  </a:ext>
                </a:extLst>
              </p:cNvPr>
              <p:cNvSpPr txBox="1">
                <a:spLocks noRot="1" noChangeAspect="1" noMove="1" noResize="1" noEditPoints="1" noAdjustHandles="1" noChangeArrowheads="1" noChangeShapeType="1" noTextEdit="1"/>
              </p:cNvSpPr>
              <p:nvPr/>
            </p:nvSpPr>
            <p:spPr>
              <a:xfrm>
                <a:off x="10436640" y="4162423"/>
                <a:ext cx="1151501" cy="560218"/>
              </a:xfrm>
              <a:prstGeom prst="rect">
                <a:avLst/>
              </a:prstGeom>
              <a:blipFill>
                <a:blip r:embed="rId10"/>
                <a:stretch>
                  <a:fillRect r="-2094" b="-14894"/>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77202E44-A517-4801-A700-17F0F5C2A7B0}"/>
                  </a:ext>
                </a:extLst>
              </p:cNvPr>
              <p:cNvSpPr txBox="1"/>
              <p:nvPr/>
            </p:nvSpPr>
            <p:spPr>
              <a:xfrm flipH="1">
                <a:off x="11678072" y="2933424"/>
                <a:ext cx="6304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𝑡</m:t>
                          </m:r>
                        </m:e>
                        <m:sub>
                          <m:r>
                            <a:rPr lang="en-GB" sz="2000" b="0" i="1" smtClean="0">
                              <a:latin typeface="Cambria Math" panose="02040503050406030204" pitchFamily="18" charset="0"/>
                            </a:rPr>
                            <m:t>𝑅𝐹</m:t>
                          </m:r>
                        </m:sub>
                      </m:sSub>
                    </m:oMath>
                  </m:oMathPara>
                </a14:m>
                <a:endParaRPr lang="en-GB" dirty="0"/>
              </a:p>
            </p:txBody>
          </p:sp>
        </mc:Choice>
        <mc:Fallback xmlns="">
          <p:sp>
            <p:nvSpPr>
              <p:cNvPr id="44" name="CasellaDiTesto 43">
                <a:extLst>
                  <a:ext uri="{FF2B5EF4-FFF2-40B4-BE49-F238E27FC236}">
                    <a16:creationId xmlns:a16="http://schemas.microsoft.com/office/drawing/2014/main" id="{77202E44-A517-4801-A700-17F0F5C2A7B0}"/>
                  </a:ext>
                </a:extLst>
              </p:cNvPr>
              <p:cNvSpPr txBox="1">
                <a:spLocks noRot="1" noChangeAspect="1" noMove="1" noResize="1" noEditPoints="1" noAdjustHandles="1" noChangeArrowheads="1" noChangeShapeType="1" noTextEdit="1"/>
              </p:cNvSpPr>
              <p:nvPr/>
            </p:nvSpPr>
            <p:spPr>
              <a:xfrm flipH="1">
                <a:off x="11678072" y="2933424"/>
                <a:ext cx="630451" cy="40011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486E3820-9ECC-49D4-9D46-3DA7CB56D1D6}"/>
                  </a:ext>
                </a:extLst>
              </p:cNvPr>
              <p:cNvSpPr txBox="1"/>
              <p:nvPr/>
            </p:nvSpPr>
            <p:spPr>
              <a:xfrm>
                <a:off x="10013497" y="2949481"/>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ea typeface="Cambria Math" panose="02040503050406030204" pitchFamily="18" charset="0"/>
                            </a:rPr>
                            <m:t>∆</m:t>
                          </m:r>
                          <m:r>
                            <a:rPr lang="en-GB" sz="2000" b="0" i="1" smtClean="0">
                              <a:solidFill>
                                <a:srgbClr val="FF0000"/>
                              </a:solidFill>
                              <a:latin typeface="Cambria Math" panose="02040503050406030204" pitchFamily="18" charset="0"/>
                              <a:ea typeface="Cambria Math" panose="02040503050406030204" pitchFamily="18" charset="0"/>
                            </a:rPr>
                            <m:t>𝑡</m:t>
                          </m:r>
                        </m:e>
                        <m:sub>
                          <m:r>
                            <a:rPr lang="en-GB" sz="2000" b="0" i="1" smtClean="0">
                              <a:solidFill>
                                <a:srgbClr val="FF0000"/>
                              </a:solidFill>
                              <a:latin typeface="Cambria Math" panose="02040503050406030204" pitchFamily="18" charset="0"/>
                            </a:rPr>
                            <m:t>𝑠</m:t>
                          </m:r>
                        </m:sub>
                      </m:sSub>
                    </m:oMath>
                  </m:oMathPara>
                </a14:m>
                <a:endParaRPr lang="en-GB" dirty="0"/>
              </a:p>
            </p:txBody>
          </p:sp>
        </mc:Choice>
        <mc:Fallback xmlns="">
          <p:sp>
            <p:nvSpPr>
              <p:cNvPr id="46" name="CasellaDiTesto 45">
                <a:extLst>
                  <a:ext uri="{FF2B5EF4-FFF2-40B4-BE49-F238E27FC236}">
                    <a16:creationId xmlns:a16="http://schemas.microsoft.com/office/drawing/2014/main" id="{486E3820-9ECC-49D4-9D46-3DA7CB56D1D6}"/>
                  </a:ext>
                </a:extLst>
              </p:cNvPr>
              <p:cNvSpPr txBox="1">
                <a:spLocks noRot="1" noChangeAspect="1" noMove="1" noResize="1" noEditPoints="1" noAdjustHandles="1" noChangeArrowheads="1" noChangeShapeType="1" noTextEdit="1"/>
              </p:cNvSpPr>
              <p:nvPr/>
            </p:nvSpPr>
            <p:spPr>
              <a:xfrm>
                <a:off x="10013497" y="2949481"/>
                <a:ext cx="535620" cy="40011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C6BEE4D8-FC29-4F69-A38E-4A1D4E6070C0}"/>
                  </a:ext>
                </a:extLst>
              </p:cNvPr>
              <p:cNvSpPr txBox="1"/>
              <p:nvPr/>
            </p:nvSpPr>
            <p:spPr>
              <a:xfrm flipH="1">
                <a:off x="9373715" y="2977474"/>
                <a:ext cx="63045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0</m:t>
                      </m:r>
                    </m:oMath>
                  </m:oMathPara>
                </a14:m>
                <a:endParaRPr lang="en-GB" dirty="0"/>
              </a:p>
            </p:txBody>
          </p:sp>
        </mc:Choice>
        <mc:Fallback xmlns="">
          <p:sp>
            <p:nvSpPr>
              <p:cNvPr id="48" name="CasellaDiTesto 47">
                <a:extLst>
                  <a:ext uri="{FF2B5EF4-FFF2-40B4-BE49-F238E27FC236}">
                    <a16:creationId xmlns:a16="http://schemas.microsoft.com/office/drawing/2014/main" id="{C6BEE4D8-FC29-4F69-A38E-4A1D4E6070C0}"/>
                  </a:ext>
                </a:extLst>
              </p:cNvPr>
              <p:cNvSpPr txBox="1">
                <a:spLocks noRot="1" noChangeAspect="1" noMove="1" noResize="1" noEditPoints="1" noAdjustHandles="1" noChangeArrowheads="1" noChangeShapeType="1" noTextEdit="1"/>
              </p:cNvSpPr>
              <p:nvPr/>
            </p:nvSpPr>
            <p:spPr>
              <a:xfrm flipH="1">
                <a:off x="9373715" y="2977474"/>
                <a:ext cx="630451" cy="400110"/>
              </a:xfrm>
              <a:prstGeom prst="rect">
                <a:avLst/>
              </a:prstGeom>
              <a:blipFill>
                <a:blip r:embed="rId13"/>
                <a:stretch>
                  <a:fillRect/>
                </a:stretch>
              </a:blipFill>
            </p:spPr>
            <p:txBody>
              <a:bodyPr/>
              <a:lstStyle/>
              <a:p>
                <a:r>
                  <a:rPr lang="en-GB">
                    <a:noFill/>
                  </a:rPr>
                  <a:t> </a:t>
                </a:r>
              </a:p>
            </p:txBody>
          </p:sp>
        </mc:Fallback>
      </mc:AlternateContent>
      <p:pic>
        <p:nvPicPr>
          <p:cNvPr id="50" name="Immagine 49">
            <a:extLst>
              <a:ext uri="{FF2B5EF4-FFF2-40B4-BE49-F238E27FC236}">
                <a16:creationId xmlns:a16="http://schemas.microsoft.com/office/drawing/2014/main" id="{AD2D2EB6-6219-48FF-AAB0-28C13A46D547}"/>
              </a:ext>
            </a:extLst>
          </p:cNvPr>
          <p:cNvPicPr>
            <a:picLocks noChangeAspect="1"/>
          </p:cNvPicPr>
          <p:nvPr/>
        </p:nvPicPr>
        <p:blipFill>
          <a:blip r:embed="rId14"/>
          <a:stretch>
            <a:fillRect/>
          </a:stretch>
        </p:blipFill>
        <p:spPr>
          <a:xfrm>
            <a:off x="3061697" y="3281104"/>
            <a:ext cx="3454113" cy="2592604"/>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65F8F98C-9CAE-426B-9A5A-5D7C5BF905CC}"/>
                  </a:ext>
                </a:extLst>
              </p:cNvPr>
              <p:cNvSpPr txBox="1"/>
              <p:nvPr/>
            </p:nvSpPr>
            <p:spPr>
              <a:xfrm>
                <a:off x="3774925" y="3358922"/>
                <a:ext cx="2213808" cy="802464"/>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500" b="1" i="1">
                              <a:solidFill>
                                <a:srgbClr val="FF8C00"/>
                              </a:solidFill>
                              <a:latin typeface="Cambria Math" panose="02040503050406030204" pitchFamily="18" charset="0"/>
                              <a:ea typeface="Cambria Math" panose="02040503050406030204" pitchFamily="18" charset="0"/>
                            </a:rPr>
                          </m:ctrlPr>
                        </m:sSubPr>
                        <m:e>
                          <m:r>
                            <a:rPr lang="en-GB" sz="1500" b="1" i="1">
                              <a:solidFill>
                                <a:srgbClr val="FF8C00"/>
                              </a:solidFill>
                              <a:latin typeface="Cambria Math" panose="02040503050406030204" pitchFamily="18" charset="0"/>
                              <a:ea typeface="Cambria Math" panose="02040503050406030204" pitchFamily="18" charset="0"/>
                            </a:rPr>
                            <m:t>𝒁</m:t>
                          </m:r>
                        </m:e>
                        <m:sub>
                          <m:r>
                            <a:rPr lang="en-GB" sz="1500" b="1" i="1">
                              <a:solidFill>
                                <a:srgbClr val="FF8C00"/>
                              </a:solidFill>
                              <a:latin typeface="Cambria Math" panose="02040503050406030204" pitchFamily="18" charset="0"/>
                              <a:ea typeface="Cambria Math" panose="02040503050406030204" pitchFamily="18" charset="0"/>
                            </a:rPr>
                            <m:t>𝒃</m:t>
                          </m:r>
                        </m:sub>
                      </m:sSub>
                      <m:r>
                        <a:rPr lang="en-GB" sz="1500" b="1" i="1">
                          <a:solidFill>
                            <a:srgbClr val="FF8C00"/>
                          </a:solidFill>
                          <a:latin typeface="Cambria Math" panose="02040503050406030204" pitchFamily="18" charset="0"/>
                          <a:ea typeface="Cambria Math" panose="02040503050406030204" pitchFamily="18" charset="0"/>
                        </a:rPr>
                        <m:t>=</m:t>
                      </m:r>
                      <m:r>
                        <a:rPr lang="en-GB" sz="1500" b="1" i="1">
                          <a:solidFill>
                            <a:srgbClr val="FF8C00"/>
                          </a:solidFill>
                          <a:latin typeface="Cambria Math" panose="02040503050406030204" pitchFamily="18" charset="0"/>
                          <a:ea typeface="Cambria Math" panose="02040503050406030204" pitchFamily="18" charset="0"/>
                        </a:rPr>
                        <m:t>𝟎</m:t>
                      </m:r>
                      <m:r>
                        <a:rPr lang="en-GB" sz="1500" b="1" i="1">
                          <a:solidFill>
                            <a:srgbClr val="FF8C00"/>
                          </a:solidFill>
                          <a:latin typeface="Cambria Math" panose="02040503050406030204" pitchFamily="18" charset="0"/>
                          <a:ea typeface="Cambria Math" panose="02040503050406030204" pitchFamily="18" charset="0"/>
                        </a:rPr>
                        <m:t>.</m:t>
                      </m:r>
                      <m:r>
                        <a:rPr lang="en-GB" sz="1500" b="1" i="1">
                          <a:solidFill>
                            <a:srgbClr val="FF8C00"/>
                          </a:solidFill>
                          <a:latin typeface="Cambria Math" panose="02040503050406030204" pitchFamily="18" charset="0"/>
                          <a:ea typeface="Cambria Math" panose="02040503050406030204" pitchFamily="18" charset="0"/>
                        </a:rPr>
                        <m:t>𝟒𝟑</m:t>
                      </m:r>
                      <m:f>
                        <m:fPr>
                          <m:ctrlPr>
                            <a:rPr lang="en-GB" sz="1500" b="1" i="1">
                              <a:solidFill>
                                <a:srgbClr val="FF8C00"/>
                              </a:solidFill>
                              <a:latin typeface="Cambria Math" panose="02040503050406030204" pitchFamily="18" charset="0"/>
                              <a:ea typeface="Cambria Math" panose="02040503050406030204" pitchFamily="18" charset="0"/>
                            </a:rPr>
                          </m:ctrlPr>
                        </m:fPr>
                        <m:num>
                          <m:r>
                            <a:rPr lang="en-GB" sz="1500" b="1" i="1">
                              <a:solidFill>
                                <a:srgbClr val="FF8C00"/>
                              </a:solidFill>
                              <a:latin typeface="Cambria Math" panose="02040503050406030204" pitchFamily="18" charset="0"/>
                              <a:ea typeface="Cambria Math" panose="02040503050406030204" pitchFamily="18" charset="0"/>
                            </a:rPr>
                            <m:t>𝟐</m:t>
                          </m:r>
                          <m:r>
                            <a:rPr lang="en-GB" sz="1500" b="1" i="1">
                              <a:solidFill>
                                <a:srgbClr val="FF8C00"/>
                              </a:solidFill>
                              <a:latin typeface="Cambria Math" panose="02040503050406030204" pitchFamily="18" charset="0"/>
                              <a:ea typeface="Cambria Math" panose="02040503050406030204" pitchFamily="18" charset="0"/>
                            </a:rPr>
                            <m:t>𝝅</m:t>
                          </m:r>
                          <m:r>
                            <a:rPr lang="en-GB" sz="1500" b="1" i="1">
                              <a:solidFill>
                                <a:srgbClr val="FF8C00"/>
                              </a:solidFill>
                              <a:latin typeface="Cambria Math" panose="02040503050406030204" pitchFamily="18" charset="0"/>
                              <a:ea typeface="Cambria Math" panose="02040503050406030204" pitchFamily="18" charset="0"/>
                            </a:rPr>
                            <m:t>𝒇𝒋</m:t>
                          </m:r>
                          <m:r>
                            <a:rPr lang="en-GB" sz="1500" b="1" i="1">
                              <a:solidFill>
                                <a:srgbClr val="FF8C00"/>
                              </a:solidFill>
                              <a:latin typeface="Cambria Math" panose="02040503050406030204" pitchFamily="18" charset="0"/>
                              <a:ea typeface="Cambria Math" panose="02040503050406030204" pitchFamily="18" charset="0"/>
                            </a:rPr>
                            <m:t>/</m:t>
                          </m:r>
                          <m:sSub>
                            <m:sSubPr>
                              <m:ctrlPr>
                                <a:rPr lang="en-GB" sz="1500" b="1" i="1">
                                  <a:solidFill>
                                    <a:srgbClr val="FF8C00"/>
                                  </a:solidFill>
                                  <a:latin typeface="Cambria Math" panose="02040503050406030204" pitchFamily="18" charset="0"/>
                                  <a:ea typeface="Cambria Math" panose="02040503050406030204" pitchFamily="18" charset="0"/>
                                </a:rPr>
                              </m:ctrlPr>
                            </m:sSubPr>
                            <m:e>
                              <m:r>
                                <a:rPr lang="en-GB" sz="1500" b="1" i="1">
                                  <a:solidFill>
                                    <a:srgbClr val="FF8C00"/>
                                  </a:solidFill>
                                  <a:latin typeface="Cambria Math" panose="02040503050406030204" pitchFamily="18" charset="0"/>
                                  <a:ea typeface="Cambria Math" panose="02040503050406030204" pitchFamily="18" charset="0"/>
                                </a:rPr>
                                <m:t>𝝎</m:t>
                              </m:r>
                            </m:e>
                            <m:sub>
                              <m:r>
                                <a:rPr lang="en-GB" sz="1500" b="1" i="1">
                                  <a:solidFill>
                                    <a:srgbClr val="FF8C00"/>
                                  </a:solidFill>
                                  <a:latin typeface="Cambria Math" panose="02040503050406030204" pitchFamily="18" charset="0"/>
                                  <a:ea typeface="Cambria Math" panose="02040503050406030204" pitchFamily="18" charset="0"/>
                                </a:rPr>
                                <m:t>𝟏</m:t>
                              </m:r>
                            </m:sub>
                          </m:sSub>
                        </m:num>
                        <m:den>
                          <m:r>
                            <a:rPr lang="en-GB" sz="1500" b="1" i="1">
                              <a:solidFill>
                                <a:srgbClr val="FF8C00"/>
                              </a:solidFill>
                              <a:latin typeface="Cambria Math" panose="02040503050406030204" pitchFamily="18" charset="0"/>
                              <a:ea typeface="Cambria Math" panose="02040503050406030204" pitchFamily="18" charset="0"/>
                            </a:rPr>
                            <m:t>𝟏</m:t>
                          </m:r>
                          <m:r>
                            <a:rPr lang="en-GB" sz="1500" b="1" i="1">
                              <a:solidFill>
                                <a:srgbClr val="FF8C00"/>
                              </a:solidFill>
                              <a:latin typeface="Cambria Math" panose="02040503050406030204" pitchFamily="18" charset="0"/>
                              <a:ea typeface="Cambria Math" panose="02040503050406030204" pitchFamily="18" charset="0"/>
                            </a:rPr>
                            <m:t>+</m:t>
                          </m:r>
                          <m:r>
                            <a:rPr lang="en-GB" sz="1500" b="1" i="1">
                              <a:solidFill>
                                <a:srgbClr val="FF8C00"/>
                              </a:solidFill>
                              <a:latin typeface="Cambria Math" panose="02040503050406030204" pitchFamily="18" charset="0"/>
                              <a:ea typeface="Cambria Math" panose="02040503050406030204" pitchFamily="18" charset="0"/>
                            </a:rPr>
                            <m:t>𝟐</m:t>
                          </m:r>
                          <m:r>
                            <a:rPr lang="en-GB" sz="1500" b="1" i="1">
                              <a:solidFill>
                                <a:srgbClr val="FF8C00"/>
                              </a:solidFill>
                              <a:latin typeface="Cambria Math" panose="02040503050406030204" pitchFamily="18" charset="0"/>
                              <a:ea typeface="Cambria Math" panose="02040503050406030204" pitchFamily="18" charset="0"/>
                            </a:rPr>
                            <m:t>𝝅</m:t>
                          </m:r>
                          <m:r>
                            <a:rPr lang="en-GB" sz="1500" b="1" i="1">
                              <a:solidFill>
                                <a:srgbClr val="FF8C00"/>
                              </a:solidFill>
                              <a:latin typeface="Cambria Math" panose="02040503050406030204" pitchFamily="18" charset="0"/>
                              <a:ea typeface="Cambria Math" panose="02040503050406030204" pitchFamily="18" charset="0"/>
                            </a:rPr>
                            <m:t>𝒇𝒋</m:t>
                          </m:r>
                          <m:r>
                            <a:rPr lang="en-GB" sz="1500" b="1" i="1">
                              <a:solidFill>
                                <a:srgbClr val="FF8C00"/>
                              </a:solidFill>
                              <a:latin typeface="Cambria Math" panose="02040503050406030204" pitchFamily="18" charset="0"/>
                              <a:ea typeface="Cambria Math" panose="02040503050406030204" pitchFamily="18" charset="0"/>
                            </a:rPr>
                            <m:t>/</m:t>
                          </m:r>
                          <m:sSub>
                            <m:sSubPr>
                              <m:ctrlPr>
                                <a:rPr lang="en-GB" sz="1500" b="1" i="1">
                                  <a:solidFill>
                                    <a:srgbClr val="FF8C00"/>
                                  </a:solidFill>
                                  <a:latin typeface="Cambria Math" panose="02040503050406030204" pitchFamily="18" charset="0"/>
                                  <a:ea typeface="Cambria Math" panose="02040503050406030204" pitchFamily="18" charset="0"/>
                                </a:rPr>
                              </m:ctrlPr>
                            </m:sSubPr>
                            <m:e>
                              <m:r>
                                <a:rPr lang="en-GB" sz="1500" b="1" i="1">
                                  <a:solidFill>
                                    <a:srgbClr val="FF8C00"/>
                                  </a:solidFill>
                                  <a:latin typeface="Cambria Math" panose="02040503050406030204" pitchFamily="18" charset="0"/>
                                  <a:ea typeface="Cambria Math" panose="02040503050406030204" pitchFamily="18" charset="0"/>
                                </a:rPr>
                                <m:t>𝝎</m:t>
                              </m:r>
                            </m:e>
                            <m:sub>
                              <m:r>
                                <a:rPr lang="en-GB" sz="1500" b="1" i="1">
                                  <a:solidFill>
                                    <a:srgbClr val="FF8C00"/>
                                  </a:solidFill>
                                  <a:latin typeface="Cambria Math" panose="02040503050406030204" pitchFamily="18" charset="0"/>
                                  <a:ea typeface="Cambria Math" panose="02040503050406030204" pitchFamily="18" charset="0"/>
                                </a:rPr>
                                <m:t>𝟏</m:t>
                              </m:r>
                            </m:sub>
                          </m:sSub>
                        </m:den>
                      </m:f>
                    </m:oMath>
                  </m:oMathPara>
                </a14:m>
                <a:endParaRPr lang="en-GB" sz="1500" b="1" i="1" dirty="0">
                  <a:solidFill>
                    <a:srgbClr val="FF8C00"/>
                  </a:solidFill>
                  <a:latin typeface="Cambria Math" panose="02040503050406030204" pitchFamily="18" charset="0"/>
                  <a:ea typeface="Cambria Math" panose="02040503050406030204" pitchFamily="18" charset="0"/>
                </a:endParaRPr>
              </a:p>
              <a:p>
                <a14:m>
                  <m:oMath xmlns:m="http://schemas.openxmlformats.org/officeDocument/2006/math">
                    <m:sSub>
                      <m:sSubPr>
                        <m:ctrlPr>
                          <a:rPr lang="en-GB" sz="1500" b="1" i="1" smtClean="0">
                            <a:solidFill>
                              <a:srgbClr val="FF8C00"/>
                            </a:solidFill>
                            <a:latin typeface="Cambria Math" panose="02040503050406030204" pitchFamily="18" charset="0"/>
                            <a:ea typeface="Cambria Math" panose="02040503050406030204" pitchFamily="18" charset="0"/>
                          </a:rPr>
                        </m:ctrlPr>
                      </m:sSubPr>
                      <m:e>
                        <m:r>
                          <a:rPr lang="en-GB" sz="1500" b="1" i="1">
                            <a:solidFill>
                              <a:srgbClr val="FF8C00"/>
                            </a:solidFill>
                            <a:latin typeface="Cambria Math" panose="02040503050406030204" pitchFamily="18" charset="0"/>
                            <a:ea typeface="Cambria Math" panose="02040503050406030204" pitchFamily="18" charset="0"/>
                          </a:rPr>
                          <m:t>𝝎</m:t>
                        </m:r>
                      </m:e>
                      <m:sub>
                        <m:r>
                          <a:rPr lang="en-GB" sz="1500" b="1" i="1">
                            <a:solidFill>
                              <a:srgbClr val="FF8C00"/>
                            </a:solidFill>
                            <a:latin typeface="Cambria Math" panose="02040503050406030204" pitchFamily="18" charset="0"/>
                            <a:ea typeface="Cambria Math" panose="02040503050406030204" pitchFamily="18" charset="0"/>
                          </a:rPr>
                          <m:t>𝟏</m:t>
                        </m:r>
                      </m:sub>
                    </m:sSub>
                    <m:r>
                      <a:rPr lang="en-GB" sz="1500" b="1" i="1">
                        <a:solidFill>
                          <a:srgbClr val="FF8C00"/>
                        </a:solidFill>
                        <a:latin typeface="Cambria Math" panose="02040503050406030204" pitchFamily="18" charset="0"/>
                        <a:ea typeface="Cambria Math" panose="02040503050406030204" pitchFamily="18" charset="0"/>
                      </a:rPr>
                      <m:t>=</m:t>
                    </m:r>
                    <m:r>
                      <a:rPr lang="en-GB" sz="1500" b="1" i="1">
                        <a:solidFill>
                          <a:srgbClr val="FF8C00"/>
                        </a:solidFill>
                        <a:latin typeface="Cambria Math" panose="02040503050406030204" pitchFamily="18" charset="0"/>
                        <a:ea typeface="Cambria Math" panose="02040503050406030204" pitchFamily="18" charset="0"/>
                      </a:rPr>
                      <m:t>𝟓</m:t>
                    </m:r>
                  </m:oMath>
                </a14:m>
                <a:r>
                  <a:rPr lang="en-GB" sz="1500" b="1" i="1" dirty="0">
                    <a:solidFill>
                      <a:srgbClr val="FF8C00"/>
                    </a:solidFill>
                    <a:latin typeface="Cambria Math" panose="02040503050406030204" pitchFamily="18" charset="0"/>
                    <a:ea typeface="Cambria Math" panose="02040503050406030204" pitchFamily="18" charset="0"/>
                  </a:rPr>
                  <a:t> </a:t>
                </a:r>
                <a:r>
                  <a:rPr lang="en-GB" sz="1500" b="1" dirty="0">
                    <a:solidFill>
                      <a:srgbClr val="FF8C00"/>
                    </a:solidFill>
                    <a:latin typeface="Cambria Math" panose="02040503050406030204" pitchFamily="18" charset="0"/>
                    <a:ea typeface="Cambria Math" panose="02040503050406030204" pitchFamily="18" charset="0"/>
                  </a:rPr>
                  <a:t>Grad/s</a:t>
                </a:r>
                <a:endParaRPr lang="en-GB" sz="1500" b="1" i="1" dirty="0">
                  <a:solidFill>
                    <a:srgbClr val="FF8C00"/>
                  </a:solidFill>
                  <a:latin typeface="Cambria Math" panose="02040503050406030204" pitchFamily="18" charset="0"/>
                  <a:ea typeface="Cambria Math" panose="02040503050406030204" pitchFamily="18" charset="0"/>
                </a:endParaRPr>
              </a:p>
            </p:txBody>
          </p:sp>
        </mc:Choice>
        <mc:Fallback xmlns="">
          <p:sp>
            <p:nvSpPr>
              <p:cNvPr id="18" name="CasellaDiTesto 17">
                <a:extLst>
                  <a:ext uri="{FF2B5EF4-FFF2-40B4-BE49-F238E27FC236}">
                    <a16:creationId xmlns:a16="http://schemas.microsoft.com/office/drawing/2014/main" id="{65F8F98C-9CAE-426B-9A5A-5D7C5BF905CC}"/>
                  </a:ext>
                </a:extLst>
              </p:cNvPr>
              <p:cNvSpPr txBox="1">
                <a:spLocks noRot="1" noChangeAspect="1" noMove="1" noResize="1" noEditPoints="1" noAdjustHandles="1" noChangeArrowheads="1" noChangeShapeType="1" noTextEdit="1"/>
              </p:cNvSpPr>
              <p:nvPr/>
            </p:nvSpPr>
            <p:spPr>
              <a:xfrm>
                <a:off x="3774925" y="3358922"/>
                <a:ext cx="2213808" cy="802464"/>
              </a:xfrm>
              <a:prstGeom prst="rect">
                <a:avLst/>
              </a:prstGeom>
              <a:blipFill>
                <a:blip r:embed="rId15"/>
                <a:stretch>
                  <a:fillRect b="-671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D995AA4E-B587-4070-87FB-A79587A10147}"/>
                  </a:ext>
                </a:extLst>
              </p:cNvPr>
              <p:cNvSpPr txBox="1"/>
              <p:nvPr/>
            </p:nvSpPr>
            <p:spPr>
              <a:xfrm>
                <a:off x="4157431" y="5150669"/>
                <a:ext cx="144304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b="1" i="1" smtClean="0">
                              <a:solidFill>
                                <a:srgbClr val="BF00BF"/>
                              </a:solidFill>
                              <a:latin typeface="Cambria Math" panose="02040503050406030204" pitchFamily="18" charset="0"/>
                            </a:rPr>
                          </m:ctrlPr>
                        </m:dPr>
                        <m:e>
                          <m:r>
                            <a:rPr lang="en-GB" b="1" i="1" smtClean="0">
                              <a:solidFill>
                                <a:srgbClr val="BF00BF"/>
                              </a:solidFill>
                              <a:latin typeface="Cambria Math" panose="02040503050406030204" pitchFamily="18" charset="0"/>
                            </a:rPr>
                            <m:t>𝑺</m:t>
                          </m:r>
                        </m:e>
                      </m:d>
                      <m:r>
                        <a:rPr lang="en-GB" b="1" i="1" smtClean="0">
                          <a:solidFill>
                            <a:srgbClr val="BF00BF"/>
                          </a:solidFill>
                          <a:latin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𝓕</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𝝀</m:t>
                          </m:r>
                        </m:e>
                      </m:d>
                      <m:r>
                        <a:rPr lang="en-GB" b="1" i="1" smtClean="0">
                          <a:solidFill>
                            <a:srgbClr val="BF00BF"/>
                          </a:solidFill>
                          <a:latin typeface="Cambria Math" panose="02040503050406030204" pitchFamily="18" charset="0"/>
                          <a:ea typeface="Cambria Math" panose="02040503050406030204" pitchFamily="18" charset="0"/>
                        </a:rPr>
                        <m:t>|</m:t>
                      </m:r>
                    </m:oMath>
                  </m:oMathPara>
                </a14:m>
                <a:endParaRPr lang="en-GB" b="1" dirty="0">
                  <a:solidFill>
                    <a:srgbClr val="BF00BF"/>
                  </a:solidFill>
                </a:endParaRPr>
              </a:p>
            </p:txBody>
          </p:sp>
        </mc:Choice>
        <mc:Fallback xmlns="">
          <p:sp>
            <p:nvSpPr>
              <p:cNvPr id="22" name="CasellaDiTesto 21">
                <a:extLst>
                  <a:ext uri="{FF2B5EF4-FFF2-40B4-BE49-F238E27FC236}">
                    <a16:creationId xmlns:a16="http://schemas.microsoft.com/office/drawing/2014/main" id="{D995AA4E-B587-4070-87FB-A79587A10147}"/>
                  </a:ext>
                </a:extLst>
              </p:cNvPr>
              <p:cNvSpPr txBox="1">
                <a:spLocks noRot="1" noChangeAspect="1" noMove="1" noResize="1" noEditPoints="1" noAdjustHandles="1" noChangeArrowheads="1" noChangeShapeType="1" noTextEdit="1"/>
              </p:cNvSpPr>
              <p:nvPr/>
            </p:nvSpPr>
            <p:spPr>
              <a:xfrm>
                <a:off x="4157431" y="5150669"/>
                <a:ext cx="1443041" cy="369332"/>
              </a:xfrm>
              <a:prstGeom prst="rect">
                <a:avLst/>
              </a:prstGeom>
              <a:blipFill>
                <a:blip r:embed="rId16"/>
                <a:stretch>
                  <a:fillRect b="-114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222C6CD9-9116-4102-9715-2F58B069B44E}"/>
                  </a:ext>
                </a:extLst>
              </p:cNvPr>
              <p:cNvSpPr txBox="1"/>
              <p:nvPr/>
            </p:nvSpPr>
            <p:spPr>
              <a:xfrm>
                <a:off x="3623570" y="4490389"/>
                <a:ext cx="7216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FF8C00"/>
                          </a:solidFill>
                          <a:latin typeface="Cambria Math" panose="02040503050406030204" pitchFamily="18" charset="0"/>
                          <a:ea typeface="Cambria Math" panose="02040503050406030204" pitchFamily="18" charset="0"/>
                        </a:rPr>
                        <m:t>|</m:t>
                      </m:r>
                      <m:sSub>
                        <m:sSubPr>
                          <m:ctrlPr>
                            <a:rPr lang="en-GB" sz="1800" b="1" i="1" smtClean="0">
                              <a:solidFill>
                                <a:srgbClr val="FF8C00"/>
                              </a:solidFill>
                              <a:latin typeface="Cambria Math" panose="02040503050406030204" pitchFamily="18" charset="0"/>
                              <a:ea typeface="Cambria Math" panose="02040503050406030204" pitchFamily="18" charset="0"/>
                            </a:rPr>
                          </m:ctrlPr>
                        </m:sSubPr>
                        <m:e>
                          <m:r>
                            <a:rPr lang="en-GB" sz="1800" b="1" i="1">
                              <a:solidFill>
                                <a:srgbClr val="FF8C00"/>
                              </a:solidFill>
                              <a:latin typeface="Cambria Math" panose="02040503050406030204" pitchFamily="18" charset="0"/>
                              <a:ea typeface="Cambria Math" panose="02040503050406030204" pitchFamily="18" charset="0"/>
                            </a:rPr>
                            <m:t>𝒁</m:t>
                          </m:r>
                        </m:e>
                        <m:sub>
                          <m:r>
                            <a:rPr lang="en-GB" sz="1800" b="1" i="1">
                              <a:solidFill>
                                <a:srgbClr val="FF8C00"/>
                              </a:solidFill>
                              <a:latin typeface="Cambria Math" panose="02040503050406030204" pitchFamily="18" charset="0"/>
                              <a:ea typeface="Cambria Math" panose="02040503050406030204" pitchFamily="18" charset="0"/>
                            </a:rPr>
                            <m:t>𝒃</m:t>
                          </m:r>
                        </m:sub>
                      </m:sSub>
                      <m:r>
                        <a:rPr lang="en-GB" sz="1800" b="1" i="1" smtClean="0">
                          <a:solidFill>
                            <a:srgbClr val="FF8C00"/>
                          </a:solidFill>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7" name="CasellaDiTesto 36">
                <a:extLst>
                  <a:ext uri="{FF2B5EF4-FFF2-40B4-BE49-F238E27FC236}">
                    <a16:creationId xmlns:a16="http://schemas.microsoft.com/office/drawing/2014/main" id="{222C6CD9-9116-4102-9715-2F58B069B44E}"/>
                  </a:ext>
                </a:extLst>
              </p:cNvPr>
              <p:cNvSpPr txBox="1">
                <a:spLocks noRot="1" noChangeAspect="1" noMove="1" noResize="1" noEditPoints="1" noAdjustHandles="1" noChangeArrowheads="1" noChangeShapeType="1" noTextEdit="1"/>
              </p:cNvSpPr>
              <p:nvPr/>
            </p:nvSpPr>
            <p:spPr>
              <a:xfrm>
                <a:off x="3623570" y="4490389"/>
                <a:ext cx="721623" cy="369332"/>
              </a:xfrm>
              <a:prstGeom prst="rect">
                <a:avLst/>
              </a:prstGeom>
              <a:blipFill>
                <a:blip r:embed="rId17"/>
                <a:stretch>
                  <a:fillRect b="-13333"/>
                </a:stretch>
              </a:blipFill>
            </p:spPr>
            <p:txBody>
              <a:bodyPr/>
              <a:lstStyle/>
              <a:p>
                <a:r>
                  <a:rPr lang="en-GB">
                    <a:noFill/>
                  </a:rPr>
                  <a:t> </a:t>
                </a:r>
              </a:p>
            </p:txBody>
          </p:sp>
        </mc:Fallback>
      </mc:AlternateContent>
      <p:pic>
        <p:nvPicPr>
          <p:cNvPr id="51" name="Immagine 50">
            <a:extLst>
              <a:ext uri="{FF2B5EF4-FFF2-40B4-BE49-F238E27FC236}">
                <a16:creationId xmlns:a16="http://schemas.microsoft.com/office/drawing/2014/main" id="{D0D34E2D-CF00-4F9A-A6E7-2904AB741289}"/>
              </a:ext>
            </a:extLst>
          </p:cNvPr>
          <p:cNvPicPr>
            <a:picLocks noChangeAspect="1"/>
          </p:cNvPicPr>
          <p:nvPr/>
        </p:nvPicPr>
        <p:blipFill>
          <a:blip r:embed="rId18"/>
          <a:stretch>
            <a:fillRect/>
          </a:stretch>
        </p:blipFill>
        <p:spPr>
          <a:xfrm>
            <a:off x="6610099" y="3279791"/>
            <a:ext cx="2457267" cy="2558799"/>
          </a:xfrm>
          <a:prstGeom prst="rect">
            <a:avLst/>
          </a:prstGeom>
        </p:spPr>
      </p:pic>
      <p:sp>
        <p:nvSpPr>
          <p:cNvPr id="35" name="CasellaDiTesto 34">
            <a:extLst>
              <a:ext uri="{FF2B5EF4-FFF2-40B4-BE49-F238E27FC236}">
                <a16:creationId xmlns:a16="http://schemas.microsoft.com/office/drawing/2014/main" id="{FE99B97F-6DC6-43FB-A7FC-4A693E36C42F}"/>
              </a:ext>
            </a:extLst>
          </p:cNvPr>
          <p:cNvSpPr txBox="1"/>
          <p:nvPr/>
        </p:nvSpPr>
        <p:spPr>
          <a:xfrm>
            <a:off x="7199815" y="4451863"/>
            <a:ext cx="1673233" cy="1077218"/>
          </a:xfrm>
          <a:prstGeom prst="rect">
            <a:avLst/>
          </a:prstGeom>
          <a:solidFill>
            <a:schemeClr val="bg1"/>
          </a:solidFill>
          <a:ln>
            <a:solidFill>
              <a:schemeClr val="tx1"/>
            </a:solidFill>
          </a:ln>
        </p:spPr>
        <p:txBody>
          <a:bodyPr wrap="square" rtlCol="0">
            <a:spAutoFit/>
          </a:bodyPr>
          <a:lstStyle/>
          <a:p>
            <a:r>
              <a:rPr lang="en-GB" sz="1600" b="1" dirty="0"/>
              <a:t>The low frequency regime (differentiation) dominates</a:t>
            </a:r>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92835048-52FA-4673-B350-CDD7F808EDA2}"/>
                  </a:ext>
                </a:extLst>
              </p:cNvPr>
              <p:cNvSpPr txBox="1"/>
              <p:nvPr/>
            </p:nvSpPr>
            <p:spPr>
              <a:xfrm>
                <a:off x="7691835" y="3430269"/>
                <a:ext cx="53594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𝑺</m:t>
                      </m:r>
                      <m:r>
                        <a:rPr lang="en-GB" b="1" i="1" smtClean="0">
                          <a:solidFill>
                            <a:schemeClr val="tx1"/>
                          </a:solidFill>
                          <a:latin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𝒁</m:t>
                          </m:r>
                        </m:e>
                        <m:sub>
                          <m:r>
                            <a:rPr lang="en-GB" b="1" i="1">
                              <a:solidFill>
                                <a:schemeClr val="tx1"/>
                              </a:solidFill>
                              <a:latin typeface="Cambria Math" panose="02040503050406030204" pitchFamily="18" charset="0"/>
                              <a:ea typeface="Cambria Math" panose="02040503050406030204" pitchFamily="18" charset="0"/>
                            </a:rPr>
                            <m:t>𝒃</m:t>
                          </m:r>
                        </m:sub>
                      </m:sSub>
                      <m:r>
                        <a:rPr lang="en-GB" b="1" i="1">
                          <a:solidFill>
                            <a:schemeClr val="tx1"/>
                          </a:solidFill>
                          <a:latin typeface="Cambria Math" panose="02040503050406030204" pitchFamily="18" charset="0"/>
                          <a:ea typeface="Cambria Math" panose="02040503050406030204" pitchFamily="18" charset="0"/>
                        </a:rPr>
                        <m:t>|</m:t>
                      </m:r>
                    </m:oMath>
                  </m:oMathPara>
                </a14:m>
                <a:endParaRPr lang="en-GB" dirty="0">
                  <a:solidFill>
                    <a:schemeClr val="tx1"/>
                  </a:solidFill>
                </a:endParaRPr>
              </a:p>
              <a:p>
                <a:endParaRPr lang="en-GB" b="1" dirty="0">
                  <a:solidFill>
                    <a:srgbClr val="BF00BF"/>
                  </a:solidFill>
                </a:endParaRPr>
              </a:p>
            </p:txBody>
          </p:sp>
        </mc:Choice>
        <mc:Fallback xmlns="">
          <p:sp>
            <p:nvSpPr>
              <p:cNvPr id="39" name="CasellaDiTesto 38">
                <a:extLst>
                  <a:ext uri="{FF2B5EF4-FFF2-40B4-BE49-F238E27FC236}">
                    <a16:creationId xmlns:a16="http://schemas.microsoft.com/office/drawing/2014/main" id="{92835048-52FA-4673-B350-CDD7F808EDA2}"/>
                  </a:ext>
                </a:extLst>
              </p:cNvPr>
              <p:cNvSpPr txBox="1">
                <a:spLocks noRot="1" noChangeAspect="1" noMove="1" noResize="1" noEditPoints="1" noAdjustHandles="1" noChangeArrowheads="1" noChangeShapeType="1" noTextEdit="1"/>
              </p:cNvSpPr>
              <p:nvPr/>
            </p:nvSpPr>
            <p:spPr>
              <a:xfrm>
                <a:off x="7691835" y="3430269"/>
                <a:ext cx="535940" cy="646331"/>
              </a:xfrm>
              <a:prstGeom prst="rect">
                <a:avLst/>
              </a:prstGeom>
              <a:blipFill>
                <a:blip r:embed="rId19"/>
                <a:stretch>
                  <a:fillRect l="-3409" r="-64773"/>
                </a:stretch>
              </a:blipFill>
            </p:spPr>
            <p:txBody>
              <a:bodyPr/>
              <a:lstStyle/>
              <a:p>
                <a:r>
                  <a:rPr lang="en-GB">
                    <a:noFill/>
                  </a:rPr>
                  <a:t> </a:t>
                </a:r>
              </a:p>
            </p:txBody>
          </p:sp>
        </mc:Fallback>
      </mc:AlternateContent>
    </p:spTree>
    <p:extLst>
      <p:ext uri="{BB962C8B-B14F-4D97-AF65-F5344CB8AC3E}">
        <p14:creationId xmlns:p14="http://schemas.microsoft.com/office/powerpoint/2010/main" val="3435111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F371203-0521-4F24-8C00-2DA0DB1EED8E}"/>
              </a:ext>
            </a:extLst>
          </p:cNvPr>
          <p:cNvPicPr>
            <a:picLocks noChangeAspect="1"/>
          </p:cNvPicPr>
          <p:nvPr/>
        </p:nvPicPr>
        <p:blipFill>
          <a:blip r:embed="rId2"/>
          <a:stretch>
            <a:fillRect/>
          </a:stretch>
        </p:blipFill>
        <p:spPr>
          <a:xfrm>
            <a:off x="6078856" y="1149064"/>
            <a:ext cx="5964953" cy="2528409"/>
          </a:xfrm>
          <a:prstGeom prst="rect">
            <a:avLst/>
          </a:prstGeom>
        </p:spPr>
      </p:pic>
      <p:sp>
        <p:nvSpPr>
          <p:cNvPr id="4" name="Segnaposto numero diapositiva 3">
            <a:extLst>
              <a:ext uri="{FF2B5EF4-FFF2-40B4-BE49-F238E27FC236}">
                <a16:creationId xmlns:a16="http://schemas.microsoft.com/office/drawing/2014/main" id="{81D060C9-BF26-4584-80E5-6E997B49529D}"/>
              </a:ext>
            </a:extLst>
          </p:cNvPr>
          <p:cNvSpPr>
            <a:spLocks noGrp="1"/>
          </p:cNvSpPr>
          <p:nvPr>
            <p:ph type="sldNum" sz="quarter" idx="12"/>
          </p:nvPr>
        </p:nvSpPr>
        <p:spPr/>
        <p:txBody>
          <a:bodyPr/>
          <a:lstStyle/>
          <a:p>
            <a:fld id="{F556478C-EA8F-4B12-8AB2-8053E5C3663D}" type="slidenum">
              <a:rPr lang="en-GB" smtClean="0"/>
              <a:t>84</a:t>
            </a:fld>
            <a:endParaRPr lang="en-GB"/>
          </a:p>
        </p:txBody>
      </p:sp>
      <p:sp>
        <p:nvSpPr>
          <p:cNvPr id="6" name="CasellaDiTesto 5">
            <a:extLst>
              <a:ext uri="{FF2B5EF4-FFF2-40B4-BE49-F238E27FC236}">
                <a16:creationId xmlns:a16="http://schemas.microsoft.com/office/drawing/2014/main" id="{4A7D4916-1830-4B03-9F51-A0C7512DF980}"/>
              </a:ext>
            </a:extLst>
          </p:cNvPr>
          <p:cNvSpPr txBox="1"/>
          <p:nvPr/>
        </p:nvSpPr>
        <p:spPr>
          <a:xfrm>
            <a:off x="9942" y="0"/>
            <a:ext cx="12192000" cy="707886"/>
          </a:xfrm>
          <a:prstGeom prst="rect">
            <a:avLst/>
          </a:prstGeom>
          <a:noFill/>
        </p:spPr>
        <p:txBody>
          <a:bodyPr wrap="square" rtlCol="0">
            <a:spAutoFit/>
          </a:bodyPr>
          <a:lstStyle/>
          <a:p>
            <a:pPr algn="ctr"/>
            <a:r>
              <a:rPr lang="en-GB" sz="4000" dirty="0">
                <a:latin typeface="+mj-lt"/>
              </a:rPr>
              <a:t>Stripline comb generator</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C8B3F1E1-A99D-4F4E-B4A5-666F4EE7E341}"/>
                  </a:ext>
                </a:extLst>
              </p:cNvPr>
              <p:cNvSpPr txBox="1"/>
              <p:nvPr/>
            </p:nvSpPr>
            <p:spPr>
              <a:xfrm>
                <a:off x="6570764" y="3684581"/>
                <a:ext cx="5506910" cy="672556"/>
              </a:xfrm>
              <a:prstGeom prst="rect">
                <a:avLst/>
              </a:prstGeom>
              <a:noFill/>
            </p:spPr>
            <p:txBody>
              <a:bodyPr wrap="square" rtlCol="0">
                <a:spAutoFit/>
              </a:bodyPr>
              <a:lstStyle/>
              <a:p>
                <a:pPr algn="ctr"/>
                <a:r>
                  <a:rPr lang="en-GB" b="1" dirty="0"/>
                  <a:t>Measured BPM signal (8 bunches) and comb output (8 </a:t>
                </a:r>
              </a:p>
              <a:p>
                <a:pPr algn="ctr"/>
                <a:r>
                  <a:rPr lang="en-GB" b="1" dirty="0"/>
                  <a:t>4-cycle tone bursts at 6</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𝒇</m:t>
                        </m:r>
                      </m:e>
                      <m:sub>
                        <m:r>
                          <a:rPr lang="en-GB" b="1" i="1">
                            <a:latin typeface="Cambria Math" panose="02040503050406030204" pitchFamily="18" charset="0"/>
                          </a:rPr>
                          <m:t>𝒓𝒇</m:t>
                        </m:r>
                      </m:sub>
                    </m:sSub>
                  </m:oMath>
                </a14:m>
                <a:r>
                  <a:rPr lang="en-GB" b="1" dirty="0"/>
                  <a:t>) at PLS, South Korea</a:t>
                </a:r>
              </a:p>
            </p:txBody>
          </p:sp>
        </mc:Choice>
        <mc:Fallback xmlns="">
          <p:sp>
            <p:nvSpPr>
              <p:cNvPr id="10" name="CasellaDiTesto 9">
                <a:extLst>
                  <a:ext uri="{FF2B5EF4-FFF2-40B4-BE49-F238E27FC236}">
                    <a16:creationId xmlns:a16="http://schemas.microsoft.com/office/drawing/2014/main" id="{C8B3F1E1-A99D-4F4E-B4A5-666F4EE7E341}"/>
                  </a:ext>
                </a:extLst>
              </p:cNvPr>
              <p:cNvSpPr txBox="1">
                <a:spLocks noRot="1" noChangeAspect="1" noMove="1" noResize="1" noEditPoints="1" noAdjustHandles="1" noChangeArrowheads="1" noChangeShapeType="1" noTextEdit="1"/>
              </p:cNvSpPr>
              <p:nvPr/>
            </p:nvSpPr>
            <p:spPr>
              <a:xfrm>
                <a:off x="6570764" y="3684581"/>
                <a:ext cx="5506910" cy="672556"/>
              </a:xfrm>
              <a:prstGeom prst="rect">
                <a:avLst/>
              </a:prstGeom>
              <a:blipFill>
                <a:blip r:embed="rId3"/>
                <a:stretch>
                  <a:fillRect t="-4505" r="-111" b="-99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F8A2B48-A3D3-496C-89D7-68DD67A207C5}"/>
                  </a:ext>
                </a:extLst>
              </p:cNvPr>
              <p:cNvSpPr txBox="1"/>
              <p:nvPr/>
            </p:nvSpPr>
            <p:spPr>
              <a:xfrm>
                <a:off x="67777" y="794484"/>
                <a:ext cx="5661275" cy="5910849"/>
              </a:xfrm>
              <a:prstGeom prst="rect">
                <a:avLst/>
              </a:prstGeom>
              <a:noFill/>
            </p:spPr>
            <p:txBody>
              <a:bodyPr wrap="square">
                <a:spAutoFit/>
              </a:bodyPr>
              <a:lstStyle/>
              <a:p>
                <a:pPr marL="285750" indent="-285750">
                  <a:buFont typeface="Wingdings" panose="05000000000000000000" pitchFamily="2" charset="2"/>
                  <a:buChar char="q"/>
                </a:pPr>
                <a:r>
                  <a:rPr lang="en-GB" sz="1700" dirty="0"/>
                  <a:t>To avoid this sampling sensitivity, the pickup signal is ‘lengthened’ by feeding it into a comb generator.</a:t>
                </a:r>
              </a:p>
              <a:p>
                <a:pPr marL="742950" lvl="1" indent="-285750">
                  <a:buFont typeface="Wingdings" panose="05000000000000000000" pitchFamily="2" charset="2"/>
                  <a:buChar char="Ø"/>
                </a:pPr>
                <a:r>
                  <a:rPr lang="en-GB" sz="1700" dirty="0"/>
                  <a:t>Planar stripline circuit made from a copper-clad teflon material and then gold plated to lower the losses.</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comb generator converts the pickup signal of a bunch into a tone burst of a few cycles at an harmonic of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a:t>
                </a:r>
              </a:p>
              <a:p>
                <a:endParaRPr lang="en-GB" sz="1700" dirty="0"/>
              </a:p>
              <a:p>
                <a:pPr marL="285750" indent="-285750">
                  <a:buFont typeface="Wingdings" panose="05000000000000000000" pitchFamily="2" charset="2"/>
                  <a:buChar char="q"/>
                </a:pPr>
                <a:r>
                  <a:rPr lang="en-GB" sz="1700" dirty="0"/>
                  <a:t>When the bunch-spacing is </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𝑇</m:t>
                        </m:r>
                      </m:e>
                      <m:sub>
                        <m:r>
                          <a:rPr lang="en-GB" sz="1700" i="1">
                            <a:latin typeface="Cambria Math" panose="02040503050406030204" pitchFamily="18" charset="0"/>
                          </a:rPr>
                          <m:t>𝑟𝑓</m:t>
                        </m:r>
                      </m:sub>
                    </m:sSub>
                  </m:oMath>
                </a14:m>
                <a:r>
                  <a:rPr lang="en-GB" sz="1700" dirty="0"/>
                  <a:t>, 4-cycle tone bursts at 6</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are often used (as in PEP-II, PLS).</a:t>
                </a:r>
              </a:p>
              <a:p>
                <a:pPr marL="742950" lvl="1" indent="-285750">
                  <a:buFont typeface="Wingdings" panose="05000000000000000000" pitchFamily="2" charset="2"/>
                  <a:buChar char="Ø"/>
                </a:pPr>
                <a:r>
                  <a:rPr lang="en-GB" sz="1700" dirty="0"/>
                  <a:t>The tone burst must be shorter than the bunch spacing to minimize the interbunch crosstalk.</a:t>
                </a:r>
              </a:p>
              <a:p>
                <a:pPr marL="742950" lvl="1" indent="-285750">
                  <a:buFont typeface="Wingdings" panose="05000000000000000000" pitchFamily="2" charset="2"/>
                  <a:buChar char="Ø"/>
                </a:pPr>
                <a:r>
                  <a:rPr lang="en-GB" sz="1700" dirty="0"/>
                  <a:t>Some margin is left since the actual bunch-spacing can be less than </a:t>
                </a:r>
                <a14:m>
                  <m:oMath xmlns:m="http://schemas.openxmlformats.org/officeDocument/2006/math">
                    <m:sSub>
                      <m:sSubPr>
                        <m:ctrlPr>
                          <a:rPr lang="en-GB" sz="1700" i="1" smtClean="0">
                            <a:latin typeface="Cambria Math" panose="02040503050406030204" pitchFamily="18" charset="0"/>
                          </a:rPr>
                        </m:ctrlPr>
                      </m:sSubPr>
                      <m:e>
                        <m:r>
                          <a:rPr lang="en-GB" sz="1700" i="1">
                            <a:latin typeface="Cambria Math" panose="02040503050406030204" pitchFamily="18" charset="0"/>
                          </a:rPr>
                          <m:t>𝑇</m:t>
                        </m:r>
                      </m:e>
                      <m:sub>
                        <m:r>
                          <a:rPr lang="en-GB" sz="1700" i="1">
                            <a:latin typeface="Cambria Math" panose="02040503050406030204" pitchFamily="18" charset="0"/>
                          </a:rPr>
                          <m:t>𝑟𝑓</m:t>
                        </m:r>
                      </m:sub>
                    </m:sSub>
                  </m:oMath>
                </a14:m>
                <a:r>
                  <a:rPr lang="en-GB" sz="1700" dirty="0"/>
                  <a:t>: adjacent bunches </a:t>
                </a:r>
              </a:p>
              <a:p>
                <a:pPr marL="1200150" lvl="2" indent="-285750">
                  <a:buFont typeface="Arial" panose="020B0604020202020204" pitchFamily="34" charset="0"/>
                  <a:buChar char="•"/>
                </a:pPr>
                <a:r>
                  <a:rPr lang="en-GB" sz="1700" dirty="0"/>
                  <a:t>have non-zero bunch length;</a:t>
                </a:r>
              </a:p>
              <a:p>
                <a:pPr marL="1200150" lvl="2" indent="-285750">
                  <a:buFont typeface="Arial" panose="020B0604020202020204" pitchFamily="34" charset="0"/>
                  <a:buChar char="•"/>
                </a:pPr>
                <a:r>
                  <a:rPr lang="en-GB" sz="1700" dirty="0"/>
                  <a:t>can oscillate not in phase.</a:t>
                </a:r>
              </a:p>
              <a:p>
                <a:pPr marL="1200150" lvl="2" indent="-285750">
                  <a:buFont typeface="Arial" panose="020B0604020202020204" pitchFamily="34" charset="0"/>
                  <a:buChar char="•"/>
                </a:pPr>
                <a:endParaRPr lang="en-GB" sz="1700" dirty="0"/>
              </a:p>
              <a:p>
                <a:pPr marL="285750" indent="-285750" algn="l">
                  <a:buFont typeface="Wingdings" panose="05000000000000000000" pitchFamily="2" charset="2"/>
                  <a:buChar char="q"/>
                </a:pPr>
                <a:r>
                  <a:rPr lang="en-GB" sz="1700" dirty="0"/>
                  <a:t>When a burst is phase-detected, the baseband phase-signal has a rectangular envelope with duration equal to that of the input burst.</a:t>
                </a:r>
              </a:p>
              <a:p>
                <a:pPr marL="742950" lvl="1" indent="-285750">
                  <a:buFont typeface="Wingdings" panose="05000000000000000000" pitchFamily="2" charset="2"/>
                  <a:buChar char="Ø"/>
                </a:pPr>
                <a:r>
                  <a:rPr lang="en-GB" sz="1700" dirty="0"/>
                  <a:t>The sampling of the phase-signal is less sensitive to pulse and clock timings.</a:t>
                </a:r>
              </a:p>
            </p:txBody>
          </p:sp>
        </mc:Choice>
        <mc:Fallback xmlns="">
          <p:sp>
            <p:nvSpPr>
              <p:cNvPr id="20" name="CasellaDiTesto 19">
                <a:extLst>
                  <a:ext uri="{FF2B5EF4-FFF2-40B4-BE49-F238E27FC236}">
                    <a16:creationId xmlns:a16="http://schemas.microsoft.com/office/drawing/2014/main" id="{3F8A2B48-A3D3-496C-89D7-68DD67A207C5}"/>
                  </a:ext>
                </a:extLst>
              </p:cNvPr>
              <p:cNvSpPr txBox="1">
                <a:spLocks noRot="1" noChangeAspect="1" noMove="1" noResize="1" noEditPoints="1" noAdjustHandles="1" noChangeArrowheads="1" noChangeShapeType="1" noTextEdit="1"/>
              </p:cNvSpPr>
              <p:nvPr/>
            </p:nvSpPr>
            <p:spPr>
              <a:xfrm>
                <a:off x="67777" y="794484"/>
                <a:ext cx="5661275" cy="5910849"/>
              </a:xfrm>
              <a:prstGeom prst="rect">
                <a:avLst/>
              </a:prstGeom>
              <a:blipFill>
                <a:blip r:embed="rId4"/>
                <a:stretch>
                  <a:fillRect l="-431" t="-309" r="-1507" b="-412"/>
                </a:stretch>
              </a:blipFill>
            </p:spPr>
            <p:txBody>
              <a:bodyPr/>
              <a:lstStyle/>
              <a:p>
                <a:r>
                  <a:rPr lang="en-GB">
                    <a:noFill/>
                  </a:rPr>
                  <a:t> </a:t>
                </a:r>
              </a:p>
            </p:txBody>
          </p:sp>
        </mc:Fallback>
      </mc:AlternateContent>
      <p:sp>
        <p:nvSpPr>
          <p:cNvPr id="3" name="CasellaDiTesto 2">
            <a:extLst>
              <a:ext uri="{FF2B5EF4-FFF2-40B4-BE49-F238E27FC236}">
                <a16:creationId xmlns:a16="http://schemas.microsoft.com/office/drawing/2014/main" id="{A1B28E1B-E12B-4BD4-99FD-967508CFA8D7}"/>
              </a:ext>
            </a:extLst>
          </p:cNvPr>
          <p:cNvSpPr txBox="1"/>
          <p:nvPr/>
        </p:nvSpPr>
        <p:spPr>
          <a:xfrm>
            <a:off x="10812536" y="2086153"/>
            <a:ext cx="1216903" cy="646331"/>
          </a:xfrm>
          <a:prstGeom prst="rect">
            <a:avLst/>
          </a:prstGeom>
          <a:solidFill>
            <a:schemeClr val="bg1"/>
          </a:solidFill>
          <a:ln>
            <a:solidFill>
              <a:schemeClr val="tx1"/>
            </a:solidFill>
          </a:ln>
        </p:spPr>
        <p:txBody>
          <a:bodyPr wrap="square" rtlCol="0">
            <a:spAutoFit/>
          </a:bodyPr>
          <a:lstStyle/>
          <a:p>
            <a:r>
              <a:rPr lang="en-GB" dirty="0">
                <a:solidFill>
                  <a:srgbClr val="FF0000"/>
                </a:solidFill>
              </a:rPr>
              <a:t>J. D. Fox et al. (2007)</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54871F60-B3D5-48AB-9ED8-A6FACA259B1A}"/>
                  </a:ext>
                </a:extLst>
              </p:cNvPr>
              <p:cNvSpPr txBox="1"/>
              <p:nvPr/>
            </p:nvSpPr>
            <p:spPr>
              <a:xfrm>
                <a:off x="5810903" y="794484"/>
                <a:ext cx="6411577" cy="395558"/>
              </a:xfrm>
              <a:prstGeom prst="rect">
                <a:avLst/>
              </a:prstGeom>
              <a:noFill/>
            </p:spPr>
            <p:txBody>
              <a:bodyPr wrap="square" rtlCol="0">
                <a:spAutoFit/>
              </a:bodyPr>
              <a:lstStyle/>
              <a:p>
                <a:pPr algn="ctr"/>
                <a:r>
                  <a:rPr lang="en-GB" b="1" dirty="0"/>
                  <a:t>4-cycle comb generator at 6</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𝒇</m:t>
                        </m:r>
                      </m:e>
                      <m:sub>
                        <m:r>
                          <a:rPr lang="en-GB" b="1" i="1">
                            <a:latin typeface="Cambria Math" panose="02040503050406030204" pitchFamily="18" charset="0"/>
                          </a:rPr>
                          <m:t>𝒓𝒇</m:t>
                        </m:r>
                      </m:sub>
                    </m:sSub>
                  </m:oMath>
                </a14:m>
                <a:r>
                  <a:rPr lang="en-GB" b="1" dirty="0"/>
                  <a:t> used for PEP-II</a:t>
                </a:r>
              </a:p>
            </p:txBody>
          </p:sp>
        </mc:Choice>
        <mc:Fallback xmlns="">
          <p:sp>
            <p:nvSpPr>
              <p:cNvPr id="5" name="CasellaDiTesto 4">
                <a:extLst>
                  <a:ext uri="{FF2B5EF4-FFF2-40B4-BE49-F238E27FC236}">
                    <a16:creationId xmlns:a16="http://schemas.microsoft.com/office/drawing/2014/main" id="{54871F60-B3D5-48AB-9ED8-A6FACA259B1A}"/>
                  </a:ext>
                </a:extLst>
              </p:cNvPr>
              <p:cNvSpPr txBox="1">
                <a:spLocks noRot="1" noChangeAspect="1" noMove="1" noResize="1" noEditPoints="1" noAdjustHandles="1" noChangeArrowheads="1" noChangeShapeType="1" noTextEdit="1"/>
              </p:cNvSpPr>
              <p:nvPr/>
            </p:nvSpPr>
            <p:spPr>
              <a:xfrm>
                <a:off x="5810903" y="794484"/>
                <a:ext cx="6411577" cy="395558"/>
              </a:xfrm>
              <a:prstGeom prst="rect">
                <a:avLst/>
              </a:prstGeom>
              <a:blipFill>
                <a:blip r:embed="rId5"/>
                <a:stretch>
                  <a:fillRect t="-6154" b="-18462"/>
                </a:stretch>
              </a:blipFill>
            </p:spPr>
            <p:txBody>
              <a:bodyPr/>
              <a:lstStyle/>
              <a:p>
                <a:r>
                  <a:rPr lang="en-GB">
                    <a:noFill/>
                  </a:rPr>
                  <a:t> </a:t>
                </a:r>
              </a:p>
            </p:txBody>
          </p:sp>
        </mc:Fallback>
      </mc:AlternateContent>
      <p:sp>
        <p:nvSpPr>
          <p:cNvPr id="9" name="CasellaDiTesto 8">
            <a:extLst>
              <a:ext uri="{FF2B5EF4-FFF2-40B4-BE49-F238E27FC236}">
                <a16:creationId xmlns:a16="http://schemas.microsoft.com/office/drawing/2014/main" id="{B6F308EF-E9AB-4869-84A2-0DC273A48008}"/>
              </a:ext>
            </a:extLst>
          </p:cNvPr>
          <p:cNvSpPr txBox="1"/>
          <p:nvPr/>
        </p:nvSpPr>
        <p:spPr>
          <a:xfrm>
            <a:off x="5766089" y="2301374"/>
            <a:ext cx="998596" cy="646331"/>
          </a:xfrm>
          <a:prstGeom prst="rect">
            <a:avLst/>
          </a:prstGeom>
          <a:solidFill>
            <a:schemeClr val="bg1"/>
          </a:solidFill>
          <a:ln>
            <a:solidFill>
              <a:schemeClr val="tx1"/>
            </a:solidFill>
          </a:ln>
        </p:spPr>
        <p:txBody>
          <a:bodyPr wrap="square" rtlCol="0">
            <a:spAutoFit/>
          </a:bodyPr>
          <a:lstStyle/>
          <a:p>
            <a:r>
              <a:rPr lang="en-GB" b="1" dirty="0">
                <a:solidFill>
                  <a:srgbClr val="BF00BF"/>
                </a:solidFill>
              </a:rPr>
              <a:t>Signal from PU</a:t>
            </a:r>
          </a:p>
        </p:txBody>
      </p:sp>
      <p:sp>
        <p:nvSpPr>
          <p:cNvPr id="15" name="CasellaDiTesto 14">
            <a:extLst>
              <a:ext uri="{FF2B5EF4-FFF2-40B4-BE49-F238E27FC236}">
                <a16:creationId xmlns:a16="http://schemas.microsoft.com/office/drawing/2014/main" id="{41F26B89-7964-43AD-A88D-7ACD8E7B12E5}"/>
              </a:ext>
            </a:extLst>
          </p:cNvPr>
          <p:cNvSpPr txBox="1"/>
          <p:nvPr/>
        </p:nvSpPr>
        <p:spPr>
          <a:xfrm>
            <a:off x="5766924" y="3350668"/>
            <a:ext cx="842154" cy="646331"/>
          </a:xfrm>
          <a:prstGeom prst="rect">
            <a:avLst/>
          </a:prstGeom>
          <a:solidFill>
            <a:schemeClr val="bg1"/>
          </a:solidFill>
          <a:ln>
            <a:solidFill>
              <a:schemeClr val="tx1"/>
            </a:solidFill>
          </a:ln>
        </p:spPr>
        <p:txBody>
          <a:bodyPr wrap="square" rtlCol="0">
            <a:spAutoFit/>
          </a:bodyPr>
          <a:lstStyle/>
          <a:p>
            <a:r>
              <a:rPr lang="en-GB" b="1" dirty="0">
                <a:solidFill>
                  <a:srgbClr val="0070C0"/>
                </a:solidFill>
              </a:rPr>
              <a:t>Comb output</a:t>
            </a:r>
          </a:p>
        </p:txBody>
      </p:sp>
      <p:sp>
        <p:nvSpPr>
          <p:cNvPr id="22" name="Freccia in giù 21">
            <a:extLst>
              <a:ext uri="{FF2B5EF4-FFF2-40B4-BE49-F238E27FC236}">
                <a16:creationId xmlns:a16="http://schemas.microsoft.com/office/drawing/2014/main" id="{293FE777-A366-4C41-9250-7A25ADBC3BB0}"/>
              </a:ext>
            </a:extLst>
          </p:cNvPr>
          <p:cNvSpPr/>
          <p:nvPr/>
        </p:nvSpPr>
        <p:spPr>
          <a:xfrm>
            <a:off x="6917098" y="2670706"/>
            <a:ext cx="231080" cy="238291"/>
          </a:xfrm>
          <a:prstGeom prst="downArrow">
            <a:avLst/>
          </a:prstGeom>
          <a:solidFill>
            <a:srgbClr val="BF00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ccia in giù 23">
            <a:extLst>
              <a:ext uri="{FF2B5EF4-FFF2-40B4-BE49-F238E27FC236}">
                <a16:creationId xmlns:a16="http://schemas.microsoft.com/office/drawing/2014/main" id="{9D7D3911-07FF-40B1-B9DE-1BBAD9334DE6}"/>
              </a:ext>
            </a:extLst>
          </p:cNvPr>
          <p:cNvSpPr/>
          <p:nvPr/>
        </p:nvSpPr>
        <p:spPr>
          <a:xfrm rot="5400000">
            <a:off x="6376308" y="3099933"/>
            <a:ext cx="231080" cy="238291"/>
          </a:xfrm>
          <a:prstGeom prst="downArrow">
            <a:avLst/>
          </a:prstGeom>
          <a:solidFill>
            <a:srgbClr val="1E77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a:extLst>
              <a:ext uri="{FF2B5EF4-FFF2-40B4-BE49-F238E27FC236}">
                <a16:creationId xmlns:a16="http://schemas.microsoft.com/office/drawing/2014/main" id="{9FBA87F3-4985-4BEB-B9B7-CB85213B1158}"/>
              </a:ext>
            </a:extLst>
          </p:cNvPr>
          <p:cNvPicPr>
            <a:picLocks noChangeAspect="1"/>
          </p:cNvPicPr>
          <p:nvPr/>
        </p:nvPicPr>
        <p:blipFill>
          <a:blip r:embed="rId6"/>
          <a:stretch>
            <a:fillRect/>
          </a:stretch>
        </p:blipFill>
        <p:spPr>
          <a:xfrm>
            <a:off x="6070969" y="4328623"/>
            <a:ext cx="6043741" cy="2233171"/>
          </a:xfrm>
          <a:prstGeom prst="rect">
            <a:avLst/>
          </a:prstGeom>
        </p:spPr>
      </p:pic>
      <p:sp>
        <p:nvSpPr>
          <p:cNvPr id="12" name="Rettangolo 11">
            <a:extLst>
              <a:ext uri="{FF2B5EF4-FFF2-40B4-BE49-F238E27FC236}">
                <a16:creationId xmlns:a16="http://schemas.microsoft.com/office/drawing/2014/main" id="{696F6DB8-FA98-4244-B65A-5ED87247E2F6}"/>
              </a:ext>
            </a:extLst>
          </p:cNvPr>
          <p:cNvSpPr/>
          <p:nvPr/>
        </p:nvSpPr>
        <p:spPr>
          <a:xfrm>
            <a:off x="7544188" y="6423754"/>
            <a:ext cx="4570521" cy="164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CA33FFD1-B90C-450F-B36C-9B838B15B92F}"/>
              </a:ext>
            </a:extLst>
          </p:cNvPr>
          <p:cNvSpPr txBox="1"/>
          <p:nvPr/>
        </p:nvSpPr>
        <p:spPr>
          <a:xfrm>
            <a:off x="6174068" y="6141026"/>
            <a:ext cx="1657719" cy="646331"/>
          </a:xfrm>
          <a:prstGeom prst="rect">
            <a:avLst/>
          </a:prstGeom>
          <a:solidFill>
            <a:schemeClr val="bg1"/>
          </a:solidFill>
          <a:ln>
            <a:solidFill>
              <a:schemeClr val="tx1"/>
            </a:solidFill>
          </a:ln>
        </p:spPr>
        <p:txBody>
          <a:bodyPr wrap="square" rtlCol="0">
            <a:spAutoFit/>
          </a:bodyPr>
          <a:lstStyle/>
          <a:p>
            <a:r>
              <a:rPr lang="en-GB" dirty="0">
                <a:solidFill>
                  <a:srgbClr val="FF0000"/>
                </a:solidFill>
              </a:rPr>
              <a:t>J. Y. Huang, </a:t>
            </a:r>
          </a:p>
          <a:p>
            <a:r>
              <a:rPr lang="en-GB" dirty="0">
                <a:solidFill>
                  <a:srgbClr val="FF0000"/>
                </a:solidFill>
              </a:rPr>
              <a:t>M. Kwon (2000)</a:t>
            </a:r>
          </a:p>
        </p:txBody>
      </p:sp>
      <p:sp>
        <p:nvSpPr>
          <p:cNvPr id="18" name="Rettangolo 17">
            <a:extLst>
              <a:ext uri="{FF2B5EF4-FFF2-40B4-BE49-F238E27FC236}">
                <a16:creationId xmlns:a16="http://schemas.microsoft.com/office/drawing/2014/main" id="{D34BA190-B4C1-4004-A647-880A21E85938}"/>
              </a:ext>
            </a:extLst>
          </p:cNvPr>
          <p:cNvSpPr/>
          <p:nvPr/>
        </p:nvSpPr>
        <p:spPr>
          <a:xfrm>
            <a:off x="6164126" y="4353162"/>
            <a:ext cx="5861973" cy="2427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asellaDiTesto 34">
            <a:extLst>
              <a:ext uri="{FF2B5EF4-FFF2-40B4-BE49-F238E27FC236}">
                <a16:creationId xmlns:a16="http://schemas.microsoft.com/office/drawing/2014/main" id="{FB4D070F-9F03-44E7-A6B7-A0876A14DF8C}"/>
              </a:ext>
            </a:extLst>
          </p:cNvPr>
          <p:cNvSpPr txBox="1"/>
          <p:nvPr/>
        </p:nvSpPr>
        <p:spPr>
          <a:xfrm>
            <a:off x="5648220" y="4943776"/>
            <a:ext cx="1574384" cy="584775"/>
          </a:xfrm>
          <a:prstGeom prst="rect">
            <a:avLst/>
          </a:prstGeom>
          <a:solidFill>
            <a:schemeClr val="bg1"/>
          </a:solidFill>
          <a:ln>
            <a:solidFill>
              <a:schemeClr val="tx1"/>
            </a:solidFill>
          </a:ln>
        </p:spPr>
        <p:txBody>
          <a:bodyPr wrap="square" rtlCol="0">
            <a:spAutoFit/>
          </a:bodyPr>
          <a:lstStyle/>
          <a:p>
            <a:r>
              <a:rPr lang="en-GB" sz="1600" b="1" dirty="0">
                <a:solidFill>
                  <a:srgbClr val="139890"/>
                </a:solidFill>
              </a:rPr>
              <a:t>Differentiated Gaussian bunch</a:t>
            </a:r>
          </a:p>
        </p:txBody>
      </p:sp>
      <p:cxnSp>
        <p:nvCxnSpPr>
          <p:cNvPr id="37" name="Connettore 2 36">
            <a:extLst>
              <a:ext uri="{FF2B5EF4-FFF2-40B4-BE49-F238E27FC236}">
                <a16:creationId xmlns:a16="http://schemas.microsoft.com/office/drawing/2014/main" id="{9AA02641-0B0D-47EE-8D6D-3073DC320A4F}"/>
              </a:ext>
            </a:extLst>
          </p:cNvPr>
          <p:cNvCxnSpPr>
            <a:cxnSpLocks/>
          </p:cNvCxnSpPr>
          <p:nvPr/>
        </p:nvCxnSpPr>
        <p:spPr>
          <a:xfrm flipV="1">
            <a:off x="7222604" y="4670131"/>
            <a:ext cx="178671" cy="273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ttangolo 42">
            <a:extLst>
              <a:ext uri="{FF2B5EF4-FFF2-40B4-BE49-F238E27FC236}">
                <a16:creationId xmlns:a16="http://schemas.microsoft.com/office/drawing/2014/main" id="{8A7D2952-C063-487E-9D8C-E0EB36642AFD}"/>
              </a:ext>
            </a:extLst>
          </p:cNvPr>
          <p:cNvSpPr/>
          <p:nvPr/>
        </p:nvSpPr>
        <p:spPr>
          <a:xfrm>
            <a:off x="12045259" y="4353161"/>
            <a:ext cx="91688" cy="2434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0024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B49199-474A-46DD-AF3D-FA69287773BC}"/>
              </a:ext>
            </a:extLst>
          </p:cNvPr>
          <p:cNvPicPr>
            <a:picLocks noChangeAspect="1"/>
          </p:cNvPicPr>
          <p:nvPr/>
        </p:nvPicPr>
        <p:blipFill>
          <a:blip r:embed="rId2"/>
          <a:stretch>
            <a:fillRect/>
          </a:stretch>
        </p:blipFill>
        <p:spPr>
          <a:xfrm>
            <a:off x="8801450" y="4563475"/>
            <a:ext cx="3056293" cy="1981416"/>
          </a:xfrm>
          <a:prstGeom prst="rect">
            <a:avLst/>
          </a:prstGeom>
        </p:spPr>
      </p:pic>
      <p:sp>
        <p:nvSpPr>
          <p:cNvPr id="4" name="Segnaposto numero diapositiva 3">
            <a:extLst>
              <a:ext uri="{FF2B5EF4-FFF2-40B4-BE49-F238E27FC236}">
                <a16:creationId xmlns:a16="http://schemas.microsoft.com/office/drawing/2014/main" id="{861137E3-E03F-404C-8359-B0E1F7B23BBE}"/>
              </a:ext>
            </a:extLst>
          </p:cNvPr>
          <p:cNvSpPr>
            <a:spLocks noGrp="1"/>
          </p:cNvSpPr>
          <p:nvPr>
            <p:ph type="sldNum" sz="quarter" idx="12"/>
          </p:nvPr>
        </p:nvSpPr>
        <p:spPr/>
        <p:txBody>
          <a:bodyPr/>
          <a:lstStyle/>
          <a:p>
            <a:fld id="{F556478C-EA8F-4B12-8AB2-8053E5C3663D}" type="slidenum">
              <a:rPr lang="en-GB" smtClean="0"/>
              <a:t>85</a:t>
            </a:fld>
            <a:endParaRPr lang="en-GB"/>
          </a:p>
        </p:txBody>
      </p:sp>
      <p:pic>
        <p:nvPicPr>
          <p:cNvPr id="2050" name="Picture 2" descr="Image preview">
            <a:extLst>
              <a:ext uri="{FF2B5EF4-FFF2-40B4-BE49-F238E27FC236}">
                <a16:creationId xmlns:a16="http://schemas.microsoft.com/office/drawing/2014/main" id="{BF74EC0B-3BFF-4505-B57C-7828E9CC5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081" y="1207619"/>
            <a:ext cx="1952179" cy="26029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CB296D0A-2159-4E61-978A-2E792FF35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9779" y="1217950"/>
            <a:ext cx="3498762" cy="26240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93D27500-223A-4E03-BB4C-09BE05EC749C}"/>
                  </a:ext>
                </a:extLst>
              </p:cNvPr>
              <p:cNvSpPr txBox="1"/>
              <p:nvPr/>
            </p:nvSpPr>
            <p:spPr>
              <a:xfrm>
                <a:off x="9942" y="0"/>
                <a:ext cx="12192000" cy="766172"/>
              </a:xfrm>
              <a:prstGeom prst="rect">
                <a:avLst/>
              </a:prstGeom>
              <a:noFill/>
            </p:spPr>
            <p:txBody>
              <a:bodyPr wrap="square" rtlCol="0">
                <a:spAutoFit/>
              </a:bodyPr>
              <a:lstStyle/>
              <a:p>
                <a:pPr algn="ctr"/>
                <a:r>
                  <a:rPr lang="en-GB" sz="4000" dirty="0">
                    <a:latin typeface="+mj-lt"/>
                  </a:rPr>
                  <a:t>Stripline comb generator at 4</a:t>
                </a:r>
                <a14:m>
                  <m:oMath xmlns:m="http://schemas.openxmlformats.org/officeDocument/2006/math">
                    <m:sSub>
                      <m:sSubPr>
                        <m:ctrlPr>
                          <a:rPr lang="en-GB" sz="4000" i="1">
                            <a:latin typeface="Cambria Math" panose="02040503050406030204" pitchFamily="18" charset="0"/>
                          </a:rPr>
                        </m:ctrlPr>
                      </m:sSubPr>
                      <m:e>
                        <m:r>
                          <a:rPr lang="en-GB" sz="4000" b="0" i="1">
                            <a:latin typeface="Cambria Math" panose="02040503050406030204" pitchFamily="18" charset="0"/>
                          </a:rPr>
                          <m:t>𝑓</m:t>
                        </m:r>
                      </m:e>
                      <m:sub>
                        <m:r>
                          <a:rPr lang="en-GB" sz="4000" b="0" i="1">
                            <a:latin typeface="Cambria Math" panose="02040503050406030204" pitchFamily="18" charset="0"/>
                          </a:rPr>
                          <m:t>𝑟𝑓</m:t>
                        </m:r>
                      </m:sub>
                    </m:sSub>
                  </m:oMath>
                </a14:m>
                <a:r>
                  <a:rPr lang="en-GB" sz="4000" dirty="0">
                    <a:latin typeface="+mj-lt"/>
                  </a:rPr>
                  <a:t>: measurements (1/2)</a:t>
                </a:r>
              </a:p>
            </p:txBody>
          </p:sp>
        </mc:Choice>
        <mc:Fallback xmlns="">
          <p:sp>
            <p:nvSpPr>
              <p:cNvPr id="5" name="CasellaDiTesto 4">
                <a:extLst>
                  <a:ext uri="{FF2B5EF4-FFF2-40B4-BE49-F238E27FC236}">
                    <a16:creationId xmlns:a16="http://schemas.microsoft.com/office/drawing/2014/main" id="{93D27500-223A-4E03-BB4C-09BE05EC749C}"/>
                  </a:ext>
                </a:extLst>
              </p:cNvPr>
              <p:cNvSpPr txBox="1">
                <a:spLocks noRot="1" noChangeAspect="1" noMove="1" noResize="1" noEditPoints="1" noAdjustHandles="1" noChangeArrowheads="1" noChangeShapeType="1" noTextEdit="1"/>
              </p:cNvSpPr>
              <p:nvPr/>
            </p:nvSpPr>
            <p:spPr>
              <a:xfrm>
                <a:off x="9942" y="0"/>
                <a:ext cx="12192000" cy="766172"/>
              </a:xfrm>
              <a:prstGeom prst="rect">
                <a:avLst/>
              </a:prstGeom>
              <a:blipFill>
                <a:blip r:embed="rId5"/>
                <a:stretch>
                  <a:fillRect t="-13492" b="-261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2D3B954-E9F1-430F-971D-7482678F4F84}"/>
                  </a:ext>
                </a:extLst>
              </p:cNvPr>
              <p:cNvSpPr txBox="1"/>
              <p:nvPr/>
            </p:nvSpPr>
            <p:spPr>
              <a:xfrm>
                <a:off x="11279" y="738339"/>
                <a:ext cx="5086964" cy="6193490"/>
              </a:xfrm>
              <a:prstGeom prst="rect">
                <a:avLst/>
              </a:prstGeom>
              <a:noFill/>
            </p:spPr>
            <p:txBody>
              <a:bodyPr wrap="square" rtlCol="0">
                <a:spAutoFit/>
              </a:bodyPr>
              <a:lstStyle/>
              <a:p>
                <a:pPr marL="285750" indent="-285750">
                  <a:buFont typeface="Wingdings" panose="05000000000000000000" pitchFamily="2" charset="2"/>
                  <a:buChar char="q"/>
                </a:pPr>
                <a:r>
                  <a:rPr lang="en-GB" sz="1700" dirty="0"/>
                  <a:t>Measurements of the frequency response of DAFNE comb-generators were performed at INFN using a VNA (G. Franzini, D. Pellegrini, D. Quartullo).</a:t>
                </a:r>
              </a:p>
              <a:p>
                <a:pPr marL="742950" lvl="1" indent="-285750">
                  <a:buFont typeface="Wingdings" panose="05000000000000000000" pitchFamily="2" charset="2"/>
                  <a:buChar char="Ø"/>
                </a:pPr>
                <a:r>
                  <a:rPr lang="en-GB" sz="1700" dirty="0"/>
                  <a:t>Considered frequencies between 300 kHz and 8.5 GHz (maximum possible).</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First measured comb generator: 5-tone-burst at 4</a:t>
                </a:r>
                <a14:m>
                  <m:oMath xmlns:m="http://schemas.openxmlformats.org/officeDocument/2006/math">
                    <m:sSub>
                      <m:sSubPr>
                        <m:ctrlPr>
                          <a:rPr lang="en-GB" sz="1700" b="0" i="1" smtClean="0">
                            <a:latin typeface="Cambria Math" panose="02040503050406030204" pitchFamily="18" charset="0"/>
                          </a:rPr>
                        </m:ctrlPr>
                      </m:sSubPr>
                      <m:e>
                        <m:r>
                          <a:rPr lang="en-GB" sz="1700" b="0" i="1" smtClean="0">
                            <a:latin typeface="Cambria Math" panose="02040503050406030204" pitchFamily="18" charset="0"/>
                          </a:rPr>
                          <m:t>𝑓</m:t>
                        </m:r>
                      </m:e>
                      <m:sub>
                        <m:r>
                          <a:rPr lang="en-GB" sz="1700" b="0" i="1" smtClean="0">
                            <a:latin typeface="Cambria Math" panose="02040503050406030204" pitchFamily="18" charset="0"/>
                          </a:rPr>
                          <m:t>𝑟𝑓</m:t>
                        </m:r>
                      </m:sub>
                    </m:sSub>
                  </m:oMath>
                </a14:m>
                <a:r>
                  <a:rPr lang="en-GB" sz="1700" dirty="0"/>
                  <a:t> = 1.47 GHz.</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The frequency response is made of sinc-like functions at 1.50 GHz (</a:t>
                </a:r>
                <a14:m>
                  <m:oMath xmlns:m="http://schemas.openxmlformats.org/officeDocument/2006/math">
                    <m:r>
                      <a:rPr lang="en-GB" sz="1700" i="1" smtClean="0">
                        <a:latin typeface="Cambria Math" panose="02040503050406030204" pitchFamily="18" charset="0"/>
                        <a:ea typeface="Cambria Math" panose="02040503050406030204" pitchFamily="18" charset="0"/>
                      </a:rPr>
                      <m:t>≈</m:t>
                    </m:r>
                    <m:r>
                      <m:rPr>
                        <m:nor/>
                      </m:rPr>
                      <a:rPr lang="en-GB" sz="1700" dirty="0"/>
                      <m:t>4</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4.47 GHz (</a:t>
                </a:r>
                <a14:m>
                  <m:oMath xmlns:m="http://schemas.openxmlformats.org/officeDocument/2006/math">
                    <m:r>
                      <a:rPr lang="en-GB" sz="1700" i="1">
                        <a:latin typeface="Cambria Math" panose="02040503050406030204" pitchFamily="18" charset="0"/>
                        <a:ea typeface="Cambria Math" panose="02040503050406030204" pitchFamily="18" charset="0"/>
                      </a:rPr>
                      <m:t>≈</m:t>
                    </m:r>
                    <m:r>
                      <m:rPr>
                        <m:nor/>
                      </m:rPr>
                      <a:rPr lang="en-GB" sz="1700" b="0" i="0" dirty="0" smtClean="0"/>
                      <m:t>12</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 4.42 GHz), 7.44 GHz (</a:t>
                </a:r>
                <a14:m>
                  <m:oMath xmlns:m="http://schemas.openxmlformats.org/officeDocument/2006/math">
                    <m:r>
                      <a:rPr lang="en-GB" sz="1700" i="1">
                        <a:latin typeface="Cambria Math" panose="02040503050406030204" pitchFamily="18" charset="0"/>
                        <a:ea typeface="Cambria Math" panose="02040503050406030204" pitchFamily="18" charset="0"/>
                      </a:rPr>
                      <m:t>≈</m:t>
                    </m:r>
                    <m:r>
                      <m:rPr>
                        <m:nor/>
                      </m:rPr>
                      <a:rPr lang="en-GB" sz="1700" b="0" i="0" dirty="0" smtClean="0"/>
                      <m:t>20</m:t>
                    </m:r>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 7.37 GHz).</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We reproduce in simulation the comb-filter in time and frequency domain.</a:t>
                </a:r>
              </a:p>
              <a:p>
                <a:pPr marL="742950" lvl="1" indent="-285750">
                  <a:buFont typeface="Wingdings" panose="05000000000000000000" pitchFamily="2" charset="2"/>
                  <a:buChar char="Ø"/>
                </a:pPr>
                <a:r>
                  <a:rPr lang="en-GB" sz="1700" dirty="0"/>
                  <a:t>We suppose that the comb-filter in time domain is ‘a smoothing’ of the derivative of a 1.47 GHz square-wave.</a:t>
                </a:r>
              </a:p>
              <a:p>
                <a:pPr marL="1200150" lvl="2" indent="-285750">
                  <a:buFont typeface="Arial" panose="020B0604020202020204" pitchFamily="34" charset="0"/>
                  <a:buChar char="•"/>
                </a:pPr>
                <a:r>
                  <a:rPr lang="en-GB" sz="1700" dirty="0"/>
                  <a:t>Sinc functions at 4(2</a:t>
                </a:r>
                <a14:m>
                  <m:oMath xmlns:m="http://schemas.openxmlformats.org/officeDocument/2006/math">
                    <m:r>
                      <a:rPr lang="en-GB" sz="1700" i="1" dirty="0" smtClean="0">
                        <a:latin typeface="Cambria Math" panose="02040503050406030204" pitchFamily="18" charset="0"/>
                      </a:rPr>
                      <m:t>𝑘</m:t>
                    </m:r>
                  </m:oMath>
                </a14:m>
                <a:r>
                  <a:rPr lang="en-GB" sz="1700" dirty="0"/>
                  <a:t>+1)</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 (</a:t>
                </a:r>
                <a14:m>
                  <m:oMath xmlns:m="http://schemas.openxmlformats.org/officeDocument/2006/math">
                    <m:r>
                      <a:rPr lang="en-GB" sz="1700" i="1" dirty="0" smtClean="0">
                        <a:latin typeface="Cambria Math" panose="02040503050406030204" pitchFamily="18" charset="0"/>
                      </a:rPr>
                      <m:t>𝑘</m:t>
                    </m:r>
                  </m:oMath>
                </a14:m>
                <a:r>
                  <a:rPr lang="en-GB" sz="1700" dirty="0"/>
                  <a:t>=0,…) in frequency domain.</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Good agreement between measurements and simulations.</a:t>
                </a:r>
              </a:p>
            </p:txBody>
          </p:sp>
        </mc:Choice>
        <mc:Fallback xmlns="">
          <p:sp>
            <p:nvSpPr>
              <p:cNvPr id="6" name="CasellaDiTesto 5">
                <a:extLst>
                  <a:ext uri="{FF2B5EF4-FFF2-40B4-BE49-F238E27FC236}">
                    <a16:creationId xmlns:a16="http://schemas.microsoft.com/office/drawing/2014/main" id="{02D3B954-E9F1-430F-971D-7482678F4F84}"/>
                  </a:ext>
                </a:extLst>
              </p:cNvPr>
              <p:cNvSpPr txBox="1">
                <a:spLocks noRot="1" noChangeAspect="1" noMove="1" noResize="1" noEditPoints="1" noAdjustHandles="1" noChangeArrowheads="1" noChangeShapeType="1" noTextEdit="1"/>
              </p:cNvSpPr>
              <p:nvPr/>
            </p:nvSpPr>
            <p:spPr>
              <a:xfrm>
                <a:off x="11279" y="738339"/>
                <a:ext cx="5086964" cy="6193490"/>
              </a:xfrm>
              <a:prstGeom prst="rect">
                <a:avLst/>
              </a:prstGeom>
              <a:blipFill>
                <a:blip r:embed="rId6"/>
                <a:stretch>
                  <a:fillRect l="-600" t="-295" r="-360" b="-3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E74A3330-D115-41EE-B731-BA22AC576282}"/>
                  </a:ext>
                </a:extLst>
              </p:cNvPr>
              <p:cNvSpPr txBox="1"/>
              <p:nvPr/>
            </p:nvSpPr>
            <p:spPr>
              <a:xfrm>
                <a:off x="4952630" y="773851"/>
                <a:ext cx="4011080" cy="395558"/>
              </a:xfrm>
              <a:prstGeom prst="rect">
                <a:avLst/>
              </a:prstGeom>
              <a:noFill/>
            </p:spPr>
            <p:txBody>
              <a:bodyPr wrap="square" rtlCol="0">
                <a:spAutoFit/>
              </a:bodyPr>
              <a:lstStyle/>
              <a:p>
                <a:pPr algn="ctr"/>
                <a:r>
                  <a:rPr lang="en-GB" b="1" dirty="0"/>
                  <a:t>5-cycle comb generator at 4</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𝒇</m:t>
                        </m:r>
                      </m:e>
                      <m:sub>
                        <m:r>
                          <a:rPr lang="en-GB" b="1" i="1">
                            <a:latin typeface="Cambria Math" panose="02040503050406030204" pitchFamily="18" charset="0"/>
                          </a:rPr>
                          <m:t>𝒓𝒇</m:t>
                        </m:r>
                      </m:sub>
                    </m:sSub>
                  </m:oMath>
                </a14:m>
                <a:endParaRPr lang="en-GB" b="1" dirty="0"/>
              </a:p>
            </p:txBody>
          </p:sp>
        </mc:Choice>
        <mc:Fallback xmlns="">
          <p:sp>
            <p:nvSpPr>
              <p:cNvPr id="9" name="CasellaDiTesto 8">
                <a:extLst>
                  <a:ext uri="{FF2B5EF4-FFF2-40B4-BE49-F238E27FC236}">
                    <a16:creationId xmlns:a16="http://schemas.microsoft.com/office/drawing/2014/main" id="{E74A3330-D115-41EE-B731-BA22AC576282}"/>
                  </a:ext>
                </a:extLst>
              </p:cNvPr>
              <p:cNvSpPr txBox="1">
                <a:spLocks noRot="1" noChangeAspect="1" noMove="1" noResize="1" noEditPoints="1" noAdjustHandles="1" noChangeArrowheads="1" noChangeShapeType="1" noTextEdit="1"/>
              </p:cNvSpPr>
              <p:nvPr/>
            </p:nvSpPr>
            <p:spPr>
              <a:xfrm>
                <a:off x="4952630" y="773851"/>
                <a:ext cx="4011080" cy="395558"/>
              </a:xfrm>
              <a:prstGeom prst="rect">
                <a:avLst/>
              </a:prstGeom>
              <a:blipFill>
                <a:blip r:embed="rId7"/>
                <a:stretch>
                  <a:fillRect t="-7692" b="-18462"/>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13EDD3F0-D01A-4E91-9ED7-56108D427C5D}"/>
              </a:ext>
            </a:extLst>
          </p:cNvPr>
          <p:cNvSpPr txBox="1"/>
          <p:nvPr/>
        </p:nvSpPr>
        <p:spPr>
          <a:xfrm>
            <a:off x="8611384" y="765596"/>
            <a:ext cx="3230424" cy="369332"/>
          </a:xfrm>
          <a:prstGeom prst="rect">
            <a:avLst/>
          </a:prstGeom>
          <a:noFill/>
        </p:spPr>
        <p:txBody>
          <a:bodyPr wrap="square" rtlCol="0">
            <a:spAutoFit/>
          </a:bodyPr>
          <a:lstStyle/>
          <a:p>
            <a:pPr algn="ctr"/>
            <a:r>
              <a:rPr lang="en-GB" b="1" dirty="0"/>
              <a:t>Measured frequency response</a:t>
            </a: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95B947B8-7E31-45C8-8BDD-36623B1800D5}"/>
                  </a:ext>
                </a:extLst>
              </p:cNvPr>
              <p:cNvSpPr txBox="1"/>
              <p:nvPr/>
            </p:nvSpPr>
            <p:spPr>
              <a:xfrm>
                <a:off x="5745318" y="3902583"/>
                <a:ext cx="2425707" cy="672556"/>
              </a:xfrm>
              <a:prstGeom prst="rect">
                <a:avLst/>
              </a:prstGeom>
              <a:noFill/>
            </p:spPr>
            <p:txBody>
              <a:bodyPr wrap="square" rtlCol="0">
                <a:spAutoFit/>
              </a:bodyPr>
              <a:lstStyle/>
              <a:p>
                <a:pPr algn="ctr"/>
                <a:r>
                  <a:rPr lang="en-GB" b="1" dirty="0"/>
                  <a:t>Simulated comb-filter in time domain at </a:t>
                </a:r>
                <a14:m>
                  <m:oMath xmlns:m="http://schemas.openxmlformats.org/officeDocument/2006/math">
                    <m:r>
                      <m:rPr>
                        <m:nor/>
                      </m:rPr>
                      <a:rPr lang="en-GB" sz="1800" b="1" dirty="0" smtClean="0"/>
                      <m:t>4</m:t>
                    </m:r>
                    <m:sSub>
                      <m:sSubPr>
                        <m:ctrlPr>
                          <a:rPr lang="en-GB" sz="1800" b="1" i="1">
                            <a:latin typeface="Cambria Math" panose="02040503050406030204" pitchFamily="18" charset="0"/>
                          </a:rPr>
                        </m:ctrlPr>
                      </m:sSubPr>
                      <m:e>
                        <m:r>
                          <a:rPr lang="en-GB" sz="1800" b="1" i="1">
                            <a:latin typeface="Cambria Math" panose="02040503050406030204" pitchFamily="18" charset="0"/>
                          </a:rPr>
                          <m:t>𝒇</m:t>
                        </m:r>
                      </m:e>
                      <m:sub>
                        <m:r>
                          <a:rPr lang="en-GB" sz="1800" b="1" i="1">
                            <a:latin typeface="Cambria Math" panose="02040503050406030204" pitchFamily="18" charset="0"/>
                          </a:rPr>
                          <m:t>𝒓𝒇</m:t>
                        </m:r>
                      </m:sub>
                    </m:sSub>
                  </m:oMath>
                </a14:m>
                <a:endParaRPr lang="en-GB" b="1" dirty="0"/>
              </a:p>
            </p:txBody>
          </p:sp>
        </mc:Choice>
        <mc:Fallback xmlns="">
          <p:sp>
            <p:nvSpPr>
              <p:cNvPr id="21" name="CasellaDiTesto 20">
                <a:extLst>
                  <a:ext uri="{FF2B5EF4-FFF2-40B4-BE49-F238E27FC236}">
                    <a16:creationId xmlns:a16="http://schemas.microsoft.com/office/drawing/2014/main" id="{95B947B8-7E31-45C8-8BDD-36623B1800D5}"/>
                  </a:ext>
                </a:extLst>
              </p:cNvPr>
              <p:cNvSpPr txBox="1">
                <a:spLocks noRot="1" noChangeAspect="1" noMove="1" noResize="1" noEditPoints="1" noAdjustHandles="1" noChangeArrowheads="1" noChangeShapeType="1" noTextEdit="1"/>
              </p:cNvSpPr>
              <p:nvPr/>
            </p:nvSpPr>
            <p:spPr>
              <a:xfrm>
                <a:off x="5745318" y="3902583"/>
                <a:ext cx="2425707" cy="672556"/>
              </a:xfrm>
              <a:prstGeom prst="rect">
                <a:avLst/>
              </a:prstGeom>
              <a:blipFill>
                <a:blip r:embed="rId8"/>
                <a:stretch>
                  <a:fillRect l="-503" t="-4505" b="-9910"/>
                </a:stretch>
              </a:blipFill>
            </p:spPr>
            <p:txBody>
              <a:bodyPr/>
              <a:lstStyle/>
              <a:p>
                <a:r>
                  <a:rPr lang="en-GB">
                    <a:noFill/>
                  </a:rPr>
                  <a:t> </a:t>
                </a:r>
              </a:p>
            </p:txBody>
          </p:sp>
        </mc:Fallback>
      </mc:AlternateContent>
      <p:sp>
        <p:nvSpPr>
          <p:cNvPr id="22" name="CasellaDiTesto 21">
            <a:extLst>
              <a:ext uri="{FF2B5EF4-FFF2-40B4-BE49-F238E27FC236}">
                <a16:creationId xmlns:a16="http://schemas.microsoft.com/office/drawing/2014/main" id="{59DD6F32-839A-45AD-ABF0-8BDB51156E04}"/>
              </a:ext>
            </a:extLst>
          </p:cNvPr>
          <p:cNvSpPr txBox="1"/>
          <p:nvPr/>
        </p:nvSpPr>
        <p:spPr>
          <a:xfrm>
            <a:off x="6507515" y="6498041"/>
            <a:ext cx="1067300" cy="338554"/>
          </a:xfrm>
          <a:prstGeom prst="rect">
            <a:avLst/>
          </a:prstGeom>
          <a:noFill/>
        </p:spPr>
        <p:txBody>
          <a:bodyPr wrap="square" rtlCol="0">
            <a:spAutoFit/>
          </a:bodyPr>
          <a:lstStyle/>
          <a:p>
            <a:r>
              <a:rPr lang="en-GB" sz="1600" dirty="0"/>
              <a:t>Time [ns]</a:t>
            </a:r>
          </a:p>
        </p:txBody>
      </p:sp>
      <p:sp>
        <p:nvSpPr>
          <p:cNvPr id="26" name="CasellaDiTesto 25">
            <a:extLst>
              <a:ext uri="{FF2B5EF4-FFF2-40B4-BE49-F238E27FC236}">
                <a16:creationId xmlns:a16="http://schemas.microsoft.com/office/drawing/2014/main" id="{CC723EC6-9051-4842-9AA5-9CCBA9C818ED}"/>
              </a:ext>
            </a:extLst>
          </p:cNvPr>
          <p:cNvSpPr txBox="1"/>
          <p:nvPr/>
        </p:nvSpPr>
        <p:spPr>
          <a:xfrm rot="16200000">
            <a:off x="4507298" y="5146268"/>
            <a:ext cx="1788018" cy="338554"/>
          </a:xfrm>
          <a:prstGeom prst="rect">
            <a:avLst/>
          </a:prstGeom>
          <a:noFill/>
        </p:spPr>
        <p:txBody>
          <a:bodyPr wrap="square" rtlCol="0">
            <a:spAutoFit/>
          </a:bodyPr>
          <a:lstStyle/>
          <a:p>
            <a:r>
              <a:rPr lang="en-GB" sz="1600" dirty="0"/>
              <a:t>Comb filter [a.u.]</a:t>
            </a:r>
          </a:p>
        </p:txBody>
      </p:sp>
      <p:sp>
        <p:nvSpPr>
          <p:cNvPr id="29" name="Rettangolo 28">
            <a:extLst>
              <a:ext uri="{FF2B5EF4-FFF2-40B4-BE49-F238E27FC236}">
                <a16:creationId xmlns:a16="http://schemas.microsoft.com/office/drawing/2014/main" id="{09E46AE6-24A9-4355-9DE2-7F81D29223BB}"/>
              </a:ext>
            </a:extLst>
          </p:cNvPr>
          <p:cNvSpPr/>
          <p:nvPr/>
        </p:nvSpPr>
        <p:spPr>
          <a:xfrm>
            <a:off x="9774315" y="6516312"/>
            <a:ext cx="1047565" cy="307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tangolo 29">
            <a:extLst>
              <a:ext uri="{FF2B5EF4-FFF2-40B4-BE49-F238E27FC236}">
                <a16:creationId xmlns:a16="http://schemas.microsoft.com/office/drawing/2014/main" id="{8ECCF1EE-2F74-4E53-A977-7F51A059EEF7}"/>
              </a:ext>
            </a:extLst>
          </p:cNvPr>
          <p:cNvSpPr/>
          <p:nvPr/>
        </p:nvSpPr>
        <p:spPr>
          <a:xfrm>
            <a:off x="8407924" y="5207563"/>
            <a:ext cx="275955" cy="64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asellaDiTesto 30">
            <a:extLst>
              <a:ext uri="{FF2B5EF4-FFF2-40B4-BE49-F238E27FC236}">
                <a16:creationId xmlns:a16="http://schemas.microsoft.com/office/drawing/2014/main" id="{28F0CD44-ED11-4717-899F-38DBF571B7AA}"/>
              </a:ext>
            </a:extLst>
          </p:cNvPr>
          <p:cNvSpPr txBox="1"/>
          <p:nvPr/>
        </p:nvSpPr>
        <p:spPr>
          <a:xfrm>
            <a:off x="9812477" y="6502603"/>
            <a:ext cx="1698909" cy="338554"/>
          </a:xfrm>
          <a:prstGeom prst="rect">
            <a:avLst/>
          </a:prstGeom>
          <a:noFill/>
        </p:spPr>
        <p:txBody>
          <a:bodyPr wrap="square" rtlCol="0">
            <a:spAutoFit/>
          </a:bodyPr>
          <a:lstStyle/>
          <a:p>
            <a:r>
              <a:rPr lang="en-GB" sz="1600" dirty="0"/>
              <a:t>Frequency [GHz]</a:t>
            </a:r>
          </a:p>
        </p:txBody>
      </p:sp>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6BAFE12F-C449-428E-A404-5DE24D115A13}"/>
                  </a:ext>
                </a:extLst>
              </p:cNvPr>
              <p:cNvSpPr txBox="1"/>
              <p:nvPr/>
            </p:nvSpPr>
            <p:spPr>
              <a:xfrm>
                <a:off x="9545236" y="4538450"/>
                <a:ext cx="605901"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800" b="1" dirty="0" smtClean="0">
                          <a:solidFill>
                            <a:srgbClr val="FF0000"/>
                          </a:solidFill>
                        </a:rPr>
                        <m:t>4</m:t>
                      </m:r>
                      <m:sSub>
                        <m:sSubPr>
                          <m:ctrlPr>
                            <a:rPr lang="en-GB" sz="1800" b="1" i="1">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𝒇</m:t>
                          </m:r>
                        </m:e>
                        <m:sub>
                          <m:r>
                            <a:rPr lang="en-GB" sz="1800" b="1" i="1">
                              <a:solidFill>
                                <a:srgbClr val="FF0000"/>
                              </a:solidFill>
                              <a:latin typeface="Cambria Math" panose="02040503050406030204" pitchFamily="18" charset="0"/>
                            </a:rPr>
                            <m:t>𝒓𝒇</m:t>
                          </m:r>
                        </m:sub>
                      </m:sSub>
                    </m:oMath>
                  </m:oMathPara>
                </a14:m>
                <a:endParaRPr lang="en-GB" dirty="0">
                  <a:solidFill>
                    <a:srgbClr val="FF0000"/>
                  </a:solidFill>
                </a:endParaRPr>
              </a:p>
            </p:txBody>
          </p:sp>
        </mc:Choice>
        <mc:Fallback xmlns="">
          <p:sp>
            <p:nvSpPr>
              <p:cNvPr id="44" name="CasellaDiTesto 43">
                <a:extLst>
                  <a:ext uri="{FF2B5EF4-FFF2-40B4-BE49-F238E27FC236}">
                    <a16:creationId xmlns:a16="http://schemas.microsoft.com/office/drawing/2014/main" id="{6BAFE12F-C449-428E-A404-5DE24D115A13}"/>
                  </a:ext>
                </a:extLst>
              </p:cNvPr>
              <p:cNvSpPr txBox="1">
                <a:spLocks noRot="1" noChangeAspect="1" noMove="1" noResize="1" noEditPoints="1" noAdjustHandles="1" noChangeArrowheads="1" noChangeShapeType="1" noTextEdit="1"/>
              </p:cNvSpPr>
              <p:nvPr/>
            </p:nvSpPr>
            <p:spPr>
              <a:xfrm>
                <a:off x="9545236" y="4538450"/>
                <a:ext cx="605901" cy="395558"/>
              </a:xfrm>
              <a:prstGeom prst="rect">
                <a:avLst/>
              </a:prstGeom>
              <a:blipFill>
                <a:blip r:embed="rId9"/>
                <a:stretch>
                  <a:fillRect b="-9231"/>
                </a:stretch>
              </a:blipFill>
            </p:spPr>
            <p:txBody>
              <a:bodyPr/>
              <a:lstStyle/>
              <a:p>
                <a:r>
                  <a:rPr lang="en-GB">
                    <a:noFill/>
                  </a:rPr>
                  <a:t> </a:t>
                </a:r>
              </a:p>
            </p:txBody>
          </p:sp>
        </mc:Fallback>
      </mc:AlternateContent>
      <p:pic>
        <p:nvPicPr>
          <p:cNvPr id="2" name="Immagine 1">
            <a:extLst>
              <a:ext uri="{FF2B5EF4-FFF2-40B4-BE49-F238E27FC236}">
                <a16:creationId xmlns:a16="http://schemas.microsoft.com/office/drawing/2014/main" id="{9E2D1578-DA6B-4EFD-ADF7-AF0D1366FB36}"/>
              </a:ext>
            </a:extLst>
          </p:cNvPr>
          <p:cNvPicPr>
            <a:picLocks noChangeAspect="1"/>
          </p:cNvPicPr>
          <p:nvPr/>
        </p:nvPicPr>
        <p:blipFill>
          <a:blip r:embed="rId10"/>
          <a:stretch>
            <a:fillRect/>
          </a:stretch>
        </p:blipFill>
        <p:spPr>
          <a:xfrm>
            <a:off x="5514478" y="4522205"/>
            <a:ext cx="2657407" cy="1981373"/>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3223E85-279A-4CFD-9601-343556290B66}"/>
                  </a:ext>
                </a:extLst>
              </p:cNvPr>
              <p:cNvSpPr txBox="1"/>
              <p:nvPr/>
            </p:nvSpPr>
            <p:spPr>
              <a:xfrm>
                <a:off x="9096130" y="3914247"/>
                <a:ext cx="2660175" cy="672556"/>
              </a:xfrm>
              <a:prstGeom prst="rect">
                <a:avLst/>
              </a:prstGeom>
              <a:noFill/>
            </p:spPr>
            <p:txBody>
              <a:bodyPr wrap="square" rtlCol="0">
                <a:spAutoFit/>
              </a:bodyPr>
              <a:lstStyle/>
              <a:p>
                <a:pPr algn="ctr"/>
                <a:r>
                  <a:rPr lang="en-GB" b="1" dirty="0"/>
                  <a:t>Simulated comb-filter in frequency domain at </a:t>
                </a:r>
                <a14:m>
                  <m:oMath xmlns:m="http://schemas.openxmlformats.org/officeDocument/2006/math">
                    <m:r>
                      <m:rPr>
                        <m:nor/>
                      </m:rPr>
                      <a:rPr lang="en-GB" sz="1800" b="1" dirty="0" smtClean="0"/>
                      <m:t>4</m:t>
                    </m:r>
                    <m:sSub>
                      <m:sSubPr>
                        <m:ctrlPr>
                          <a:rPr lang="en-GB" sz="1800" b="1" i="1">
                            <a:latin typeface="Cambria Math" panose="02040503050406030204" pitchFamily="18" charset="0"/>
                          </a:rPr>
                        </m:ctrlPr>
                      </m:sSubPr>
                      <m:e>
                        <m:r>
                          <a:rPr lang="en-GB" sz="1800" b="1" i="1">
                            <a:latin typeface="Cambria Math" panose="02040503050406030204" pitchFamily="18" charset="0"/>
                          </a:rPr>
                          <m:t>𝒇</m:t>
                        </m:r>
                      </m:e>
                      <m:sub>
                        <m:r>
                          <a:rPr lang="en-GB" sz="1800" b="1" i="1">
                            <a:latin typeface="Cambria Math" panose="02040503050406030204" pitchFamily="18" charset="0"/>
                          </a:rPr>
                          <m:t>𝒓𝒇</m:t>
                        </m:r>
                      </m:sub>
                    </m:sSub>
                  </m:oMath>
                </a14:m>
                <a:endParaRPr lang="en-GB" b="1" dirty="0"/>
              </a:p>
            </p:txBody>
          </p:sp>
        </mc:Choice>
        <mc:Fallback xmlns="">
          <p:sp>
            <p:nvSpPr>
              <p:cNvPr id="7" name="CasellaDiTesto 6">
                <a:extLst>
                  <a:ext uri="{FF2B5EF4-FFF2-40B4-BE49-F238E27FC236}">
                    <a16:creationId xmlns:a16="http://schemas.microsoft.com/office/drawing/2014/main" id="{83223E85-279A-4CFD-9601-343556290B66}"/>
                  </a:ext>
                </a:extLst>
              </p:cNvPr>
              <p:cNvSpPr txBox="1">
                <a:spLocks noRot="1" noChangeAspect="1" noMove="1" noResize="1" noEditPoints="1" noAdjustHandles="1" noChangeArrowheads="1" noChangeShapeType="1" noTextEdit="1"/>
              </p:cNvSpPr>
              <p:nvPr/>
            </p:nvSpPr>
            <p:spPr>
              <a:xfrm>
                <a:off x="9096130" y="3914247"/>
                <a:ext cx="2660175" cy="672556"/>
              </a:xfrm>
              <a:prstGeom prst="rect">
                <a:avLst/>
              </a:prstGeom>
              <a:blipFill>
                <a:blip r:embed="rId11"/>
                <a:stretch>
                  <a:fillRect l="-1602" t="-4545" r="-229" b="-1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B9B5EEB-B928-4CA2-9D25-54E593488140}"/>
                  </a:ext>
                </a:extLst>
              </p:cNvPr>
              <p:cNvSpPr txBox="1"/>
              <p:nvPr/>
            </p:nvSpPr>
            <p:spPr>
              <a:xfrm>
                <a:off x="10495148" y="4539961"/>
                <a:ext cx="605901"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800" b="1" i="0" dirty="0" smtClean="0">
                          <a:solidFill>
                            <a:srgbClr val="FF0000"/>
                          </a:solidFill>
                        </a:rPr>
                        <m:t>12</m:t>
                      </m:r>
                      <m:sSub>
                        <m:sSubPr>
                          <m:ctrlPr>
                            <a:rPr lang="en-GB" sz="1800" b="1" i="1">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𝒇</m:t>
                          </m:r>
                        </m:e>
                        <m:sub>
                          <m:r>
                            <a:rPr lang="en-GB" sz="1800" b="1" i="1">
                              <a:solidFill>
                                <a:srgbClr val="FF0000"/>
                              </a:solidFill>
                              <a:latin typeface="Cambria Math" panose="02040503050406030204" pitchFamily="18" charset="0"/>
                            </a:rPr>
                            <m:t>𝒓𝒇</m:t>
                          </m:r>
                        </m:sub>
                      </m:sSub>
                    </m:oMath>
                  </m:oMathPara>
                </a14:m>
                <a:endParaRPr lang="en-GB" dirty="0">
                  <a:solidFill>
                    <a:srgbClr val="FF0000"/>
                  </a:solidFill>
                </a:endParaRPr>
              </a:p>
            </p:txBody>
          </p:sp>
        </mc:Choice>
        <mc:Fallback xmlns="">
          <p:sp>
            <p:nvSpPr>
              <p:cNvPr id="8" name="CasellaDiTesto 7">
                <a:extLst>
                  <a:ext uri="{FF2B5EF4-FFF2-40B4-BE49-F238E27FC236}">
                    <a16:creationId xmlns:a16="http://schemas.microsoft.com/office/drawing/2014/main" id="{BB9B5EEB-B928-4CA2-9D25-54E593488140}"/>
                  </a:ext>
                </a:extLst>
              </p:cNvPr>
              <p:cNvSpPr txBox="1">
                <a:spLocks noRot="1" noChangeAspect="1" noMove="1" noResize="1" noEditPoints="1" noAdjustHandles="1" noChangeArrowheads="1" noChangeShapeType="1" noTextEdit="1"/>
              </p:cNvSpPr>
              <p:nvPr/>
            </p:nvSpPr>
            <p:spPr>
              <a:xfrm>
                <a:off x="10495148" y="4539961"/>
                <a:ext cx="605901" cy="395558"/>
              </a:xfrm>
              <a:prstGeom prst="rect">
                <a:avLst/>
              </a:prstGeom>
              <a:blipFill>
                <a:blip r:embed="rId12"/>
                <a:stretch>
                  <a:fillRect r="-19192"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13320181-FFCF-4669-B9C4-10380A7921A3}"/>
                  </a:ext>
                </a:extLst>
              </p:cNvPr>
              <p:cNvSpPr txBox="1"/>
              <p:nvPr/>
            </p:nvSpPr>
            <p:spPr>
              <a:xfrm>
                <a:off x="11476915" y="4539961"/>
                <a:ext cx="605901"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800" b="1" i="0" dirty="0" smtClean="0">
                          <a:solidFill>
                            <a:srgbClr val="FF0000"/>
                          </a:solidFill>
                        </a:rPr>
                        <m:t>20</m:t>
                      </m:r>
                      <m:sSub>
                        <m:sSubPr>
                          <m:ctrlPr>
                            <a:rPr lang="en-GB" sz="1800" b="1" i="1">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𝒇</m:t>
                          </m:r>
                        </m:e>
                        <m:sub>
                          <m:r>
                            <a:rPr lang="en-GB" sz="1800" b="1" i="1">
                              <a:solidFill>
                                <a:srgbClr val="FF0000"/>
                              </a:solidFill>
                              <a:latin typeface="Cambria Math" panose="02040503050406030204" pitchFamily="18" charset="0"/>
                            </a:rPr>
                            <m:t>𝒓𝒇</m:t>
                          </m:r>
                        </m:sub>
                      </m:sSub>
                    </m:oMath>
                  </m:oMathPara>
                </a14:m>
                <a:endParaRPr lang="en-GB" dirty="0">
                  <a:solidFill>
                    <a:srgbClr val="FF0000"/>
                  </a:solidFill>
                </a:endParaRPr>
              </a:p>
            </p:txBody>
          </p:sp>
        </mc:Choice>
        <mc:Fallback xmlns="">
          <p:sp>
            <p:nvSpPr>
              <p:cNvPr id="10" name="CasellaDiTesto 9">
                <a:extLst>
                  <a:ext uri="{FF2B5EF4-FFF2-40B4-BE49-F238E27FC236}">
                    <a16:creationId xmlns:a16="http://schemas.microsoft.com/office/drawing/2014/main" id="{13320181-FFCF-4669-B9C4-10380A7921A3}"/>
                  </a:ext>
                </a:extLst>
              </p:cNvPr>
              <p:cNvSpPr txBox="1">
                <a:spLocks noRot="1" noChangeAspect="1" noMove="1" noResize="1" noEditPoints="1" noAdjustHandles="1" noChangeArrowheads="1" noChangeShapeType="1" noTextEdit="1"/>
              </p:cNvSpPr>
              <p:nvPr/>
            </p:nvSpPr>
            <p:spPr>
              <a:xfrm>
                <a:off x="11476915" y="4539961"/>
                <a:ext cx="605901" cy="395558"/>
              </a:xfrm>
              <a:prstGeom prst="rect">
                <a:avLst/>
              </a:prstGeom>
              <a:blipFill>
                <a:blip r:embed="rId13"/>
                <a:stretch>
                  <a:fillRect r="-19192" b="-9231"/>
                </a:stretch>
              </a:blipFill>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837D60B3-FBA5-44AF-AA2F-1F1CB615F16A}"/>
              </a:ext>
            </a:extLst>
          </p:cNvPr>
          <p:cNvSpPr txBox="1"/>
          <p:nvPr/>
        </p:nvSpPr>
        <p:spPr>
          <a:xfrm rot="16200000">
            <a:off x="7731654" y="5146268"/>
            <a:ext cx="1788018" cy="338554"/>
          </a:xfrm>
          <a:prstGeom prst="rect">
            <a:avLst/>
          </a:prstGeom>
          <a:noFill/>
        </p:spPr>
        <p:txBody>
          <a:bodyPr wrap="square" rtlCol="0">
            <a:spAutoFit/>
          </a:bodyPr>
          <a:lstStyle/>
          <a:p>
            <a:r>
              <a:rPr lang="en-GB" sz="1600" dirty="0"/>
              <a:t>Comb filter [a.u.]</a:t>
            </a:r>
          </a:p>
        </p:txBody>
      </p:sp>
    </p:spTree>
    <p:extLst>
      <p:ext uri="{BB962C8B-B14F-4D97-AF65-F5344CB8AC3E}">
        <p14:creationId xmlns:p14="http://schemas.microsoft.com/office/powerpoint/2010/main" val="23190273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66CB40B8-C7A9-454B-8AB4-BBFBAEF7E647}"/>
              </a:ext>
            </a:extLst>
          </p:cNvPr>
          <p:cNvPicPr>
            <a:picLocks noChangeAspect="1"/>
          </p:cNvPicPr>
          <p:nvPr/>
        </p:nvPicPr>
        <p:blipFill>
          <a:blip r:embed="rId2"/>
          <a:stretch>
            <a:fillRect/>
          </a:stretch>
        </p:blipFill>
        <p:spPr>
          <a:xfrm>
            <a:off x="9918902" y="4699979"/>
            <a:ext cx="2176123" cy="1896087"/>
          </a:xfrm>
          <a:prstGeom prst="rect">
            <a:avLst/>
          </a:prstGeom>
        </p:spPr>
      </p:pic>
      <p:sp>
        <p:nvSpPr>
          <p:cNvPr id="4" name="Segnaposto numero diapositiva 3">
            <a:extLst>
              <a:ext uri="{FF2B5EF4-FFF2-40B4-BE49-F238E27FC236}">
                <a16:creationId xmlns:a16="http://schemas.microsoft.com/office/drawing/2014/main" id="{16731445-4F6C-432D-9C8B-3454840E66A2}"/>
              </a:ext>
            </a:extLst>
          </p:cNvPr>
          <p:cNvSpPr>
            <a:spLocks noGrp="1"/>
          </p:cNvSpPr>
          <p:nvPr>
            <p:ph type="sldNum" sz="quarter" idx="12"/>
          </p:nvPr>
        </p:nvSpPr>
        <p:spPr/>
        <p:txBody>
          <a:bodyPr/>
          <a:lstStyle/>
          <a:p>
            <a:fld id="{F556478C-EA8F-4B12-8AB2-8053E5C3663D}" type="slidenum">
              <a:rPr lang="en-GB" smtClean="0"/>
              <a:t>86</a:t>
            </a:fld>
            <a:endParaRPr lang="en-GB"/>
          </a:p>
        </p:txBody>
      </p:sp>
      <p:pic>
        <p:nvPicPr>
          <p:cNvPr id="6" name="Picture 6" descr="Image preview">
            <a:extLst>
              <a:ext uri="{FF2B5EF4-FFF2-40B4-BE49-F238E27FC236}">
                <a16:creationId xmlns:a16="http://schemas.microsoft.com/office/drawing/2014/main" id="{201ADD1F-CD94-4B68-8445-E92671C8D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563" y="1468011"/>
            <a:ext cx="1653256" cy="2204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preview">
            <a:extLst>
              <a:ext uri="{FF2B5EF4-FFF2-40B4-BE49-F238E27FC236}">
                <a16:creationId xmlns:a16="http://schemas.microsoft.com/office/drawing/2014/main" id="{CDDB2110-7331-4198-8BDA-DAF7B79E6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250" y="1458534"/>
            <a:ext cx="2788139" cy="209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preview">
            <a:extLst>
              <a:ext uri="{FF2B5EF4-FFF2-40B4-BE49-F238E27FC236}">
                <a16:creationId xmlns:a16="http://schemas.microsoft.com/office/drawing/2014/main" id="{022DAC56-0713-44A9-A176-EA9F4DC7F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5695" y="1449656"/>
            <a:ext cx="2788139" cy="20911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30F6DA6-9D8A-447F-AA4A-BDB8CE0B7642}"/>
                  </a:ext>
                </a:extLst>
              </p:cNvPr>
              <p:cNvSpPr txBox="1"/>
              <p:nvPr/>
            </p:nvSpPr>
            <p:spPr>
              <a:xfrm>
                <a:off x="30459" y="709327"/>
                <a:ext cx="4274953" cy="6392006"/>
              </a:xfrm>
              <a:prstGeom prst="rect">
                <a:avLst/>
              </a:prstGeom>
              <a:noFill/>
            </p:spPr>
            <p:txBody>
              <a:bodyPr wrap="square">
                <a:spAutoFit/>
              </a:bodyPr>
              <a:lstStyle/>
              <a:p>
                <a:pPr marL="285750" indent="-285750">
                  <a:buFont typeface="Wingdings" panose="05000000000000000000" pitchFamily="2" charset="2"/>
                  <a:buChar char="q"/>
                </a:pPr>
                <a:r>
                  <a:rPr lang="en-GB" sz="1700" dirty="0"/>
                  <a:t>Measurements of the response of the comb-generator in time domain were then performed.</a:t>
                </a:r>
              </a:p>
              <a:p>
                <a:pPr marL="742950" lvl="1" indent="-285750">
                  <a:buFont typeface="Wingdings" panose="05000000000000000000" pitchFamily="2" charset="2"/>
                  <a:buChar char="Ø"/>
                </a:pPr>
                <a:r>
                  <a:rPr lang="en-GB" sz="1700" dirty="0"/>
                  <a:t>An impulse-generator and an oscilloscope were used.</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 pulse of 456 ps length was generated and sent to the comb-generator.</a:t>
                </a:r>
              </a:p>
              <a:p>
                <a:pPr marL="742950" lvl="1" indent="-285750">
                  <a:buFont typeface="Wingdings" panose="05000000000000000000" pitchFamily="2" charset="2"/>
                  <a:buChar char="Ø"/>
                </a:pPr>
                <a:r>
                  <a:rPr lang="en-GB" sz="1700" dirty="0"/>
                  <a:t>It was not possible to have shorter pulses without decreasing the signal amplitude.</a:t>
                </a:r>
              </a:p>
              <a:p>
                <a:pPr marL="742950" lvl="1" indent="-285750">
                  <a:buFont typeface="Wingdings" panose="05000000000000000000" pitchFamily="2" charset="2"/>
                  <a:buChar char="Ø"/>
                </a:pPr>
                <a:r>
                  <a:rPr lang="en-GB" sz="1700" dirty="0"/>
                  <a:t>The pulse length was 2/3 of the square-wave period (equal to 680 ps).</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oscilloscope provides as output a sine-like 5-cycle tone burst with period of 678 ps or frequency of 4</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This output is reproduced in simulation convolving the reconstructed pulse with the comb-filter in time domain.</a:t>
                </a:r>
              </a:p>
              <a:p>
                <a:pPr marL="742950" lvl="1" indent="-285750">
                  <a:buFont typeface="Wingdings" panose="05000000000000000000" pitchFamily="2" charset="2"/>
                  <a:buChar char="Ø"/>
                </a:pPr>
                <a:r>
                  <a:rPr lang="en-GB" sz="1700" dirty="0"/>
                  <a:t>The pulse acts like a low-pass filter which keeps only the sinc at 4</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a:t>
                </a:r>
              </a:p>
            </p:txBody>
          </p:sp>
        </mc:Choice>
        <mc:Fallback xmlns="">
          <p:sp>
            <p:nvSpPr>
              <p:cNvPr id="14" name="CasellaDiTesto 13">
                <a:extLst>
                  <a:ext uri="{FF2B5EF4-FFF2-40B4-BE49-F238E27FC236}">
                    <a16:creationId xmlns:a16="http://schemas.microsoft.com/office/drawing/2014/main" id="{D30F6DA6-9D8A-447F-AA4A-BDB8CE0B7642}"/>
                  </a:ext>
                </a:extLst>
              </p:cNvPr>
              <p:cNvSpPr txBox="1">
                <a:spLocks noRot="1" noChangeAspect="1" noMove="1" noResize="1" noEditPoints="1" noAdjustHandles="1" noChangeArrowheads="1" noChangeShapeType="1" noTextEdit="1"/>
              </p:cNvSpPr>
              <p:nvPr/>
            </p:nvSpPr>
            <p:spPr>
              <a:xfrm>
                <a:off x="30459" y="709327"/>
                <a:ext cx="4274953" cy="6392006"/>
              </a:xfrm>
              <a:prstGeom prst="rect">
                <a:avLst/>
              </a:prstGeom>
              <a:blipFill>
                <a:blip r:embed="rId6"/>
                <a:stretch>
                  <a:fillRect l="-713" t="-286" r="-1997"/>
                </a:stretch>
              </a:blipFill>
            </p:spPr>
            <p:txBody>
              <a:bodyPr/>
              <a:lstStyle/>
              <a:p>
                <a:r>
                  <a:rPr lang="en-GB">
                    <a:noFill/>
                  </a:rPr>
                  <a:t> </a:t>
                </a:r>
              </a:p>
            </p:txBody>
          </p:sp>
        </mc:Fallback>
      </mc:AlternateContent>
      <p:sp>
        <p:nvSpPr>
          <p:cNvPr id="16" name="CasellaDiTesto 15">
            <a:extLst>
              <a:ext uri="{FF2B5EF4-FFF2-40B4-BE49-F238E27FC236}">
                <a16:creationId xmlns:a16="http://schemas.microsoft.com/office/drawing/2014/main" id="{3600AD10-1B77-4AC0-A346-496C613BC74D}"/>
              </a:ext>
            </a:extLst>
          </p:cNvPr>
          <p:cNvSpPr txBox="1"/>
          <p:nvPr/>
        </p:nvSpPr>
        <p:spPr>
          <a:xfrm>
            <a:off x="4409474" y="735891"/>
            <a:ext cx="1704047" cy="646331"/>
          </a:xfrm>
          <a:prstGeom prst="rect">
            <a:avLst/>
          </a:prstGeom>
          <a:noFill/>
        </p:spPr>
        <p:txBody>
          <a:bodyPr wrap="square" rtlCol="0">
            <a:spAutoFit/>
          </a:bodyPr>
          <a:lstStyle/>
          <a:p>
            <a:pPr algn="ctr"/>
            <a:r>
              <a:rPr lang="en-GB" b="1" dirty="0"/>
              <a:t>Impulse of length 456 ps</a:t>
            </a:r>
          </a:p>
        </p:txBody>
      </p:sp>
      <p:sp>
        <p:nvSpPr>
          <p:cNvPr id="18" name="CasellaDiTesto 17">
            <a:extLst>
              <a:ext uri="{FF2B5EF4-FFF2-40B4-BE49-F238E27FC236}">
                <a16:creationId xmlns:a16="http://schemas.microsoft.com/office/drawing/2014/main" id="{0512740D-ADD3-41A8-AC40-35485DA77672}"/>
              </a:ext>
            </a:extLst>
          </p:cNvPr>
          <p:cNvSpPr txBox="1"/>
          <p:nvPr/>
        </p:nvSpPr>
        <p:spPr>
          <a:xfrm>
            <a:off x="6123697" y="729411"/>
            <a:ext cx="3338154" cy="646331"/>
          </a:xfrm>
          <a:prstGeom prst="rect">
            <a:avLst/>
          </a:prstGeom>
          <a:noFill/>
        </p:spPr>
        <p:txBody>
          <a:bodyPr wrap="square" rtlCol="0">
            <a:spAutoFit/>
          </a:bodyPr>
          <a:lstStyle/>
          <a:p>
            <a:pPr algn="ctr"/>
            <a:r>
              <a:rPr lang="en-GB" b="1" dirty="0"/>
              <a:t>Setup with generator (down), comb (middle), oscilloscope (top) </a:t>
            </a:r>
          </a:p>
        </p:txBody>
      </p:sp>
      <p:sp>
        <p:nvSpPr>
          <p:cNvPr id="20" name="CasellaDiTesto 19">
            <a:extLst>
              <a:ext uri="{FF2B5EF4-FFF2-40B4-BE49-F238E27FC236}">
                <a16:creationId xmlns:a16="http://schemas.microsoft.com/office/drawing/2014/main" id="{E741C1D9-E8B5-405B-AD2A-2B5DB9F71C45}"/>
              </a:ext>
            </a:extLst>
          </p:cNvPr>
          <p:cNvSpPr txBox="1"/>
          <p:nvPr/>
        </p:nvSpPr>
        <p:spPr>
          <a:xfrm>
            <a:off x="9430948" y="760127"/>
            <a:ext cx="2576198" cy="646331"/>
          </a:xfrm>
          <a:prstGeom prst="rect">
            <a:avLst/>
          </a:prstGeom>
          <a:noFill/>
        </p:spPr>
        <p:txBody>
          <a:bodyPr wrap="square" rtlCol="0">
            <a:spAutoFit/>
          </a:bodyPr>
          <a:lstStyle/>
          <a:p>
            <a:pPr algn="ctr"/>
            <a:r>
              <a:rPr lang="en-GB" b="1" dirty="0"/>
              <a:t>Zoom on the output of the oscilloscope</a:t>
            </a:r>
          </a:p>
        </p:txBody>
      </p:sp>
      <p:sp>
        <p:nvSpPr>
          <p:cNvPr id="25" name="CasellaDiTesto 24">
            <a:extLst>
              <a:ext uri="{FF2B5EF4-FFF2-40B4-BE49-F238E27FC236}">
                <a16:creationId xmlns:a16="http://schemas.microsoft.com/office/drawing/2014/main" id="{524E7DBE-1D03-4BB9-8D8B-AD975A9EC84D}"/>
              </a:ext>
            </a:extLst>
          </p:cNvPr>
          <p:cNvSpPr txBox="1"/>
          <p:nvPr/>
        </p:nvSpPr>
        <p:spPr>
          <a:xfrm>
            <a:off x="5123960" y="6515188"/>
            <a:ext cx="1067300" cy="338554"/>
          </a:xfrm>
          <a:prstGeom prst="rect">
            <a:avLst/>
          </a:prstGeom>
          <a:noFill/>
        </p:spPr>
        <p:txBody>
          <a:bodyPr wrap="square" rtlCol="0">
            <a:spAutoFit/>
          </a:bodyPr>
          <a:lstStyle/>
          <a:p>
            <a:r>
              <a:rPr lang="en-GB" sz="1600" dirty="0"/>
              <a:t>Time [ns]</a:t>
            </a:r>
          </a:p>
        </p:txBody>
      </p:sp>
      <p:sp>
        <p:nvSpPr>
          <p:cNvPr id="27" name="CasellaDiTesto 26">
            <a:extLst>
              <a:ext uri="{FF2B5EF4-FFF2-40B4-BE49-F238E27FC236}">
                <a16:creationId xmlns:a16="http://schemas.microsoft.com/office/drawing/2014/main" id="{AAC58A15-5514-4EFB-BF9E-D9EAAF246DCA}"/>
              </a:ext>
            </a:extLst>
          </p:cNvPr>
          <p:cNvSpPr txBox="1"/>
          <p:nvPr/>
        </p:nvSpPr>
        <p:spPr>
          <a:xfrm rot="16200000">
            <a:off x="3510379" y="5312936"/>
            <a:ext cx="1419676" cy="338554"/>
          </a:xfrm>
          <a:prstGeom prst="rect">
            <a:avLst/>
          </a:prstGeom>
          <a:noFill/>
        </p:spPr>
        <p:txBody>
          <a:bodyPr wrap="square" rtlCol="0">
            <a:spAutoFit/>
          </a:bodyPr>
          <a:lstStyle/>
          <a:p>
            <a:r>
              <a:rPr lang="en-GB" sz="1600" dirty="0"/>
              <a:t>Pulse [a.u.]</a:t>
            </a:r>
          </a:p>
        </p:txBody>
      </p:sp>
      <p:sp>
        <p:nvSpPr>
          <p:cNvPr id="29" name="CasellaDiTesto 28">
            <a:extLst>
              <a:ext uri="{FF2B5EF4-FFF2-40B4-BE49-F238E27FC236}">
                <a16:creationId xmlns:a16="http://schemas.microsoft.com/office/drawing/2014/main" id="{BD973B28-EB05-40E4-A75A-05957E6F5B10}"/>
              </a:ext>
            </a:extLst>
          </p:cNvPr>
          <p:cNvSpPr txBox="1"/>
          <p:nvPr/>
        </p:nvSpPr>
        <p:spPr>
          <a:xfrm>
            <a:off x="4322009" y="3930685"/>
            <a:ext cx="2651227" cy="646331"/>
          </a:xfrm>
          <a:prstGeom prst="rect">
            <a:avLst/>
          </a:prstGeom>
          <a:noFill/>
        </p:spPr>
        <p:txBody>
          <a:bodyPr wrap="square" rtlCol="0">
            <a:spAutoFit/>
          </a:bodyPr>
          <a:lstStyle/>
          <a:p>
            <a:pPr algn="ctr"/>
            <a:r>
              <a:rPr lang="en-GB" b="1" dirty="0"/>
              <a:t>Simulated pulse with </a:t>
            </a:r>
          </a:p>
          <a:p>
            <a:pPr algn="ctr"/>
            <a:r>
              <a:rPr lang="en-GB" b="1" dirty="0"/>
              <a:t>456 ps end-to-end length</a:t>
            </a:r>
          </a:p>
        </p:txBody>
      </p:sp>
      <p:sp>
        <p:nvSpPr>
          <p:cNvPr id="34" name="CasellaDiTesto 33">
            <a:extLst>
              <a:ext uri="{FF2B5EF4-FFF2-40B4-BE49-F238E27FC236}">
                <a16:creationId xmlns:a16="http://schemas.microsoft.com/office/drawing/2014/main" id="{7E119D00-594D-45CE-A83C-B99477911CA2}"/>
              </a:ext>
            </a:extLst>
          </p:cNvPr>
          <p:cNvSpPr txBox="1"/>
          <p:nvPr/>
        </p:nvSpPr>
        <p:spPr>
          <a:xfrm>
            <a:off x="9493474" y="3653686"/>
            <a:ext cx="2740091" cy="923330"/>
          </a:xfrm>
          <a:prstGeom prst="rect">
            <a:avLst/>
          </a:prstGeom>
          <a:noFill/>
        </p:spPr>
        <p:txBody>
          <a:bodyPr wrap="square" rtlCol="0">
            <a:spAutoFit/>
          </a:bodyPr>
          <a:lstStyle/>
          <a:p>
            <a:pPr algn="ctr"/>
            <a:r>
              <a:rPr lang="en-GB" b="1" dirty="0"/>
              <a:t>Convolution between simulated pulse and comb filter in time domain</a:t>
            </a:r>
          </a:p>
        </p:txBody>
      </p:sp>
      <p:sp>
        <p:nvSpPr>
          <p:cNvPr id="36" name="CasellaDiTesto 35">
            <a:extLst>
              <a:ext uri="{FF2B5EF4-FFF2-40B4-BE49-F238E27FC236}">
                <a16:creationId xmlns:a16="http://schemas.microsoft.com/office/drawing/2014/main" id="{D71329EE-AE82-4B77-B76A-AA197F31406B}"/>
              </a:ext>
            </a:extLst>
          </p:cNvPr>
          <p:cNvSpPr txBox="1"/>
          <p:nvPr/>
        </p:nvSpPr>
        <p:spPr>
          <a:xfrm>
            <a:off x="10407976" y="4485434"/>
            <a:ext cx="815507" cy="369332"/>
          </a:xfrm>
          <a:prstGeom prst="rect">
            <a:avLst/>
          </a:prstGeom>
          <a:noFill/>
        </p:spPr>
        <p:txBody>
          <a:bodyPr wrap="square">
            <a:spAutoFit/>
          </a:bodyPr>
          <a:lstStyle/>
          <a:p>
            <a:r>
              <a:rPr lang="en-GB" b="1" dirty="0">
                <a:solidFill>
                  <a:srgbClr val="FF0000"/>
                </a:solidFill>
              </a:rPr>
              <a:t>680 ps </a:t>
            </a:r>
          </a:p>
        </p:txBody>
      </p:sp>
      <p:sp>
        <p:nvSpPr>
          <p:cNvPr id="38" name="CasellaDiTesto 37">
            <a:extLst>
              <a:ext uri="{FF2B5EF4-FFF2-40B4-BE49-F238E27FC236}">
                <a16:creationId xmlns:a16="http://schemas.microsoft.com/office/drawing/2014/main" id="{2F774AD1-801B-4AA8-B45B-6053396CCC55}"/>
              </a:ext>
            </a:extLst>
          </p:cNvPr>
          <p:cNvSpPr txBox="1"/>
          <p:nvPr/>
        </p:nvSpPr>
        <p:spPr>
          <a:xfrm>
            <a:off x="10613125" y="6521730"/>
            <a:ext cx="1067300" cy="338554"/>
          </a:xfrm>
          <a:prstGeom prst="rect">
            <a:avLst/>
          </a:prstGeom>
          <a:noFill/>
        </p:spPr>
        <p:txBody>
          <a:bodyPr wrap="square" rtlCol="0">
            <a:spAutoFit/>
          </a:bodyPr>
          <a:lstStyle/>
          <a:p>
            <a:r>
              <a:rPr lang="en-GB" sz="1600" dirty="0"/>
              <a:t>Time [ps]</a:t>
            </a:r>
          </a:p>
        </p:txBody>
      </p:sp>
      <p:sp>
        <p:nvSpPr>
          <p:cNvPr id="40" name="CasellaDiTesto 39">
            <a:extLst>
              <a:ext uri="{FF2B5EF4-FFF2-40B4-BE49-F238E27FC236}">
                <a16:creationId xmlns:a16="http://schemas.microsoft.com/office/drawing/2014/main" id="{21EBD8D2-A846-47FC-B7BF-B1E05273FDF1}"/>
              </a:ext>
            </a:extLst>
          </p:cNvPr>
          <p:cNvSpPr txBox="1"/>
          <p:nvPr/>
        </p:nvSpPr>
        <p:spPr>
          <a:xfrm rot="16200000">
            <a:off x="8645606" y="5399782"/>
            <a:ext cx="1767140" cy="307777"/>
          </a:xfrm>
          <a:prstGeom prst="rect">
            <a:avLst/>
          </a:prstGeom>
          <a:noFill/>
        </p:spPr>
        <p:txBody>
          <a:bodyPr wrap="square" rtlCol="0">
            <a:spAutoFit/>
          </a:bodyPr>
          <a:lstStyle/>
          <a:p>
            <a:r>
              <a:rPr lang="en-GB" sz="1400" dirty="0">
                <a:solidFill>
                  <a:srgbClr val="0000FF"/>
                </a:solidFill>
              </a:rPr>
              <a:t>Pulse spectrum [a.u.]</a:t>
            </a:r>
          </a:p>
        </p:txBody>
      </p:sp>
      <p:cxnSp>
        <p:nvCxnSpPr>
          <p:cNvPr id="44" name="Connettore diritto 43">
            <a:extLst>
              <a:ext uri="{FF2B5EF4-FFF2-40B4-BE49-F238E27FC236}">
                <a16:creationId xmlns:a16="http://schemas.microsoft.com/office/drawing/2014/main" id="{7B009CF7-1574-4FB3-9A6E-BED66D758371}"/>
              </a:ext>
            </a:extLst>
          </p:cNvPr>
          <p:cNvCxnSpPr>
            <a:cxnSpLocks/>
          </p:cNvCxnSpPr>
          <p:nvPr/>
        </p:nvCxnSpPr>
        <p:spPr>
          <a:xfrm>
            <a:off x="10923528" y="4809160"/>
            <a:ext cx="0" cy="166494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ttore diritto 44">
            <a:extLst>
              <a:ext uri="{FF2B5EF4-FFF2-40B4-BE49-F238E27FC236}">
                <a16:creationId xmlns:a16="http://schemas.microsoft.com/office/drawing/2014/main" id="{4DC08F50-4299-4595-969D-A97413789583}"/>
              </a:ext>
            </a:extLst>
          </p:cNvPr>
          <p:cNvCxnSpPr>
            <a:cxnSpLocks/>
          </p:cNvCxnSpPr>
          <p:nvPr/>
        </p:nvCxnSpPr>
        <p:spPr>
          <a:xfrm>
            <a:off x="10635519" y="4819320"/>
            <a:ext cx="0" cy="164628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Rettangolo 48">
            <a:extLst>
              <a:ext uri="{FF2B5EF4-FFF2-40B4-BE49-F238E27FC236}">
                <a16:creationId xmlns:a16="http://schemas.microsoft.com/office/drawing/2014/main" id="{CA1325CF-C5D0-43BF-889E-4B8334C66208}"/>
              </a:ext>
            </a:extLst>
          </p:cNvPr>
          <p:cNvSpPr/>
          <p:nvPr/>
        </p:nvSpPr>
        <p:spPr>
          <a:xfrm>
            <a:off x="7288564" y="6610846"/>
            <a:ext cx="923278" cy="123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magine 1">
            <a:extLst>
              <a:ext uri="{FF2B5EF4-FFF2-40B4-BE49-F238E27FC236}">
                <a16:creationId xmlns:a16="http://schemas.microsoft.com/office/drawing/2014/main" id="{2115DC77-EF24-426F-8573-E3D16B77A94E}"/>
              </a:ext>
            </a:extLst>
          </p:cNvPr>
          <p:cNvPicPr>
            <a:picLocks noChangeAspect="1"/>
          </p:cNvPicPr>
          <p:nvPr/>
        </p:nvPicPr>
        <p:blipFill>
          <a:blip r:embed="rId7"/>
          <a:stretch>
            <a:fillRect/>
          </a:stretch>
        </p:blipFill>
        <p:spPr>
          <a:xfrm>
            <a:off x="4322009" y="4741871"/>
            <a:ext cx="2398457" cy="1810281"/>
          </a:xfrm>
          <a:prstGeom prst="rect">
            <a:avLst/>
          </a:prstGeom>
        </p:spPr>
      </p:pic>
      <p:pic>
        <p:nvPicPr>
          <p:cNvPr id="3" name="Immagine 2">
            <a:extLst>
              <a:ext uri="{FF2B5EF4-FFF2-40B4-BE49-F238E27FC236}">
                <a16:creationId xmlns:a16="http://schemas.microsoft.com/office/drawing/2014/main" id="{2DB19DA8-AA30-451C-9D64-318C0E98C75C}"/>
              </a:ext>
            </a:extLst>
          </p:cNvPr>
          <p:cNvPicPr>
            <a:picLocks noChangeAspect="1"/>
          </p:cNvPicPr>
          <p:nvPr/>
        </p:nvPicPr>
        <p:blipFill>
          <a:blip r:embed="rId8"/>
          <a:stretch>
            <a:fillRect/>
          </a:stretch>
        </p:blipFill>
        <p:spPr>
          <a:xfrm>
            <a:off x="7090845" y="4728517"/>
            <a:ext cx="2326206" cy="1827893"/>
          </a:xfrm>
          <a:prstGeom prst="rect">
            <a:avLst/>
          </a:prstGeom>
        </p:spPr>
      </p:pic>
      <p:sp>
        <p:nvSpPr>
          <p:cNvPr id="31" name="CasellaDiTesto 30">
            <a:extLst>
              <a:ext uri="{FF2B5EF4-FFF2-40B4-BE49-F238E27FC236}">
                <a16:creationId xmlns:a16="http://schemas.microsoft.com/office/drawing/2014/main" id="{D0CE1C50-A1EE-48CD-9EE8-CDEAFAAD1646}"/>
              </a:ext>
            </a:extLst>
          </p:cNvPr>
          <p:cNvSpPr txBox="1"/>
          <p:nvPr/>
        </p:nvSpPr>
        <p:spPr>
          <a:xfrm>
            <a:off x="5220278" y="4469186"/>
            <a:ext cx="874664" cy="369332"/>
          </a:xfrm>
          <a:prstGeom prst="rect">
            <a:avLst/>
          </a:prstGeom>
          <a:noFill/>
        </p:spPr>
        <p:txBody>
          <a:bodyPr wrap="square">
            <a:spAutoFit/>
          </a:bodyPr>
          <a:lstStyle/>
          <a:p>
            <a:r>
              <a:rPr lang="en-GB" b="1" dirty="0">
                <a:solidFill>
                  <a:srgbClr val="FF0000"/>
                </a:solidFill>
              </a:rPr>
              <a:t>456 ps </a:t>
            </a:r>
          </a:p>
        </p:txBody>
      </p:sp>
      <p:sp>
        <p:nvSpPr>
          <p:cNvPr id="7" name="CasellaDiTesto 6">
            <a:extLst>
              <a:ext uri="{FF2B5EF4-FFF2-40B4-BE49-F238E27FC236}">
                <a16:creationId xmlns:a16="http://schemas.microsoft.com/office/drawing/2014/main" id="{2E88B3F3-B8D4-4293-9126-E2C541BAFD2A}"/>
              </a:ext>
            </a:extLst>
          </p:cNvPr>
          <p:cNvSpPr txBox="1"/>
          <p:nvPr/>
        </p:nvSpPr>
        <p:spPr>
          <a:xfrm>
            <a:off x="7556344" y="6521730"/>
            <a:ext cx="1566041" cy="338554"/>
          </a:xfrm>
          <a:prstGeom prst="rect">
            <a:avLst/>
          </a:prstGeom>
          <a:noFill/>
        </p:spPr>
        <p:txBody>
          <a:bodyPr wrap="square" rtlCol="0">
            <a:spAutoFit/>
          </a:bodyPr>
          <a:lstStyle/>
          <a:p>
            <a:r>
              <a:rPr lang="en-GB" sz="1600" dirty="0"/>
              <a:t>Frequency [GHz]</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82ECC053-E17F-4E3F-9C22-0CDB147E8BE4}"/>
                  </a:ext>
                </a:extLst>
              </p:cNvPr>
              <p:cNvSpPr txBox="1"/>
              <p:nvPr/>
            </p:nvSpPr>
            <p:spPr>
              <a:xfrm>
                <a:off x="7577423" y="5868142"/>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dirty="0" smtClean="0">
                          <a:solidFill>
                            <a:srgbClr val="FF0000"/>
                          </a:solidFill>
                        </a:rPr>
                        <m:t>4</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9" name="CasellaDiTesto 8">
                <a:extLst>
                  <a:ext uri="{FF2B5EF4-FFF2-40B4-BE49-F238E27FC236}">
                    <a16:creationId xmlns:a16="http://schemas.microsoft.com/office/drawing/2014/main" id="{82ECC053-E17F-4E3F-9C22-0CDB147E8BE4}"/>
                  </a:ext>
                </a:extLst>
              </p:cNvPr>
              <p:cNvSpPr txBox="1">
                <a:spLocks noRot="1" noChangeAspect="1" noMove="1" noResize="1" noEditPoints="1" noAdjustHandles="1" noChangeArrowheads="1" noChangeShapeType="1" noTextEdit="1"/>
              </p:cNvSpPr>
              <p:nvPr/>
            </p:nvSpPr>
            <p:spPr>
              <a:xfrm>
                <a:off x="7577423" y="5868142"/>
                <a:ext cx="605901" cy="328167"/>
              </a:xfrm>
              <a:prstGeom prst="rect">
                <a:avLst/>
              </a:prstGeom>
              <a:blipFill>
                <a:blip r:embed="rId9"/>
                <a:stretch>
                  <a:fillRect b="-37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5A6D49E3-84A8-4E6A-90F7-A3FE950288D4}"/>
                  </a:ext>
                </a:extLst>
              </p:cNvPr>
              <p:cNvSpPr txBox="1"/>
              <p:nvPr/>
            </p:nvSpPr>
            <p:spPr>
              <a:xfrm>
                <a:off x="7807567" y="6145936"/>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12</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11" name="CasellaDiTesto 10">
                <a:extLst>
                  <a:ext uri="{FF2B5EF4-FFF2-40B4-BE49-F238E27FC236}">
                    <a16:creationId xmlns:a16="http://schemas.microsoft.com/office/drawing/2014/main" id="{5A6D49E3-84A8-4E6A-90F7-A3FE950288D4}"/>
                  </a:ext>
                </a:extLst>
              </p:cNvPr>
              <p:cNvSpPr txBox="1">
                <a:spLocks noRot="1" noChangeAspect="1" noMove="1" noResize="1" noEditPoints="1" noAdjustHandles="1" noChangeArrowheads="1" noChangeShapeType="1" noTextEdit="1"/>
              </p:cNvSpPr>
              <p:nvPr/>
            </p:nvSpPr>
            <p:spPr>
              <a:xfrm>
                <a:off x="7807567" y="6145936"/>
                <a:ext cx="605901" cy="328167"/>
              </a:xfrm>
              <a:prstGeom prst="rect">
                <a:avLst/>
              </a:prstGeom>
              <a:blipFill>
                <a:blip r:embed="rId10"/>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57ECF1E6-8FD4-4015-8730-5D4045BAB376}"/>
                  </a:ext>
                </a:extLst>
              </p:cNvPr>
              <p:cNvSpPr txBox="1"/>
              <p:nvPr/>
            </p:nvSpPr>
            <p:spPr>
              <a:xfrm>
                <a:off x="8426815" y="6020906"/>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20</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13" name="CasellaDiTesto 12">
                <a:extLst>
                  <a:ext uri="{FF2B5EF4-FFF2-40B4-BE49-F238E27FC236}">
                    <a16:creationId xmlns:a16="http://schemas.microsoft.com/office/drawing/2014/main" id="{57ECF1E6-8FD4-4015-8730-5D4045BAB376}"/>
                  </a:ext>
                </a:extLst>
              </p:cNvPr>
              <p:cNvSpPr txBox="1">
                <a:spLocks noRot="1" noChangeAspect="1" noMove="1" noResize="1" noEditPoints="1" noAdjustHandles="1" noChangeArrowheads="1" noChangeShapeType="1" noTextEdit="1"/>
              </p:cNvSpPr>
              <p:nvPr/>
            </p:nvSpPr>
            <p:spPr>
              <a:xfrm>
                <a:off x="8426815" y="6020906"/>
                <a:ext cx="605901" cy="328167"/>
              </a:xfrm>
              <a:prstGeom prst="rect">
                <a:avLst/>
              </a:prstGeom>
              <a:blipFill>
                <a:blip r:embed="rId11"/>
                <a:stretch>
                  <a:fillRect b="-1852"/>
                </a:stretch>
              </a:blipFill>
            </p:spPr>
            <p:txBody>
              <a:bodyPr/>
              <a:lstStyle/>
              <a:p>
                <a:r>
                  <a:rPr lang="en-GB">
                    <a:noFill/>
                  </a:rPr>
                  <a:t> </a:t>
                </a:r>
              </a:p>
            </p:txBody>
          </p:sp>
        </mc:Fallback>
      </mc:AlternateContent>
      <p:sp>
        <p:nvSpPr>
          <p:cNvPr id="41" name="CasellaDiTesto 40">
            <a:extLst>
              <a:ext uri="{FF2B5EF4-FFF2-40B4-BE49-F238E27FC236}">
                <a16:creationId xmlns:a16="http://schemas.microsoft.com/office/drawing/2014/main" id="{0A33E2E7-2562-4779-A6FD-10B8A9290263}"/>
              </a:ext>
            </a:extLst>
          </p:cNvPr>
          <p:cNvSpPr txBox="1"/>
          <p:nvPr/>
        </p:nvSpPr>
        <p:spPr>
          <a:xfrm rot="16200000">
            <a:off x="5903763" y="5428392"/>
            <a:ext cx="2113200" cy="307777"/>
          </a:xfrm>
          <a:prstGeom prst="rect">
            <a:avLst/>
          </a:prstGeom>
          <a:noFill/>
        </p:spPr>
        <p:txBody>
          <a:bodyPr wrap="square">
            <a:spAutoFit/>
          </a:bodyPr>
          <a:lstStyle/>
          <a:p>
            <a:r>
              <a:rPr lang="en-GB" sz="1400" dirty="0">
                <a:solidFill>
                  <a:srgbClr val="BF00BF"/>
                </a:solidFill>
              </a:rPr>
              <a:t>Comb filter</a:t>
            </a:r>
            <a:r>
              <a:rPr lang="en-GB" sz="1400" dirty="0"/>
              <a:t>, </a:t>
            </a:r>
            <a:r>
              <a:rPr lang="en-GB" sz="1400" dirty="0">
                <a:solidFill>
                  <a:srgbClr val="008000"/>
                </a:solidFill>
              </a:rPr>
              <a:t>product</a:t>
            </a:r>
            <a:r>
              <a:rPr lang="en-GB" sz="1400" dirty="0"/>
              <a:t> [a.u.]</a:t>
            </a:r>
          </a:p>
        </p:txBody>
      </p:sp>
      <p:sp>
        <p:nvSpPr>
          <p:cNvPr id="19" name="Rettangolo 18">
            <a:extLst>
              <a:ext uri="{FF2B5EF4-FFF2-40B4-BE49-F238E27FC236}">
                <a16:creationId xmlns:a16="http://schemas.microsoft.com/office/drawing/2014/main" id="{EBC2E9E8-E0EF-453C-9937-CB73FD0CF79D}"/>
              </a:ext>
            </a:extLst>
          </p:cNvPr>
          <p:cNvSpPr/>
          <p:nvPr/>
        </p:nvSpPr>
        <p:spPr>
          <a:xfrm>
            <a:off x="7047338" y="5252720"/>
            <a:ext cx="61920" cy="61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44AC8F34-C2C5-4EEE-8074-C5B7537CF8FB}"/>
              </a:ext>
            </a:extLst>
          </p:cNvPr>
          <p:cNvSpPr txBox="1"/>
          <p:nvPr/>
        </p:nvSpPr>
        <p:spPr>
          <a:xfrm>
            <a:off x="7039705" y="3838810"/>
            <a:ext cx="2573541" cy="923330"/>
          </a:xfrm>
          <a:prstGeom prst="rect">
            <a:avLst/>
          </a:prstGeom>
          <a:noFill/>
        </p:spPr>
        <p:txBody>
          <a:bodyPr wrap="square" rtlCol="0">
            <a:spAutoFit/>
          </a:bodyPr>
          <a:lstStyle/>
          <a:p>
            <a:pPr algn="ctr"/>
            <a:r>
              <a:rPr lang="en-GB" b="1" dirty="0"/>
              <a:t>Simulated pulse spectrum, comb filter and their product</a:t>
            </a:r>
          </a:p>
        </p:txBody>
      </p:sp>
      <p:sp>
        <p:nvSpPr>
          <p:cNvPr id="39" name="CasellaDiTesto 38">
            <a:extLst>
              <a:ext uri="{FF2B5EF4-FFF2-40B4-BE49-F238E27FC236}">
                <a16:creationId xmlns:a16="http://schemas.microsoft.com/office/drawing/2014/main" id="{C3370F61-2894-4FB9-92AA-D584BAB34A2E}"/>
              </a:ext>
            </a:extLst>
          </p:cNvPr>
          <p:cNvSpPr txBox="1"/>
          <p:nvPr/>
        </p:nvSpPr>
        <p:spPr>
          <a:xfrm rot="16200000">
            <a:off x="8974062" y="5341416"/>
            <a:ext cx="1771967" cy="307777"/>
          </a:xfrm>
          <a:prstGeom prst="rect">
            <a:avLst/>
          </a:prstGeom>
          <a:noFill/>
        </p:spPr>
        <p:txBody>
          <a:bodyPr wrap="square" rtlCol="0">
            <a:spAutoFit/>
          </a:bodyPr>
          <a:lstStyle/>
          <a:p>
            <a:r>
              <a:rPr lang="en-GB" sz="1400" dirty="0"/>
              <a:t>Convolution [a.u.]</a:t>
            </a:r>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9BDA294B-4322-42B5-B8FE-F6E5544AAEAE}"/>
                  </a:ext>
                </a:extLst>
              </p:cNvPr>
              <p:cNvSpPr txBox="1"/>
              <p:nvPr/>
            </p:nvSpPr>
            <p:spPr>
              <a:xfrm>
                <a:off x="9942" y="0"/>
                <a:ext cx="12192000" cy="766172"/>
              </a:xfrm>
              <a:prstGeom prst="rect">
                <a:avLst/>
              </a:prstGeom>
              <a:noFill/>
            </p:spPr>
            <p:txBody>
              <a:bodyPr wrap="square" rtlCol="0">
                <a:spAutoFit/>
              </a:bodyPr>
              <a:lstStyle/>
              <a:p>
                <a:pPr algn="ctr"/>
                <a:r>
                  <a:rPr lang="en-GB" sz="4000" dirty="0">
                    <a:latin typeface="+mj-lt"/>
                  </a:rPr>
                  <a:t>Stripline comb generator at 4</a:t>
                </a:r>
                <a14:m>
                  <m:oMath xmlns:m="http://schemas.openxmlformats.org/officeDocument/2006/math">
                    <m:sSub>
                      <m:sSubPr>
                        <m:ctrlPr>
                          <a:rPr lang="en-GB" sz="4000" i="1">
                            <a:latin typeface="Cambria Math" panose="02040503050406030204" pitchFamily="18" charset="0"/>
                          </a:rPr>
                        </m:ctrlPr>
                      </m:sSubPr>
                      <m:e>
                        <m:r>
                          <a:rPr lang="en-GB" sz="4000" b="0" i="1">
                            <a:latin typeface="Cambria Math" panose="02040503050406030204" pitchFamily="18" charset="0"/>
                          </a:rPr>
                          <m:t>𝑓</m:t>
                        </m:r>
                      </m:e>
                      <m:sub>
                        <m:r>
                          <a:rPr lang="en-GB" sz="4000" b="0" i="1">
                            <a:latin typeface="Cambria Math" panose="02040503050406030204" pitchFamily="18" charset="0"/>
                          </a:rPr>
                          <m:t>𝑟𝑓</m:t>
                        </m:r>
                      </m:sub>
                    </m:sSub>
                  </m:oMath>
                </a14:m>
                <a:r>
                  <a:rPr lang="en-GB" sz="4000" dirty="0">
                    <a:latin typeface="+mj-lt"/>
                  </a:rPr>
                  <a:t>: measurements (2/2)</a:t>
                </a:r>
              </a:p>
            </p:txBody>
          </p:sp>
        </mc:Choice>
        <mc:Fallback xmlns="">
          <p:sp>
            <p:nvSpPr>
              <p:cNvPr id="43" name="CasellaDiTesto 42">
                <a:extLst>
                  <a:ext uri="{FF2B5EF4-FFF2-40B4-BE49-F238E27FC236}">
                    <a16:creationId xmlns:a16="http://schemas.microsoft.com/office/drawing/2014/main" id="{9BDA294B-4322-42B5-B8FE-F6E5544AAEAE}"/>
                  </a:ext>
                </a:extLst>
              </p:cNvPr>
              <p:cNvSpPr txBox="1">
                <a:spLocks noRot="1" noChangeAspect="1" noMove="1" noResize="1" noEditPoints="1" noAdjustHandles="1" noChangeArrowheads="1" noChangeShapeType="1" noTextEdit="1"/>
              </p:cNvSpPr>
              <p:nvPr/>
            </p:nvSpPr>
            <p:spPr>
              <a:xfrm>
                <a:off x="9942" y="0"/>
                <a:ext cx="12192000" cy="766172"/>
              </a:xfrm>
              <a:prstGeom prst="rect">
                <a:avLst/>
              </a:prstGeom>
              <a:blipFill>
                <a:blip r:embed="rId12"/>
                <a:stretch>
                  <a:fillRect t="-13492" b="-26190"/>
                </a:stretch>
              </a:blipFill>
            </p:spPr>
            <p:txBody>
              <a:bodyPr/>
              <a:lstStyle/>
              <a:p>
                <a:r>
                  <a:rPr lang="en-GB">
                    <a:noFill/>
                  </a:rPr>
                  <a:t> </a:t>
                </a:r>
              </a:p>
            </p:txBody>
          </p:sp>
        </mc:Fallback>
      </mc:AlternateContent>
    </p:spTree>
    <p:extLst>
      <p:ext uri="{BB962C8B-B14F-4D97-AF65-F5344CB8AC3E}">
        <p14:creationId xmlns:p14="http://schemas.microsoft.com/office/powerpoint/2010/main" val="14492858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a:extLst>
              <a:ext uri="{FF2B5EF4-FFF2-40B4-BE49-F238E27FC236}">
                <a16:creationId xmlns:a16="http://schemas.microsoft.com/office/drawing/2014/main" id="{58C75586-2189-43FE-9E94-D638D2A03FCF}"/>
              </a:ext>
            </a:extLst>
          </p:cNvPr>
          <p:cNvPicPr>
            <a:picLocks noChangeAspect="1"/>
          </p:cNvPicPr>
          <p:nvPr/>
        </p:nvPicPr>
        <p:blipFill>
          <a:blip r:embed="rId2"/>
          <a:stretch>
            <a:fillRect/>
          </a:stretch>
        </p:blipFill>
        <p:spPr>
          <a:xfrm>
            <a:off x="9074693" y="4694006"/>
            <a:ext cx="2717503" cy="1799036"/>
          </a:xfrm>
          <a:prstGeom prst="rect">
            <a:avLst/>
          </a:prstGeom>
        </p:spPr>
      </p:pic>
      <p:sp>
        <p:nvSpPr>
          <p:cNvPr id="4" name="Segnaposto numero diapositiva 3">
            <a:extLst>
              <a:ext uri="{FF2B5EF4-FFF2-40B4-BE49-F238E27FC236}">
                <a16:creationId xmlns:a16="http://schemas.microsoft.com/office/drawing/2014/main" id="{4F6DE79D-22A5-46DF-B071-B908E2B0D6E2}"/>
              </a:ext>
            </a:extLst>
          </p:cNvPr>
          <p:cNvSpPr>
            <a:spLocks noGrp="1"/>
          </p:cNvSpPr>
          <p:nvPr>
            <p:ph type="sldNum" sz="quarter" idx="12"/>
          </p:nvPr>
        </p:nvSpPr>
        <p:spPr/>
        <p:txBody>
          <a:bodyPr/>
          <a:lstStyle/>
          <a:p>
            <a:fld id="{F556478C-EA8F-4B12-8AB2-8053E5C3663D}" type="slidenum">
              <a:rPr lang="en-GB" smtClean="0"/>
              <a:t>87</a:t>
            </a:fld>
            <a:endParaRPr lang="en-GB"/>
          </a:p>
        </p:txBody>
      </p:sp>
      <p:pic>
        <p:nvPicPr>
          <p:cNvPr id="2" name="Picture 2" descr="Image preview">
            <a:extLst>
              <a:ext uri="{FF2B5EF4-FFF2-40B4-BE49-F238E27FC236}">
                <a16:creationId xmlns:a16="http://schemas.microsoft.com/office/drawing/2014/main" id="{38276FE0-F8BA-475B-9DAE-7455C8129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702" y="1312896"/>
            <a:ext cx="1911669" cy="2548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preview">
            <a:extLst>
              <a:ext uri="{FF2B5EF4-FFF2-40B4-BE49-F238E27FC236}">
                <a16:creationId xmlns:a16="http://schemas.microsoft.com/office/drawing/2014/main" id="{2D574549-61FA-4506-808B-C0148B7B2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619" y="1332411"/>
            <a:ext cx="3391873" cy="25439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3C6F8D64-A57B-4239-B841-6064BD59B984}"/>
                  </a:ext>
                </a:extLst>
              </p:cNvPr>
              <p:cNvSpPr txBox="1"/>
              <p:nvPr/>
            </p:nvSpPr>
            <p:spPr>
              <a:xfrm>
                <a:off x="5111355" y="905603"/>
                <a:ext cx="3682902" cy="395558"/>
              </a:xfrm>
              <a:prstGeom prst="rect">
                <a:avLst/>
              </a:prstGeom>
              <a:noFill/>
            </p:spPr>
            <p:txBody>
              <a:bodyPr wrap="square" rtlCol="0">
                <a:spAutoFit/>
              </a:bodyPr>
              <a:lstStyle/>
              <a:p>
                <a:pPr algn="ctr"/>
                <a:r>
                  <a:rPr lang="en-GB" b="1" dirty="0"/>
                  <a:t>5-cycle comb generator at 6</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𝒇</m:t>
                        </m:r>
                      </m:e>
                      <m:sub>
                        <m:r>
                          <a:rPr lang="en-GB" b="1" i="1">
                            <a:latin typeface="Cambria Math" panose="02040503050406030204" pitchFamily="18" charset="0"/>
                          </a:rPr>
                          <m:t>𝒓𝒇</m:t>
                        </m:r>
                      </m:sub>
                    </m:sSub>
                  </m:oMath>
                </a14:m>
                <a:endParaRPr lang="en-GB" b="1" dirty="0"/>
              </a:p>
            </p:txBody>
          </p:sp>
        </mc:Choice>
        <mc:Fallback xmlns="">
          <p:sp>
            <p:nvSpPr>
              <p:cNvPr id="10" name="CasellaDiTesto 9">
                <a:extLst>
                  <a:ext uri="{FF2B5EF4-FFF2-40B4-BE49-F238E27FC236}">
                    <a16:creationId xmlns:a16="http://schemas.microsoft.com/office/drawing/2014/main" id="{3C6F8D64-A57B-4239-B841-6064BD59B984}"/>
                  </a:ext>
                </a:extLst>
              </p:cNvPr>
              <p:cNvSpPr txBox="1">
                <a:spLocks noRot="1" noChangeAspect="1" noMove="1" noResize="1" noEditPoints="1" noAdjustHandles="1" noChangeArrowheads="1" noChangeShapeType="1" noTextEdit="1"/>
              </p:cNvSpPr>
              <p:nvPr/>
            </p:nvSpPr>
            <p:spPr>
              <a:xfrm>
                <a:off x="5111355" y="905603"/>
                <a:ext cx="3682902" cy="395558"/>
              </a:xfrm>
              <a:prstGeom prst="rect">
                <a:avLst/>
              </a:prstGeom>
              <a:blipFill>
                <a:blip r:embed="rId5"/>
                <a:stretch>
                  <a:fillRect t="-7813" b="-20313"/>
                </a:stretch>
              </a:blipFill>
            </p:spPr>
            <p:txBody>
              <a:bodyPr/>
              <a:lstStyle/>
              <a:p>
                <a:r>
                  <a:rPr lang="en-GB">
                    <a:noFill/>
                  </a:rPr>
                  <a:t> </a:t>
                </a:r>
              </a:p>
            </p:txBody>
          </p:sp>
        </mc:Fallback>
      </mc:AlternateContent>
      <p:sp>
        <p:nvSpPr>
          <p:cNvPr id="12" name="CasellaDiTesto 11">
            <a:extLst>
              <a:ext uri="{FF2B5EF4-FFF2-40B4-BE49-F238E27FC236}">
                <a16:creationId xmlns:a16="http://schemas.microsoft.com/office/drawing/2014/main" id="{64D20F76-2CE3-4C28-BEC5-63F2197F59C6}"/>
              </a:ext>
            </a:extLst>
          </p:cNvPr>
          <p:cNvSpPr txBox="1"/>
          <p:nvPr/>
        </p:nvSpPr>
        <p:spPr>
          <a:xfrm>
            <a:off x="8718336" y="916002"/>
            <a:ext cx="3230424" cy="369332"/>
          </a:xfrm>
          <a:prstGeom prst="rect">
            <a:avLst/>
          </a:prstGeom>
          <a:noFill/>
        </p:spPr>
        <p:txBody>
          <a:bodyPr wrap="square" rtlCol="0">
            <a:spAutoFit/>
          </a:bodyPr>
          <a:lstStyle/>
          <a:p>
            <a:pPr algn="ctr"/>
            <a:r>
              <a:rPr lang="en-GB" b="1" dirty="0"/>
              <a:t>Measured frequency response</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E2F2DAB-BCC4-4E9B-B175-7A7C9CCDCBFC}"/>
                  </a:ext>
                </a:extLst>
              </p:cNvPr>
              <p:cNvSpPr txBox="1"/>
              <p:nvPr/>
            </p:nvSpPr>
            <p:spPr>
              <a:xfrm>
                <a:off x="58905" y="1285334"/>
                <a:ext cx="5086964" cy="4890313"/>
              </a:xfrm>
              <a:prstGeom prst="rect">
                <a:avLst/>
              </a:prstGeom>
              <a:noFill/>
            </p:spPr>
            <p:txBody>
              <a:bodyPr wrap="square" rtlCol="0">
                <a:spAutoFit/>
              </a:bodyPr>
              <a:lstStyle/>
              <a:p>
                <a:pPr marL="285750" indent="-285750">
                  <a:buFont typeface="Wingdings" panose="05000000000000000000" pitchFamily="2" charset="2"/>
                  <a:buChar char="q"/>
                </a:pPr>
                <a:r>
                  <a:rPr lang="en-GB" dirty="0"/>
                  <a:t>Measurements were then repeated for another comb generator: 5-tone-burst at 6</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 = 2.21 GHz.</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frequency response is made of sinc-like functions with frequencies at 2.27 GHz (</a:t>
                </a:r>
                <a14:m>
                  <m:oMath xmlns:m="http://schemas.openxmlformats.org/officeDocument/2006/math">
                    <m:r>
                      <a:rPr lang="en-GB" i="1" smtClean="0">
                        <a:latin typeface="Cambria Math" panose="02040503050406030204" pitchFamily="18" charset="0"/>
                        <a:ea typeface="Cambria Math" panose="02040503050406030204" pitchFamily="18" charset="0"/>
                      </a:rPr>
                      <m:t>≈</m:t>
                    </m:r>
                    <m:r>
                      <m:rPr>
                        <m:nor/>
                      </m:rPr>
                      <a:rPr lang="en-GB" b="0" i="0" dirty="0" smtClean="0"/>
                      <m:t>6</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 6.76 GHz (</a:t>
                </a:r>
                <a14:m>
                  <m:oMath xmlns:m="http://schemas.openxmlformats.org/officeDocument/2006/math">
                    <m:r>
                      <a:rPr lang="en-GB" i="1">
                        <a:latin typeface="Cambria Math" panose="02040503050406030204" pitchFamily="18" charset="0"/>
                        <a:ea typeface="Cambria Math" panose="02040503050406030204" pitchFamily="18" charset="0"/>
                      </a:rPr>
                      <m:t>≈</m:t>
                    </m:r>
                    <m:r>
                      <m:rPr>
                        <m:nor/>
                      </m:rPr>
                      <a:rPr lang="en-GB" b="0" i="0" dirty="0" smtClean="0"/>
                      <m:t>18</m:t>
                    </m:r>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 = 6.64 GHz).</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reproduce in simulation the comb-filter in time and frequency domain.</a:t>
                </a:r>
              </a:p>
              <a:p>
                <a:pPr marL="742950" lvl="1" indent="-285750">
                  <a:buFont typeface="Wingdings" panose="05000000000000000000" pitchFamily="2" charset="2"/>
                  <a:buChar char="Ø"/>
                </a:pPr>
                <a:r>
                  <a:rPr lang="en-GB" dirty="0"/>
                  <a:t>We suppose that the comb-filter in time domain is ‘a smoothing’ of the derivative of a 2.21 GHz square wave.</a:t>
                </a:r>
              </a:p>
              <a:p>
                <a:pPr marL="1200150" lvl="2" indent="-285750">
                  <a:buFont typeface="Arial" panose="020B0604020202020204" pitchFamily="34" charset="0"/>
                  <a:buChar char="•"/>
                </a:pPr>
                <a:r>
                  <a:rPr lang="en-GB" sz="1800" dirty="0"/>
                  <a:t>Sinc functions at 6(2</a:t>
                </a:r>
                <a14:m>
                  <m:oMath xmlns:m="http://schemas.openxmlformats.org/officeDocument/2006/math">
                    <m:r>
                      <a:rPr lang="en-GB" sz="1800" i="1" dirty="0" smtClean="0">
                        <a:latin typeface="Cambria Math" panose="02040503050406030204" pitchFamily="18" charset="0"/>
                      </a:rPr>
                      <m:t>𝑘</m:t>
                    </m:r>
                  </m:oMath>
                </a14:m>
                <a:r>
                  <a:rPr lang="en-GB" sz="1800" dirty="0"/>
                  <a:t>+1)</a:t>
                </a:r>
                <a14:m>
                  <m:oMath xmlns:m="http://schemas.openxmlformats.org/officeDocument/2006/math">
                    <m:sSub>
                      <m:sSubPr>
                        <m:ctrlPr>
                          <a:rPr lang="en-GB" sz="1800" i="1">
                            <a:latin typeface="Cambria Math" panose="02040503050406030204" pitchFamily="18" charset="0"/>
                          </a:rPr>
                        </m:ctrlPr>
                      </m:sSubPr>
                      <m:e>
                        <m:r>
                          <a:rPr lang="en-GB" sz="1800" i="1">
                            <a:latin typeface="Cambria Math" panose="02040503050406030204" pitchFamily="18" charset="0"/>
                          </a:rPr>
                          <m:t>𝑓</m:t>
                        </m:r>
                      </m:e>
                      <m:sub>
                        <m:r>
                          <a:rPr lang="en-GB" sz="1800" i="1">
                            <a:latin typeface="Cambria Math" panose="02040503050406030204" pitchFamily="18" charset="0"/>
                          </a:rPr>
                          <m:t>𝑟𝑓</m:t>
                        </m:r>
                      </m:sub>
                    </m:sSub>
                  </m:oMath>
                </a14:m>
                <a:r>
                  <a:rPr lang="en-GB" sz="1800" dirty="0"/>
                  <a:t> (</a:t>
                </a:r>
                <a14:m>
                  <m:oMath xmlns:m="http://schemas.openxmlformats.org/officeDocument/2006/math">
                    <m:r>
                      <a:rPr lang="en-GB" sz="1800" i="1" dirty="0" smtClean="0">
                        <a:latin typeface="Cambria Math" panose="02040503050406030204" pitchFamily="18" charset="0"/>
                      </a:rPr>
                      <m:t>𝑘</m:t>
                    </m:r>
                  </m:oMath>
                </a14:m>
                <a:r>
                  <a:rPr lang="en-GB" sz="1800" dirty="0"/>
                  <a:t>=0,…) in frequency domain.</a:t>
                </a:r>
              </a:p>
              <a:p>
                <a:endParaRPr lang="en-GB" dirty="0"/>
              </a:p>
              <a:p>
                <a:pPr marL="285750" indent="-285750">
                  <a:buFont typeface="Wingdings" panose="05000000000000000000" pitchFamily="2" charset="2"/>
                  <a:buChar char="q"/>
                </a:pPr>
                <a:r>
                  <a:rPr lang="en-GB" dirty="0"/>
                  <a:t>Good agreement between measurements and simulations.</a:t>
                </a:r>
              </a:p>
            </p:txBody>
          </p:sp>
        </mc:Choice>
        <mc:Fallback xmlns="">
          <p:sp>
            <p:nvSpPr>
              <p:cNvPr id="14" name="CasellaDiTesto 13">
                <a:extLst>
                  <a:ext uri="{FF2B5EF4-FFF2-40B4-BE49-F238E27FC236}">
                    <a16:creationId xmlns:a16="http://schemas.microsoft.com/office/drawing/2014/main" id="{2E2F2DAB-BCC4-4E9B-B175-7A7C9CCDCBFC}"/>
                  </a:ext>
                </a:extLst>
              </p:cNvPr>
              <p:cNvSpPr txBox="1">
                <a:spLocks noRot="1" noChangeAspect="1" noMove="1" noResize="1" noEditPoints="1" noAdjustHandles="1" noChangeArrowheads="1" noChangeShapeType="1" noTextEdit="1"/>
              </p:cNvSpPr>
              <p:nvPr/>
            </p:nvSpPr>
            <p:spPr>
              <a:xfrm>
                <a:off x="58905" y="1285334"/>
                <a:ext cx="5086964" cy="4890313"/>
              </a:xfrm>
              <a:prstGeom prst="rect">
                <a:avLst/>
              </a:prstGeom>
              <a:blipFill>
                <a:blip r:embed="rId6"/>
                <a:stretch>
                  <a:fillRect l="-839" t="-748" r="-240" b="-11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C5781DA-70F2-4DCE-8FE6-95E2C2F1CDA0}"/>
                  </a:ext>
                </a:extLst>
              </p:cNvPr>
              <p:cNvSpPr txBox="1"/>
              <p:nvPr/>
            </p:nvSpPr>
            <p:spPr>
              <a:xfrm>
                <a:off x="5745318" y="3973606"/>
                <a:ext cx="2425707" cy="672556"/>
              </a:xfrm>
              <a:prstGeom prst="rect">
                <a:avLst/>
              </a:prstGeom>
              <a:noFill/>
            </p:spPr>
            <p:txBody>
              <a:bodyPr wrap="square" rtlCol="0">
                <a:spAutoFit/>
              </a:bodyPr>
              <a:lstStyle/>
              <a:p>
                <a:pPr algn="ctr"/>
                <a:r>
                  <a:rPr lang="en-GB" b="1" dirty="0"/>
                  <a:t>Simulated comb-filter in time domain at </a:t>
                </a:r>
                <a14:m>
                  <m:oMath xmlns:m="http://schemas.openxmlformats.org/officeDocument/2006/math">
                    <m:r>
                      <m:rPr>
                        <m:nor/>
                      </m:rPr>
                      <a:rPr lang="en-GB" sz="1800" b="1" i="0" dirty="0" smtClean="0"/>
                      <m:t>6</m:t>
                    </m:r>
                    <m:sSub>
                      <m:sSubPr>
                        <m:ctrlPr>
                          <a:rPr lang="en-GB" sz="1800" b="1" i="1">
                            <a:latin typeface="Cambria Math" panose="02040503050406030204" pitchFamily="18" charset="0"/>
                          </a:rPr>
                        </m:ctrlPr>
                      </m:sSubPr>
                      <m:e>
                        <m:r>
                          <a:rPr lang="en-GB" sz="1800" b="1" i="1">
                            <a:latin typeface="Cambria Math" panose="02040503050406030204" pitchFamily="18" charset="0"/>
                          </a:rPr>
                          <m:t>𝒇</m:t>
                        </m:r>
                      </m:e>
                      <m:sub>
                        <m:r>
                          <a:rPr lang="en-GB" sz="1800" b="1" i="1">
                            <a:latin typeface="Cambria Math" panose="02040503050406030204" pitchFamily="18" charset="0"/>
                          </a:rPr>
                          <m:t>𝒓𝒇</m:t>
                        </m:r>
                      </m:sub>
                    </m:sSub>
                  </m:oMath>
                </a14:m>
                <a:endParaRPr lang="en-GB" b="1" dirty="0"/>
              </a:p>
            </p:txBody>
          </p:sp>
        </mc:Choice>
        <mc:Fallback xmlns="">
          <p:sp>
            <p:nvSpPr>
              <p:cNvPr id="18" name="CasellaDiTesto 17">
                <a:extLst>
                  <a:ext uri="{FF2B5EF4-FFF2-40B4-BE49-F238E27FC236}">
                    <a16:creationId xmlns:a16="http://schemas.microsoft.com/office/drawing/2014/main" id="{AC5781DA-70F2-4DCE-8FE6-95E2C2F1CDA0}"/>
                  </a:ext>
                </a:extLst>
              </p:cNvPr>
              <p:cNvSpPr txBox="1">
                <a:spLocks noRot="1" noChangeAspect="1" noMove="1" noResize="1" noEditPoints="1" noAdjustHandles="1" noChangeArrowheads="1" noChangeShapeType="1" noTextEdit="1"/>
              </p:cNvSpPr>
              <p:nvPr/>
            </p:nvSpPr>
            <p:spPr>
              <a:xfrm>
                <a:off x="5745318" y="3973606"/>
                <a:ext cx="2425707" cy="672556"/>
              </a:xfrm>
              <a:prstGeom prst="rect">
                <a:avLst/>
              </a:prstGeom>
              <a:blipFill>
                <a:blip r:embed="rId7"/>
                <a:stretch>
                  <a:fillRect l="-503" t="-5455" b="-10909"/>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9F8A16F8-2983-4462-B33F-D759F93ADA05}"/>
              </a:ext>
            </a:extLst>
          </p:cNvPr>
          <p:cNvSpPr txBox="1"/>
          <p:nvPr/>
        </p:nvSpPr>
        <p:spPr>
          <a:xfrm>
            <a:off x="6507515" y="6498041"/>
            <a:ext cx="1067300" cy="338554"/>
          </a:xfrm>
          <a:prstGeom prst="rect">
            <a:avLst/>
          </a:prstGeom>
          <a:noFill/>
        </p:spPr>
        <p:txBody>
          <a:bodyPr wrap="square" rtlCol="0">
            <a:spAutoFit/>
          </a:bodyPr>
          <a:lstStyle/>
          <a:p>
            <a:r>
              <a:rPr lang="en-GB" sz="1600" dirty="0"/>
              <a:t>Time [ns]</a:t>
            </a:r>
          </a:p>
        </p:txBody>
      </p:sp>
      <p:sp>
        <p:nvSpPr>
          <p:cNvPr id="22" name="CasellaDiTesto 21">
            <a:extLst>
              <a:ext uri="{FF2B5EF4-FFF2-40B4-BE49-F238E27FC236}">
                <a16:creationId xmlns:a16="http://schemas.microsoft.com/office/drawing/2014/main" id="{C0551BDC-2E29-479C-B57B-DCF33CFDA566}"/>
              </a:ext>
            </a:extLst>
          </p:cNvPr>
          <p:cNvSpPr txBox="1"/>
          <p:nvPr/>
        </p:nvSpPr>
        <p:spPr>
          <a:xfrm rot="16200000">
            <a:off x="4559483" y="5311535"/>
            <a:ext cx="1788018" cy="338554"/>
          </a:xfrm>
          <a:prstGeom prst="rect">
            <a:avLst/>
          </a:prstGeom>
          <a:noFill/>
        </p:spPr>
        <p:txBody>
          <a:bodyPr wrap="square" rtlCol="0">
            <a:spAutoFit/>
          </a:bodyPr>
          <a:lstStyle/>
          <a:p>
            <a:r>
              <a:rPr lang="en-GB" sz="1600" dirty="0"/>
              <a:t>Comb filter [a.u.]</a:t>
            </a:r>
          </a:p>
        </p:txBody>
      </p:sp>
      <p:sp>
        <p:nvSpPr>
          <p:cNvPr id="24" name="Rettangolo 23">
            <a:extLst>
              <a:ext uri="{FF2B5EF4-FFF2-40B4-BE49-F238E27FC236}">
                <a16:creationId xmlns:a16="http://schemas.microsoft.com/office/drawing/2014/main" id="{E4E88930-0801-4059-8FF9-9690DA355B35}"/>
              </a:ext>
            </a:extLst>
          </p:cNvPr>
          <p:cNvSpPr/>
          <p:nvPr/>
        </p:nvSpPr>
        <p:spPr>
          <a:xfrm>
            <a:off x="9774315" y="6516312"/>
            <a:ext cx="1047565" cy="307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25">
            <a:extLst>
              <a:ext uri="{FF2B5EF4-FFF2-40B4-BE49-F238E27FC236}">
                <a16:creationId xmlns:a16="http://schemas.microsoft.com/office/drawing/2014/main" id="{88E4906E-042A-488E-935E-9D5D85CF15EE}"/>
              </a:ext>
            </a:extLst>
          </p:cNvPr>
          <p:cNvSpPr/>
          <p:nvPr/>
        </p:nvSpPr>
        <p:spPr>
          <a:xfrm>
            <a:off x="8407924" y="5207563"/>
            <a:ext cx="275955" cy="64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sellaDiTesto 27">
            <a:extLst>
              <a:ext uri="{FF2B5EF4-FFF2-40B4-BE49-F238E27FC236}">
                <a16:creationId xmlns:a16="http://schemas.microsoft.com/office/drawing/2014/main" id="{ED3F8CD5-C520-43A2-AF0A-5E1E080D1A9D}"/>
              </a:ext>
            </a:extLst>
          </p:cNvPr>
          <p:cNvSpPr txBox="1"/>
          <p:nvPr/>
        </p:nvSpPr>
        <p:spPr>
          <a:xfrm>
            <a:off x="9812477" y="6502603"/>
            <a:ext cx="1698909" cy="338554"/>
          </a:xfrm>
          <a:prstGeom prst="rect">
            <a:avLst/>
          </a:prstGeom>
          <a:noFill/>
        </p:spPr>
        <p:txBody>
          <a:bodyPr wrap="square" rtlCol="0">
            <a:spAutoFit/>
          </a:bodyPr>
          <a:lstStyle/>
          <a:p>
            <a:r>
              <a:rPr lang="en-GB" sz="1600" dirty="0"/>
              <a:t>Frequency [GHz]</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193C244D-1407-4784-8A4A-8BF9500BBA75}"/>
                  </a:ext>
                </a:extLst>
              </p:cNvPr>
              <p:cNvSpPr txBox="1"/>
              <p:nvPr/>
            </p:nvSpPr>
            <p:spPr>
              <a:xfrm>
                <a:off x="9350099" y="4576928"/>
                <a:ext cx="605901"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800" b="1" i="0" dirty="0" smtClean="0">
                          <a:solidFill>
                            <a:srgbClr val="FF0000"/>
                          </a:solidFill>
                        </a:rPr>
                        <m:t>6</m:t>
                      </m:r>
                      <m:sSub>
                        <m:sSubPr>
                          <m:ctrlPr>
                            <a:rPr lang="en-GB" sz="1800" b="1" i="1">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𝒇</m:t>
                          </m:r>
                        </m:e>
                        <m:sub>
                          <m:r>
                            <a:rPr lang="en-GB" sz="1800" b="1" i="1">
                              <a:solidFill>
                                <a:srgbClr val="FF0000"/>
                              </a:solidFill>
                              <a:latin typeface="Cambria Math" panose="02040503050406030204" pitchFamily="18" charset="0"/>
                            </a:rPr>
                            <m:t>𝒓𝒇</m:t>
                          </m:r>
                        </m:sub>
                      </m:sSub>
                    </m:oMath>
                  </m:oMathPara>
                </a14:m>
                <a:endParaRPr lang="en-GB" dirty="0">
                  <a:solidFill>
                    <a:srgbClr val="FF0000"/>
                  </a:solidFill>
                </a:endParaRPr>
              </a:p>
            </p:txBody>
          </p:sp>
        </mc:Choice>
        <mc:Fallback xmlns="">
          <p:sp>
            <p:nvSpPr>
              <p:cNvPr id="30" name="CasellaDiTesto 29">
                <a:extLst>
                  <a:ext uri="{FF2B5EF4-FFF2-40B4-BE49-F238E27FC236}">
                    <a16:creationId xmlns:a16="http://schemas.microsoft.com/office/drawing/2014/main" id="{193C244D-1407-4784-8A4A-8BF9500BBA75}"/>
                  </a:ext>
                </a:extLst>
              </p:cNvPr>
              <p:cNvSpPr txBox="1">
                <a:spLocks noRot="1" noChangeAspect="1" noMove="1" noResize="1" noEditPoints="1" noAdjustHandles="1" noChangeArrowheads="1" noChangeShapeType="1" noTextEdit="1"/>
              </p:cNvSpPr>
              <p:nvPr/>
            </p:nvSpPr>
            <p:spPr>
              <a:xfrm>
                <a:off x="9350099" y="4576928"/>
                <a:ext cx="605901" cy="395558"/>
              </a:xfrm>
              <a:prstGeom prst="rect">
                <a:avLst/>
              </a:prstGeom>
              <a:blipFill>
                <a:blip r:embed="rId8"/>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D7CA8C98-83A3-4ECD-8417-3CD8EF1EF45C}"/>
                  </a:ext>
                </a:extLst>
              </p:cNvPr>
              <p:cNvSpPr txBox="1"/>
              <p:nvPr/>
            </p:nvSpPr>
            <p:spPr>
              <a:xfrm>
                <a:off x="9261952" y="3986349"/>
                <a:ext cx="2660175" cy="672556"/>
              </a:xfrm>
              <a:prstGeom prst="rect">
                <a:avLst/>
              </a:prstGeom>
              <a:noFill/>
            </p:spPr>
            <p:txBody>
              <a:bodyPr wrap="square" rtlCol="0">
                <a:spAutoFit/>
              </a:bodyPr>
              <a:lstStyle/>
              <a:p>
                <a:pPr algn="ctr"/>
                <a:r>
                  <a:rPr lang="en-GB" b="1" dirty="0"/>
                  <a:t>Simulated comb-filter in frequency domain at </a:t>
                </a:r>
                <a14:m>
                  <m:oMath xmlns:m="http://schemas.openxmlformats.org/officeDocument/2006/math">
                    <m:r>
                      <m:rPr>
                        <m:nor/>
                      </m:rPr>
                      <a:rPr lang="en-GB" sz="1800" b="1" i="0" dirty="0" smtClean="0"/>
                      <m:t>6</m:t>
                    </m:r>
                    <m:sSub>
                      <m:sSubPr>
                        <m:ctrlPr>
                          <a:rPr lang="en-GB" sz="1800" b="1" i="1">
                            <a:latin typeface="Cambria Math" panose="02040503050406030204" pitchFamily="18" charset="0"/>
                          </a:rPr>
                        </m:ctrlPr>
                      </m:sSubPr>
                      <m:e>
                        <m:r>
                          <a:rPr lang="en-GB" sz="1800" b="1" i="1">
                            <a:latin typeface="Cambria Math" panose="02040503050406030204" pitchFamily="18" charset="0"/>
                          </a:rPr>
                          <m:t>𝒇</m:t>
                        </m:r>
                      </m:e>
                      <m:sub>
                        <m:r>
                          <a:rPr lang="en-GB" sz="1800" b="1" i="1">
                            <a:latin typeface="Cambria Math" panose="02040503050406030204" pitchFamily="18" charset="0"/>
                          </a:rPr>
                          <m:t>𝒓𝒇</m:t>
                        </m:r>
                      </m:sub>
                    </m:sSub>
                  </m:oMath>
                </a14:m>
                <a:endParaRPr lang="en-GB" b="1" dirty="0"/>
              </a:p>
            </p:txBody>
          </p:sp>
        </mc:Choice>
        <mc:Fallback xmlns="">
          <p:sp>
            <p:nvSpPr>
              <p:cNvPr id="34" name="CasellaDiTesto 33">
                <a:extLst>
                  <a:ext uri="{FF2B5EF4-FFF2-40B4-BE49-F238E27FC236}">
                    <a16:creationId xmlns:a16="http://schemas.microsoft.com/office/drawing/2014/main" id="{D7CA8C98-83A3-4ECD-8417-3CD8EF1EF45C}"/>
                  </a:ext>
                </a:extLst>
              </p:cNvPr>
              <p:cNvSpPr txBox="1">
                <a:spLocks noRot="1" noChangeAspect="1" noMove="1" noResize="1" noEditPoints="1" noAdjustHandles="1" noChangeArrowheads="1" noChangeShapeType="1" noTextEdit="1"/>
              </p:cNvSpPr>
              <p:nvPr/>
            </p:nvSpPr>
            <p:spPr>
              <a:xfrm>
                <a:off x="9261952" y="3986349"/>
                <a:ext cx="2660175" cy="672556"/>
              </a:xfrm>
              <a:prstGeom prst="rect">
                <a:avLst/>
              </a:prstGeom>
              <a:blipFill>
                <a:blip r:embed="rId9"/>
                <a:stretch>
                  <a:fillRect l="-1602" t="-5455" r="-229" b="-1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A675940A-66F3-4AC6-A2F6-4399B20A4F60}"/>
                  </a:ext>
                </a:extLst>
              </p:cNvPr>
              <p:cNvSpPr txBox="1"/>
              <p:nvPr/>
            </p:nvSpPr>
            <p:spPr>
              <a:xfrm>
                <a:off x="11208435" y="4586802"/>
                <a:ext cx="605901"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800" b="1" i="0" dirty="0" smtClean="0">
                          <a:solidFill>
                            <a:srgbClr val="FF0000"/>
                          </a:solidFill>
                        </a:rPr>
                        <m:t>18</m:t>
                      </m:r>
                      <m:sSub>
                        <m:sSubPr>
                          <m:ctrlPr>
                            <a:rPr lang="en-GB" sz="1800" b="1" i="1">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𝒇</m:t>
                          </m:r>
                        </m:e>
                        <m:sub>
                          <m:r>
                            <a:rPr lang="en-GB" sz="1800" b="1" i="1">
                              <a:solidFill>
                                <a:srgbClr val="FF0000"/>
                              </a:solidFill>
                              <a:latin typeface="Cambria Math" panose="02040503050406030204" pitchFamily="18" charset="0"/>
                            </a:rPr>
                            <m:t>𝒓𝒇</m:t>
                          </m:r>
                        </m:sub>
                      </m:sSub>
                    </m:oMath>
                  </m:oMathPara>
                </a14:m>
                <a:endParaRPr lang="en-GB" dirty="0">
                  <a:solidFill>
                    <a:srgbClr val="FF0000"/>
                  </a:solidFill>
                </a:endParaRPr>
              </a:p>
            </p:txBody>
          </p:sp>
        </mc:Choice>
        <mc:Fallback xmlns="">
          <p:sp>
            <p:nvSpPr>
              <p:cNvPr id="36" name="CasellaDiTesto 35">
                <a:extLst>
                  <a:ext uri="{FF2B5EF4-FFF2-40B4-BE49-F238E27FC236}">
                    <a16:creationId xmlns:a16="http://schemas.microsoft.com/office/drawing/2014/main" id="{A675940A-66F3-4AC6-A2F6-4399B20A4F60}"/>
                  </a:ext>
                </a:extLst>
              </p:cNvPr>
              <p:cNvSpPr txBox="1">
                <a:spLocks noRot="1" noChangeAspect="1" noMove="1" noResize="1" noEditPoints="1" noAdjustHandles="1" noChangeArrowheads="1" noChangeShapeType="1" noTextEdit="1"/>
              </p:cNvSpPr>
              <p:nvPr/>
            </p:nvSpPr>
            <p:spPr>
              <a:xfrm>
                <a:off x="11208435" y="4586802"/>
                <a:ext cx="605901" cy="395558"/>
              </a:xfrm>
              <a:prstGeom prst="rect">
                <a:avLst/>
              </a:prstGeom>
              <a:blipFill>
                <a:blip r:embed="rId10"/>
                <a:stretch>
                  <a:fillRect r="-19192" b="-9231"/>
                </a:stretch>
              </a:blipFill>
            </p:spPr>
            <p:txBody>
              <a:bodyPr/>
              <a:lstStyle/>
              <a:p>
                <a:r>
                  <a:rPr lang="en-GB">
                    <a:noFill/>
                  </a:rPr>
                  <a:t> </a:t>
                </a:r>
              </a:p>
            </p:txBody>
          </p:sp>
        </mc:Fallback>
      </mc:AlternateContent>
      <p:sp>
        <p:nvSpPr>
          <p:cNvPr id="40" name="CasellaDiTesto 39">
            <a:extLst>
              <a:ext uri="{FF2B5EF4-FFF2-40B4-BE49-F238E27FC236}">
                <a16:creationId xmlns:a16="http://schemas.microsoft.com/office/drawing/2014/main" id="{B04BCAC4-CD3E-49A4-ABA5-46C7A6FC4FAA}"/>
              </a:ext>
            </a:extLst>
          </p:cNvPr>
          <p:cNvSpPr txBox="1"/>
          <p:nvPr/>
        </p:nvSpPr>
        <p:spPr>
          <a:xfrm rot="16200000">
            <a:off x="7731654" y="5146268"/>
            <a:ext cx="1788018" cy="338554"/>
          </a:xfrm>
          <a:prstGeom prst="rect">
            <a:avLst/>
          </a:prstGeom>
          <a:noFill/>
        </p:spPr>
        <p:txBody>
          <a:bodyPr wrap="square" rtlCol="0">
            <a:spAutoFit/>
          </a:bodyPr>
          <a:lstStyle/>
          <a:p>
            <a:r>
              <a:rPr lang="en-GB" sz="1600" dirty="0"/>
              <a:t>Comb filter [a.u.]</a:t>
            </a:r>
          </a:p>
        </p:txBody>
      </p:sp>
      <p:pic>
        <p:nvPicPr>
          <p:cNvPr id="41" name="Immagine 40">
            <a:extLst>
              <a:ext uri="{FF2B5EF4-FFF2-40B4-BE49-F238E27FC236}">
                <a16:creationId xmlns:a16="http://schemas.microsoft.com/office/drawing/2014/main" id="{0E87745E-2686-45C6-BC17-4A37A73F56D9}"/>
              </a:ext>
            </a:extLst>
          </p:cNvPr>
          <p:cNvPicPr>
            <a:picLocks noChangeAspect="1"/>
          </p:cNvPicPr>
          <p:nvPr/>
        </p:nvPicPr>
        <p:blipFill>
          <a:blip r:embed="rId11"/>
          <a:stretch>
            <a:fillRect/>
          </a:stretch>
        </p:blipFill>
        <p:spPr>
          <a:xfrm>
            <a:off x="5606186" y="4615440"/>
            <a:ext cx="2625127" cy="1847769"/>
          </a:xfrm>
          <a:prstGeom prst="rect">
            <a:avLst/>
          </a:prstGeom>
        </p:spPr>
      </p:pic>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5C7AA00E-C10A-4214-A912-DBF73DA86FBF}"/>
                  </a:ext>
                </a:extLst>
              </p:cNvPr>
              <p:cNvSpPr txBox="1"/>
              <p:nvPr/>
            </p:nvSpPr>
            <p:spPr>
              <a:xfrm>
                <a:off x="9942" y="0"/>
                <a:ext cx="12192000" cy="766172"/>
              </a:xfrm>
              <a:prstGeom prst="rect">
                <a:avLst/>
              </a:prstGeom>
              <a:noFill/>
            </p:spPr>
            <p:txBody>
              <a:bodyPr wrap="square" rtlCol="0">
                <a:spAutoFit/>
              </a:bodyPr>
              <a:lstStyle/>
              <a:p>
                <a:pPr algn="ctr"/>
                <a:r>
                  <a:rPr lang="en-GB" sz="4000" dirty="0">
                    <a:latin typeface="+mj-lt"/>
                  </a:rPr>
                  <a:t>Stripline comb generator at 6</a:t>
                </a:r>
                <a14:m>
                  <m:oMath xmlns:m="http://schemas.openxmlformats.org/officeDocument/2006/math">
                    <m:sSub>
                      <m:sSubPr>
                        <m:ctrlPr>
                          <a:rPr lang="en-GB" sz="4000" i="1">
                            <a:latin typeface="Cambria Math" panose="02040503050406030204" pitchFamily="18" charset="0"/>
                          </a:rPr>
                        </m:ctrlPr>
                      </m:sSubPr>
                      <m:e>
                        <m:r>
                          <a:rPr lang="en-GB" sz="4000" b="0" i="1">
                            <a:latin typeface="Cambria Math" panose="02040503050406030204" pitchFamily="18" charset="0"/>
                          </a:rPr>
                          <m:t>𝑓</m:t>
                        </m:r>
                      </m:e>
                      <m:sub>
                        <m:r>
                          <a:rPr lang="en-GB" sz="4000" b="0" i="1">
                            <a:latin typeface="Cambria Math" panose="02040503050406030204" pitchFamily="18" charset="0"/>
                          </a:rPr>
                          <m:t>𝑟𝑓</m:t>
                        </m:r>
                      </m:sub>
                    </m:sSub>
                  </m:oMath>
                </a14:m>
                <a:r>
                  <a:rPr lang="en-GB" sz="4000" dirty="0">
                    <a:latin typeface="+mj-lt"/>
                  </a:rPr>
                  <a:t>: measurements (1/2)</a:t>
                </a:r>
              </a:p>
            </p:txBody>
          </p:sp>
        </mc:Choice>
        <mc:Fallback xmlns="">
          <p:sp>
            <p:nvSpPr>
              <p:cNvPr id="44" name="CasellaDiTesto 43">
                <a:extLst>
                  <a:ext uri="{FF2B5EF4-FFF2-40B4-BE49-F238E27FC236}">
                    <a16:creationId xmlns:a16="http://schemas.microsoft.com/office/drawing/2014/main" id="{5C7AA00E-C10A-4214-A912-DBF73DA86FBF}"/>
                  </a:ext>
                </a:extLst>
              </p:cNvPr>
              <p:cNvSpPr txBox="1">
                <a:spLocks noRot="1" noChangeAspect="1" noMove="1" noResize="1" noEditPoints="1" noAdjustHandles="1" noChangeArrowheads="1" noChangeShapeType="1" noTextEdit="1"/>
              </p:cNvSpPr>
              <p:nvPr/>
            </p:nvSpPr>
            <p:spPr>
              <a:xfrm>
                <a:off x="9942" y="0"/>
                <a:ext cx="12192000" cy="766172"/>
              </a:xfrm>
              <a:prstGeom prst="rect">
                <a:avLst/>
              </a:prstGeom>
              <a:blipFill>
                <a:blip r:embed="rId12"/>
                <a:stretch>
                  <a:fillRect t="-13492" b="-26190"/>
                </a:stretch>
              </a:blipFill>
            </p:spPr>
            <p:txBody>
              <a:bodyPr/>
              <a:lstStyle/>
              <a:p>
                <a:r>
                  <a:rPr lang="en-GB">
                    <a:noFill/>
                  </a:rPr>
                  <a:t> </a:t>
                </a:r>
              </a:p>
            </p:txBody>
          </p:sp>
        </mc:Fallback>
      </mc:AlternateContent>
    </p:spTree>
    <p:extLst>
      <p:ext uri="{BB962C8B-B14F-4D97-AF65-F5344CB8AC3E}">
        <p14:creationId xmlns:p14="http://schemas.microsoft.com/office/powerpoint/2010/main" val="3196092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a:extLst>
              <a:ext uri="{FF2B5EF4-FFF2-40B4-BE49-F238E27FC236}">
                <a16:creationId xmlns:a16="http://schemas.microsoft.com/office/drawing/2014/main" id="{36B596B9-7969-4D73-AD5C-F5372FBA27BA}"/>
              </a:ext>
            </a:extLst>
          </p:cNvPr>
          <p:cNvPicPr>
            <a:picLocks noChangeAspect="1"/>
          </p:cNvPicPr>
          <p:nvPr/>
        </p:nvPicPr>
        <p:blipFill>
          <a:blip r:embed="rId2"/>
          <a:stretch>
            <a:fillRect/>
          </a:stretch>
        </p:blipFill>
        <p:spPr>
          <a:xfrm>
            <a:off x="9969632" y="4688162"/>
            <a:ext cx="2136527" cy="1872868"/>
          </a:xfrm>
          <a:prstGeom prst="rect">
            <a:avLst/>
          </a:prstGeom>
        </p:spPr>
      </p:pic>
      <p:sp>
        <p:nvSpPr>
          <p:cNvPr id="4" name="Segnaposto numero diapositiva 3">
            <a:extLst>
              <a:ext uri="{FF2B5EF4-FFF2-40B4-BE49-F238E27FC236}">
                <a16:creationId xmlns:a16="http://schemas.microsoft.com/office/drawing/2014/main" id="{643F2AB2-C8F8-415D-9B12-482F13E06DCB}"/>
              </a:ext>
            </a:extLst>
          </p:cNvPr>
          <p:cNvSpPr>
            <a:spLocks noGrp="1"/>
          </p:cNvSpPr>
          <p:nvPr>
            <p:ph type="sldNum" sz="quarter" idx="12"/>
          </p:nvPr>
        </p:nvSpPr>
        <p:spPr/>
        <p:txBody>
          <a:bodyPr/>
          <a:lstStyle/>
          <a:p>
            <a:fld id="{F556478C-EA8F-4B12-8AB2-8053E5C3663D}" type="slidenum">
              <a:rPr lang="en-GB" smtClean="0"/>
              <a:t>88</a:t>
            </a:fld>
            <a:endParaRPr lang="en-GB"/>
          </a:p>
        </p:txBody>
      </p:sp>
      <p:pic>
        <p:nvPicPr>
          <p:cNvPr id="8" name="Picture 6" descr="Image preview">
            <a:extLst>
              <a:ext uri="{FF2B5EF4-FFF2-40B4-BE49-F238E27FC236}">
                <a16:creationId xmlns:a16="http://schemas.microsoft.com/office/drawing/2014/main" id="{B347C0B8-893E-4AC3-B7CD-9F06698A4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593" y="1491142"/>
            <a:ext cx="1728218" cy="23042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preview">
            <a:extLst>
              <a:ext uri="{FF2B5EF4-FFF2-40B4-BE49-F238E27FC236}">
                <a16:creationId xmlns:a16="http://schemas.microsoft.com/office/drawing/2014/main" id="{7CB3AA11-7F92-4DDE-847C-A34E6F8CD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782" y="1482263"/>
            <a:ext cx="2887314" cy="21654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preview">
            <a:extLst>
              <a:ext uri="{FF2B5EF4-FFF2-40B4-BE49-F238E27FC236}">
                <a16:creationId xmlns:a16="http://schemas.microsoft.com/office/drawing/2014/main" id="{EB0E881B-37DC-4DCC-A85A-CB8DE1454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5068" y="1491142"/>
            <a:ext cx="2795579" cy="209668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BAF79D5-B407-44F3-9F49-5E00230876B4}"/>
              </a:ext>
            </a:extLst>
          </p:cNvPr>
          <p:cNvSpPr txBox="1"/>
          <p:nvPr/>
        </p:nvSpPr>
        <p:spPr>
          <a:xfrm>
            <a:off x="4383285" y="823695"/>
            <a:ext cx="1704047" cy="646331"/>
          </a:xfrm>
          <a:prstGeom prst="rect">
            <a:avLst/>
          </a:prstGeom>
          <a:noFill/>
        </p:spPr>
        <p:txBody>
          <a:bodyPr wrap="square" rtlCol="0">
            <a:spAutoFit/>
          </a:bodyPr>
          <a:lstStyle/>
          <a:p>
            <a:pPr algn="ctr"/>
            <a:r>
              <a:rPr lang="en-GB" b="1" dirty="0"/>
              <a:t>Impulse of length 456 ps</a:t>
            </a:r>
          </a:p>
        </p:txBody>
      </p:sp>
      <p:sp>
        <p:nvSpPr>
          <p:cNvPr id="5" name="CasellaDiTesto 4">
            <a:extLst>
              <a:ext uri="{FF2B5EF4-FFF2-40B4-BE49-F238E27FC236}">
                <a16:creationId xmlns:a16="http://schemas.microsoft.com/office/drawing/2014/main" id="{12A43A3B-0DAB-4B13-AB0F-BD136A5A05F1}"/>
              </a:ext>
            </a:extLst>
          </p:cNvPr>
          <p:cNvSpPr txBox="1"/>
          <p:nvPr/>
        </p:nvSpPr>
        <p:spPr>
          <a:xfrm>
            <a:off x="6097508" y="817215"/>
            <a:ext cx="3338154" cy="646331"/>
          </a:xfrm>
          <a:prstGeom prst="rect">
            <a:avLst/>
          </a:prstGeom>
          <a:noFill/>
        </p:spPr>
        <p:txBody>
          <a:bodyPr wrap="square" rtlCol="0">
            <a:spAutoFit/>
          </a:bodyPr>
          <a:lstStyle/>
          <a:p>
            <a:pPr algn="ctr"/>
            <a:r>
              <a:rPr lang="en-GB" b="1" dirty="0"/>
              <a:t>Setup with generator (down), comb (middle), oscilloscope (top) </a:t>
            </a:r>
          </a:p>
        </p:txBody>
      </p:sp>
      <p:sp>
        <p:nvSpPr>
          <p:cNvPr id="10" name="CasellaDiTesto 9">
            <a:extLst>
              <a:ext uri="{FF2B5EF4-FFF2-40B4-BE49-F238E27FC236}">
                <a16:creationId xmlns:a16="http://schemas.microsoft.com/office/drawing/2014/main" id="{C552B61C-9FF4-42DC-9C19-33AC0ACB8D08}"/>
              </a:ext>
            </a:extLst>
          </p:cNvPr>
          <p:cNvSpPr txBox="1"/>
          <p:nvPr/>
        </p:nvSpPr>
        <p:spPr>
          <a:xfrm>
            <a:off x="9404759" y="847931"/>
            <a:ext cx="2576198" cy="646331"/>
          </a:xfrm>
          <a:prstGeom prst="rect">
            <a:avLst/>
          </a:prstGeom>
          <a:noFill/>
        </p:spPr>
        <p:txBody>
          <a:bodyPr wrap="square" rtlCol="0">
            <a:spAutoFit/>
          </a:bodyPr>
          <a:lstStyle/>
          <a:p>
            <a:pPr algn="ctr"/>
            <a:r>
              <a:rPr lang="en-GB" b="1" dirty="0"/>
              <a:t>Zoom on the output of the oscilloscope</a:t>
            </a:r>
          </a:p>
        </p:txBody>
      </p:sp>
      <p:sp>
        <p:nvSpPr>
          <p:cNvPr id="20" name="CasellaDiTesto 19">
            <a:extLst>
              <a:ext uri="{FF2B5EF4-FFF2-40B4-BE49-F238E27FC236}">
                <a16:creationId xmlns:a16="http://schemas.microsoft.com/office/drawing/2014/main" id="{A7C90BDE-A7A8-4916-88AA-93DF0BD007AB}"/>
              </a:ext>
            </a:extLst>
          </p:cNvPr>
          <p:cNvSpPr txBox="1"/>
          <p:nvPr/>
        </p:nvSpPr>
        <p:spPr>
          <a:xfrm>
            <a:off x="5123960" y="6515188"/>
            <a:ext cx="1067300" cy="338554"/>
          </a:xfrm>
          <a:prstGeom prst="rect">
            <a:avLst/>
          </a:prstGeom>
          <a:noFill/>
        </p:spPr>
        <p:txBody>
          <a:bodyPr wrap="square" rtlCol="0">
            <a:spAutoFit/>
          </a:bodyPr>
          <a:lstStyle/>
          <a:p>
            <a:r>
              <a:rPr lang="en-GB" sz="1600" dirty="0"/>
              <a:t>Time [ns]</a:t>
            </a:r>
          </a:p>
        </p:txBody>
      </p:sp>
      <p:sp>
        <p:nvSpPr>
          <p:cNvPr id="21" name="CasellaDiTesto 20">
            <a:extLst>
              <a:ext uri="{FF2B5EF4-FFF2-40B4-BE49-F238E27FC236}">
                <a16:creationId xmlns:a16="http://schemas.microsoft.com/office/drawing/2014/main" id="{C4BDEE7D-CF5A-47AA-BD82-D08829C2316E}"/>
              </a:ext>
            </a:extLst>
          </p:cNvPr>
          <p:cNvSpPr txBox="1"/>
          <p:nvPr/>
        </p:nvSpPr>
        <p:spPr>
          <a:xfrm rot="16200000">
            <a:off x="3510379" y="5312936"/>
            <a:ext cx="1419676" cy="338554"/>
          </a:xfrm>
          <a:prstGeom prst="rect">
            <a:avLst/>
          </a:prstGeom>
          <a:noFill/>
        </p:spPr>
        <p:txBody>
          <a:bodyPr wrap="square" rtlCol="0">
            <a:spAutoFit/>
          </a:bodyPr>
          <a:lstStyle/>
          <a:p>
            <a:r>
              <a:rPr lang="en-GB" sz="1600" dirty="0"/>
              <a:t>Pulse [a.u.]</a:t>
            </a:r>
          </a:p>
        </p:txBody>
      </p:sp>
      <p:sp>
        <p:nvSpPr>
          <p:cNvPr id="22" name="CasellaDiTesto 21">
            <a:extLst>
              <a:ext uri="{FF2B5EF4-FFF2-40B4-BE49-F238E27FC236}">
                <a16:creationId xmlns:a16="http://schemas.microsoft.com/office/drawing/2014/main" id="{52DED535-13DE-4785-9190-2F60D1D5848A}"/>
              </a:ext>
            </a:extLst>
          </p:cNvPr>
          <p:cNvSpPr txBox="1"/>
          <p:nvPr/>
        </p:nvSpPr>
        <p:spPr>
          <a:xfrm>
            <a:off x="4322009" y="3930685"/>
            <a:ext cx="2651227" cy="646331"/>
          </a:xfrm>
          <a:prstGeom prst="rect">
            <a:avLst/>
          </a:prstGeom>
          <a:noFill/>
        </p:spPr>
        <p:txBody>
          <a:bodyPr wrap="square" rtlCol="0">
            <a:spAutoFit/>
          </a:bodyPr>
          <a:lstStyle/>
          <a:p>
            <a:pPr algn="ctr"/>
            <a:r>
              <a:rPr lang="en-GB" b="1" dirty="0"/>
              <a:t>Simulated pulse with </a:t>
            </a:r>
          </a:p>
          <a:p>
            <a:pPr algn="ctr"/>
            <a:r>
              <a:rPr lang="en-GB" b="1" dirty="0"/>
              <a:t>456 ps end-to-end length</a:t>
            </a:r>
          </a:p>
        </p:txBody>
      </p:sp>
      <p:sp>
        <p:nvSpPr>
          <p:cNvPr id="23" name="CasellaDiTesto 22">
            <a:extLst>
              <a:ext uri="{FF2B5EF4-FFF2-40B4-BE49-F238E27FC236}">
                <a16:creationId xmlns:a16="http://schemas.microsoft.com/office/drawing/2014/main" id="{6FC9D053-7BC6-4007-B8B3-04D55E3A60A2}"/>
              </a:ext>
            </a:extLst>
          </p:cNvPr>
          <p:cNvSpPr txBox="1"/>
          <p:nvPr/>
        </p:nvSpPr>
        <p:spPr>
          <a:xfrm>
            <a:off x="9493474" y="3653686"/>
            <a:ext cx="2740091" cy="923330"/>
          </a:xfrm>
          <a:prstGeom prst="rect">
            <a:avLst/>
          </a:prstGeom>
          <a:noFill/>
        </p:spPr>
        <p:txBody>
          <a:bodyPr wrap="square" rtlCol="0">
            <a:spAutoFit/>
          </a:bodyPr>
          <a:lstStyle/>
          <a:p>
            <a:pPr algn="ctr"/>
            <a:r>
              <a:rPr lang="en-GB" b="1" dirty="0"/>
              <a:t>Convolution between simulated pulse and comb filter in time domain</a:t>
            </a:r>
          </a:p>
        </p:txBody>
      </p:sp>
      <p:sp>
        <p:nvSpPr>
          <p:cNvPr id="24" name="CasellaDiTesto 23">
            <a:extLst>
              <a:ext uri="{FF2B5EF4-FFF2-40B4-BE49-F238E27FC236}">
                <a16:creationId xmlns:a16="http://schemas.microsoft.com/office/drawing/2014/main" id="{4D8ECFBA-C87D-4B17-892F-9DCF6CF4DA54}"/>
              </a:ext>
            </a:extLst>
          </p:cNvPr>
          <p:cNvSpPr txBox="1"/>
          <p:nvPr/>
        </p:nvSpPr>
        <p:spPr>
          <a:xfrm>
            <a:off x="10452363" y="4485434"/>
            <a:ext cx="815507" cy="369332"/>
          </a:xfrm>
          <a:prstGeom prst="rect">
            <a:avLst/>
          </a:prstGeom>
          <a:noFill/>
        </p:spPr>
        <p:txBody>
          <a:bodyPr wrap="square">
            <a:spAutoFit/>
          </a:bodyPr>
          <a:lstStyle/>
          <a:p>
            <a:r>
              <a:rPr lang="en-GB" b="1" dirty="0">
                <a:solidFill>
                  <a:srgbClr val="FF0000"/>
                </a:solidFill>
              </a:rPr>
              <a:t>453 ps </a:t>
            </a:r>
          </a:p>
        </p:txBody>
      </p:sp>
      <p:sp>
        <p:nvSpPr>
          <p:cNvPr id="25" name="CasellaDiTesto 24">
            <a:extLst>
              <a:ext uri="{FF2B5EF4-FFF2-40B4-BE49-F238E27FC236}">
                <a16:creationId xmlns:a16="http://schemas.microsoft.com/office/drawing/2014/main" id="{53B59B16-F430-47FB-B5BA-50F34D753F37}"/>
              </a:ext>
            </a:extLst>
          </p:cNvPr>
          <p:cNvSpPr txBox="1"/>
          <p:nvPr/>
        </p:nvSpPr>
        <p:spPr>
          <a:xfrm>
            <a:off x="10577612" y="6521730"/>
            <a:ext cx="1067300" cy="338554"/>
          </a:xfrm>
          <a:prstGeom prst="rect">
            <a:avLst/>
          </a:prstGeom>
          <a:noFill/>
        </p:spPr>
        <p:txBody>
          <a:bodyPr wrap="square" rtlCol="0">
            <a:spAutoFit/>
          </a:bodyPr>
          <a:lstStyle/>
          <a:p>
            <a:r>
              <a:rPr lang="en-GB" sz="1600" dirty="0"/>
              <a:t>Time [ps]</a:t>
            </a:r>
          </a:p>
        </p:txBody>
      </p:sp>
      <p:sp>
        <p:nvSpPr>
          <p:cNvPr id="26" name="CasellaDiTesto 25">
            <a:extLst>
              <a:ext uri="{FF2B5EF4-FFF2-40B4-BE49-F238E27FC236}">
                <a16:creationId xmlns:a16="http://schemas.microsoft.com/office/drawing/2014/main" id="{78B6BAF6-B9D7-4F85-8338-54E6413AFB95}"/>
              </a:ext>
            </a:extLst>
          </p:cNvPr>
          <p:cNvSpPr txBox="1"/>
          <p:nvPr/>
        </p:nvSpPr>
        <p:spPr>
          <a:xfrm rot="16200000">
            <a:off x="8645607" y="5399782"/>
            <a:ext cx="1767140" cy="307777"/>
          </a:xfrm>
          <a:prstGeom prst="rect">
            <a:avLst/>
          </a:prstGeom>
          <a:noFill/>
        </p:spPr>
        <p:txBody>
          <a:bodyPr wrap="square" rtlCol="0">
            <a:spAutoFit/>
          </a:bodyPr>
          <a:lstStyle/>
          <a:p>
            <a:r>
              <a:rPr lang="en-GB" sz="1400" dirty="0">
                <a:solidFill>
                  <a:srgbClr val="0000FF"/>
                </a:solidFill>
              </a:rPr>
              <a:t>Pulse spectrum [a.u.]</a:t>
            </a:r>
          </a:p>
        </p:txBody>
      </p:sp>
      <p:cxnSp>
        <p:nvCxnSpPr>
          <p:cNvPr id="27" name="Connettore diritto 26">
            <a:extLst>
              <a:ext uri="{FF2B5EF4-FFF2-40B4-BE49-F238E27FC236}">
                <a16:creationId xmlns:a16="http://schemas.microsoft.com/office/drawing/2014/main" id="{812E350E-8D0C-4024-9E15-ED7E0587080A}"/>
              </a:ext>
            </a:extLst>
          </p:cNvPr>
          <p:cNvCxnSpPr>
            <a:cxnSpLocks/>
          </p:cNvCxnSpPr>
          <p:nvPr/>
        </p:nvCxnSpPr>
        <p:spPr>
          <a:xfrm>
            <a:off x="10941285" y="4791404"/>
            <a:ext cx="0" cy="166494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88AE4E41-3607-44AC-8F4E-223509FBAE0B}"/>
              </a:ext>
            </a:extLst>
          </p:cNvPr>
          <p:cNvCxnSpPr>
            <a:cxnSpLocks/>
          </p:cNvCxnSpPr>
          <p:nvPr/>
        </p:nvCxnSpPr>
        <p:spPr>
          <a:xfrm>
            <a:off x="10688788" y="4801564"/>
            <a:ext cx="0" cy="164628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02326A62-6331-4C7B-BD65-723A29EC2DD6}"/>
              </a:ext>
            </a:extLst>
          </p:cNvPr>
          <p:cNvSpPr/>
          <p:nvPr/>
        </p:nvSpPr>
        <p:spPr>
          <a:xfrm>
            <a:off x="7368466" y="6610846"/>
            <a:ext cx="923278" cy="123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Immagine 29">
            <a:extLst>
              <a:ext uri="{FF2B5EF4-FFF2-40B4-BE49-F238E27FC236}">
                <a16:creationId xmlns:a16="http://schemas.microsoft.com/office/drawing/2014/main" id="{4AD4BE50-05F0-4C67-9936-69F6412998B1}"/>
              </a:ext>
            </a:extLst>
          </p:cNvPr>
          <p:cNvPicPr>
            <a:picLocks noChangeAspect="1"/>
          </p:cNvPicPr>
          <p:nvPr/>
        </p:nvPicPr>
        <p:blipFill>
          <a:blip r:embed="rId6"/>
          <a:stretch>
            <a:fillRect/>
          </a:stretch>
        </p:blipFill>
        <p:spPr>
          <a:xfrm>
            <a:off x="4322009" y="4741871"/>
            <a:ext cx="2398457" cy="1810281"/>
          </a:xfrm>
          <a:prstGeom prst="rect">
            <a:avLst/>
          </a:prstGeom>
        </p:spPr>
      </p:pic>
      <p:sp>
        <p:nvSpPr>
          <p:cNvPr id="32" name="CasellaDiTesto 31">
            <a:extLst>
              <a:ext uri="{FF2B5EF4-FFF2-40B4-BE49-F238E27FC236}">
                <a16:creationId xmlns:a16="http://schemas.microsoft.com/office/drawing/2014/main" id="{320EFCE0-2489-410C-B676-D2A42FB460CF}"/>
              </a:ext>
            </a:extLst>
          </p:cNvPr>
          <p:cNvSpPr txBox="1"/>
          <p:nvPr/>
        </p:nvSpPr>
        <p:spPr>
          <a:xfrm>
            <a:off x="5220278" y="4469186"/>
            <a:ext cx="874664" cy="369332"/>
          </a:xfrm>
          <a:prstGeom prst="rect">
            <a:avLst/>
          </a:prstGeom>
          <a:noFill/>
        </p:spPr>
        <p:txBody>
          <a:bodyPr wrap="square">
            <a:spAutoFit/>
          </a:bodyPr>
          <a:lstStyle/>
          <a:p>
            <a:r>
              <a:rPr lang="en-GB" b="1" dirty="0">
                <a:solidFill>
                  <a:srgbClr val="FF0000"/>
                </a:solidFill>
              </a:rPr>
              <a:t>456 ps </a:t>
            </a:r>
          </a:p>
        </p:txBody>
      </p:sp>
      <p:sp>
        <p:nvSpPr>
          <p:cNvPr id="33" name="CasellaDiTesto 32">
            <a:extLst>
              <a:ext uri="{FF2B5EF4-FFF2-40B4-BE49-F238E27FC236}">
                <a16:creationId xmlns:a16="http://schemas.microsoft.com/office/drawing/2014/main" id="{623E2268-1BD8-4C25-AB89-032BFAFC0266}"/>
              </a:ext>
            </a:extLst>
          </p:cNvPr>
          <p:cNvSpPr txBox="1"/>
          <p:nvPr/>
        </p:nvSpPr>
        <p:spPr>
          <a:xfrm>
            <a:off x="7582979" y="6521730"/>
            <a:ext cx="1566041" cy="338554"/>
          </a:xfrm>
          <a:prstGeom prst="rect">
            <a:avLst/>
          </a:prstGeom>
          <a:noFill/>
        </p:spPr>
        <p:txBody>
          <a:bodyPr wrap="square" rtlCol="0">
            <a:spAutoFit/>
          </a:bodyPr>
          <a:lstStyle/>
          <a:p>
            <a:r>
              <a:rPr lang="en-GB" sz="1600" dirty="0"/>
              <a:t>Frequency [GHz]</a:t>
            </a: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B3018CC9-519B-49C5-9240-DC9B6817B9A9}"/>
                  </a:ext>
                </a:extLst>
              </p:cNvPr>
              <p:cNvSpPr txBox="1"/>
              <p:nvPr/>
            </p:nvSpPr>
            <p:spPr>
              <a:xfrm>
                <a:off x="7657325" y="5868142"/>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dirty="0" smtClean="0">
                          <a:solidFill>
                            <a:srgbClr val="FF0000"/>
                          </a:solidFill>
                        </a:rPr>
                        <m:t>4</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34" name="CasellaDiTesto 33">
                <a:extLst>
                  <a:ext uri="{FF2B5EF4-FFF2-40B4-BE49-F238E27FC236}">
                    <a16:creationId xmlns:a16="http://schemas.microsoft.com/office/drawing/2014/main" id="{B3018CC9-519B-49C5-9240-DC9B6817B9A9}"/>
                  </a:ext>
                </a:extLst>
              </p:cNvPr>
              <p:cNvSpPr txBox="1">
                <a:spLocks noRot="1" noChangeAspect="1" noMove="1" noResize="1" noEditPoints="1" noAdjustHandles="1" noChangeArrowheads="1" noChangeShapeType="1" noTextEdit="1"/>
              </p:cNvSpPr>
              <p:nvPr/>
            </p:nvSpPr>
            <p:spPr>
              <a:xfrm>
                <a:off x="7657325" y="5868142"/>
                <a:ext cx="605901" cy="328167"/>
              </a:xfrm>
              <a:prstGeom prst="rect">
                <a:avLst/>
              </a:prstGeom>
              <a:blipFill>
                <a:blip r:embed="rId7"/>
                <a:stretch>
                  <a:fillRect b="-37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CEB37E2C-15C7-429D-A2CE-4B3AB8117F53}"/>
                  </a:ext>
                </a:extLst>
              </p:cNvPr>
              <p:cNvSpPr txBox="1"/>
              <p:nvPr/>
            </p:nvSpPr>
            <p:spPr>
              <a:xfrm>
                <a:off x="7887469" y="6145936"/>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12</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35" name="CasellaDiTesto 34">
                <a:extLst>
                  <a:ext uri="{FF2B5EF4-FFF2-40B4-BE49-F238E27FC236}">
                    <a16:creationId xmlns:a16="http://schemas.microsoft.com/office/drawing/2014/main" id="{CEB37E2C-15C7-429D-A2CE-4B3AB8117F53}"/>
                  </a:ext>
                </a:extLst>
              </p:cNvPr>
              <p:cNvSpPr txBox="1">
                <a:spLocks noRot="1" noChangeAspect="1" noMove="1" noResize="1" noEditPoints="1" noAdjustHandles="1" noChangeArrowheads="1" noChangeShapeType="1" noTextEdit="1"/>
              </p:cNvSpPr>
              <p:nvPr/>
            </p:nvSpPr>
            <p:spPr>
              <a:xfrm>
                <a:off x="7887469" y="6145936"/>
                <a:ext cx="605901" cy="328167"/>
              </a:xfrm>
              <a:prstGeom prst="rect">
                <a:avLst/>
              </a:prstGeom>
              <a:blipFill>
                <a:blip r:embed="rId8"/>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B51DD372-4F2B-455F-84DA-02200FEB57DC}"/>
                  </a:ext>
                </a:extLst>
              </p:cNvPr>
              <p:cNvSpPr txBox="1"/>
              <p:nvPr/>
            </p:nvSpPr>
            <p:spPr>
              <a:xfrm>
                <a:off x="8506717" y="6020906"/>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20</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36" name="CasellaDiTesto 35">
                <a:extLst>
                  <a:ext uri="{FF2B5EF4-FFF2-40B4-BE49-F238E27FC236}">
                    <a16:creationId xmlns:a16="http://schemas.microsoft.com/office/drawing/2014/main" id="{B51DD372-4F2B-455F-84DA-02200FEB57DC}"/>
                  </a:ext>
                </a:extLst>
              </p:cNvPr>
              <p:cNvSpPr txBox="1">
                <a:spLocks noRot="1" noChangeAspect="1" noMove="1" noResize="1" noEditPoints="1" noAdjustHandles="1" noChangeArrowheads="1" noChangeShapeType="1" noTextEdit="1"/>
              </p:cNvSpPr>
              <p:nvPr/>
            </p:nvSpPr>
            <p:spPr>
              <a:xfrm>
                <a:off x="8506717" y="6020906"/>
                <a:ext cx="605901" cy="328167"/>
              </a:xfrm>
              <a:prstGeom prst="rect">
                <a:avLst/>
              </a:prstGeom>
              <a:blipFill>
                <a:blip r:embed="rId9"/>
                <a:stretch>
                  <a:fillRect b="-1852"/>
                </a:stretch>
              </a:blipFill>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2DAE038C-CBB7-47F4-B4E3-104F9C07D1FA}"/>
              </a:ext>
            </a:extLst>
          </p:cNvPr>
          <p:cNvSpPr txBox="1"/>
          <p:nvPr/>
        </p:nvSpPr>
        <p:spPr>
          <a:xfrm rot="16200000">
            <a:off x="5983665" y="5428392"/>
            <a:ext cx="2113200" cy="307777"/>
          </a:xfrm>
          <a:prstGeom prst="rect">
            <a:avLst/>
          </a:prstGeom>
          <a:noFill/>
        </p:spPr>
        <p:txBody>
          <a:bodyPr wrap="square">
            <a:spAutoFit/>
          </a:bodyPr>
          <a:lstStyle/>
          <a:p>
            <a:r>
              <a:rPr lang="en-GB" sz="1400" dirty="0">
                <a:solidFill>
                  <a:srgbClr val="BF00BF"/>
                </a:solidFill>
              </a:rPr>
              <a:t>Comb filter</a:t>
            </a:r>
            <a:r>
              <a:rPr lang="en-GB" sz="1400" dirty="0"/>
              <a:t>, </a:t>
            </a:r>
            <a:r>
              <a:rPr lang="en-GB" sz="1400" dirty="0">
                <a:solidFill>
                  <a:srgbClr val="008000"/>
                </a:solidFill>
              </a:rPr>
              <a:t>product</a:t>
            </a:r>
            <a:r>
              <a:rPr lang="en-GB" sz="1400" dirty="0"/>
              <a:t> [a.u.]</a:t>
            </a:r>
          </a:p>
        </p:txBody>
      </p:sp>
      <p:sp>
        <p:nvSpPr>
          <p:cNvPr id="38" name="Rettangolo 37">
            <a:extLst>
              <a:ext uri="{FF2B5EF4-FFF2-40B4-BE49-F238E27FC236}">
                <a16:creationId xmlns:a16="http://schemas.microsoft.com/office/drawing/2014/main" id="{B43EAC3D-DA7B-41CE-AE7F-834E10DC1476}"/>
              </a:ext>
            </a:extLst>
          </p:cNvPr>
          <p:cNvSpPr/>
          <p:nvPr/>
        </p:nvSpPr>
        <p:spPr>
          <a:xfrm>
            <a:off x="7127240" y="5252720"/>
            <a:ext cx="61920" cy="61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asellaDiTesto 38">
            <a:extLst>
              <a:ext uri="{FF2B5EF4-FFF2-40B4-BE49-F238E27FC236}">
                <a16:creationId xmlns:a16="http://schemas.microsoft.com/office/drawing/2014/main" id="{3BAE414D-F39C-4774-8DCB-C75F8DA5DAF5}"/>
              </a:ext>
            </a:extLst>
          </p:cNvPr>
          <p:cNvSpPr txBox="1"/>
          <p:nvPr/>
        </p:nvSpPr>
        <p:spPr>
          <a:xfrm>
            <a:off x="7052505" y="3844032"/>
            <a:ext cx="2573541" cy="923330"/>
          </a:xfrm>
          <a:prstGeom prst="rect">
            <a:avLst/>
          </a:prstGeom>
          <a:noFill/>
        </p:spPr>
        <p:txBody>
          <a:bodyPr wrap="square" rtlCol="0">
            <a:spAutoFit/>
          </a:bodyPr>
          <a:lstStyle/>
          <a:p>
            <a:pPr algn="ctr"/>
            <a:r>
              <a:rPr lang="en-GB" b="1" dirty="0"/>
              <a:t>Simulated pulse spectrum, comb filter and their product</a:t>
            </a:r>
          </a:p>
        </p:txBody>
      </p:sp>
      <p:pic>
        <p:nvPicPr>
          <p:cNvPr id="16" name="Immagine 15">
            <a:extLst>
              <a:ext uri="{FF2B5EF4-FFF2-40B4-BE49-F238E27FC236}">
                <a16:creationId xmlns:a16="http://schemas.microsoft.com/office/drawing/2014/main" id="{6165C25F-3A6A-4166-BF64-ECC7D5C64F12}"/>
              </a:ext>
            </a:extLst>
          </p:cNvPr>
          <p:cNvPicPr>
            <a:picLocks noChangeAspect="1"/>
          </p:cNvPicPr>
          <p:nvPr/>
        </p:nvPicPr>
        <p:blipFill>
          <a:blip r:embed="rId10"/>
          <a:stretch>
            <a:fillRect/>
          </a:stretch>
        </p:blipFill>
        <p:spPr>
          <a:xfrm>
            <a:off x="7189161" y="4721146"/>
            <a:ext cx="2223578" cy="1831006"/>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3C289125-BEC7-4436-9601-BFEF0E377EA9}"/>
                  </a:ext>
                </a:extLst>
              </p:cNvPr>
              <p:cNvSpPr txBox="1"/>
              <p:nvPr/>
            </p:nvSpPr>
            <p:spPr>
              <a:xfrm>
                <a:off x="7387200" y="6128368"/>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6</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18" name="CasellaDiTesto 17">
                <a:extLst>
                  <a:ext uri="{FF2B5EF4-FFF2-40B4-BE49-F238E27FC236}">
                    <a16:creationId xmlns:a16="http://schemas.microsoft.com/office/drawing/2014/main" id="{3C289125-BEC7-4436-9601-BFEF0E377EA9}"/>
                  </a:ext>
                </a:extLst>
              </p:cNvPr>
              <p:cNvSpPr txBox="1">
                <a:spLocks noRot="1" noChangeAspect="1" noMove="1" noResize="1" noEditPoints="1" noAdjustHandles="1" noChangeArrowheads="1" noChangeShapeType="1" noTextEdit="1"/>
              </p:cNvSpPr>
              <p:nvPr/>
            </p:nvSpPr>
            <p:spPr>
              <a:xfrm>
                <a:off x="7387200" y="6128368"/>
                <a:ext cx="605901" cy="328167"/>
              </a:xfrm>
              <a:prstGeom prst="rect">
                <a:avLst/>
              </a:prstGeom>
              <a:blipFill>
                <a:blip r:embed="rId11"/>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633291A6-EC61-4046-9502-5A7F446701AC}"/>
                  </a:ext>
                </a:extLst>
              </p:cNvPr>
              <p:cNvSpPr txBox="1"/>
              <p:nvPr/>
            </p:nvSpPr>
            <p:spPr>
              <a:xfrm>
                <a:off x="8265263" y="5915769"/>
                <a:ext cx="605901"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1400" b="1" i="0" dirty="0" smtClean="0">
                          <a:solidFill>
                            <a:srgbClr val="FF0000"/>
                          </a:solidFill>
                        </a:rPr>
                        <m:t>18</m:t>
                      </m:r>
                      <m:sSub>
                        <m:sSubPr>
                          <m:ctrlPr>
                            <a:rPr lang="en-GB" sz="1400" b="1" i="1">
                              <a:solidFill>
                                <a:srgbClr val="FF0000"/>
                              </a:solidFill>
                              <a:latin typeface="Cambria Math" panose="02040503050406030204" pitchFamily="18" charset="0"/>
                            </a:rPr>
                          </m:ctrlPr>
                        </m:sSubPr>
                        <m:e>
                          <m:r>
                            <a:rPr lang="en-GB" sz="1400" b="1" i="1">
                              <a:solidFill>
                                <a:srgbClr val="FF0000"/>
                              </a:solidFill>
                              <a:latin typeface="Cambria Math" panose="02040503050406030204" pitchFamily="18" charset="0"/>
                            </a:rPr>
                            <m:t>𝒇</m:t>
                          </m:r>
                        </m:e>
                        <m:sub>
                          <m:r>
                            <a:rPr lang="en-GB" sz="1400" b="1" i="1">
                              <a:solidFill>
                                <a:srgbClr val="FF0000"/>
                              </a:solidFill>
                              <a:latin typeface="Cambria Math" panose="02040503050406030204" pitchFamily="18" charset="0"/>
                            </a:rPr>
                            <m:t>𝒓𝒇</m:t>
                          </m:r>
                        </m:sub>
                      </m:sSub>
                    </m:oMath>
                  </m:oMathPara>
                </a14:m>
                <a:endParaRPr lang="en-GB" sz="1400" dirty="0">
                  <a:solidFill>
                    <a:srgbClr val="FF0000"/>
                  </a:solidFill>
                </a:endParaRPr>
              </a:p>
            </p:txBody>
          </p:sp>
        </mc:Choice>
        <mc:Fallback xmlns="">
          <p:sp>
            <p:nvSpPr>
              <p:cNvPr id="40" name="CasellaDiTesto 39">
                <a:extLst>
                  <a:ext uri="{FF2B5EF4-FFF2-40B4-BE49-F238E27FC236}">
                    <a16:creationId xmlns:a16="http://schemas.microsoft.com/office/drawing/2014/main" id="{633291A6-EC61-4046-9502-5A7F446701AC}"/>
                  </a:ext>
                </a:extLst>
              </p:cNvPr>
              <p:cNvSpPr txBox="1">
                <a:spLocks noRot="1" noChangeAspect="1" noMove="1" noResize="1" noEditPoints="1" noAdjustHandles="1" noChangeArrowheads="1" noChangeShapeType="1" noTextEdit="1"/>
              </p:cNvSpPr>
              <p:nvPr/>
            </p:nvSpPr>
            <p:spPr>
              <a:xfrm>
                <a:off x="8265263" y="5915769"/>
                <a:ext cx="605901" cy="328167"/>
              </a:xfrm>
              <a:prstGeom prst="rect">
                <a:avLst/>
              </a:prstGeom>
              <a:blipFill>
                <a:blip r:embed="rId12"/>
                <a:stretch>
                  <a:fillRect b="-3704"/>
                </a:stretch>
              </a:blipFill>
            </p:spPr>
            <p:txBody>
              <a:bodyPr/>
              <a:lstStyle/>
              <a:p>
                <a:r>
                  <a:rPr lang="en-GB">
                    <a:noFill/>
                  </a:rPr>
                  <a:t> </a:t>
                </a:r>
              </a:p>
            </p:txBody>
          </p:sp>
        </mc:Fallback>
      </mc:AlternateContent>
      <p:sp>
        <p:nvSpPr>
          <p:cNvPr id="44" name="CasellaDiTesto 43">
            <a:extLst>
              <a:ext uri="{FF2B5EF4-FFF2-40B4-BE49-F238E27FC236}">
                <a16:creationId xmlns:a16="http://schemas.microsoft.com/office/drawing/2014/main" id="{C389471B-1AA6-4462-A6AD-B957603E7D42}"/>
              </a:ext>
            </a:extLst>
          </p:cNvPr>
          <p:cNvSpPr txBox="1"/>
          <p:nvPr/>
        </p:nvSpPr>
        <p:spPr>
          <a:xfrm rot="16200000">
            <a:off x="8974062" y="5341416"/>
            <a:ext cx="1771967" cy="307777"/>
          </a:xfrm>
          <a:prstGeom prst="rect">
            <a:avLst/>
          </a:prstGeom>
          <a:noFill/>
        </p:spPr>
        <p:txBody>
          <a:bodyPr wrap="square" rtlCol="0">
            <a:spAutoFit/>
          </a:bodyPr>
          <a:lstStyle/>
          <a:p>
            <a:r>
              <a:rPr lang="en-GB" sz="1400" dirty="0"/>
              <a:t>Convolution [a.u.]</a:t>
            </a:r>
          </a:p>
        </p:txBody>
      </p:sp>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930DABFD-907D-45DC-AF99-2172B7EF2B4A}"/>
                  </a:ext>
                </a:extLst>
              </p:cNvPr>
              <p:cNvSpPr txBox="1"/>
              <p:nvPr/>
            </p:nvSpPr>
            <p:spPr>
              <a:xfrm>
                <a:off x="3539" y="817216"/>
                <a:ext cx="4046307" cy="6366871"/>
              </a:xfrm>
              <a:prstGeom prst="rect">
                <a:avLst/>
              </a:prstGeom>
              <a:noFill/>
            </p:spPr>
            <p:txBody>
              <a:bodyPr wrap="square">
                <a:spAutoFit/>
              </a:bodyPr>
              <a:lstStyle/>
              <a:p>
                <a:pPr marL="285750" indent="-285750">
                  <a:buFont typeface="Wingdings" panose="05000000000000000000" pitchFamily="2" charset="2"/>
                  <a:buChar char="q"/>
                </a:pPr>
                <a:r>
                  <a:rPr lang="en-GB" sz="1700" dirty="0"/>
                  <a:t>Measurements of the response of the comb-generator in time domain were then performed.</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A pulse of 456 ps length was generated and sent to the comb-generator.</a:t>
                </a:r>
              </a:p>
              <a:p>
                <a:pPr marL="742950" lvl="1" indent="-285750">
                  <a:buFont typeface="Wingdings" panose="05000000000000000000" pitchFamily="2" charset="2"/>
                  <a:buChar char="Ø"/>
                </a:pPr>
                <a:r>
                  <a:rPr lang="en-GB" sz="1700" dirty="0"/>
                  <a:t>The pulse length was comparable to the square-wave period (equal to 452 ps).</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700" dirty="0"/>
                  <a:t>The oscilloscope provides as output a sine-like 5-cycle tone burst with period of 439 ps or frequency of 6</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a:t>
                </a:r>
              </a:p>
              <a:p>
                <a:pPr marL="285750" indent="-285750">
                  <a:buFont typeface="Wingdings" panose="05000000000000000000" pitchFamily="2" charset="2"/>
                  <a:buChar char="q"/>
                </a:pPr>
                <a:endParaRPr lang="en-GB" sz="1700" dirty="0"/>
              </a:p>
              <a:p>
                <a:pPr marL="285750" indent="-285750">
                  <a:buFont typeface="Wingdings" panose="05000000000000000000" pitchFamily="2" charset="2"/>
                  <a:buChar char="q"/>
                </a:pPr>
                <a:r>
                  <a:rPr lang="en-GB" sz="1700" dirty="0"/>
                  <a:t>This output is reproduced in simulation convolving the reconstructed pulse with the comb-filter in time domain.</a:t>
                </a:r>
              </a:p>
              <a:p>
                <a:pPr marL="742950" lvl="1" indent="-285750">
                  <a:buFont typeface="Wingdings" panose="05000000000000000000" pitchFamily="2" charset="2"/>
                  <a:buChar char="Ø"/>
                </a:pPr>
                <a:r>
                  <a:rPr lang="en-GB" sz="1700" dirty="0"/>
                  <a:t>The pulse acts like a low-pass filter which keeps only the sinc at 6</a:t>
                </a:r>
                <a14:m>
                  <m:oMath xmlns:m="http://schemas.openxmlformats.org/officeDocument/2006/math">
                    <m:sSub>
                      <m:sSubPr>
                        <m:ctrlPr>
                          <a:rPr lang="en-GB" sz="1700" i="1">
                            <a:latin typeface="Cambria Math" panose="02040503050406030204" pitchFamily="18" charset="0"/>
                          </a:rPr>
                        </m:ctrlPr>
                      </m:sSubPr>
                      <m:e>
                        <m:r>
                          <a:rPr lang="en-GB" sz="1700" i="1">
                            <a:latin typeface="Cambria Math" panose="02040503050406030204" pitchFamily="18" charset="0"/>
                          </a:rPr>
                          <m:t>𝑓</m:t>
                        </m:r>
                      </m:e>
                      <m:sub>
                        <m:r>
                          <a:rPr lang="en-GB" sz="1700" i="1">
                            <a:latin typeface="Cambria Math" panose="02040503050406030204" pitchFamily="18" charset="0"/>
                          </a:rPr>
                          <m:t>𝑟𝑓</m:t>
                        </m:r>
                      </m:sub>
                    </m:sSub>
                  </m:oMath>
                </a14:m>
                <a:r>
                  <a:rPr lang="en-GB" sz="1700" dirty="0"/>
                  <a:t>.</a:t>
                </a:r>
              </a:p>
              <a:p>
                <a:pPr marL="742950" lvl="1" indent="-285750">
                  <a:buFont typeface="Wingdings" panose="05000000000000000000" pitchFamily="2" charset="2"/>
                  <a:buChar char="Ø"/>
                </a:pPr>
                <a:endParaRPr lang="en-GB" sz="1700" dirty="0"/>
              </a:p>
              <a:p>
                <a:pPr marL="285750" indent="-285750">
                  <a:buFont typeface="Wingdings" panose="05000000000000000000" pitchFamily="2" charset="2"/>
                  <a:buChar char="q"/>
                </a:pPr>
                <a:r>
                  <a:rPr lang="en-GB" sz="1600" dirty="0"/>
                  <a:t>Good agreement between measurements and simulations, as for the case of the comb at 4</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𝑓</m:t>
                        </m:r>
                      </m:e>
                      <m:sub>
                        <m:r>
                          <a:rPr lang="en-GB" sz="1600" i="1">
                            <a:latin typeface="Cambria Math" panose="02040503050406030204" pitchFamily="18" charset="0"/>
                          </a:rPr>
                          <m:t>𝑟𝑓</m:t>
                        </m:r>
                      </m:sub>
                    </m:sSub>
                  </m:oMath>
                </a14:m>
                <a:r>
                  <a:rPr lang="en-GB" sz="1600" dirty="0"/>
                  <a:t>.</a:t>
                </a:r>
              </a:p>
              <a:p>
                <a:pPr marL="285750" indent="-285750">
                  <a:buFont typeface="Wingdings" panose="05000000000000000000" pitchFamily="2" charset="2"/>
                  <a:buChar char="q"/>
                </a:pPr>
                <a:endParaRPr lang="en-GB" sz="1700" dirty="0"/>
              </a:p>
            </p:txBody>
          </p:sp>
        </mc:Choice>
        <mc:Fallback xmlns="">
          <p:sp>
            <p:nvSpPr>
              <p:cNvPr id="45" name="CasellaDiTesto 44">
                <a:extLst>
                  <a:ext uri="{FF2B5EF4-FFF2-40B4-BE49-F238E27FC236}">
                    <a16:creationId xmlns:a16="http://schemas.microsoft.com/office/drawing/2014/main" id="{930DABFD-907D-45DC-AF99-2172B7EF2B4A}"/>
                  </a:ext>
                </a:extLst>
              </p:cNvPr>
              <p:cNvSpPr txBox="1">
                <a:spLocks noRot="1" noChangeAspect="1" noMove="1" noResize="1" noEditPoints="1" noAdjustHandles="1" noChangeArrowheads="1" noChangeShapeType="1" noTextEdit="1"/>
              </p:cNvSpPr>
              <p:nvPr/>
            </p:nvSpPr>
            <p:spPr>
              <a:xfrm>
                <a:off x="3539" y="817216"/>
                <a:ext cx="4046307" cy="6366871"/>
              </a:xfrm>
              <a:prstGeom prst="rect">
                <a:avLst/>
              </a:prstGeom>
              <a:blipFill>
                <a:blip r:embed="rId13"/>
                <a:stretch>
                  <a:fillRect l="-754" t="-287" r="-3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FC509E62-CA20-4C2A-8384-BC4C991B01C2}"/>
                  </a:ext>
                </a:extLst>
              </p:cNvPr>
              <p:cNvSpPr txBox="1"/>
              <p:nvPr/>
            </p:nvSpPr>
            <p:spPr>
              <a:xfrm>
                <a:off x="0" y="54039"/>
                <a:ext cx="12192000" cy="766172"/>
              </a:xfrm>
              <a:prstGeom prst="rect">
                <a:avLst/>
              </a:prstGeom>
              <a:noFill/>
            </p:spPr>
            <p:txBody>
              <a:bodyPr wrap="square" rtlCol="0">
                <a:spAutoFit/>
              </a:bodyPr>
              <a:lstStyle/>
              <a:p>
                <a:pPr algn="ctr"/>
                <a:r>
                  <a:rPr lang="en-GB" sz="4000" dirty="0">
                    <a:latin typeface="+mj-lt"/>
                  </a:rPr>
                  <a:t>Stripline comb generator at 6</a:t>
                </a:r>
                <a14:m>
                  <m:oMath xmlns:m="http://schemas.openxmlformats.org/officeDocument/2006/math">
                    <m:sSub>
                      <m:sSubPr>
                        <m:ctrlPr>
                          <a:rPr lang="en-GB" sz="4000" i="1">
                            <a:latin typeface="Cambria Math" panose="02040503050406030204" pitchFamily="18" charset="0"/>
                          </a:rPr>
                        </m:ctrlPr>
                      </m:sSubPr>
                      <m:e>
                        <m:r>
                          <a:rPr lang="en-GB" sz="4000" b="0" i="1">
                            <a:latin typeface="Cambria Math" panose="02040503050406030204" pitchFamily="18" charset="0"/>
                          </a:rPr>
                          <m:t>𝑓</m:t>
                        </m:r>
                      </m:e>
                      <m:sub>
                        <m:r>
                          <a:rPr lang="en-GB" sz="4000" b="0" i="1">
                            <a:latin typeface="Cambria Math" panose="02040503050406030204" pitchFamily="18" charset="0"/>
                          </a:rPr>
                          <m:t>𝑟𝑓</m:t>
                        </m:r>
                      </m:sub>
                    </m:sSub>
                  </m:oMath>
                </a14:m>
                <a:r>
                  <a:rPr lang="en-GB" sz="4000" dirty="0">
                    <a:latin typeface="+mj-lt"/>
                  </a:rPr>
                  <a:t>: measurements (2/2)</a:t>
                </a:r>
              </a:p>
            </p:txBody>
          </p:sp>
        </mc:Choice>
        <mc:Fallback xmlns="">
          <p:sp>
            <p:nvSpPr>
              <p:cNvPr id="47" name="CasellaDiTesto 46">
                <a:extLst>
                  <a:ext uri="{FF2B5EF4-FFF2-40B4-BE49-F238E27FC236}">
                    <a16:creationId xmlns:a16="http://schemas.microsoft.com/office/drawing/2014/main" id="{FC509E62-CA20-4C2A-8384-BC4C991B01C2}"/>
                  </a:ext>
                </a:extLst>
              </p:cNvPr>
              <p:cNvSpPr txBox="1">
                <a:spLocks noRot="1" noChangeAspect="1" noMove="1" noResize="1" noEditPoints="1" noAdjustHandles="1" noChangeArrowheads="1" noChangeShapeType="1" noTextEdit="1"/>
              </p:cNvSpPr>
              <p:nvPr/>
            </p:nvSpPr>
            <p:spPr>
              <a:xfrm>
                <a:off x="0" y="54039"/>
                <a:ext cx="12192000" cy="766172"/>
              </a:xfrm>
              <a:prstGeom prst="rect">
                <a:avLst/>
              </a:prstGeom>
              <a:blipFill>
                <a:blip r:embed="rId14"/>
                <a:stretch>
                  <a:fillRect t="-13492" b="-26190"/>
                </a:stretch>
              </a:blipFill>
            </p:spPr>
            <p:txBody>
              <a:bodyPr/>
              <a:lstStyle/>
              <a:p>
                <a:r>
                  <a:rPr lang="en-GB">
                    <a:noFill/>
                  </a:rPr>
                  <a:t> </a:t>
                </a:r>
              </a:p>
            </p:txBody>
          </p:sp>
        </mc:Fallback>
      </mc:AlternateContent>
    </p:spTree>
    <p:extLst>
      <p:ext uri="{BB962C8B-B14F-4D97-AF65-F5344CB8AC3E}">
        <p14:creationId xmlns:p14="http://schemas.microsoft.com/office/powerpoint/2010/main" val="377977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024423C9-ACB2-4572-B0A0-A8251D451902}"/>
              </a:ext>
            </a:extLst>
          </p:cNvPr>
          <p:cNvPicPr>
            <a:picLocks noChangeAspect="1"/>
          </p:cNvPicPr>
          <p:nvPr/>
        </p:nvPicPr>
        <p:blipFill>
          <a:blip r:embed="rId2"/>
          <a:stretch>
            <a:fillRect/>
          </a:stretch>
        </p:blipFill>
        <p:spPr>
          <a:xfrm>
            <a:off x="7862811" y="4763310"/>
            <a:ext cx="4227836" cy="1979865"/>
          </a:xfrm>
          <a:prstGeom prst="rect">
            <a:avLst/>
          </a:prstGeom>
        </p:spPr>
      </p:pic>
      <p:pic>
        <p:nvPicPr>
          <p:cNvPr id="8" name="Immagine 7">
            <a:extLst>
              <a:ext uri="{FF2B5EF4-FFF2-40B4-BE49-F238E27FC236}">
                <a16:creationId xmlns:a16="http://schemas.microsoft.com/office/drawing/2014/main" id="{E071F7E1-29AA-486A-A89C-4BA3B8E38A6E}"/>
              </a:ext>
            </a:extLst>
          </p:cNvPr>
          <p:cNvPicPr>
            <a:picLocks noChangeAspect="1"/>
          </p:cNvPicPr>
          <p:nvPr/>
        </p:nvPicPr>
        <p:blipFill>
          <a:blip r:embed="rId3"/>
          <a:stretch>
            <a:fillRect/>
          </a:stretch>
        </p:blipFill>
        <p:spPr>
          <a:xfrm>
            <a:off x="8015607" y="1462690"/>
            <a:ext cx="3988041" cy="2601800"/>
          </a:xfrm>
          <a:prstGeom prst="rect">
            <a:avLst/>
          </a:prstGeom>
        </p:spPr>
      </p:pic>
      <p:pic>
        <p:nvPicPr>
          <p:cNvPr id="7" name="Immagine 6">
            <a:extLst>
              <a:ext uri="{FF2B5EF4-FFF2-40B4-BE49-F238E27FC236}">
                <a16:creationId xmlns:a16="http://schemas.microsoft.com/office/drawing/2014/main" id="{AA992445-4CC2-4921-AC92-1862093807FE}"/>
              </a:ext>
            </a:extLst>
          </p:cNvPr>
          <p:cNvPicPr>
            <a:picLocks noChangeAspect="1"/>
          </p:cNvPicPr>
          <p:nvPr/>
        </p:nvPicPr>
        <p:blipFill>
          <a:blip r:embed="rId4"/>
          <a:stretch>
            <a:fillRect/>
          </a:stretch>
        </p:blipFill>
        <p:spPr>
          <a:xfrm>
            <a:off x="4074044" y="1349562"/>
            <a:ext cx="3804192" cy="2721863"/>
          </a:xfrm>
          <a:prstGeom prst="rect">
            <a:avLst/>
          </a:prstGeom>
        </p:spPr>
      </p:pic>
      <p:sp>
        <p:nvSpPr>
          <p:cNvPr id="4" name="Segnaposto numero diapositiva 3">
            <a:extLst>
              <a:ext uri="{FF2B5EF4-FFF2-40B4-BE49-F238E27FC236}">
                <a16:creationId xmlns:a16="http://schemas.microsoft.com/office/drawing/2014/main" id="{79B9F2F1-148F-4D08-AB5A-DC8B9033B4A5}"/>
              </a:ext>
            </a:extLst>
          </p:cNvPr>
          <p:cNvSpPr>
            <a:spLocks noGrp="1"/>
          </p:cNvSpPr>
          <p:nvPr>
            <p:ph type="sldNum" sz="quarter" idx="12"/>
          </p:nvPr>
        </p:nvSpPr>
        <p:spPr/>
        <p:txBody>
          <a:bodyPr/>
          <a:lstStyle/>
          <a:p>
            <a:fld id="{F556478C-EA8F-4B12-8AB2-8053E5C3663D}" type="slidenum">
              <a:rPr lang="en-GB" smtClean="0"/>
              <a:t>89</a:t>
            </a:fld>
            <a:endParaRPr lang="en-GB"/>
          </a:p>
        </p:txBody>
      </p:sp>
      <p:sp>
        <p:nvSpPr>
          <p:cNvPr id="6" name="CasellaDiTesto 5">
            <a:extLst>
              <a:ext uri="{FF2B5EF4-FFF2-40B4-BE49-F238E27FC236}">
                <a16:creationId xmlns:a16="http://schemas.microsoft.com/office/drawing/2014/main" id="{70EB8EE5-28C5-4ED2-B418-E6A73D7B92E6}"/>
              </a:ext>
            </a:extLst>
          </p:cNvPr>
          <p:cNvSpPr txBox="1"/>
          <p:nvPr/>
        </p:nvSpPr>
        <p:spPr>
          <a:xfrm>
            <a:off x="16890" y="91736"/>
            <a:ext cx="12192000" cy="707886"/>
          </a:xfrm>
          <a:prstGeom prst="rect">
            <a:avLst/>
          </a:prstGeom>
          <a:noFill/>
        </p:spPr>
        <p:txBody>
          <a:bodyPr wrap="square" rtlCol="0">
            <a:spAutoFit/>
          </a:bodyPr>
          <a:lstStyle/>
          <a:p>
            <a:pPr algn="ctr"/>
            <a:r>
              <a:rPr lang="en-GB" sz="4000" dirty="0">
                <a:latin typeface="+mj-lt"/>
              </a:rPr>
              <a:t>Comb-generator as a filter</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0AC3A83A-1AD6-473C-B409-7E3E4F1D1BDB}"/>
                  </a:ext>
                </a:extLst>
              </p:cNvPr>
              <p:cNvSpPr txBox="1"/>
              <p:nvPr/>
            </p:nvSpPr>
            <p:spPr>
              <a:xfrm>
                <a:off x="85054" y="1033916"/>
                <a:ext cx="3972001" cy="2607573"/>
              </a:xfrm>
              <a:prstGeom prst="rect">
                <a:avLst/>
              </a:prstGeom>
              <a:noFill/>
            </p:spPr>
            <p:txBody>
              <a:bodyPr wrap="square">
                <a:spAutoFit/>
              </a:bodyPr>
              <a:lstStyle/>
              <a:p>
                <a:pPr marL="285750" indent="-285750">
                  <a:buFont typeface="Wingdings" panose="05000000000000000000" pitchFamily="2" charset="2"/>
                  <a:buChar char="q"/>
                </a:pPr>
                <a:r>
                  <a:rPr lang="en-GB" dirty="0"/>
                  <a:t>The simulated comb-filter, confirmed by measurements (see before), was applied in simulation to the signal coming from the pickup.</a:t>
                </a:r>
              </a:p>
              <a:p>
                <a:pPr marL="742950" lvl="1" indent="-285750">
                  <a:buFont typeface="Wingdings" panose="05000000000000000000" pitchFamily="2" charset="2"/>
                  <a:buChar char="Ø"/>
                </a:pPr>
                <a:r>
                  <a:rPr lang="en-GB" dirty="0"/>
                  <a:t>As an example, we considered a 4-cycle comb-filter at 6</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The bandwidth of a sinc is equal to </a:t>
                </a:r>
              </a:p>
              <a:p>
                <a:pPr marL="742950" lvl="1" indent="-285750">
                  <a:buFont typeface="Wingdings" panose="05000000000000000000" pitchFamily="2" charset="2"/>
                  <a:buChar char="Ø"/>
                </a:pPr>
                <a:endParaRPr lang="en-GB" dirty="0"/>
              </a:p>
            </p:txBody>
          </p:sp>
        </mc:Choice>
        <mc:Fallback xmlns="">
          <p:sp>
            <p:nvSpPr>
              <p:cNvPr id="16" name="CasellaDiTesto 15">
                <a:extLst>
                  <a:ext uri="{FF2B5EF4-FFF2-40B4-BE49-F238E27FC236}">
                    <a16:creationId xmlns:a16="http://schemas.microsoft.com/office/drawing/2014/main" id="{0AC3A83A-1AD6-473C-B409-7E3E4F1D1BDB}"/>
                  </a:ext>
                </a:extLst>
              </p:cNvPr>
              <p:cNvSpPr txBox="1">
                <a:spLocks noRot="1" noChangeAspect="1" noMove="1" noResize="1" noEditPoints="1" noAdjustHandles="1" noChangeArrowheads="1" noChangeShapeType="1" noTextEdit="1"/>
              </p:cNvSpPr>
              <p:nvPr/>
            </p:nvSpPr>
            <p:spPr>
              <a:xfrm>
                <a:off x="85054" y="1033916"/>
                <a:ext cx="3972001" cy="2607573"/>
              </a:xfrm>
              <a:prstGeom prst="rect">
                <a:avLst/>
              </a:prstGeom>
              <a:blipFill>
                <a:blip r:embed="rId5"/>
                <a:stretch>
                  <a:fillRect l="-1074" t="-1405" r="-920"/>
                </a:stretch>
              </a:blipFill>
            </p:spPr>
            <p:txBody>
              <a:bodyPr/>
              <a:lstStyle/>
              <a:p>
                <a:r>
                  <a:rPr lang="en-GB">
                    <a:noFill/>
                  </a:rPr>
                  <a:t> </a:t>
                </a:r>
              </a:p>
            </p:txBody>
          </p:sp>
        </mc:Fallback>
      </mc:AlternateContent>
      <p:sp>
        <p:nvSpPr>
          <p:cNvPr id="27" name="CasellaDiTesto 26">
            <a:extLst>
              <a:ext uri="{FF2B5EF4-FFF2-40B4-BE49-F238E27FC236}">
                <a16:creationId xmlns:a16="http://schemas.microsoft.com/office/drawing/2014/main" id="{199F98DB-4D06-4B4C-8E76-CD456FFD3D4E}"/>
              </a:ext>
            </a:extLst>
          </p:cNvPr>
          <p:cNvSpPr txBox="1"/>
          <p:nvPr/>
        </p:nvSpPr>
        <p:spPr>
          <a:xfrm>
            <a:off x="4867833" y="843526"/>
            <a:ext cx="2456333" cy="646331"/>
          </a:xfrm>
          <a:prstGeom prst="rect">
            <a:avLst/>
          </a:prstGeom>
          <a:noFill/>
        </p:spPr>
        <p:txBody>
          <a:bodyPr wrap="square" rtlCol="0">
            <a:spAutoFit/>
          </a:bodyPr>
          <a:lstStyle/>
          <a:p>
            <a:pPr algn="ctr"/>
            <a:r>
              <a:rPr lang="en-GB" b="1" dirty="0"/>
              <a:t>Simulated comb-filter in time-domain</a:t>
            </a:r>
          </a:p>
        </p:txBody>
      </p:sp>
      <p:sp>
        <p:nvSpPr>
          <p:cNvPr id="30" name="CasellaDiTesto 29">
            <a:extLst>
              <a:ext uri="{FF2B5EF4-FFF2-40B4-BE49-F238E27FC236}">
                <a16:creationId xmlns:a16="http://schemas.microsoft.com/office/drawing/2014/main" id="{AA0797F6-2E3B-46A1-A73F-675434779892}"/>
              </a:ext>
            </a:extLst>
          </p:cNvPr>
          <p:cNvSpPr txBox="1"/>
          <p:nvPr/>
        </p:nvSpPr>
        <p:spPr>
          <a:xfrm>
            <a:off x="7895059" y="908212"/>
            <a:ext cx="4276010" cy="369332"/>
          </a:xfrm>
          <a:prstGeom prst="rect">
            <a:avLst/>
          </a:prstGeom>
          <a:noFill/>
        </p:spPr>
        <p:txBody>
          <a:bodyPr wrap="square" rtlCol="0">
            <a:spAutoFit/>
          </a:bodyPr>
          <a:lstStyle/>
          <a:p>
            <a:pPr algn="ctr"/>
            <a:r>
              <a:rPr lang="en-GB" b="1" dirty="0"/>
              <a:t>Simulated comb-filter in frequency-domain</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CADB3353-056B-4790-A110-100CBBB59E08}"/>
                  </a:ext>
                </a:extLst>
              </p:cNvPr>
              <p:cNvSpPr txBox="1"/>
              <p:nvPr/>
            </p:nvSpPr>
            <p:spPr>
              <a:xfrm>
                <a:off x="8330513" y="1500792"/>
                <a:ext cx="868063" cy="395558"/>
              </a:xfrm>
              <a:prstGeom prst="rect">
                <a:avLst/>
              </a:prstGeom>
              <a:noFill/>
            </p:spPr>
            <p:txBody>
              <a:bodyPr wrap="square">
                <a:spAutoFit/>
              </a:bodyPr>
              <a:lstStyle/>
              <a:p>
                <a:r>
                  <a:rPr lang="en-GB" b="1" dirty="0">
                    <a:solidFill>
                      <a:srgbClr val="0000FF"/>
                    </a:solidFill>
                  </a:rPr>
                  <a:t>4.5</a:t>
                </a:r>
                <a14:m>
                  <m:oMath xmlns:m="http://schemas.openxmlformats.org/officeDocument/2006/math">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solidFill>
                    <a:srgbClr val="0000FF"/>
                  </a:solidFill>
                </a:endParaRPr>
              </a:p>
            </p:txBody>
          </p:sp>
        </mc:Choice>
        <mc:Fallback xmlns="">
          <p:sp>
            <p:nvSpPr>
              <p:cNvPr id="41" name="CasellaDiTesto 40">
                <a:extLst>
                  <a:ext uri="{FF2B5EF4-FFF2-40B4-BE49-F238E27FC236}">
                    <a16:creationId xmlns:a16="http://schemas.microsoft.com/office/drawing/2014/main" id="{CADB3353-056B-4790-A110-100CBBB59E08}"/>
                  </a:ext>
                </a:extLst>
              </p:cNvPr>
              <p:cNvSpPr txBox="1">
                <a:spLocks noRot="1" noChangeAspect="1" noMove="1" noResize="1" noEditPoints="1" noAdjustHandles="1" noChangeArrowheads="1" noChangeShapeType="1" noTextEdit="1"/>
              </p:cNvSpPr>
              <p:nvPr/>
            </p:nvSpPr>
            <p:spPr>
              <a:xfrm>
                <a:off x="8330513" y="1500792"/>
                <a:ext cx="868063" cy="395558"/>
              </a:xfrm>
              <a:prstGeom prst="rect">
                <a:avLst/>
              </a:prstGeom>
              <a:blipFill>
                <a:blip r:embed="rId6"/>
                <a:stretch>
                  <a:fillRect l="-6338" t="-6154"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717A5539-6F10-4DFC-B51B-EFF1ED4AB1A8}"/>
                  </a:ext>
                </a:extLst>
              </p:cNvPr>
              <p:cNvSpPr txBox="1"/>
              <p:nvPr/>
            </p:nvSpPr>
            <p:spPr>
              <a:xfrm>
                <a:off x="7133755" y="1500792"/>
                <a:ext cx="864863" cy="369332"/>
              </a:xfrm>
              <a:prstGeom prst="rect">
                <a:avLst/>
              </a:prstGeom>
              <a:solidFill>
                <a:schemeClr val="bg1"/>
              </a:solid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rPr>
                          </m:ctrlPr>
                        </m:sSubPr>
                        <m:e>
                          <m:r>
                            <a:rPr lang="en-GB" b="1" i="1" smtClean="0">
                              <a:solidFill>
                                <a:srgbClr val="008000"/>
                              </a:solidFill>
                              <a:latin typeface="Cambria Math" panose="02040503050406030204" pitchFamily="18" charset="0"/>
                            </a:rPr>
                            <m:t>𝑼</m:t>
                          </m:r>
                        </m:e>
                        <m:sub>
                          <m:r>
                            <a:rPr lang="en-GB" b="1" i="1">
                              <a:solidFill>
                                <a:srgbClr val="008000"/>
                              </a:solidFill>
                              <a:latin typeface="Cambria Math" panose="02040503050406030204" pitchFamily="18" charset="0"/>
                            </a:rPr>
                            <m:t>𝒄𝒐𝒎𝒃</m:t>
                          </m:r>
                        </m:sub>
                      </m:sSub>
                    </m:oMath>
                  </m:oMathPara>
                </a14:m>
                <a:endParaRPr lang="en-GB" b="1" dirty="0"/>
              </a:p>
            </p:txBody>
          </p:sp>
        </mc:Choice>
        <mc:Fallback xmlns="">
          <p:sp>
            <p:nvSpPr>
              <p:cNvPr id="32" name="CasellaDiTesto 31">
                <a:extLst>
                  <a:ext uri="{FF2B5EF4-FFF2-40B4-BE49-F238E27FC236}">
                    <a16:creationId xmlns:a16="http://schemas.microsoft.com/office/drawing/2014/main" id="{717A5539-6F10-4DFC-B51B-EFF1ED4AB1A8}"/>
                  </a:ext>
                </a:extLst>
              </p:cNvPr>
              <p:cNvSpPr txBox="1">
                <a:spLocks noRot="1" noChangeAspect="1" noMove="1" noResize="1" noEditPoints="1" noAdjustHandles="1" noChangeArrowheads="1" noChangeShapeType="1" noTextEdit="1"/>
              </p:cNvSpPr>
              <p:nvPr/>
            </p:nvSpPr>
            <p:spPr>
              <a:xfrm>
                <a:off x="7133755" y="1500792"/>
                <a:ext cx="864863" cy="369332"/>
              </a:xfrm>
              <a:prstGeom prst="rect">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312EDB95-1BFE-40CA-AE90-57BAEE1871E1}"/>
                  </a:ext>
                </a:extLst>
              </p:cNvPr>
              <p:cNvSpPr txBox="1"/>
              <p:nvPr/>
            </p:nvSpPr>
            <p:spPr>
              <a:xfrm>
                <a:off x="85054" y="4136586"/>
                <a:ext cx="11872825" cy="369332"/>
              </a:xfrm>
              <a:prstGeom prst="rect">
                <a:avLst/>
              </a:prstGeom>
              <a:noFill/>
            </p:spPr>
            <p:txBody>
              <a:bodyPr wrap="square" rtlCol="0">
                <a:spAutoFit/>
              </a:bodyPr>
              <a:lstStyle/>
              <a:p>
                <a:pPr marL="285750" indent="-285750">
                  <a:buFont typeface="Wingdings" panose="05000000000000000000" pitchFamily="2" charset="2"/>
                  <a:buChar char="q"/>
                </a:pPr>
                <a:r>
                  <a:rPr lang="en-GB" dirty="0"/>
                  <a:t>Therefore in DAFNE the actual bunch current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Gaussian) is filtered first by the pickup and then by the comb generator.</a:t>
                </a:r>
              </a:p>
            </p:txBody>
          </p:sp>
        </mc:Choice>
        <mc:Fallback xmlns="">
          <p:sp>
            <p:nvSpPr>
              <p:cNvPr id="46" name="CasellaDiTesto 45">
                <a:extLst>
                  <a:ext uri="{FF2B5EF4-FFF2-40B4-BE49-F238E27FC236}">
                    <a16:creationId xmlns:a16="http://schemas.microsoft.com/office/drawing/2014/main" id="{312EDB95-1BFE-40CA-AE90-57BAEE1871E1}"/>
                  </a:ext>
                </a:extLst>
              </p:cNvPr>
              <p:cNvSpPr txBox="1">
                <a:spLocks noRot="1" noChangeAspect="1" noMove="1" noResize="1" noEditPoints="1" noAdjustHandles="1" noChangeArrowheads="1" noChangeShapeType="1" noTextEdit="1"/>
              </p:cNvSpPr>
              <p:nvPr/>
            </p:nvSpPr>
            <p:spPr>
              <a:xfrm>
                <a:off x="85054" y="4136586"/>
                <a:ext cx="11872825" cy="369332"/>
              </a:xfrm>
              <a:prstGeom prst="rect">
                <a:avLst/>
              </a:prstGeom>
              <a:blipFill>
                <a:blip r:embed="rId8"/>
                <a:stretch>
                  <a:fillRect l="-359"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E1D8E7DD-480E-4FEC-911E-B649F85C27CE}"/>
                  </a:ext>
                </a:extLst>
              </p:cNvPr>
              <p:cNvSpPr txBox="1"/>
              <p:nvPr/>
            </p:nvSpPr>
            <p:spPr>
              <a:xfrm>
                <a:off x="212792" y="4727335"/>
                <a:ext cx="3675355"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𝑽</m:t>
                          </m:r>
                        </m:e>
                        <m:sub>
                          <m:r>
                            <a:rPr lang="en-GB" b="1" i="1" smtClean="0">
                              <a:latin typeface="Cambria Math" panose="02040503050406030204" pitchFamily="18" charset="0"/>
                            </a:rPr>
                            <m:t>𝒄𝒐𝒎𝒃</m:t>
                          </m:r>
                        </m:sub>
                      </m:sSub>
                      <m:r>
                        <a:rPr lang="en-GB" b="1" i="1" smtClean="0">
                          <a:latin typeface="Cambria Math" panose="02040503050406030204" pitchFamily="18" charset="0"/>
                        </a:rPr>
                        <m:t>(</m:t>
                      </m:r>
                      <m:r>
                        <a:rPr lang="en-GB" b="1" i="1" smtClean="0">
                          <a:latin typeface="Cambria Math" panose="02040503050406030204" pitchFamily="18" charset="0"/>
                        </a:rPr>
                        <m:t>𝒕</m:t>
                      </m:r>
                      <m:r>
                        <a:rPr lang="en-GB" b="1" i="1" smtClean="0">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𝓕</m:t>
                          </m:r>
                        </m:e>
                        <m:sup>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𝟏</m:t>
                          </m:r>
                        </m:sup>
                      </m:sSup>
                      <m:d>
                        <m:dPr>
                          <m:ctrlPr>
                            <a:rPr lang="en-GB" b="1" i="1" smtClean="0">
                              <a:latin typeface="Cambria Math" panose="02040503050406030204" pitchFamily="18" charset="0"/>
                              <a:ea typeface="Cambria Math" panose="02040503050406030204" pitchFamily="18" charset="0"/>
                            </a:rPr>
                          </m:ctrlPr>
                        </m:dPr>
                        <m:e>
                          <m:r>
                            <a:rPr lang="en-GB" b="1" i="1" smtClean="0">
                              <a:solidFill>
                                <a:schemeClr val="tx1"/>
                              </a:solidFill>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𝒁</m:t>
                              </m:r>
                            </m:e>
                            <m:sub>
                              <m:r>
                                <a:rPr lang="en-GB" b="1" i="1">
                                  <a:latin typeface="Cambria Math" panose="02040503050406030204" pitchFamily="18" charset="0"/>
                                  <a:ea typeface="Cambria Math" panose="02040503050406030204" pitchFamily="18" charset="0"/>
                                </a:rPr>
                                <m:t>𝒃</m:t>
                              </m:r>
                            </m:sub>
                          </m:sSub>
                          <m:r>
                            <a:rPr lang="en-GB" b="1" i="1">
                              <a:latin typeface="Cambria Math" panose="02040503050406030204" pitchFamily="18" charset="0"/>
                              <a:ea typeface="Cambria Math" panose="02040503050406030204" pitchFamily="18" charset="0"/>
                            </a:rPr>
                            <m:t>×</m:t>
                          </m:r>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𝑭</m:t>
                              </m:r>
                            </m:e>
                            <m:sub>
                              <m:r>
                                <a:rPr lang="en-GB" b="1" i="1">
                                  <a:solidFill>
                                    <a:srgbClr val="FF0000"/>
                                  </a:solidFill>
                                  <a:latin typeface="Cambria Math" panose="02040503050406030204" pitchFamily="18" charset="0"/>
                                </a:rPr>
                                <m:t>𝒄𝒐𝒎𝒃</m:t>
                              </m:r>
                            </m:sub>
                          </m:sSub>
                        </m:e>
                      </m:d>
                    </m:oMath>
                  </m:oMathPara>
                </a14:m>
                <a:endParaRPr lang="en-GB" b="1" dirty="0"/>
              </a:p>
            </p:txBody>
          </p:sp>
        </mc:Choice>
        <mc:Fallback xmlns="">
          <p:sp>
            <p:nvSpPr>
              <p:cNvPr id="48" name="CasellaDiTesto 47">
                <a:extLst>
                  <a:ext uri="{FF2B5EF4-FFF2-40B4-BE49-F238E27FC236}">
                    <a16:creationId xmlns:a16="http://schemas.microsoft.com/office/drawing/2014/main" id="{E1D8E7DD-480E-4FEC-911E-B649F85C27CE}"/>
                  </a:ext>
                </a:extLst>
              </p:cNvPr>
              <p:cNvSpPr txBox="1">
                <a:spLocks noRot="1" noChangeAspect="1" noMove="1" noResize="1" noEditPoints="1" noAdjustHandles="1" noChangeArrowheads="1" noChangeShapeType="1" noTextEdit="1"/>
              </p:cNvSpPr>
              <p:nvPr/>
            </p:nvSpPr>
            <p:spPr>
              <a:xfrm>
                <a:off x="212792" y="4727335"/>
                <a:ext cx="3675355" cy="375552"/>
              </a:xfrm>
              <a:prstGeom prst="rect">
                <a:avLst/>
              </a:prstGeom>
              <a:blipFill>
                <a:blip r:embed="rId9"/>
                <a:stretch>
                  <a:fillRect b="-129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8B287BBC-EBDB-4629-8300-6DBE3ACB3E51}"/>
                  </a:ext>
                </a:extLst>
              </p:cNvPr>
              <p:cNvSpPr txBox="1"/>
              <p:nvPr/>
            </p:nvSpPr>
            <p:spPr>
              <a:xfrm>
                <a:off x="9852542" y="2176229"/>
                <a:ext cx="868063" cy="369332"/>
              </a:xfrm>
              <a:prstGeom prst="rect">
                <a:avLst/>
              </a:prstGeom>
              <a:solidFill>
                <a:schemeClr val="bg1"/>
              </a:solidFill>
              <a:ln>
                <a:solidFill>
                  <a:schemeClr val="tx1"/>
                </a:solidFill>
              </a:ln>
            </p:spPr>
            <p:txBody>
              <a:bodyPr wrap="square" rtlCol="0">
                <a:spAutoFit/>
              </a:bodyPr>
              <a:lstStyle/>
              <a:p>
                <a14:m>
                  <m:oMath xmlns:m="http://schemas.openxmlformats.org/officeDocument/2006/math">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𝑭</m:t>
                            </m:r>
                          </m:e>
                          <m:sub>
                            <m:r>
                              <a:rPr lang="en-GB" b="1" i="1">
                                <a:solidFill>
                                  <a:srgbClr val="FF0000"/>
                                </a:solidFill>
                                <a:latin typeface="Cambria Math" panose="02040503050406030204" pitchFamily="18" charset="0"/>
                              </a:rPr>
                              <m:t>𝒄𝒐𝒎𝒃</m:t>
                            </m:r>
                          </m:sub>
                        </m:sSub>
                      </m:e>
                    </m:d>
                  </m:oMath>
                </a14:m>
                <a:r>
                  <a:rPr lang="en-GB" b="1" dirty="0"/>
                  <a:t> </a:t>
                </a:r>
              </a:p>
            </p:txBody>
          </p:sp>
        </mc:Choice>
        <mc:Fallback xmlns="">
          <p:sp>
            <p:nvSpPr>
              <p:cNvPr id="50" name="CasellaDiTesto 49">
                <a:extLst>
                  <a:ext uri="{FF2B5EF4-FFF2-40B4-BE49-F238E27FC236}">
                    <a16:creationId xmlns:a16="http://schemas.microsoft.com/office/drawing/2014/main" id="{8B287BBC-EBDB-4629-8300-6DBE3ACB3E51}"/>
                  </a:ext>
                </a:extLst>
              </p:cNvPr>
              <p:cNvSpPr txBox="1">
                <a:spLocks noRot="1" noChangeAspect="1" noMove="1" noResize="1" noEditPoints="1" noAdjustHandles="1" noChangeArrowheads="1" noChangeShapeType="1" noTextEdit="1"/>
              </p:cNvSpPr>
              <p:nvPr/>
            </p:nvSpPr>
            <p:spPr>
              <a:xfrm>
                <a:off x="9852542" y="2176229"/>
                <a:ext cx="868063" cy="369332"/>
              </a:xfrm>
              <a:prstGeom prst="rect">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CasellaDiTesto 102">
                <a:extLst>
                  <a:ext uri="{FF2B5EF4-FFF2-40B4-BE49-F238E27FC236}">
                    <a16:creationId xmlns:a16="http://schemas.microsoft.com/office/drawing/2014/main" id="{5B7BA5D3-F065-4C31-9223-1DED7C4EF7FE}"/>
                  </a:ext>
                </a:extLst>
              </p:cNvPr>
              <p:cNvSpPr txBox="1"/>
              <p:nvPr/>
            </p:nvSpPr>
            <p:spPr>
              <a:xfrm>
                <a:off x="9530471" y="1489701"/>
                <a:ext cx="868063" cy="395558"/>
              </a:xfrm>
              <a:prstGeom prst="rect">
                <a:avLst/>
              </a:prstGeom>
              <a:noFill/>
            </p:spPr>
            <p:txBody>
              <a:bodyPr wrap="square">
                <a:spAutoFit/>
              </a:bodyPr>
              <a:lstStyle/>
              <a:p>
                <a:r>
                  <a:rPr lang="en-GB" b="1" dirty="0">
                    <a:solidFill>
                      <a:srgbClr val="0000FF"/>
                    </a:solidFill>
                  </a:rPr>
                  <a:t>7.5</a:t>
                </a:r>
                <a14:m>
                  <m:oMath xmlns:m="http://schemas.openxmlformats.org/officeDocument/2006/math">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103" name="CasellaDiTesto 102">
                <a:extLst>
                  <a:ext uri="{FF2B5EF4-FFF2-40B4-BE49-F238E27FC236}">
                    <a16:creationId xmlns:a16="http://schemas.microsoft.com/office/drawing/2014/main" id="{5B7BA5D3-F065-4C31-9223-1DED7C4EF7FE}"/>
                  </a:ext>
                </a:extLst>
              </p:cNvPr>
              <p:cNvSpPr txBox="1">
                <a:spLocks noRot="1" noChangeAspect="1" noMove="1" noResize="1" noEditPoints="1" noAdjustHandles="1" noChangeArrowheads="1" noChangeShapeType="1" noTextEdit="1"/>
              </p:cNvSpPr>
              <p:nvPr/>
            </p:nvSpPr>
            <p:spPr>
              <a:xfrm>
                <a:off x="9530471" y="1489701"/>
                <a:ext cx="868063" cy="395558"/>
              </a:xfrm>
              <a:prstGeom prst="rect">
                <a:avLst/>
              </a:prstGeom>
              <a:blipFill>
                <a:blip r:embed="rId11"/>
                <a:stretch>
                  <a:fillRect l="-5594" t="-6154"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32EDC08-1585-44BA-AC50-CF60DCCBB1D2}"/>
                  </a:ext>
                </a:extLst>
              </p:cNvPr>
              <p:cNvSpPr txBox="1"/>
              <p:nvPr/>
            </p:nvSpPr>
            <p:spPr>
              <a:xfrm>
                <a:off x="283406" y="3398329"/>
                <a:ext cx="3534128" cy="7234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b="1" i="1" smtClean="0">
                          <a:latin typeface="Cambria Math" panose="02040503050406030204" pitchFamily="18" charset="0"/>
                          <a:ea typeface="Cambria Math" panose="02040503050406030204" pitchFamily="18" charset="0"/>
                        </a:rPr>
                        <m:t>𝜟</m:t>
                      </m:r>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𝒇</m:t>
                          </m:r>
                        </m:e>
                        <m:sub>
                          <m:r>
                            <a:rPr lang="en-GB" b="1" i="1" smtClean="0">
                              <a:latin typeface="Cambria Math" panose="02040503050406030204" pitchFamily="18" charset="0"/>
                              <a:ea typeface="Cambria Math" panose="02040503050406030204" pitchFamily="18" charset="0"/>
                            </a:rPr>
                            <m:t>𝑩𝑾</m:t>
                          </m:r>
                        </m:sub>
                      </m:sSub>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𝟐</m:t>
                      </m:r>
                      <m:f>
                        <m:fPr>
                          <m:ctrlPr>
                            <a:rPr lang="en-GB" b="1" i="1" smtClean="0">
                              <a:latin typeface="Cambria Math" panose="02040503050406030204" pitchFamily="18" charset="0"/>
                              <a:ea typeface="Cambria Math" panose="02040503050406030204" pitchFamily="18" charset="0"/>
                            </a:rPr>
                          </m:ctrlPr>
                        </m:fPr>
                        <m:num>
                          <m:r>
                            <a:rPr lang="en-GB" b="1" i="1" smtClean="0">
                              <a:latin typeface="Cambria Math" panose="02040503050406030204" pitchFamily="18" charset="0"/>
                              <a:ea typeface="Cambria Math" panose="02040503050406030204" pitchFamily="18" charset="0"/>
                            </a:rPr>
                            <m:t>𝟏</m:t>
                          </m:r>
                        </m:num>
                        <m:den>
                          <m:r>
                            <a:rPr lang="en-GB" b="1" i="1" smtClean="0">
                              <a:latin typeface="Cambria Math" panose="02040503050406030204" pitchFamily="18" charset="0"/>
                              <a:ea typeface="Cambria Math" panose="02040503050406030204" pitchFamily="18" charset="0"/>
                            </a:rPr>
                            <m:t>𝟒</m:t>
                          </m:r>
                          <m:sSub>
                            <m:sSubPr>
                              <m:ctrlPr>
                                <a:rPr lang="en-GB" b="1" i="1" smtClean="0">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𝑻</m:t>
                              </m:r>
                            </m:e>
                            <m:sub>
                              <m:sSub>
                                <m:sSubPr>
                                  <m:ctrlPr>
                                    <a:rPr lang="en-GB" b="1" i="1">
                                      <a:latin typeface="Cambria Math" panose="02040503050406030204" pitchFamily="18" charset="0"/>
                                    </a:rPr>
                                  </m:ctrlPr>
                                </m:sSubPr>
                                <m:e>
                                  <m:r>
                                    <a:rPr lang="en-GB" b="1" i="1" smtClean="0">
                                      <a:latin typeface="Cambria Math" panose="02040503050406030204" pitchFamily="18" charset="0"/>
                                    </a:rPr>
                                    <m:t>𝟔</m:t>
                                  </m:r>
                                  <m:r>
                                    <a:rPr lang="en-GB" b="1" i="1">
                                      <a:latin typeface="Cambria Math" panose="02040503050406030204" pitchFamily="18" charset="0"/>
                                    </a:rPr>
                                    <m:t>𝒇</m:t>
                                  </m:r>
                                </m:e>
                                <m:sub>
                                  <m:r>
                                    <a:rPr lang="en-GB" b="1" i="1">
                                      <a:latin typeface="Cambria Math" panose="02040503050406030204" pitchFamily="18" charset="0"/>
                                    </a:rPr>
                                    <m:t>𝒓𝒇</m:t>
                                  </m:r>
                                </m:sub>
                              </m:sSub>
                            </m:sub>
                          </m:sSub>
                        </m:den>
                      </m:f>
                      <m:r>
                        <a:rPr lang="en-GB" b="1" i="1" smtClean="0">
                          <a:latin typeface="Cambria Math" panose="02040503050406030204" pitchFamily="18" charset="0"/>
                          <a:ea typeface="Cambria Math" panose="02040503050406030204" pitchFamily="18" charset="0"/>
                        </a:rPr>
                        <m:t>=</m:t>
                      </m:r>
                      <m:r>
                        <m:rPr>
                          <m:nor/>
                        </m:rPr>
                        <a:rPr lang="en-GB" b="1" dirty="0"/>
                        <m:t>3</m:t>
                      </m:r>
                      <m:sSub>
                        <m:sSubPr>
                          <m:ctrlPr>
                            <a:rPr lang="en-GB" b="1" i="1">
                              <a:latin typeface="Cambria Math" panose="02040503050406030204" pitchFamily="18" charset="0"/>
                            </a:rPr>
                          </m:ctrlPr>
                        </m:sSubPr>
                        <m:e>
                          <m:r>
                            <a:rPr lang="en-GB" b="1" i="1">
                              <a:latin typeface="Cambria Math" panose="02040503050406030204" pitchFamily="18" charset="0"/>
                            </a:rPr>
                            <m:t>𝒇</m:t>
                          </m:r>
                        </m:e>
                        <m:sub>
                          <m:r>
                            <a:rPr lang="en-GB" b="1" i="1">
                              <a:latin typeface="Cambria Math" panose="02040503050406030204" pitchFamily="18" charset="0"/>
                            </a:rPr>
                            <m:t>𝒓𝒇</m:t>
                          </m:r>
                        </m:sub>
                      </m:sSub>
                    </m:oMath>
                  </m:oMathPara>
                </a14:m>
                <a:endParaRPr lang="en-GB" b="1" dirty="0"/>
              </a:p>
            </p:txBody>
          </p:sp>
        </mc:Choice>
        <mc:Fallback xmlns="">
          <p:sp>
            <p:nvSpPr>
              <p:cNvPr id="10" name="CasellaDiTesto 9">
                <a:extLst>
                  <a:ext uri="{FF2B5EF4-FFF2-40B4-BE49-F238E27FC236}">
                    <a16:creationId xmlns:a16="http://schemas.microsoft.com/office/drawing/2014/main" id="{E32EDC08-1585-44BA-AC50-CF60DCCBB1D2}"/>
                  </a:ext>
                </a:extLst>
              </p:cNvPr>
              <p:cNvSpPr txBox="1">
                <a:spLocks noRot="1" noChangeAspect="1" noMove="1" noResize="1" noEditPoints="1" noAdjustHandles="1" noChangeArrowheads="1" noChangeShapeType="1" noTextEdit="1"/>
              </p:cNvSpPr>
              <p:nvPr/>
            </p:nvSpPr>
            <p:spPr>
              <a:xfrm>
                <a:off x="283406" y="3398329"/>
                <a:ext cx="3534128" cy="723403"/>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2AC76B99-1948-4909-BDAF-8B1EB69250BE}"/>
                  </a:ext>
                </a:extLst>
              </p:cNvPr>
              <p:cNvSpPr txBox="1"/>
              <p:nvPr/>
            </p:nvSpPr>
            <p:spPr>
              <a:xfrm>
                <a:off x="9008605" y="1156577"/>
                <a:ext cx="652297" cy="395558"/>
              </a:xfrm>
              <a:prstGeom prst="rect">
                <a:avLst/>
              </a:prstGeom>
              <a:noFill/>
            </p:spPr>
            <p:txBody>
              <a:bodyPr wrap="square">
                <a:spAutoFit/>
              </a:bodyPr>
              <a:lstStyle/>
              <a:p>
                <a:r>
                  <a:rPr lang="en-GB" b="1" dirty="0">
                    <a:solidFill>
                      <a:srgbClr val="0000FF"/>
                    </a:solidFill>
                  </a:rPr>
                  <a:t>6</a:t>
                </a:r>
                <a14:m>
                  <m:oMath xmlns:m="http://schemas.openxmlformats.org/officeDocument/2006/math">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15" name="CasellaDiTesto 14">
                <a:extLst>
                  <a:ext uri="{FF2B5EF4-FFF2-40B4-BE49-F238E27FC236}">
                    <a16:creationId xmlns:a16="http://schemas.microsoft.com/office/drawing/2014/main" id="{2AC76B99-1948-4909-BDAF-8B1EB69250BE}"/>
                  </a:ext>
                </a:extLst>
              </p:cNvPr>
              <p:cNvSpPr txBox="1">
                <a:spLocks noRot="1" noChangeAspect="1" noMove="1" noResize="1" noEditPoints="1" noAdjustHandles="1" noChangeArrowheads="1" noChangeShapeType="1" noTextEdit="1"/>
              </p:cNvSpPr>
              <p:nvPr/>
            </p:nvSpPr>
            <p:spPr>
              <a:xfrm>
                <a:off x="9008605" y="1156577"/>
                <a:ext cx="652297" cy="395558"/>
              </a:xfrm>
              <a:prstGeom prst="rect">
                <a:avLst/>
              </a:prstGeom>
              <a:blipFill>
                <a:blip r:embed="rId13"/>
                <a:stretch>
                  <a:fillRect l="-8411" t="-7692"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B4BC243F-1B08-4C51-8432-8258DE1629AD}"/>
                  </a:ext>
                </a:extLst>
              </p:cNvPr>
              <p:cNvSpPr txBox="1"/>
              <p:nvPr/>
            </p:nvSpPr>
            <p:spPr>
              <a:xfrm>
                <a:off x="9516530" y="5338406"/>
                <a:ext cx="1540085" cy="369332"/>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008000"/>
                          </a:solidFill>
                          <a:latin typeface="Cambria Math" panose="02040503050406030204" pitchFamily="18" charset="0"/>
                        </a:rPr>
                        <m:t>|</m:t>
                      </m:r>
                      <m:r>
                        <a:rPr lang="en-GB" b="1" i="1" smtClean="0">
                          <a:solidFill>
                            <a:srgbClr val="008000"/>
                          </a:solidFill>
                          <a:latin typeface="Cambria Math" panose="02040503050406030204" pitchFamily="18" charset="0"/>
                        </a:rPr>
                        <m:t>𝑺</m:t>
                      </m:r>
                      <m:r>
                        <a:rPr lang="en-GB" b="1" i="1" smtClean="0">
                          <a:solidFill>
                            <a:srgbClr val="008000"/>
                          </a:solidFill>
                          <a:latin typeface="Cambria Math" panose="02040503050406030204" pitchFamily="18" charset="0"/>
                        </a:rPr>
                        <m:t>||</m:t>
                      </m:r>
                      <m:sSub>
                        <m:sSubPr>
                          <m:ctrlPr>
                            <a:rPr lang="en-GB" b="1" i="1">
                              <a:solidFill>
                                <a:srgbClr val="008000"/>
                              </a:solidFill>
                              <a:latin typeface="Cambria Math" panose="02040503050406030204" pitchFamily="18" charset="0"/>
                              <a:ea typeface="Cambria Math" panose="02040503050406030204" pitchFamily="18" charset="0"/>
                            </a:rPr>
                          </m:ctrlPr>
                        </m:sSubPr>
                        <m:e>
                          <m:r>
                            <a:rPr lang="en-GB" b="1" i="1">
                              <a:solidFill>
                                <a:srgbClr val="008000"/>
                              </a:solidFill>
                              <a:latin typeface="Cambria Math" panose="02040503050406030204" pitchFamily="18" charset="0"/>
                              <a:ea typeface="Cambria Math" panose="02040503050406030204" pitchFamily="18" charset="0"/>
                            </a:rPr>
                            <m:t>𝒁</m:t>
                          </m:r>
                        </m:e>
                        <m:sub>
                          <m:r>
                            <a:rPr lang="en-GB" b="1" i="1">
                              <a:solidFill>
                                <a:srgbClr val="008000"/>
                              </a:solidFill>
                              <a:latin typeface="Cambria Math" panose="02040503050406030204" pitchFamily="18" charset="0"/>
                              <a:ea typeface="Cambria Math" panose="02040503050406030204" pitchFamily="18" charset="0"/>
                            </a:rPr>
                            <m:t>𝒃</m:t>
                          </m:r>
                        </m:sub>
                      </m:sSub>
                      <m:r>
                        <a:rPr lang="en-GB" b="1" i="1">
                          <a:solidFill>
                            <a:srgbClr val="008000"/>
                          </a:solidFill>
                          <a:latin typeface="Cambria Math" panose="02040503050406030204" pitchFamily="18" charset="0"/>
                          <a:ea typeface="Cambria Math" panose="02040503050406030204" pitchFamily="18" charset="0"/>
                        </a:rPr>
                        <m:t>|</m:t>
                      </m:r>
                      <m:d>
                        <m:dPr>
                          <m:begChr m:val="|"/>
                          <m:endChr m:val="|"/>
                          <m:ctrlPr>
                            <a:rPr lang="en-GB" b="1" i="1">
                              <a:solidFill>
                                <a:srgbClr val="008000"/>
                              </a:solidFill>
                              <a:latin typeface="Cambria Math" panose="02040503050406030204" pitchFamily="18" charset="0"/>
                            </a:rPr>
                          </m:ctrlPr>
                        </m:dPr>
                        <m:e>
                          <m:sSub>
                            <m:sSubPr>
                              <m:ctrlPr>
                                <a:rPr lang="en-GB" b="1" i="1">
                                  <a:solidFill>
                                    <a:srgbClr val="008000"/>
                                  </a:solidFill>
                                  <a:latin typeface="Cambria Math" panose="02040503050406030204" pitchFamily="18" charset="0"/>
                                </a:rPr>
                              </m:ctrlPr>
                            </m:sSubPr>
                            <m:e>
                              <m:r>
                                <a:rPr lang="en-GB" b="1" i="1">
                                  <a:solidFill>
                                    <a:srgbClr val="008000"/>
                                  </a:solidFill>
                                  <a:latin typeface="Cambria Math" panose="02040503050406030204" pitchFamily="18" charset="0"/>
                                </a:rPr>
                                <m:t>𝑭</m:t>
                              </m:r>
                            </m:e>
                            <m:sub>
                              <m:r>
                                <a:rPr lang="en-GB" b="1" i="1">
                                  <a:solidFill>
                                    <a:srgbClr val="008000"/>
                                  </a:solidFill>
                                  <a:latin typeface="Cambria Math" panose="02040503050406030204" pitchFamily="18" charset="0"/>
                                </a:rPr>
                                <m:t>𝒄𝒐𝒎𝒃</m:t>
                              </m:r>
                            </m:sub>
                          </m:sSub>
                        </m:e>
                      </m:d>
                    </m:oMath>
                  </m:oMathPara>
                </a14:m>
                <a:endParaRPr lang="en-GB" dirty="0">
                  <a:solidFill>
                    <a:srgbClr val="008000"/>
                  </a:solidFill>
                </a:endParaRPr>
              </a:p>
            </p:txBody>
          </p:sp>
        </mc:Choice>
        <mc:Fallback xmlns="">
          <p:sp>
            <p:nvSpPr>
              <p:cNvPr id="3" name="CasellaDiTesto 2">
                <a:extLst>
                  <a:ext uri="{FF2B5EF4-FFF2-40B4-BE49-F238E27FC236}">
                    <a16:creationId xmlns:a16="http://schemas.microsoft.com/office/drawing/2014/main" id="{B4BC243F-1B08-4C51-8432-8258DE1629AD}"/>
                  </a:ext>
                </a:extLst>
              </p:cNvPr>
              <p:cNvSpPr txBox="1">
                <a:spLocks noRot="1" noChangeAspect="1" noMove="1" noResize="1" noEditPoints="1" noAdjustHandles="1" noChangeArrowheads="1" noChangeShapeType="1" noTextEdit="1"/>
              </p:cNvSpPr>
              <p:nvPr/>
            </p:nvSpPr>
            <p:spPr>
              <a:xfrm>
                <a:off x="9516530" y="5338406"/>
                <a:ext cx="1540085" cy="369332"/>
              </a:xfrm>
              <a:prstGeom prst="rect">
                <a:avLst/>
              </a:prstGeom>
              <a:blipFill>
                <a:blip r:embed="rId14"/>
                <a:stretch>
                  <a:fillRect l="-784" b="-1129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B54C6D38-4441-48D7-8ADF-4B579EEF647A}"/>
                  </a:ext>
                </a:extLst>
              </p:cNvPr>
              <p:cNvSpPr txBox="1"/>
              <p:nvPr/>
            </p:nvSpPr>
            <p:spPr>
              <a:xfrm>
                <a:off x="8864920" y="4466230"/>
                <a:ext cx="671970" cy="395558"/>
              </a:xfrm>
              <a:prstGeom prst="rect">
                <a:avLst/>
              </a:prstGeom>
              <a:noFill/>
            </p:spPr>
            <p:txBody>
              <a:bodyPr wrap="square">
                <a:spAutoFit/>
              </a:bodyPr>
              <a:lstStyle/>
              <a:p>
                <a:r>
                  <a:rPr lang="en-GB" b="1" dirty="0">
                    <a:solidFill>
                      <a:srgbClr val="0000FF"/>
                    </a:solidFill>
                  </a:rPr>
                  <a:t>6</a:t>
                </a:r>
                <a14:m>
                  <m:oMath xmlns:m="http://schemas.openxmlformats.org/officeDocument/2006/math">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44" name="CasellaDiTesto 43">
                <a:extLst>
                  <a:ext uri="{FF2B5EF4-FFF2-40B4-BE49-F238E27FC236}">
                    <a16:creationId xmlns:a16="http://schemas.microsoft.com/office/drawing/2014/main" id="{B54C6D38-4441-48D7-8ADF-4B579EEF647A}"/>
                  </a:ext>
                </a:extLst>
              </p:cNvPr>
              <p:cNvSpPr txBox="1">
                <a:spLocks noRot="1" noChangeAspect="1" noMove="1" noResize="1" noEditPoints="1" noAdjustHandles="1" noChangeArrowheads="1" noChangeShapeType="1" noTextEdit="1"/>
              </p:cNvSpPr>
              <p:nvPr/>
            </p:nvSpPr>
            <p:spPr>
              <a:xfrm>
                <a:off x="8864920" y="4466230"/>
                <a:ext cx="671970" cy="395558"/>
              </a:xfrm>
              <a:prstGeom prst="rect">
                <a:avLst/>
              </a:prstGeom>
              <a:blipFill>
                <a:blip r:embed="rId15"/>
                <a:stretch>
                  <a:fillRect l="-7273" t="-7692" b="-18462"/>
                </a:stretch>
              </a:blipFill>
            </p:spPr>
            <p:txBody>
              <a:bodyPr/>
              <a:lstStyle/>
              <a:p>
                <a:r>
                  <a:rPr lang="en-GB">
                    <a:noFill/>
                  </a:rPr>
                  <a:t> </a:t>
                </a:r>
              </a:p>
            </p:txBody>
          </p:sp>
        </mc:Fallback>
      </mc:AlternateContent>
      <p:pic>
        <p:nvPicPr>
          <p:cNvPr id="13" name="Immagine 12">
            <a:extLst>
              <a:ext uri="{FF2B5EF4-FFF2-40B4-BE49-F238E27FC236}">
                <a16:creationId xmlns:a16="http://schemas.microsoft.com/office/drawing/2014/main" id="{15BF4AC5-8DA6-43DE-992E-3EC11E406075}"/>
              </a:ext>
            </a:extLst>
          </p:cNvPr>
          <p:cNvPicPr>
            <a:picLocks noChangeAspect="1"/>
          </p:cNvPicPr>
          <p:nvPr/>
        </p:nvPicPr>
        <p:blipFill>
          <a:blip r:embed="rId16"/>
          <a:stretch>
            <a:fillRect/>
          </a:stretch>
        </p:blipFill>
        <p:spPr>
          <a:xfrm>
            <a:off x="3978201" y="4786398"/>
            <a:ext cx="3740014" cy="1979865"/>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8EFD4AA-2268-427F-B6DA-E1357BE2AE66}"/>
                  </a:ext>
                </a:extLst>
              </p:cNvPr>
              <p:cNvSpPr txBox="1"/>
              <p:nvPr/>
            </p:nvSpPr>
            <p:spPr>
              <a:xfrm>
                <a:off x="4867833" y="4479832"/>
                <a:ext cx="652297" cy="395558"/>
              </a:xfrm>
              <a:prstGeom prst="rect">
                <a:avLst/>
              </a:prstGeom>
              <a:noFill/>
            </p:spPr>
            <p:txBody>
              <a:bodyPr wrap="square">
                <a:spAutoFit/>
              </a:bodyPr>
              <a:lstStyle/>
              <a:p>
                <a:r>
                  <a:rPr lang="en-GB" b="1" dirty="0">
                    <a:solidFill>
                      <a:srgbClr val="0000FF"/>
                    </a:solidFill>
                  </a:rPr>
                  <a:t>6</a:t>
                </a:r>
                <a14:m>
                  <m:oMath xmlns:m="http://schemas.openxmlformats.org/officeDocument/2006/math">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19" name="CasellaDiTesto 18">
                <a:extLst>
                  <a:ext uri="{FF2B5EF4-FFF2-40B4-BE49-F238E27FC236}">
                    <a16:creationId xmlns:a16="http://schemas.microsoft.com/office/drawing/2014/main" id="{F8EFD4AA-2268-427F-B6DA-E1357BE2AE66}"/>
                  </a:ext>
                </a:extLst>
              </p:cNvPr>
              <p:cNvSpPr txBox="1">
                <a:spLocks noRot="1" noChangeAspect="1" noMove="1" noResize="1" noEditPoints="1" noAdjustHandles="1" noChangeArrowheads="1" noChangeShapeType="1" noTextEdit="1"/>
              </p:cNvSpPr>
              <p:nvPr/>
            </p:nvSpPr>
            <p:spPr>
              <a:xfrm>
                <a:off x="4867833" y="4479832"/>
                <a:ext cx="652297" cy="395558"/>
              </a:xfrm>
              <a:prstGeom prst="rect">
                <a:avLst/>
              </a:prstGeom>
              <a:blipFill>
                <a:blip r:embed="rId17"/>
                <a:stretch>
                  <a:fillRect l="-8411" t="-7692"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98B2C1F-144E-4AC8-A9D2-7B75B033B573}"/>
                  </a:ext>
                </a:extLst>
              </p:cNvPr>
              <p:cNvSpPr txBox="1"/>
              <p:nvPr/>
            </p:nvSpPr>
            <p:spPr>
              <a:xfrm>
                <a:off x="6625612" y="4486767"/>
                <a:ext cx="826196" cy="395558"/>
              </a:xfrm>
              <a:prstGeom prst="rect">
                <a:avLst/>
              </a:prstGeom>
              <a:noFill/>
            </p:spPr>
            <p:txBody>
              <a:bodyPr wrap="square">
                <a:spAutoFit/>
              </a:bodyPr>
              <a:lstStyle/>
              <a:p>
                <a:r>
                  <a:rPr lang="en-GB" b="1" dirty="0">
                    <a:solidFill>
                      <a:srgbClr val="0000FF"/>
                    </a:solidFill>
                  </a:rPr>
                  <a:t>1</a:t>
                </a:r>
                <a14:m>
                  <m:oMath xmlns:m="http://schemas.openxmlformats.org/officeDocument/2006/math">
                    <m:r>
                      <a:rPr lang="en-GB" b="1" i="0" smtClean="0">
                        <a:solidFill>
                          <a:srgbClr val="0000FF"/>
                        </a:solidFill>
                        <a:latin typeface="Cambria Math" panose="02040503050406030204" pitchFamily="18" charset="0"/>
                      </a:rPr>
                      <m:t>𝟖</m:t>
                    </m:r>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20" name="CasellaDiTesto 19">
                <a:extLst>
                  <a:ext uri="{FF2B5EF4-FFF2-40B4-BE49-F238E27FC236}">
                    <a16:creationId xmlns:a16="http://schemas.microsoft.com/office/drawing/2014/main" id="{198B2C1F-144E-4AC8-A9D2-7B75B033B573}"/>
                  </a:ext>
                </a:extLst>
              </p:cNvPr>
              <p:cNvSpPr txBox="1">
                <a:spLocks noRot="1" noChangeAspect="1" noMove="1" noResize="1" noEditPoints="1" noAdjustHandles="1" noChangeArrowheads="1" noChangeShapeType="1" noTextEdit="1"/>
              </p:cNvSpPr>
              <p:nvPr/>
            </p:nvSpPr>
            <p:spPr>
              <a:xfrm>
                <a:off x="6625612" y="4486767"/>
                <a:ext cx="826196" cy="395558"/>
              </a:xfrm>
              <a:prstGeom prst="rect">
                <a:avLst/>
              </a:prstGeom>
              <a:blipFill>
                <a:blip r:embed="rId18"/>
                <a:stretch>
                  <a:fillRect l="-6667" t="-6154"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892C265B-4008-42E8-B01F-FF23D2F7FD65}"/>
                  </a:ext>
                </a:extLst>
              </p:cNvPr>
              <p:cNvSpPr txBox="1"/>
              <p:nvPr/>
            </p:nvSpPr>
            <p:spPr>
              <a:xfrm>
                <a:off x="10790883" y="4463468"/>
                <a:ext cx="826196" cy="395558"/>
              </a:xfrm>
              <a:prstGeom prst="rect">
                <a:avLst/>
              </a:prstGeom>
              <a:noFill/>
            </p:spPr>
            <p:txBody>
              <a:bodyPr wrap="square">
                <a:spAutoFit/>
              </a:bodyPr>
              <a:lstStyle/>
              <a:p>
                <a:r>
                  <a:rPr lang="en-GB" b="1" dirty="0">
                    <a:solidFill>
                      <a:srgbClr val="0000FF"/>
                    </a:solidFill>
                  </a:rPr>
                  <a:t>1</a:t>
                </a:r>
                <a14:m>
                  <m:oMath xmlns:m="http://schemas.openxmlformats.org/officeDocument/2006/math">
                    <m:r>
                      <a:rPr lang="en-GB" b="1" i="0" smtClean="0">
                        <a:solidFill>
                          <a:srgbClr val="0000FF"/>
                        </a:solidFill>
                        <a:latin typeface="Cambria Math" panose="02040503050406030204" pitchFamily="18" charset="0"/>
                      </a:rPr>
                      <m:t>𝟖</m:t>
                    </m:r>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21" name="CasellaDiTesto 20">
                <a:extLst>
                  <a:ext uri="{FF2B5EF4-FFF2-40B4-BE49-F238E27FC236}">
                    <a16:creationId xmlns:a16="http://schemas.microsoft.com/office/drawing/2014/main" id="{892C265B-4008-42E8-B01F-FF23D2F7FD65}"/>
                  </a:ext>
                </a:extLst>
              </p:cNvPr>
              <p:cNvSpPr txBox="1">
                <a:spLocks noRot="1" noChangeAspect="1" noMove="1" noResize="1" noEditPoints="1" noAdjustHandles="1" noChangeArrowheads="1" noChangeShapeType="1" noTextEdit="1"/>
              </p:cNvSpPr>
              <p:nvPr/>
            </p:nvSpPr>
            <p:spPr>
              <a:xfrm>
                <a:off x="10790883" y="4463468"/>
                <a:ext cx="826196" cy="395558"/>
              </a:xfrm>
              <a:prstGeom prst="rect">
                <a:avLst/>
              </a:prstGeom>
              <a:blipFill>
                <a:blip r:embed="rId19"/>
                <a:stretch>
                  <a:fillRect l="-5882" t="-6154" b="-18462"/>
                </a:stretch>
              </a:blipFill>
            </p:spPr>
            <p:txBody>
              <a:bodyPr/>
              <a:lstStyle/>
              <a:p>
                <a:r>
                  <a:rPr lang="en-GB">
                    <a:noFill/>
                  </a:rPr>
                  <a:t> </a:t>
                </a:r>
              </a:p>
            </p:txBody>
          </p:sp>
        </mc:Fallback>
      </mc:AlternateContent>
      <p:cxnSp>
        <p:nvCxnSpPr>
          <p:cNvPr id="23" name="Connettore diritto 22">
            <a:extLst>
              <a:ext uri="{FF2B5EF4-FFF2-40B4-BE49-F238E27FC236}">
                <a16:creationId xmlns:a16="http://schemas.microsoft.com/office/drawing/2014/main" id="{70E223B2-911B-43B0-ACD6-7C7920029C90}"/>
              </a:ext>
            </a:extLst>
          </p:cNvPr>
          <p:cNvCxnSpPr/>
          <p:nvPr/>
        </p:nvCxnSpPr>
        <p:spPr>
          <a:xfrm>
            <a:off x="11189781" y="1489701"/>
            <a:ext cx="0" cy="2270329"/>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59624523-1BFC-44A2-9151-2CC0FA675169}"/>
                  </a:ext>
                </a:extLst>
              </p:cNvPr>
              <p:cNvSpPr txBox="1"/>
              <p:nvPr/>
            </p:nvSpPr>
            <p:spPr>
              <a:xfrm>
                <a:off x="10790883" y="1171080"/>
                <a:ext cx="826196" cy="395558"/>
              </a:xfrm>
              <a:prstGeom prst="rect">
                <a:avLst/>
              </a:prstGeom>
              <a:noFill/>
            </p:spPr>
            <p:txBody>
              <a:bodyPr wrap="square">
                <a:spAutoFit/>
              </a:bodyPr>
              <a:lstStyle/>
              <a:p>
                <a:r>
                  <a:rPr lang="en-GB" b="1" dirty="0">
                    <a:solidFill>
                      <a:srgbClr val="0000FF"/>
                    </a:solidFill>
                  </a:rPr>
                  <a:t>1</a:t>
                </a:r>
                <a14:m>
                  <m:oMath xmlns:m="http://schemas.openxmlformats.org/officeDocument/2006/math">
                    <m:r>
                      <a:rPr lang="en-GB" b="1" i="0" smtClean="0">
                        <a:solidFill>
                          <a:srgbClr val="0000FF"/>
                        </a:solidFill>
                        <a:latin typeface="Cambria Math" panose="02040503050406030204" pitchFamily="18" charset="0"/>
                      </a:rPr>
                      <m:t>𝟖</m:t>
                    </m:r>
                    <m:sSub>
                      <m:sSubPr>
                        <m:ctrlPr>
                          <a:rPr lang="en-GB" b="1" i="1">
                            <a:solidFill>
                              <a:srgbClr val="0000FF"/>
                            </a:solidFill>
                            <a:latin typeface="Cambria Math" panose="02040503050406030204" pitchFamily="18" charset="0"/>
                          </a:rPr>
                        </m:ctrlPr>
                      </m:sSubPr>
                      <m:e>
                        <m:r>
                          <a:rPr lang="en-GB" b="1" i="1">
                            <a:solidFill>
                              <a:srgbClr val="0000FF"/>
                            </a:solidFill>
                            <a:latin typeface="Cambria Math" panose="02040503050406030204" pitchFamily="18" charset="0"/>
                          </a:rPr>
                          <m:t>𝒇</m:t>
                        </m:r>
                      </m:e>
                      <m:sub>
                        <m:r>
                          <a:rPr lang="en-GB" b="1" i="1">
                            <a:solidFill>
                              <a:srgbClr val="0000FF"/>
                            </a:solidFill>
                            <a:latin typeface="Cambria Math" panose="02040503050406030204" pitchFamily="18" charset="0"/>
                          </a:rPr>
                          <m:t>𝒓𝒇</m:t>
                        </m:r>
                      </m:sub>
                    </m:sSub>
                  </m:oMath>
                </a14:m>
                <a:endParaRPr lang="en-GB" dirty="0"/>
              </a:p>
            </p:txBody>
          </p:sp>
        </mc:Choice>
        <mc:Fallback xmlns="">
          <p:sp>
            <p:nvSpPr>
              <p:cNvPr id="25" name="CasellaDiTesto 24">
                <a:extLst>
                  <a:ext uri="{FF2B5EF4-FFF2-40B4-BE49-F238E27FC236}">
                    <a16:creationId xmlns:a16="http://schemas.microsoft.com/office/drawing/2014/main" id="{59624523-1BFC-44A2-9151-2CC0FA675169}"/>
                  </a:ext>
                </a:extLst>
              </p:cNvPr>
              <p:cNvSpPr txBox="1">
                <a:spLocks noRot="1" noChangeAspect="1" noMove="1" noResize="1" noEditPoints="1" noAdjustHandles="1" noChangeArrowheads="1" noChangeShapeType="1" noTextEdit="1"/>
              </p:cNvSpPr>
              <p:nvPr/>
            </p:nvSpPr>
            <p:spPr>
              <a:xfrm>
                <a:off x="10790883" y="1171080"/>
                <a:ext cx="826196" cy="395558"/>
              </a:xfrm>
              <a:prstGeom prst="rect">
                <a:avLst/>
              </a:prstGeom>
              <a:blipFill>
                <a:blip r:embed="rId20"/>
                <a:stretch>
                  <a:fillRect l="-5882" t="-6154"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9F958A0E-A068-439E-A822-FB3FCB65FEAE}"/>
                  </a:ext>
                </a:extLst>
              </p:cNvPr>
              <p:cNvSpPr txBox="1"/>
              <p:nvPr/>
            </p:nvSpPr>
            <p:spPr>
              <a:xfrm>
                <a:off x="5560059" y="5384572"/>
                <a:ext cx="53594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𝑺</m:t>
                      </m:r>
                      <m:r>
                        <a:rPr lang="en-GB" b="1" i="1" smtClean="0">
                          <a:solidFill>
                            <a:schemeClr val="tx1"/>
                          </a:solidFill>
                          <a:latin typeface="Cambria Math" panose="02040503050406030204" pitchFamily="18" charset="0"/>
                        </a:rPr>
                        <m:t>||</m:t>
                      </m:r>
                      <m:sSub>
                        <m:sSubPr>
                          <m:ctrlPr>
                            <a:rPr lang="en-GB" b="1" i="1">
                              <a:solidFill>
                                <a:schemeClr val="tx1"/>
                              </a:solidFill>
                              <a:latin typeface="Cambria Math" panose="02040503050406030204" pitchFamily="18" charset="0"/>
                              <a:ea typeface="Cambria Math" panose="02040503050406030204" pitchFamily="18" charset="0"/>
                            </a:rPr>
                          </m:ctrlPr>
                        </m:sSubPr>
                        <m:e>
                          <m:r>
                            <a:rPr lang="en-GB" b="1" i="1">
                              <a:solidFill>
                                <a:schemeClr val="tx1"/>
                              </a:solidFill>
                              <a:latin typeface="Cambria Math" panose="02040503050406030204" pitchFamily="18" charset="0"/>
                              <a:ea typeface="Cambria Math" panose="02040503050406030204" pitchFamily="18" charset="0"/>
                            </a:rPr>
                            <m:t>𝒁</m:t>
                          </m:r>
                        </m:e>
                        <m:sub>
                          <m:r>
                            <a:rPr lang="en-GB" b="1" i="1">
                              <a:solidFill>
                                <a:schemeClr val="tx1"/>
                              </a:solidFill>
                              <a:latin typeface="Cambria Math" panose="02040503050406030204" pitchFamily="18" charset="0"/>
                              <a:ea typeface="Cambria Math" panose="02040503050406030204" pitchFamily="18" charset="0"/>
                            </a:rPr>
                            <m:t>𝒃</m:t>
                          </m:r>
                        </m:sub>
                      </m:sSub>
                      <m:r>
                        <a:rPr lang="en-GB" b="1" i="1">
                          <a:solidFill>
                            <a:schemeClr val="tx1"/>
                          </a:solidFill>
                          <a:latin typeface="Cambria Math" panose="02040503050406030204" pitchFamily="18" charset="0"/>
                          <a:ea typeface="Cambria Math" panose="02040503050406030204" pitchFamily="18" charset="0"/>
                        </a:rPr>
                        <m:t>|</m:t>
                      </m:r>
                    </m:oMath>
                  </m:oMathPara>
                </a14:m>
                <a:endParaRPr lang="en-GB" dirty="0">
                  <a:solidFill>
                    <a:schemeClr val="tx1"/>
                  </a:solidFill>
                </a:endParaRPr>
              </a:p>
              <a:p>
                <a:endParaRPr lang="en-GB" b="1" dirty="0">
                  <a:solidFill>
                    <a:srgbClr val="BF00BF"/>
                  </a:solidFill>
                </a:endParaRPr>
              </a:p>
            </p:txBody>
          </p:sp>
        </mc:Choice>
        <mc:Fallback xmlns="">
          <p:sp>
            <p:nvSpPr>
              <p:cNvPr id="26" name="CasellaDiTesto 25">
                <a:extLst>
                  <a:ext uri="{FF2B5EF4-FFF2-40B4-BE49-F238E27FC236}">
                    <a16:creationId xmlns:a16="http://schemas.microsoft.com/office/drawing/2014/main" id="{9F958A0E-A068-439E-A822-FB3FCB65FEAE}"/>
                  </a:ext>
                </a:extLst>
              </p:cNvPr>
              <p:cNvSpPr txBox="1">
                <a:spLocks noRot="1" noChangeAspect="1" noMove="1" noResize="1" noEditPoints="1" noAdjustHandles="1" noChangeArrowheads="1" noChangeShapeType="1" noTextEdit="1"/>
              </p:cNvSpPr>
              <p:nvPr/>
            </p:nvSpPr>
            <p:spPr>
              <a:xfrm>
                <a:off x="5560059" y="5384572"/>
                <a:ext cx="535940" cy="646331"/>
              </a:xfrm>
              <a:prstGeom prst="rect">
                <a:avLst/>
              </a:prstGeom>
              <a:blipFill>
                <a:blip r:embed="rId21"/>
                <a:stretch>
                  <a:fillRect l="-3409" r="-647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480929CA-6D8B-4AB9-95DC-96BCBF4360EF}"/>
                  </a:ext>
                </a:extLst>
              </p:cNvPr>
              <p:cNvSpPr txBox="1"/>
              <p:nvPr/>
            </p:nvSpPr>
            <p:spPr>
              <a:xfrm>
                <a:off x="85053" y="5471502"/>
                <a:ext cx="3740013" cy="1226554"/>
              </a:xfrm>
              <a:prstGeom prst="rect">
                <a:avLst/>
              </a:prstGeom>
              <a:noFill/>
            </p:spPr>
            <p:txBody>
              <a:bodyPr wrap="square" rtlCol="0">
                <a:spAutoFit/>
              </a:bodyPr>
              <a:lstStyle/>
              <a:p>
                <a:pPr marL="742950" lvl="1" indent="-285750">
                  <a:buFont typeface="Wingdings" panose="05000000000000000000" pitchFamily="2" charset="2"/>
                  <a:buChar char="Ø"/>
                </a:pPr>
                <a:r>
                  <a:rPr lang="en-GB" dirty="0"/>
                  <a:t>The signal coming from the pickup acts as a band-pass filter which keeps only the sinc at </a:t>
                </a:r>
                <a:r>
                  <a:rPr lang="en-GB" dirty="0">
                    <a:solidFill>
                      <a:schemeClr val="tx1"/>
                    </a:solidFill>
                  </a:rPr>
                  <a:t>6</a:t>
                </a:r>
                <a14:m>
                  <m:oMath xmlns:m="http://schemas.openxmlformats.org/officeDocument/2006/math">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𝑓</m:t>
                        </m:r>
                      </m:e>
                      <m:sub>
                        <m:r>
                          <a:rPr lang="en-GB" b="0" i="1">
                            <a:solidFill>
                              <a:schemeClr val="tx1"/>
                            </a:solidFill>
                            <a:latin typeface="Cambria Math" panose="02040503050406030204" pitchFamily="18" charset="0"/>
                          </a:rPr>
                          <m:t>𝑟𝑓</m:t>
                        </m:r>
                      </m:sub>
                    </m:sSub>
                  </m:oMath>
                </a14:m>
                <a:r>
                  <a:rPr lang="en-GB" dirty="0">
                    <a:solidFill>
                      <a:schemeClr val="tx1"/>
                    </a:solidFill>
                  </a:rPr>
                  <a:t>.</a:t>
                </a:r>
                <a:endParaRPr lang="en-GB" dirty="0"/>
              </a:p>
            </p:txBody>
          </p:sp>
        </mc:Choice>
        <mc:Fallback xmlns="">
          <p:sp>
            <p:nvSpPr>
              <p:cNvPr id="29" name="CasellaDiTesto 28">
                <a:extLst>
                  <a:ext uri="{FF2B5EF4-FFF2-40B4-BE49-F238E27FC236}">
                    <a16:creationId xmlns:a16="http://schemas.microsoft.com/office/drawing/2014/main" id="{480929CA-6D8B-4AB9-95DC-96BCBF4360EF}"/>
                  </a:ext>
                </a:extLst>
              </p:cNvPr>
              <p:cNvSpPr txBox="1">
                <a:spLocks noRot="1" noChangeAspect="1" noMove="1" noResize="1" noEditPoints="1" noAdjustHandles="1" noChangeArrowheads="1" noChangeShapeType="1" noTextEdit="1"/>
              </p:cNvSpPr>
              <p:nvPr/>
            </p:nvSpPr>
            <p:spPr>
              <a:xfrm>
                <a:off x="85053" y="5471502"/>
                <a:ext cx="3740013" cy="1226554"/>
              </a:xfrm>
              <a:prstGeom prst="rect">
                <a:avLst/>
              </a:prstGeom>
              <a:blipFill>
                <a:blip r:embed="rId22"/>
                <a:stretch>
                  <a:fillRect t="-2985" b="-5473"/>
                </a:stretch>
              </a:blipFill>
            </p:spPr>
            <p:txBody>
              <a:bodyPr/>
              <a:lstStyle/>
              <a:p>
                <a:r>
                  <a:rPr lang="en-GB">
                    <a:noFill/>
                  </a:rPr>
                  <a:t> </a:t>
                </a:r>
              </a:p>
            </p:txBody>
          </p:sp>
        </mc:Fallback>
      </mc:AlternateContent>
    </p:spTree>
    <p:extLst>
      <p:ext uri="{BB962C8B-B14F-4D97-AF65-F5344CB8AC3E}">
        <p14:creationId xmlns:p14="http://schemas.microsoft.com/office/powerpoint/2010/main" val="4200376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C54BAD6-43EE-45D7-8E84-9568D13EAD7A}"/>
                  </a:ext>
                </a:extLst>
              </p:cNvPr>
              <p:cNvSpPr txBox="1"/>
              <p:nvPr/>
            </p:nvSpPr>
            <p:spPr>
              <a:xfrm>
                <a:off x="166254" y="1294303"/>
                <a:ext cx="11914909" cy="4564391"/>
              </a:xfrm>
              <a:prstGeom prst="rect">
                <a:avLst/>
              </a:prstGeom>
              <a:noFill/>
            </p:spPr>
            <p:txBody>
              <a:bodyPr wrap="square">
                <a:spAutoFit/>
              </a:bodyPr>
              <a:lstStyle/>
              <a:p>
                <a:pPr marL="285750" indent="-285750">
                  <a:buFont typeface="Wingdings" panose="05000000000000000000" pitchFamily="2" charset="2"/>
                  <a:buChar char="q"/>
                </a:pPr>
                <a:r>
                  <a:rPr lang="en-GB" dirty="0"/>
                  <a:t>In DAFNE, supposing </a:t>
                </a:r>
                <a14:m>
                  <m:oMath xmlns:m="http://schemas.openxmlformats.org/officeDocument/2006/math">
                    <m:sSup>
                      <m:sSupPr>
                        <m:ctrlPr>
                          <a:rPr lang="en-GB" i="1" dirty="0" smtClean="0">
                            <a:latin typeface="Cambria Math" panose="02040503050406030204" pitchFamily="18" charset="0"/>
                            <a:ea typeface="Cambria Math" panose="02040503050406030204" pitchFamily="18" charset="0"/>
                          </a:rPr>
                        </m:ctrlPr>
                      </m:sSup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e>
                      <m:sup>
                        <m:r>
                          <a:rPr lang="en-GB" b="0"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𝑖</m:t>
                        </m:r>
                        <m:r>
                          <a:rPr lang="en-GB" b="0" i="1" dirty="0" smtClean="0">
                            <a:latin typeface="Cambria Math" panose="02040503050406030204" pitchFamily="18" charset="0"/>
                            <a:ea typeface="Cambria Math" panose="02040503050406030204" pitchFamily="18" charset="0"/>
                          </a:rPr>
                          <m:t>)</m:t>
                        </m:r>
                      </m:sup>
                    </m:sSup>
                    <m:r>
                      <a:rPr lang="en-GB" b="0" i="1" dirty="0" smtClean="0">
                        <a:latin typeface="Cambria Math" panose="02040503050406030204" pitchFamily="18" charset="0"/>
                        <a:ea typeface="Cambria Math" panose="02040503050406030204" pitchFamily="18" charset="0"/>
                      </a:rPr>
                      <m:t>=2</m:t>
                    </m:r>
                    <m:r>
                      <a:rPr lang="en-GB" b="0" i="1" dirty="0" smtClean="0">
                        <a:latin typeface="Cambria Math" panose="02040503050406030204" pitchFamily="18" charset="0"/>
                        <a:ea typeface="Cambria Math" panose="02040503050406030204" pitchFamily="18" charset="0"/>
                      </a:rPr>
                      <m:t>𝜋</m:t>
                    </m:r>
                    <m:r>
                      <a:rPr lang="en-GB" b="0" i="1" dirty="0" smtClean="0">
                        <a:latin typeface="Cambria Math" panose="02040503050406030204" pitchFamily="18" charset="0"/>
                        <a:ea typeface="Cambria Math" panose="02040503050406030204" pitchFamily="18" charset="0"/>
                      </a:rPr>
                      <m:t>h</m:t>
                    </m:r>
                    <m:sSub>
                      <m:sSubPr>
                        <m:ctrlPr>
                          <a:rPr lang="en-GB" b="0" i="1" dirty="0" smtClean="0">
                            <a:latin typeface="Cambria Math" panose="02040503050406030204" pitchFamily="18" charset="0"/>
                            <a:ea typeface="Cambria Math" panose="02040503050406030204" pitchFamily="18" charset="0"/>
                          </a:rPr>
                        </m:ctrlPr>
                      </m:sSubPr>
                      <m:e>
                        <m:r>
                          <a:rPr lang="en-GB" b="0" i="1" dirty="0" smtClean="0">
                            <a:latin typeface="Cambria Math" panose="02040503050406030204" pitchFamily="18" charset="0"/>
                            <a:ea typeface="Cambria Math" panose="02040503050406030204" pitchFamily="18" charset="0"/>
                          </a:rPr>
                          <m:t>𝑓</m:t>
                        </m:r>
                      </m:e>
                      <m:sub>
                        <m:r>
                          <a:rPr lang="en-GB" b="0" i="1" dirty="0" smtClean="0">
                            <a:latin typeface="Cambria Math" panose="02040503050406030204" pitchFamily="18" charset="0"/>
                            <a:ea typeface="Cambria Math" panose="02040503050406030204" pitchFamily="18" charset="0"/>
                          </a:rPr>
                          <m:t>0</m:t>
                        </m:r>
                      </m:sub>
                    </m:sSub>
                  </m:oMath>
                </a14:m>
                <a:r>
                  <a:rPr lang="en-GB" dirty="0"/>
                  <a:t>,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Choosing </a:t>
                </a:r>
                <a14:m>
                  <m:oMath xmlns:m="http://schemas.openxmlformats.org/officeDocument/2006/math">
                    <m:sSub>
                      <m:sSubPr>
                        <m:ctrlPr>
                          <a:rPr lang="en-GB" i="1" dirty="0" smtClean="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dirty="0">
                            <a:latin typeface="Cambria Math" panose="02040503050406030204" pitchFamily="18" charset="0"/>
                            <a:ea typeface="Cambria Math" panose="02040503050406030204" pitchFamily="18" charset="0"/>
                          </a:rPr>
                          <m:t>offset</m:t>
                        </m:r>
                      </m:sub>
                    </m:sSub>
                  </m:oMath>
                </a14:m>
                <a:r>
                  <a:rPr lang="en-GB" dirty="0"/>
                  <a:t> =</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/2</m:t>
                    </m:r>
                  </m:oMath>
                </a14:m>
                <a:r>
                  <a:rPr lang="en-GB" dirty="0"/>
                  <a:t>, we have</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After crossing the cavity, the particle energy is</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Defining</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we obtain the energy equation of motion</a:t>
                </a:r>
              </a:p>
            </p:txBody>
          </p:sp>
        </mc:Choice>
        <mc:Fallback xmlns="">
          <p:sp>
            <p:nvSpPr>
              <p:cNvPr id="5" name="CasellaDiTesto 4">
                <a:extLst>
                  <a:ext uri="{FF2B5EF4-FFF2-40B4-BE49-F238E27FC236}">
                    <a16:creationId xmlns:a16="http://schemas.microsoft.com/office/drawing/2014/main" id="{CC54BAD6-43EE-45D7-8E84-9568D13EAD7A}"/>
                  </a:ext>
                </a:extLst>
              </p:cNvPr>
              <p:cNvSpPr txBox="1">
                <a:spLocks noRot="1" noChangeAspect="1" noMove="1" noResize="1" noEditPoints="1" noAdjustHandles="1" noChangeArrowheads="1" noChangeShapeType="1" noTextEdit="1"/>
              </p:cNvSpPr>
              <p:nvPr/>
            </p:nvSpPr>
            <p:spPr>
              <a:xfrm>
                <a:off x="166254" y="1294303"/>
                <a:ext cx="11914909" cy="4564391"/>
              </a:xfrm>
              <a:prstGeom prst="rect">
                <a:avLst/>
              </a:prstGeom>
              <a:blipFill>
                <a:blip r:embed="rId2"/>
                <a:stretch>
                  <a:fillRect l="-307" t="-134" b="-12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50ADCC11-BD37-4D9C-B229-7595FE31F994}"/>
                  </a:ext>
                </a:extLst>
              </p:cNvPr>
              <p:cNvSpPr txBox="1"/>
              <p:nvPr/>
            </p:nvSpPr>
            <p:spPr>
              <a:xfrm>
                <a:off x="3253510" y="1880831"/>
                <a:ext cx="6119090" cy="4165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dirty="0" smtClean="0">
                              <a:solidFill>
                                <a:schemeClr val="tx1"/>
                              </a:solidFill>
                              <a:latin typeface="Cambria Math" panose="02040503050406030204" pitchFamily="18" charset="0"/>
                              <a:ea typeface="Cambria Math" panose="02040503050406030204" pitchFamily="18" charset="0"/>
                            </a:rPr>
                          </m:ctrlPr>
                        </m:sSubPr>
                        <m:e>
                          <m:r>
                            <m:rPr>
                              <m:sty m:val="p"/>
                            </m:rPr>
                            <a:rPr lang="en-GB" sz="1800" b="0" i="0" dirty="0">
                              <a:solidFill>
                                <a:schemeClr val="tx1"/>
                              </a:solidFill>
                              <a:latin typeface="Cambria Math" panose="02040503050406030204" pitchFamily="18" charset="0"/>
                              <a:ea typeface="Cambria Math" panose="02040503050406030204" pitchFamily="18" charset="0"/>
                            </a:rPr>
                            <m:t>φ</m:t>
                          </m:r>
                        </m:e>
                        <m:sub>
                          <m:r>
                            <m:rPr>
                              <m:sty m:val="p"/>
                            </m:rPr>
                            <a:rPr lang="en-GB" sz="1800" b="0" i="0" dirty="0">
                              <a:solidFill>
                                <a:schemeClr val="tx1"/>
                              </a:solidFill>
                              <a:latin typeface="Cambria Math" panose="02040503050406030204" pitchFamily="18" charset="0"/>
                              <a:ea typeface="Cambria Math" panose="02040503050406030204" pitchFamily="18" charset="0"/>
                            </a:rPr>
                            <m:t>rf</m:t>
                          </m:r>
                        </m:sub>
                      </m:sSub>
                      <m:d>
                        <m:dPr>
                          <m:ctrlPr>
                            <a:rPr lang="en-GB" sz="1800" b="0" i="1" dirty="0" smtClean="0">
                              <a:solidFill>
                                <a:schemeClr val="tx1"/>
                              </a:solidFill>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𝑡</m:t>
                              </m:r>
                            </m:e>
                            <m:sup>
                              <m:d>
                                <m:dPr>
                                  <m:ctrlPr>
                                    <a:rPr lang="en-GB" i="1">
                                      <a:latin typeface="Cambria Math" panose="02040503050406030204" pitchFamily="18" charset="0"/>
                                    </a:rPr>
                                  </m:ctrlPr>
                                </m:dPr>
                                <m:e>
                                  <m:r>
                                    <a:rPr lang="en-GB" i="1">
                                      <a:latin typeface="Cambria Math" panose="02040503050406030204" pitchFamily="18" charset="0"/>
                                    </a:rPr>
                                    <m:t>𝑛</m:t>
                                  </m:r>
                                </m:e>
                              </m:d>
                            </m:sup>
                          </m:sSup>
                        </m:e>
                      </m:d>
                      <m:r>
                        <a:rPr lang="en-GB" b="0" i="1" smtClean="0">
                          <a:latin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b>
                        <m:sSubPr>
                          <m:ctrlPr>
                            <a:rPr lang="en-GB" i="1" dirty="0">
                              <a:latin typeface="Cambria Math" panose="02040503050406030204" pitchFamily="18" charset="0"/>
                              <a:ea typeface="Cambria Math" panose="02040503050406030204" pitchFamily="18" charset="0"/>
                            </a:rPr>
                          </m:ctrlPr>
                        </m:sSubPr>
                        <m:e>
                          <m:r>
                            <m:rPr>
                              <m:sty m:val="p"/>
                            </m:rPr>
                            <a:rPr lang="en-GB" dirty="0">
                              <a:latin typeface="Cambria Math" panose="02040503050406030204" pitchFamily="18" charset="0"/>
                              <a:ea typeface="Cambria Math" panose="02040503050406030204" pitchFamily="18" charset="0"/>
                            </a:rPr>
                            <m:t>φ</m:t>
                          </m:r>
                        </m:e>
                        <m:sub>
                          <m:r>
                            <m:rPr>
                              <m:sty m:val="p"/>
                            </m:rPr>
                            <a:rPr lang="en-GB" dirty="0">
                              <a:latin typeface="Cambria Math" panose="02040503050406030204" pitchFamily="18" charset="0"/>
                              <a:ea typeface="Cambria Math" panose="02040503050406030204" pitchFamily="18" charset="0"/>
                            </a:rPr>
                            <m:t>offset</m:t>
                          </m:r>
                        </m:sub>
                      </m:sSub>
                    </m:oMath>
                  </m:oMathPara>
                </a14:m>
                <a:endParaRPr lang="en-GB" dirty="0"/>
              </a:p>
            </p:txBody>
          </p:sp>
        </mc:Choice>
        <mc:Fallback xmlns="">
          <p:sp>
            <p:nvSpPr>
              <p:cNvPr id="9" name="CasellaDiTesto 8">
                <a:extLst>
                  <a:ext uri="{FF2B5EF4-FFF2-40B4-BE49-F238E27FC236}">
                    <a16:creationId xmlns:a16="http://schemas.microsoft.com/office/drawing/2014/main" id="{50ADCC11-BD37-4D9C-B229-7595FE31F994}"/>
                  </a:ext>
                </a:extLst>
              </p:cNvPr>
              <p:cNvSpPr txBox="1">
                <a:spLocks noRot="1" noChangeAspect="1" noMove="1" noResize="1" noEditPoints="1" noAdjustHandles="1" noChangeArrowheads="1" noChangeShapeType="1" noTextEdit="1"/>
              </p:cNvSpPr>
              <p:nvPr/>
            </p:nvSpPr>
            <p:spPr>
              <a:xfrm>
                <a:off x="3253510" y="1880831"/>
                <a:ext cx="6119090" cy="416524"/>
              </a:xfrm>
              <a:prstGeom prst="rect">
                <a:avLst/>
              </a:prstGeom>
              <a:blipFill>
                <a:blip r:embed="rId3"/>
                <a:stretch>
                  <a:fillRect b="-88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A9F8083-96EC-4282-AED7-0BBB07283A38}"/>
                  </a:ext>
                </a:extLst>
              </p:cNvPr>
              <p:cNvSpPr txBox="1"/>
              <p:nvPr/>
            </p:nvSpPr>
            <p:spPr>
              <a:xfrm>
                <a:off x="3253510" y="2864193"/>
                <a:ext cx="6161102" cy="447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rPr>
                                    <m:t>𝑔𝑎𝑖𝑛</m:t>
                                  </m:r>
                                </m:sub>
                              </m:sSub>
                            </m:e>
                          </m:d>
                        </m:e>
                        <m:sub>
                          <m:r>
                            <a:rPr lang="en-GB" b="0" i="1" smtClean="0">
                              <a:solidFill>
                                <a:schemeClr val="tx1"/>
                              </a:solidFill>
                              <a:latin typeface="Cambria Math" panose="02040503050406030204" pitchFamily="18" charset="0"/>
                            </a:rPr>
                            <m:t>𝑛</m:t>
                          </m:r>
                        </m:sub>
                      </m:sSub>
                      <m:r>
                        <a:rPr lang="en-GB" b="1" i="1" smtClean="0">
                          <a:solidFill>
                            <a:schemeClr val="tx1"/>
                          </a:solidFill>
                          <a:latin typeface="Cambria Math" panose="02040503050406030204" pitchFamily="18" charset="0"/>
                        </a:rPr>
                        <m:t>=</m:t>
                      </m:r>
                      <m:r>
                        <a:rPr lang="en-GB" sz="1800" b="0" i="1" dirty="0" smtClean="0">
                          <a:solidFill>
                            <a:schemeClr val="tx1"/>
                          </a:solidFill>
                          <a:latin typeface="Cambria Math" panose="02040503050406030204" pitchFamily="18" charset="0"/>
                          <a:ea typeface="Cambria Math" panose="02040503050406030204" pitchFamily="18" charset="0"/>
                        </a:rPr>
                        <m:t>𝑒</m:t>
                      </m:r>
                      <m:sSub>
                        <m:sSubPr>
                          <m:ctrlPr>
                            <a:rPr lang="en-GB" sz="1800" i="1" dirty="0">
                              <a:solidFill>
                                <a:schemeClr val="tx1"/>
                              </a:solidFill>
                              <a:latin typeface="Cambria Math" panose="02040503050406030204" pitchFamily="18" charset="0"/>
                              <a:ea typeface="Cambria Math" panose="02040503050406030204" pitchFamily="18" charset="0"/>
                            </a:rPr>
                          </m:ctrlPr>
                        </m:sSubPr>
                        <m:e>
                          <m:acc>
                            <m:accPr>
                              <m:chr m:val="̂"/>
                              <m:ctrlPr>
                                <a:rPr lang="en-GB" sz="1800" i="1" dirty="0">
                                  <a:solidFill>
                                    <a:schemeClr val="tx1"/>
                                  </a:solidFill>
                                  <a:latin typeface="Cambria Math" panose="02040503050406030204" pitchFamily="18" charset="0"/>
                                  <a:ea typeface="Cambria Math" panose="02040503050406030204" pitchFamily="18" charset="0"/>
                                </a:rPr>
                              </m:ctrlPr>
                            </m:accPr>
                            <m:e>
                              <m:r>
                                <m:rPr>
                                  <m:sty m:val="p"/>
                                </m:rPr>
                                <a:rPr lang="en-GB" sz="1800" b="0" i="0" dirty="0">
                                  <a:solidFill>
                                    <a:schemeClr val="tx1"/>
                                  </a:solidFill>
                                  <a:latin typeface="Cambria Math" panose="02040503050406030204" pitchFamily="18" charset="0"/>
                                  <a:ea typeface="Cambria Math" panose="02040503050406030204" pitchFamily="18" charset="0"/>
                                </a:rPr>
                                <m:t>V</m:t>
                              </m:r>
                            </m:e>
                          </m:acc>
                        </m:e>
                        <m:sub>
                          <m:r>
                            <m:rPr>
                              <m:sty m:val="p"/>
                            </m:rPr>
                            <a:rPr lang="en-GB" sz="1800" b="0" i="0" dirty="0">
                              <a:solidFill>
                                <a:schemeClr val="tx1"/>
                              </a:solidFill>
                              <a:latin typeface="Cambria Math" panose="02040503050406030204" pitchFamily="18" charset="0"/>
                              <a:ea typeface="Cambria Math" panose="02040503050406030204" pitchFamily="18" charset="0"/>
                            </a:rPr>
                            <m:t>rf</m:t>
                          </m:r>
                        </m:sub>
                      </m:sSub>
                      <m:func>
                        <m:funcPr>
                          <m:ctrlPr>
                            <a:rPr lang="en-GB" sz="1800" b="0" i="1" dirty="0" smtClean="0">
                              <a:solidFill>
                                <a:schemeClr val="tx1"/>
                              </a:solidFill>
                              <a:latin typeface="Cambria Math" panose="02040503050406030204" pitchFamily="18" charset="0"/>
                              <a:ea typeface="Cambria Math" panose="02040503050406030204" pitchFamily="18" charset="0"/>
                            </a:rPr>
                          </m:ctrlPr>
                        </m:funcPr>
                        <m:fName>
                          <m:r>
                            <m:rPr>
                              <m:sty m:val="p"/>
                            </m:rPr>
                            <a:rPr lang="en-GB" sz="1800" b="0" i="0" dirty="0" smtClean="0">
                              <a:solidFill>
                                <a:schemeClr val="tx1"/>
                              </a:solidFill>
                              <a:latin typeface="Cambria Math" panose="02040503050406030204" pitchFamily="18" charset="0"/>
                              <a:ea typeface="Cambria Math" panose="02040503050406030204" pitchFamily="18" charset="0"/>
                            </a:rPr>
                            <m:t>cos</m:t>
                          </m:r>
                        </m:fName>
                        <m:e>
                          <m:d>
                            <m:dPr>
                              <m:begChr m:val="["/>
                              <m:endChr m:val="]"/>
                              <m:ctrlPr>
                                <a:rPr lang="en-GB" sz="1800" b="0" i="1" dirty="0" smtClean="0">
                                  <a:solidFill>
                                    <a:schemeClr val="tx1"/>
                                  </a:solidFill>
                                  <a:latin typeface="Cambria Math" panose="02040503050406030204" pitchFamily="18" charset="0"/>
                                  <a:ea typeface="Cambria Math" panose="02040503050406030204" pitchFamily="18" charset="0"/>
                                </a:rPr>
                              </m:ctrlPr>
                            </m:d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e>
                      </m:func>
                    </m:oMath>
                  </m:oMathPara>
                </a14:m>
                <a:endParaRPr lang="en-GB" dirty="0">
                  <a:solidFill>
                    <a:schemeClr val="tx1"/>
                  </a:solidFill>
                </a:endParaRPr>
              </a:p>
            </p:txBody>
          </p:sp>
        </mc:Choice>
        <mc:Fallback xmlns="">
          <p:sp>
            <p:nvSpPr>
              <p:cNvPr id="11" name="CasellaDiTesto 10">
                <a:extLst>
                  <a:ext uri="{FF2B5EF4-FFF2-40B4-BE49-F238E27FC236}">
                    <a16:creationId xmlns:a16="http://schemas.microsoft.com/office/drawing/2014/main" id="{1A9F8083-96EC-4282-AED7-0BBB07283A38}"/>
                  </a:ext>
                </a:extLst>
              </p:cNvPr>
              <p:cNvSpPr txBox="1">
                <a:spLocks noRot="1" noChangeAspect="1" noMove="1" noResize="1" noEditPoints="1" noAdjustHandles="1" noChangeArrowheads="1" noChangeShapeType="1" noTextEdit="1"/>
              </p:cNvSpPr>
              <p:nvPr/>
            </p:nvSpPr>
            <p:spPr>
              <a:xfrm>
                <a:off x="3253510" y="2864193"/>
                <a:ext cx="6161102" cy="447751"/>
              </a:xfrm>
              <a:prstGeom prst="rect">
                <a:avLst/>
              </a:prstGeom>
              <a:blipFill>
                <a:blip r:embed="rId4"/>
                <a:stretch>
                  <a:fillRect b="-13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F6C33D97-FF73-43FB-9A54-EA9C4EE2E00B}"/>
                  </a:ext>
                </a:extLst>
              </p:cNvPr>
              <p:cNvSpPr txBox="1"/>
              <p:nvPr/>
            </p:nvSpPr>
            <p:spPr>
              <a:xfrm>
                <a:off x="3211498" y="3972130"/>
                <a:ext cx="6119090"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𝐸</m:t>
                          </m:r>
                        </m:e>
                        <m:sup>
                          <m:r>
                            <a:rPr lang="en-GB" i="1">
                              <a:latin typeface="Cambria Math" panose="02040503050406030204" pitchFamily="18" charset="0"/>
                            </a:rPr>
                            <m:t>(</m:t>
                          </m:r>
                          <m:r>
                            <a:rPr lang="en-GB" i="1">
                              <a:latin typeface="Cambria Math" panose="02040503050406030204" pitchFamily="18" charset="0"/>
                            </a:rPr>
                            <m:t>𝑛</m:t>
                          </m:r>
                          <m:r>
                            <a:rPr lang="en-GB" b="0" i="1" smtClean="0">
                              <a:latin typeface="Cambria Math" panose="02040503050406030204" pitchFamily="18" charset="0"/>
                            </a:rPr>
                            <m:t>+1</m:t>
                          </m:r>
                          <m:r>
                            <a:rPr lang="en-GB"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𝐸</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𝑒</m:t>
                      </m:r>
                      <m:sSub>
                        <m:sSubPr>
                          <m:ctrlPr>
                            <a:rPr lang="en-GB" i="1" dirty="0">
                              <a:latin typeface="Cambria Math" panose="02040503050406030204" pitchFamily="18" charset="0"/>
                              <a:ea typeface="Cambria Math" panose="02040503050406030204" pitchFamily="18" charset="0"/>
                            </a:rPr>
                          </m:ctrlPr>
                        </m:sSubPr>
                        <m:e>
                          <m:acc>
                            <m:accPr>
                              <m:chr m:val="̂"/>
                              <m:ctrlPr>
                                <a:rPr lang="en-GB" i="1" dirty="0">
                                  <a:latin typeface="Cambria Math" panose="02040503050406030204" pitchFamily="18" charset="0"/>
                                  <a:ea typeface="Cambria Math" panose="02040503050406030204" pitchFamily="18" charset="0"/>
                                </a:rPr>
                              </m:ctrlPr>
                            </m:accPr>
                            <m:e>
                              <m:r>
                                <m:rPr>
                                  <m:sty m:val="p"/>
                                </m:rPr>
                                <a:rPr lang="en-GB" dirty="0">
                                  <a:latin typeface="Cambria Math" panose="02040503050406030204" pitchFamily="18" charset="0"/>
                                  <a:ea typeface="Cambria Math" panose="02040503050406030204" pitchFamily="18" charset="0"/>
                                </a:rPr>
                                <m:t>V</m:t>
                              </m:r>
                            </m:e>
                          </m:acc>
                        </m:e>
                        <m:sub>
                          <m:r>
                            <m:rPr>
                              <m:sty m:val="p"/>
                            </m:rPr>
                            <a:rPr lang="en-GB" dirty="0">
                              <a:latin typeface="Cambria Math" panose="02040503050406030204" pitchFamily="18" charset="0"/>
                              <a:ea typeface="Cambria Math" panose="02040503050406030204" pitchFamily="18" charset="0"/>
                            </a:rPr>
                            <m:t>rf</m:t>
                          </m:r>
                        </m:sub>
                      </m:sSub>
                      <m:func>
                        <m:funcPr>
                          <m:ctrlPr>
                            <a:rPr lang="en-GB" i="1" dirty="0">
                              <a:latin typeface="Cambria Math" panose="02040503050406030204" pitchFamily="18" charset="0"/>
                              <a:ea typeface="Cambria Math" panose="02040503050406030204" pitchFamily="18" charset="0"/>
                            </a:rPr>
                          </m:ctrlPr>
                        </m:funcPr>
                        <m:fName>
                          <m:r>
                            <m:rPr>
                              <m:sty m:val="p"/>
                            </m:rPr>
                            <a:rPr lang="en-GB" dirty="0">
                              <a:latin typeface="Cambria Math" panose="02040503050406030204" pitchFamily="18" charset="0"/>
                              <a:ea typeface="Cambria Math" panose="02040503050406030204" pitchFamily="18" charset="0"/>
                            </a:rPr>
                            <m:t>cos</m:t>
                          </m:r>
                        </m:fName>
                        <m:e>
                          <m:d>
                            <m:dPr>
                              <m:begChr m:val="["/>
                              <m:endChr m:val="]"/>
                              <m:ctrlPr>
                                <a:rPr lang="en-GB" i="1" dirty="0">
                                  <a:latin typeface="Cambria Math" panose="02040503050406030204" pitchFamily="18" charset="0"/>
                                  <a:ea typeface="Cambria Math" panose="02040503050406030204" pitchFamily="18" charset="0"/>
                                </a:rPr>
                              </m:ctrlPr>
                            </m:dPr>
                            <m:e>
                              <m:sSub>
                                <m:sSubPr>
                                  <m:ctrlPr>
                                    <a:rPr lang="en-GB" i="1" dirty="0">
                                      <a:latin typeface="Cambria Math" panose="02040503050406030204" pitchFamily="18" charset="0"/>
                                      <a:ea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𝜔</m:t>
                                  </m:r>
                                </m:e>
                                <m:sub>
                                  <m:r>
                                    <a:rPr lang="en-GB" i="1" dirty="0">
                                      <a:latin typeface="Cambria Math" panose="02040503050406030204" pitchFamily="18" charset="0"/>
                                      <a:ea typeface="Cambria Math" panose="02040503050406030204" pitchFamily="18" charset="0"/>
                                    </a:rPr>
                                    <m:t>𝑟𝑓</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𝑡</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e>
                          </m:d>
                        </m:e>
                      </m:func>
                    </m:oMath>
                  </m:oMathPara>
                </a14:m>
                <a:endParaRPr lang="en-GB" dirty="0"/>
              </a:p>
            </p:txBody>
          </p:sp>
        </mc:Choice>
        <mc:Fallback xmlns="">
          <p:sp>
            <p:nvSpPr>
              <p:cNvPr id="15" name="CasellaDiTesto 14">
                <a:extLst>
                  <a:ext uri="{FF2B5EF4-FFF2-40B4-BE49-F238E27FC236}">
                    <a16:creationId xmlns:a16="http://schemas.microsoft.com/office/drawing/2014/main" id="{F6C33D97-FF73-43FB-9A54-EA9C4EE2E00B}"/>
                  </a:ext>
                </a:extLst>
              </p:cNvPr>
              <p:cNvSpPr txBox="1">
                <a:spLocks noRot="1" noChangeAspect="1" noMove="1" noResize="1" noEditPoints="1" noAdjustHandles="1" noChangeArrowheads="1" noChangeShapeType="1" noTextEdit="1"/>
              </p:cNvSpPr>
              <p:nvPr/>
            </p:nvSpPr>
            <p:spPr>
              <a:xfrm>
                <a:off x="3211498" y="3972130"/>
                <a:ext cx="6119090" cy="411331"/>
              </a:xfrm>
              <a:prstGeom prst="rect">
                <a:avLst/>
              </a:prstGeom>
              <a:blipFill>
                <a:blip r:embed="rId5"/>
                <a:stretch>
                  <a:fillRect b="-89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B8440090-E4EC-4863-B557-4A6AC0046EBC}"/>
                  </a:ext>
                </a:extLst>
              </p:cNvPr>
              <p:cNvSpPr txBox="1"/>
              <p:nvPr/>
            </p:nvSpPr>
            <p:spPr>
              <a:xfrm>
                <a:off x="3253510" y="4907491"/>
                <a:ext cx="6119090" cy="3808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𝐸</m:t>
                          </m:r>
                        </m:e>
                        <m:sup>
                          <m:r>
                            <a:rPr lang="en-GB"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m:t>
                          </m:r>
                        </m:sup>
                      </m:sSup>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oMath>
                  </m:oMathPara>
                </a14:m>
                <a:endParaRPr lang="en-GB" dirty="0"/>
              </a:p>
            </p:txBody>
          </p:sp>
        </mc:Choice>
        <mc:Fallback xmlns="">
          <p:sp>
            <p:nvSpPr>
              <p:cNvPr id="17" name="CasellaDiTesto 16">
                <a:extLst>
                  <a:ext uri="{FF2B5EF4-FFF2-40B4-BE49-F238E27FC236}">
                    <a16:creationId xmlns:a16="http://schemas.microsoft.com/office/drawing/2014/main" id="{B8440090-E4EC-4863-B557-4A6AC0046EBC}"/>
                  </a:ext>
                </a:extLst>
              </p:cNvPr>
              <p:cNvSpPr txBox="1">
                <a:spLocks noRot="1" noChangeAspect="1" noMove="1" noResize="1" noEditPoints="1" noAdjustHandles="1" noChangeArrowheads="1" noChangeShapeType="1" noTextEdit="1"/>
              </p:cNvSpPr>
              <p:nvPr/>
            </p:nvSpPr>
            <p:spPr>
              <a:xfrm>
                <a:off x="3253510" y="4907491"/>
                <a:ext cx="6119090" cy="3808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5BFF750C-F324-4B9D-A965-E79CE6DDC0C1}"/>
                  </a:ext>
                </a:extLst>
              </p:cNvPr>
              <p:cNvSpPr txBox="1"/>
              <p:nvPr/>
            </p:nvSpPr>
            <p:spPr>
              <a:xfrm>
                <a:off x="3211498" y="6009115"/>
                <a:ext cx="6119090" cy="411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GB" i="1" smtClean="0">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m:t>
                          </m:r>
                          <m:r>
                            <a:rPr lang="en-GB" b="0" i="1" smtClean="0">
                              <a:solidFill>
                                <a:srgbClr val="FF0000"/>
                              </a:solidFill>
                              <a:latin typeface="Cambria Math" panose="02040503050406030204" pitchFamily="18" charset="0"/>
                            </a:rPr>
                            <m:t>𝐸</m:t>
                          </m:r>
                        </m:e>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𝑛</m:t>
                          </m:r>
                          <m:r>
                            <a:rPr lang="en-GB" b="0" i="1" smtClean="0">
                              <a:solidFill>
                                <a:srgbClr val="FF0000"/>
                              </a:solidFill>
                              <a:latin typeface="Cambria Math" panose="02040503050406030204" pitchFamily="18" charset="0"/>
                            </a:rPr>
                            <m:t>+1</m:t>
                          </m:r>
                          <m:r>
                            <a:rPr lang="en-GB"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𝐸</m:t>
                          </m:r>
                        </m:e>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𝑛</m:t>
                          </m:r>
                          <m:r>
                            <a:rPr lang="en-GB" i="1">
                              <a:solidFill>
                                <a:srgbClr val="FF0000"/>
                              </a:solidFill>
                              <a:latin typeface="Cambria Math" panose="02040503050406030204" pitchFamily="18" charset="0"/>
                            </a:rPr>
                            <m:t>)</m:t>
                          </m:r>
                        </m:sup>
                      </m:sSup>
                      <m:r>
                        <a:rPr lang="en-GB" b="0" i="1" smtClean="0">
                          <a:solidFill>
                            <a:srgbClr val="FF0000"/>
                          </a:solidFill>
                          <a:latin typeface="Cambria Math" panose="02040503050406030204" pitchFamily="18" charset="0"/>
                        </a:rPr>
                        <m:t>+</m:t>
                      </m:r>
                      <m:r>
                        <a:rPr lang="en-GB" i="1" dirty="0">
                          <a:solidFill>
                            <a:srgbClr val="FF0000"/>
                          </a:solidFill>
                          <a:latin typeface="Cambria Math" panose="02040503050406030204" pitchFamily="18" charset="0"/>
                          <a:ea typeface="Cambria Math" panose="02040503050406030204" pitchFamily="18" charset="0"/>
                        </a:rPr>
                        <m:t>𝑒</m:t>
                      </m:r>
                      <m:sSub>
                        <m:sSubPr>
                          <m:ctrlPr>
                            <a:rPr lang="en-GB" i="1" dirty="0">
                              <a:solidFill>
                                <a:srgbClr val="FF0000"/>
                              </a:solidFill>
                              <a:latin typeface="Cambria Math" panose="02040503050406030204" pitchFamily="18" charset="0"/>
                              <a:ea typeface="Cambria Math" panose="02040503050406030204" pitchFamily="18" charset="0"/>
                            </a:rPr>
                          </m:ctrlPr>
                        </m:sSubPr>
                        <m:e>
                          <m:acc>
                            <m:accPr>
                              <m:chr m:val="̂"/>
                              <m:ctrlPr>
                                <a:rPr lang="en-GB" i="1" dirty="0">
                                  <a:solidFill>
                                    <a:srgbClr val="FF0000"/>
                                  </a:solidFill>
                                  <a:latin typeface="Cambria Math" panose="02040503050406030204" pitchFamily="18" charset="0"/>
                                  <a:ea typeface="Cambria Math" panose="02040503050406030204" pitchFamily="18" charset="0"/>
                                </a:rPr>
                              </m:ctrlPr>
                            </m:accPr>
                            <m:e>
                              <m:r>
                                <m:rPr>
                                  <m:sty m:val="p"/>
                                </m:rPr>
                                <a:rPr lang="en-GB" dirty="0">
                                  <a:solidFill>
                                    <a:srgbClr val="FF0000"/>
                                  </a:solidFill>
                                  <a:latin typeface="Cambria Math" panose="02040503050406030204" pitchFamily="18" charset="0"/>
                                  <a:ea typeface="Cambria Math" panose="02040503050406030204" pitchFamily="18" charset="0"/>
                                </a:rPr>
                                <m:t>V</m:t>
                              </m:r>
                            </m:e>
                          </m:acc>
                        </m:e>
                        <m:sub>
                          <m:r>
                            <m:rPr>
                              <m:sty m:val="p"/>
                            </m:rPr>
                            <a:rPr lang="en-GB" dirty="0">
                              <a:solidFill>
                                <a:srgbClr val="FF0000"/>
                              </a:solidFill>
                              <a:latin typeface="Cambria Math" panose="02040503050406030204" pitchFamily="18" charset="0"/>
                              <a:ea typeface="Cambria Math" panose="02040503050406030204" pitchFamily="18" charset="0"/>
                            </a:rPr>
                            <m:t>rf</m:t>
                          </m:r>
                        </m:sub>
                      </m:sSub>
                      <m:func>
                        <m:funcPr>
                          <m:ctrlPr>
                            <a:rPr lang="en-GB" i="1" dirty="0">
                              <a:solidFill>
                                <a:srgbClr val="FF0000"/>
                              </a:solidFill>
                              <a:latin typeface="Cambria Math" panose="02040503050406030204" pitchFamily="18" charset="0"/>
                              <a:ea typeface="Cambria Math" panose="02040503050406030204" pitchFamily="18" charset="0"/>
                            </a:rPr>
                          </m:ctrlPr>
                        </m:funcPr>
                        <m:fName>
                          <m:r>
                            <m:rPr>
                              <m:sty m:val="p"/>
                            </m:rPr>
                            <a:rPr lang="en-GB" dirty="0">
                              <a:solidFill>
                                <a:srgbClr val="FF0000"/>
                              </a:solidFill>
                              <a:latin typeface="Cambria Math" panose="02040503050406030204" pitchFamily="18" charset="0"/>
                              <a:ea typeface="Cambria Math" panose="02040503050406030204" pitchFamily="18" charset="0"/>
                            </a:rPr>
                            <m:t>cos</m:t>
                          </m:r>
                        </m:fName>
                        <m:e>
                          <m:d>
                            <m:dPr>
                              <m:begChr m:val="["/>
                              <m:endChr m:val="]"/>
                              <m:ctrlPr>
                                <a:rPr lang="en-GB" i="1" dirty="0">
                                  <a:solidFill>
                                    <a:srgbClr val="FF0000"/>
                                  </a:solidFill>
                                  <a:latin typeface="Cambria Math" panose="02040503050406030204" pitchFamily="18" charset="0"/>
                                  <a:ea typeface="Cambria Math" panose="02040503050406030204" pitchFamily="18" charset="0"/>
                                </a:rPr>
                              </m:ctrlPr>
                            </m:dPr>
                            <m:e>
                              <m:sSub>
                                <m:sSubPr>
                                  <m:ctrlPr>
                                    <a:rPr lang="en-GB" i="1" dirty="0" smtClean="0">
                                      <a:solidFill>
                                        <a:srgbClr val="FF0000"/>
                                      </a:solidFill>
                                      <a:latin typeface="Cambria Math" panose="02040503050406030204" pitchFamily="18" charset="0"/>
                                      <a:ea typeface="Cambria Math" panose="02040503050406030204" pitchFamily="18" charset="0"/>
                                    </a:rPr>
                                  </m:ctrlPr>
                                </m:sSubPr>
                                <m:e>
                                  <m:r>
                                    <a:rPr lang="en-GB" i="1" dirty="0">
                                      <a:solidFill>
                                        <a:srgbClr val="FF0000"/>
                                      </a:solidFill>
                                      <a:latin typeface="Cambria Math" panose="02040503050406030204" pitchFamily="18" charset="0"/>
                                      <a:ea typeface="Cambria Math" panose="02040503050406030204" pitchFamily="18" charset="0"/>
                                    </a:rPr>
                                    <m:t>𝜔</m:t>
                                  </m:r>
                                </m:e>
                                <m:sub>
                                  <m:r>
                                    <a:rPr lang="en-GB" i="1" dirty="0">
                                      <a:solidFill>
                                        <a:srgbClr val="FF0000"/>
                                      </a:solidFill>
                                      <a:latin typeface="Cambria Math" panose="02040503050406030204" pitchFamily="18" charset="0"/>
                                      <a:ea typeface="Cambria Math" panose="02040503050406030204" pitchFamily="18" charset="0"/>
                                    </a:rPr>
                                    <m:t>𝑟𝑓</m:t>
                                  </m:r>
                                </m:sub>
                              </m:sSub>
                              <m:sSup>
                                <m:sSupPr>
                                  <m:ctrlPr>
                                    <a:rPr lang="en-GB" i="1">
                                      <a:solidFill>
                                        <a:srgbClr val="FF0000"/>
                                      </a:solidFill>
                                      <a:latin typeface="Cambria Math" panose="02040503050406030204" pitchFamily="18" charset="0"/>
                                    </a:rPr>
                                  </m:ctrlPr>
                                </m:sSupPr>
                                <m:e>
                                  <m:r>
                                    <a:rPr lang="en-GB" i="1">
                                      <a:solidFill>
                                        <a:srgbClr val="FF0000"/>
                                      </a:solidFill>
                                      <a:latin typeface="Cambria Math" panose="02040503050406030204" pitchFamily="18" charset="0"/>
                                      <a:ea typeface="Cambria Math" panose="02040503050406030204" pitchFamily="18" charset="0"/>
                                    </a:rPr>
                                    <m:t>∆</m:t>
                                  </m:r>
                                  <m:r>
                                    <a:rPr lang="en-GB" i="1">
                                      <a:solidFill>
                                        <a:srgbClr val="FF0000"/>
                                      </a:solidFill>
                                      <a:latin typeface="Cambria Math" panose="02040503050406030204" pitchFamily="18" charset="0"/>
                                    </a:rPr>
                                    <m:t>𝑡</m:t>
                                  </m:r>
                                </m:e>
                                <m:sup>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𝑛</m:t>
                                  </m:r>
                                  <m:r>
                                    <a:rPr lang="en-GB" i="1">
                                      <a:solidFill>
                                        <a:srgbClr val="FF0000"/>
                                      </a:solidFill>
                                      <a:latin typeface="Cambria Math" panose="02040503050406030204" pitchFamily="18" charset="0"/>
                                    </a:rPr>
                                    <m:t>)</m:t>
                                  </m:r>
                                </m:sup>
                              </m:sSup>
                            </m:e>
                          </m:d>
                        </m:e>
                      </m:func>
                    </m:oMath>
                  </m:oMathPara>
                </a14:m>
                <a:endParaRPr lang="en-GB" dirty="0"/>
              </a:p>
            </p:txBody>
          </p:sp>
        </mc:Choice>
        <mc:Fallback xmlns="">
          <p:sp>
            <p:nvSpPr>
              <p:cNvPr id="19" name="CasellaDiTesto 18">
                <a:extLst>
                  <a:ext uri="{FF2B5EF4-FFF2-40B4-BE49-F238E27FC236}">
                    <a16:creationId xmlns:a16="http://schemas.microsoft.com/office/drawing/2014/main" id="{5BFF750C-F324-4B9D-A965-E79CE6DDC0C1}"/>
                  </a:ext>
                </a:extLst>
              </p:cNvPr>
              <p:cNvSpPr txBox="1">
                <a:spLocks noRot="1" noChangeAspect="1" noMove="1" noResize="1" noEditPoints="1" noAdjustHandles="1" noChangeArrowheads="1" noChangeShapeType="1" noTextEdit="1"/>
              </p:cNvSpPr>
              <p:nvPr/>
            </p:nvSpPr>
            <p:spPr>
              <a:xfrm>
                <a:off x="3211498" y="6009115"/>
                <a:ext cx="6119090" cy="411331"/>
              </a:xfrm>
              <a:prstGeom prst="rect">
                <a:avLst/>
              </a:prstGeom>
              <a:blipFill>
                <a:blip r:embed="rId7"/>
                <a:stretch>
                  <a:fillRect b="-8955"/>
                </a:stretch>
              </a:blipFill>
            </p:spPr>
            <p:txBody>
              <a:bodyPr/>
              <a:lstStyle/>
              <a:p>
                <a:r>
                  <a:rPr lang="en-GB">
                    <a:noFill/>
                  </a:rPr>
                  <a:t> </a:t>
                </a:r>
              </a:p>
            </p:txBody>
          </p:sp>
        </mc:Fallback>
      </mc:AlternateContent>
      <p:sp>
        <p:nvSpPr>
          <p:cNvPr id="8" name="Segnaposto numero diapositiva 7">
            <a:extLst>
              <a:ext uri="{FF2B5EF4-FFF2-40B4-BE49-F238E27FC236}">
                <a16:creationId xmlns:a16="http://schemas.microsoft.com/office/drawing/2014/main" id="{246B8637-F6D2-4A8F-8947-CF1EEAF28E5D}"/>
              </a:ext>
            </a:extLst>
          </p:cNvPr>
          <p:cNvSpPr>
            <a:spLocks noGrp="1"/>
          </p:cNvSpPr>
          <p:nvPr>
            <p:ph type="sldNum" sz="quarter" idx="12"/>
          </p:nvPr>
        </p:nvSpPr>
        <p:spPr/>
        <p:txBody>
          <a:bodyPr/>
          <a:lstStyle/>
          <a:p>
            <a:fld id="{F556478C-EA8F-4B12-8AB2-8053E5C3663D}" type="slidenum">
              <a:rPr lang="en-GB" smtClean="0"/>
              <a:t>9</a:t>
            </a:fld>
            <a:endParaRPr lang="en-GB"/>
          </a:p>
        </p:txBody>
      </p:sp>
      <p:sp>
        <p:nvSpPr>
          <p:cNvPr id="10" name="CasellaDiTesto 9">
            <a:extLst>
              <a:ext uri="{FF2B5EF4-FFF2-40B4-BE49-F238E27FC236}">
                <a16:creationId xmlns:a16="http://schemas.microsoft.com/office/drawing/2014/main" id="{154CCC47-770E-4393-A767-6F6591BF3567}"/>
              </a:ext>
            </a:extLst>
          </p:cNvPr>
          <p:cNvSpPr txBox="1"/>
          <p:nvPr/>
        </p:nvSpPr>
        <p:spPr>
          <a:xfrm>
            <a:off x="-131317" y="220753"/>
            <a:ext cx="12192000" cy="677108"/>
          </a:xfrm>
          <a:prstGeom prst="rect">
            <a:avLst/>
          </a:prstGeom>
          <a:noFill/>
        </p:spPr>
        <p:txBody>
          <a:bodyPr wrap="square" rtlCol="0">
            <a:spAutoFit/>
          </a:bodyPr>
          <a:lstStyle/>
          <a:p>
            <a:pPr algn="ctr"/>
            <a:r>
              <a:rPr lang="en-GB" sz="3800" dirty="0">
                <a:latin typeface="+mj-lt"/>
              </a:rPr>
              <a:t>Single particle equations of motion: energy equation (5/5)</a:t>
            </a:r>
          </a:p>
        </p:txBody>
      </p:sp>
    </p:spTree>
    <p:extLst>
      <p:ext uri="{BB962C8B-B14F-4D97-AF65-F5344CB8AC3E}">
        <p14:creationId xmlns:p14="http://schemas.microsoft.com/office/powerpoint/2010/main" val="231793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D32ED8C-480B-485F-A102-EB8C569D6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326" y="3575690"/>
            <a:ext cx="7936636" cy="3464056"/>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16D9526D-2F19-4A69-804E-11F6535362D2}"/>
                  </a:ext>
                </a:extLst>
              </p:cNvPr>
              <p:cNvSpPr txBox="1"/>
              <p:nvPr/>
            </p:nvSpPr>
            <p:spPr>
              <a:xfrm>
                <a:off x="10301" y="858010"/>
                <a:ext cx="12192000" cy="3970318"/>
              </a:xfrm>
              <a:prstGeom prst="rect">
                <a:avLst/>
              </a:prstGeom>
              <a:noFill/>
            </p:spPr>
            <p:txBody>
              <a:bodyPr wrap="square" rtlCol="0">
                <a:spAutoFit/>
              </a:bodyPr>
              <a:lstStyle/>
              <a:p>
                <a:pPr marL="285750" indent="-285750">
                  <a:buFont typeface="Wingdings" panose="05000000000000000000" pitchFamily="2" charset="2"/>
                  <a:buChar char="q"/>
                </a:pPr>
                <a:r>
                  <a:rPr lang="en-GB" dirty="0"/>
                  <a:t>We consider one synchrotron period in DAFNE and we simulate the output-signal coming from the comb-generator. </a:t>
                </a:r>
              </a:p>
              <a:p>
                <a:pPr marL="742950" lvl="1" indent="-285750">
                  <a:buFont typeface="Wingdings" panose="05000000000000000000" pitchFamily="2" charset="2"/>
                  <a:buChar char="Ø"/>
                </a:pPr>
                <a:r>
                  <a:rPr lang="en-GB" dirty="0"/>
                  <a:t>Three different input-signals are used. </a:t>
                </a:r>
              </a:p>
              <a:p>
                <a:pPr marL="742950" lvl="1" indent="-285750">
                  <a:buFont typeface="Wingdings" panose="05000000000000000000" pitchFamily="2" charset="2"/>
                  <a:buChar char="Ø"/>
                </a:pPr>
                <a:r>
                  <a:rPr lang="en-GB" dirty="0"/>
                  <a:t>The macroparticle code is not used here. Synchrotron oscillations are obtained by simply shifting the input signal by</a:t>
                </a:r>
              </a:p>
              <a:p>
                <a:pPr lvl="1"/>
                <a:endParaRPr lang="en-GB" dirty="0"/>
              </a:p>
              <a:p>
                <a:pPr lvl="1"/>
                <a:endParaRPr lang="en-GB" dirty="0"/>
              </a:p>
              <a:p>
                <a:pPr lvl="1"/>
                <a:endParaRPr lang="en-GB" dirty="0"/>
              </a:p>
              <a:p>
                <a:pPr marL="285750" indent="-285750">
                  <a:buFont typeface="Wingdings" panose="05000000000000000000" pitchFamily="2" charset="2"/>
                  <a:buChar char="q"/>
                </a:pPr>
                <a:r>
                  <a:rPr lang="en-GB" b="1" dirty="0"/>
                  <a:t>First example:  </a:t>
                </a:r>
                <a:r>
                  <a:rPr lang="en-GB" dirty="0"/>
                  <a:t>We obtain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by convolving the numerically reconstructed comb-filter in time domain with a delta signal arriving at time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ea typeface="Cambria Math" panose="02040503050406030204" pitchFamily="18" charset="0"/>
                          </a:rPr>
                          <m:t>𝑠</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𝜏</m:t>
                    </m:r>
                  </m:oMath>
                </a14:m>
                <a:r>
                  <a:rPr lang="en-GB" dirty="0"/>
                  <a:t>. </a:t>
                </a:r>
                <a:endParaRPr lang="en-GB" b="1" dirty="0"/>
              </a:p>
              <a:p>
                <a:pPr marL="285750" indent="-285750">
                  <a:buFont typeface="Wingdings" panose="05000000000000000000" pitchFamily="2" charset="2"/>
                  <a:buChar char="q"/>
                </a:pPr>
                <a:endParaRPr lang="en-GB" b="1" dirty="0"/>
              </a:p>
              <a:p>
                <a:pPr marL="285750" indent="-285750">
                  <a:buFont typeface="Wingdings" panose="05000000000000000000" pitchFamily="2" charset="2"/>
                  <a:buChar char="q"/>
                </a:pPr>
                <a:endParaRPr lang="en-GB" b="1" dirty="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a:p>
                <a:pPr lvl="2"/>
                <a:endParaRPr lang="en-GB" dirty="0"/>
              </a:p>
              <a:p>
                <a:pPr marL="742950" lvl="1" indent="-285750">
                  <a:buFont typeface="Wingdings" panose="05000000000000000000" pitchFamily="2" charset="2"/>
                  <a:buChar char="Ø"/>
                </a:pPr>
                <a:endParaRPr lang="en-GB" dirty="0"/>
              </a:p>
            </p:txBody>
          </p:sp>
        </mc:Choice>
        <mc:Fallback xmlns="">
          <p:sp>
            <p:nvSpPr>
              <p:cNvPr id="5" name="CasellaDiTesto 4">
                <a:extLst>
                  <a:ext uri="{FF2B5EF4-FFF2-40B4-BE49-F238E27FC236}">
                    <a16:creationId xmlns:a16="http://schemas.microsoft.com/office/drawing/2014/main" id="{16D9526D-2F19-4A69-804E-11F6535362D2}"/>
                  </a:ext>
                </a:extLst>
              </p:cNvPr>
              <p:cNvSpPr txBox="1">
                <a:spLocks noRot="1" noChangeAspect="1" noMove="1" noResize="1" noEditPoints="1" noAdjustHandles="1" noChangeArrowheads="1" noChangeShapeType="1" noTextEdit="1"/>
              </p:cNvSpPr>
              <p:nvPr/>
            </p:nvSpPr>
            <p:spPr>
              <a:xfrm>
                <a:off x="10301" y="858010"/>
                <a:ext cx="12192000" cy="3970318"/>
              </a:xfrm>
              <a:prstGeom prst="rect">
                <a:avLst/>
              </a:prstGeom>
              <a:blipFill>
                <a:blip r:embed="rId3"/>
                <a:stretch>
                  <a:fillRect l="-350" t="-922"/>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109B8429-21B4-4045-9AED-F124949DF9F0}"/>
              </a:ext>
            </a:extLst>
          </p:cNvPr>
          <p:cNvSpPr>
            <a:spLocks noGrp="1"/>
          </p:cNvSpPr>
          <p:nvPr>
            <p:ph type="sldNum" sz="quarter" idx="12"/>
          </p:nvPr>
        </p:nvSpPr>
        <p:spPr/>
        <p:txBody>
          <a:bodyPr/>
          <a:lstStyle/>
          <a:p>
            <a:fld id="{F556478C-EA8F-4B12-8AB2-8053E5C3663D}" type="slidenum">
              <a:rPr lang="en-GB" smtClean="0"/>
              <a:t>90</a:t>
            </a:fld>
            <a:endParaRPr lang="en-GB"/>
          </a:p>
        </p:txBody>
      </p:sp>
      <p:sp>
        <p:nvSpPr>
          <p:cNvPr id="2" name="CasellaDiTesto 1">
            <a:extLst>
              <a:ext uri="{FF2B5EF4-FFF2-40B4-BE49-F238E27FC236}">
                <a16:creationId xmlns:a16="http://schemas.microsoft.com/office/drawing/2014/main" id="{53B03BF3-E30A-42C2-A69D-45B9BE6C3C44}"/>
              </a:ext>
            </a:extLst>
          </p:cNvPr>
          <p:cNvSpPr txBox="1"/>
          <p:nvPr/>
        </p:nvSpPr>
        <p:spPr>
          <a:xfrm>
            <a:off x="10301" y="75062"/>
            <a:ext cx="12192000" cy="707886"/>
          </a:xfrm>
          <a:prstGeom prst="rect">
            <a:avLst/>
          </a:prstGeom>
          <a:noFill/>
        </p:spPr>
        <p:txBody>
          <a:bodyPr wrap="square" rtlCol="0">
            <a:spAutoFit/>
          </a:bodyPr>
          <a:lstStyle/>
          <a:p>
            <a:pPr algn="ctr"/>
            <a:r>
              <a:rPr lang="en-GB" sz="4000" dirty="0">
                <a:latin typeface="+mj-lt"/>
              </a:rPr>
              <a:t>Time signal before and after the comb generator (1/3)</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9FFB0F6E-C9AD-4EFF-8BFE-A6D42D1CA308}"/>
                  </a:ext>
                </a:extLst>
              </p:cNvPr>
              <p:cNvSpPr txBox="1"/>
              <p:nvPr/>
            </p:nvSpPr>
            <p:spPr>
              <a:xfrm>
                <a:off x="-205811" y="3223426"/>
                <a:ext cx="317887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BF00BF"/>
                          </a:solidFill>
                          <a:latin typeface="Cambria Math" panose="02040503050406030204" pitchFamily="18" charset="0"/>
                          <a:ea typeface="Cambria Math" panose="02040503050406030204" pitchFamily="18" charset="0"/>
                        </a:rPr>
                        <m:t>𝝀</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e>
                      </m:d>
                      <m:r>
                        <a:rPr lang="en-GB" b="1" i="1" smtClean="0">
                          <a:solidFill>
                            <a:srgbClr val="BF00BF"/>
                          </a:solidFill>
                          <a:latin typeface="Cambria Math" panose="02040503050406030204" pitchFamily="18" charset="0"/>
                          <a:ea typeface="Cambria Math" panose="02040503050406030204" pitchFamily="18" charset="0"/>
                        </a:rPr>
                        <m:t>=</m:t>
                      </m:r>
                      <m:r>
                        <a:rPr lang="en-GB" b="1" i="1" smtClean="0">
                          <a:solidFill>
                            <a:srgbClr val="BF00BF"/>
                          </a:solidFill>
                          <a:latin typeface="Cambria Math" panose="02040503050406030204" pitchFamily="18" charset="0"/>
                          <a:ea typeface="Cambria Math" panose="02040503050406030204" pitchFamily="18" charset="0"/>
                        </a:rPr>
                        <m:t>𝜹</m:t>
                      </m:r>
                      <m:d>
                        <m:dPr>
                          <m:ctrlPr>
                            <a:rPr lang="en-GB" b="1" i="1" smtClean="0">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r>
                            <a:rPr lang="en-GB" b="1" i="1" smtClean="0">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smtClean="0">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r>
                            <m:rPr>
                              <m:nor/>
                            </m:rPr>
                            <a:rPr lang="en-GB" b="1" dirty="0">
                              <a:solidFill>
                                <a:srgbClr val="BF00BF"/>
                              </a:solidFill>
                            </a:rPr>
                            <m:t> </m:t>
                          </m:r>
                        </m:e>
                      </m:d>
                    </m:oMath>
                  </m:oMathPara>
                </a14:m>
                <a:endParaRPr lang="en-GB" b="1" dirty="0">
                  <a:solidFill>
                    <a:srgbClr val="1F77B4"/>
                  </a:solidFill>
                </a:endParaRPr>
              </a:p>
            </p:txBody>
          </p:sp>
        </mc:Choice>
        <mc:Fallback xmlns="">
          <p:sp>
            <p:nvSpPr>
              <p:cNvPr id="7" name="CasellaDiTesto 6">
                <a:extLst>
                  <a:ext uri="{FF2B5EF4-FFF2-40B4-BE49-F238E27FC236}">
                    <a16:creationId xmlns:a16="http://schemas.microsoft.com/office/drawing/2014/main" id="{9FFB0F6E-C9AD-4EFF-8BFE-A6D42D1CA308}"/>
                  </a:ext>
                </a:extLst>
              </p:cNvPr>
              <p:cNvSpPr txBox="1">
                <a:spLocks noRot="1" noChangeAspect="1" noMove="1" noResize="1" noEditPoints="1" noAdjustHandles="1" noChangeArrowheads="1" noChangeShapeType="1" noTextEdit="1"/>
              </p:cNvSpPr>
              <p:nvPr/>
            </p:nvSpPr>
            <p:spPr>
              <a:xfrm>
                <a:off x="-205811" y="3223426"/>
                <a:ext cx="3178874"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5A1A0BB5-B37D-4D28-B4CF-06D7BBEC243F}"/>
                  </a:ext>
                </a:extLst>
              </p:cNvPr>
              <p:cNvSpPr txBox="1"/>
              <p:nvPr/>
            </p:nvSpPr>
            <p:spPr>
              <a:xfrm>
                <a:off x="2799616" y="3047425"/>
                <a:ext cx="9292377" cy="7058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smtClean="0">
                              <a:solidFill>
                                <a:srgbClr val="BF00BF"/>
                              </a:solidFill>
                              <a:latin typeface="Cambria Math" panose="02040503050406030204" pitchFamily="18" charset="0"/>
                            </a:rPr>
                            <m:t>𝑽</m:t>
                          </m:r>
                        </m:e>
                        <m:sub>
                          <m:r>
                            <a:rPr lang="en-GB" b="1" i="1" smtClean="0">
                              <a:solidFill>
                                <a:srgbClr val="BF00BF"/>
                              </a:solidFill>
                              <a:latin typeface="Cambria Math" panose="02040503050406030204" pitchFamily="18" charset="0"/>
                            </a:rPr>
                            <m:t>𝒄𝒐𝒎𝒃</m:t>
                          </m:r>
                        </m:sub>
                      </m:sSub>
                      <m:d>
                        <m:dPr>
                          <m:ctrlPr>
                            <a:rPr lang="en-GB" b="1" i="1" smtClean="0">
                              <a:solidFill>
                                <a:srgbClr val="BF00BF"/>
                              </a:solidFill>
                              <a:latin typeface="Cambria Math" panose="02040503050406030204" pitchFamily="18" charset="0"/>
                            </a:rPr>
                          </m:ctrlPr>
                        </m:dPr>
                        <m:e>
                          <m:r>
                            <a:rPr lang="en-GB" b="1" i="1" smtClean="0">
                              <a:solidFill>
                                <a:srgbClr val="BF00BF"/>
                              </a:solidFill>
                              <a:latin typeface="Cambria Math" panose="02040503050406030204" pitchFamily="18" charset="0"/>
                            </a:rPr>
                            <m:t>𝒕</m:t>
                          </m:r>
                        </m:e>
                      </m:d>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ea typeface="Cambria Math" panose="02040503050406030204" pitchFamily="18" charset="0"/>
                        </a:rPr>
                        <m:t>𝝀</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e>
                      </m:d>
                      <m:r>
                        <a:rPr lang="en-GB" b="1" i="1" smtClean="0">
                          <a:solidFill>
                            <a:srgbClr val="BF00BF"/>
                          </a:solidFill>
                          <a:latin typeface="Cambria Math" panose="02040503050406030204" pitchFamily="18" charset="0"/>
                          <a:ea typeface="Cambria Math" panose="02040503050406030204" pitchFamily="18" charset="0"/>
                        </a:rPr>
                        <m:t>∗</m:t>
                      </m:r>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nary>
                        <m:naryPr>
                          <m:ctrlPr>
                            <a:rPr lang="en-GB" b="1" i="1" smtClean="0">
                              <a:solidFill>
                                <a:srgbClr val="BF00BF"/>
                              </a:solidFill>
                              <a:latin typeface="Cambria Math" panose="02040503050406030204" pitchFamily="18" charset="0"/>
                            </a:rPr>
                          </m:ctrlPr>
                        </m:naryPr>
                        <m:sub>
                          <m:r>
                            <m:rPr>
                              <m:brk m:alnAt="23"/>
                            </m:rPr>
                            <a:rPr lang="en-GB" b="1" i="1" smtClean="0">
                              <a:solidFill>
                                <a:srgbClr val="BF00BF"/>
                              </a:solidFill>
                              <a:latin typeface="Cambria Math" panose="02040503050406030204" pitchFamily="18" charset="0"/>
                            </a:rPr>
                            <m:t>𝟎</m:t>
                          </m:r>
                        </m:sub>
                        <m:sup>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ea typeface="Cambria Math" panose="02040503050406030204" pitchFamily="18" charset="0"/>
                            </a:rPr>
                            <m:t>∞</m:t>
                          </m:r>
                        </m:sup>
                        <m:e>
                          <m:r>
                            <a:rPr lang="en-GB" b="1" i="1">
                              <a:solidFill>
                                <a:srgbClr val="BF00BF"/>
                              </a:solidFill>
                              <a:latin typeface="Cambria Math" panose="02040503050406030204" pitchFamily="18" charset="0"/>
                              <a:ea typeface="Cambria Math" panose="02040503050406030204" pitchFamily="18" charset="0"/>
                            </a:rPr>
                            <m:t>𝜹</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𝒂</m:t>
                              </m:r>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e>
                          </m:d>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r>
                            <a:rPr lang="en-GB" b="1" i="1">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𝒂</m:t>
                          </m:r>
                          <m:r>
                            <a:rPr lang="en-GB" b="1" i="1">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 </m:t>
                          </m:r>
                          <m:r>
                            <a:rPr lang="en-GB" b="1" i="1">
                              <a:solidFill>
                                <a:srgbClr val="BF00BF"/>
                              </a:solidFill>
                              <a:latin typeface="Cambria Math" panose="02040503050406030204" pitchFamily="18" charset="0"/>
                            </a:rPr>
                            <m:t>𝒅𝒂</m:t>
                          </m:r>
                        </m:e>
                      </m:nary>
                      <m:r>
                        <a:rPr lang="en-GB" b="1" i="1" smtClean="0">
                          <a:solidFill>
                            <a:srgbClr val="BF00BF"/>
                          </a:solidFill>
                          <a:latin typeface="Cambria Math" panose="02040503050406030204" pitchFamily="18" charset="0"/>
                        </a:rPr>
                        <m:t>=</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r>
                        <a:rPr lang="en-GB" b="1" i="1">
                          <a:solidFill>
                            <a:srgbClr val="BF00BF"/>
                          </a:solidFill>
                          <a:latin typeface="Cambria Math" panose="02040503050406030204" pitchFamily="18" charset="0"/>
                        </a:rPr>
                        <m:t>)</m:t>
                      </m:r>
                    </m:oMath>
                  </m:oMathPara>
                </a14:m>
                <a:endParaRPr lang="en-GB" b="1" dirty="0"/>
              </a:p>
            </p:txBody>
          </p:sp>
        </mc:Choice>
        <mc:Fallback xmlns="">
          <p:sp>
            <p:nvSpPr>
              <p:cNvPr id="10" name="CasellaDiTesto 9">
                <a:extLst>
                  <a:ext uri="{FF2B5EF4-FFF2-40B4-BE49-F238E27FC236}">
                    <a16:creationId xmlns:a16="http://schemas.microsoft.com/office/drawing/2014/main" id="{5A1A0BB5-B37D-4D28-B4CF-06D7BBEC243F}"/>
                  </a:ext>
                </a:extLst>
              </p:cNvPr>
              <p:cNvSpPr txBox="1">
                <a:spLocks noRot="1" noChangeAspect="1" noMove="1" noResize="1" noEditPoints="1" noAdjustHandles="1" noChangeArrowheads="1" noChangeShapeType="1" noTextEdit="1"/>
              </p:cNvSpPr>
              <p:nvPr/>
            </p:nvSpPr>
            <p:spPr>
              <a:xfrm>
                <a:off x="2799616" y="3047425"/>
                <a:ext cx="9292377" cy="705899"/>
              </a:xfrm>
              <a:prstGeom prst="rect">
                <a:avLst/>
              </a:prstGeom>
              <a:blipFill>
                <a:blip r:embed="rId5"/>
                <a:stretch>
                  <a:fillRect/>
                </a:stretch>
              </a:blipFill>
            </p:spPr>
            <p:txBody>
              <a:bodyPr/>
              <a:lstStyle/>
              <a:p>
                <a:r>
                  <a:rPr lang="en-GB">
                    <a:noFill/>
                  </a:rPr>
                  <a:t> </a:t>
                </a:r>
              </a:p>
            </p:txBody>
          </p:sp>
        </mc:Fallback>
      </mc:AlternateContent>
      <p:sp>
        <p:nvSpPr>
          <p:cNvPr id="12" name="Rettangolo 11">
            <a:extLst>
              <a:ext uri="{FF2B5EF4-FFF2-40B4-BE49-F238E27FC236}">
                <a16:creationId xmlns:a16="http://schemas.microsoft.com/office/drawing/2014/main" id="{1CCFA84C-1426-492B-93B3-E2BC37FCF3CB}"/>
              </a:ext>
            </a:extLst>
          </p:cNvPr>
          <p:cNvSpPr/>
          <p:nvPr/>
        </p:nvSpPr>
        <p:spPr>
          <a:xfrm>
            <a:off x="4714045" y="3923930"/>
            <a:ext cx="461665" cy="2076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84F89EA-F4AC-491E-BE8C-BD39AE0E9AE5}"/>
                  </a:ext>
                </a:extLst>
              </p:cNvPr>
              <p:cNvSpPr txBox="1"/>
              <p:nvPr/>
            </p:nvSpPr>
            <p:spPr>
              <a:xfrm rot="16200000">
                <a:off x="4402361" y="4736939"/>
                <a:ext cx="1126134" cy="461665"/>
              </a:xfrm>
              <a:prstGeom prst="rect">
                <a:avLst/>
              </a:prstGeom>
              <a:noFill/>
            </p:spPr>
            <p:txBody>
              <a:bodyPr wrap="square" rtlCol="0">
                <a:spAutoFit/>
              </a:bodyPr>
              <a:lstStyle/>
              <a:p>
                <a14:m>
                  <m:oMath xmlns:m="http://schemas.openxmlformats.org/officeDocument/2006/math">
                    <m:r>
                      <a:rPr lang="en-GB" sz="2400" b="0" i="1">
                        <a:latin typeface="Cambria Math" panose="02040503050406030204" pitchFamily="18" charset="0"/>
                        <a:ea typeface="Cambria Math" panose="02040503050406030204" pitchFamily="18" charset="0"/>
                      </a:rPr>
                      <m:t>𝜆</m:t>
                    </m:r>
                  </m:oMath>
                </a14:m>
                <a:r>
                  <a:rPr lang="en-GB" sz="2400" dirty="0"/>
                  <a:t> [a.u.]</a:t>
                </a:r>
                <a:endParaRPr lang="en-GB" dirty="0"/>
              </a:p>
            </p:txBody>
          </p:sp>
        </mc:Choice>
        <mc:Fallback xmlns="">
          <p:sp>
            <p:nvSpPr>
              <p:cNvPr id="11" name="CasellaDiTesto 10">
                <a:extLst>
                  <a:ext uri="{FF2B5EF4-FFF2-40B4-BE49-F238E27FC236}">
                    <a16:creationId xmlns:a16="http://schemas.microsoft.com/office/drawing/2014/main" id="{184F89EA-F4AC-491E-BE8C-BD39AE0E9AE5}"/>
                  </a:ext>
                </a:extLst>
              </p:cNvPr>
              <p:cNvSpPr txBox="1">
                <a:spLocks noRot="1" noChangeAspect="1" noMove="1" noResize="1" noEditPoints="1" noAdjustHandles="1" noChangeArrowheads="1" noChangeShapeType="1" noTextEdit="1"/>
              </p:cNvSpPr>
              <p:nvPr/>
            </p:nvSpPr>
            <p:spPr>
              <a:xfrm rot="16200000">
                <a:off x="4402361" y="4736939"/>
                <a:ext cx="1126134" cy="461665"/>
              </a:xfrm>
              <a:prstGeom prst="rect">
                <a:avLst/>
              </a:prstGeom>
              <a:blipFill>
                <a:blip r:embed="rId6"/>
                <a:stretch>
                  <a:fillRect l="-10667" t="-2717" r="-30667" b="-1630"/>
                </a:stretch>
              </a:blipFill>
            </p:spPr>
            <p:txBody>
              <a:bodyPr/>
              <a:lstStyle/>
              <a:p>
                <a:r>
                  <a:rPr lang="en-GB">
                    <a:noFill/>
                  </a:rPr>
                  <a:t> </a:t>
                </a:r>
              </a:p>
            </p:txBody>
          </p:sp>
        </mc:Fallback>
      </mc:AlternateContent>
      <p:sp>
        <p:nvSpPr>
          <p:cNvPr id="14" name="Rettangolo 13">
            <a:extLst>
              <a:ext uri="{FF2B5EF4-FFF2-40B4-BE49-F238E27FC236}">
                <a16:creationId xmlns:a16="http://schemas.microsoft.com/office/drawing/2014/main" id="{E2D72246-F217-4535-9044-4CEEF6C31F7E}"/>
              </a:ext>
            </a:extLst>
          </p:cNvPr>
          <p:cNvSpPr/>
          <p:nvPr/>
        </p:nvSpPr>
        <p:spPr>
          <a:xfrm>
            <a:off x="11475795" y="4157937"/>
            <a:ext cx="461665" cy="1708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6F32754-7BFA-4C06-A6E4-5114747DE0E1}"/>
                  </a:ext>
                </a:extLst>
              </p:cNvPr>
              <p:cNvSpPr txBox="1"/>
              <p:nvPr/>
            </p:nvSpPr>
            <p:spPr>
              <a:xfrm rot="16200000">
                <a:off x="10621616" y="4720269"/>
                <a:ext cx="1708357" cy="461665"/>
              </a:xfrm>
              <a:prstGeom prst="rect">
                <a:avLst/>
              </a:prstGeom>
              <a:noFill/>
            </p:spPr>
            <p:txBody>
              <a:bodyPr wrap="square" rtlCol="0">
                <a:spAutoFit/>
              </a:bodyPr>
              <a:lstStyle/>
              <a:p>
                <a14:m>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𝑐𝑜𝑚𝑏</m:t>
                        </m:r>
                      </m:sub>
                    </m:sSub>
                  </m:oMath>
                </a14:m>
                <a:r>
                  <a:rPr lang="en-GB" sz="2400" dirty="0"/>
                  <a:t> [a.u.]</a:t>
                </a:r>
                <a:endParaRPr lang="en-GB" dirty="0"/>
              </a:p>
            </p:txBody>
          </p:sp>
        </mc:Choice>
        <mc:Fallback xmlns="">
          <p:sp>
            <p:nvSpPr>
              <p:cNvPr id="9" name="CasellaDiTesto 8">
                <a:extLst>
                  <a:ext uri="{FF2B5EF4-FFF2-40B4-BE49-F238E27FC236}">
                    <a16:creationId xmlns:a16="http://schemas.microsoft.com/office/drawing/2014/main" id="{F6F32754-7BFA-4C06-A6E4-5114747DE0E1}"/>
                  </a:ext>
                </a:extLst>
              </p:cNvPr>
              <p:cNvSpPr txBox="1">
                <a:spLocks noRot="1" noChangeAspect="1" noMove="1" noResize="1" noEditPoints="1" noAdjustHandles="1" noChangeArrowheads="1" noChangeShapeType="1" noTextEdit="1"/>
              </p:cNvSpPr>
              <p:nvPr/>
            </p:nvSpPr>
            <p:spPr>
              <a:xfrm rot="16200000">
                <a:off x="10621616" y="4720269"/>
                <a:ext cx="1708357" cy="461665"/>
              </a:xfrm>
              <a:prstGeom prst="rect">
                <a:avLst/>
              </a:prstGeom>
              <a:blipFill>
                <a:blip r:embed="rId7"/>
                <a:stretch>
                  <a:fillRect l="-10667" t="-2143" r="-30667" b="-10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C093C3EC-0C20-4CA5-AC1A-4055F4EB7610}"/>
                  </a:ext>
                </a:extLst>
              </p:cNvPr>
              <p:cNvSpPr txBox="1"/>
              <p:nvPr/>
            </p:nvSpPr>
            <p:spPr>
              <a:xfrm>
                <a:off x="10494767" y="3670429"/>
                <a:ext cx="535620"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200" b="1" i="1" smtClean="0">
                              <a:latin typeface="Cambria Math" panose="02040503050406030204" pitchFamily="18" charset="0"/>
                            </a:rPr>
                          </m:ctrlPr>
                        </m:sSubPr>
                        <m:e>
                          <m:r>
                            <a:rPr lang="en-GB" sz="2200" b="1" i="1" smtClean="0">
                              <a:latin typeface="Cambria Math" panose="02040503050406030204" pitchFamily="18" charset="0"/>
                            </a:rPr>
                            <m:t>𝒕</m:t>
                          </m:r>
                        </m:e>
                        <m:sub>
                          <m:r>
                            <a:rPr lang="en-GB" sz="2200" b="1" i="1" smtClean="0">
                              <a:latin typeface="Cambria Math" panose="02040503050406030204" pitchFamily="18" charset="0"/>
                            </a:rPr>
                            <m:t>𝑹𝑭</m:t>
                          </m:r>
                        </m:sub>
                      </m:sSub>
                    </m:oMath>
                  </m:oMathPara>
                </a14:m>
                <a:endParaRPr lang="en-GB" sz="2200" b="1" dirty="0"/>
              </a:p>
            </p:txBody>
          </p:sp>
        </mc:Choice>
        <mc:Fallback xmlns="">
          <p:sp>
            <p:nvSpPr>
              <p:cNvPr id="16" name="CasellaDiTesto 15">
                <a:extLst>
                  <a:ext uri="{FF2B5EF4-FFF2-40B4-BE49-F238E27FC236}">
                    <a16:creationId xmlns:a16="http://schemas.microsoft.com/office/drawing/2014/main" id="{C093C3EC-0C20-4CA5-AC1A-4055F4EB7610}"/>
                  </a:ext>
                </a:extLst>
              </p:cNvPr>
              <p:cNvSpPr txBox="1">
                <a:spLocks noRot="1" noChangeAspect="1" noMove="1" noResize="1" noEditPoints="1" noAdjustHandles="1" noChangeArrowheads="1" noChangeShapeType="1" noTextEdit="1"/>
              </p:cNvSpPr>
              <p:nvPr/>
            </p:nvSpPr>
            <p:spPr>
              <a:xfrm>
                <a:off x="10494767" y="3670429"/>
                <a:ext cx="535620" cy="430887"/>
              </a:xfrm>
              <a:prstGeom prst="rect">
                <a:avLst/>
              </a:prstGeom>
              <a:blipFill>
                <a:blip r:embed="rId8"/>
                <a:stretch>
                  <a:fillRect r="-5747" b="-14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E8A6E10B-3A04-4A94-AF24-45C4BD9DB85F}"/>
                  </a:ext>
                </a:extLst>
              </p:cNvPr>
              <p:cNvSpPr txBox="1"/>
              <p:nvPr/>
            </p:nvSpPr>
            <p:spPr>
              <a:xfrm>
                <a:off x="6858284" y="3675271"/>
                <a:ext cx="535620"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200" b="1" i="1" smtClean="0">
                              <a:solidFill>
                                <a:srgbClr val="FF0000"/>
                              </a:solidFill>
                              <a:latin typeface="Cambria Math" panose="02040503050406030204" pitchFamily="18" charset="0"/>
                            </a:rPr>
                          </m:ctrlPr>
                        </m:sSubPr>
                        <m:e>
                          <m:r>
                            <a:rPr lang="en-GB" sz="2200" b="1" i="1" smtClean="0">
                              <a:solidFill>
                                <a:srgbClr val="FF0000"/>
                              </a:solidFill>
                              <a:latin typeface="Cambria Math" panose="02040503050406030204" pitchFamily="18" charset="0"/>
                              <a:ea typeface="Cambria Math" panose="02040503050406030204" pitchFamily="18" charset="0"/>
                            </a:rPr>
                            <m:t>∆</m:t>
                          </m:r>
                          <m:r>
                            <a:rPr lang="en-GB" sz="2200" b="1" i="1" smtClean="0">
                              <a:solidFill>
                                <a:srgbClr val="FF0000"/>
                              </a:solidFill>
                              <a:latin typeface="Cambria Math" panose="02040503050406030204" pitchFamily="18" charset="0"/>
                              <a:ea typeface="Cambria Math" panose="02040503050406030204" pitchFamily="18" charset="0"/>
                            </a:rPr>
                            <m:t>𝒕</m:t>
                          </m:r>
                        </m:e>
                        <m:sub>
                          <m:r>
                            <a:rPr lang="en-GB" sz="2200" b="1" i="1" smtClean="0">
                              <a:solidFill>
                                <a:srgbClr val="FF0000"/>
                              </a:solidFill>
                              <a:latin typeface="Cambria Math" panose="02040503050406030204" pitchFamily="18" charset="0"/>
                            </a:rPr>
                            <m:t>𝒔</m:t>
                          </m:r>
                        </m:sub>
                      </m:sSub>
                    </m:oMath>
                  </m:oMathPara>
                </a14:m>
                <a:endParaRPr lang="en-GB" sz="2200" b="1" dirty="0"/>
              </a:p>
            </p:txBody>
          </p:sp>
        </mc:Choice>
        <mc:Fallback xmlns="">
          <p:sp>
            <p:nvSpPr>
              <p:cNvPr id="18" name="CasellaDiTesto 17">
                <a:extLst>
                  <a:ext uri="{FF2B5EF4-FFF2-40B4-BE49-F238E27FC236}">
                    <a16:creationId xmlns:a16="http://schemas.microsoft.com/office/drawing/2014/main" id="{E8A6E10B-3A04-4A94-AF24-45C4BD9DB85F}"/>
                  </a:ext>
                </a:extLst>
              </p:cNvPr>
              <p:cNvSpPr txBox="1">
                <a:spLocks noRot="1" noChangeAspect="1" noMove="1" noResize="1" noEditPoints="1" noAdjustHandles="1" noChangeArrowheads="1" noChangeShapeType="1" noTextEdit="1"/>
              </p:cNvSpPr>
              <p:nvPr/>
            </p:nvSpPr>
            <p:spPr>
              <a:xfrm>
                <a:off x="6858284" y="3675271"/>
                <a:ext cx="535620" cy="430887"/>
              </a:xfrm>
              <a:prstGeom prst="rect">
                <a:avLst/>
              </a:prstGeom>
              <a:blipFill>
                <a:blip r:embed="rId9"/>
                <a:stretch>
                  <a:fillRect l="-11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A6B3A2AB-EE9B-47A8-B68B-9DC9EBCB3C54}"/>
                  </a:ext>
                </a:extLst>
              </p:cNvPr>
              <p:cNvSpPr txBox="1"/>
              <p:nvPr/>
            </p:nvSpPr>
            <p:spPr>
              <a:xfrm>
                <a:off x="5680757" y="3701455"/>
                <a:ext cx="535620"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200" b="1" i="1" smtClean="0">
                          <a:latin typeface="Cambria Math" panose="02040503050406030204" pitchFamily="18" charset="0"/>
                        </a:rPr>
                        <m:t>𝟎</m:t>
                      </m:r>
                    </m:oMath>
                  </m:oMathPara>
                </a14:m>
                <a:endParaRPr lang="en-GB" sz="2200" b="1" dirty="0"/>
              </a:p>
            </p:txBody>
          </p:sp>
        </mc:Choice>
        <mc:Fallback xmlns="">
          <p:sp>
            <p:nvSpPr>
              <p:cNvPr id="19" name="CasellaDiTesto 18">
                <a:extLst>
                  <a:ext uri="{FF2B5EF4-FFF2-40B4-BE49-F238E27FC236}">
                    <a16:creationId xmlns:a16="http://schemas.microsoft.com/office/drawing/2014/main" id="{A6B3A2AB-EE9B-47A8-B68B-9DC9EBCB3C54}"/>
                  </a:ext>
                </a:extLst>
              </p:cNvPr>
              <p:cNvSpPr txBox="1">
                <a:spLocks noRot="1" noChangeAspect="1" noMove="1" noResize="1" noEditPoints="1" noAdjustHandles="1" noChangeArrowheads="1" noChangeShapeType="1" noTextEdit="1"/>
              </p:cNvSpPr>
              <p:nvPr/>
            </p:nvSpPr>
            <p:spPr>
              <a:xfrm>
                <a:off x="5680757" y="3701455"/>
                <a:ext cx="535620" cy="43088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EF03D8D3-B4A6-415E-96F4-6C9EED6729A5}"/>
                  </a:ext>
                </a:extLst>
              </p:cNvPr>
              <p:cNvSpPr txBox="1"/>
              <p:nvPr/>
            </p:nvSpPr>
            <p:spPr>
              <a:xfrm>
                <a:off x="72390" y="3786107"/>
                <a:ext cx="4662205" cy="2862322"/>
              </a:xfrm>
              <a:prstGeom prst="rect">
                <a:avLst/>
              </a:prstGeom>
              <a:noFill/>
            </p:spPr>
            <p:txBody>
              <a:bodyPr wrap="square">
                <a:spAutoFit/>
              </a:bodyPr>
              <a:lstStyle/>
              <a:p>
                <a:pPr marL="742950" lvl="1" indent="-285750">
                  <a:buFont typeface="Wingdings" panose="05000000000000000000" pitchFamily="2" charset="2"/>
                  <a:buChar char="Ø"/>
                </a:pPr>
                <a:r>
                  <a:rPr lang="en-GB" dirty="0"/>
                  <a:t>The output from the comb generator is the filter itself shifted by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ea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𝑡</m:t>
                        </m:r>
                      </m:e>
                      <m:sub>
                        <m:r>
                          <a:rPr lang="en-GB" b="0" i="1">
                            <a:solidFill>
                              <a:schemeClr val="tx1"/>
                            </a:solidFill>
                            <a:latin typeface="Cambria Math" panose="02040503050406030204" pitchFamily="18" charset="0"/>
                            <a:ea typeface="Cambria Math" panose="02040503050406030204" pitchFamily="18" charset="0"/>
                          </a:rPr>
                          <m:t>𝑠</m:t>
                        </m:r>
                      </m:sub>
                    </m:sSub>
                    <m:r>
                      <a:rPr lang="en-GB" b="0" i="1" smtClean="0">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rPr>
                      <m:t>𝜏</m:t>
                    </m:r>
                  </m:oMath>
                </a14:m>
                <a:r>
                  <a:rPr lang="en-GB" dirty="0"/>
                  <a:t>.</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The relative phase between </a:t>
                </a:r>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𝜆</m:t>
                    </m:r>
                  </m:oMath>
                </a14:m>
                <a:r>
                  <a:rPr lang="en-GB" dirty="0">
                    <a:solidFill>
                      <a:schemeClr val="tx1"/>
                    </a:solidFill>
                  </a:rPr>
                  <a:t> and </a:t>
                </a:r>
                <a14:m>
                  <m:oMath xmlns:m="http://schemas.openxmlformats.org/officeDocument/2006/math">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𝑐𝑜𝑚𝑏</m:t>
                        </m:r>
                      </m:sub>
                    </m:sSub>
                  </m:oMath>
                </a14:m>
                <a:r>
                  <a:rPr lang="en-GB" dirty="0">
                    <a:solidFill>
                      <a:schemeClr val="tx1"/>
                    </a:solidFill>
                  </a:rPr>
                  <a:t> is preserved over time.</a:t>
                </a:r>
              </a:p>
              <a:p>
                <a:pPr marL="1200150" lvl="2" indent="-285750">
                  <a:buFont typeface="Arial" panose="020B0604020202020204" pitchFamily="34" charset="0"/>
                  <a:buChar char="•"/>
                </a:pPr>
                <a:r>
                  <a:rPr lang="en-GB" dirty="0"/>
                  <a:t>Required for phase detection.</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This model is not realistic since the signal entering the comb-generator is not a delta function, as shown before.</a:t>
                </a:r>
              </a:p>
            </p:txBody>
          </p:sp>
        </mc:Choice>
        <mc:Fallback xmlns="">
          <p:sp>
            <p:nvSpPr>
              <p:cNvPr id="17" name="CasellaDiTesto 16">
                <a:extLst>
                  <a:ext uri="{FF2B5EF4-FFF2-40B4-BE49-F238E27FC236}">
                    <a16:creationId xmlns:a16="http://schemas.microsoft.com/office/drawing/2014/main" id="{EF03D8D3-B4A6-415E-96F4-6C9EED6729A5}"/>
                  </a:ext>
                </a:extLst>
              </p:cNvPr>
              <p:cNvSpPr txBox="1">
                <a:spLocks noRot="1" noChangeAspect="1" noMove="1" noResize="1" noEditPoints="1" noAdjustHandles="1" noChangeArrowheads="1" noChangeShapeType="1" noTextEdit="1"/>
              </p:cNvSpPr>
              <p:nvPr/>
            </p:nvSpPr>
            <p:spPr>
              <a:xfrm>
                <a:off x="72390" y="3786107"/>
                <a:ext cx="4662205" cy="2862322"/>
              </a:xfrm>
              <a:prstGeom prst="rect">
                <a:avLst/>
              </a:prstGeom>
              <a:blipFill>
                <a:blip r:embed="rId11"/>
                <a:stretch>
                  <a:fillRect t="-1064" b="-234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0A654EC-F24C-4068-B2D1-9EB2DEA7F414}"/>
                  </a:ext>
                </a:extLst>
              </p:cNvPr>
              <p:cNvSpPr txBox="1"/>
              <p:nvPr/>
            </p:nvSpPr>
            <p:spPr>
              <a:xfrm>
                <a:off x="5175710" y="1974117"/>
                <a:ext cx="1814104" cy="369332"/>
              </a:xfrm>
              <a:prstGeom prst="rect">
                <a:avLst/>
              </a:prstGeom>
              <a:noFill/>
            </p:spPr>
            <p:txBody>
              <a:bodyPr wrap="square">
                <a:spAutoFit/>
              </a:bodyPr>
              <a:lstStyle/>
              <a:p>
                <a14:m>
                  <m:oMath xmlns:m="http://schemas.openxmlformats.org/officeDocument/2006/math">
                    <m:r>
                      <a:rPr lang="en-GB" b="1" i="1" smtClean="0">
                        <a:solidFill>
                          <a:srgbClr val="BF00BF"/>
                        </a:solidFill>
                        <a:latin typeface="Cambria Math" panose="02040503050406030204" pitchFamily="18" charset="0"/>
                      </a:rPr>
                      <m:t>𝝉</m:t>
                    </m:r>
                    <m:r>
                      <a:rPr lang="en-GB" b="1" i="1" smtClean="0">
                        <a:solidFill>
                          <a:srgbClr val="BF00BF"/>
                        </a:solidFill>
                        <a:latin typeface="Cambria Math" panose="02040503050406030204" pitchFamily="18" charset="0"/>
                      </a:rPr>
                      <m:t> </m:t>
                    </m:r>
                  </m:oMath>
                </a14:m>
                <a:r>
                  <a:rPr lang="en-GB" b="1" dirty="0">
                    <a:solidFill>
                      <a:srgbClr val="BF00BF"/>
                    </a:solidFill>
                  </a:rPr>
                  <a:t>= </a:t>
                </a:r>
                <a14:m>
                  <m:oMath xmlns:m="http://schemas.openxmlformats.org/officeDocument/2006/math">
                    <m:r>
                      <a:rPr lang="en-GB" b="1" i="1" dirty="0" smtClean="0">
                        <a:solidFill>
                          <a:srgbClr val="BF00BF"/>
                        </a:solidFill>
                        <a:latin typeface="Cambria Math" panose="02040503050406030204" pitchFamily="18" charset="0"/>
                      </a:rPr>
                      <m:t>𝑨</m:t>
                    </m:r>
                  </m:oMath>
                </a14:m>
                <a:r>
                  <a:rPr lang="en-GB" b="1" dirty="0">
                    <a:solidFill>
                      <a:srgbClr val="BF00BF"/>
                    </a:solidFill>
                  </a:rPr>
                  <a:t>cos(</a:t>
                </a:r>
                <a14:m>
                  <m:oMath xmlns:m="http://schemas.openxmlformats.org/officeDocument/2006/math">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𝝎</m:t>
                        </m:r>
                      </m:e>
                      <m:sub>
                        <m:r>
                          <a:rPr lang="en-GB" b="1" i="1">
                            <a:solidFill>
                              <a:srgbClr val="BF00BF"/>
                            </a:solidFill>
                            <a:latin typeface="Cambria Math" panose="02040503050406030204" pitchFamily="18" charset="0"/>
                          </a:rPr>
                          <m:t>𝒔</m:t>
                        </m:r>
                      </m:sub>
                    </m:sSub>
                    <m:r>
                      <a:rPr lang="en-GB" b="1" i="1">
                        <a:solidFill>
                          <a:srgbClr val="BF00BF"/>
                        </a:solidFill>
                        <a:latin typeface="Cambria Math" panose="02040503050406030204" pitchFamily="18" charset="0"/>
                      </a:rPr>
                      <m:t>𝒌</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𝑻</m:t>
                        </m:r>
                      </m:e>
                      <m:sub>
                        <m:r>
                          <a:rPr lang="en-GB" b="1" i="1">
                            <a:solidFill>
                              <a:srgbClr val="BF00BF"/>
                            </a:solidFill>
                            <a:latin typeface="Cambria Math" panose="02040503050406030204" pitchFamily="18" charset="0"/>
                          </a:rPr>
                          <m:t>𝟎</m:t>
                        </m:r>
                      </m:sub>
                    </m:sSub>
                    <m:r>
                      <a:rPr lang="en-GB" b="1" i="1">
                        <a:solidFill>
                          <a:srgbClr val="BF00BF"/>
                        </a:solidFill>
                        <a:latin typeface="Cambria Math" panose="02040503050406030204" pitchFamily="18" charset="0"/>
                      </a:rPr>
                      <m:t>)</m:t>
                    </m:r>
                  </m:oMath>
                </a14:m>
                <a:endParaRPr lang="en-GB" b="1" dirty="0">
                  <a:solidFill>
                    <a:srgbClr val="BF00BF"/>
                  </a:solidFill>
                </a:endParaRPr>
              </a:p>
            </p:txBody>
          </p:sp>
        </mc:Choice>
        <mc:Fallback xmlns="">
          <p:sp>
            <p:nvSpPr>
              <p:cNvPr id="20" name="CasellaDiTesto 19">
                <a:extLst>
                  <a:ext uri="{FF2B5EF4-FFF2-40B4-BE49-F238E27FC236}">
                    <a16:creationId xmlns:a16="http://schemas.microsoft.com/office/drawing/2014/main" id="{D0A654EC-F24C-4068-B2D1-9EB2DEA7F414}"/>
                  </a:ext>
                </a:extLst>
              </p:cNvPr>
              <p:cNvSpPr txBox="1">
                <a:spLocks noRot="1" noChangeAspect="1" noMove="1" noResize="1" noEditPoints="1" noAdjustHandles="1" noChangeArrowheads="1" noChangeShapeType="1" noTextEdit="1"/>
              </p:cNvSpPr>
              <p:nvPr/>
            </p:nvSpPr>
            <p:spPr>
              <a:xfrm>
                <a:off x="5175710" y="1974117"/>
                <a:ext cx="1814104" cy="369332"/>
              </a:xfrm>
              <a:prstGeom prst="rect">
                <a:avLst/>
              </a:prstGeom>
              <a:blipFill>
                <a:blip r:embed="rId12"/>
                <a:stretch>
                  <a:fillRect t="-10000" r="-1342"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743115D-A16A-4087-BEA5-75E9E675159C}"/>
                  </a:ext>
                </a:extLst>
              </p:cNvPr>
              <p:cNvSpPr txBox="1"/>
              <p:nvPr/>
            </p:nvSpPr>
            <p:spPr>
              <a:xfrm>
                <a:off x="7425964" y="1835617"/>
                <a:ext cx="3384659" cy="646331"/>
              </a:xfrm>
              <a:prstGeom prst="rect">
                <a:avLst/>
              </a:prstGeom>
              <a:noFill/>
            </p:spPr>
            <p:txBody>
              <a:bodyPr wrap="square" rtlCol="0">
                <a:spAutoFit/>
              </a:bodyPr>
              <a:lstStyle/>
              <a:p>
                <a14:m>
                  <m:oMath xmlns:m="http://schemas.openxmlformats.org/officeDocument/2006/math">
                    <m:r>
                      <a:rPr lang="en-GB" b="1" i="1" dirty="0" smtClean="0">
                        <a:latin typeface="Cambria Math" panose="02040503050406030204" pitchFamily="18" charset="0"/>
                      </a:rPr>
                      <m:t>𝑨</m:t>
                    </m:r>
                  </m:oMath>
                </a14:m>
                <a:r>
                  <a:rPr lang="en-GB" b="1" dirty="0"/>
                  <a:t>: oscillation amplitude = 0.1 rad</a:t>
                </a:r>
              </a:p>
              <a:p>
                <a14:m>
                  <m:oMath xmlns:m="http://schemas.openxmlformats.org/officeDocument/2006/math">
                    <m:r>
                      <a:rPr lang="en-GB" b="1" i="1" dirty="0" smtClean="0">
                        <a:latin typeface="Cambria Math" panose="02040503050406030204" pitchFamily="18" charset="0"/>
                      </a:rPr>
                      <m:t>𝒌</m:t>
                    </m:r>
                  </m:oMath>
                </a14:m>
                <a:r>
                  <a:rPr lang="en-GB" b="1" dirty="0"/>
                  <a:t>: turn number</a:t>
                </a:r>
              </a:p>
            </p:txBody>
          </p:sp>
        </mc:Choice>
        <mc:Fallback xmlns="">
          <p:sp>
            <p:nvSpPr>
              <p:cNvPr id="13" name="CasellaDiTesto 12">
                <a:extLst>
                  <a:ext uri="{FF2B5EF4-FFF2-40B4-BE49-F238E27FC236}">
                    <a16:creationId xmlns:a16="http://schemas.microsoft.com/office/drawing/2014/main" id="{F743115D-A16A-4087-BEA5-75E9E675159C}"/>
                  </a:ext>
                </a:extLst>
              </p:cNvPr>
              <p:cNvSpPr txBox="1">
                <a:spLocks noRot="1" noChangeAspect="1" noMove="1" noResize="1" noEditPoints="1" noAdjustHandles="1" noChangeArrowheads="1" noChangeShapeType="1" noTextEdit="1"/>
              </p:cNvSpPr>
              <p:nvPr/>
            </p:nvSpPr>
            <p:spPr>
              <a:xfrm>
                <a:off x="7425964" y="1835617"/>
                <a:ext cx="3384659" cy="646331"/>
              </a:xfrm>
              <a:prstGeom prst="rect">
                <a:avLst/>
              </a:prstGeom>
              <a:blipFill>
                <a:blip r:embed="rId13"/>
                <a:stretch>
                  <a:fillRect t="-4717" b="-14151"/>
                </a:stretch>
              </a:blipFill>
            </p:spPr>
            <p:txBody>
              <a:bodyPr/>
              <a:lstStyle/>
              <a:p>
                <a:r>
                  <a:rPr lang="en-GB">
                    <a:noFill/>
                  </a:rPr>
                  <a:t> </a:t>
                </a:r>
              </a:p>
            </p:txBody>
          </p:sp>
        </mc:Fallback>
      </mc:AlternateContent>
      <p:sp>
        <p:nvSpPr>
          <p:cNvPr id="3" name="Freccia a destra 2">
            <a:extLst>
              <a:ext uri="{FF2B5EF4-FFF2-40B4-BE49-F238E27FC236}">
                <a16:creationId xmlns:a16="http://schemas.microsoft.com/office/drawing/2014/main" id="{0001FD28-29BC-4082-A4AB-F402D7C466A8}"/>
              </a:ext>
            </a:extLst>
          </p:cNvPr>
          <p:cNvSpPr/>
          <p:nvPr/>
        </p:nvSpPr>
        <p:spPr>
          <a:xfrm>
            <a:off x="2655356" y="3251582"/>
            <a:ext cx="248574" cy="2933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3607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72CD4213-A5BD-4373-A463-FBFD81DEF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177" y="3837308"/>
            <a:ext cx="6597964" cy="3183821"/>
          </a:xfrm>
          <a:prstGeom prst="rect">
            <a:avLst/>
          </a:prstGeom>
        </p:spPr>
      </p:pic>
      <p:pic>
        <p:nvPicPr>
          <p:cNvPr id="6" name="Immagine 5">
            <a:extLst>
              <a:ext uri="{FF2B5EF4-FFF2-40B4-BE49-F238E27FC236}">
                <a16:creationId xmlns:a16="http://schemas.microsoft.com/office/drawing/2014/main" id="{50F61FE4-EE10-4BBB-8763-F74D60F8D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0" y="3837309"/>
            <a:ext cx="6597964" cy="3183820"/>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871FC26-1130-49A2-ABAC-F068AF539795}"/>
                  </a:ext>
                </a:extLst>
              </p:cNvPr>
              <p:cNvSpPr txBox="1"/>
              <p:nvPr/>
            </p:nvSpPr>
            <p:spPr>
              <a:xfrm>
                <a:off x="10301" y="821955"/>
                <a:ext cx="12329660" cy="3183820"/>
              </a:xfrm>
              <a:prstGeom prst="rect">
                <a:avLst/>
              </a:prstGeom>
              <a:noFill/>
            </p:spPr>
            <p:txBody>
              <a:bodyPr wrap="square" rtlCol="0">
                <a:spAutoFit/>
              </a:bodyPr>
              <a:lstStyle/>
              <a:p>
                <a:pPr marL="285750" indent="-285750">
                  <a:buFont typeface="Wingdings" panose="05000000000000000000" pitchFamily="2" charset="2"/>
                  <a:buChar char="q"/>
                </a:pPr>
                <a:r>
                  <a:rPr lang="en-GB" b="1" dirty="0"/>
                  <a:t>Second example: </a:t>
                </a:r>
                <a:r>
                  <a:rPr lang="en-GB" dirty="0"/>
                  <a:t>The input signal is Gaussian with mean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ea typeface="Cambria Math" panose="02040503050406030204" pitchFamily="18" charset="0"/>
                          </a:rPr>
                          <m:t>𝑠</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𝜏</m:t>
                    </m:r>
                  </m:oMath>
                </a14:m>
                <a:r>
                  <a:rPr lang="en-GB" dirty="0"/>
                  <a:t> and with </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𝜎</m:t>
                        </m:r>
                      </m:e>
                      <m:sub>
                        <m:r>
                          <a:rPr lang="en-GB" b="0" i="1">
                            <a:latin typeface="Cambria Math" panose="02040503050406030204" pitchFamily="18" charset="0"/>
                          </a:rPr>
                          <m:t>𝑧</m:t>
                        </m:r>
                      </m:sub>
                    </m:sSub>
                  </m:oMath>
                </a14:m>
                <a:r>
                  <a:rPr lang="en-GB" dirty="0"/>
                  <a:t> = 20 mm or 30 mm.</a:t>
                </a:r>
              </a:p>
              <a:p>
                <a:pPr marL="742950" lvl="1" indent="-285750">
                  <a:buFont typeface="Wingdings" panose="05000000000000000000" pitchFamily="2" charset="2"/>
                  <a:buChar char="Ø"/>
                </a:pPr>
                <a:r>
                  <a:rPr lang="en-GB" dirty="0">
                    <a:solidFill>
                      <a:schemeClr val="tx1"/>
                    </a:solidFill>
                  </a:rPr>
                  <a:t>We obtain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𝑐𝑜𝑚𝑏</m:t>
                        </m:r>
                      </m:sub>
                    </m:sSub>
                  </m:oMath>
                </a14:m>
                <a:r>
                  <a:rPr lang="en-GB" dirty="0"/>
                  <a:t> by convolving this signal with the comb-filter in time domain</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lvl="1"/>
                <a:endParaRPr lang="en-GB" b="1" dirty="0"/>
              </a:p>
              <a:p>
                <a:pPr marL="742950" lvl="1" indent="-285750">
                  <a:buFont typeface="Wingdings" panose="05000000000000000000" pitchFamily="2" charset="2"/>
                  <a:buChar char="Ø"/>
                </a:pPr>
                <a:r>
                  <a:rPr lang="en-GB" dirty="0"/>
                  <a:t>The output of the comb generator is sinusoidal with frequency 6</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a:t>
                </a:r>
              </a:p>
              <a:p>
                <a:pPr marL="1200150" lvl="2" indent="-285750">
                  <a:buFont typeface="Arial" panose="020B0604020202020204" pitchFamily="34" charset="0"/>
                  <a:buChar char="•"/>
                </a:pPr>
                <a:r>
                  <a:rPr lang="en-GB" dirty="0"/>
                  <a:t>The filter sinc-functions at higher frequencies are made negligible by the Gaussian spectrum.</a:t>
                </a:r>
              </a:p>
              <a:p>
                <a:pPr marL="742950" lvl="1" indent="-285750">
                  <a:buFont typeface="Wingdings" panose="05000000000000000000" pitchFamily="2" charset="2"/>
                  <a:buChar char="Ø"/>
                </a:pPr>
                <a:r>
                  <a:rPr lang="en-GB" dirty="0"/>
                  <a:t>The relative phase between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is preserved over time. This is essential for phase detection.</a:t>
                </a:r>
              </a:p>
              <a:p>
                <a:pPr marL="1200150" lvl="2" indent="-285750">
                  <a:buFont typeface="Arial" panose="020B0604020202020204" pitchFamily="34" charset="0"/>
                  <a:buChar char="•"/>
                </a:pPr>
                <a:r>
                  <a:rPr lang="en-GB" dirty="0"/>
                  <a:t>With respect to the mean of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 this phase difference is equal to </a:t>
                </a:r>
                <a14:m>
                  <m:oMath xmlns:m="http://schemas.openxmlformats.org/officeDocument/2006/math">
                    <m:r>
                      <a:rPr lang="en-GB" b="0" i="1" smtClean="0">
                        <a:solidFill>
                          <a:schemeClr val="tx1"/>
                        </a:solidFill>
                        <a:latin typeface="Cambria Math" panose="02040503050406030204" pitchFamily="18" charset="0"/>
                      </a:rPr>
                      <m:t>6</m:t>
                    </m:r>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rPr>
                          <m:t>𝑟𝑓</m:t>
                        </m:r>
                      </m:sub>
                    </m:sSub>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𝑡</m:t>
                        </m:r>
                      </m:e>
                      <m:sub>
                        <m:r>
                          <a:rPr lang="en-GB" b="0" i="1">
                            <a:solidFill>
                              <a:schemeClr val="tx1"/>
                            </a:solidFill>
                            <a:latin typeface="Cambria Math" panose="02040503050406030204" pitchFamily="18" charset="0"/>
                          </a:rPr>
                          <m:t>𝑎</m:t>
                        </m:r>
                      </m:sub>
                    </m:sSub>
                  </m:oMath>
                </a14:m>
                <a:r>
                  <a:rPr lang="en-GB" dirty="0"/>
                  <a:t> and is larger for longer bunches. </a:t>
                </a:r>
              </a:p>
              <a:p>
                <a:pPr marL="742950" lvl="1" indent="-285750">
                  <a:buFont typeface="Wingdings" panose="05000000000000000000" pitchFamily="2" charset="2"/>
                  <a:buChar char="Ø"/>
                </a:pPr>
                <a:r>
                  <a:rPr lang="en-GB" dirty="0"/>
                  <a:t>For large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𝑧</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is amplitude-modulated in correspondence of the first and fourth periods (amplitude </a:t>
                </a:r>
                <a14:m>
                  <m:oMath xmlns:m="http://schemas.openxmlformats.org/officeDocument/2006/math">
                    <m:d>
                      <m:dPr>
                        <m:begChr m:val="|"/>
                        <m:endChr m:val="|"/>
                        <m:ctrlPr>
                          <a:rPr lang="en-GB" i="1" smtClean="0">
                            <a:solidFill>
                              <a:schemeClr val="tx1"/>
                            </a:solidFill>
                            <a:latin typeface="Cambria Math" panose="02040503050406030204" pitchFamily="18" charset="0"/>
                            <a:ea typeface="Cambria Math" panose="02040503050406030204" pitchFamily="18" charset="0"/>
                          </a:rPr>
                        </m:ctrlPr>
                      </m:dPr>
                      <m:e>
                        <m:r>
                          <a:rPr lang="en-GB" b="0" i="1">
                            <a:solidFill>
                              <a:schemeClr val="tx1"/>
                            </a:solidFill>
                            <a:latin typeface="Cambria Math" panose="02040503050406030204" pitchFamily="18" charset="0"/>
                            <a:ea typeface="Cambria Math" panose="02040503050406030204" pitchFamily="18" charset="0"/>
                          </a:rPr>
                          <m:t>𝐴</m:t>
                        </m:r>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𝑡</m:t>
                        </m:r>
                        <m:r>
                          <a:rPr lang="en-GB" b="0" i="1">
                            <a:solidFill>
                              <a:schemeClr val="tx1"/>
                            </a:solidFill>
                            <a:latin typeface="Cambria Math" panose="02040503050406030204" pitchFamily="18" charset="0"/>
                            <a:ea typeface="Cambria Math" panose="02040503050406030204" pitchFamily="18" charset="0"/>
                          </a:rPr>
                          <m:t>)</m:t>
                        </m:r>
                      </m:e>
                    </m:d>
                  </m:oMath>
                </a14:m>
                <a:r>
                  <a:rPr lang="en-GB" dirty="0">
                    <a:solidFill>
                      <a:schemeClr val="tx1"/>
                    </a:solidFill>
                  </a:rPr>
                  <a:t>).</a:t>
                </a:r>
                <a:endParaRPr lang="en-GB" dirty="0"/>
              </a:p>
              <a:p>
                <a:pPr marL="742950" lvl="1" indent="-285750">
                  <a:buFont typeface="Wingdings" panose="05000000000000000000" pitchFamily="2" charset="2"/>
                  <a:buChar char="Ø"/>
                </a:pPr>
                <a:r>
                  <a:rPr lang="en-GB" dirty="0"/>
                  <a:t>This better model is not realistic yet since the comb-generator input is not Gaussian, but a differentiated Gaussian.</a:t>
                </a:r>
              </a:p>
            </p:txBody>
          </p:sp>
        </mc:Choice>
        <mc:Fallback xmlns="">
          <p:sp>
            <p:nvSpPr>
              <p:cNvPr id="8" name="CasellaDiTesto 7">
                <a:extLst>
                  <a:ext uri="{FF2B5EF4-FFF2-40B4-BE49-F238E27FC236}">
                    <a16:creationId xmlns:a16="http://schemas.microsoft.com/office/drawing/2014/main" id="{D871FC26-1130-49A2-ABAC-F068AF539795}"/>
                  </a:ext>
                </a:extLst>
              </p:cNvPr>
              <p:cNvSpPr txBox="1">
                <a:spLocks noRot="1" noChangeAspect="1" noMove="1" noResize="1" noEditPoints="1" noAdjustHandles="1" noChangeArrowheads="1" noChangeShapeType="1" noTextEdit="1"/>
              </p:cNvSpPr>
              <p:nvPr/>
            </p:nvSpPr>
            <p:spPr>
              <a:xfrm>
                <a:off x="10301" y="821955"/>
                <a:ext cx="12329660" cy="3183820"/>
              </a:xfrm>
              <a:prstGeom prst="rect">
                <a:avLst/>
              </a:prstGeom>
              <a:blipFill>
                <a:blip r:embed="rId4"/>
                <a:stretch>
                  <a:fillRect l="-346" t="-1149" b="-2107"/>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3F886D82-CD2B-4D51-A3B2-CF4870B14371}"/>
              </a:ext>
            </a:extLst>
          </p:cNvPr>
          <p:cNvSpPr>
            <a:spLocks noGrp="1"/>
          </p:cNvSpPr>
          <p:nvPr>
            <p:ph type="sldNum" sz="quarter" idx="12"/>
          </p:nvPr>
        </p:nvSpPr>
        <p:spPr/>
        <p:txBody>
          <a:bodyPr/>
          <a:lstStyle/>
          <a:p>
            <a:fld id="{F556478C-EA8F-4B12-8AB2-8053E5C3663D}" type="slidenum">
              <a:rPr lang="en-GB" smtClean="0"/>
              <a:t>91</a:t>
            </a:fld>
            <a:endParaRPr lang="en-GB"/>
          </a:p>
        </p:txBody>
      </p:sp>
      <p:sp>
        <p:nvSpPr>
          <p:cNvPr id="19" name="Rettangolo 18">
            <a:extLst>
              <a:ext uri="{FF2B5EF4-FFF2-40B4-BE49-F238E27FC236}">
                <a16:creationId xmlns:a16="http://schemas.microsoft.com/office/drawing/2014/main" id="{D13158B9-ED3D-4E3A-8F50-DCD1A06C285B}"/>
              </a:ext>
            </a:extLst>
          </p:cNvPr>
          <p:cNvSpPr/>
          <p:nvPr/>
        </p:nvSpPr>
        <p:spPr>
          <a:xfrm>
            <a:off x="5752194" y="4559625"/>
            <a:ext cx="384226" cy="17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tangolo 22">
            <a:extLst>
              <a:ext uri="{FF2B5EF4-FFF2-40B4-BE49-F238E27FC236}">
                <a16:creationId xmlns:a16="http://schemas.microsoft.com/office/drawing/2014/main" id="{02DFD3D5-27E5-4816-A9AC-7CC8D19C53B2}"/>
              </a:ext>
            </a:extLst>
          </p:cNvPr>
          <p:cNvSpPr/>
          <p:nvPr/>
        </p:nvSpPr>
        <p:spPr>
          <a:xfrm>
            <a:off x="-65130" y="4330469"/>
            <a:ext cx="591697" cy="2172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E5C636A4-7A95-4640-B97B-43BEF0B5166A}"/>
                  </a:ext>
                </a:extLst>
              </p:cNvPr>
              <p:cNvSpPr txBox="1"/>
              <p:nvPr/>
            </p:nvSpPr>
            <p:spPr>
              <a:xfrm rot="16200000">
                <a:off x="-267332" y="5013038"/>
                <a:ext cx="1126134" cy="461665"/>
              </a:xfrm>
              <a:prstGeom prst="rect">
                <a:avLst/>
              </a:prstGeom>
              <a:noFill/>
            </p:spPr>
            <p:txBody>
              <a:bodyPr wrap="square" rtlCol="0">
                <a:spAutoFit/>
              </a:bodyPr>
              <a:lstStyle/>
              <a:p>
                <a14:m>
                  <m:oMath xmlns:m="http://schemas.openxmlformats.org/officeDocument/2006/math">
                    <m:r>
                      <a:rPr lang="en-GB" sz="2400" b="0" i="1">
                        <a:latin typeface="Cambria Math" panose="02040503050406030204" pitchFamily="18" charset="0"/>
                        <a:ea typeface="Cambria Math" panose="02040503050406030204" pitchFamily="18" charset="0"/>
                      </a:rPr>
                      <m:t>𝜆</m:t>
                    </m:r>
                  </m:oMath>
                </a14:m>
                <a:r>
                  <a:rPr lang="en-GB" sz="2400" dirty="0"/>
                  <a:t> [a.u.]</a:t>
                </a:r>
                <a:endParaRPr lang="en-GB" dirty="0"/>
              </a:p>
            </p:txBody>
          </p:sp>
        </mc:Choice>
        <mc:Fallback xmlns="">
          <p:sp>
            <p:nvSpPr>
              <p:cNvPr id="25" name="CasellaDiTesto 24">
                <a:extLst>
                  <a:ext uri="{FF2B5EF4-FFF2-40B4-BE49-F238E27FC236}">
                    <a16:creationId xmlns:a16="http://schemas.microsoft.com/office/drawing/2014/main" id="{E5C636A4-7A95-4640-B97B-43BEF0B5166A}"/>
                  </a:ext>
                </a:extLst>
              </p:cNvPr>
              <p:cNvSpPr txBox="1">
                <a:spLocks noRot="1" noChangeAspect="1" noMove="1" noResize="1" noEditPoints="1" noAdjustHandles="1" noChangeArrowheads="1" noChangeShapeType="1" noTextEdit="1"/>
              </p:cNvSpPr>
              <p:nvPr/>
            </p:nvSpPr>
            <p:spPr>
              <a:xfrm rot="16200000">
                <a:off x="-267332" y="5013038"/>
                <a:ext cx="1126134" cy="461665"/>
              </a:xfrm>
              <a:prstGeom prst="rect">
                <a:avLst/>
              </a:prstGeom>
              <a:blipFill>
                <a:blip r:embed="rId5"/>
                <a:stretch>
                  <a:fillRect l="-10667" t="-2703" r="-30667" b="-16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889261F3-F1BC-4374-9420-E5A7D6BBD36C}"/>
                  </a:ext>
                </a:extLst>
              </p:cNvPr>
              <p:cNvSpPr txBox="1"/>
              <p:nvPr/>
            </p:nvSpPr>
            <p:spPr>
              <a:xfrm>
                <a:off x="4992264" y="6197504"/>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𝑹𝑭</m:t>
                          </m:r>
                        </m:sub>
                      </m:sSub>
                    </m:oMath>
                  </m:oMathPara>
                </a14:m>
                <a:endParaRPr lang="en-GB" b="1" dirty="0"/>
              </a:p>
            </p:txBody>
          </p:sp>
        </mc:Choice>
        <mc:Fallback xmlns="">
          <p:sp>
            <p:nvSpPr>
              <p:cNvPr id="35" name="CasellaDiTesto 34">
                <a:extLst>
                  <a:ext uri="{FF2B5EF4-FFF2-40B4-BE49-F238E27FC236}">
                    <a16:creationId xmlns:a16="http://schemas.microsoft.com/office/drawing/2014/main" id="{889261F3-F1BC-4374-9420-E5A7D6BBD36C}"/>
                  </a:ext>
                </a:extLst>
              </p:cNvPr>
              <p:cNvSpPr txBox="1">
                <a:spLocks noRot="1" noChangeAspect="1" noMove="1" noResize="1" noEditPoints="1" noAdjustHandles="1" noChangeArrowheads="1" noChangeShapeType="1" noTextEdit="1"/>
              </p:cNvSpPr>
              <p:nvPr/>
            </p:nvSpPr>
            <p:spPr>
              <a:xfrm>
                <a:off x="4992264" y="6197504"/>
                <a:ext cx="535620" cy="400110"/>
              </a:xfrm>
              <a:prstGeom prst="rect">
                <a:avLst/>
              </a:prstGeom>
              <a:blipFill>
                <a:blip r:embed="rId6"/>
                <a:stretch>
                  <a:fillRect b="-15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450F6146-29FF-4A08-A445-E18CFCC28226}"/>
                  </a:ext>
                </a:extLst>
              </p:cNvPr>
              <p:cNvSpPr txBox="1"/>
              <p:nvPr/>
            </p:nvSpPr>
            <p:spPr>
              <a:xfrm>
                <a:off x="1871599" y="3931873"/>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37" name="CasellaDiTesto 36">
                <a:extLst>
                  <a:ext uri="{FF2B5EF4-FFF2-40B4-BE49-F238E27FC236}">
                    <a16:creationId xmlns:a16="http://schemas.microsoft.com/office/drawing/2014/main" id="{450F6146-29FF-4A08-A445-E18CFCC28226}"/>
                  </a:ext>
                </a:extLst>
              </p:cNvPr>
              <p:cNvSpPr txBox="1">
                <a:spLocks noRot="1" noChangeAspect="1" noMove="1" noResize="1" noEditPoints="1" noAdjustHandles="1" noChangeArrowheads="1" noChangeShapeType="1" noTextEdit="1"/>
              </p:cNvSpPr>
              <p:nvPr/>
            </p:nvSpPr>
            <p:spPr>
              <a:xfrm>
                <a:off x="1871599" y="3931873"/>
                <a:ext cx="535620"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886837D-030D-4A8E-BCE1-BA10C59B4178}"/>
                  </a:ext>
                </a:extLst>
              </p:cNvPr>
              <p:cNvSpPr txBox="1"/>
              <p:nvPr/>
            </p:nvSpPr>
            <p:spPr>
              <a:xfrm>
                <a:off x="79131" y="1434560"/>
                <a:ext cx="12192000" cy="7998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smtClean="0">
                              <a:solidFill>
                                <a:srgbClr val="BF00BF"/>
                              </a:solidFill>
                              <a:latin typeface="Cambria Math" panose="02040503050406030204" pitchFamily="18" charset="0"/>
                            </a:rPr>
                            <m:t>𝑽</m:t>
                          </m:r>
                        </m:e>
                        <m:sub>
                          <m:r>
                            <a:rPr lang="en-GB" b="1" i="1" smtClean="0">
                              <a:solidFill>
                                <a:srgbClr val="BF00BF"/>
                              </a:solidFill>
                              <a:latin typeface="Cambria Math" panose="02040503050406030204" pitchFamily="18" charset="0"/>
                            </a:rPr>
                            <m:t>𝒄𝒐𝒎𝒃</m:t>
                          </m:r>
                        </m:sub>
                      </m:sSub>
                      <m:d>
                        <m:dPr>
                          <m:ctrlPr>
                            <a:rPr lang="en-GB" b="1" i="1" smtClean="0">
                              <a:solidFill>
                                <a:srgbClr val="BF00BF"/>
                              </a:solidFill>
                              <a:latin typeface="Cambria Math" panose="02040503050406030204" pitchFamily="18" charset="0"/>
                            </a:rPr>
                          </m:ctrlPr>
                        </m:dPr>
                        <m:e>
                          <m:r>
                            <a:rPr lang="en-GB" b="1" i="1" smtClean="0">
                              <a:solidFill>
                                <a:srgbClr val="BF00BF"/>
                              </a:solidFill>
                              <a:latin typeface="Cambria Math" panose="02040503050406030204" pitchFamily="18" charset="0"/>
                            </a:rPr>
                            <m:t>𝒕</m:t>
                          </m:r>
                        </m:e>
                      </m:d>
                      <m:r>
                        <a:rPr lang="en-GB" b="1" i="1" smtClean="0">
                          <a:solidFill>
                            <a:srgbClr val="BF00BF"/>
                          </a:solidFill>
                          <a:latin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𝝀</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e>
                      </m:d>
                      <m:r>
                        <a:rPr lang="en-GB" b="1" i="1" smtClean="0">
                          <a:solidFill>
                            <a:srgbClr val="BF00BF"/>
                          </a:solidFill>
                          <a:latin typeface="Cambria Math" panose="02040503050406030204" pitchFamily="18" charset="0"/>
                          <a:ea typeface="Cambria Math" panose="02040503050406030204" pitchFamily="18" charset="0"/>
                        </a:rPr>
                        <m:t>∗</m:t>
                      </m:r>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nary>
                        <m:naryPr>
                          <m:ctrlPr>
                            <a:rPr lang="en-GB" b="1" i="1" smtClean="0">
                              <a:solidFill>
                                <a:srgbClr val="BF00BF"/>
                              </a:solidFill>
                              <a:latin typeface="Cambria Math" panose="02040503050406030204" pitchFamily="18" charset="0"/>
                            </a:rPr>
                          </m:ctrlPr>
                        </m:naryPr>
                        <m:sub>
                          <m:r>
                            <m:rPr>
                              <m:brk m:alnAt="23"/>
                            </m:rPr>
                            <a:rPr lang="en-GB" b="1" i="1" smtClean="0">
                              <a:solidFill>
                                <a:srgbClr val="BF00BF"/>
                              </a:solidFill>
                              <a:latin typeface="Cambria Math" panose="02040503050406030204" pitchFamily="18" charset="0"/>
                            </a:rPr>
                            <m:t>𝟎</m:t>
                          </m:r>
                        </m:sub>
                        <m: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m:t>
                          </m:r>
                        </m:sup>
                        <m:e>
                          <m:sSup>
                            <m:sSupPr>
                              <m:ctrlPr>
                                <a:rPr lang="en-GB" b="1" i="1" dirty="0">
                                  <a:solidFill>
                                    <a:srgbClr val="BF00BF"/>
                                  </a:solidFill>
                                  <a:latin typeface="Cambria Math" panose="02040503050406030204" pitchFamily="18" charset="0"/>
                                </a:rPr>
                              </m:ctrlPr>
                            </m:sSupPr>
                            <m:e>
                              <m:r>
                                <a:rPr lang="en-GB" b="1" i="1" dirty="0">
                                  <a:solidFill>
                                    <a:srgbClr val="BF00BF"/>
                                  </a:solidFill>
                                  <a:latin typeface="Cambria Math" panose="02040503050406030204" pitchFamily="18" charset="0"/>
                                </a:rPr>
                                <m:t>𝒆</m:t>
                              </m:r>
                            </m:e>
                            <m:sup>
                              <m:r>
                                <a:rPr lang="en-GB" b="1" i="1" dirty="0">
                                  <a:solidFill>
                                    <a:srgbClr val="BF00BF"/>
                                  </a:solidFill>
                                  <a:latin typeface="Cambria Math" panose="02040503050406030204" pitchFamily="18" charset="0"/>
                                </a:rPr>
                                <m:t>−</m:t>
                              </m:r>
                              <m:f>
                                <m:fPr>
                                  <m:ctrlPr>
                                    <a:rPr lang="en-GB" b="1" i="1" dirty="0">
                                      <a:solidFill>
                                        <a:srgbClr val="BF00BF"/>
                                      </a:solidFill>
                                      <a:latin typeface="Cambria Math" panose="02040503050406030204" pitchFamily="18" charset="0"/>
                                    </a:rPr>
                                  </m:ctrlPr>
                                </m:fPr>
                                <m:num>
                                  <m:sSup>
                                    <m:sSupPr>
                                      <m:ctrlPr>
                                        <a:rPr lang="en-GB" b="1" i="1" dirty="0">
                                          <a:solidFill>
                                            <a:srgbClr val="BF00BF"/>
                                          </a:solidFill>
                                          <a:latin typeface="Cambria Math" panose="02040503050406030204" pitchFamily="18" charset="0"/>
                                        </a:rPr>
                                      </m:ctrlPr>
                                    </m:sSupPr>
                                    <m:e>
                                      <m:d>
                                        <m:dPr>
                                          <m:ctrlPr>
                                            <a:rPr lang="en-GB" b="1" i="1" dirty="0">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r>
                                            <a:rPr lang="en-GB" b="1" i="1" smtClean="0">
                                              <a:solidFill>
                                                <a:srgbClr val="BF00BF"/>
                                              </a:solidFill>
                                              <a:latin typeface="Cambria Math" panose="02040503050406030204" pitchFamily="18" charset="0"/>
                                              <a:ea typeface="Cambria Math" panose="02040503050406030204" pitchFamily="18" charset="0"/>
                                            </a:rPr>
                                            <m:t>𝒂</m:t>
                                          </m:r>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e>
                                      </m:d>
                                    </m:e>
                                    <m:sup>
                                      <m:r>
                                        <a:rPr lang="en-GB" b="1" i="1" dirty="0">
                                          <a:solidFill>
                                            <a:srgbClr val="BF00BF"/>
                                          </a:solidFill>
                                          <a:latin typeface="Cambria Math" panose="02040503050406030204" pitchFamily="18" charset="0"/>
                                        </a:rPr>
                                        <m:t>𝟐</m:t>
                                      </m:r>
                                    </m:sup>
                                  </m:sSup>
                                </m:num>
                                <m:den>
                                  <m:r>
                                    <a:rPr lang="en-GB" b="1" i="1" dirty="0" smtClean="0">
                                      <a:solidFill>
                                        <a:srgbClr val="BF00BF"/>
                                      </a:solidFill>
                                      <a:latin typeface="Cambria Math" panose="02040503050406030204" pitchFamily="18" charset="0"/>
                                    </a:rPr>
                                    <m:t>𝟐</m:t>
                                  </m:r>
                                  <m:sSubSup>
                                    <m:sSubSupPr>
                                      <m:ctrlPr>
                                        <a:rPr lang="en-GB" b="1" i="1" dirty="0">
                                          <a:solidFill>
                                            <a:srgbClr val="BF00BF"/>
                                          </a:solidFill>
                                          <a:latin typeface="Cambria Math" panose="02040503050406030204" pitchFamily="18" charset="0"/>
                                        </a:rPr>
                                      </m:ctrlPr>
                                    </m:sSubSupPr>
                                    <m:e>
                                      <m:r>
                                        <a:rPr lang="en-GB" b="1" i="1" dirty="0">
                                          <a:solidFill>
                                            <a:srgbClr val="BF00BF"/>
                                          </a:solidFill>
                                          <a:latin typeface="Cambria Math" panose="02040503050406030204" pitchFamily="18" charset="0"/>
                                          <a:ea typeface="Cambria Math" panose="02040503050406030204" pitchFamily="18" charset="0"/>
                                        </a:rPr>
                                        <m:t>𝝈</m:t>
                                      </m:r>
                                    </m:e>
                                    <m:sub>
                                      <m:r>
                                        <a:rPr lang="en-GB" b="1" i="1" dirty="0">
                                          <a:solidFill>
                                            <a:srgbClr val="BF00BF"/>
                                          </a:solidFill>
                                          <a:latin typeface="Cambria Math" panose="02040503050406030204" pitchFamily="18" charset="0"/>
                                        </a:rPr>
                                        <m:t>𝒕</m:t>
                                      </m:r>
                                    </m:sub>
                                    <m:sup>
                                      <m:r>
                                        <a:rPr lang="en-GB" b="1" i="1" dirty="0">
                                          <a:solidFill>
                                            <a:srgbClr val="BF00BF"/>
                                          </a:solidFill>
                                          <a:latin typeface="Cambria Math" panose="02040503050406030204" pitchFamily="18" charset="0"/>
                                        </a:rPr>
                                        <m:t>𝟐</m:t>
                                      </m:r>
                                    </m:sup>
                                  </m:sSubSup>
                                </m:den>
                              </m:f>
                            </m:sup>
                          </m:sSup>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𝒂</m:t>
                              </m:r>
                            </m:e>
                          </m:d>
                          <m:r>
                            <a:rPr lang="en-GB" b="1" i="1" smtClean="0">
                              <a:solidFill>
                                <a:srgbClr val="BF00BF"/>
                              </a:solidFill>
                              <a:latin typeface="Cambria Math" panose="02040503050406030204" pitchFamily="18" charset="0"/>
                            </a:rPr>
                            <m:t> </m:t>
                          </m:r>
                          <m:r>
                            <a:rPr lang="en-GB" b="1" i="1">
                              <a:solidFill>
                                <a:srgbClr val="BF00BF"/>
                              </a:solidFill>
                              <a:latin typeface="Cambria Math" panose="02040503050406030204" pitchFamily="18" charset="0"/>
                            </a:rPr>
                            <m:t>𝒅𝒂</m:t>
                          </m:r>
                        </m:e>
                      </m:nary>
                      <m:r>
                        <a:rPr lang="en-GB" b="1" i="1" smtClean="0">
                          <a:solidFill>
                            <a:srgbClr val="BF00BF"/>
                          </a:solidFill>
                          <a:latin typeface="Cambria Math" panose="02040503050406030204" pitchFamily="18" charset="0"/>
                          <a:ea typeface="Cambria Math" panose="02040503050406030204" pitchFamily="18" charset="0"/>
                        </a:rPr>
                        <m:t>≈</m:t>
                      </m:r>
                      <m:d>
                        <m:dPr>
                          <m:begChr m:val="|"/>
                          <m:endChr m:val="|"/>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𝑨</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e>
                      </m:d>
                      <m:func>
                        <m:funcPr>
                          <m:ctrlPr>
                            <a:rPr lang="en-GB" b="1" i="1">
                              <a:solidFill>
                                <a:srgbClr val="BF00BF"/>
                              </a:solidFill>
                              <a:latin typeface="Cambria Math" panose="02040503050406030204" pitchFamily="18" charset="0"/>
                            </a:rPr>
                          </m:ctrlPr>
                        </m:funcPr>
                        <m:fName>
                          <m:r>
                            <a:rPr lang="en-GB" b="1">
                              <a:solidFill>
                                <a:srgbClr val="BF00BF"/>
                              </a:solidFill>
                              <a:latin typeface="Cambria Math" panose="02040503050406030204" pitchFamily="18" charset="0"/>
                            </a:rPr>
                            <m:t>𝐬𝐢𝐧</m:t>
                          </m:r>
                        </m:fName>
                        <m:e>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𝟔</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𝝎</m:t>
                                  </m:r>
                                </m:e>
                                <m:sub>
                                  <m:r>
                                    <a:rPr lang="en-GB" b="1" i="1">
                                      <a:solidFill>
                                        <a:srgbClr val="BF00BF"/>
                                      </a:solidFill>
                                      <a:latin typeface="Cambria Math" panose="02040503050406030204" pitchFamily="18" charset="0"/>
                                    </a:rPr>
                                    <m:t>𝒓𝒇</m:t>
                                  </m:r>
                                </m:sub>
                              </m:sSub>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𝒕</m:t>
                                      </m:r>
                                    </m:e>
                                    <m:sub>
                                      <m:r>
                                        <a:rPr lang="en-GB" b="1" i="1">
                                          <a:solidFill>
                                            <a:srgbClr val="BF00BF"/>
                                          </a:solidFill>
                                          <a:latin typeface="Cambria Math" panose="02040503050406030204" pitchFamily="18" charset="0"/>
                                        </a:rPr>
                                        <m:t>𝒂</m:t>
                                      </m:r>
                                    </m:sub>
                                  </m:sSub>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e>
                              </m:d>
                            </m:e>
                          </m:d>
                        </m:e>
                      </m:func>
                    </m:oMath>
                  </m:oMathPara>
                </a14:m>
                <a:endParaRPr lang="en-GB" b="1" dirty="0"/>
              </a:p>
            </p:txBody>
          </p:sp>
        </mc:Choice>
        <mc:Fallback xmlns="">
          <p:sp>
            <p:nvSpPr>
              <p:cNvPr id="3" name="CasellaDiTesto 2">
                <a:extLst>
                  <a:ext uri="{FF2B5EF4-FFF2-40B4-BE49-F238E27FC236}">
                    <a16:creationId xmlns:a16="http://schemas.microsoft.com/office/drawing/2014/main" id="{C886837D-030D-4A8E-BCE1-BA10C59B4178}"/>
                  </a:ext>
                </a:extLst>
              </p:cNvPr>
              <p:cNvSpPr txBox="1">
                <a:spLocks noRot="1" noChangeAspect="1" noMove="1" noResize="1" noEditPoints="1" noAdjustHandles="1" noChangeArrowheads="1" noChangeShapeType="1" noTextEdit="1"/>
              </p:cNvSpPr>
              <p:nvPr/>
            </p:nvSpPr>
            <p:spPr>
              <a:xfrm>
                <a:off x="79131" y="1434560"/>
                <a:ext cx="12192000" cy="799834"/>
              </a:xfrm>
              <a:prstGeom prst="rect">
                <a:avLst/>
              </a:prstGeom>
              <a:blipFill>
                <a:blip r:embed="rId8"/>
                <a:stretch>
                  <a:fillRect/>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5E1F98AE-1174-4A19-99C7-71A3E799E110}"/>
              </a:ext>
            </a:extLst>
          </p:cNvPr>
          <p:cNvSpPr txBox="1"/>
          <p:nvPr/>
        </p:nvSpPr>
        <p:spPr>
          <a:xfrm>
            <a:off x="10301" y="75062"/>
            <a:ext cx="12192000" cy="707886"/>
          </a:xfrm>
          <a:prstGeom prst="rect">
            <a:avLst/>
          </a:prstGeom>
          <a:noFill/>
        </p:spPr>
        <p:txBody>
          <a:bodyPr wrap="square" rtlCol="0">
            <a:spAutoFit/>
          </a:bodyPr>
          <a:lstStyle/>
          <a:p>
            <a:pPr algn="ctr"/>
            <a:r>
              <a:rPr lang="en-GB" sz="4000" dirty="0">
                <a:latin typeface="+mj-lt"/>
              </a:rPr>
              <a:t>Time signal before and after the comb generator (2/3)</a:t>
            </a: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C2BAD800-00B2-4F1A-94FE-2E5248F3F9F8}"/>
                  </a:ext>
                </a:extLst>
              </p:cNvPr>
              <p:cNvSpPr txBox="1"/>
              <p:nvPr/>
            </p:nvSpPr>
            <p:spPr>
              <a:xfrm rot="16200000">
                <a:off x="4981478" y="5027508"/>
                <a:ext cx="1708357" cy="461665"/>
              </a:xfrm>
              <a:prstGeom prst="rect">
                <a:avLst/>
              </a:prstGeom>
              <a:noFill/>
            </p:spPr>
            <p:txBody>
              <a:bodyPr wrap="square" rtlCol="0">
                <a:spAutoFit/>
              </a:bodyPr>
              <a:lstStyle/>
              <a:p>
                <a14:m>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𝑐𝑜𝑚𝑏</m:t>
                        </m:r>
                      </m:sub>
                    </m:sSub>
                  </m:oMath>
                </a14:m>
                <a:r>
                  <a:rPr lang="en-GB" sz="2400" dirty="0"/>
                  <a:t> [a.u.]</a:t>
                </a:r>
                <a:endParaRPr lang="en-GB" dirty="0"/>
              </a:p>
            </p:txBody>
          </p:sp>
        </mc:Choice>
        <mc:Fallback xmlns="">
          <p:sp>
            <p:nvSpPr>
              <p:cNvPr id="21" name="CasellaDiTesto 20">
                <a:extLst>
                  <a:ext uri="{FF2B5EF4-FFF2-40B4-BE49-F238E27FC236}">
                    <a16:creationId xmlns:a16="http://schemas.microsoft.com/office/drawing/2014/main" id="{C2BAD800-00B2-4F1A-94FE-2E5248F3F9F8}"/>
                  </a:ext>
                </a:extLst>
              </p:cNvPr>
              <p:cNvSpPr txBox="1">
                <a:spLocks noRot="1" noChangeAspect="1" noMove="1" noResize="1" noEditPoints="1" noAdjustHandles="1" noChangeArrowheads="1" noChangeShapeType="1" noTextEdit="1"/>
              </p:cNvSpPr>
              <p:nvPr/>
            </p:nvSpPr>
            <p:spPr>
              <a:xfrm rot="16200000">
                <a:off x="4981478" y="5027508"/>
                <a:ext cx="1708357" cy="461665"/>
              </a:xfrm>
              <a:prstGeom prst="rect">
                <a:avLst/>
              </a:prstGeom>
              <a:blipFill>
                <a:blip r:embed="rId9"/>
                <a:stretch>
                  <a:fillRect l="-10526" t="-2135" r="-28947" b="-712"/>
                </a:stretch>
              </a:blipFill>
            </p:spPr>
            <p:txBody>
              <a:bodyPr/>
              <a:lstStyle/>
              <a:p>
                <a:r>
                  <a:rPr lang="en-GB">
                    <a:noFill/>
                  </a:rPr>
                  <a:t> </a:t>
                </a:r>
              </a:p>
            </p:txBody>
          </p:sp>
        </mc:Fallback>
      </mc:AlternateContent>
      <p:sp>
        <p:nvSpPr>
          <p:cNvPr id="18" name="Rettangolo 17">
            <a:extLst>
              <a:ext uri="{FF2B5EF4-FFF2-40B4-BE49-F238E27FC236}">
                <a16:creationId xmlns:a16="http://schemas.microsoft.com/office/drawing/2014/main" id="{B44FF5DB-B446-4E49-B30D-92127A4202A4}"/>
              </a:ext>
            </a:extLst>
          </p:cNvPr>
          <p:cNvSpPr/>
          <p:nvPr/>
        </p:nvSpPr>
        <p:spPr>
          <a:xfrm>
            <a:off x="11678992" y="4367495"/>
            <a:ext cx="523309" cy="1686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5461D92E-5CFF-4637-92B6-40F075E45C58}"/>
                  </a:ext>
                </a:extLst>
              </p:cNvPr>
              <p:cNvSpPr txBox="1"/>
              <p:nvPr/>
            </p:nvSpPr>
            <p:spPr>
              <a:xfrm rot="16200000">
                <a:off x="10963535" y="5042591"/>
                <a:ext cx="1708357" cy="461665"/>
              </a:xfrm>
              <a:prstGeom prst="rect">
                <a:avLst/>
              </a:prstGeom>
              <a:noFill/>
            </p:spPr>
            <p:txBody>
              <a:bodyPr wrap="square" rtlCol="0">
                <a:spAutoFit/>
              </a:bodyPr>
              <a:lstStyle/>
              <a:p>
                <a14:m>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𝑐𝑜𝑚𝑏</m:t>
                        </m:r>
                      </m:sub>
                    </m:sSub>
                  </m:oMath>
                </a14:m>
                <a:r>
                  <a:rPr lang="en-GB" sz="2400" dirty="0"/>
                  <a:t> [a.u.]</a:t>
                </a:r>
                <a:endParaRPr lang="en-GB" dirty="0"/>
              </a:p>
            </p:txBody>
          </p:sp>
        </mc:Choice>
        <mc:Fallback xmlns="">
          <p:sp>
            <p:nvSpPr>
              <p:cNvPr id="16" name="CasellaDiTesto 15">
                <a:extLst>
                  <a:ext uri="{FF2B5EF4-FFF2-40B4-BE49-F238E27FC236}">
                    <a16:creationId xmlns:a16="http://schemas.microsoft.com/office/drawing/2014/main" id="{5461D92E-5CFF-4637-92B6-40F075E45C58}"/>
                  </a:ext>
                </a:extLst>
              </p:cNvPr>
              <p:cNvSpPr txBox="1">
                <a:spLocks noRot="1" noChangeAspect="1" noMove="1" noResize="1" noEditPoints="1" noAdjustHandles="1" noChangeArrowheads="1" noChangeShapeType="1" noTextEdit="1"/>
              </p:cNvSpPr>
              <p:nvPr/>
            </p:nvSpPr>
            <p:spPr>
              <a:xfrm rot="16200000">
                <a:off x="10963535" y="5042591"/>
                <a:ext cx="1708357" cy="461665"/>
              </a:xfrm>
              <a:prstGeom prst="rect">
                <a:avLst/>
              </a:prstGeom>
              <a:blipFill>
                <a:blip r:embed="rId10"/>
                <a:stretch>
                  <a:fillRect l="-10667" t="-2143" r="-30667" b="-10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FE29171A-4A6A-48B3-BD63-EF5826B003D9}"/>
                  </a:ext>
                </a:extLst>
              </p:cNvPr>
              <p:cNvSpPr txBox="1"/>
              <p:nvPr/>
            </p:nvSpPr>
            <p:spPr>
              <a:xfrm>
                <a:off x="10941197" y="6197504"/>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𝑹𝑭</m:t>
                          </m:r>
                        </m:sub>
                      </m:sSub>
                    </m:oMath>
                  </m:oMathPara>
                </a14:m>
                <a:endParaRPr lang="en-GB" b="1" dirty="0"/>
              </a:p>
            </p:txBody>
          </p:sp>
        </mc:Choice>
        <mc:Fallback xmlns="">
          <p:sp>
            <p:nvSpPr>
              <p:cNvPr id="20" name="CasellaDiTesto 19">
                <a:extLst>
                  <a:ext uri="{FF2B5EF4-FFF2-40B4-BE49-F238E27FC236}">
                    <a16:creationId xmlns:a16="http://schemas.microsoft.com/office/drawing/2014/main" id="{FE29171A-4A6A-48B3-BD63-EF5826B003D9}"/>
                  </a:ext>
                </a:extLst>
              </p:cNvPr>
              <p:cNvSpPr txBox="1">
                <a:spLocks noRot="1" noChangeAspect="1" noMove="1" noResize="1" noEditPoints="1" noAdjustHandles="1" noChangeArrowheads="1" noChangeShapeType="1" noTextEdit="1"/>
              </p:cNvSpPr>
              <p:nvPr/>
            </p:nvSpPr>
            <p:spPr>
              <a:xfrm>
                <a:off x="10941197" y="6197504"/>
                <a:ext cx="535620" cy="400110"/>
              </a:xfrm>
              <a:prstGeom prst="rect">
                <a:avLst/>
              </a:prstGeom>
              <a:blipFill>
                <a:blip r:embed="rId11"/>
                <a:stretch>
                  <a:fillRect b="-15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711FB7D7-CD41-4F7C-A9A1-6F18011E59EF}"/>
                  </a:ext>
                </a:extLst>
              </p:cNvPr>
              <p:cNvSpPr txBox="1"/>
              <p:nvPr/>
            </p:nvSpPr>
            <p:spPr>
              <a:xfrm>
                <a:off x="7826709" y="3949629"/>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22" name="CasellaDiTesto 21">
                <a:extLst>
                  <a:ext uri="{FF2B5EF4-FFF2-40B4-BE49-F238E27FC236}">
                    <a16:creationId xmlns:a16="http://schemas.microsoft.com/office/drawing/2014/main" id="{711FB7D7-CD41-4F7C-A9A1-6F18011E59EF}"/>
                  </a:ext>
                </a:extLst>
              </p:cNvPr>
              <p:cNvSpPr txBox="1">
                <a:spLocks noRot="1" noChangeAspect="1" noMove="1" noResize="1" noEditPoints="1" noAdjustHandles="1" noChangeArrowheads="1" noChangeShapeType="1" noTextEdit="1"/>
              </p:cNvSpPr>
              <p:nvPr/>
            </p:nvSpPr>
            <p:spPr>
              <a:xfrm>
                <a:off x="7826709" y="3949629"/>
                <a:ext cx="535620" cy="40011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2EB7E5E1-F03B-4316-965D-73F82396EB12}"/>
                  </a:ext>
                </a:extLst>
              </p:cNvPr>
              <p:cNvSpPr txBox="1"/>
              <p:nvPr/>
            </p:nvSpPr>
            <p:spPr>
              <a:xfrm>
                <a:off x="3675750" y="3967385"/>
                <a:ext cx="1497811" cy="369332"/>
              </a:xfrm>
              <a:prstGeom prst="rect">
                <a:avLst/>
              </a:prstGeom>
              <a:noFill/>
            </p:spPr>
            <p:txBody>
              <a:bodyPr wrap="square">
                <a:spAutoFit/>
              </a:bodyPr>
              <a:lstStyle/>
              <a:p>
                <a:r>
                  <a:rPr lang="en-GB" sz="1800" b="1" dirty="0">
                    <a:solidFill>
                      <a:srgbClr val="008001"/>
                    </a:solidFill>
                  </a:rPr>
                  <a:t>(</a:t>
                </a:r>
                <a14:m>
                  <m:oMath xmlns:m="http://schemas.openxmlformats.org/officeDocument/2006/math">
                    <m:sSub>
                      <m:sSubPr>
                        <m:ctrlPr>
                          <a:rPr lang="en-GB" sz="1800" b="1" i="1" smtClean="0">
                            <a:solidFill>
                              <a:srgbClr val="008001"/>
                            </a:solidFill>
                            <a:latin typeface="Cambria Math" panose="02040503050406030204" pitchFamily="18" charset="0"/>
                          </a:rPr>
                        </m:ctrlPr>
                      </m:sSubPr>
                      <m:e>
                        <m:r>
                          <a:rPr lang="en-GB" sz="1800" b="1" i="1">
                            <a:solidFill>
                              <a:srgbClr val="008001"/>
                            </a:solidFill>
                            <a:latin typeface="Cambria Math" panose="02040503050406030204" pitchFamily="18" charset="0"/>
                            <a:ea typeface="Cambria Math" panose="02040503050406030204" pitchFamily="18" charset="0"/>
                          </a:rPr>
                          <m:t>𝝈</m:t>
                        </m:r>
                      </m:e>
                      <m:sub>
                        <m:r>
                          <a:rPr lang="en-GB" sz="1800" b="1" i="1">
                            <a:solidFill>
                              <a:srgbClr val="008001"/>
                            </a:solidFill>
                            <a:latin typeface="Cambria Math" panose="02040503050406030204" pitchFamily="18" charset="0"/>
                          </a:rPr>
                          <m:t>𝒛</m:t>
                        </m:r>
                      </m:sub>
                    </m:sSub>
                  </m:oMath>
                </a14:m>
                <a:r>
                  <a:rPr lang="en-GB" sz="1800" b="1" dirty="0">
                    <a:solidFill>
                      <a:srgbClr val="008001"/>
                    </a:solidFill>
                  </a:rPr>
                  <a:t> = 20 mm)</a:t>
                </a:r>
                <a:endParaRPr lang="en-GB" dirty="0"/>
              </a:p>
            </p:txBody>
          </p:sp>
        </mc:Choice>
        <mc:Fallback xmlns="">
          <p:sp>
            <p:nvSpPr>
              <p:cNvPr id="46" name="CasellaDiTesto 45">
                <a:extLst>
                  <a:ext uri="{FF2B5EF4-FFF2-40B4-BE49-F238E27FC236}">
                    <a16:creationId xmlns:a16="http://schemas.microsoft.com/office/drawing/2014/main" id="{2EB7E5E1-F03B-4316-965D-73F82396EB12}"/>
                  </a:ext>
                </a:extLst>
              </p:cNvPr>
              <p:cNvSpPr txBox="1">
                <a:spLocks noRot="1" noChangeAspect="1" noMove="1" noResize="1" noEditPoints="1" noAdjustHandles="1" noChangeArrowheads="1" noChangeShapeType="1" noTextEdit="1"/>
              </p:cNvSpPr>
              <p:nvPr/>
            </p:nvSpPr>
            <p:spPr>
              <a:xfrm>
                <a:off x="3675750" y="3967385"/>
                <a:ext cx="1497811" cy="369332"/>
              </a:xfrm>
              <a:prstGeom prst="rect">
                <a:avLst/>
              </a:prstGeom>
              <a:blipFill>
                <a:blip r:embed="rId13"/>
                <a:stretch>
                  <a:fillRect l="-3659"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A15455F9-17A8-433F-9635-B6E2E29EC01F}"/>
                  </a:ext>
                </a:extLst>
              </p:cNvPr>
              <p:cNvSpPr txBox="1"/>
              <p:nvPr/>
            </p:nvSpPr>
            <p:spPr>
              <a:xfrm>
                <a:off x="9630860" y="3966011"/>
                <a:ext cx="1497811" cy="369332"/>
              </a:xfrm>
              <a:prstGeom prst="rect">
                <a:avLst/>
              </a:prstGeom>
              <a:noFill/>
            </p:spPr>
            <p:txBody>
              <a:bodyPr wrap="square">
                <a:spAutoFit/>
              </a:bodyPr>
              <a:lstStyle/>
              <a:p>
                <a:r>
                  <a:rPr lang="en-GB" sz="1800" b="1" dirty="0">
                    <a:solidFill>
                      <a:srgbClr val="008001"/>
                    </a:solidFill>
                  </a:rPr>
                  <a:t>(</a:t>
                </a:r>
                <a14:m>
                  <m:oMath xmlns:m="http://schemas.openxmlformats.org/officeDocument/2006/math">
                    <m:sSub>
                      <m:sSubPr>
                        <m:ctrlPr>
                          <a:rPr lang="en-GB" sz="1800" b="1" i="1" smtClean="0">
                            <a:solidFill>
                              <a:srgbClr val="008001"/>
                            </a:solidFill>
                            <a:latin typeface="Cambria Math" panose="02040503050406030204" pitchFamily="18" charset="0"/>
                          </a:rPr>
                        </m:ctrlPr>
                      </m:sSubPr>
                      <m:e>
                        <m:r>
                          <a:rPr lang="en-GB" sz="1800" b="1" i="1">
                            <a:solidFill>
                              <a:srgbClr val="008001"/>
                            </a:solidFill>
                            <a:latin typeface="Cambria Math" panose="02040503050406030204" pitchFamily="18" charset="0"/>
                            <a:ea typeface="Cambria Math" panose="02040503050406030204" pitchFamily="18" charset="0"/>
                          </a:rPr>
                          <m:t>𝝈</m:t>
                        </m:r>
                      </m:e>
                      <m:sub>
                        <m:r>
                          <a:rPr lang="en-GB" sz="1800" b="1" i="1">
                            <a:solidFill>
                              <a:srgbClr val="008001"/>
                            </a:solidFill>
                            <a:latin typeface="Cambria Math" panose="02040503050406030204" pitchFamily="18" charset="0"/>
                          </a:rPr>
                          <m:t>𝒛</m:t>
                        </m:r>
                      </m:sub>
                    </m:sSub>
                  </m:oMath>
                </a14:m>
                <a:r>
                  <a:rPr lang="en-GB" sz="1800" b="1" dirty="0">
                    <a:solidFill>
                      <a:srgbClr val="008001"/>
                    </a:solidFill>
                  </a:rPr>
                  <a:t> = 30 mm)</a:t>
                </a:r>
                <a:endParaRPr lang="en-GB" dirty="0"/>
              </a:p>
            </p:txBody>
          </p:sp>
        </mc:Choice>
        <mc:Fallback xmlns="">
          <p:sp>
            <p:nvSpPr>
              <p:cNvPr id="48" name="CasellaDiTesto 47">
                <a:extLst>
                  <a:ext uri="{FF2B5EF4-FFF2-40B4-BE49-F238E27FC236}">
                    <a16:creationId xmlns:a16="http://schemas.microsoft.com/office/drawing/2014/main" id="{A15455F9-17A8-433F-9635-B6E2E29EC01F}"/>
                  </a:ext>
                </a:extLst>
              </p:cNvPr>
              <p:cNvSpPr txBox="1">
                <a:spLocks noRot="1" noChangeAspect="1" noMove="1" noResize="1" noEditPoints="1" noAdjustHandles="1" noChangeArrowheads="1" noChangeShapeType="1" noTextEdit="1"/>
              </p:cNvSpPr>
              <p:nvPr/>
            </p:nvSpPr>
            <p:spPr>
              <a:xfrm>
                <a:off x="9630860" y="3966011"/>
                <a:ext cx="1497811" cy="369332"/>
              </a:xfrm>
              <a:prstGeom prst="rect">
                <a:avLst/>
              </a:prstGeom>
              <a:blipFill>
                <a:blip r:embed="rId14"/>
                <a:stretch>
                  <a:fillRect l="-3659"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E9E32791-58C1-43B5-89A4-25653C66A5FE}"/>
                  </a:ext>
                </a:extLst>
              </p:cNvPr>
              <p:cNvSpPr txBox="1"/>
              <p:nvPr/>
            </p:nvSpPr>
            <p:spPr>
              <a:xfrm rot="16200000">
                <a:off x="-267331" y="5013038"/>
                <a:ext cx="1126134" cy="461665"/>
              </a:xfrm>
              <a:prstGeom prst="rect">
                <a:avLst/>
              </a:prstGeom>
              <a:noFill/>
            </p:spPr>
            <p:txBody>
              <a:bodyPr wrap="square" rtlCol="0">
                <a:spAutoFit/>
              </a:bodyPr>
              <a:lstStyle/>
              <a:p>
                <a14:m>
                  <m:oMath xmlns:m="http://schemas.openxmlformats.org/officeDocument/2006/math">
                    <m:r>
                      <a:rPr lang="en-GB" sz="2400" b="0" i="1">
                        <a:latin typeface="Cambria Math" panose="02040503050406030204" pitchFamily="18" charset="0"/>
                        <a:ea typeface="Cambria Math" panose="02040503050406030204" pitchFamily="18" charset="0"/>
                      </a:rPr>
                      <m:t>𝜆</m:t>
                    </m:r>
                  </m:oMath>
                </a14:m>
                <a:r>
                  <a:rPr lang="en-GB" sz="2400" dirty="0"/>
                  <a:t> [a.u.]</a:t>
                </a:r>
                <a:endParaRPr lang="en-GB" dirty="0"/>
              </a:p>
            </p:txBody>
          </p:sp>
        </mc:Choice>
        <mc:Fallback xmlns="">
          <p:sp>
            <p:nvSpPr>
              <p:cNvPr id="49" name="CasellaDiTesto 48">
                <a:extLst>
                  <a:ext uri="{FF2B5EF4-FFF2-40B4-BE49-F238E27FC236}">
                    <a16:creationId xmlns:a16="http://schemas.microsoft.com/office/drawing/2014/main" id="{E9E32791-58C1-43B5-89A4-25653C66A5FE}"/>
                  </a:ext>
                </a:extLst>
              </p:cNvPr>
              <p:cNvSpPr txBox="1">
                <a:spLocks noRot="1" noChangeAspect="1" noMove="1" noResize="1" noEditPoints="1" noAdjustHandles="1" noChangeArrowheads="1" noChangeShapeType="1" noTextEdit="1"/>
              </p:cNvSpPr>
              <p:nvPr/>
            </p:nvSpPr>
            <p:spPr>
              <a:xfrm rot="16200000">
                <a:off x="-267331" y="5013038"/>
                <a:ext cx="1126134" cy="461665"/>
              </a:xfrm>
              <a:prstGeom prst="rect">
                <a:avLst/>
              </a:prstGeom>
              <a:blipFill>
                <a:blip r:embed="rId5"/>
                <a:stretch>
                  <a:fillRect l="-10667" t="-2703" r="-30667" b="-16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0EB54F0A-4314-4CF7-A9B4-E52C7AE09D82}"/>
                  </a:ext>
                </a:extLst>
              </p:cNvPr>
              <p:cNvSpPr txBox="1"/>
              <p:nvPr/>
            </p:nvSpPr>
            <p:spPr>
              <a:xfrm rot="16200000">
                <a:off x="5754795" y="5013037"/>
                <a:ext cx="1126134" cy="461665"/>
              </a:xfrm>
              <a:prstGeom prst="rect">
                <a:avLst/>
              </a:prstGeom>
              <a:noFill/>
            </p:spPr>
            <p:txBody>
              <a:bodyPr wrap="square" rtlCol="0">
                <a:spAutoFit/>
              </a:bodyPr>
              <a:lstStyle/>
              <a:p>
                <a14:m>
                  <m:oMath xmlns:m="http://schemas.openxmlformats.org/officeDocument/2006/math">
                    <m:r>
                      <a:rPr lang="en-GB" sz="2400" b="0" i="1">
                        <a:latin typeface="Cambria Math" panose="02040503050406030204" pitchFamily="18" charset="0"/>
                        <a:ea typeface="Cambria Math" panose="02040503050406030204" pitchFamily="18" charset="0"/>
                      </a:rPr>
                      <m:t>𝜆</m:t>
                    </m:r>
                  </m:oMath>
                </a14:m>
                <a:r>
                  <a:rPr lang="en-GB" sz="2400" dirty="0"/>
                  <a:t> [a.u.]</a:t>
                </a:r>
                <a:endParaRPr lang="en-GB" dirty="0"/>
              </a:p>
            </p:txBody>
          </p:sp>
        </mc:Choice>
        <mc:Fallback xmlns="">
          <p:sp>
            <p:nvSpPr>
              <p:cNvPr id="50" name="CasellaDiTesto 49">
                <a:extLst>
                  <a:ext uri="{FF2B5EF4-FFF2-40B4-BE49-F238E27FC236}">
                    <a16:creationId xmlns:a16="http://schemas.microsoft.com/office/drawing/2014/main" id="{0EB54F0A-4314-4CF7-A9B4-E52C7AE09D82}"/>
                  </a:ext>
                </a:extLst>
              </p:cNvPr>
              <p:cNvSpPr txBox="1">
                <a:spLocks noRot="1" noChangeAspect="1" noMove="1" noResize="1" noEditPoints="1" noAdjustHandles="1" noChangeArrowheads="1" noChangeShapeType="1" noTextEdit="1"/>
              </p:cNvSpPr>
              <p:nvPr/>
            </p:nvSpPr>
            <p:spPr>
              <a:xfrm rot="16200000">
                <a:off x="5754795" y="5013037"/>
                <a:ext cx="1126134" cy="461665"/>
              </a:xfrm>
              <a:prstGeom prst="rect">
                <a:avLst/>
              </a:prstGeom>
              <a:blipFill>
                <a:blip r:embed="rId15"/>
                <a:stretch>
                  <a:fillRect l="-10667" t="-2703" r="-30667" b="-1622"/>
                </a:stretch>
              </a:blipFill>
            </p:spPr>
            <p:txBody>
              <a:bodyPr/>
              <a:lstStyle/>
              <a:p>
                <a:r>
                  <a:rPr lang="en-GB">
                    <a:noFill/>
                  </a:rPr>
                  <a:t> </a:t>
                </a:r>
              </a:p>
            </p:txBody>
          </p:sp>
        </mc:Fallback>
      </mc:AlternateContent>
    </p:spTree>
    <p:extLst>
      <p:ext uri="{BB962C8B-B14F-4D97-AF65-F5344CB8AC3E}">
        <p14:creationId xmlns:p14="http://schemas.microsoft.com/office/powerpoint/2010/main" val="1080868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7EA1A54-1B66-4FDD-8AC9-E229351C3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5" y="3643567"/>
            <a:ext cx="6587465" cy="3382948"/>
          </a:xfrm>
          <a:prstGeom prst="rect">
            <a:avLst/>
          </a:prstGeom>
        </p:spPr>
      </p:pic>
      <p:pic>
        <p:nvPicPr>
          <p:cNvPr id="9" name="Immagine 8">
            <a:extLst>
              <a:ext uri="{FF2B5EF4-FFF2-40B4-BE49-F238E27FC236}">
                <a16:creationId xmlns:a16="http://schemas.microsoft.com/office/drawing/2014/main" id="{F91A0A59-4C32-4A40-B0CF-5F7201597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530" y="3630060"/>
            <a:ext cx="6564957" cy="3363578"/>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871FC26-1130-49A2-ABAC-F068AF539795}"/>
                  </a:ext>
                </a:extLst>
              </p:cNvPr>
              <p:cNvSpPr txBox="1"/>
              <p:nvPr/>
            </p:nvSpPr>
            <p:spPr>
              <a:xfrm>
                <a:off x="-46685" y="855209"/>
                <a:ext cx="12238685" cy="2906821"/>
              </a:xfrm>
              <a:prstGeom prst="rect">
                <a:avLst/>
              </a:prstGeom>
              <a:noFill/>
            </p:spPr>
            <p:txBody>
              <a:bodyPr wrap="square" rtlCol="0">
                <a:spAutoFit/>
              </a:bodyPr>
              <a:lstStyle/>
              <a:p>
                <a:pPr marL="285750" indent="-285750">
                  <a:buFont typeface="Wingdings" panose="05000000000000000000" pitchFamily="2" charset="2"/>
                  <a:buChar char="q"/>
                </a:pPr>
                <a:r>
                  <a:rPr lang="en-GB" b="1" dirty="0"/>
                  <a:t>Third example (realistic): </a:t>
                </a:r>
                <a:r>
                  <a:rPr lang="en-GB" dirty="0"/>
                  <a:t>The input signal is a differentiated Gaussian.</a:t>
                </a:r>
                <a:endParaRPr lang="en-GB" b="1" dirty="0"/>
              </a:p>
              <a:p>
                <a:pPr marL="742950" lvl="1" indent="-285750">
                  <a:buFont typeface="Wingdings" panose="05000000000000000000" pitchFamily="2" charset="2"/>
                  <a:buChar char="Ø"/>
                </a:pPr>
                <a:r>
                  <a:rPr lang="en-GB" dirty="0"/>
                  <a:t>This signal is obtained by applying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𝑏</m:t>
                        </m:r>
                      </m:sub>
                    </m:sSub>
                  </m:oMath>
                </a14:m>
                <a:r>
                  <a:rPr lang="en-GB" dirty="0"/>
                  <a:t> to a Gaussian profile with mean </a:t>
                </a:r>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ea typeface="Cambria Math" panose="02040503050406030204" pitchFamily="18" charset="0"/>
                          </a:rPr>
                          <m:t>𝑠</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𝜏</m:t>
                    </m:r>
                  </m:oMath>
                </a14:m>
                <a:r>
                  <a:rPr lang="en-GB" dirty="0"/>
                  <a:t> and with </a:t>
                </a:r>
                <a14:m>
                  <m:oMath xmlns:m="http://schemas.openxmlformats.org/officeDocument/2006/math">
                    <m:sSub>
                      <m:sSubPr>
                        <m:ctrlPr>
                          <a:rPr lang="en-GB" i="1">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𝜎</m:t>
                        </m:r>
                      </m:e>
                      <m:sub>
                        <m:r>
                          <a:rPr lang="en-GB" b="0" i="1">
                            <a:latin typeface="Cambria Math" panose="02040503050406030204" pitchFamily="18" charset="0"/>
                          </a:rPr>
                          <m:t>𝑧</m:t>
                        </m:r>
                      </m:sub>
                    </m:sSub>
                  </m:oMath>
                </a14:m>
                <a:r>
                  <a:rPr lang="en-GB" dirty="0"/>
                  <a:t> = 20 mm or 30 mm.</a:t>
                </a:r>
              </a:p>
              <a:p>
                <a:pPr marL="742950" lvl="1" indent="-285750">
                  <a:buFont typeface="Wingdings" panose="05000000000000000000" pitchFamily="2" charset="2"/>
                  <a:buChar char="Ø"/>
                </a:pPr>
                <a:r>
                  <a:rPr lang="en-GB" dirty="0">
                    <a:solidFill>
                      <a:schemeClr val="tx1"/>
                    </a:solidFill>
                  </a:rPr>
                  <a:t>We obtain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𝑐𝑜𝑚𝑏</m:t>
                        </m:r>
                      </m:sub>
                    </m:sSub>
                  </m:oMath>
                </a14:m>
                <a:r>
                  <a:rPr lang="en-GB" dirty="0"/>
                  <a:t> by convolving the input signal with the comb-filter in time domain.</a:t>
                </a:r>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has essentially the same features of the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computed for Gaussian inputs (second example).</a:t>
                </a:r>
              </a:p>
              <a:p>
                <a:pPr marL="1200150" lvl="2" indent="-285750">
                  <a:buFont typeface="Arial" panose="020B0604020202020204" pitchFamily="34" charset="0"/>
                  <a:buChar char="•"/>
                </a:pPr>
                <a:r>
                  <a:rPr lang="en-GB" dirty="0"/>
                  <a:t>It is sinusoidal with frequency 6</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a:t>
                </a:r>
              </a:p>
              <a:p>
                <a:pPr marL="1200150" lvl="2" indent="-285750">
                  <a:buFont typeface="Arial" panose="020B0604020202020204" pitchFamily="34" charset="0"/>
                  <a:buChar char="•"/>
                </a:pPr>
                <a:r>
                  <a:rPr lang="en-GB" dirty="0"/>
                  <a:t>The phase difference between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and the mean of the Gaussian profile is </a:t>
                </a:r>
                <a14:m>
                  <m:oMath xmlns:m="http://schemas.openxmlformats.org/officeDocument/2006/math">
                    <m:r>
                      <a:rPr lang="en-GB" i="1">
                        <a:latin typeface="Cambria Math" panose="02040503050406030204" pitchFamily="18" charset="0"/>
                      </a:rPr>
                      <m:t>6</m:t>
                    </m:r>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ea typeface="Cambria Math" panose="02040503050406030204" pitchFamily="18" charset="0"/>
                          </a:rPr>
                          <m:t>𝜔</m:t>
                        </m:r>
                      </m:e>
                      <m:sub>
                        <m:r>
                          <a:rPr lang="en-GB" b="0" i="1">
                            <a:solidFill>
                              <a:schemeClr val="tx1"/>
                            </a:solidFill>
                            <a:latin typeface="Cambria Math" panose="02040503050406030204" pitchFamily="18" charset="0"/>
                          </a:rPr>
                          <m:t>𝑟𝑓</m:t>
                        </m:r>
                      </m:sub>
                    </m:sSub>
                    <m:sSubSup>
                      <m:sSubSupPr>
                        <m:ctrlPr>
                          <a:rPr lang="en-GB" i="1">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𝑡</m:t>
                        </m:r>
                      </m:e>
                      <m:sub>
                        <m:r>
                          <a:rPr lang="en-GB" b="0" i="1">
                            <a:solidFill>
                              <a:schemeClr val="tx1"/>
                            </a:solidFill>
                            <a:latin typeface="Cambria Math" panose="02040503050406030204" pitchFamily="18" charset="0"/>
                          </a:rPr>
                          <m:t>𝑎</m:t>
                        </m:r>
                      </m:sub>
                      <m:sup>
                        <m:r>
                          <a:rPr lang="en-GB" b="0" i="1">
                            <a:solidFill>
                              <a:schemeClr val="tx1"/>
                            </a:solidFill>
                            <a:latin typeface="Cambria Math" panose="02040503050406030204" pitchFamily="18" charset="0"/>
                          </a:rPr>
                          <m:t>′</m:t>
                        </m:r>
                      </m:sup>
                    </m:sSubSup>
                  </m:oMath>
                </a14:m>
                <a:r>
                  <a:rPr lang="en-GB" dirty="0"/>
                  <a:t> and constant over time.</a:t>
                </a:r>
              </a:p>
              <a:p>
                <a:pPr marL="1200150" lvl="2" indent="-285750">
                  <a:buFont typeface="Arial" panose="020B0604020202020204" pitchFamily="34" charset="0"/>
                  <a:buChar char="•"/>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extends to the adjacent bucket, leading to possible coupling between phases of consecutive bunches.</a:t>
                </a:r>
              </a:p>
            </p:txBody>
          </p:sp>
        </mc:Choice>
        <mc:Fallback xmlns="">
          <p:sp>
            <p:nvSpPr>
              <p:cNvPr id="8" name="CasellaDiTesto 7">
                <a:extLst>
                  <a:ext uri="{FF2B5EF4-FFF2-40B4-BE49-F238E27FC236}">
                    <a16:creationId xmlns:a16="http://schemas.microsoft.com/office/drawing/2014/main" id="{D871FC26-1130-49A2-ABAC-F068AF539795}"/>
                  </a:ext>
                </a:extLst>
              </p:cNvPr>
              <p:cNvSpPr txBox="1">
                <a:spLocks noRot="1" noChangeAspect="1" noMove="1" noResize="1" noEditPoints="1" noAdjustHandles="1" noChangeArrowheads="1" noChangeShapeType="1" noTextEdit="1"/>
              </p:cNvSpPr>
              <p:nvPr/>
            </p:nvSpPr>
            <p:spPr>
              <a:xfrm>
                <a:off x="-46685" y="855209"/>
                <a:ext cx="12238685" cy="2906821"/>
              </a:xfrm>
              <a:prstGeom prst="rect">
                <a:avLst/>
              </a:prstGeom>
              <a:blipFill>
                <a:blip r:embed="rId4"/>
                <a:stretch>
                  <a:fillRect l="-299" t="-1048" b="-2306"/>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3F886D82-CD2B-4D51-A3B2-CF4870B14371}"/>
              </a:ext>
            </a:extLst>
          </p:cNvPr>
          <p:cNvSpPr>
            <a:spLocks noGrp="1"/>
          </p:cNvSpPr>
          <p:nvPr>
            <p:ph type="sldNum" sz="quarter" idx="12"/>
          </p:nvPr>
        </p:nvSpPr>
        <p:spPr/>
        <p:txBody>
          <a:bodyPr/>
          <a:lstStyle/>
          <a:p>
            <a:fld id="{F556478C-EA8F-4B12-8AB2-8053E5C3663D}" type="slidenum">
              <a:rPr lang="en-GB" smtClean="0"/>
              <a:t>92</a:t>
            </a:fld>
            <a:endParaRPr lang="en-GB"/>
          </a:p>
        </p:txBody>
      </p:sp>
      <p:sp>
        <p:nvSpPr>
          <p:cNvPr id="5" name="CasellaDiTesto 4">
            <a:extLst>
              <a:ext uri="{FF2B5EF4-FFF2-40B4-BE49-F238E27FC236}">
                <a16:creationId xmlns:a16="http://schemas.microsoft.com/office/drawing/2014/main" id="{5E1F98AE-1174-4A19-99C7-71A3E799E110}"/>
              </a:ext>
            </a:extLst>
          </p:cNvPr>
          <p:cNvSpPr txBox="1"/>
          <p:nvPr/>
        </p:nvSpPr>
        <p:spPr>
          <a:xfrm>
            <a:off x="1618" y="59511"/>
            <a:ext cx="12192000" cy="707886"/>
          </a:xfrm>
          <a:prstGeom prst="rect">
            <a:avLst/>
          </a:prstGeom>
          <a:noFill/>
        </p:spPr>
        <p:txBody>
          <a:bodyPr wrap="square" rtlCol="0">
            <a:spAutoFit/>
          </a:bodyPr>
          <a:lstStyle/>
          <a:p>
            <a:pPr algn="ctr"/>
            <a:r>
              <a:rPr lang="en-GB" sz="4000" dirty="0">
                <a:latin typeface="+mj-lt"/>
              </a:rPr>
              <a:t>Time signal before and after the comb generator (3/3)</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21A96F7-1EA5-402C-81F0-BCC5BB86EFF6}"/>
                  </a:ext>
                </a:extLst>
              </p:cNvPr>
              <p:cNvSpPr txBox="1"/>
              <p:nvPr/>
            </p:nvSpPr>
            <p:spPr>
              <a:xfrm>
                <a:off x="-74963" y="1746474"/>
                <a:ext cx="12192000" cy="7259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BF00BF"/>
                              </a:solidFill>
                              <a:latin typeface="Cambria Math" panose="02040503050406030204" pitchFamily="18" charset="0"/>
                            </a:rPr>
                          </m:ctrlPr>
                        </m:sSubPr>
                        <m:e>
                          <m:r>
                            <a:rPr lang="en-GB" b="1" i="1" smtClean="0">
                              <a:solidFill>
                                <a:srgbClr val="BF00BF"/>
                              </a:solidFill>
                              <a:latin typeface="Cambria Math" panose="02040503050406030204" pitchFamily="18" charset="0"/>
                            </a:rPr>
                            <m:t>𝑽</m:t>
                          </m:r>
                        </m:e>
                        <m:sub>
                          <m:r>
                            <a:rPr lang="en-GB" b="1" i="1" smtClean="0">
                              <a:solidFill>
                                <a:srgbClr val="BF00BF"/>
                              </a:solidFill>
                              <a:latin typeface="Cambria Math" panose="02040503050406030204" pitchFamily="18" charset="0"/>
                            </a:rPr>
                            <m:t>𝒄𝒐𝒎𝒃</m:t>
                          </m:r>
                        </m:sub>
                      </m:sSub>
                      <m:d>
                        <m:dPr>
                          <m:ctrlPr>
                            <a:rPr lang="en-GB" b="1" i="1" smtClean="0">
                              <a:solidFill>
                                <a:srgbClr val="BF00BF"/>
                              </a:solidFill>
                              <a:latin typeface="Cambria Math" panose="02040503050406030204" pitchFamily="18" charset="0"/>
                            </a:rPr>
                          </m:ctrlPr>
                        </m:dPr>
                        <m:e>
                          <m:r>
                            <a:rPr lang="en-GB" b="1" i="1" smtClean="0">
                              <a:solidFill>
                                <a:srgbClr val="BF00BF"/>
                              </a:solidFill>
                              <a:latin typeface="Cambria Math" panose="02040503050406030204" pitchFamily="18" charset="0"/>
                            </a:rPr>
                            <m:t>𝒕</m:t>
                          </m:r>
                        </m:e>
                      </m:d>
                      <m:r>
                        <a:rPr lang="en-GB" b="1" i="1" smtClean="0">
                          <a:solidFill>
                            <a:srgbClr val="BF00BF"/>
                          </a:solidFill>
                          <a:latin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𝝀</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e>
                      </m:d>
                      <m:r>
                        <a:rPr lang="en-GB" b="1" i="1" smtClean="0">
                          <a:solidFill>
                            <a:srgbClr val="BF00BF"/>
                          </a:solidFill>
                          <a:latin typeface="Cambria Math" panose="02040503050406030204" pitchFamily="18" charset="0"/>
                          <a:ea typeface="Cambria Math" panose="02040503050406030204" pitchFamily="18" charset="0"/>
                        </a:rPr>
                        <m:t>∗</m:t>
                      </m:r>
                      <m:sSub>
                        <m:sSubPr>
                          <m:ctrlPr>
                            <a:rPr lang="en-GB" b="1" i="1" smtClean="0">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r>
                        <a:rPr lang="en-GB" b="1" i="1" smtClean="0">
                          <a:solidFill>
                            <a:srgbClr val="BF00BF"/>
                          </a:solidFill>
                          <a:latin typeface="Cambria Math" panose="02040503050406030204" pitchFamily="18" charset="0"/>
                        </a:rPr>
                        <m:t>(</m:t>
                      </m:r>
                      <m:r>
                        <a:rPr lang="en-GB" b="1" i="1" smtClean="0">
                          <a:solidFill>
                            <a:srgbClr val="BF00BF"/>
                          </a:solidFill>
                          <a:latin typeface="Cambria Math" panose="02040503050406030204" pitchFamily="18" charset="0"/>
                        </a:rPr>
                        <m:t>𝒕</m:t>
                      </m:r>
                      <m:r>
                        <a:rPr lang="en-GB" b="1" i="1" smtClean="0">
                          <a:solidFill>
                            <a:srgbClr val="BF00BF"/>
                          </a:solidFill>
                          <a:latin typeface="Cambria Math" panose="02040503050406030204" pitchFamily="18" charset="0"/>
                        </a:rPr>
                        <m:t>)=</m:t>
                      </m:r>
                      <m:nary>
                        <m:naryPr>
                          <m:ctrlPr>
                            <a:rPr lang="en-GB" b="1" i="1" smtClean="0">
                              <a:solidFill>
                                <a:srgbClr val="BF00BF"/>
                              </a:solidFill>
                              <a:latin typeface="Cambria Math" panose="02040503050406030204" pitchFamily="18" charset="0"/>
                            </a:rPr>
                          </m:ctrlPr>
                        </m:naryPr>
                        <m:sub>
                          <m:r>
                            <m:rPr>
                              <m:brk m:alnAt="23"/>
                            </m:rPr>
                            <a:rPr lang="en-GB" b="1" i="1" smtClean="0">
                              <a:solidFill>
                                <a:srgbClr val="BF00BF"/>
                              </a:solidFill>
                              <a:latin typeface="Cambria Math" panose="02040503050406030204" pitchFamily="18" charset="0"/>
                            </a:rPr>
                            <m:t>𝟎</m:t>
                          </m:r>
                        </m:sub>
                        <m:sup>
                          <m:r>
                            <a:rPr lang="en-GB" b="1" i="1">
                              <a:solidFill>
                                <a:srgbClr val="BF00BF"/>
                              </a:solidFill>
                              <a:latin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m:t>
                          </m:r>
                        </m:sup>
                        <m:e>
                          <m:r>
                            <a:rPr lang="en-GB" b="1" i="1">
                              <a:solidFill>
                                <a:srgbClr val="BF00BF"/>
                              </a:solidFill>
                              <a:latin typeface="Cambria Math" panose="02040503050406030204" pitchFamily="18" charset="0"/>
                              <a:ea typeface="Cambria Math" panose="02040503050406030204" pitchFamily="18" charset="0"/>
                            </a:rPr>
                            <m:t>𝝀</m:t>
                          </m:r>
                          <m:d>
                            <m:dPr>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𝒕</m:t>
                              </m:r>
                              <m:r>
                                <a:rPr lang="en-GB" b="1" i="1" smtClean="0">
                                  <a:solidFill>
                                    <a:srgbClr val="BF00BF"/>
                                  </a:solidFill>
                                  <a:latin typeface="Cambria Math" panose="02040503050406030204" pitchFamily="18" charset="0"/>
                                  <a:ea typeface="Cambria Math" panose="02040503050406030204" pitchFamily="18" charset="0"/>
                                </a:rPr>
                                <m:t>−</m:t>
                              </m:r>
                              <m:r>
                                <a:rPr lang="en-GB" b="1" i="1" smtClean="0">
                                  <a:solidFill>
                                    <a:srgbClr val="BF00BF"/>
                                  </a:solidFill>
                                  <a:latin typeface="Cambria Math" panose="02040503050406030204" pitchFamily="18" charset="0"/>
                                  <a:ea typeface="Cambria Math" panose="02040503050406030204" pitchFamily="18" charset="0"/>
                                </a:rPr>
                                <m:t>𝒂</m:t>
                              </m:r>
                            </m:e>
                          </m:d>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rPr>
                                <m:t>𝑼</m:t>
                              </m:r>
                            </m:e>
                            <m:sub>
                              <m:r>
                                <a:rPr lang="en-GB" b="1" i="1">
                                  <a:solidFill>
                                    <a:srgbClr val="BF00BF"/>
                                  </a:solidFill>
                                  <a:latin typeface="Cambria Math" panose="02040503050406030204" pitchFamily="18" charset="0"/>
                                </a:rPr>
                                <m:t>𝒄𝒐𝒎𝒃</m:t>
                              </m:r>
                            </m:sub>
                          </m:sSub>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𝒂</m:t>
                              </m:r>
                            </m:e>
                          </m:d>
                          <m:r>
                            <a:rPr lang="en-GB" b="1" i="1">
                              <a:solidFill>
                                <a:srgbClr val="BF00BF"/>
                              </a:solidFill>
                              <a:latin typeface="Cambria Math" panose="02040503050406030204" pitchFamily="18" charset="0"/>
                            </a:rPr>
                            <m:t>𝒅𝒂</m:t>
                          </m:r>
                        </m:e>
                      </m:nary>
                      <m:r>
                        <a:rPr lang="en-GB" b="1" i="1">
                          <a:solidFill>
                            <a:srgbClr val="BF00BF"/>
                          </a:solidFill>
                          <a:latin typeface="Cambria Math" panose="02040503050406030204" pitchFamily="18" charset="0"/>
                          <a:ea typeface="Cambria Math" panose="02040503050406030204" pitchFamily="18" charset="0"/>
                        </a:rPr>
                        <m:t>∝</m:t>
                      </m:r>
                      <m:d>
                        <m:dPr>
                          <m:begChr m:val="|"/>
                          <m:endChr m:val="|"/>
                          <m:ctrlPr>
                            <a:rPr lang="en-GB" b="1" i="1">
                              <a:solidFill>
                                <a:srgbClr val="BF00BF"/>
                              </a:solidFill>
                              <a:latin typeface="Cambria Math" panose="02040503050406030204" pitchFamily="18" charset="0"/>
                              <a:ea typeface="Cambria Math" panose="02040503050406030204" pitchFamily="18" charset="0"/>
                            </a:rPr>
                          </m:ctrlPr>
                        </m:dPr>
                        <m:e>
                          <m:r>
                            <a:rPr lang="en-GB" b="1" i="1">
                              <a:solidFill>
                                <a:srgbClr val="BF00BF"/>
                              </a:solidFill>
                              <a:latin typeface="Cambria Math" panose="02040503050406030204" pitchFamily="18" charset="0"/>
                              <a:ea typeface="Cambria Math" panose="02040503050406030204" pitchFamily="18" charset="0"/>
                            </a:rPr>
                            <m:t>𝑩</m:t>
                          </m:r>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ea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e>
                      </m:d>
                      <m:func>
                        <m:funcPr>
                          <m:ctrlPr>
                            <a:rPr lang="en-GB" b="1" i="1">
                              <a:solidFill>
                                <a:srgbClr val="BF00BF"/>
                              </a:solidFill>
                              <a:latin typeface="Cambria Math" panose="02040503050406030204" pitchFamily="18" charset="0"/>
                            </a:rPr>
                          </m:ctrlPr>
                        </m:funcPr>
                        <m:fName>
                          <m:r>
                            <a:rPr lang="en-GB" b="1">
                              <a:solidFill>
                                <a:srgbClr val="BF00BF"/>
                              </a:solidFill>
                              <a:latin typeface="Cambria Math" panose="02040503050406030204" pitchFamily="18" charset="0"/>
                            </a:rPr>
                            <m:t>𝐬𝐢𝐧</m:t>
                          </m:r>
                        </m:fName>
                        <m:e>
                          <m:d>
                            <m:dPr>
                              <m:begChr m:val="["/>
                              <m:endChr m:val="]"/>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𝟔</m:t>
                              </m:r>
                              <m:sSub>
                                <m:sSubPr>
                                  <m:ctrlPr>
                                    <a:rPr lang="en-GB" b="1" i="1">
                                      <a:solidFill>
                                        <a:srgbClr val="BF00BF"/>
                                      </a:solidFill>
                                      <a:latin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𝝎</m:t>
                                  </m:r>
                                </m:e>
                                <m:sub>
                                  <m:r>
                                    <a:rPr lang="en-GB" b="1" i="1">
                                      <a:solidFill>
                                        <a:srgbClr val="BF00BF"/>
                                      </a:solidFill>
                                      <a:latin typeface="Cambria Math" panose="02040503050406030204" pitchFamily="18" charset="0"/>
                                    </a:rPr>
                                    <m:t>𝒓𝒇</m:t>
                                  </m:r>
                                </m:sub>
                              </m:sSub>
                              <m:d>
                                <m:dPr>
                                  <m:ctrlPr>
                                    <a:rPr lang="en-GB" b="1" i="1">
                                      <a:solidFill>
                                        <a:srgbClr val="BF00BF"/>
                                      </a:solidFill>
                                      <a:latin typeface="Cambria Math" panose="02040503050406030204" pitchFamily="18" charset="0"/>
                                    </a:rPr>
                                  </m:ctrlPr>
                                </m:dPr>
                                <m:e>
                                  <m:r>
                                    <a:rPr lang="en-GB" b="1" i="1">
                                      <a:solidFill>
                                        <a:srgbClr val="BF00BF"/>
                                      </a:solidFill>
                                      <a:latin typeface="Cambria Math" panose="02040503050406030204" pitchFamily="18" charset="0"/>
                                    </a:rPr>
                                    <m:t>𝒕</m:t>
                                  </m:r>
                                  <m:r>
                                    <a:rPr lang="en-GB" b="1" i="1">
                                      <a:solidFill>
                                        <a:srgbClr val="BF00BF"/>
                                      </a:solidFill>
                                      <a:latin typeface="Cambria Math" panose="02040503050406030204" pitchFamily="18" charset="0"/>
                                      <a:ea typeface="Cambria Math" panose="02040503050406030204" pitchFamily="18" charset="0"/>
                                    </a:rPr>
                                    <m:t>+</m:t>
                                  </m:r>
                                  <m:sSubSup>
                                    <m:sSubSupPr>
                                      <m:ctrlPr>
                                        <a:rPr lang="en-GB" b="1" i="1" smtClean="0">
                                          <a:solidFill>
                                            <a:srgbClr val="BF00BF"/>
                                          </a:solidFill>
                                          <a:latin typeface="Cambria Math" panose="02040503050406030204" pitchFamily="18" charset="0"/>
                                        </a:rPr>
                                      </m:ctrlPr>
                                    </m:sSubSupPr>
                                    <m:e>
                                      <m:r>
                                        <a:rPr lang="en-GB" b="1" i="1" smtClean="0">
                                          <a:solidFill>
                                            <a:srgbClr val="BF00BF"/>
                                          </a:solidFill>
                                          <a:latin typeface="Cambria Math" panose="02040503050406030204" pitchFamily="18" charset="0"/>
                                        </a:rPr>
                                        <m:t>𝒕</m:t>
                                      </m:r>
                                    </m:e>
                                    <m:sub>
                                      <m:r>
                                        <a:rPr lang="en-GB" b="1" i="1" smtClean="0">
                                          <a:solidFill>
                                            <a:srgbClr val="BF00BF"/>
                                          </a:solidFill>
                                          <a:latin typeface="Cambria Math" panose="02040503050406030204" pitchFamily="18" charset="0"/>
                                        </a:rPr>
                                        <m:t>𝒂</m:t>
                                      </m:r>
                                    </m:sub>
                                    <m:sup>
                                      <m:r>
                                        <a:rPr lang="en-GB" b="1" i="1" smtClean="0">
                                          <a:solidFill>
                                            <a:srgbClr val="BF00BF"/>
                                          </a:solidFill>
                                          <a:latin typeface="Cambria Math" panose="02040503050406030204" pitchFamily="18" charset="0"/>
                                        </a:rPr>
                                        <m:t>′</m:t>
                                      </m:r>
                                    </m:sup>
                                  </m:sSubSup>
                                  <m:r>
                                    <a:rPr lang="en-GB" b="1" i="1">
                                      <a:solidFill>
                                        <a:srgbClr val="BF00BF"/>
                                      </a:solidFill>
                                      <a:latin typeface="Cambria Math" panose="02040503050406030204" pitchFamily="18" charset="0"/>
                                      <a:ea typeface="Cambria Math" panose="02040503050406030204" pitchFamily="18" charset="0"/>
                                    </a:rPr>
                                    <m:t>−∆</m:t>
                                  </m:r>
                                  <m:sSub>
                                    <m:sSubPr>
                                      <m:ctrlPr>
                                        <a:rPr lang="en-GB" b="1" i="1">
                                          <a:solidFill>
                                            <a:srgbClr val="BF00BF"/>
                                          </a:solidFill>
                                          <a:latin typeface="Cambria Math" panose="02040503050406030204" pitchFamily="18" charset="0"/>
                                          <a:ea typeface="Cambria Math" panose="02040503050406030204" pitchFamily="18" charset="0"/>
                                        </a:rPr>
                                      </m:ctrlPr>
                                    </m:sSubPr>
                                    <m:e>
                                      <m:r>
                                        <a:rPr lang="en-GB" b="1" i="1">
                                          <a:solidFill>
                                            <a:srgbClr val="BF00BF"/>
                                          </a:solidFill>
                                          <a:latin typeface="Cambria Math" panose="02040503050406030204" pitchFamily="18" charset="0"/>
                                          <a:ea typeface="Cambria Math" panose="02040503050406030204" pitchFamily="18" charset="0"/>
                                        </a:rPr>
                                        <m:t>𝒕</m:t>
                                      </m:r>
                                    </m:e>
                                    <m:sub>
                                      <m:r>
                                        <a:rPr lang="en-GB" b="1" i="1">
                                          <a:solidFill>
                                            <a:srgbClr val="BF00BF"/>
                                          </a:solidFill>
                                          <a:latin typeface="Cambria Math" panose="02040503050406030204" pitchFamily="18" charset="0"/>
                                          <a:ea typeface="Cambria Math" panose="02040503050406030204" pitchFamily="18" charset="0"/>
                                        </a:rPr>
                                        <m:t>𝒔</m:t>
                                      </m:r>
                                    </m:sub>
                                  </m:sSub>
                                  <m:r>
                                    <a:rPr lang="en-GB" b="1" i="1">
                                      <a:solidFill>
                                        <a:srgbClr val="BF00BF"/>
                                      </a:solidFill>
                                      <a:latin typeface="Cambria Math" panose="02040503050406030204" pitchFamily="18" charset="0"/>
                                      <a:ea typeface="Cambria Math" panose="02040503050406030204" pitchFamily="18" charset="0"/>
                                    </a:rPr>
                                    <m:t>−</m:t>
                                  </m:r>
                                  <m:r>
                                    <a:rPr lang="en-GB" b="1" i="1">
                                      <a:solidFill>
                                        <a:srgbClr val="BF00BF"/>
                                      </a:solidFill>
                                      <a:latin typeface="Cambria Math" panose="02040503050406030204" pitchFamily="18" charset="0"/>
                                    </a:rPr>
                                    <m:t>𝝉</m:t>
                                  </m:r>
                                </m:e>
                              </m:d>
                            </m:e>
                          </m:d>
                        </m:e>
                      </m:func>
                    </m:oMath>
                  </m:oMathPara>
                </a14:m>
                <a:endParaRPr lang="en-GB" b="1" dirty="0"/>
              </a:p>
            </p:txBody>
          </p:sp>
        </mc:Choice>
        <mc:Fallback xmlns="">
          <p:sp>
            <p:nvSpPr>
              <p:cNvPr id="2" name="CasellaDiTesto 1">
                <a:extLst>
                  <a:ext uri="{FF2B5EF4-FFF2-40B4-BE49-F238E27FC236}">
                    <a16:creationId xmlns:a16="http://schemas.microsoft.com/office/drawing/2014/main" id="{221A96F7-1EA5-402C-81F0-BCC5BB86EFF6}"/>
                  </a:ext>
                </a:extLst>
              </p:cNvPr>
              <p:cNvSpPr txBox="1">
                <a:spLocks noRot="1" noChangeAspect="1" noMove="1" noResize="1" noEditPoints="1" noAdjustHandles="1" noChangeArrowheads="1" noChangeShapeType="1" noTextEdit="1"/>
              </p:cNvSpPr>
              <p:nvPr/>
            </p:nvSpPr>
            <p:spPr>
              <a:xfrm>
                <a:off x="-74963" y="1746474"/>
                <a:ext cx="12192000" cy="725904"/>
              </a:xfrm>
              <a:prstGeom prst="rect">
                <a:avLst/>
              </a:prstGeom>
              <a:blipFill>
                <a:blip r:embed="rId5"/>
                <a:stretch>
                  <a:fillRect/>
                </a:stretch>
              </a:blipFill>
            </p:spPr>
            <p:txBody>
              <a:bodyPr/>
              <a:lstStyle/>
              <a:p>
                <a:r>
                  <a:rPr lang="en-GB">
                    <a:noFill/>
                  </a:rPr>
                  <a:t> </a:t>
                </a:r>
              </a:p>
            </p:txBody>
          </p:sp>
        </mc:Fallback>
      </mc:AlternateContent>
      <p:sp>
        <p:nvSpPr>
          <p:cNvPr id="26" name="Rettangolo 25">
            <a:extLst>
              <a:ext uri="{FF2B5EF4-FFF2-40B4-BE49-F238E27FC236}">
                <a16:creationId xmlns:a16="http://schemas.microsoft.com/office/drawing/2014/main" id="{228C0A12-2759-4D31-8169-F41A29406096}"/>
              </a:ext>
            </a:extLst>
          </p:cNvPr>
          <p:cNvSpPr/>
          <p:nvPr/>
        </p:nvSpPr>
        <p:spPr>
          <a:xfrm>
            <a:off x="78479" y="4208016"/>
            <a:ext cx="374285" cy="193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a:extLst>
              <a:ext uri="{FF2B5EF4-FFF2-40B4-BE49-F238E27FC236}">
                <a16:creationId xmlns:a16="http://schemas.microsoft.com/office/drawing/2014/main" id="{BDAA8360-45D8-41BD-B1B8-8457D56FE0E7}"/>
              </a:ext>
            </a:extLst>
          </p:cNvPr>
          <p:cNvSpPr/>
          <p:nvPr/>
        </p:nvSpPr>
        <p:spPr>
          <a:xfrm>
            <a:off x="5802376" y="4215986"/>
            <a:ext cx="374285" cy="193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27">
            <a:extLst>
              <a:ext uri="{FF2B5EF4-FFF2-40B4-BE49-F238E27FC236}">
                <a16:creationId xmlns:a16="http://schemas.microsoft.com/office/drawing/2014/main" id="{5B11992D-2C9F-422C-A023-4A52AD4614E7}"/>
              </a:ext>
            </a:extLst>
          </p:cNvPr>
          <p:cNvSpPr/>
          <p:nvPr/>
        </p:nvSpPr>
        <p:spPr>
          <a:xfrm>
            <a:off x="6104878" y="4245231"/>
            <a:ext cx="374285" cy="193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397D6DE6-3A64-48A6-A798-AB19F6F1A9D9}"/>
              </a:ext>
            </a:extLst>
          </p:cNvPr>
          <p:cNvSpPr/>
          <p:nvPr/>
        </p:nvSpPr>
        <p:spPr>
          <a:xfrm>
            <a:off x="11823518" y="4159687"/>
            <a:ext cx="374285" cy="193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6B6B3D48-63D7-4B1D-9444-807609853D93}"/>
                  </a:ext>
                </a:extLst>
              </p:cNvPr>
              <p:cNvSpPr txBox="1"/>
              <p:nvPr/>
            </p:nvSpPr>
            <p:spPr>
              <a:xfrm rot="16200000">
                <a:off x="4932547" y="4766910"/>
                <a:ext cx="1708357" cy="430887"/>
              </a:xfrm>
              <a:prstGeom prst="rect">
                <a:avLst/>
              </a:prstGeom>
              <a:noFill/>
            </p:spPr>
            <p:txBody>
              <a:bodyPr wrap="square" rtlCol="0">
                <a:spAutoFit/>
              </a:bodyPr>
              <a:lstStyle/>
              <a:p>
                <a14:m>
                  <m:oMath xmlns:m="http://schemas.openxmlformats.org/officeDocument/2006/math">
                    <m:sSub>
                      <m:sSubPr>
                        <m:ctrlPr>
                          <a:rPr lang="en-GB" sz="2200" i="1" smtClean="0">
                            <a:solidFill>
                              <a:srgbClr val="0000FF"/>
                            </a:solidFill>
                            <a:latin typeface="Cambria Math" panose="02040503050406030204" pitchFamily="18" charset="0"/>
                          </a:rPr>
                        </m:ctrlPr>
                      </m:sSubPr>
                      <m:e>
                        <m:r>
                          <a:rPr lang="en-GB" sz="2200" b="0" i="1" smtClean="0">
                            <a:solidFill>
                              <a:srgbClr val="0000FF"/>
                            </a:solidFill>
                            <a:latin typeface="Cambria Math" panose="02040503050406030204" pitchFamily="18" charset="0"/>
                          </a:rPr>
                          <m:t>𝑉</m:t>
                        </m:r>
                      </m:e>
                      <m:sub>
                        <m:r>
                          <a:rPr lang="en-GB" sz="2200" b="0" i="1" smtClean="0">
                            <a:solidFill>
                              <a:srgbClr val="0000FF"/>
                            </a:solidFill>
                            <a:latin typeface="Cambria Math" panose="02040503050406030204" pitchFamily="18" charset="0"/>
                          </a:rPr>
                          <m:t>𝑐𝑜𝑚𝑏</m:t>
                        </m:r>
                      </m:sub>
                    </m:sSub>
                  </m:oMath>
                </a14:m>
                <a:r>
                  <a:rPr lang="en-GB" sz="2200" dirty="0">
                    <a:solidFill>
                      <a:srgbClr val="0000FF"/>
                    </a:solidFill>
                  </a:rPr>
                  <a:t> [a.u.]</a:t>
                </a:r>
                <a:endParaRPr lang="en-GB" sz="2200" dirty="0"/>
              </a:p>
            </p:txBody>
          </p:sp>
        </mc:Choice>
        <mc:Fallback xmlns="">
          <p:sp>
            <p:nvSpPr>
              <p:cNvPr id="30" name="CasellaDiTesto 29">
                <a:extLst>
                  <a:ext uri="{FF2B5EF4-FFF2-40B4-BE49-F238E27FC236}">
                    <a16:creationId xmlns:a16="http://schemas.microsoft.com/office/drawing/2014/main" id="{6B6B3D48-63D7-4B1D-9444-807609853D93}"/>
                  </a:ext>
                </a:extLst>
              </p:cNvPr>
              <p:cNvSpPr txBox="1">
                <a:spLocks noRot="1" noChangeAspect="1" noMove="1" noResize="1" noEditPoints="1" noAdjustHandles="1" noChangeArrowheads="1" noChangeShapeType="1" noTextEdit="1"/>
              </p:cNvSpPr>
              <p:nvPr/>
            </p:nvSpPr>
            <p:spPr>
              <a:xfrm rot="16200000">
                <a:off x="4932547" y="4766910"/>
                <a:ext cx="1708357" cy="430887"/>
              </a:xfrm>
              <a:prstGeom prst="rect">
                <a:avLst/>
              </a:prstGeom>
              <a:blipFill>
                <a:blip r:embed="rId6"/>
                <a:stretch>
                  <a:fillRect l="-9859" r="-26761" b="-3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D2F62566-05FC-47D9-84FE-F06F55B2A7D7}"/>
                  </a:ext>
                </a:extLst>
              </p:cNvPr>
              <p:cNvSpPr txBox="1"/>
              <p:nvPr/>
            </p:nvSpPr>
            <p:spPr>
              <a:xfrm rot="16200000">
                <a:off x="10947313" y="4757478"/>
                <a:ext cx="1708357" cy="430887"/>
              </a:xfrm>
              <a:prstGeom prst="rect">
                <a:avLst/>
              </a:prstGeom>
              <a:noFill/>
            </p:spPr>
            <p:txBody>
              <a:bodyPr wrap="square" rtlCol="0">
                <a:spAutoFit/>
              </a:bodyPr>
              <a:lstStyle/>
              <a:p>
                <a14:m>
                  <m:oMath xmlns:m="http://schemas.openxmlformats.org/officeDocument/2006/math">
                    <m:sSub>
                      <m:sSubPr>
                        <m:ctrlPr>
                          <a:rPr lang="en-GB" sz="2200" i="1" smtClean="0">
                            <a:solidFill>
                              <a:srgbClr val="0000FF"/>
                            </a:solidFill>
                            <a:latin typeface="Cambria Math" panose="02040503050406030204" pitchFamily="18" charset="0"/>
                          </a:rPr>
                        </m:ctrlPr>
                      </m:sSubPr>
                      <m:e>
                        <m:r>
                          <a:rPr lang="en-GB" sz="2200" b="0" i="1" smtClean="0">
                            <a:solidFill>
                              <a:srgbClr val="0000FF"/>
                            </a:solidFill>
                            <a:latin typeface="Cambria Math" panose="02040503050406030204" pitchFamily="18" charset="0"/>
                          </a:rPr>
                          <m:t>𝑉</m:t>
                        </m:r>
                      </m:e>
                      <m:sub>
                        <m:r>
                          <a:rPr lang="en-GB" sz="2200" b="0" i="1" smtClean="0">
                            <a:solidFill>
                              <a:srgbClr val="0000FF"/>
                            </a:solidFill>
                            <a:latin typeface="Cambria Math" panose="02040503050406030204" pitchFamily="18" charset="0"/>
                          </a:rPr>
                          <m:t>𝑐𝑜𝑚𝑏</m:t>
                        </m:r>
                      </m:sub>
                    </m:sSub>
                  </m:oMath>
                </a14:m>
                <a:r>
                  <a:rPr lang="en-GB" sz="2200" dirty="0">
                    <a:solidFill>
                      <a:srgbClr val="0000FF"/>
                    </a:solidFill>
                  </a:rPr>
                  <a:t> [a.u.]</a:t>
                </a:r>
                <a:endParaRPr lang="en-GB" sz="2200" dirty="0"/>
              </a:p>
            </p:txBody>
          </p:sp>
        </mc:Choice>
        <mc:Fallback xmlns="">
          <p:sp>
            <p:nvSpPr>
              <p:cNvPr id="31" name="CasellaDiTesto 30">
                <a:extLst>
                  <a:ext uri="{FF2B5EF4-FFF2-40B4-BE49-F238E27FC236}">
                    <a16:creationId xmlns:a16="http://schemas.microsoft.com/office/drawing/2014/main" id="{D2F62566-05FC-47D9-84FE-F06F55B2A7D7}"/>
                  </a:ext>
                </a:extLst>
              </p:cNvPr>
              <p:cNvSpPr txBox="1">
                <a:spLocks noRot="1" noChangeAspect="1" noMove="1" noResize="1" noEditPoints="1" noAdjustHandles="1" noChangeArrowheads="1" noChangeShapeType="1" noTextEdit="1"/>
              </p:cNvSpPr>
              <p:nvPr/>
            </p:nvSpPr>
            <p:spPr>
              <a:xfrm rot="16200000">
                <a:off x="10947313" y="4757478"/>
                <a:ext cx="1708357" cy="430887"/>
              </a:xfrm>
              <a:prstGeom prst="rect">
                <a:avLst/>
              </a:prstGeom>
              <a:blipFill>
                <a:blip r:embed="rId7"/>
                <a:stretch>
                  <a:fillRect l="-10000" r="-28571" b="-3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51544ABF-472E-49DC-A00E-0544CEC90ECB}"/>
                  </a:ext>
                </a:extLst>
              </p:cNvPr>
              <p:cNvSpPr txBox="1"/>
              <p:nvPr/>
            </p:nvSpPr>
            <p:spPr>
              <a:xfrm rot="16200000">
                <a:off x="-612549" y="4798423"/>
                <a:ext cx="1708358" cy="430887"/>
              </a:xfrm>
              <a:prstGeom prst="rect">
                <a:avLst/>
              </a:prstGeom>
              <a:noFill/>
            </p:spPr>
            <p:txBody>
              <a:bodyPr wrap="square" rtlCol="0">
                <a:spAutoFit/>
              </a:bodyPr>
              <a:lstStyle/>
              <a:p>
                <a14:m>
                  <m:oMath xmlns:m="http://schemas.openxmlformats.org/officeDocument/2006/math">
                    <m:r>
                      <a:rPr lang="en-GB" sz="2200" b="0" i="1" smtClean="0">
                        <a:solidFill>
                          <a:srgbClr val="BF00BF"/>
                        </a:solidFill>
                        <a:latin typeface="Cambria Math" panose="02040503050406030204" pitchFamily="18" charset="0"/>
                        <a:ea typeface="Cambria Math" panose="02040503050406030204" pitchFamily="18" charset="0"/>
                      </a:rPr>
                      <m:t>𝜆</m:t>
                    </m:r>
                  </m:oMath>
                </a14:m>
                <a:r>
                  <a:rPr lang="en-GB" sz="2200" dirty="0"/>
                  <a:t>, </a:t>
                </a:r>
                <a14:m>
                  <m:oMath xmlns:m="http://schemas.openxmlformats.org/officeDocument/2006/math">
                    <m:sSub>
                      <m:sSubPr>
                        <m:ctrlPr>
                          <a:rPr lang="en-GB" sz="2200" b="0" i="1" smtClean="0">
                            <a:solidFill>
                              <a:srgbClr val="027E02"/>
                            </a:solidFill>
                            <a:latin typeface="Cambria Math" panose="02040503050406030204" pitchFamily="18" charset="0"/>
                            <a:ea typeface="Cambria Math" panose="02040503050406030204" pitchFamily="18" charset="0"/>
                          </a:rPr>
                        </m:ctrlPr>
                      </m:sSubPr>
                      <m:e>
                        <m:r>
                          <a:rPr lang="en-GB" sz="2200" i="1">
                            <a:solidFill>
                              <a:srgbClr val="027E02"/>
                            </a:solidFill>
                            <a:latin typeface="Cambria Math" panose="02040503050406030204" pitchFamily="18" charset="0"/>
                            <a:ea typeface="Cambria Math" panose="02040503050406030204" pitchFamily="18" charset="0"/>
                          </a:rPr>
                          <m:t>𝜆</m:t>
                        </m:r>
                      </m:e>
                      <m:sub>
                        <m:r>
                          <a:rPr lang="en-GB" sz="2200" b="0" i="1" smtClean="0">
                            <a:solidFill>
                              <a:srgbClr val="027E02"/>
                            </a:solidFill>
                            <a:latin typeface="Cambria Math" panose="02040503050406030204" pitchFamily="18" charset="0"/>
                            <a:ea typeface="Cambria Math" panose="02040503050406030204" pitchFamily="18" charset="0"/>
                          </a:rPr>
                          <m:t>𝑃𝑈</m:t>
                        </m:r>
                      </m:sub>
                    </m:sSub>
                  </m:oMath>
                </a14:m>
                <a:r>
                  <a:rPr lang="en-GB" sz="2200" dirty="0">
                    <a:solidFill>
                      <a:srgbClr val="027E02"/>
                    </a:solidFill>
                  </a:rPr>
                  <a:t> </a:t>
                </a:r>
                <a:r>
                  <a:rPr lang="en-GB" sz="2200" dirty="0"/>
                  <a:t>[a.u.]</a:t>
                </a:r>
              </a:p>
            </p:txBody>
          </p:sp>
        </mc:Choice>
        <mc:Fallback xmlns="">
          <p:sp>
            <p:nvSpPr>
              <p:cNvPr id="33" name="CasellaDiTesto 32">
                <a:extLst>
                  <a:ext uri="{FF2B5EF4-FFF2-40B4-BE49-F238E27FC236}">
                    <a16:creationId xmlns:a16="http://schemas.microsoft.com/office/drawing/2014/main" id="{51544ABF-472E-49DC-A00E-0544CEC90ECB}"/>
                  </a:ext>
                </a:extLst>
              </p:cNvPr>
              <p:cNvSpPr txBox="1">
                <a:spLocks noRot="1" noChangeAspect="1" noMove="1" noResize="1" noEditPoints="1" noAdjustHandles="1" noChangeArrowheads="1" noChangeShapeType="1" noTextEdit="1"/>
              </p:cNvSpPr>
              <p:nvPr/>
            </p:nvSpPr>
            <p:spPr>
              <a:xfrm rot="16200000">
                <a:off x="-612549" y="4798423"/>
                <a:ext cx="1708358" cy="430887"/>
              </a:xfrm>
              <a:prstGeom prst="rect">
                <a:avLst/>
              </a:prstGeom>
              <a:blipFill>
                <a:blip r:embed="rId8"/>
                <a:stretch>
                  <a:fillRect l="-8451" r="-28169" b="-3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FE44BC32-25AB-47C5-AE38-91CFC5C1EA0C}"/>
                  </a:ext>
                </a:extLst>
              </p:cNvPr>
              <p:cNvSpPr txBox="1"/>
              <p:nvPr/>
            </p:nvSpPr>
            <p:spPr>
              <a:xfrm>
                <a:off x="3749023" y="6135084"/>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𝑹𝑭</m:t>
                          </m:r>
                        </m:sub>
                      </m:sSub>
                    </m:oMath>
                  </m:oMathPara>
                </a14:m>
                <a:endParaRPr lang="en-GB" b="1" dirty="0"/>
              </a:p>
            </p:txBody>
          </p:sp>
        </mc:Choice>
        <mc:Fallback xmlns="">
          <p:sp>
            <p:nvSpPr>
              <p:cNvPr id="47" name="CasellaDiTesto 46">
                <a:extLst>
                  <a:ext uri="{FF2B5EF4-FFF2-40B4-BE49-F238E27FC236}">
                    <a16:creationId xmlns:a16="http://schemas.microsoft.com/office/drawing/2014/main" id="{FE44BC32-25AB-47C5-AE38-91CFC5C1EA0C}"/>
                  </a:ext>
                </a:extLst>
              </p:cNvPr>
              <p:cNvSpPr txBox="1">
                <a:spLocks noRot="1" noChangeAspect="1" noMove="1" noResize="1" noEditPoints="1" noAdjustHandles="1" noChangeArrowheads="1" noChangeShapeType="1" noTextEdit="1"/>
              </p:cNvSpPr>
              <p:nvPr/>
            </p:nvSpPr>
            <p:spPr>
              <a:xfrm>
                <a:off x="3749023" y="6135084"/>
                <a:ext cx="535620" cy="400110"/>
              </a:xfrm>
              <a:prstGeom prst="rect">
                <a:avLst/>
              </a:prstGeom>
              <a:blipFill>
                <a:blip r:embed="rId9"/>
                <a:stretch>
                  <a:fillRect b="-15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73AEFAEF-D2C4-44F2-88E2-CF93A6FBD9B7}"/>
                  </a:ext>
                </a:extLst>
              </p:cNvPr>
              <p:cNvSpPr txBox="1"/>
              <p:nvPr/>
            </p:nvSpPr>
            <p:spPr>
              <a:xfrm>
                <a:off x="1532574" y="3756702"/>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49" name="CasellaDiTesto 48">
                <a:extLst>
                  <a:ext uri="{FF2B5EF4-FFF2-40B4-BE49-F238E27FC236}">
                    <a16:creationId xmlns:a16="http://schemas.microsoft.com/office/drawing/2014/main" id="{73AEFAEF-D2C4-44F2-88E2-CF93A6FBD9B7}"/>
                  </a:ext>
                </a:extLst>
              </p:cNvPr>
              <p:cNvSpPr txBox="1">
                <a:spLocks noRot="1" noChangeAspect="1" noMove="1" noResize="1" noEditPoints="1" noAdjustHandles="1" noChangeArrowheads="1" noChangeShapeType="1" noTextEdit="1"/>
              </p:cNvSpPr>
              <p:nvPr/>
            </p:nvSpPr>
            <p:spPr>
              <a:xfrm>
                <a:off x="1532574" y="3756702"/>
                <a:ext cx="535620" cy="4001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A4BB3F82-ADD3-4DC8-86DA-FAF163240D89}"/>
                  </a:ext>
                </a:extLst>
              </p:cNvPr>
              <p:cNvSpPr txBox="1"/>
              <p:nvPr/>
            </p:nvSpPr>
            <p:spPr>
              <a:xfrm>
                <a:off x="4221808" y="3730467"/>
                <a:ext cx="1510787" cy="429220"/>
              </a:xfrm>
              <a:prstGeom prst="rect">
                <a:avLst/>
              </a:prstGeom>
              <a:noFill/>
            </p:spPr>
            <p:txBody>
              <a:bodyPr wrap="square" rtlCol="0">
                <a:spAutoFit/>
              </a:bodyPr>
              <a:lstStyle/>
              <a:p>
                <a14:m>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a:solidFill>
                              <a:srgbClr val="FF0000"/>
                            </a:solidFill>
                            <a:latin typeface="Cambria Math" panose="02040503050406030204" pitchFamily="18" charset="0"/>
                          </a:rPr>
                          <m:t>𝒕</m:t>
                        </m:r>
                      </m:e>
                      <m:sub>
                        <m:r>
                          <a:rPr lang="en-GB" sz="2000" b="1" i="1" smtClean="0">
                            <a:solidFill>
                              <a:srgbClr val="FF0000"/>
                            </a:solidFill>
                            <a:latin typeface="Cambria Math" panose="02040503050406030204" pitchFamily="18" charset="0"/>
                          </a:rPr>
                          <m:t>𝒓𝒇</m:t>
                        </m:r>
                      </m:sub>
                    </m:sSub>
                  </m:oMath>
                </a14:m>
                <a:r>
                  <a:rPr lang="en-GB" sz="2000" b="1" dirty="0">
                    <a:solidFill>
                      <a:srgbClr val="FF0000"/>
                    </a:solidFill>
                  </a:rPr>
                  <a:t> + </a:t>
                </a:r>
                <a14:m>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a14:m>
                <a:endParaRPr lang="en-GB" sz="2400" b="1" dirty="0"/>
              </a:p>
            </p:txBody>
          </p:sp>
        </mc:Choice>
        <mc:Fallback xmlns="">
          <p:sp>
            <p:nvSpPr>
              <p:cNvPr id="51" name="CasellaDiTesto 50">
                <a:extLst>
                  <a:ext uri="{FF2B5EF4-FFF2-40B4-BE49-F238E27FC236}">
                    <a16:creationId xmlns:a16="http://schemas.microsoft.com/office/drawing/2014/main" id="{A4BB3F82-ADD3-4DC8-86DA-FAF163240D89}"/>
                  </a:ext>
                </a:extLst>
              </p:cNvPr>
              <p:cNvSpPr txBox="1">
                <a:spLocks noRot="1" noChangeAspect="1" noMove="1" noResize="1" noEditPoints="1" noAdjustHandles="1" noChangeArrowheads="1" noChangeShapeType="1" noTextEdit="1"/>
              </p:cNvSpPr>
              <p:nvPr/>
            </p:nvSpPr>
            <p:spPr>
              <a:xfrm>
                <a:off x="4221808" y="3730467"/>
                <a:ext cx="1510787" cy="429220"/>
              </a:xfrm>
              <a:prstGeom prst="rect">
                <a:avLst/>
              </a:prstGeom>
              <a:blipFill>
                <a:blip r:embed="rId11"/>
                <a:stretch>
                  <a:fillRect t="-7143"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2153C124-ABC9-4E71-89E1-CE092807456F}"/>
                  </a:ext>
                </a:extLst>
              </p:cNvPr>
              <p:cNvSpPr txBox="1"/>
              <p:nvPr/>
            </p:nvSpPr>
            <p:spPr>
              <a:xfrm>
                <a:off x="7636138" y="3756702"/>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53" name="CasellaDiTesto 52">
                <a:extLst>
                  <a:ext uri="{FF2B5EF4-FFF2-40B4-BE49-F238E27FC236}">
                    <a16:creationId xmlns:a16="http://schemas.microsoft.com/office/drawing/2014/main" id="{2153C124-ABC9-4E71-89E1-CE092807456F}"/>
                  </a:ext>
                </a:extLst>
              </p:cNvPr>
              <p:cNvSpPr txBox="1">
                <a:spLocks noRot="1" noChangeAspect="1" noMove="1" noResize="1" noEditPoints="1" noAdjustHandles="1" noChangeArrowheads="1" noChangeShapeType="1" noTextEdit="1"/>
              </p:cNvSpPr>
              <p:nvPr/>
            </p:nvSpPr>
            <p:spPr>
              <a:xfrm>
                <a:off x="7636138" y="3756702"/>
                <a:ext cx="535620" cy="40011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4C4F6E2D-13F8-4B28-8493-33B49F3F6DC8}"/>
                  </a:ext>
                </a:extLst>
              </p:cNvPr>
              <p:cNvSpPr txBox="1"/>
              <p:nvPr/>
            </p:nvSpPr>
            <p:spPr>
              <a:xfrm>
                <a:off x="10223127" y="3730467"/>
                <a:ext cx="1510787" cy="429220"/>
              </a:xfrm>
              <a:prstGeom prst="rect">
                <a:avLst/>
              </a:prstGeom>
              <a:noFill/>
            </p:spPr>
            <p:txBody>
              <a:bodyPr wrap="square" rtlCol="0">
                <a:spAutoFit/>
              </a:bodyPr>
              <a:lstStyle/>
              <a:p>
                <a14:m>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a:solidFill>
                              <a:srgbClr val="FF0000"/>
                            </a:solidFill>
                            <a:latin typeface="Cambria Math" panose="02040503050406030204" pitchFamily="18" charset="0"/>
                          </a:rPr>
                          <m:t>𝒕</m:t>
                        </m:r>
                      </m:e>
                      <m:sub>
                        <m:r>
                          <a:rPr lang="en-GB" sz="2000" b="1" i="1" smtClean="0">
                            <a:solidFill>
                              <a:srgbClr val="FF0000"/>
                            </a:solidFill>
                            <a:latin typeface="Cambria Math" panose="02040503050406030204" pitchFamily="18" charset="0"/>
                          </a:rPr>
                          <m:t>𝒓𝒇</m:t>
                        </m:r>
                      </m:sub>
                    </m:sSub>
                  </m:oMath>
                </a14:m>
                <a:r>
                  <a:rPr lang="en-GB" sz="2000" b="1" dirty="0">
                    <a:solidFill>
                      <a:srgbClr val="FF0000"/>
                    </a:solidFill>
                  </a:rPr>
                  <a:t> + </a:t>
                </a:r>
                <a14:m>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a14:m>
                <a:endParaRPr lang="en-GB" sz="2400" b="1" dirty="0"/>
              </a:p>
            </p:txBody>
          </p:sp>
        </mc:Choice>
        <mc:Fallback xmlns="">
          <p:sp>
            <p:nvSpPr>
              <p:cNvPr id="55" name="CasellaDiTesto 54">
                <a:extLst>
                  <a:ext uri="{FF2B5EF4-FFF2-40B4-BE49-F238E27FC236}">
                    <a16:creationId xmlns:a16="http://schemas.microsoft.com/office/drawing/2014/main" id="{4C4F6E2D-13F8-4B28-8493-33B49F3F6DC8}"/>
                  </a:ext>
                </a:extLst>
              </p:cNvPr>
              <p:cNvSpPr txBox="1">
                <a:spLocks noRot="1" noChangeAspect="1" noMove="1" noResize="1" noEditPoints="1" noAdjustHandles="1" noChangeArrowheads="1" noChangeShapeType="1" noTextEdit="1"/>
              </p:cNvSpPr>
              <p:nvPr/>
            </p:nvSpPr>
            <p:spPr>
              <a:xfrm>
                <a:off x="10223127" y="3730467"/>
                <a:ext cx="1510787" cy="429220"/>
              </a:xfrm>
              <a:prstGeom prst="rect">
                <a:avLst/>
              </a:prstGeom>
              <a:blipFill>
                <a:blip r:embed="rId13"/>
                <a:stretch>
                  <a:fillRect t="-7143"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2231746D-AB6C-4879-A2E4-EAC53ACC8492}"/>
                  </a:ext>
                </a:extLst>
              </p:cNvPr>
              <p:cNvSpPr txBox="1"/>
              <p:nvPr/>
            </p:nvSpPr>
            <p:spPr>
              <a:xfrm>
                <a:off x="9789953" y="6097143"/>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𝑹𝑭</m:t>
                          </m:r>
                        </m:sub>
                      </m:sSub>
                    </m:oMath>
                  </m:oMathPara>
                </a14:m>
                <a:endParaRPr lang="en-GB" b="1" dirty="0"/>
              </a:p>
            </p:txBody>
          </p:sp>
        </mc:Choice>
        <mc:Fallback xmlns="">
          <p:sp>
            <p:nvSpPr>
              <p:cNvPr id="57" name="CasellaDiTesto 56">
                <a:extLst>
                  <a:ext uri="{FF2B5EF4-FFF2-40B4-BE49-F238E27FC236}">
                    <a16:creationId xmlns:a16="http://schemas.microsoft.com/office/drawing/2014/main" id="{2231746D-AB6C-4879-A2E4-EAC53ACC8492}"/>
                  </a:ext>
                </a:extLst>
              </p:cNvPr>
              <p:cNvSpPr txBox="1">
                <a:spLocks noRot="1" noChangeAspect="1" noMove="1" noResize="1" noEditPoints="1" noAdjustHandles="1" noChangeArrowheads="1" noChangeShapeType="1" noTextEdit="1"/>
              </p:cNvSpPr>
              <p:nvPr/>
            </p:nvSpPr>
            <p:spPr>
              <a:xfrm>
                <a:off x="9789953" y="6097143"/>
                <a:ext cx="535620" cy="400110"/>
              </a:xfrm>
              <a:prstGeom prst="rect">
                <a:avLst/>
              </a:prstGeom>
              <a:blipFill>
                <a:blip r:embed="rId14"/>
                <a:stretch>
                  <a:fillRect b="-15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A4B046B2-E59D-4135-BBFB-BD1FD8E744CE}"/>
                  </a:ext>
                </a:extLst>
              </p:cNvPr>
              <p:cNvSpPr txBox="1"/>
              <p:nvPr/>
            </p:nvSpPr>
            <p:spPr>
              <a:xfrm>
                <a:off x="4078606" y="5763323"/>
                <a:ext cx="1304990" cy="369332"/>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GB" sz="1800" b="1" i="1" smtClean="0">
                            <a:solidFill>
                              <a:srgbClr val="BF00BF"/>
                            </a:solidFill>
                            <a:latin typeface="Cambria Math" panose="02040503050406030204" pitchFamily="18" charset="0"/>
                          </a:rPr>
                        </m:ctrlPr>
                      </m:sSubPr>
                      <m:e>
                        <m:r>
                          <a:rPr lang="en-GB" sz="1800" b="1" i="1">
                            <a:solidFill>
                              <a:srgbClr val="BF00BF"/>
                            </a:solidFill>
                            <a:latin typeface="Cambria Math" panose="02040503050406030204" pitchFamily="18" charset="0"/>
                            <a:ea typeface="Cambria Math" panose="02040503050406030204" pitchFamily="18" charset="0"/>
                          </a:rPr>
                          <m:t>𝝈</m:t>
                        </m:r>
                      </m:e>
                      <m:sub>
                        <m:r>
                          <a:rPr lang="en-GB" sz="1800" b="1" i="1">
                            <a:solidFill>
                              <a:srgbClr val="BF00BF"/>
                            </a:solidFill>
                            <a:latin typeface="Cambria Math" panose="02040503050406030204" pitchFamily="18" charset="0"/>
                          </a:rPr>
                          <m:t>𝒛</m:t>
                        </m:r>
                      </m:sub>
                    </m:sSub>
                  </m:oMath>
                </a14:m>
                <a:r>
                  <a:rPr lang="en-GB" sz="1800" b="1" dirty="0">
                    <a:solidFill>
                      <a:srgbClr val="BF00BF"/>
                    </a:solidFill>
                  </a:rPr>
                  <a:t> = 20 mm</a:t>
                </a:r>
                <a:endParaRPr lang="en-GB" dirty="0"/>
              </a:p>
            </p:txBody>
          </p:sp>
        </mc:Choice>
        <mc:Fallback xmlns="">
          <p:sp>
            <p:nvSpPr>
              <p:cNvPr id="63" name="CasellaDiTesto 62">
                <a:extLst>
                  <a:ext uri="{FF2B5EF4-FFF2-40B4-BE49-F238E27FC236}">
                    <a16:creationId xmlns:a16="http://schemas.microsoft.com/office/drawing/2014/main" id="{A4B046B2-E59D-4135-BBFB-BD1FD8E744CE}"/>
                  </a:ext>
                </a:extLst>
              </p:cNvPr>
              <p:cNvSpPr txBox="1">
                <a:spLocks noRot="1" noChangeAspect="1" noMove="1" noResize="1" noEditPoints="1" noAdjustHandles="1" noChangeArrowheads="1" noChangeShapeType="1" noTextEdit="1"/>
              </p:cNvSpPr>
              <p:nvPr/>
            </p:nvSpPr>
            <p:spPr>
              <a:xfrm>
                <a:off x="4078606" y="5763323"/>
                <a:ext cx="1304990" cy="369332"/>
              </a:xfrm>
              <a:prstGeom prst="rect">
                <a:avLst/>
              </a:prstGeom>
              <a:blipFill>
                <a:blip r:embed="rId15"/>
                <a:stretch>
                  <a:fillRect t="-6349" r="-3704"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7485785C-38CF-476B-AECA-8F152BE89F11}"/>
                  </a:ext>
                </a:extLst>
              </p:cNvPr>
              <p:cNvSpPr txBox="1"/>
              <p:nvPr/>
            </p:nvSpPr>
            <p:spPr>
              <a:xfrm>
                <a:off x="10120501" y="5763323"/>
                <a:ext cx="1304990" cy="369332"/>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en-GB" sz="1800" b="1" i="1" smtClean="0">
                            <a:solidFill>
                              <a:srgbClr val="BF00BF"/>
                            </a:solidFill>
                            <a:latin typeface="Cambria Math" panose="02040503050406030204" pitchFamily="18" charset="0"/>
                          </a:rPr>
                        </m:ctrlPr>
                      </m:sSubPr>
                      <m:e>
                        <m:r>
                          <a:rPr lang="en-GB" sz="1800" b="1" i="1">
                            <a:solidFill>
                              <a:srgbClr val="BF00BF"/>
                            </a:solidFill>
                            <a:latin typeface="Cambria Math" panose="02040503050406030204" pitchFamily="18" charset="0"/>
                            <a:ea typeface="Cambria Math" panose="02040503050406030204" pitchFamily="18" charset="0"/>
                          </a:rPr>
                          <m:t>𝝈</m:t>
                        </m:r>
                      </m:e>
                      <m:sub>
                        <m:r>
                          <a:rPr lang="en-GB" sz="1800" b="1" i="1">
                            <a:solidFill>
                              <a:srgbClr val="BF00BF"/>
                            </a:solidFill>
                            <a:latin typeface="Cambria Math" panose="02040503050406030204" pitchFamily="18" charset="0"/>
                          </a:rPr>
                          <m:t>𝒛</m:t>
                        </m:r>
                      </m:sub>
                    </m:sSub>
                  </m:oMath>
                </a14:m>
                <a:r>
                  <a:rPr lang="en-GB" sz="1800" b="1" dirty="0">
                    <a:solidFill>
                      <a:srgbClr val="BF00BF"/>
                    </a:solidFill>
                  </a:rPr>
                  <a:t> = 30 mm</a:t>
                </a:r>
                <a:endParaRPr lang="en-GB" dirty="0"/>
              </a:p>
            </p:txBody>
          </p:sp>
        </mc:Choice>
        <mc:Fallback xmlns="">
          <p:sp>
            <p:nvSpPr>
              <p:cNvPr id="65" name="CasellaDiTesto 64">
                <a:extLst>
                  <a:ext uri="{FF2B5EF4-FFF2-40B4-BE49-F238E27FC236}">
                    <a16:creationId xmlns:a16="http://schemas.microsoft.com/office/drawing/2014/main" id="{7485785C-38CF-476B-AECA-8F152BE89F11}"/>
                  </a:ext>
                </a:extLst>
              </p:cNvPr>
              <p:cNvSpPr txBox="1">
                <a:spLocks noRot="1" noChangeAspect="1" noMove="1" noResize="1" noEditPoints="1" noAdjustHandles="1" noChangeArrowheads="1" noChangeShapeType="1" noTextEdit="1"/>
              </p:cNvSpPr>
              <p:nvPr/>
            </p:nvSpPr>
            <p:spPr>
              <a:xfrm>
                <a:off x="10120501" y="5763323"/>
                <a:ext cx="1304990" cy="369332"/>
              </a:xfrm>
              <a:prstGeom prst="rect">
                <a:avLst/>
              </a:prstGeom>
              <a:blipFill>
                <a:blip r:embed="rId16"/>
                <a:stretch>
                  <a:fillRect t="-6349" r="-3704"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55240859-FFF1-49FD-ACF9-B7A361DC61F1}"/>
                  </a:ext>
                </a:extLst>
              </p:cNvPr>
              <p:cNvSpPr txBox="1"/>
              <p:nvPr/>
            </p:nvSpPr>
            <p:spPr>
              <a:xfrm rot="16200000">
                <a:off x="5414461" y="4807053"/>
                <a:ext cx="1708358" cy="430887"/>
              </a:xfrm>
              <a:prstGeom prst="rect">
                <a:avLst/>
              </a:prstGeom>
              <a:noFill/>
            </p:spPr>
            <p:txBody>
              <a:bodyPr wrap="square" rtlCol="0">
                <a:spAutoFit/>
              </a:bodyPr>
              <a:lstStyle/>
              <a:p>
                <a14:m>
                  <m:oMath xmlns:m="http://schemas.openxmlformats.org/officeDocument/2006/math">
                    <m:r>
                      <a:rPr lang="en-GB" sz="2200" b="0" i="1" smtClean="0">
                        <a:solidFill>
                          <a:srgbClr val="BF00BF"/>
                        </a:solidFill>
                        <a:latin typeface="Cambria Math" panose="02040503050406030204" pitchFamily="18" charset="0"/>
                        <a:ea typeface="Cambria Math" panose="02040503050406030204" pitchFamily="18" charset="0"/>
                      </a:rPr>
                      <m:t>𝜆</m:t>
                    </m:r>
                  </m:oMath>
                </a14:m>
                <a:r>
                  <a:rPr lang="en-GB" sz="2200" dirty="0"/>
                  <a:t>, </a:t>
                </a:r>
                <a14:m>
                  <m:oMath xmlns:m="http://schemas.openxmlformats.org/officeDocument/2006/math">
                    <m:sSub>
                      <m:sSubPr>
                        <m:ctrlPr>
                          <a:rPr lang="en-GB" sz="2200" b="0" i="1" smtClean="0">
                            <a:solidFill>
                              <a:srgbClr val="027E02"/>
                            </a:solidFill>
                            <a:latin typeface="Cambria Math" panose="02040503050406030204" pitchFamily="18" charset="0"/>
                            <a:ea typeface="Cambria Math" panose="02040503050406030204" pitchFamily="18" charset="0"/>
                          </a:rPr>
                        </m:ctrlPr>
                      </m:sSubPr>
                      <m:e>
                        <m:r>
                          <a:rPr lang="en-GB" sz="2200" i="1">
                            <a:solidFill>
                              <a:srgbClr val="027E02"/>
                            </a:solidFill>
                            <a:latin typeface="Cambria Math" panose="02040503050406030204" pitchFamily="18" charset="0"/>
                            <a:ea typeface="Cambria Math" panose="02040503050406030204" pitchFamily="18" charset="0"/>
                          </a:rPr>
                          <m:t>𝜆</m:t>
                        </m:r>
                      </m:e>
                      <m:sub>
                        <m:r>
                          <a:rPr lang="en-GB" sz="2200" b="0" i="1" smtClean="0">
                            <a:solidFill>
                              <a:srgbClr val="027E02"/>
                            </a:solidFill>
                            <a:latin typeface="Cambria Math" panose="02040503050406030204" pitchFamily="18" charset="0"/>
                            <a:ea typeface="Cambria Math" panose="02040503050406030204" pitchFamily="18" charset="0"/>
                          </a:rPr>
                          <m:t>𝑃𝑈</m:t>
                        </m:r>
                      </m:sub>
                    </m:sSub>
                  </m:oMath>
                </a14:m>
                <a:r>
                  <a:rPr lang="en-GB" sz="2200" dirty="0">
                    <a:solidFill>
                      <a:srgbClr val="027E02"/>
                    </a:solidFill>
                  </a:rPr>
                  <a:t> </a:t>
                </a:r>
                <a:r>
                  <a:rPr lang="en-GB" sz="2200" dirty="0"/>
                  <a:t>[a.u.]</a:t>
                </a:r>
              </a:p>
            </p:txBody>
          </p:sp>
        </mc:Choice>
        <mc:Fallback xmlns="">
          <p:sp>
            <p:nvSpPr>
              <p:cNvPr id="71" name="CasellaDiTesto 70">
                <a:extLst>
                  <a:ext uri="{FF2B5EF4-FFF2-40B4-BE49-F238E27FC236}">
                    <a16:creationId xmlns:a16="http://schemas.microsoft.com/office/drawing/2014/main" id="{55240859-FFF1-49FD-ACF9-B7A361DC61F1}"/>
                  </a:ext>
                </a:extLst>
              </p:cNvPr>
              <p:cNvSpPr txBox="1">
                <a:spLocks noRot="1" noChangeAspect="1" noMove="1" noResize="1" noEditPoints="1" noAdjustHandles="1" noChangeArrowheads="1" noChangeShapeType="1" noTextEdit="1"/>
              </p:cNvSpPr>
              <p:nvPr/>
            </p:nvSpPr>
            <p:spPr>
              <a:xfrm rot="16200000">
                <a:off x="5414461" y="4807053"/>
                <a:ext cx="1708358" cy="430887"/>
              </a:xfrm>
              <a:prstGeom prst="rect">
                <a:avLst/>
              </a:prstGeom>
              <a:blipFill>
                <a:blip r:embed="rId17"/>
                <a:stretch>
                  <a:fillRect l="-9859" r="-26761" b="-714"/>
                </a:stretch>
              </a:blipFill>
            </p:spPr>
            <p:txBody>
              <a:bodyPr/>
              <a:lstStyle/>
              <a:p>
                <a:r>
                  <a:rPr lang="en-GB">
                    <a:noFill/>
                  </a:rPr>
                  <a:t> </a:t>
                </a:r>
              </a:p>
            </p:txBody>
          </p:sp>
        </mc:Fallback>
      </mc:AlternateContent>
    </p:spTree>
    <p:extLst>
      <p:ext uri="{BB962C8B-B14F-4D97-AF65-F5344CB8AC3E}">
        <p14:creationId xmlns:p14="http://schemas.microsoft.com/office/powerpoint/2010/main" val="481924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93</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101353" y="182562"/>
            <a:ext cx="12192000" cy="707886"/>
          </a:xfrm>
          <a:prstGeom prst="rect">
            <a:avLst/>
          </a:prstGeom>
          <a:noFill/>
        </p:spPr>
        <p:txBody>
          <a:bodyPr wrap="square" rtlCol="0">
            <a:spAutoFit/>
          </a:bodyPr>
          <a:lstStyle/>
          <a:p>
            <a:pPr algn="ctr"/>
            <a:r>
              <a:rPr lang="en-GB" sz="4000" dirty="0">
                <a:latin typeface="+mj-lt"/>
              </a:rPr>
              <a:t>Voltage from the comb generator</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3CEAD4B-347E-4824-BE38-C02834D4DD9C}"/>
                  </a:ext>
                </a:extLst>
              </p:cNvPr>
              <p:cNvSpPr txBox="1"/>
              <p:nvPr/>
            </p:nvSpPr>
            <p:spPr>
              <a:xfrm>
                <a:off x="0" y="1147086"/>
                <a:ext cx="12090647" cy="6233438"/>
              </a:xfrm>
              <a:prstGeom prst="rect">
                <a:avLst/>
              </a:prstGeom>
              <a:noFill/>
            </p:spPr>
            <p:txBody>
              <a:bodyPr wrap="square" rtlCol="0">
                <a:spAutoFit/>
              </a:bodyPr>
              <a:lstStyle/>
              <a:p>
                <a:pPr marL="285750" indent="-285750">
                  <a:buFont typeface="Wingdings" panose="05000000000000000000" pitchFamily="2" charset="2"/>
                  <a:buChar char="q"/>
                </a:pPr>
                <a:r>
                  <a:rPr lang="en-GB" dirty="0"/>
                  <a:t>The signal exiting the comb generator goes through an attenuator, which is followed by an amplifier.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r>
                  <a:rPr lang="en-GB" dirty="0"/>
                  <a:t>Characterizing better the proportionality factor,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t> is equal to:</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𝑐𝑜𝑚𝑏</m:t>
                        </m:r>
                      </m:sub>
                    </m:sSub>
                  </m:oMath>
                </a14:m>
                <a:r>
                  <a:rPr lang="en-GB" dirty="0">
                    <a:solidFill>
                      <a:schemeClr val="tx1"/>
                    </a:solidFill>
                  </a:rPr>
                  <a:t> is proportional to:</a:t>
                </a:r>
              </a:p>
              <a:p>
                <a:pPr marL="742950" lvl="1" indent="-285750">
                  <a:buFont typeface="Wingdings" panose="05000000000000000000" pitchFamily="2" charset="2"/>
                  <a:buChar char="Ø"/>
                </a:pPr>
                <a:endParaRPr lang="en-GB" dirty="0">
                  <a:solidFill>
                    <a:schemeClr val="tx1"/>
                  </a:solidFill>
                </a:endParaRPr>
              </a:p>
              <a:p>
                <a:pPr marL="1200150" lvl="2" indent="-285750">
                  <a:buFont typeface="Arial" panose="020B0604020202020204" pitchFamily="34" charset="0"/>
                  <a:buChar char="•"/>
                </a:pPr>
                <a:r>
                  <a:rPr lang="en-GB" dirty="0">
                    <a:solidFill>
                      <a:schemeClr val="tx1"/>
                    </a:solidFill>
                  </a:rPr>
                  <a:t>the total bunch current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𝑸</m:t>
                        </m:r>
                      </m:e>
                      <m:sub>
                        <m:r>
                          <a:rPr lang="en-GB" b="1" i="1" smtClean="0">
                            <a:solidFill>
                              <a:srgbClr val="FF0000"/>
                            </a:solidFill>
                            <a:latin typeface="Cambria Math" panose="02040503050406030204" pitchFamily="18" charset="0"/>
                          </a:rPr>
                          <m:t>𝒃</m:t>
                        </m:r>
                      </m:sub>
                    </m:sSub>
                    <m:r>
                      <a:rPr lang="en-GB" b="1" i="1" smtClean="0">
                        <a:solidFill>
                          <a:srgbClr val="FF0000"/>
                        </a:solidFill>
                        <a:latin typeface="Cambria Math" panose="02040503050406030204" pitchFamily="18" charset="0"/>
                      </a:rPr>
                      <m:t>/</m:t>
                    </m:r>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𝑻</m:t>
                        </m:r>
                      </m:e>
                      <m:sub>
                        <m:r>
                          <a:rPr lang="en-GB" b="1" i="1" smtClean="0">
                            <a:solidFill>
                              <a:srgbClr val="FF0000"/>
                            </a:solidFill>
                            <a:latin typeface="Cambria Math" panose="02040503050406030204" pitchFamily="18" charset="0"/>
                          </a:rPr>
                          <m:t>𝟎</m:t>
                        </m:r>
                      </m:sub>
                    </m:sSub>
                  </m:oMath>
                </a14:m>
                <a:r>
                  <a:rPr lang="en-GB" dirty="0">
                    <a:solidFill>
                      <a:schemeClr val="tx1"/>
                    </a:solidFill>
                  </a:rPr>
                  <a:t>;</a:t>
                </a:r>
                <a:endParaRPr lang="en-GB" dirty="0"/>
              </a:p>
              <a:p>
                <a:pPr marL="1200150" lvl="2" indent="-285750">
                  <a:buFont typeface="Arial" panose="020B0604020202020204" pitchFamily="34" charset="0"/>
                  <a:buChar char="•"/>
                </a:pPr>
                <a:r>
                  <a:rPr lang="en-GB" dirty="0">
                    <a:solidFill>
                      <a:schemeClr val="tx1"/>
                    </a:solidFill>
                  </a:rPr>
                  <a:t>the magnitude of the button transfer impedance </a:t>
                </a:r>
                <a14:m>
                  <m:oMath xmlns:m="http://schemas.openxmlformats.org/officeDocument/2006/math">
                    <m:d>
                      <m:dPr>
                        <m:begChr m:val="|"/>
                        <m:endChr m:val="|"/>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oMath>
                </a14:m>
                <a:r>
                  <a:rPr lang="en-GB" dirty="0"/>
                  <a:t>, which is constant (= 0.43 </a:t>
                </a:r>
                <a14:m>
                  <m:oMath xmlns:m="http://schemas.openxmlformats.org/officeDocument/2006/math">
                    <m:r>
                      <m:rPr>
                        <m:sty m:val="p"/>
                      </m:rPr>
                      <a:rPr lang="el-GR" dirty="0">
                        <a:latin typeface="Cambria Math" panose="02040503050406030204" pitchFamily="18" charset="0"/>
                        <a:ea typeface="Cambria Math" panose="02040503050406030204" pitchFamily="18" charset="0"/>
                      </a:rPr>
                      <m:t>Ω</m:t>
                    </m:r>
                  </m:oMath>
                </a14:m>
                <a:r>
                  <a:rPr lang="en-GB" dirty="0"/>
                  <a:t>) in the working region, i.e. around 4</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 or 6</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𝑟𝑓</m:t>
                        </m:r>
                      </m:sub>
                    </m:sSub>
                  </m:oMath>
                </a14:m>
                <a:r>
                  <a:rPr lang="en-GB" dirty="0"/>
                  <a:t>;</a:t>
                </a:r>
              </a:p>
              <a:p>
                <a:pPr marL="1200150" lvl="2" indent="-285750">
                  <a:buFont typeface="Arial" panose="020B0604020202020204" pitchFamily="34" charset="0"/>
                  <a:buChar char="•"/>
                </a:pPr>
                <a:r>
                  <a:rPr lang="en-GB" dirty="0"/>
                  <a:t>the coefficient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oMath>
                </a14:m>
                <a:r>
                  <a:rPr lang="en-GB" dirty="0"/>
                  <a:t>, accounting for the attenuation provided by the pickup-attenuator, which is able to control the level of signal measured by the pickup;</a:t>
                </a:r>
              </a:p>
              <a:p>
                <a:pPr marL="1200150" lvl="2" indent="-285750">
                  <a:buFont typeface="Arial" panose="020B0604020202020204" pitchFamily="34" charset="0"/>
                  <a:buChar char="•"/>
                </a:pPr>
                <a:r>
                  <a:rPr lang="en-GB" dirty="0"/>
                  <a:t>the coefficient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𝒄</m:t>
                        </m:r>
                      </m:sub>
                    </m:sSub>
                  </m:oMath>
                </a14:m>
                <a:r>
                  <a:rPr lang="en-GB" dirty="0"/>
                  <a:t>, which accounts for the attenuation-level provided by the comb-generator and the attenuator placed after it;</a:t>
                </a:r>
              </a:p>
              <a:p>
                <a:pPr marL="1200150" lvl="2" indent="-285750">
                  <a:buFont typeface="Arial" panose="020B0604020202020204" pitchFamily="34" charset="0"/>
                  <a:buChar char="•"/>
                </a:pPr>
                <a:r>
                  <a:rPr lang="en-GB" dirty="0"/>
                  <a:t>the gain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oMath>
                </a14:m>
                <a:r>
                  <a:rPr lang="en-GB" dirty="0"/>
                  <a:t> of the amplifier placed after the comb generator;</a:t>
                </a:r>
              </a:p>
              <a:p>
                <a:pPr marL="1200150" lvl="2" indent="-285750">
                  <a:buFont typeface="Arial" panose="020B0604020202020204" pitchFamily="34" charset="0"/>
                  <a:buChar char="•"/>
                </a:pPr>
                <a:r>
                  <a:rPr lang="en-GB" dirty="0"/>
                  <a:t>the amplitude modulation </a:t>
                </a:r>
                <a14:m>
                  <m:oMath xmlns:m="http://schemas.openxmlformats.org/officeDocument/2006/math">
                    <m:d>
                      <m:dPr>
                        <m:begChr m:val="|"/>
                        <m:endChr m:val="|"/>
                        <m:ctrlPr>
                          <a:rPr lang="en-GB" b="1" i="1" smtClean="0">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oMath>
                </a14:m>
                <a:r>
                  <a:rPr lang="en-GB" dirty="0"/>
                  <a:t>, which can be different from 1 in correspondence of the first and fourth periods of the sinusoidal tone burst.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p:txBody>
          </p:sp>
        </mc:Choice>
        <mc:Fallback xmlns="">
          <p:sp>
            <p:nvSpPr>
              <p:cNvPr id="7" name="CasellaDiTesto 6">
                <a:extLst>
                  <a:ext uri="{FF2B5EF4-FFF2-40B4-BE49-F238E27FC236}">
                    <a16:creationId xmlns:a16="http://schemas.microsoft.com/office/drawing/2014/main" id="{F3CEAD4B-347E-4824-BE38-C02834D4DD9C}"/>
                  </a:ext>
                </a:extLst>
              </p:cNvPr>
              <p:cNvSpPr txBox="1">
                <a:spLocks noRot="1" noChangeAspect="1" noMove="1" noResize="1" noEditPoints="1" noAdjustHandles="1" noChangeArrowheads="1" noChangeShapeType="1" noTextEdit="1"/>
              </p:cNvSpPr>
              <p:nvPr/>
            </p:nvSpPr>
            <p:spPr>
              <a:xfrm>
                <a:off x="0" y="1147086"/>
                <a:ext cx="12090647" cy="6233438"/>
              </a:xfrm>
              <a:prstGeom prst="rect">
                <a:avLst/>
              </a:prstGeom>
              <a:blipFill>
                <a:blip r:embed="rId2"/>
                <a:stretch>
                  <a:fillRect l="-303" t="-4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25D9820-B6C2-4F68-B9D4-CDA82A324B35}"/>
                  </a:ext>
                </a:extLst>
              </p:cNvPr>
              <p:cNvSpPr txBox="1"/>
              <p:nvPr/>
            </p:nvSpPr>
            <p:spPr>
              <a:xfrm>
                <a:off x="0" y="2196360"/>
                <a:ext cx="12192000"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𝒄𝒐𝒎𝒃</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𝑸</m:t>
                              </m:r>
                            </m:e>
                            <m:sub>
                              <m:r>
                                <a:rPr lang="en-GB" b="1" i="1" smtClean="0">
                                  <a:solidFill>
                                    <a:srgbClr val="FF0000"/>
                                  </a:solidFill>
                                  <a:latin typeface="Cambria Math" panose="02040503050406030204" pitchFamily="18" charset="0"/>
                                  <a:ea typeface="Cambria Math" panose="02040503050406030204" pitchFamily="18" charset="0"/>
                                </a:rPr>
                                <m:t>𝒃</m:t>
                              </m:r>
                            </m:sub>
                          </m:sSub>
                        </m:num>
                        <m:den>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𝑻</m:t>
                              </m:r>
                            </m:e>
                            <m:sub>
                              <m:r>
                                <a:rPr lang="en-GB" b="1" i="1" smtClean="0">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𝒄</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d>
                        <m:dPr>
                          <m:begChr m:val="|"/>
                          <m:endChr m:val="|"/>
                          <m:ctrlPr>
                            <a:rPr lang="en-GB" b="1" i="1" smtClean="0">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begChr m:val="["/>
                              <m:endChr m:val="]"/>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r>
                                    <a:rPr lang="en-GB" b="1" i="1" smtClean="0">
                                      <a:solidFill>
                                        <a:srgbClr val="FF0000"/>
                                      </a:solidFill>
                                      <a:latin typeface="Cambria Math" panose="02040503050406030204" pitchFamily="18" charset="0"/>
                                      <a:ea typeface="Cambria Math" panose="02040503050406030204" pitchFamily="18" charset="0"/>
                                    </a:rPr>
                                    <m:t>+</m:t>
                                  </m:r>
                                  <m:sSubSup>
                                    <m:sSubSupPr>
                                      <m:ctrlPr>
                                        <a:rPr lang="en-GB" b="1" i="1" smtClean="0">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𝝉</m:t>
                                  </m:r>
                                </m:e>
                              </m:d>
                            </m:e>
                          </m:d>
                        </m:e>
                      </m:func>
                    </m:oMath>
                  </m:oMathPara>
                </a14:m>
                <a:endParaRPr lang="en-GB" dirty="0"/>
              </a:p>
            </p:txBody>
          </p:sp>
        </mc:Choice>
        <mc:Fallback xmlns="">
          <p:sp>
            <p:nvSpPr>
              <p:cNvPr id="12" name="CasellaDiTesto 11">
                <a:extLst>
                  <a:ext uri="{FF2B5EF4-FFF2-40B4-BE49-F238E27FC236}">
                    <a16:creationId xmlns:a16="http://schemas.microsoft.com/office/drawing/2014/main" id="{325D9820-B6C2-4F68-B9D4-CDA82A324B35}"/>
                  </a:ext>
                </a:extLst>
              </p:cNvPr>
              <p:cNvSpPr txBox="1">
                <a:spLocks noRot="1" noChangeAspect="1" noMove="1" noResize="1" noEditPoints="1" noAdjustHandles="1" noChangeArrowheads="1" noChangeShapeType="1" noTextEdit="1"/>
              </p:cNvSpPr>
              <p:nvPr/>
            </p:nvSpPr>
            <p:spPr>
              <a:xfrm>
                <a:off x="0" y="2196360"/>
                <a:ext cx="12192000" cy="659411"/>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349282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94</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0" y="120418"/>
            <a:ext cx="12191999" cy="707886"/>
          </a:xfrm>
          <a:prstGeom prst="rect">
            <a:avLst/>
          </a:prstGeom>
          <a:noFill/>
        </p:spPr>
        <p:txBody>
          <a:bodyPr wrap="square" rtlCol="0">
            <a:spAutoFit/>
          </a:bodyPr>
          <a:lstStyle/>
          <a:p>
            <a:pPr algn="ctr"/>
            <a:r>
              <a:rPr lang="en-GB" sz="4000" dirty="0">
                <a:latin typeface="+mj-lt"/>
              </a:rPr>
              <a:t>Local oscillator and mixer</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3CEAD4B-347E-4824-BE38-C02834D4DD9C}"/>
                  </a:ext>
                </a:extLst>
              </p:cNvPr>
              <p:cNvSpPr txBox="1"/>
              <p:nvPr/>
            </p:nvSpPr>
            <p:spPr>
              <a:xfrm>
                <a:off x="-1" y="1098426"/>
                <a:ext cx="12192001" cy="5654561"/>
              </a:xfrm>
              <a:prstGeom prst="rect">
                <a:avLst/>
              </a:prstGeom>
              <a:noFill/>
            </p:spPr>
            <p:txBody>
              <a:bodyPr wrap="square" rtlCol="0">
                <a:spAutoFit/>
              </a:bodyPr>
              <a:lstStyle/>
              <a:p>
                <a:pPr marL="285750" indent="-285750">
                  <a:buFont typeface="Wingdings" panose="05000000000000000000" pitchFamily="2" charset="2"/>
                  <a:buChar char="q"/>
                </a:pPr>
                <a:r>
                  <a:rPr lang="en-GB" dirty="0"/>
                  <a:t>The local oscillator is locked to the ring RF clock and produces a sinusoidal signal with frequency 6</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𝝓</m:t>
                        </m:r>
                      </m:e>
                      <m:sub>
                        <m:r>
                          <a:rPr lang="en-GB" b="1" i="1" smtClean="0">
                            <a:solidFill>
                              <a:srgbClr val="FF0000"/>
                            </a:solidFill>
                            <a:latin typeface="Cambria Math" panose="02040503050406030204" pitchFamily="18" charset="0"/>
                          </a:rPr>
                          <m:t>𝒍𝒐</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r>
                          <a:rPr lang="en-GB" b="1" i="1" smtClean="0">
                            <a:solidFill>
                              <a:srgbClr val="FF0000"/>
                            </a:solidFill>
                            <a:latin typeface="Cambria Math" panose="02040503050406030204" pitchFamily="18" charset="0"/>
                          </a:rPr>
                          <m:t>𝟏</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r>
                          <a:rPr lang="en-GB" b="1" i="1" smtClean="0">
                            <a:solidFill>
                              <a:srgbClr val="FF0000"/>
                            </a:solidFill>
                            <a:latin typeface="Cambria Math" panose="02040503050406030204" pitchFamily="18" charset="0"/>
                          </a:rPr>
                          <m:t>𝟐</m:t>
                        </m:r>
                      </m:sub>
                    </m:sSub>
                  </m:oMath>
                </a14:m>
                <a:r>
                  <a:rPr lang="en-GB" dirty="0"/>
                  <a:t> is adjusted by using a phase shifter (servo), so that</a:t>
                </a:r>
              </a:p>
              <a:p>
                <a:pPr marL="1200150" lvl="2" indent="-285750">
                  <a:buFont typeface="Arial" panose="020B0604020202020204" pitchFamily="34" charset="0"/>
                  <a:buChar char="•"/>
                </a:pPr>
                <a:r>
                  <a:rPr lang="en-GB" dirty="0"/>
                  <a: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𝑙𝑜</m:t>
                        </m:r>
                      </m:sub>
                    </m:sSub>
                  </m:oMath>
                </a14:m>
                <a:r>
                  <a:rPr lang="en-GB" dirty="0">
                    <a:solidFill>
                      <a:schemeClr val="tx1"/>
                    </a:solidFill>
                  </a:rPr>
                  <a:t> </a:t>
                </a:r>
                <a:r>
                  <a:rPr lang="en-GB" dirty="0"/>
                  <a:t>is in quadrature with respect to the sinusoidal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𝑐𝑜𝑚𝑏</m:t>
                        </m:r>
                      </m:sub>
                    </m:sSub>
                  </m:oMath>
                </a14:m>
                <a:r>
                  <a:rPr lang="en-GB" dirty="0"/>
                  <a:t>;</a:t>
                </a:r>
              </a:p>
              <a:p>
                <a:pPr marL="1200150" lvl="2" indent="-285750">
                  <a:buFont typeface="Arial" panose="020B0604020202020204" pitchFamily="34" charset="0"/>
                  <a:buChar char="•"/>
                </a:pP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r>
                          <a:rPr lang="en-GB" b="1" i="1" smtClean="0">
                            <a:solidFill>
                              <a:srgbClr val="FF0000"/>
                            </a:solidFill>
                            <a:latin typeface="Cambria Math" panose="02040503050406030204" pitchFamily="18" charset="0"/>
                          </a:rPr>
                          <m:t>𝟐</m:t>
                        </m:r>
                      </m:sub>
                    </m:sSub>
                  </m:oMath>
                </a14:m>
                <a:r>
                  <a:rPr lang="en-GB" dirty="0"/>
                  <a:t> is the phase advance of the comb-voltage relative to the bunch centre of mass minus the synchronous phase</a:t>
                </a:r>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Therefore </a:t>
                </a:r>
              </a:p>
              <a:p>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𝑐𝑜𝑚𝑏</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𝑙𝑜</m:t>
                        </m:r>
                      </m:sub>
                    </m:sSub>
                  </m:oMath>
                </a14:m>
                <a:r>
                  <a:rPr lang="en-GB" dirty="0"/>
                  <a:t> are multiplied together in the mixer</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mc:Choice>
        <mc:Fallback xmlns="">
          <p:sp>
            <p:nvSpPr>
              <p:cNvPr id="7" name="CasellaDiTesto 6">
                <a:extLst>
                  <a:ext uri="{FF2B5EF4-FFF2-40B4-BE49-F238E27FC236}">
                    <a16:creationId xmlns:a16="http://schemas.microsoft.com/office/drawing/2014/main" id="{F3CEAD4B-347E-4824-BE38-C02834D4DD9C}"/>
                  </a:ext>
                </a:extLst>
              </p:cNvPr>
              <p:cNvSpPr txBox="1">
                <a:spLocks noRot="1" noChangeAspect="1" noMove="1" noResize="1" noEditPoints="1" noAdjustHandles="1" noChangeArrowheads="1" noChangeShapeType="1" noTextEdit="1"/>
              </p:cNvSpPr>
              <p:nvPr/>
            </p:nvSpPr>
            <p:spPr>
              <a:xfrm>
                <a:off x="-1" y="1098426"/>
                <a:ext cx="12192001" cy="5654561"/>
              </a:xfrm>
              <a:prstGeom prst="rect">
                <a:avLst/>
              </a:prstGeom>
              <a:blipFill>
                <a:blip r:embed="rId2"/>
                <a:stretch>
                  <a:fillRect l="-300" t="-4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D68D123-64E8-4C0E-9C16-EF45B06341AA}"/>
                  </a:ext>
                </a:extLst>
              </p:cNvPr>
              <p:cNvSpPr txBox="1"/>
              <p:nvPr/>
            </p:nvSpPr>
            <p:spPr>
              <a:xfrm>
                <a:off x="-101353" y="1607645"/>
                <a:ext cx="12192000" cy="415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𝒍𝒐</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ea typeface="Cambria Math" panose="02040503050406030204" pitchFamily="18" charset="0"/>
                        </a:rPr>
                        <m:t>=</m:t>
                      </m:r>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begChr m:val="["/>
                              <m:endChr m:val="]"/>
                              <m:ctrlPr>
                                <a:rPr lang="en-GB" b="1" i="1" smtClean="0">
                                  <a:solidFill>
                                    <a:srgbClr val="FF0000"/>
                                  </a:solidFill>
                                  <a:latin typeface="Cambria Math" panose="02040503050406030204" pitchFamily="18" charset="0"/>
                                </a:rPr>
                              </m:ctrlPr>
                            </m:dPr>
                            <m:e>
                              <m:r>
                                <a:rPr lang="en-GB" b="1" i="1" smtClean="0">
                                  <a:solidFill>
                                    <a:srgbClr val="FF0000"/>
                                  </a:solidFill>
                                  <a:latin typeface="Cambria Math" panose="02040503050406030204" pitchFamily="18" charset="0"/>
                                </a:rPr>
                                <m:t>𝟔</m:t>
                              </m:r>
                              <m:d>
                                <m:dPr>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r>
                                    <a:rPr lang="en-GB" b="1" i="1">
                                      <a:solidFill>
                                        <a:srgbClr val="FF0000"/>
                                      </a:solidFill>
                                      <a:latin typeface="Cambria Math" panose="02040503050406030204" pitchFamily="18" charset="0"/>
                                    </a:rPr>
                                    <m:t>𝒕</m:t>
                                  </m:r>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sub>
                                  </m:sSub>
                                </m:e>
                              </m:d>
                            </m:e>
                          </m:d>
                        </m:e>
                      </m:func>
                    </m:oMath>
                  </m:oMathPara>
                </a14:m>
                <a:endParaRPr lang="en-GB" dirty="0"/>
              </a:p>
            </p:txBody>
          </p:sp>
        </mc:Choice>
        <mc:Fallback xmlns="">
          <p:sp>
            <p:nvSpPr>
              <p:cNvPr id="3" name="CasellaDiTesto 2">
                <a:extLst>
                  <a:ext uri="{FF2B5EF4-FFF2-40B4-BE49-F238E27FC236}">
                    <a16:creationId xmlns:a16="http://schemas.microsoft.com/office/drawing/2014/main" id="{7D68D123-64E8-4C0E-9C16-EF45B06341AA}"/>
                  </a:ext>
                </a:extLst>
              </p:cNvPr>
              <p:cNvSpPr txBox="1">
                <a:spLocks noRot="1" noChangeAspect="1" noMove="1" noResize="1" noEditPoints="1" noAdjustHandles="1" noChangeArrowheads="1" noChangeShapeType="1" noTextEdit="1"/>
              </p:cNvSpPr>
              <p:nvPr/>
            </p:nvSpPr>
            <p:spPr>
              <a:xfrm>
                <a:off x="-101353" y="1607645"/>
                <a:ext cx="12192000" cy="415307"/>
              </a:xfrm>
              <a:prstGeom prst="rect">
                <a:avLst/>
              </a:prstGeom>
              <a:blipFill>
                <a:blip r:embed="rId3"/>
                <a:stretch>
                  <a:fillRect b="-88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7BD8FD75-A327-4704-8B09-3E10488D5755}"/>
                  </a:ext>
                </a:extLst>
              </p:cNvPr>
              <p:cNvSpPr txBox="1"/>
              <p:nvPr/>
            </p:nvSpPr>
            <p:spPr>
              <a:xfrm>
                <a:off x="0" y="4055096"/>
                <a:ext cx="12192001" cy="415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𝒍𝒐</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ea typeface="Cambria Math" panose="02040503050406030204" pitchFamily="18" charset="0"/>
                        </a:rPr>
                        <m:t>=</m:t>
                      </m:r>
                      <m:func>
                        <m:funcPr>
                          <m:ctrlPr>
                            <a:rPr lang="en-GB" b="1" i="1">
                              <a:solidFill>
                                <a:srgbClr val="FF0000"/>
                              </a:solidFill>
                              <a:latin typeface="Cambria Math" panose="02040503050406030204" pitchFamily="18" charset="0"/>
                            </a:rPr>
                          </m:ctrlPr>
                        </m:funcPr>
                        <m:fName>
                          <m:r>
                            <a:rPr lang="en-GB" b="1" i="1" smtClean="0">
                              <a:solidFill>
                                <a:srgbClr val="FF0000"/>
                              </a:solidFill>
                              <a:latin typeface="Cambria Math" panose="02040503050406030204" pitchFamily="18" charset="0"/>
                            </a:rPr>
                            <m:t>−</m:t>
                          </m:r>
                          <m:r>
                            <a:rPr lang="en-GB" b="1" i="0" smtClean="0">
                              <a:solidFill>
                                <a:srgbClr val="FF0000"/>
                              </a:solidFill>
                              <a:latin typeface="Cambria Math" panose="02040503050406030204" pitchFamily="18" charset="0"/>
                            </a:rPr>
                            <m:t>𝐜𝐨𝐬</m:t>
                          </m:r>
                        </m:fName>
                        <m:e>
                          <m:d>
                            <m:dPr>
                              <m:begChr m:val="["/>
                              <m:endChr m:val="]"/>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r>
                                    <a:rPr lang="en-GB" b="1" i="1">
                                      <a:solidFill>
                                        <a:srgbClr val="FF0000"/>
                                      </a:solidFill>
                                      <a:latin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e>
                              </m:d>
                            </m:e>
                          </m:d>
                        </m:e>
                      </m:func>
                    </m:oMath>
                  </m:oMathPara>
                </a14:m>
                <a:endParaRPr lang="en-GB" dirty="0"/>
              </a:p>
            </p:txBody>
          </p:sp>
        </mc:Choice>
        <mc:Fallback xmlns="">
          <p:sp>
            <p:nvSpPr>
              <p:cNvPr id="9" name="CasellaDiTesto 8">
                <a:extLst>
                  <a:ext uri="{FF2B5EF4-FFF2-40B4-BE49-F238E27FC236}">
                    <a16:creationId xmlns:a16="http://schemas.microsoft.com/office/drawing/2014/main" id="{7BD8FD75-A327-4704-8B09-3E10488D5755}"/>
                  </a:ext>
                </a:extLst>
              </p:cNvPr>
              <p:cNvSpPr txBox="1">
                <a:spLocks noRot="1" noChangeAspect="1" noMove="1" noResize="1" noEditPoints="1" noAdjustHandles="1" noChangeArrowheads="1" noChangeShapeType="1" noTextEdit="1"/>
              </p:cNvSpPr>
              <p:nvPr/>
            </p:nvSpPr>
            <p:spPr>
              <a:xfrm>
                <a:off x="0" y="4055096"/>
                <a:ext cx="12192001" cy="415307"/>
              </a:xfrm>
              <a:prstGeom prst="rect">
                <a:avLst/>
              </a:prstGeom>
              <a:blipFill>
                <a:blip r:embed="rId4"/>
                <a:stretch>
                  <a:fillRect b="-88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D4F91DA4-7CD9-476B-8B8E-BD6A3CDB4E13}"/>
                  </a:ext>
                </a:extLst>
              </p:cNvPr>
              <p:cNvSpPr txBox="1"/>
              <p:nvPr/>
            </p:nvSpPr>
            <p:spPr>
              <a:xfrm>
                <a:off x="5709825" y="3237210"/>
                <a:ext cx="3361676" cy="395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r>
                            <a:rPr lang="en-GB" b="1" i="1">
                              <a:solidFill>
                                <a:srgbClr val="FF0000"/>
                              </a:solidFill>
                              <a:latin typeface="Cambria Math" panose="02040503050406030204" pitchFamily="18" charset="0"/>
                            </a:rPr>
                            <m:t>𝟐</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smtClean="0">
                              <a:solidFill>
                                <a:srgbClr val="FF0000"/>
                              </a:solidFill>
                              <a:latin typeface="Cambria Math" panose="02040503050406030204" pitchFamily="18" charset="0"/>
                            </a:rPr>
                          </m:ctrlPr>
                        </m:dPr>
                        <m:e>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e>
                      </m:d>
                    </m:oMath>
                  </m:oMathPara>
                </a14:m>
                <a:endParaRPr lang="en-GB" dirty="0"/>
              </a:p>
            </p:txBody>
          </p:sp>
        </mc:Choice>
        <mc:Fallback xmlns="">
          <p:sp>
            <p:nvSpPr>
              <p:cNvPr id="14" name="CasellaDiTesto 13">
                <a:extLst>
                  <a:ext uri="{FF2B5EF4-FFF2-40B4-BE49-F238E27FC236}">
                    <a16:creationId xmlns:a16="http://schemas.microsoft.com/office/drawing/2014/main" id="{D4F91DA4-7CD9-476B-8B8E-BD6A3CDB4E13}"/>
                  </a:ext>
                </a:extLst>
              </p:cNvPr>
              <p:cNvSpPr txBox="1">
                <a:spLocks noRot="1" noChangeAspect="1" noMove="1" noResize="1" noEditPoints="1" noAdjustHandles="1" noChangeArrowheads="1" noChangeShapeType="1" noTextEdit="1"/>
              </p:cNvSpPr>
              <p:nvPr/>
            </p:nvSpPr>
            <p:spPr>
              <a:xfrm>
                <a:off x="5709825" y="3237210"/>
                <a:ext cx="3361676" cy="395558"/>
              </a:xfrm>
              <a:prstGeom prst="rect">
                <a:avLst/>
              </a:prstGeom>
              <a:blipFill>
                <a:blip r:embed="rId5"/>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E2AD5B7-3790-40C3-BD6F-5F4ACA437C0A}"/>
                  </a:ext>
                </a:extLst>
              </p:cNvPr>
              <p:cNvSpPr txBox="1"/>
              <p:nvPr/>
            </p:nvSpPr>
            <p:spPr>
              <a:xfrm>
                <a:off x="2752079" y="3237210"/>
                <a:ext cx="2618912" cy="369332"/>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r>
                        <a:rPr lang="en-GB" b="1" i="0" smtClean="0">
                          <a:solidFill>
                            <a:srgbClr val="FF0000"/>
                          </a:solidFill>
                          <a:latin typeface="Cambria Math" panose="02040503050406030204" pitchFamily="18" charset="0"/>
                        </a:rPr>
                        <m:t>𝟔</m:t>
                      </m:r>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𝝓</m:t>
                          </m:r>
                        </m:e>
                        <m:sub>
                          <m:r>
                            <a:rPr lang="en-GB" b="1" i="1">
                              <a:solidFill>
                                <a:srgbClr val="FF0000"/>
                              </a:solidFill>
                              <a:latin typeface="Cambria Math" panose="02040503050406030204" pitchFamily="18" charset="0"/>
                            </a:rPr>
                            <m:t>𝒍𝒐</m:t>
                          </m:r>
                          <m:r>
                            <a:rPr lang="en-GB" b="1" i="1">
                              <a:solidFill>
                                <a:srgbClr val="FF0000"/>
                              </a:solidFill>
                              <a:latin typeface="Cambria Math" panose="02040503050406030204" pitchFamily="18" charset="0"/>
                            </a:rPr>
                            <m:t>𝟏</m:t>
                          </m:r>
                        </m:sub>
                      </m:sSub>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𝝅</m:t>
                      </m:r>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𝟐</m:t>
                      </m:r>
                    </m:oMath>
                  </m:oMathPara>
                </a14:m>
                <a:endParaRPr lang="en-GB" dirty="0"/>
              </a:p>
            </p:txBody>
          </p:sp>
        </mc:Choice>
        <mc:Fallback xmlns="">
          <p:sp>
            <p:nvSpPr>
              <p:cNvPr id="16" name="CasellaDiTesto 15">
                <a:extLst>
                  <a:ext uri="{FF2B5EF4-FFF2-40B4-BE49-F238E27FC236}">
                    <a16:creationId xmlns:a16="http://schemas.microsoft.com/office/drawing/2014/main" id="{EE2AD5B7-3790-40C3-BD6F-5F4ACA437C0A}"/>
                  </a:ext>
                </a:extLst>
              </p:cNvPr>
              <p:cNvSpPr txBox="1">
                <a:spLocks noRot="1" noChangeAspect="1" noMove="1" noResize="1" noEditPoints="1" noAdjustHandles="1" noChangeArrowheads="1" noChangeShapeType="1" noTextEdit="1"/>
              </p:cNvSpPr>
              <p:nvPr/>
            </p:nvSpPr>
            <p:spPr>
              <a:xfrm>
                <a:off x="2752079" y="3237210"/>
                <a:ext cx="2618912" cy="369332"/>
              </a:xfrm>
              <a:prstGeom prst="rect">
                <a:avLst/>
              </a:prstGeom>
              <a:blipFill>
                <a:blip r:embed="rId6"/>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01878AE-C35E-48E1-9D64-F7AD6FAE38F8}"/>
                  </a:ext>
                </a:extLst>
              </p:cNvPr>
              <p:cNvSpPr txBox="1"/>
              <p:nvPr/>
            </p:nvSpPr>
            <p:spPr>
              <a:xfrm>
                <a:off x="0" y="5203704"/>
                <a:ext cx="12192000"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𝒎𝒊𝒙</m:t>
                          </m:r>
                        </m:sub>
                      </m:sSub>
                      <m:d>
                        <m:dPr>
                          <m:ctrlPr>
                            <a:rPr lang="en-GB" b="1" i="1" smtClean="0">
                              <a:solidFill>
                                <a:srgbClr val="FF0000"/>
                              </a:solidFill>
                              <a:latin typeface="Cambria Math" panose="02040503050406030204" pitchFamily="18" charset="0"/>
                            </a:rPr>
                          </m:ctrlPr>
                        </m:dPr>
                        <m:e>
                          <m:r>
                            <a:rPr lang="en-GB" b="1" i="1" smtClean="0">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m:t>
                      </m:r>
                      <m:f>
                        <m:fPr>
                          <m:ctrlPr>
                            <a:rPr lang="en-GB" b="1" i="1">
                              <a:solidFill>
                                <a:srgbClr val="FF0000"/>
                              </a:solidFill>
                              <a:latin typeface="Cambria Math" panose="02040503050406030204" pitchFamily="18" charset="0"/>
                              <a:ea typeface="Cambria Math" panose="02040503050406030204" pitchFamily="18" charset="0"/>
                            </a:rPr>
                          </m:ctrlPr>
                        </m:fPr>
                        <m:num>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𝑸</m:t>
                              </m:r>
                            </m:e>
                            <m:sub>
                              <m:r>
                                <a:rPr lang="en-GB" b="1" i="1">
                                  <a:solidFill>
                                    <a:srgbClr val="FF0000"/>
                                  </a:solidFill>
                                  <a:latin typeface="Cambria Math" panose="02040503050406030204" pitchFamily="18" charset="0"/>
                                  <a:ea typeface="Cambria Math" panose="02040503050406030204" pitchFamily="18" charset="0"/>
                                </a:rPr>
                                <m:t>𝒃</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𝑻</m:t>
                              </m:r>
                            </m:e>
                            <m:sub>
                              <m:r>
                                <a:rPr lang="en-GB" b="1" i="1">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𝒑</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𝒄</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𝒂</m:t>
                          </m:r>
                        </m:sub>
                      </m:sSub>
                      <m:d>
                        <m:dPr>
                          <m:begChr m:val="|"/>
                          <m:endChr m:val="|"/>
                          <m:ctrlPr>
                            <a:rPr lang="en-GB" b="1" i="1">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begChr m:val="["/>
                              <m:endChr m:val="]"/>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r>
                                    <a:rPr lang="en-GB" b="1" i="1" smtClean="0">
                                      <a:solidFill>
                                        <a:srgbClr val="FF0000"/>
                                      </a:solidFill>
                                      <a:latin typeface="Cambria Math" panose="02040503050406030204" pitchFamily="18" charset="0"/>
                                      <a:ea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𝝉</m:t>
                                  </m:r>
                                </m:e>
                              </m:d>
                            </m:e>
                          </m:d>
                        </m:e>
                      </m:func>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𝐜𝐨𝐬</m:t>
                          </m:r>
                        </m:fName>
                        <m:e>
                          <m:d>
                            <m:dPr>
                              <m:begChr m:val="["/>
                              <m:endChr m:val="]"/>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r>
                                    <a:rPr lang="en-GB" b="1" i="1">
                                      <a:solidFill>
                                        <a:srgbClr val="FF0000"/>
                                      </a:solidFill>
                                      <a:latin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e>
                              </m:d>
                            </m:e>
                          </m:d>
                        </m:e>
                      </m:func>
                    </m:oMath>
                  </m:oMathPara>
                </a14:m>
                <a:endParaRPr lang="en-GB" dirty="0"/>
              </a:p>
            </p:txBody>
          </p:sp>
        </mc:Choice>
        <mc:Fallback xmlns="">
          <p:sp>
            <p:nvSpPr>
              <p:cNvPr id="18" name="CasellaDiTesto 17">
                <a:extLst>
                  <a:ext uri="{FF2B5EF4-FFF2-40B4-BE49-F238E27FC236}">
                    <a16:creationId xmlns:a16="http://schemas.microsoft.com/office/drawing/2014/main" id="{801878AE-C35E-48E1-9D64-F7AD6FAE38F8}"/>
                  </a:ext>
                </a:extLst>
              </p:cNvPr>
              <p:cNvSpPr txBox="1">
                <a:spLocks noRot="1" noChangeAspect="1" noMove="1" noResize="1" noEditPoints="1" noAdjustHandles="1" noChangeArrowheads="1" noChangeShapeType="1" noTextEdit="1"/>
              </p:cNvSpPr>
              <p:nvPr/>
            </p:nvSpPr>
            <p:spPr>
              <a:xfrm>
                <a:off x="0" y="5203704"/>
                <a:ext cx="12192000" cy="659411"/>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A91E7E5-67C7-4D26-8791-32310135E66C}"/>
                  </a:ext>
                </a:extLst>
              </p:cNvPr>
              <p:cNvSpPr txBox="1"/>
              <p:nvPr/>
            </p:nvSpPr>
            <p:spPr>
              <a:xfrm>
                <a:off x="477891" y="5869529"/>
                <a:ext cx="12191999"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smtClean="0">
                          <a:solidFill>
                            <a:srgbClr val="FF0000"/>
                          </a:solidFill>
                          <a:latin typeface="Cambria Math" panose="02040503050406030204" pitchFamily="18" charset="0"/>
                          <a:ea typeface="Cambria Math" panose="02040503050406030204" pitchFamily="18" charset="0"/>
                        </a:rPr>
                        <m:t>=−</m:t>
                      </m:r>
                      <m:f>
                        <m:fPr>
                          <m:ctrlPr>
                            <a:rPr lang="en-GB" b="1" i="1">
                              <a:solidFill>
                                <a:srgbClr val="FF0000"/>
                              </a:solidFill>
                              <a:latin typeface="Cambria Math" panose="02040503050406030204" pitchFamily="18" charset="0"/>
                              <a:ea typeface="Cambria Math" panose="02040503050406030204" pitchFamily="18" charset="0"/>
                            </a:rPr>
                          </m:ctrlPr>
                        </m:fPr>
                        <m:num>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𝑸</m:t>
                              </m:r>
                            </m:e>
                            <m:sub>
                              <m:r>
                                <a:rPr lang="en-GB" b="1" i="1">
                                  <a:solidFill>
                                    <a:srgbClr val="FF0000"/>
                                  </a:solidFill>
                                  <a:latin typeface="Cambria Math" panose="02040503050406030204" pitchFamily="18" charset="0"/>
                                  <a:ea typeface="Cambria Math" panose="02040503050406030204" pitchFamily="18" charset="0"/>
                                </a:rPr>
                                <m:t>𝒃</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𝟐</m:t>
                              </m:r>
                              <m:r>
                                <a:rPr lang="en-GB" b="1" i="1">
                                  <a:solidFill>
                                    <a:srgbClr val="FF0000"/>
                                  </a:solidFill>
                                  <a:latin typeface="Cambria Math" panose="02040503050406030204" pitchFamily="18" charset="0"/>
                                  <a:ea typeface="Cambria Math" panose="02040503050406030204" pitchFamily="18" charset="0"/>
                                </a:rPr>
                                <m:t>𝑻</m:t>
                              </m:r>
                            </m:e>
                            <m:sub>
                              <m:r>
                                <a:rPr lang="en-GB" b="1" i="1">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𝒑</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𝒄</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𝒂</m:t>
                          </m:r>
                        </m:sub>
                      </m:sSub>
                      <m:d>
                        <m:dPr>
                          <m:begChr m:val="|"/>
                          <m:endChr m:val="|"/>
                          <m:ctrlPr>
                            <a:rPr lang="en-GB" b="1" i="1">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d>
                        <m:dPr>
                          <m:begChr m:val="["/>
                          <m:endChr m:val="]"/>
                          <m:ctrlPr>
                            <a:rPr lang="en-GB" b="1" i="1" smtClean="0">
                              <a:solidFill>
                                <a:srgbClr val="FF0000"/>
                              </a:solidFill>
                              <a:latin typeface="Cambria Math" panose="02040503050406030204" pitchFamily="18" charset="0"/>
                              <a:ea typeface="Cambria Math" panose="02040503050406030204" pitchFamily="18" charset="0"/>
                            </a:rPr>
                          </m:ctrlPr>
                        </m:dPr>
                        <m:e>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ctrlPr>
                                    <a:rPr lang="en-GB" b="1" i="1" smtClean="0">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r>
                                    <a:rPr lang="en-GB" b="1" i="1">
                                      <a:solidFill>
                                        <a:srgbClr val="FF0000"/>
                                      </a:solidFill>
                                      <a:latin typeface="Cambria Math" panose="02040503050406030204" pitchFamily="18" charset="0"/>
                                    </a:rPr>
                                    <m:t>𝝉</m:t>
                                  </m:r>
                                </m:e>
                              </m:d>
                            </m:e>
                          </m:func>
                          <m:r>
                            <a:rPr lang="en-GB" b="1" i="1" smtClean="0">
                              <a:solidFill>
                                <a:srgbClr val="FF0000"/>
                              </a:solidFill>
                              <a:latin typeface="Cambria Math" panose="02040503050406030204" pitchFamily="18" charset="0"/>
                            </a:rPr>
                            <m:t>+</m:t>
                          </m:r>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ctrlPr>
                                    <a:rPr lang="en-GB" b="1" i="1">
                                      <a:solidFill>
                                        <a:srgbClr val="FF0000"/>
                                      </a:solidFill>
                                      <a:latin typeface="Cambria Math" panose="02040503050406030204" pitchFamily="18" charset="0"/>
                                    </a:rPr>
                                  </m:ctrlPr>
                                </m:dPr>
                                <m:e>
                                  <m:r>
                                    <a:rPr lang="en-GB" b="1" i="1" smtClean="0">
                                      <a:solidFill>
                                        <a:srgbClr val="FF0000"/>
                                      </a:solidFill>
                                      <a:latin typeface="Cambria Math" panose="02040503050406030204" pitchFamily="18" charset="0"/>
                                    </a:rPr>
                                    <m:t>𝟏𝟐</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r>
                                        <a:rPr lang="en-GB" b="1" i="1">
                                          <a:solidFill>
                                            <a:srgbClr val="FF0000"/>
                                          </a:solidFill>
                                          <a:latin typeface="Cambria Math" panose="02040503050406030204" pitchFamily="18" charset="0"/>
                                        </a:rPr>
                                        <m:t>+</m:t>
                                      </m:r>
                                      <m:sSubSup>
                                        <m:sSubSupPr>
                                          <m:ctrlPr>
                                            <a:rPr lang="en-GB" b="1" i="1">
                                              <a:solidFill>
                                                <a:srgbClr val="FF0000"/>
                                              </a:solidFill>
                                              <a:latin typeface="Cambria Math" panose="02040503050406030204" pitchFamily="18" charset="0"/>
                                            </a:rPr>
                                          </m:ctrlPr>
                                        </m:sSubSupPr>
                                        <m:e>
                                          <m:r>
                                            <a:rPr lang="en-GB" b="1" i="1">
                                              <a:solidFill>
                                                <a:srgbClr val="FF0000"/>
                                              </a:solidFill>
                                              <a:latin typeface="Cambria Math" panose="02040503050406030204" pitchFamily="18" charset="0"/>
                                            </a:rPr>
                                            <m:t>𝒕</m:t>
                                          </m:r>
                                        </m:e>
                                        <m:sub>
                                          <m:r>
                                            <a:rPr lang="en-GB" b="1" i="1">
                                              <a:solidFill>
                                                <a:srgbClr val="FF0000"/>
                                              </a:solidFill>
                                              <a:latin typeface="Cambria Math" panose="02040503050406030204" pitchFamily="18" charset="0"/>
                                            </a:rPr>
                                            <m:t>𝒂</m:t>
                                          </m:r>
                                        </m:sub>
                                        <m:sup>
                                          <m:r>
                                            <a:rPr lang="en-GB" b="1" i="1">
                                              <a:solidFill>
                                                <a:srgbClr val="FF0000"/>
                                              </a:solidFill>
                                              <a:latin typeface="Cambria Math" panose="02040503050406030204" pitchFamily="18" charset="0"/>
                                            </a:rPr>
                                            <m:t>′</m:t>
                                          </m:r>
                                        </m:sup>
                                      </m:sSubSup>
                                      <m:r>
                                        <a:rPr lang="en-GB" b="1" i="1">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𝒕</m:t>
                                          </m:r>
                                        </m:e>
                                        <m:sub>
                                          <m:r>
                                            <a:rPr lang="en-GB" b="1" i="1">
                                              <a:solidFill>
                                                <a:srgbClr val="FF0000"/>
                                              </a:solidFill>
                                              <a:latin typeface="Cambria Math" panose="02040503050406030204" pitchFamily="18" charset="0"/>
                                              <a:ea typeface="Cambria Math" panose="02040503050406030204" pitchFamily="18" charset="0"/>
                                            </a:rPr>
                                            <m:t>𝒔</m:t>
                                          </m:r>
                                        </m:sub>
                                      </m:sSub>
                                    </m:e>
                                  </m:d>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𝝎</m:t>
                                      </m:r>
                                    </m:e>
                                    <m:sub>
                                      <m:r>
                                        <a:rPr lang="en-GB" b="1" i="1">
                                          <a:solidFill>
                                            <a:srgbClr val="FF0000"/>
                                          </a:solidFill>
                                          <a:latin typeface="Cambria Math" panose="02040503050406030204" pitchFamily="18" charset="0"/>
                                        </a:rPr>
                                        <m:t>𝒓𝒇</m:t>
                                      </m:r>
                                    </m:sub>
                                  </m:sSub>
                                  <m:r>
                                    <a:rPr lang="en-GB" b="1" i="1">
                                      <a:solidFill>
                                        <a:srgbClr val="FF0000"/>
                                      </a:solidFill>
                                      <a:latin typeface="Cambria Math" panose="02040503050406030204" pitchFamily="18" charset="0"/>
                                    </a:rPr>
                                    <m:t>𝝉</m:t>
                                  </m:r>
                                </m:e>
                              </m:d>
                            </m:e>
                          </m:func>
                        </m:e>
                      </m:d>
                    </m:oMath>
                  </m:oMathPara>
                </a14:m>
                <a:endParaRPr lang="en-GB" dirty="0"/>
              </a:p>
            </p:txBody>
          </p:sp>
        </mc:Choice>
        <mc:Fallback xmlns="">
          <p:sp>
            <p:nvSpPr>
              <p:cNvPr id="20" name="CasellaDiTesto 19">
                <a:extLst>
                  <a:ext uri="{FF2B5EF4-FFF2-40B4-BE49-F238E27FC236}">
                    <a16:creationId xmlns:a16="http://schemas.microsoft.com/office/drawing/2014/main" id="{DA91E7E5-67C7-4D26-8791-32310135E66C}"/>
                  </a:ext>
                </a:extLst>
              </p:cNvPr>
              <p:cNvSpPr txBox="1">
                <a:spLocks noRot="1" noChangeAspect="1" noMove="1" noResize="1" noEditPoints="1" noAdjustHandles="1" noChangeArrowheads="1" noChangeShapeType="1" noTextEdit="1"/>
              </p:cNvSpPr>
              <p:nvPr/>
            </p:nvSpPr>
            <p:spPr>
              <a:xfrm>
                <a:off x="477891" y="5869529"/>
                <a:ext cx="12191999" cy="659411"/>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200483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95</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1" y="120418"/>
            <a:ext cx="12192000" cy="707886"/>
          </a:xfrm>
          <a:prstGeom prst="rect">
            <a:avLst/>
          </a:prstGeom>
          <a:noFill/>
        </p:spPr>
        <p:txBody>
          <a:bodyPr wrap="square" rtlCol="0">
            <a:spAutoFit/>
          </a:bodyPr>
          <a:lstStyle/>
          <a:p>
            <a:pPr algn="ctr"/>
            <a:r>
              <a:rPr lang="en-GB" sz="4000" dirty="0">
                <a:latin typeface="+mj-lt"/>
              </a:rPr>
              <a:t>Low-pass filter</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3CEAD4B-347E-4824-BE38-C02834D4DD9C}"/>
                  </a:ext>
                </a:extLst>
              </p:cNvPr>
              <p:cNvSpPr txBox="1"/>
              <p:nvPr/>
            </p:nvSpPr>
            <p:spPr>
              <a:xfrm>
                <a:off x="-1" y="1098426"/>
                <a:ext cx="12192001" cy="5658537"/>
              </a:xfrm>
              <a:prstGeom prst="rect">
                <a:avLst/>
              </a:prstGeom>
              <a:noFill/>
            </p:spPr>
            <p:txBody>
              <a:bodyPr wrap="square" rtlCol="0">
                <a:spAutoFit/>
              </a:bodyPr>
              <a:lstStyle/>
              <a:p>
                <a:pPr marL="285750" indent="-285750">
                  <a:buFont typeface="Wingdings" panose="05000000000000000000" pitchFamily="2" charset="2"/>
                  <a:buChar char="q"/>
                </a:pPr>
                <a:r>
                  <a:rPr lang="en-GB" dirty="0"/>
                  <a:t>A low-pass filter is then applied to </a:t>
                </a:r>
                <a14:m>
                  <m:oMath xmlns:m="http://schemas.openxmlformats.org/officeDocument/2006/math">
                    <m:sSub>
                      <m:sSubPr>
                        <m:ctrlPr>
                          <a:rPr lang="en-GB" sz="1800" b="1" i="1" smtClean="0">
                            <a:solidFill>
                              <a:srgbClr val="FF0000"/>
                            </a:solidFill>
                            <a:latin typeface="Cambria Math" panose="02040503050406030204" pitchFamily="18" charset="0"/>
                          </a:rPr>
                        </m:ctrlPr>
                      </m:sSubPr>
                      <m:e>
                        <m:r>
                          <a:rPr lang="en-GB" sz="1800" b="1" i="1" smtClean="0">
                            <a:solidFill>
                              <a:srgbClr val="FF0000"/>
                            </a:solidFill>
                            <a:latin typeface="Cambria Math" panose="02040503050406030204" pitchFamily="18" charset="0"/>
                          </a:rPr>
                          <m:t>𝑽</m:t>
                        </m:r>
                      </m:e>
                      <m:sub>
                        <m:r>
                          <a:rPr lang="en-GB" sz="1800" b="1" i="1" smtClean="0">
                            <a:solidFill>
                              <a:srgbClr val="FF0000"/>
                            </a:solidFill>
                            <a:latin typeface="Cambria Math" panose="02040503050406030204" pitchFamily="18" charset="0"/>
                          </a:rPr>
                          <m:t>𝒎𝒊𝒙</m:t>
                        </m:r>
                      </m:sub>
                    </m:sSub>
                  </m:oMath>
                </a14:m>
                <a:r>
                  <a:rPr lang="en-GB" dirty="0"/>
                  <a:t> to eliminate the high-frequency component of the mixer output</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endParaRPr lang="en-GB" dirty="0"/>
              </a:p>
              <a:p>
                <a:endParaRPr lang="en-GB" dirty="0"/>
              </a:p>
              <a:p>
                <a:pPr marL="285750" indent="-285750">
                  <a:buFont typeface="Wingdings" panose="05000000000000000000" pitchFamily="2" charset="2"/>
                  <a:buChar char="q"/>
                </a:pPr>
                <a:r>
                  <a:rPr lang="en-GB" dirty="0"/>
                  <a:t>More in general we have</a:t>
                </a:r>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endParaRPr lang="en-GB" dirty="0"/>
              </a:p>
              <a:p>
                <a:pPr marL="742950" lvl="1" indent="-285750">
                  <a:buFont typeface="Wingdings" panose="05000000000000000000" pitchFamily="2" charset="2"/>
                  <a:buChar char="Ø"/>
                </a:pPr>
                <a:r>
                  <a:rPr lang="en-GB" dirty="0"/>
                  <a:t>where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𝒎</m:t>
                        </m:r>
                      </m:sub>
                    </m:sSub>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𝟓</m:t>
                    </m:r>
                  </m:oMath>
                </a14:m>
                <a:r>
                  <a:rPr lang="en-GB" dirty="0"/>
                  <a:t> is the conversion efficiency of the mixer;</a:t>
                </a:r>
              </a:p>
              <a:p>
                <a:pPr marL="742950" lvl="1" indent="-285750">
                  <a:buFont typeface="Wingdings" panose="05000000000000000000" pitchFamily="2" charset="2"/>
                  <a:buChar char="Ø"/>
                </a:pPr>
                <a:r>
                  <a:rPr lang="en-GB" dirty="0"/>
                  <a:t>where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𝒍</m:t>
                        </m:r>
                      </m:sub>
                    </m:sSub>
                    <m:r>
                      <a:rPr lang="en-GB" b="1" i="0" smtClean="0">
                        <a:solidFill>
                          <a:srgbClr val="FF0000"/>
                        </a:solidFill>
                        <a:latin typeface="Cambria Math" panose="02040503050406030204" pitchFamily="18" charset="0"/>
                      </a:rPr>
                      <m:t>=</m:t>
                    </m:r>
                    <m:r>
                      <a:rPr lang="en-GB" b="1" i="0" smtClean="0">
                        <a:solidFill>
                          <a:srgbClr val="FF0000"/>
                        </a:solidFill>
                        <a:latin typeface="Cambria Math" panose="02040503050406030204" pitchFamily="18" charset="0"/>
                      </a:rPr>
                      <m:t>𝟒</m:t>
                    </m:r>
                  </m:oMath>
                </a14:m>
                <a:r>
                  <a:rPr lang="en-GB" b="1" dirty="0"/>
                  <a:t> </a:t>
                </a:r>
                <a:r>
                  <a:rPr lang="en-GB" dirty="0"/>
                  <a:t>or</a:t>
                </a:r>
                <a:r>
                  <a:rPr lang="en-GB" b="1" dirty="0"/>
                  <a:t> </a:t>
                </a:r>
                <a:r>
                  <a:rPr lang="en-GB" b="1" dirty="0">
                    <a:solidFill>
                      <a:srgbClr val="FF0000"/>
                    </a:solidFill>
                  </a:rPr>
                  <a:t>6 </a:t>
                </a:r>
                <a:r>
                  <a:rPr lang="en-GB" dirty="0"/>
                  <a:t>depending on the DAFNE operation mode;</a:t>
                </a:r>
              </a:p>
              <a:p>
                <a:pPr marL="742950" lvl="1" indent="-285750">
                  <a:buFont typeface="Wingdings" panose="05000000000000000000" pitchFamily="2" charset="2"/>
                  <a:buChar char="Ø"/>
                </a:pPr>
                <a:r>
                  <a:rPr lang="en-GB" dirty="0"/>
                  <a:t>where</a:t>
                </a:r>
              </a:p>
              <a:p>
                <a:pPr marL="742950" lvl="1" indent="-285750">
                  <a:buFont typeface="Wingdings" panose="05000000000000000000" pitchFamily="2" charset="2"/>
                  <a:buChar char="Ø"/>
                </a:pPr>
                <a:endParaRPr lang="en-GB" dirty="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r>
                  <a:rPr lang="en-GB" dirty="0"/>
                  <a:t>being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𝒄𝒍</m:t>
                        </m:r>
                      </m:sub>
                    </m:sSub>
                  </m:oMath>
                </a14:m>
                <a:r>
                  <a:rPr lang="en-GB" dirty="0"/>
                  <a:t> an error phase accounting for the possible coupling between consecutive bunches when a tone burst reaches the adjacent bucket (as shown earlier);</a:t>
                </a:r>
              </a:p>
              <a:p>
                <a:pPr marL="1200150" lvl="2" indent="-285750">
                  <a:buFont typeface="Arial" panose="020B0604020202020204" pitchFamily="34" charset="0"/>
                  <a:buChar char="•"/>
                </a:pPr>
                <a:r>
                  <a:rPr lang="en-GB" dirty="0"/>
                  <a:t>being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𝒆𝒓𝒓</m:t>
                        </m:r>
                      </m:sub>
                    </m:sSub>
                  </m:oMath>
                </a14:m>
                <a:r>
                  <a:rPr lang="en-GB" dirty="0"/>
                  <a:t> an error phase present when the phase advance of the comb-voltage relative to the bunch centre of mass is not compensated (as shown earlier);</a:t>
                </a:r>
              </a:p>
              <a:p>
                <a:pPr marL="1200150" lvl="2" indent="-285750">
                  <a:buFont typeface="Arial" panose="020B0604020202020204" pitchFamily="34" charset="0"/>
                  <a:buChar char="•"/>
                </a:pPr>
                <a:r>
                  <a:rPr lang="en-GB" dirty="0"/>
                  <a:t>being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𝒐𝒇𝒇</m:t>
                        </m:r>
                      </m:sub>
                    </m:sSub>
                  </m:oMath>
                </a14:m>
                <a:r>
                  <a:rPr lang="en-GB" dirty="0"/>
                  <a:t> a phase offset which one can adjust to compensate the other phase errors.  </a:t>
                </a:r>
              </a:p>
            </p:txBody>
          </p:sp>
        </mc:Choice>
        <mc:Fallback xmlns="">
          <p:sp>
            <p:nvSpPr>
              <p:cNvPr id="7" name="CasellaDiTesto 6">
                <a:extLst>
                  <a:ext uri="{FF2B5EF4-FFF2-40B4-BE49-F238E27FC236}">
                    <a16:creationId xmlns:a16="http://schemas.microsoft.com/office/drawing/2014/main" id="{F3CEAD4B-347E-4824-BE38-C02834D4DD9C}"/>
                  </a:ext>
                </a:extLst>
              </p:cNvPr>
              <p:cNvSpPr txBox="1">
                <a:spLocks noRot="1" noChangeAspect="1" noMove="1" noResize="1" noEditPoints="1" noAdjustHandles="1" noChangeArrowheads="1" noChangeShapeType="1" noTextEdit="1"/>
              </p:cNvSpPr>
              <p:nvPr/>
            </p:nvSpPr>
            <p:spPr>
              <a:xfrm>
                <a:off x="-1" y="1098426"/>
                <a:ext cx="12192001" cy="5658537"/>
              </a:xfrm>
              <a:prstGeom prst="rect">
                <a:avLst/>
              </a:prstGeom>
              <a:blipFill>
                <a:blip r:embed="rId2"/>
                <a:stretch>
                  <a:fillRect l="-300" t="-539" b="-4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DB924A5E-92DE-432C-A77D-5CE974A073DB}"/>
                  </a:ext>
                </a:extLst>
              </p:cNvPr>
              <p:cNvSpPr txBox="1"/>
              <p:nvPr/>
            </p:nvSpPr>
            <p:spPr>
              <a:xfrm>
                <a:off x="1" y="1663634"/>
                <a:ext cx="12192000"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𝒍𝒑𝒇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𝑸</m:t>
                              </m:r>
                            </m:e>
                            <m:sub>
                              <m:r>
                                <a:rPr lang="en-GB" b="1" i="1" smtClean="0">
                                  <a:solidFill>
                                    <a:srgbClr val="FF0000"/>
                                  </a:solidFill>
                                  <a:latin typeface="Cambria Math" panose="02040503050406030204" pitchFamily="18" charset="0"/>
                                  <a:ea typeface="Cambria Math" panose="02040503050406030204" pitchFamily="18" charset="0"/>
                                </a:rPr>
                                <m:t>𝒃</m:t>
                              </m:r>
                            </m:sub>
                          </m:sSub>
                        </m:num>
                        <m:den>
                          <m:r>
                            <a:rPr lang="en-GB" b="1" i="1" smtClean="0">
                              <a:solidFill>
                                <a:srgbClr val="FF0000"/>
                              </a:solidFill>
                              <a:latin typeface="Cambria Math" panose="02040503050406030204" pitchFamily="18" charset="0"/>
                              <a:ea typeface="Cambria Math" panose="02040503050406030204" pitchFamily="18" charset="0"/>
                            </a:rPr>
                            <m:t>𝟐</m:t>
                          </m:r>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𝑻</m:t>
                              </m:r>
                            </m:e>
                            <m:sub>
                              <m:r>
                                <a:rPr lang="en-GB" b="1" i="1" smtClean="0">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𝒄</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d>
                        <m:dPr>
                          <m:begChr m:val="|"/>
                          <m:endChr m:val="|"/>
                          <m:ctrlPr>
                            <a:rPr lang="en-GB" b="1" i="1" smtClean="0">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𝟔</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𝟎</m:t>
                                  </m:r>
                                </m:sub>
                              </m:sSub>
                            </m:e>
                          </m:d>
                        </m:e>
                      </m:func>
                      <m:r>
                        <a:rPr lang="en-GB" b="1" i="1" smtClean="0">
                          <a:solidFill>
                            <a:srgbClr val="FF0000"/>
                          </a:solidFill>
                          <a:latin typeface="Cambria Math" panose="02040503050406030204" pitchFamily="18" charset="0"/>
                          <a:ea typeface="Cambria Math" panose="02040503050406030204" pitchFamily="18" charset="0"/>
                        </a:rPr>
                        <m:t>≈</m:t>
                      </m:r>
                      <m:f>
                        <m:fPr>
                          <m:ctrlPr>
                            <a:rPr lang="en-GB" b="1" i="1">
                              <a:solidFill>
                                <a:srgbClr val="FF0000"/>
                              </a:solidFill>
                              <a:latin typeface="Cambria Math" panose="02040503050406030204" pitchFamily="18" charset="0"/>
                              <a:ea typeface="Cambria Math" panose="02040503050406030204" pitchFamily="18" charset="0"/>
                            </a:rPr>
                          </m:ctrlPr>
                        </m:fPr>
                        <m:num>
                          <m:r>
                            <a:rPr lang="en-GB" b="1" i="1" smtClean="0">
                              <a:solidFill>
                                <a:srgbClr val="FF0000"/>
                              </a:solidFill>
                              <a:latin typeface="Cambria Math" panose="02040503050406030204" pitchFamily="18" charset="0"/>
                              <a:ea typeface="Cambria Math" panose="02040503050406030204" pitchFamily="18" charset="0"/>
                            </a:rPr>
                            <m:t>𝟑</m:t>
                          </m:r>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𝑸</m:t>
                              </m:r>
                            </m:e>
                            <m:sub>
                              <m:r>
                                <a:rPr lang="en-GB" b="1" i="1">
                                  <a:solidFill>
                                    <a:srgbClr val="FF0000"/>
                                  </a:solidFill>
                                  <a:latin typeface="Cambria Math" panose="02040503050406030204" pitchFamily="18" charset="0"/>
                                  <a:ea typeface="Cambria Math" panose="02040503050406030204" pitchFamily="18" charset="0"/>
                                </a:rPr>
                                <m:t>𝒃</m:t>
                              </m:r>
                            </m:sub>
                          </m:sSub>
                        </m:num>
                        <m:den>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𝑻</m:t>
                              </m:r>
                            </m:e>
                            <m:sub>
                              <m:r>
                                <a:rPr lang="en-GB" b="1" i="1">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𝒑</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𝒄</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𝒂</m:t>
                          </m:r>
                        </m:sub>
                      </m:sSub>
                      <m:d>
                        <m:dPr>
                          <m:begChr m:val="|"/>
                          <m:endChr m:val="|"/>
                          <m:ctrlPr>
                            <a:rPr lang="en-GB" b="1" i="1">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𝟎</m:t>
                          </m:r>
                        </m:sub>
                      </m:sSub>
                    </m:oMath>
                  </m:oMathPara>
                </a14:m>
                <a:endParaRPr lang="en-GB" dirty="0"/>
              </a:p>
            </p:txBody>
          </p:sp>
        </mc:Choice>
        <mc:Fallback xmlns="">
          <p:sp>
            <p:nvSpPr>
              <p:cNvPr id="2" name="CasellaDiTesto 1">
                <a:extLst>
                  <a:ext uri="{FF2B5EF4-FFF2-40B4-BE49-F238E27FC236}">
                    <a16:creationId xmlns:a16="http://schemas.microsoft.com/office/drawing/2014/main" id="{DB924A5E-92DE-432C-A77D-5CE974A073DB}"/>
                  </a:ext>
                </a:extLst>
              </p:cNvPr>
              <p:cNvSpPr txBox="1">
                <a:spLocks noRot="1" noChangeAspect="1" noMove="1" noResize="1" noEditPoints="1" noAdjustHandles="1" noChangeArrowheads="1" noChangeShapeType="1" noTextEdit="1"/>
              </p:cNvSpPr>
              <p:nvPr/>
            </p:nvSpPr>
            <p:spPr>
              <a:xfrm>
                <a:off x="1" y="1663634"/>
                <a:ext cx="12192000" cy="65941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7BF06F8-0985-4046-BA47-1C1FA59C4475}"/>
                  </a:ext>
                </a:extLst>
              </p:cNvPr>
              <p:cNvSpPr txBox="1"/>
              <p:nvPr/>
            </p:nvSpPr>
            <p:spPr>
              <a:xfrm>
                <a:off x="-2" y="3118258"/>
                <a:ext cx="12192002"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𝒍𝒑𝒇</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rPr>
                            <m:t>𝒕</m:t>
                          </m:r>
                        </m:e>
                      </m:d>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𝑸</m:t>
                              </m:r>
                            </m:e>
                            <m:sub>
                              <m:r>
                                <a:rPr lang="en-GB" b="1" i="1" smtClean="0">
                                  <a:solidFill>
                                    <a:srgbClr val="FF0000"/>
                                  </a:solidFill>
                                  <a:latin typeface="Cambria Math" panose="02040503050406030204" pitchFamily="18" charset="0"/>
                                  <a:ea typeface="Cambria Math" panose="02040503050406030204" pitchFamily="18" charset="0"/>
                                </a:rPr>
                                <m:t>𝒃</m:t>
                              </m:r>
                            </m:sub>
                          </m:sSub>
                        </m:num>
                        <m:den>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𝑻</m:t>
                              </m:r>
                            </m:e>
                            <m:sub>
                              <m:r>
                                <a:rPr lang="en-GB" b="1" i="1" smtClean="0">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𝒎</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𝒄</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d>
                        <m:dPr>
                          <m:begChr m:val="|"/>
                          <m:endChr m:val="|"/>
                          <m:ctrlPr>
                            <a:rPr lang="en-GB" b="1" i="1" smtClean="0">
                              <a:solidFill>
                                <a:srgbClr val="FF0000"/>
                              </a:solidFill>
                              <a:latin typeface="Cambria Math" panose="02040503050406030204" pitchFamily="18" charset="0"/>
                              <a:ea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𝑩</m:t>
                          </m:r>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𝒕</m:t>
                          </m:r>
                          <m:r>
                            <a:rPr lang="en-GB" b="1" i="1">
                              <a:solidFill>
                                <a:srgbClr val="FF0000"/>
                              </a:solidFill>
                              <a:latin typeface="Cambria Math" panose="02040503050406030204" pitchFamily="18" charset="0"/>
                              <a:ea typeface="Cambria Math" panose="02040503050406030204" pitchFamily="18" charset="0"/>
                            </a:rPr>
                            <m:t>)</m:t>
                          </m:r>
                        </m:e>
                      </m:d>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ctrlPr>
                                <a:rPr lang="en-GB" b="1" i="1">
                                  <a:solidFill>
                                    <a:srgbClr val="FF0000"/>
                                  </a:solidFill>
                                  <a:latin typeface="Cambria Math" panose="02040503050406030204" pitchFamily="18" charset="0"/>
                                </a:rPr>
                              </m:ctrlPr>
                            </m:dPr>
                            <m:e>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𝒍</m:t>
                                  </m:r>
                                </m:sub>
                              </m:sSub>
                              <m:sSub>
                                <m:sSubPr>
                                  <m:ctrlPr>
                                    <a:rPr lang="en-GB" b="1" i="1" smtClean="0">
                                      <a:solidFill>
                                        <a:srgbClr val="FF0000"/>
                                      </a:solidFill>
                                      <a:latin typeface="Cambria Math" panose="02040503050406030204" pitchFamily="18" charset="0"/>
                                    </a:rPr>
                                  </m:ctrlPr>
                                </m:sSubPr>
                                <m:e>
                                  <m:acc>
                                    <m:accPr>
                                      <m:chr m:val="̃"/>
                                      <m:ctrlPr>
                                        <a:rPr lang="en-GB" b="1" i="1" smtClean="0">
                                          <a:solidFill>
                                            <a:srgbClr val="FF0000"/>
                                          </a:solidFill>
                                          <a:latin typeface="Cambria Math" panose="02040503050406030204" pitchFamily="18" charset="0"/>
                                        </a:rPr>
                                      </m:ctrlPr>
                                    </m:accPr>
                                    <m:e>
                                      <m:r>
                                        <a:rPr lang="en-GB" b="1" i="1">
                                          <a:solidFill>
                                            <a:srgbClr val="FF0000"/>
                                          </a:solidFill>
                                          <a:latin typeface="Cambria Math" panose="02040503050406030204" pitchFamily="18" charset="0"/>
                                          <a:ea typeface="Cambria Math" panose="02040503050406030204" pitchFamily="18" charset="0"/>
                                        </a:rPr>
                                        <m:t>𝝋</m:t>
                                      </m:r>
                                    </m:e>
                                  </m:acc>
                                </m:e>
                                <m:sub>
                                  <m:r>
                                    <a:rPr lang="en-GB" b="1" i="1">
                                      <a:solidFill>
                                        <a:srgbClr val="FF0000"/>
                                      </a:solidFill>
                                      <a:latin typeface="Cambria Math" panose="02040503050406030204" pitchFamily="18" charset="0"/>
                                    </a:rPr>
                                    <m:t>𝟎</m:t>
                                  </m:r>
                                </m:sub>
                              </m:sSub>
                            </m:e>
                          </m:d>
                        </m:e>
                      </m:func>
                    </m:oMath>
                  </m:oMathPara>
                </a14:m>
                <a:endParaRPr lang="en-GB" dirty="0"/>
              </a:p>
            </p:txBody>
          </p:sp>
        </mc:Choice>
        <mc:Fallback xmlns="">
          <p:sp>
            <p:nvSpPr>
              <p:cNvPr id="5" name="CasellaDiTesto 4">
                <a:extLst>
                  <a:ext uri="{FF2B5EF4-FFF2-40B4-BE49-F238E27FC236}">
                    <a16:creationId xmlns:a16="http://schemas.microsoft.com/office/drawing/2014/main" id="{A7BF06F8-0985-4046-BA47-1C1FA59C4475}"/>
                  </a:ext>
                </a:extLst>
              </p:cNvPr>
              <p:cNvSpPr txBox="1">
                <a:spLocks noRot="1" noChangeAspect="1" noMove="1" noResize="1" noEditPoints="1" noAdjustHandles="1" noChangeArrowheads="1" noChangeShapeType="1" noTextEdit="1"/>
              </p:cNvSpPr>
              <p:nvPr/>
            </p:nvSpPr>
            <p:spPr>
              <a:xfrm>
                <a:off x="-2" y="3118258"/>
                <a:ext cx="12192002" cy="659411"/>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CACAD6D-6246-484C-9AF0-A85CCC1F62B8}"/>
                  </a:ext>
                </a:extLst>
              </p:cNvPr>
              <p:cNvSpPr txBox="1"/>
              <p:nvPr/>
            </p:nvSpPr>
            <p:spPr>
              <a:xfrm>
                <a:off x="0" y="4763296"/>
                <a:ext cx="12192000" cy="395558"/>
              </a:xfrm>
              <a:prstGeom prst="rect">
                <a:avLst/>
              </a:prstGeom>
              <a:noFill/>
            </p:spPr>
            <p:txBody>
              <a:bodyPr wrap="square">
                <a:spAutoFit/>
              </a:bodyPr>
              <a:lstStyle/>
              <a:p>
                <a:pPr algn="ctr"/>
                <a14:m>
                  <m:oMath xmlns:m="http://schemas.openxmlformats.org/officeDocument/2006/math">
                    <m:sSub>
                      <m:sSubPr>
                        <m:ctrlPr>
                          <a:rPr lang="en-GB" b="1" i="1" smtClean="0">
                            <a:solidFill>
                              <a:srgbClr val="FF0000"/>
                            </a:solidFill>
                            <a:latin typeface="Cambria Math" panose="02040503050406030204" pitchFamily="18" charset="0"/>
                          </a:rPr>
                        </m:ctrlPr>
                      </m:sSubPr>
                      <m:e>
                        <m:acc>
                          <m:accPr>
                            <m:chr m:val="̃"/>
                            <m:ctrlPr>
                              <a:rPr lang="en-GB" b="1" i="1" smtClean="0">
                                <a:solidFill>
                                  <a:srgbClr val="FF0000"/>
                                </a:solidFill>
                                <a:latin typeface="Cambria Math" panose="02040503050406030204" pitchFamily="18" charset="0"/>
                              </a:rPr>
                            </m:ctrlPr>
                          </m:accPr>
                          <m:e>
                            <m:r>
                              <a:rPr lang="en-GB" b="1" i="1">
                                <a:solidFill>
                                  <a:srgbClr val="FF0000"/>
                                </a:solidFill>
                                <a:latin typeface="Cambria Math" panose="02040503050406030204" pitchFamily="18" charset="0"/>
                                <a:ea typeface="Cambria Math" panose="02040503050406030204" pitchFamily="18" charset="0"/>
                              </a:rPr>
                              <m:t>𝝋</m:t>
                            </m:r>
                          </m:e>
                        </m:acc>
                      </m:e>
                      <m:sub>
                        <m:r>
                          <a:rPr lang="en-GB" b="1" i="1">
                            <a:solidFill>
                              <a:srgbClr val="FF0000"/>
                            </a:solidFill>
                            <a:latin typeface="Cambria Math" panose="02040503050406030204" pitchFamily="18" charset="0"/>
                          </a:rPr>
                          <m:t>𝟎</m:t>
                        </m:r>
                      </m:sub>
                    </m:sSub>
                    <m:r>
                      <a:rPr lang="en-GB" b="1" i="1" smtClean="0">
                        <a:solidFill>
                          <a:srgbClr val="FF0000"/>
                        </a:solidFill>
                        <a:latin typeface="Cambria Math" panose="02040503050406030204" pitchFamily="18" charset="0"/>
                      </a:rPr>
                      <m:t>=</m:t>
                    </m:r>
                  </m:oMath>
                </a14:m>
                <a:r>
                  <a:rPr lang="en-GB" b="1" dirty="0">
                    <a:solidFill>
                      <a:srgbClr val="FF0000"/>
                    </a:solidFill>
                  </a:rPr>
                  <a: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𝟎</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𝒄𝒍</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𝒆𝒓𝒓</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𝒐𝒇𝒇</m:t>
                        </m:r>
                      </m:sub>
                    </m:sSub>
                  </m:oMath>
                </a14:m>
                <a:endParaRPr lang="en-GB" dirty="0"/>
              </a:p>
            </p:txBody>
          </p:sp>
        </mc:Choice>
        <mc:Fallback xmlns="">
          <p:sp>
            <p:nvSpPr>
              <p:cNvPr id="17" name="CasellaDiTesto 16">
                <a:extLst>
                  <a:ext uri="{FF2B5EF4-FFF2-40B4-BE49-F238E27FC236}">
                    <a16:creationId xmlns:a16="http://schemas.microsoft.com/office/drawing/2014/main" id="{8CACAD6D-6246-484C-9AF0-A85CCC1F62B8}"/>
                  </a:ext>
                </a:extLst>
              </p:cNvPr>
              <p:cNvSpPr txBox="1">
                <a:spLocks noRot="1" noChangeAspect="1" noMove="1" noResize="1" noEditPoints="1" noAdjustHandles="1" noChangeArrowheads="1" noChangeShapeType="1" noTextEdit="1"/>
              </p:cNvSpPr>
              <p:nvPr/>
            </p:nvSpPr>
            <p:spPr>
              <a:xfrm>
                <a:off x="0" y="4763296"/>
                <a:ext cx="12192000" cy="395558"/>
              </a:xfrm>
              <a:prstGeom prst="rect">
                <a:avLst/>
              </a:prstGeom>
              <a:blipFill>
                <a:blip r:embed="rId5"/>
                <a:stretch>
                  <a:fillRect b="-9231"/>
                </a:stretch>
              </a:blipFill>
            </p:spPr>
            <p:txBody>
              <a:bodyPr/>
              <a:lstStyle/>
              <a:p>
                <a:r>
                  <a:rPr lang="en-GB">
                    <a:noFill/>
                  </a:rPr>
                  <a:t> </a:t>
                </a:r>
              </a:p>
            </p:txBody>
          </p:sp>
        </mc:Fallback>
      </mc:AlternateContent>
      <p:sp>
        <p:nvSpPr>
          <p:cNvPr id="3" name="CasellaDiTesto 2">
            <a:extLst>
              <a:ext uri="{FF2B5EF4-FFF2-40B4-BE49-F238E27FC236}">
                <a16:creationId xmlns:a16="http://schemas.microsoft.com/office/drawing/2014/main" id="{CBA3A701-A8D6-4E2C-B40C-2440455CA1E0}"/>
              </a:ext>
            </a:extLst>
          </p:cNvPr>
          <p:cNvSpPr txBox="1"/>
          <p:nvPr/>
        </p:nvSpPr>
        <p:spPr>
          <a:xfrm>
            <a:off x="6214369" y="2397160"/>
            <a:ext cx="1802167" cy="369332"/>
          </a:xfrm>
          <a:prstGeom prst="rect">
            <a:avLst/>
          </a:prstGeom>
          <a:noFill/>
        </p:spPr>
        <p:txBody>
          <a:bodyPr wrap="square" rtlCol="0">
            <a:spAutoFit/>
          </a:bodyPr>
          <a:lstStyle/>
          <a:p>
            <a:r>
              <a:rPr lang="en-GB" dirty="0"/>
              <a:t>For small phases</a:t>
            </a:r>
          </a:p>
        </p:txBody>
      </p:sp>
      <p:cxnSp>
        <p:nvCxnSpPr>
          <p:cNvPr id="9" name="Connettore 2 8">
            <a:extLst>
              <a:ext uri="{FF2B5EF4-FFF2-40B4-BE49-F238E27FC236}">
                <a16:creationId xmlns:a16="http://schemas.microsoft.com/office/drawing/2014/main" id="{1AD6BF12-7232-4F08-857E-F9F32D145284}"/>
              </a:ext>
            </a:extLst>
          </p:cNvPr>
          <p:cNvCxnSpPr/>
          <p:nvPr/>
        </p:nvCxnSpPr>
        <p:spPr>
          <a:xfrm flipV="1">
            <a:off x="6924583" y="2115646"/>
            <a:ext cx="0" cy="3081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81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F171AFB3-BD7F-47BC-B756-3DD72D41E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243" y="1554026"/>
            <a:ext cx="6003757" cy="3874529"/>
          </a:xfrm>
          <a:prstGeom prst="rect">
            <a:avLst/>
          </a:prstGeom>
        </p:spPr>
      </p:pic>
      <p:pic>
        <p:nvPicPr>
          <p:cNvPr id="7" name="Immagine 6">
            <a:extLst>
              <a:ext uri="{FF2B5EF4-FFF2-40B4-BE49-F238E27FC236}">
                <a16:creationId xmlns:a16="http://schemas.microsoft.com/office/drawing/2014/main" id="{190D4E9A-1B25-4A01-AEA0-EEBA2554B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3" y="1583756"/>
            <a:ext cx="6430183" cy="3858746"/>
          </a:xfrm>
          <a:prstGeom prst="rect">
            <a:avLst/>
          </a:prstGeom>
        </p:spPr>
      </p:pic>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96</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101353" y="79603"/>
            <a:ext cx="12192000" cy="707886"/>
          </a:xfrm>
          <a:prstGeom prst="rect">
            <a:avLst/>
          </a:prstGeom>
          <a:noFill/>
        </p:spPr>
        <p:txBody>
          <a:bodyPr wrap="square" rtlCol="0">
            <a:spAutoFit/>
          </a:bodyPr>
          <a:lstStyle/>
          <a:p>
            <a:pPr algn="ctr"/>
            <a:r>
              <a:rPr lang="en-GB" sz="4000" dirty="0">
                <a:latin typeface="+mj-lt"/>
              </a:rPr>
              <a:t>Example continued: mixer</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6D582A2-9B20-4D55-A012-F5665165244C}"/>
                  </a:ext>
                </a:extLst>
              </p:cNvPr>
              <p:cNvSpPr txBox="1"/>
              <p:nvPr/>
            </p:nvSpPr>
            <p:spPr>
              <a:xfrm>
                <a:off x="3992559" y="5788922"/>
                <a:ext cx="7680741" cy="506870"/>
              </a:xfrm>
              <a:prstGeom prst="rect">
                <a:avLst/>
              </a:prstGeom>
              <a:noFill/>
            </p:spPr>
            <p:txBody>
              <a:bodyPr wrap="square">
                <a:spAutoFit/>
              </a:bodyPr>
              <a:lstStyle/>
              <a:p>
                <a14:m>
                  <m:oMath xmlns:m="http://schemas.openxmlformats.org/officeDocument/2006/math">
                    <m:r>
                      <a:rPr lang="en-GB" b="1" i="1" smtClean="0">
                        <a:solidFill>
                          <a:srgbClr val="007E00"/>
                        </a:solidFill>
                        <a:latin typeface="Cambria Math" panose="02040503050406030204" pitchFamily="18" charset="0"/>
                        <a:ea typeface="Cambria Math" panose="02040503050406030204" pitchFamily="18" charset="0"/>
                      </a:rPr>
                      <m:t>=</m:t>
                    </m:r>
                  </m:oMath>
                </a14:m>
                <a:r>
                  <a:rPr lang="en-GB" b="1" dirty="0">
                    <a:solidFill>
                      <a:srgbClr val="007E00"/>
                    </a:solidFill>
                  </a:rPr>
                  <a:t> </a:t>
                </a:r>
                <a14:m>
                  <m:oMath xmlns:m="http://schemas.openxmlformats.org/officeDocument/2006/math">
                    <m:f>
                      <m:fPr>
                        <m:ctrlPr>
                          <a:rPr lang="en-GB" b="1" i="1">
                            <a:solidFill>
                              <a:srgbClr val="007E00"/>
                            </a:solidFill>
                            <a:latin typeface="Cambria Math" panose="02040503050406030204" pitchFamily="18" charset="0"/>
                          </a:rPr>
                        </m:ctrlPr>
                      </m:fPr>
                      <m:num>
                        <m:d>
                          <m:dPr>
                            <m:begChr m:val="|"/>
                            <m:endChr m:val="|"/>
                            <m:ctrlPr>
                              <a:rPr lang="en-GB" b="1" i="1">
                                <a:solidFill>
                                  <a:srgbClr val="008000"/>
                                </a:solidFill>
                                <a:latin typeface="Cambria Math" panose="02040503050406030204" pitchFamily="18" charset="0"/>
                                <a:ea typeface="Cambria Math" panose="02040503050406030204" pitchFamily="18" charset="0"/>
                              </a:rPr>
                            </m:ctrlPr>
                          </m:dPr>
                          <m:e>
                            <m:r>
                              <a:rPr lang="en-GB" b="1" i="1">
                                <a:solidFill>
                                  <a:srgbClr val="008000"/>
                                </a:solidFill>
                                <a:latin typeface="Cambria Math" panose="02040503050406030204" pitchFamily="18" charset="0"/>
                                <a:ea typeface="Cambria Math" panose="02040503050406030204" pitchFamily="18" charset="0"/>
                              </a:rPr>
                              <m:t>𝑩</m:t>
                            </m:r>
                            <m:r>
                              <a:rPr lang="en-GB" b="1" i="1">
                                <a:solidFill>
                                  <a:srgbClr val="008000"/>
                                </a:solidFill>
                                <a:latin typeface="Cambria Math" panose="02040503050406030204" pitchFamily="18" charset="0"/>
                                <a:ea typeface="Cambria Math" panose="02040503050406030204" pitchFamily="18" charset="0"/>
                              </a:rPr>
                              <m:t>(</m:t>
                            </m:r>
                            <m:r>
                              <a:rPr lang="en-GB" b="1" i="1">
                                <a:solidFill>
                                  <a:srgbClr val="008000"/>
                                </a:solidFill>
                                <a:latin typeface="Cambria Math" panose="02040503050406030204" pitchFamily="18" charset="0"/>
                                <a:ea typeface="Cambria Math" panose="02040503050406030204" pitchFamily="18" charset="0"/>
                              </a:rPr>
                              <m:t>𝒕</m:t>
                            </m:r>
                            <m:r>
                              <a:rPr lang="en-GB" b="1" i="1">
                                <a:solidFill>
                                  <a:srgbClr val="008000"/>
                                </a:solidFill>
                                <a:latin typeface="Cambria Math" panose="02040503050406030204" pitchFamily="18" charset="0"/>
                                <a:ea typeface="Cambria Math" panose="02040503050406030204" pitchFamily="18" charset="0"/>
                              </a:rPr>
                              <m:t>)</m:t>
                            </m:r>
                          </m:e>
                        </m:d>
                      </m:num>
                      <m:den>
                        <m:r>
                          <a:rPr lang="en-GB" b="1" i="1">
                            <a:solidFill>
                              <a:srgbClr val="007E00"/>
                            </a:solidFill>
                            <a:latin typeface="Cambria Math" panose="02040503050406030204" pitchFamily="18" charset="0"/>
                          </a:rPr>
                          <m:t>𝟐</m:t>
                        </m:r>
                      </m:den>
                    </m:f>
                    <m:r>
                      <a:rPr lang="en-GB" b="1" i="1">
                        <a:solidFill>
                          <a:srgbClr val="007E00"/>
                        </a:solidFill>
                        <a:latin typeface="Cambria Math" panose="02040503050406030204" pitchFamily="18" charset="0"/>
                      </a:rPr>
                      <m:t>𝐬𝐢𝐧</m:t>
                    </m:r>
                    <m:d>
                      <m:dPr>
                        <m:begChr m:val="["/>
                        <m:endChr m:val="]"/>
                        <m:ctrlPr>
                          <a:rPr lang="en-GB" b="1" i="1">
                            <a:solidFill>
                              <a:srgbClr val="007E00"/>
                            </a:solidFill>
                            <a:latin typeface="Cambria Math" panose="02040503050406030204" pitchFamily="18" charset="0"/>
                          </a:rPr>
                        </m:ctrlPr>
                      </m:dPr>
                      <m:e>
                        <m:r>
                          <a:rPr lang="en-GB" b="1" i="1">
                            <a:solidFill>
                              <a:srgbClr val="007E00"/>
                            </a:solidFill>
                            <a:latin typeface="Cambria Math" panose="02040503050406030204" pitchFamily="18" charset="0"/>
                          </a:rPr>
                          <m:t>𝟔</m:t>
                        </m:r>
                        <m:sSub>
                          <m:sSubPr>
                            <m:ctrlPr>
                              <a:rPr lang="en-GB" b="1" i="1">
                                <a:solidFill>
                                  <a:srgbClr val="007E00"/>
                                </a:solidFill>
                                <a:latin typeface="Cambria Math" panose="02040503050406030204" pitchFamily="18" charset="0"/>
                              </a:rPr>
                            </m:ctrlPr>
                          </m:sSubPr>
                          <m:e>
                            <m:r>
                              <a:rPr lang="en-GB" b="1" i="1">
                                <a:solidFill>
                                  <a:srgbClr val="007E00"/>
                                </a:solidFill>
                                <a:latin typeface="Cambria Math" panose="02040503050406030204" pitchFamily="18" charset="0"/>
                              </a:rPr>
                              <m:t>𝝎</m:t>
                            </m:r>
                          </m:e>
                          <m:sub>
                            <m:r>
                              <a:rPr lang="en-GB" b="1" i="1">
                                <a:solidFill>
                                  <a:srgbClr val="007E00"/>
                                </a:solidFill>
                                <a:latin typeface="Cambria Math" panose="02040503050406030204" pitchFamily="18" charset="0"/>
                              </a:rPr>
                              <m:t>𝒓𝒇</m:t>
                            </m:r>
                          </m:sub>
                        </m:sSub>
                        <m:d>
                          <m:dPr>
                            <m:ctrlPr>
                              <a:rPr lang="en-GB" b="1" i="1">
                                <a:solidFill>
                                  <a:srgbClr val="007E00"/>
                                </a:solidFill>
                                <a:latin typeface="Cambria Math" panose="02040503050406030204" pitchFamily="18" charset="0"/>
                              </a:rPr>
                            </m:ctrlPr>
                          </m:dPr>
                          <m:e>
                            <m:r>
                              <a:rPr lang="en-GB" b="1" i="1">
                                <a:solidFill>
                                  <a:srgbClr val="007E00"/>
                                </a:solidFill>
                                <a:latin typeface="Cambria Math" panose="02040503050406030204" pitchFamily="18" charset="0"/>
                              </a:rPr>
                              <m:t>𝝉</m:t>
                            </m:r>
                            <m:r>
                              <a:rPr lang="en-GB" b="1" i="1">
                                <a:solidFill>
                                  <a:srgbClr val="007E00"/>
                                </a:solidFill>
                                <a:latin typeface="Cambria Math" panose="02040503050406030204" pitchFamily="18" charset="0"/>
                              </a:rPr>
                              <m:t>−</m:t>
                            </m:r>
                            <m:sSubSup>
                              <m:sSubSupPr>
                                <m:ctrlPr>
                                  <a:rPr lang="en-GB" b="1" i="1">
                                    <a:solidFill>
                                      <a:srgbClr val="007E00"/>
                                    </a:solidFill>
                                    <a:latin typeface="Cambria Math" panose="02040503050406030204" pitchFamily="18" charset="0"/>
                                    <a:ea typeface="Cambria Math" panose="02040503050406030204" pitchFamily="18" charset="0"/>
                                  </a:rPr>
                                </m:ctrlPr>
                              </m:sSubSupPr>
                              <m:e>
                                <m:r>
                                  <a:rPr lang="en-GB" b="1" i="1">
                                    <a:solidFill>
                                      <a:srgbClr val="007E00"/>
                                    </a:solidFill>
                                    <a:latin typeface="Cambria Math" panose="02040503050406030204" pitchFamily="18" charset="0"/>
                                    <a:ea typeface="Cambria Math" panose="02040503050406030204" pitchFamily="18" charset="0"/>
                                  </a:rPr>
                                  <m:t>𝒕</m:t>
                                </m:r>
                              </m:e>
                              <m:sub>
                                <m:r>
                                  <a:rPr lang="en-GB" b="1" i="1">
                                    <a:solidFill>
                                      <a:srgbClr val="007E00"/>
                                    </a:solidFill>
                                    <a:latin typeface="Cambria Math" panose="02040503050406030204" pitchFamily="18" charset="0"/>
                                    <a:ea typeface="Cambria Math" panose="02040503050406030204" pitchFamily="18" charset="0"/>
                                  </a:rPr>
                                  <m:t>𝒂</m:t>
                                </m:r>
                              </m:sub>
                              <m:sup>
                                <m:r>
                                  <a:rPr lang="en-GB" b="1" i="1">
                                    <a:solidFill>
                                      <a:srgbClr val="007E00"/>
                                    </a:solidFill>
                                    <a:latin typeface="Cambria Math" panose="02040503050406030204" pitchFamily="18" charset="0"/>
                                    <a:ea typeface="Cambria Math" panose="02040503050406030204" pitchFamily="18" charset="0"/>
                                  </a:rPr>
                                  <m:t>′</m:t>
                                </m:r>
                              </m:sup>
                            </m:sSubSup>
                          </m:e>
                        </m:d>
                      </m:e>
                    </m:d>
                    <m:r>
                      <a:rPr lang="en-GB" b="1" i="1">
                        <a:solidFill>
                          <a:srgbClr val="007E00"/>
                        </a:solidFill>
                        <a:latin typeface="Cambria Math" panose="02040503050406030204" pitchFamily="18" charset="0"/>
                      </a:rPr>
                      <m:t>−</m:t>
                    </m:r>
                    <m:f>
                      <m:fPr>
                        <m:ctrlPr>
                          <a:rPr lang="en-GB" b="1" i="1">
                            <a:solidFill>
                              <a:srgbClr val="007E00"/>
                            </a:solidFill>
                            <a:latin typeface="Cambria Math" panose="02040503050406030204" pitchFamily="18" charset="0"/>
                          </a:rPr>
                        </m:ctrlPr>
                      </m:fPr>
                      <m:num>
                        <m:d>
                          <m:dPr>
                            <m:begChr m:val="|"/>
                            <m:endChr m:val="|"/>
                            <m:ctrlPr>
                              <a:rPr lang="en-GB" b="1" i="1">
                                <a:solidFill>
                                  <a:srgbClr val="008000"/>
                                </a:solidFill>
                                <a:latin typeface="Cambria Math" panose="02040503050406030204" pitchFamily="18" charset="0"/>
                                <a:ea typeface="Cambria Math" panose="02040503050406030204" pitchFamily="18" charset="0"/>
                              </a:rPr>
                            </m:ctrlPr>
                          </m:dPr>
                          <m:e>
                            <m:r>
                              <a:rPr lang="en-GB" b="1" i="1">
                                <a:solidFill>
                                  <a:srgbClr val="008000"/>
                                </a:solidFill>
                                <a:latin typeface="Cambria Math" panose="02040503050406030204" pitchFamily="18" charset="0"/>
                                <a:ea typeface="Cambria Math" panose="02040503050406030204" pitchFamily="18" charset="0"/>
                              </a:rPr>
                              <m:t>𝑩</m:t>
                            </m:r>
                            <m:r>
                              <a:rPr lang="en-GB" b="1" i="1">
                                <a:solidFill>
                                  <a:srgbClr val="008000"/>
                                </a:solidFill>
                                <a:latin typeface="Cambria Math" panose="02040503050406030204" pitchFamily="18" charset="0"/>
                                <a:ea typeface="Cambria Math" panose="02040503050406030204" pitchFamily="18" charset="0"/>
                              </a:rPr>
                              <m:t>(</m:t>
                            </m:r>
                            <m:r>
                              <a:rPr lang="en-GB" b="1" i="1">
                                <a:solidFill>
                                  <a:srgbClr val="008000"/>
                                </a:solidFill>
                                <a:latin typeface="Cambria Math" panose="02040503050406030204" pitchFamily="18" charset="0"/>
                                <a:ea typeface="Cambria Math" panose="02040503050406030204" pitchFamily="18" charset="0"/>
                              </a:rPr>
                              <m:t>𝒕</m:t>
                            </m:r>
                            <m:r>
                              <a:rPr lang="en-GB" b="1" i="1">
                                <a:solidFill>
                                  <a:srgbClr val="008000"/>
                                </a:solidFill>
                                <a:latin typeface="Cambria Math" panose="02040503050406030204" pitchFamily="18" charset="0"/>
                                <a:ea typeface="Cambria Math" panose="02040503050406030204" pitchFamily="18" charset="0"/>
                              </a:rPr>
                              <m:t>)</m:t>
                            </m:r>
                          </m:e>
                        </m:d>
                      </m:num>
                      <m:den>
                        <m:r>
                          <a:rPr lang="en-GB" b="1" i="1">
                            <a:solidFill>
                              <a:srgbClr val="007E00"/>
                            </a:solidFill>
                            <a:latin typeface="Cambria Math" panose="02040503050406030204" pitchFamily="18" charset="0"/>
                          </a:rPr>
                          <m:t>𝟐</m:t>
                        </m:r>
                      </m:den>
                    </m:f>
                    <m:r>
                      <a:rPr lang="en-GB" b="1" i="1">
                        <a:solidFill>
                          <a:srgbClr val="007E00"/>
                        </a:solidFill>
                        <a:latin typeface="Cambria Math" panose="02040503050406030204" pitchFamily="18" charset="0"/>
                      </a:rPr>
                      <m:t>𝐬𝐢𝐧</m:t>
                    </m:r>
                    <m:d>
                      <m:dPr>
                        <m:begChr m:val="["/>
                        <m:endChr m:val="]"/>
                        <m:ctrlPr>
                          <a:rPr lang="en-GB" b="1" i="1">
                            <a:solidFill>
                              <a:srgbClr val="007E00"/>
                            </a:solidFill>
                            <a:latin typeface="Cambria Math" panose="02040503050406030204" pitchFamily="18" charset="0"/>
                          </a:rPr>
                        </m:ctrlPr>
                      </m:dPr>
                      <m:e>
                        <m:r>
                          <a:rPr lang="en-GB" b="1" i="1">
                            <a:solidFill>
                              <a:srgbClr val="007E00"/>
                            </a:solidFill>
                            <a:latin typeface="Cambria Math" panose="02040503050406030204" pitchFamily="18" charset="0"/>
                          </a:rPr>
                          <m:t>𝟏𝟐</m:t>
                        </m:r>
                        <m:sSub>
                          <m:sSubPr>
                            <m:ctrlPr>
                              <a:rPr lang="en-GB" b="1" i="1">
                                <a:solidFill>
                                  <a:srgbClr val="007E00"/>
                                </a:solidFill>
                                <a:latin typeface="Cambria Math" panose="02040503050406030204" pitchFamily="18" charset="0"/>
                              </a:rPr>
                            </m:ctrlPr>
                          </m:sSubPr>
                          <m:e>
                            <m:r>
                              <a:rPr lang="en-GB" b="1" i="1">
                                <a:solidFill>
                                  <a:srgbClr val="007E00"/>
                                </a:solidFill>
                                <a:latin typeface="Cambria Math" panose="02040503050406030204" pitchFamily="18" charset="0"/>
                              </a:rPr>
                              <m:t>𝝎</m:t>
                            </m:r>
                          </m:e>
                          <m:sub>
                            <m:r>
                              <a:rPr lang="en-GB" b="1" i="1">
                                <a:solidFill>
                                  <a:srgbClr val="007E00"/>
                                </a:solidFill>
                                <a:latin typeface="Cambria Math" panose="02040503050406030204" pitchFamily="18" charset="0"/>
                              </a:rPr>
                              <m:t>𝒓𝒇</m:t>
                            </m:r>
                          </m:sub>
                        </m:sSub>
                        <m:d>
                          <m:dPr>
                            <m:ctrlPr>
                              <a:rPr lang="en-GB" b="1" i="1">
                                <a:solidFill>
                                  <a:srgbClr val="007E00"/>
                                </a:solidFill>
                                <a:latin typeface="Cambria Math" panose="02040503050406030204" pitchFamily="18" charset="0"/>
                              </a:rPr>
                            </m:ctrlPr>
                          </m:dPr>
                          <m:e>
                            <m:r>
                              <a:rPr lang="en-GB" b="1" i="1">
                                <a:solidFill>
                                  <a:srgbClr val="007E00"/>
                                </a:solidFill>
                                <a:latin typeface="Cambria Math" panose="02040503050406030204" pitchFamily="18" charset="0"/>
                              </a:rPr>
                              <m:t>𝒕</m:t>
                            </m:r>
                            <m:r>
                              <a:rPr lang="en-GB" b="1" i="1">
                                <a:solidFill>
                                  <a:srgbClr val="007E00"/>
                                </a:solidFill>
                                <a:latin typeface="Cambria Math" panose="02040503050406030204" pitchFamily="18" charset="0"/>
                              </a:rPr>
                              <m:t>−∆</m:t>
                            </m:r>
                            <m:sSub>
                              <m:sSubPr>
                                <m:ctrlPr>
                                  <a:rPr lang="en-GB" b="1" i="1">
                                    <a:solidFill>
                                      <a:srgbClr val="007E00"/>
                                    </a:solidFill>
                                    <a:latin typeface="Cambria Math" panose="02040503050406030204" pitchFamily="18" charset="0"/>
                                  </a:rPr>
                                </m:ctrlPr>
                              </m:sSubPr>
                              <m:e>
                                <m:r>
                                  <a:rPr lang="en-GB" b="1" i="1">
                                    <a:solidFill>
                                      <a:srgbClr val="007E00"/>
                                    </a:solidFill>
                                    <a:latin typeface="Cambria Math" panose="02040503050406030204" pitchFamily="18" charset="0"/>
                                  </a:rPr>
                                  <m:t>𝒕</m:t>
                                </m:r>
                              </m:e>
                              <m:sub>
                                <m:r>
                                  <a:rPr lang="en-GB" b="1" i="1">
                                    <a:solidFill>
                                      <a:srgbClr val="007E00"/>
                                    </a:solidFill>
                                    <a:latin typeface="Cambria Math" panose="02040503050406030204" pitchFamily="18" charset="0"/>
                                  </a:rPr>
                                  <m:t>𝒔</m:t>
                                </m:r>
                              </m:sub>
                            </m:sSub>
                          </m:e>
                        </m:d>
                        <m:r>
                          <a:rPr lang="en-GB" b="1" i="1">
                            <a:solidFill>
                              <a:srgbClr val="007E00"/>
                            </a:solidFill>
                            <a:latin typeface="Cambria Math" panose="02040503050406030204" pitchFamily="18" charset="0"/>
                          </a:rPr>
                          <m:t>+</m:t>
                        </m:r>
                        <m:r>
                          <a:rPr lang="en-GB" b="1" i="1">
                            <a:solidFill>
                              <a:srgbClr val="007E00"/>
                            </a:solidFill>
                            <a:latin typeface="Cambria Math" panose="02040503050406030204" pitchFamily="18" charset="0"/>
                          </a:rPr>
                          <m:t>𝟔</m:t>
                        </m:r>
                        <m:sSub>
                          <m:sSubPr>
                            <m:ctrlPr>
                              <a:rPr lang="en-GB" b="1" i="1">
                                <a:solidFill>
                                  <a:srgbClr val="007E00"/>
                                </a:solidFill>
                                <a:latin typeface="Cambria Math" panose="02040503050406030204" pitchFamily="18" charset="0"/>
                              </a:rPr>
                            </m:ctrlPr>
                          </m:sSubPr>
                          <m:e>
                            <m:r>
                              <a:rPr lang="en-GB" b="1" i="1">
                                <a:solidFill>
                                  <a:srgbClr val="007E00"/>
                                </a:solidFill>
                                <a:latin typeface="Cambria Math" panose="02040503050406030204" pitchFamily="18" charset="0"/>
                              </a:rPr>
                              <m:t>𝝎</m:t>
                            </m:r>
                          </m:e>
                          <m:sub>
                            <m:r>
                              <a:rPr lang="en-GB" b="1" i="1">
                                <a:solidFill>
                                  <a:srgbClr val="007E00"/>
                                </a:solidFill>
                                <a:latin typeface="Cambria Math" panose="02040503050406030204" pitchFamily="18" charset="0"/>
                              </a:rPr>
                              <m:t>𝒓𝒇</m:t>
                            </m:r>
                          </m:sub>
                        </m:sSub>
                        <m:d>
                          <m:dPr>
                            <m:ctrlPr>
                              <a:rPr lang="en-GB" b="1" i="1">
                                <a:solidFill>
                                  <a:srgbClr val="007E00"/>
                                </a:solidFill>
                                <a:latin typeface="Cambria Math" panose="02040503050406030204" pitchFamily="18" charset="0"/>
                              </a:rPr>
                            </m:ctrlPr>
                          </m:dPr>
                          <m:e>
                            <m:sSubSup>
                              <m:sSubSupPr>
                                <m:ctrlPr>
                                  <a:rPr lang="en-GB" b="1" i="1">
                                    <a:solidFill>
                                      <a:srgbClr val="007E00"/>
                                    </a:solidFill>
                                    <a:latin typeface="Cambria Math" panose="02040503050406030204" pitchFamily="18" charset="0"/>
                                    <a:ea typeface="Cambria Math" panose="02040503050406030204" pitchFamily="18" charset="0"/>
                                  </a:rPr>
                                </m:ctrlPr>
                              </m:sSubSupPr>
                              <m:e>
                                <m:r>
                                  <a:rPr lang="en-GB" b="1" i="1">
                                    <a:solidFill>
                                      <a:srgbClr val="007E00"/>
                                    </a:solidFill>
                                    <a:latin typeface="Cambria Math" panose="02040503050406030204" pitchFamily="18" charset="0"/>
                                    <a:ea typeface="Cambria Math" panose="02040503050406030204" pitchFamily="18" charset="0"/>
                                  </a:rPr>
                                  <m:t>𝒕</m:t>
                                </m:r>
                              </m:e>
                              <m:sub>
                                <m:r>
                                  <a:rPr lang="en-GB" b="1" i="1">
                                    <a:solidFill>
                                      <a:srgbClr val="007E00"/>
                                    </a:solidFill>
                                    <a:latin typeface="Cambria Math" panose="02040503050406030204" pitchFamily="18" charset="0"/>
                                    <a:ea typeface="Cambria Math" panose="02040503050406030204" pitchFamily="18" charset="0"/>
                                  </a:rPr>
                                  <m:t>𝒂</m:t>
                                </m:r>
                              </m:sub>
                              <m:sup>
                                <m:r>
                                  <a:rPr lang="en-GB" b="1" i="1">
                                    <a:solidFill>
                                      <a:srgbClr val="007E00"/>
                                    </a:solidFill>
                                    <a:latin typeface="Cambria Math" panose="02040503050406030204" pitchFamily="18" charset="0"/>
                                    <a:ea typeface="Cambria Math" panose="02040503050406030204" pitchFamily="18" charset="0"/>
                                  </a:rPr>
                                  <m:t>′</m:t>
                                </m:r>
                              </m:sup>
                            </m:sSubSup>
                            <m:r>
                              <a:rPr lang="en-GB" b="1" i="1">
                                <a:solidFill>
                                  <a:srgbClr val="007E00"/>
                                </a:solidFill>
                                <a:latin typeface="Cambria Math" panose="02040503050406030204" pitchFamily="18" charset="0"/>
                              </a:rPr>
                              <m:t>−</m:t>
                            </m:r>
                            <m:r>
                              <a:rPr lang="en-GB" b="1" i="1">
                                <a:solidFill>
                                  <a:srgbClr val="007E00"/>
                                </a:solidFill>
                                <a:latin typeface="Cambria Math" panose="02040503050406030204" pitchFamily="18" charset="0"/>
                              </a:rPr>
                              <m:t>𝝉</m:t>
                            </m:r>
                          </m:e>
                        </m:d>
                      </m:e>
                    </m:d>
                  </m:oMath>
                </a14:m>
                <a:endParaRPr lang="en-GB" b="1" i="1" dirty="0">
                  <a:solidFill>
                    <a:srgbClr val="007E00"/>
                  </a:solidFill>
                  <a:latin typeface="Cambria Math" panose="02040503050406030204" pitchFamily="18" charset="0"/>
                </a:endParaRPr>
              </a:p>
            </p:txBody>
          </p:sp>
        </mc:Choice>
        <mc:Fallback xmlns="">
          <p:sp>
            <p:nvSpPr>
              <p:cNvPr id="12" name="CasellaDiTesto 11">
                <a:extLst>
                  <a:ext uri="{FF2B5EF4-FFF2-40B4-BE49-F238E27FC236}">
                    <a16:creationId xmlns:a16="http://schemas.microsoft.com/office/drawing/2014/main" id="{36D582A2-9B20-4D55-A012-F5665165244C}"/>
                  </a:ext>
                </a:extLst>
              </p:cNvPr>
              <p:cNvSpPr txBox="1">
                <a:spLocks noRot="1" noChangeAspect="1" noMove="1" noResize="1" noEditPoints="1" noAdjustHandles="1" noChangeArrowheads="1" noChangeShapeType="1" noTextEdit="1"/>
              </p:cNvSpPr>
              <p:nvPr/>
            </p:nvSpPr>
            <p:spPr>
              <a:xfrm>
                <a:off x="3992559" y="5788922"/>
                <a:ext cx="7680741" cy="506870"/>
              </a:xfrm>
              <a:prstGeom prst="rect">
                <a:avLst/>
              </a:prstGeom>
              <a:blipFill>
                <a:blip r:embed="rId4"/>
                <a:stretch>
                  <a:fillRect b="-12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86EBD97-DA58-4039-8D12-B66E7618E739}"/>
                  </a:ext>
                </a:extLst>
              </p:cNvPr>
              <p:cNvSpPr txBox="1"/>
              <p:nvPr/>
            </p:nvSpPr>
            <p:spPr>
              <a:xfrm>
                <a:off x="-41517" y="5382696"/>
                <a:ext cx="12233517" cy="415307"/>
              </a:xfrm>
              <a:prstGeom prst="rect">
                <a:avLst/>
              </a:prstGeom>
              <a:noFill/>
            </p:spPr>
            <p:txBody>
              <a:bodyPr wrap="square">
                <a:spAutoFit/>
              </a:bodyPr>
              <a:lstStyle/>
              <a:p>
                <a:pPr lvl="2" algn="ctr"/>
                <a14:m>
                  <m:oMath xmlns:m="http://schemas.openxmlformats.org/officeDocument/2006/math">
                    <m:sSub>
                      <m:sSubPr>
                        <m:ctrlPr>
                          <a:rPr lang="en-GB" b="1" i="1" smtClean="0">
                            <a:solidFill>
                              <a:srgbClr val="007F00"/>
                            </a:solidFill>
                            <a:latin typeface="Cambria Math" panose="02040503050406030204" pitchFamily="18" charset="0"/>
                          </a:rPr>
                        </m:ctrlPr>
                      </m:sSubPr>
                      <m:e>
                        <m:r>
                          <a:rPr lang="en-GB" b="1" i="1" smtClean="0">
                            <a:solidFill>
                              <a:srgbClr val="007F00"/>
                            </a:solidFill>
                            <a:latin typeface="Cambria Math" panose="02040503050406030204" pitchFamily="18" charset="0"/>
                          </a:rPr>
                          <m:t>𝑽</m:t>
                        </m:r>
                      </m:e>
                      <m:sub>
                        <m:r>
                          <a:rPr lang="en-GB" b="1" i="1" smtClean="0">
                            <a:solidFill>
                              <a:srgbClr val="007F00"/>
                            </a:solidFill>
                            <a:latin typeface="Cambria Math" panose="02040503050406030204" pitchFamily="18" charset="0"/>
                          </a:rPr>
                          <m:t>𝒎𝒊𝒙</m:t>
                        </m:r>
                      </m:sub>
                    </m:sSub>
                    <m:d>
                      <m:dPr>
                        <m:ctrlPr>
                          <a:rPr lang="en-GB" b="1" i="1" smtClean="0">
                            <a:solidFill>
                              <a:srgbClr val="007F00"/>
                            </a:solidFill>
                            <a:latin typeface="Cambria Math" panose="02040503050406030204" pitchFamily="18" charset="0"/>
                          </a:rPr>
                        </m:ctrlPr>
                      </m:dPr>
                      <m:e>
                        <m:r>
                          <a:rPr lang="en-GB" b="1" i="1" smtClean="0">
                            <a:solidFill>
                              <a:srgbClr val="007F00"/>
                            </a:solidFill>
                            <a:latin typeface="Cambria Math" panose="02040503050406030204" pitchFamily="18" charset="0"/>
                          </a:rPr>
                          <m:t>𝒕</m:t>
                        </m:r>
                      </m:e>
                    </m:d>
                    <m:r>
                      <a:rPr lang="en-GB" b="1" i="1" smtClean="0">
                        <a:solidFill>
                          <a:srgbClr val="007F00"/>
                        </a:solidFill>
                        <a:latin typeface="Cambria Math" panose="02040503050406030204" pitchFamily="18" charset="0"/>
                        <a:ea typeface="Cambria Math" panose="02040503050406030204" pitchFamily="18" charset="0"/>
                      </a:rPr>
                      <m:t>∝</m:t>
                    </m:r>
                  </m:oMath>
                </a14:m>
                <a:r>
                  <a:rPr lang="en-GB" b="1" dirty="0">
                    <a:solidFill>
                      <a:srgbClr val="007E00"/>
                    </a:solidFill>
                  </a:rPr>
                  <a:t> </a:t>
                </a:r>
                <a14:m>
                  <m:oMath xmlns:m="http://schemas.openxmlformats.org/officeDocument/2006/math">
                    <m:r>
                      <a:rPr lang="en-GB" b="1" i="1">
                        <a:solidFill>
                          <a:srgbClr val="007E00"/>
                        </a:solidFill>
                        <a:latin typeface="Cambria Math" panose="02040503050406030204" pitchFamily="18" charset="0"/>
                        <a:ea typeface="Cambria Math" panose="02040503050406030204" pitchFamily="18" charset="0"/>
                      </a:rPr>
                      <m:t>−</m:t>
                    </m:r>
                    <m:func>
                      <m:funcPr>
                        <m:ctrlPr>
                          <a:rPr lang="en-GB" b="1" i="1">
                            <a:solidFill>
                              <a:srgbClr val="007E00"/>
                            </a:solidFill>
                            <a:latin typeface="Cambria Math" panose="02040503050406030204" pitchFamily="18" charset="0"/>
                            <a:ea typeface="Cambria Math" panose="02040503050406030204" pitchFamily="18" charset="0"/>
                          </a:rPr>
                        </m:ctrlPr>
                      </m:funcPr>
                      <m:fName>
                        <m:d>
                          <m:dPr>
                            <m:begChr m:val="|"/>
                            <m:endChr m:val="|"/>
                            <m:ctrlPr>
                              <a:rPr lang="en-GB" b="1" i="1">
                                <a:solidFill>
                                  <a:srgbClr val="007E00"/>
                                </a:solidFill>
                                <a:latin typeface="Cambria Math" panose="02040503050406030204" pitchFamily="18" charset="0"/>
                                <a:ea typeface="Cambria Math" panose="02040503050406030204" pitchFamily="18" charset="0"/>
                              </a:rPr>
                            </m:ctrlPr>
                          </m:dPr>
                          <m:e>
                            <m:r>
                              <a:rPr lang="en-GB" b="1" i="1">
                                <a:solidFill>
                                  <a:srgbClr val="007E00"/>
                                </a:solidFill>
                                <a:latin typeface="Cambria Math" panose="02040503050406030204" pitchFamily="18" charset="0"/>
                                <a:ea typeface="Cambria Math" panose="02040503050406030204" pitchFamily="18" charset="0"/>
                              </a:rPr>
                              <m:t>𝑩</m:t>
                            </m:r>
                            <m:r>
                              <a:rPr lang="en-GB" b="1" i="1">
                                <a:solidFill>
                                  <a:srgbClr val="007E00"/>
                                </a:solidFill>
                                <a:latin typeface="Cambria Math" panose="02040503050406030204" pitchFamily="18" charset="0"/>
                                <a:ea typeface="Cambria Math" panose="02040503050406030204" pitchFamily="18" charset="0"/>
                              </a:rPr>
                              <m:t>(</m:t>
                            </m:r>
                            <m:r>
                              <a:rPr lang="en-GB" b="1" i="1">
                                <a:solidFill>
                                  <a:srgbClr val="007E00"/>
                                </a:solidFill>
                                <a:latin typeface="Cambria Math" panose="02040503050406030204" pitchFamily="18" charset="0"/>
                                <a:ea typeface="Cambria Math" panose="02040503050406030204" pitchFamily="18" charset="0"/>
                              </a:rPr>
                              <m:t>𝒕</m:t>
                            </m:r>
                            <m:r>
                              <a:rPr lang="en-GB" b="1" i="1">
                                <a:solidFill>
                                  <a:srgbClr val="007E00"/>
                                </a:solidFill>
                                <a:latin typeface="Cambria Math" panose="02040503050406030204" pitchFamily="18" charset="0"/>
                                <a:ea typeface="Cambria Math" panose="02040503050406030204" pitchFamily="18" charset="0"/>
                              </a:rPr>
                              <m:t>)</m:t>
                            </m:r>
                          </m:e>
                        </m:d>
                        <m:r>
                          <a:rPr lang="en-GB" b="1" i="1">
                            <a:solidFill>
                              <a:srgbClr val="007E00"/>
                            </a:solidFill>
                            <a:latin typeface="Cambria Math" panose="02040503050406030204" pitchFamily="18" charset="0"/>
                            <a:ea typeface="Cambria Math" panose="02040503050406030204" pitchFamily="18" charset="0"/>
                          </a:rPr>
                          <m:t>𝐬𝐢𝐧</m:t>
                        </m:r>
                      </m:fName>
                      <m:e>
                        <m:d>
                          <m:dPr>
                            <m:begChr m:val="["/>
                            <m:endChr m:val="]"/>
                            <m:ctrlPr>
                              <a:rPr lang="en-GB" b="1" i="1">
                                <a:solidFill>
                                  <a:srgbClr val="007E00"/>
                                </a:solidFill>
                                <a:latin typeface="Cambria Math" panose="02040503050406030204" pitchFamily="18" charset="0"/>
                                <a:ea typeface="Cambria Math" panose="02040503050406030204" pitchFamily="18" charset="0"/>
                              </a:rPr>
                            </m:ctrlPr>
                          </m:dPr>
                          <m:e>
                            <m:r>
                              <a:rPr lang="en-GB" b="1" i="1">
                                <a:solidFill>
                                  <a:srgbClr val="007E00"/>
                                </a:solidFill>
                                <a:latin typeface="Cambria Math" panose="02040503050406030204" pitchFamily="18" charset="0"/>
                                <a:ea typeface="Cambria Math" panose="02040503050406030204" pitchFamily="18" charset="0"/>
                              </a:rPr>
                              <m:t>𝟔</m:t>
                            </m:r>
                            <m:sSub>
                              <m:sSubPr>
                                <m:ctrlPr>
                                  <a:rPr lang="en-GB" b="1" i="1">
                                    <a:solidFill>
                                      <a:srgbClr val="007E00"/>
                                    </a:solidFill>
                                    <a:latin typeface="Cambria Math" panose="02040503050406030204" pitchFamily="18" charset="0"/>
                                    <a:ea typeface="Cambria Math" panose="02040503050406030204" pitchFamily="18" charset="0"/>
                                  </a:rPr>
                                </m:ctrlPr>
                              </m:sSubPr>
                              <m:e>
                                <m:r>
                                  <a:rPr lang="en-GB" b="1" i="1">
                                    <a:solidFill>
                                      <a:srgbClr val="007E00"/>
                                    </a:solidFill>
                                    <a:latin typeface="Cambria Math" panose="02040503050406030204" pitchFamily="18" charset="0"/>
                                    <a:ea typeface="Cambria Math" panose="02040503050406030204" pitchFamily="18" charset="0"/>
                                  </a:rPr>
                                  <m:t>𝝎</m:t>
                                </m:r>
                              </m:e>
                              <m:sub>
                                <m:r>
                                  <a:rPr lang="en-GB" b="1" i="1">
                                    <a:solidFill>
                                      <a:srgbClr val="007E00"/>
                                    </a:solidFill>
                                    <a:latin typeface="Cambria Math" panose="02040503050406030204" pitchFamily="18" charset="0"/>
                                    <a:ea typeface="Cambria Math" panose="02040503050406030204" pitchFamily="18" charset="0"/>
                                  </a:rPr>
                                  <m:t>𝒓𝒇</m:t>
                                </m:r>
                              </m:sub>
                            </m:sSub>
                            <m:d>
                              <m:dPr>
                                <m:ctrlPr>
                                  <a:rPr lang="en-GB" b="1" i="1">
                                    <a:solidFill>
                                      <a:srgbClr val="007E00"/>
                                    </a:solidFill>
                                    <a:latin typeface="Cambria Math" panose="02040503050406030204" pitchFamily="18" charset="0"/>
                                    <a:ea typeface="Cambria Math" panose="02040503050406030204" pitchFamily="18" charset="0"/>
                                  </a:rPr>
                                </m:ctrlPr>
                              </m:dPr>
                              <m:e>
                                <m:r>
                                  <a:rPr lang="en-GB" b="1" i="1">
                                    <a:solidFill>
                                      <a:srgbClr val="007E00"/>
                                    </a:solidFill>
                                    <a:latin typeface="Cambria Math" panose="02040503050406030204" pitchFamily="18" charset="0"/>
                                    <a:ea typeface="Cambria Math" panose="02040503050406030204" pitchFamily="18" charset="0"/>
                                  </a:rPr>
                                  <m:t>𝒕</m:t>
                                </m:r>
                                <m:r>
                                  <a:rPr lang="en-GB" b="1" i="1">
                                    <a:solidFill>
                                      <a:srgbClr val="007E00"/>
                                    </a:solidFill>
                                    <a:latin typeface="Cambria Math" panose="02040503050406030204" pitchFamily="18" charset="0"/>
                                    <a:ea typeface="Cambria Math" panose="02040503050406030204" pitchFamily="18" charset="0"/>
                                  </a:rPr>
                                  <m:t>+</m:t>
                                </m:r>
                                <m:sSubSup>
                                  <m:sSubSupPr>
                                    <m:ctrlPr>
                                      <a:rPr lang="en-GB" b="1" i="1">
                                        <a:solidFill>
                                          <a:srgbClr val="007E00"/>
                                        </a:solidFill>
                                        <a:latin typeface="Cambria Math" panose="02040503050406030204" pitchFamily="18" charset="0"/>
                                        <a:ea typeface="Cambria Math" panose="02040503050406030204" pitchFamily="18" charset="0"/>
                                      </a:rPr>
                                    </m:ctrlPr>
                                  </m:sSubSupPr>
                                  <m:e>
                                    <m:r>
                                      <a:rPr lang="en-GB" b="1" i="1">
                                        <a:solidFill>
                                          <a:srgbClr val="007E00"/>
                                        </a:solidFill>
                                        <a:latin typeface="Cambria Math" panose="02040503050406030204" pitchFamily="18" charset="0"/>
                                        <a:ea typeface="Cambria Math" panose="02040503050406030204" pitchFamily="18" charset="0"/>
                                      </a:rPr>
                                      <m:t>𝒕</m:t>
                                    </m:r>
                                  </m:e>
                                  <m:sub>
                                    <m:r>
                                      <a:rPr lang="en-GB" b="1" i="1">
                                        <a:solidFill>
                                          <a:srgbClr val="007E00"/>
                                        </a:solidFill>
                                        <a:latin typeface="Cambria Math" panose="02040503050406030204" pitchFamily="18" charset="0"/>
                                        <a:ea typeface="Cambria Math" panose="02040503050406030204" pitchFamily="18" charset="0"/>
                                      </a:rPr>
                                      <m:t>𝒂</m:t>
                                    </m:r>
                                  </m:sub>
                                  <m:sup>
                                    <m:r>
                                      <a:rPr lang="en-GB" b="1" i="1">
                                        <a:solidFill>
                                          <a:srgbClr val="007E00"/>
                                        </a:solidFill>
                                        <a:latin typeface="Cambria Math" panose="02040503050406030204" pitchFamily="18" charset="0"/>
                                        <a:ea typeface="Cambria Math" panose="02040503050406030204" pitchFamily="18" charset="0"/>
                                      </a:rPr>
                                      <m:t>′</m:t>
                                    </m:r>
                                  </m:sup>
                                </m:sSubSup>
                                <m:r>
                                  <a:rPr lang="en-GB" b="1" i="1">
                                    <a:solidFill>
                                      <a:srgbClr val="007E00"/>
                                    </a:solidFill>
                                    <a:latin typeface="Cambria Math" panose="02040503050406030204" pitchFamily="18" charset="0"/>
                                    <a:ea typeface="Cambria Math" panose="02040503050406030204" pitchFamily="18" charset="0"/>
                                  </a:rPr>
                                  <m:t>−∆</m:t>
                                </m:r>
                                <m:sSub>
                                  <m:sSubPr>
                                    <m:ctrlPr>
                                      <a:rPr lang="en-GB" b="1" i="1">
                                        <a:solidFill>
                                          <a:srgbClr val="007E00"/>
                                        </a:solidFill>
                                        <a:latin typeface="Cambria Math" panose="02040503050406030204" pitchFamily="18" charset="0"/>
                                        <a:ea typeface="Cambria Math" panose="02040503050406030204" pitchFamily="18" charset="0"/>
                                      </a:rPr>
                                    </m:ctrlPr>
                                  </m:sSubPr>
                                  <m:e>
                                    <m:r>
                                      <a:rPr lang="en-GB" b="1" i="1">
                                        <a:solidFill>
                                          <a:srgbClr val="007E00"/>
                                        </a:solidFill>
                                        <a:latin typeface="Cambria Math" panose="02040503050406030204" pitchFamily="18" charset="0"/>
                                        <a:ea typeface="Cambria Math" panose="02040503050406030204" pitchFamily="18" charset="0"/>
                                      </a:rPr>
                                      <m:t>𝒕</m:t>
                                    </m:r>
                                  </m:e>
                                  <m:sub>
                                    <m:r>
                                      <a:rPr lang="en-GB" b="1" i="1">
                                        <a:solidFill>
                                          <a:srgbClr val="007E00"/>
                                        </a:solidFill>
                                        <a:latin typeface="Cambria Math" panose="02040503050406030204" pitchFamily="18" charset="0"/>
                                        <a:ea typeface="Cambria Math" panose="02040503050406030204" pitchFamily="18" charset="0"/>
                                      </a:rPr>
                                      <m:t>𝒔</m:t>
                                    </m:r>
                                  </m:sub>
                                </m:sSub>
                                <m:r>
                                  <a:rPr lang="en-GB" b="1" i="1">
                                    <a:solidFill>
                                      <a:srgbClr val="007E00"/>
                                    </a:solidFill>
                                    <a:latin typeface="Cambria Math" panose="02040503050406030204" pitchFamily="18" charset="0"/>
                                    <a:ea typeface="Cambria Math" panose="02040503050406030204" pitchFamily="18" charset="0"/>
                                  </a:rPr>
                                  <m:t>−</m:t>
                                </m:r>
                                <m:r>
                                  <a:rPr lang="en-GB" b="1" i="1">
                                    <a:solidFill>
                                      <a:srgbClr val="007E00"/>
                                    </a:solidFill>
                                    <a:latin typeface="Cambria Math" panose="02040503050406030204" pitchFamily="18" charset="0"/>
                                    <a:ea typeface="Cambria Math" panose="02040503050406030204" pitchFamily="18" charset="0"/>
                                  </a:rPr>
                                  <m:t>𝝉</m:t>
                                </m:r>
                              </m:e>
                            </m:d>
                          </m:e>
                        </m:d>
                      </m:e>
                    </m:func>
                    <m:func>
                      <m:funcPr>
                        <m:ctrlPr>
                          <a:rPr lang="en-GB" b="1" i="1">
                            <a:solidFill>
                              <a:srgbClr val="007E00"/>
                            </a:solidFill>
                            <a:latin typeface="Cambria Math" panose="02040503050406030204" pitchFamily="18" charset="0"/>
                            <a:ea typeface="Cambria Math" panose="02040503050406030204" pitchFamily="18" charset="0"/>
                          </a:rPr>
                        </m:ctrlPr>
                      </m:funcPr>
                      <m:fName>
                        <m:r>
                          <a:rPr lang="en-GB" b="1" i="1">
                            <a:solidFill>
                              <a:srgbClr val="007E00"/>
                            </a:solidFill>
                            <a:latin typeface="Cambria Math" panose="02040503050406030204" pitchFamily="18" charset="0"/>
                            <a:ea typeface="Cambria Math" panose="02040503050406030204" pitchFamily="18" charset="0"/>
                          </a:rPr>
                          <m:t>𝐜𝐨𝐬</m:t>
                        </m:r>
                      </m:fName>
                      <m:e>
                        <m:d>
                          <m:dPr>
                            <m:begChr m:val="["/>
                            <m:endChr m:val="]"/>
                            <m:ctrlPr>
                              <a:rPr lang="en-GB" b="1" i="1">
                                <a:solidFill>
                                  <a:srgbClr val="007E00"/>
                                </a:solidFill>
                                <a:latin typeface="Cambria Math" panose="02040503050406030204" pitchFamily="18" charset="0"/>
                                <a:ea typeface="Cambria Math" panose="02040503050406030204" pitchFamily="18" charset="0"/>
                              </a:rPr>
                            </m:ctrlPr>
                          </m:dPr>
                          <m:e>
                            <m:r>
                              <a:rPr lang="en-GB" b="1" i="1">
                                <a:solidFill>
                                  <a:srgbClr val="007E00"/>
                                </a:solidFill>
                                <a:latin typeface="Cambria Math" panose="02040503050406030204" pitchFamily="18" charset="0"/>
                                <a:ea typeface="Cambria Math" panose="02040503050406030204" pitchFamily="18" charset="0"/>
                              </a:rPr>
                              <m:t>𝟔</m:t>
                            </m:r>
                            <m:sSub>
                              <m:sSubPr>
                                <m:ctrlPr>
                                  <a:rPr lang="en-GB" b="1" i="1">
                                    <a:solidFill>
                                      <a:srgbClr val="007E00"/>
                                    </a:solidFill>
                                    <a:latin typeface="Cambria Math" panose="02040503050406030204" pitchFamily="18" charset="0"/>
                                    <a:ea typeface="Cambria Math" panose="02040503050406030204" pitchFamily="18" charset="0"/>
                                  </a:rPr>
                                </m:ctrlPr>
                              </m:sSubPr>
                              <m:e>
                                <m:r>
                                  <a:rPr lang="en-GB" b="1" i="1">
                                    <a:solidFill>
                                      <a:srgbClr val="007E00"/>
                                    </a:solidFill>
                                    <a:latin typeface="Cambria Math" panose="02040503050406030204" pitchFamily="18" charset="0"/>
                                    <a:ea typeface="Cambria Math" panose="02040503050406030204" pitchFamily="18" charset="0"/>
                                  </a:rPr>
                                  <m:t>𝝎</m:t>
                                </m:r>
                              </m:e>
                              <m:sub>
                                <m:r>
                                  <a:rPr lang="en-GB" b="1" i="1">
                                    <a:solidFill>
                                      <a:srgbClr val="007E00"/>
                                    </a:solidFill>
                                    <a:latin typeface="Cambria Math" panose="02040503050406030204" pitchFamily="18" charset="0"/>
                                    <a:ea typeface="Cambria Math" panose="02040503050406030204" pitchFamily="18" charset="0"/>
                                  </a:rPr>
                                  <m:t>𝒓𝒇</m:t>
                                </m:r>
                              </m:sub>
                            </m:sSub>
                            <m:d>
                              <m:dPr>
                                <m:ctrlPr>
                                  <a:rPr lang="en-GB" b="1" i="1">
                                    <a:solidFill>
                                      <a:srgbClr val="007E00"/>
                                    </a:solidFill>
                                    <a:latin typeface="Cambria Math" panose="02040503050406030204" pitchFamily="18" charset="0"/>
                                    <a:ea typeface="Cambria Math" panose="02040503050406030204" pitchFamily="18" charset="0"/>
                                  </a:rPr>
                                </m:ctrlPr>
                              </m:dPr>
                              <m:e>
                                <m:r>
                                  <a:rPr lang="en-GB" b="1" i="1">
                                    <a:solidFill>
                                      <a:srgbClr val="007E00"/>
                                    </a:solidFill>
                                    <a:latin typeface="Cambria Math" panose="02040503050406030204" pitchFamily="18" charset="0"/>
                                    <a:ea typeface="Cambria Math" panose="02040503050406030204" pitchFamily="18" charset="0"/>
                                  </a:rPr>
                                  <m:t>𝒕</m:t>
                                </m:r>
                                <m:r>
                                  <a:rPr lang="en-GB" b="1" i="1">
                                    <a:solidFill>
                                      <a:srgbClr val="007E00"/>
                                    </a:solidFill>
                                    <a:latin typeface="Cambria Math" panose="02040503050406030204" pitchFamily="18" charset="0"/>
                                    <a:ea typeface="Cambria Math" panose="02040503050406030204" pitchFamily="18" charset="0"/>
                                  </a:rPr>
                                  <m:t>−∆</m:t>
                                </m:r>
                                <m:sSub>
                                  <m:sSubPr>
                                    <m:ctrlPr>
                                      <a:rPr lang="en-GB" b="1" i="1">
                                        <a:solidFill>
                                          <a:srgbClr val="007E00"/>
                                        </a:solidFill>
                                        <a:latin typeface="Cambria Math" panose="02040503050406030204" pitchFamily="18" charset="0"/>
                                        <a:ea typeface="Cambria Math" panose="02040503050406030204" pitchFamily="18" charset="0"/>
                                      </a:rPr>
                                    </m:ctrlPr>
                                  </m:sSubPr>
                                  <m:e>
                                    <m:r>
                                      <a:rPr lang="en-GB" b="1" i="1">
                                        <a:solidFill>
                                          <a:srgbClr val="007E00"/>
                                        </a:solidFill>
                                        <a:latin typeface="Cambria Math" panose="02040503050406030204" pitchFamily="18" charset="0"/>
                                        <a:ea typeface="Cambria Math" panose="02040503050406030204" pitchFamily="18" charset="0"/>
                                      </a:rPr>
                                      <m:t>𝒕</m:t>
                                    </m:r>
                                  </m:e>
                                  <m:sub>
                                    <m:r>
                                      <a:rPr lang="en-GB" b="1" i="1">
                                        <a:solidFill>
                                          <a:srgbClr val="007E00"/>
                                        </a:solidFill>
                                        <a:latin typeface="Cambria Math" panose="02040503050406030204" pitchFamily="18" charset="0"/>
                                        <a:ea typeface="Cambria Math" panose="02040503050406030204" pitchFamily="18" charset="0"/>
                                      </a:rPr>
                                      <m:t>𝒔</m:t>
                                    </m:r>
                                  </m:sub>
                                </m:sSub>
                              </m:e>
                            </m:d>
                          </m:e>
                        </m:d>
                      </m:e>
                    </m:func>
                  </m:oMath>
                </a14:m>
                <a:endParaRPr lang="en-GB" b="1" i="1" dirty="0">
                  <a:solidFill>
                    <a:srgbClr val="007E00"/>
                  </a:solidFill>
                  <a:latin typeface="Cambria Math" panose="02040503050406030204" pitchFamily="18" charset="0"/>
                  <a:ea typeface="Cambria Math" panose="02040503050406030204" pitchFamily="18" charset="0"/>
                </a:endParaRPr>
              </a:p>
            </p:txBody>
          </p:sp>
        </mc:Choice>
        <mc:Fallback xmlns="">
          <p:sp>
            <p:nvSpPr>
              <p:cNvPr id="14" name="CasellaDiTesto 13">
                <a:extLst>
                  <a:ext uri="{FF2B5EF4-FFF2-40B4-BE49-F238E27FC236}">
                    <a16:creationId xmlns:a16="http://schemas.microsoft.com/office/drawing/2014/main" id="{186EBD97-DA58-4039-8D12-B66E7618E739}"/>
                  </a:ext>
                </a:extLst>
              </p:cNvPr>
              <p:cNvSpPr txBox="1">
                <a:spLocks noRot="1" noChangeAspect="1" noMove="1" noResize="1" noEditPoints="1" noAdjustHandles="1" noChangeArrowheads="1" noChangeShapeType="1" noTextEdit="1"/>
              </p:cNvSpPr>
              <p:nvPr/>
            </p:nvSpPr>
            <p:spPr>
              <a:xfrm>
                <a:off x="-41517" y="5382696"/>
                <a:ext cx="12233517" cy="415307"/>
              </a:xfrm>
              <a:prstGeom prst="rect">
                <a:avLst/>
              </a:prstGeom>
              <a:blipFill>
                <a:blip r:embed="rId5"/>
                <a:stretch>
                  <a:fillRect b="-8824"/>
                </a:stretch>
              </a:blipFill>
            </p:spPr>
            <p:txBody>
              <a:bodyPr/>
              <a:lstStyle/>
              <a:p>
                <a:r>
                  <a:rPr lang="en-GB">
                    <a:noFill/>
                  </a:rPr>
                  <a:t> </a:t>
                </a:r>
              </a:p>
            </p:txBody>
          </p:sp>
        </mc:Fallback>
      </mc:AlternateContent>
      <p:sp>
        <p:nvSpPr>
          <p:cNvPr id="19" name="Rettangolo 18">
            <a:extLst>
              <a:ext uri="{FF2B5EF4-FFF2-40B4-BE49-F238E27FC236}">
                <a16:creationId xmlns:a16="http://schemas.microsoft.com/office/drawing/2014/main" id="{8AF2350A-BD85-4135-921E-88799103D4B6}"/>
              </a:ext>
            </a:extLst>
          </p:cNvPr>
          <p:cNvSpPr/>
          <p:nvPr/>
        </p:nvSpPr>
        <p:spPr>
          <a:xfrm>
            <a:off x="275703" y="2706123"/>
            <a:ext cx="286574" cy="1450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asellaDiTesto 28">
            <a:extLst>
              <a:ext uri="{FF2B5EF4-FFF2-40B4-BE49-F238E27FC236}">
                <a16:creationId xmlns:a16="http://schemas.microsoft.com/office/drawing/2014/main" id="{0ECBAC79-0E20-4B9A-8F00-5FA16808E7A8}"/>
              </a:ext>
            </a:extLst>
          </p:cNvPr>
          <p:cNvSpPr txBox="1"/>
          <p:nvPr/>
        </p:nvSpPr>
        <p:spPr>
          <a:xfrm>
            <a:off x="3602746" y="6462184"/>
            <a:ext cx="3208020" cy="369332"/>
          </a:xfrm>
          <a:prstGeom prst="rect">
            <a:avLst/>
          </a:prstGeom>
          <a:noFill/>
        </p:spPr>
        <p:txBody>
          <a:bodyPr wrap="square" rtlCol="0">
            <a:spAutoFit/>
          </a:bodyPr>
          <a:lstStyle/>
          <a:p>
            <a:r>
              <a:rPr lang="en-GB" b="1" dirty="0">
                <a:solidFill>
                  <a:srgbClr val="01BFBF"/>
                </a:solidFill>
              </a:rPr>
              <a:t>DC component (signal average)</a:t>
            </a:r>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59E83DA8-2AB5-4793-B480-CA9BC35FAFDD}"/>
                  </a:ext>
                </a:extLst>
              </p:cNvPr>
              <p:cNvSpPr txBox="1"/>
              <p:nvPr/>
            </p:nvSpPr>
            <p:spPr>
              <a:xfrm>
                <a:off x="7058802" y="6462184"/>
                <a:ext cx="3885511" cy="395558"/>
              </a:xfrm>
              <a:prstGeom prst="rect">
                <a:avLst/>
              </a:prstGeom>
              <a:noFill/>
            </p:spPr>
            <p:txBody>
              <a:bodyPr wrap="square" rtlCol="0">
                <a:spAutoFit/>
              </a:bodyPr>
              <a:lstStyle/>
              <a:p>
                <a:r>
                  <a:rPr lang="en-GB" b="1" dirty="0">
                    <a:solidFill>
                      <a:srgbClr val="01BFBF"/>
                    </a:solidFill>
                  </a:rPr>
                  <a:t>High-frequency component at 1</a:t>
                </a:r>
                <a14:m>
                  <m:oMath xmlns:m="http://schemas.openxmlformats.org/officeDocument/2006/math">
                    <m:r>
                      <a:rPr lang="en-GB" b="1">
                        <a:solidFill>
                          <a:srgbClr val="01BFBF"/>
                        </a:solidFill>
                        <a:latin typeface="Cambria Math" panose="02040503050406030204" pitchFamily="18" charset="0"/>
                      </a:rPr>
                      <m:t>𝟐</m:t>
                    </m:r>
                    <m:sSub>
                      <m:sSubPr>
                        <m:ctrlPr>
                          <a:rPr lang="en-GB" b="1" i="1">
                            <a:solidFill>
                              <a:srgbClr val="01BFBF"/>
                            </a:solidFill>
                            <a:latin typeface="Cambria Math" panose="02040503050406030204" pitchFamily="18" charset="0"/>
                          </a:rPr>
                        </m:ctrlPr>
                      </m:sSubPr>
                      <m:e>
                        <m:r>
                          <a:rPr lang="en-GB" b="1">
                            <a:solidFill>
                              <a:srgbClr val="01BFBF"/>
                            </a:solidFill>
                            <a:latin typeface="Cambria Math" panose="02040503050406030204" pitchFamily="18" charset="0"/>
                          </a:rPr>
                          <m:t>𝒇</m:t>
                        </m:r>
                      </m:e>
                      <m:sub>
                        <m:r>
                          <a:rPr lang="en-GB" b="1">
                            <a:solidFill>
                              <a:srgbClr val="01BFBF"/>
                            </a:solidFill>
                            <a:latin typeface="Cambria Math" panose="02040503050406030204" pitchFamily="18" charset="0"/>
                          </a:rPr>
                          <m:t>𝒓𝒇</m:t>
                        </m:r>
                      </m:sub>
                    </m:sSub>
                  </m:oMath>
                </a14:m>
                <a:endParaRPr lang="en-GB" b="1" dirty="0">
                  <a:solidFill>
                    <a:srgbClr val="FF0000"/>
                  </a:solidFill>
                </a:endParaRPr>
              </a:p>
            </p:txBody>
          </p:sp>
        </mc:Choice>
        <mc:Fallback xmlns="">
          <p:sp>
            <p:nvSpPr>
              <p:cNvPr id="31" name="CasellaDiTesto 30">
                <a:extLst>
                  <a:ext uri="{FF2B5EF4-FFF2-40B4-BE49-F238E27FC236}">
                    <a16:creationId xmlns:a16="http://schemas.microsoft.com/office/drawing/2014/main" id="{59E83DA8-2AB5-4793-B480-CA9BC35FAFDD}"/>
                  </a:ext>
                </a:extLst>
              </p:cNvPr>
              <p:cNvSpPr txBox="1">
                <a:spLocks noRot="1" noChangeAspect="1" noMove="1" noResize="1" noEditPoints="1" noAdjustHandles="1" noChangeArrowheads="1" noChangeShapeType="1" noTextEdit="1"/>
              </p:cNvSpPr>
              <p:nvPr/>
            </p:nvSpPr>
            <p:spPr>
              <a:xfrm>
                <a:off x="7058802" y="6462184"/>
                <a:ext cx="3885511" cy="395558"/>
              </a:xfrm>
              <a:prstGeom prst="rect">
                <a:avLst/>
              </a:prstGeom>
              <a:blipFill>
                <a:blip r:embed="rId6"/>
                <a:stretch>
                  <a:fillRect l="-1413" t="-6154" b="-18462"/>
                </a:stretch>
              </a:blipFill>
            </p:spPr>
            <p:txBody>
              <a:bodyPr/>
              <a:lstStyle/>
              <a:p>
                <a:r>
                  <a:rPr lang="en-GB">
                    <a:noFill/>
                  </a:rPr>
                  <a:t> </a:t>
                </a:r>
              </a:p>
            </p:txBody>
          </p:sp>
        </mc:Fallback>
      </mc:AlternateContent>
      <p:sp>
        <p:nvSpPr>
          <p:cNvPr id="33" name="Parentesi quadra aperta 32">
            <a:extLst>
              <a:ext uri="{FF2B5EF4-FFF2-40B4-BE49-F238E27FC236}">
                <a16:creationId xmlns:a16="http://schemas.microsoft.com/office/drawing/2014/main" id="{4CB06CCB-F722-4C18-97DF-5C1F56D3A51B}"/>
              </a:ext>
            </a:extLst>
          </p:cNvPr>
          <p:cNvSpPr/>
          <p:nvPr/>
        </p:nvSpPr>
        <p:spPr>
          <a:xfrm rot="16200000">
            <a:off x="5357875" y="5225836"/>
            <a:ext cx="159403" cy="2299315"/>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Parentesi quadra aperta 34">
            <a:extLst>
              <a:ext uri="{FF2B5EF4-FFF2-40B4-BE49-F238E27FC236}">
                <a16:creationId xmlns:a16="http://schemas.microsoft.com/office/drawing/2014/main" id="{0F82A8E4-008C-47FB-90CB-50773476F260}"/>
              </a:ext>
            </a:extLst>
          </p:cNvPr>
          <p:cNvSpPr/>
          <p:nvPr/>
        </p:nvSpPr>
        <p:spPr>
          <a:xfrm rot="16200000">
            <a:off x="8720175" y="4292655"/>
            <a:ext cx="151836" cy="4158106"/>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003CC463-05E0-4614-AC9C-EB2E7ED77081}"/>
                  </a:ext>
                </a:extLst>
              </p:cNvPr>
              <p:cNvSpPr txBox="1"/>
              <p:nvPr/>
            </p:nvSpPr>
            <p:spPr>
              <a:xfrm>
                <a:off x="8766716" y="2180118"/>
                <a:ext cx="774107" cy="429220"/>
              </a:xfrm>
              <a:prstGeom prst="rect">
                <a:avLst/>
              </a:prstGeom>
              <a:noFill/>
            </p:spPr>
            <p:txBody>
              <a:bodyPr wrap="square" rtlCol="0">
                <a:spAutoFit/>
              </a:bodyPr>
              <a:lstStyle/>
              <a:p>
                <a:r>
                  <a:rPr lang="en-GB" sz="2000" b="1" dirty="0"/>
                  <a:t>6</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26" name="CasellaDiTesto 25">
                <a:extLst>
                  <a:ext uri="{FF2B5EF4-FFF2-40B4-BE49-F238E27FC236}">
                    <a16:creationId xmlns:a16="http://schemas.microsoft.com/office/drawing/2014/main" id="{003CC463-05E0-4614-AC9C-EB2E7ED77081}"/>
                  </a:ext>
                </a:extLst>
              </p:cNvPr>
              <p:cNvSpPr txBox="1">
                <a:spLocks noRot="1" noChangeAspect="1" noMove="1" noResize="1" noEditPoints="1" noAdjustHandles="1" noChangeArrowheads="1" noChangeShapeType="1" noTextEdit="1"/>
              </p:cNvSpPr>
              <p:nvPr/>
            </p:nvSpPr>
            <p:spPr>
              <a:xfrm>
                <a:off x="8766716" y="2180118"/>
                <a:ext cx="774107" cy="429220"/>
              </a:xfrm>
              <a:prstGeom prst="rect">
                <a:avLst/>
              </a:prstGeom>
              <a:blipFill>
                <a:blip r:embed="rId7"/>
                <a:stretch>
                  <a:fillRect l="-7874" t="-7143"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1252E94-11EA-4291-9992-DE99C4C715CB}"/>
                  </a:ext>
                </a:extLst>
              </p:cNvPr>
              <p:cNvSpPr txBox="1"/>
              <p:nvPr/>
            </p:nvSpPr>
            <p:spPr>
              <a:xfrm>
                <a:off x="10561812" y="2193836"/>
                <a:ext cx="887301" cy="429220"/>
              </a:xfrm>
              <a:prstGeom prst="rect">
                <a:avLst/>
              </a:prstGeom>
              <a:noFill/>
            </p:spPr>
            <p:txBody>
              <a:bodyPr wrap="square" rtlCol="0">
                <a:spAutoFit/>
              </a:bodyPr>
              <a:lstStyle/>
              <a:p>
                <a:r>
                  <a:rPr lang="en-GB" sz="2000" b="1" dirty="0"/>
                  <a:t>1</a:t>
                </a:r>
                <a14:m>
                  <m:oMath xmlns:m="http://schemas.openxmlformats.org/officeDocument/2006/math">
                    <m:r>
                      <a:rPr lang="en-GB" sz="2000" b="1" i="0" smtClean="0">
                        <a:latin typeface="Cambria Math" panose="02040503050406030204" pitchFamily="18" charset="0"/>
                      </a:rPr>
                      <m:t>𝟐</m:t>
                    </m:r>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28" name="CasellaDiTesto 27">
                <a:extLst>
                  <a:ext uri="{FF2B5EF4-FFF2-40B4-BE49-F238E27FC236}">
                    <a16:creationId xmlns:a16="http://schemas.microsoft.com/office/drawing/2014/main" id="{51252E94-11EA-4291-9992-DE99C4C715CB}"/>
                  </a:ext>
                </a:extLst>
              </p:cNvPr>
              <p:cNvSpPr txBox="1">
                <a:spLocks noRot="1" noChangeAspect="1" noMove="1" noResize="1" noEditPoints="1" noAdjustHandles="1" noChangeArrowheads="1" noChangeShapeType="1" noTextEdit="1"/>
              </p:cNvSpPr>
              <p:nvPr/>
            </p:nvSpPr>
            <p:spPr>
              <a:xfrm>
                <a:off x="10561812" y="2193836"/>
                <a:ext cx="887301" cy="429220"/>
              </a:xfrm>
              <a:prstGeom prst="rect">
                <a:avLst/>
              </a:prstGeom>
              <a:blipFill>
                <a:blip r:embed="rId8"/>
                <a:stretch>
                  <a:fillRect l="-7586" t="-7143" b="-20000"/>
                </a:stretch>
              </a:blipFill>
            </p:spPr>
            <p:txBody>
              <a:bodyPr/>
              <a:lstStyle/>
              <a:p>
                <a:r>
                  <a:rPr lang="en-GB">
                    <a:noFill/>
                  </a:rPr>
                  <a:t> </a:t>
                </a:r>
              </a:p>
            </p:txBody>
          </p:sp>
        </mc:Fallback>
      </mc:AlternateContent>
      <p:sp>
        <p:nvSpPr>
          <p:cNvPr id="23" name="CasellaDiTesto 22">
            <a:extLst>
              <a:ext uri="{FF2B5EF4-FFF2-40B4-BE49-F238E27FC236}">
                <a16:creationId xmlns:a16="http://schemas.microsoft.com/office/drawing/2014/main" id="{E65FCF17-5D5A-418F-B2FA-BDDCD8F5D0CA}"/>
              </a:ext>
            </a:extLst>
          </p:cNvPr>
          <p:cNvSpPr txBox="1"/>
          <p:nvPr/>
        </p:nvSpPr>
        <p:spPr>
          <a:xfrm>
            <a:off x="0" y="5225635"/>
            <a:ext cx="2278756" cy="369332"/>
          </a:xfrm>
          <a:prstGeom prst="rect">
            <a:avLst/>
          </a:prstGeom>
          <a:noFill/>
        </p:spPr>
        <p:txBody>
          <a:bodyPr wrap="square">
            <a:spAutoFit/>
          </a:bodyPr>
          <a:lstStyle/>
          <a:p>
            <a:pPr marL="742950" lvl="1" indent="-285750">
              <a:buFont typeface="Wingdings" panose="05000000000000000000" pitchFamily="2" charset="2"/>
              <a:buChar char="Ø"/>
            </a:pPr>
            <a:r>
              <a:rPr lang="en-GB" dirty="0"/>
              <a:t>Qualitatively</a:t>
            </a:r>
          </a:p>
        </p:txBody>
      </p:sp>
      <p:sp>
        <p:nvSpPr>
          <p:cNvPr id="9" name="Rettangolo 8">
            <a:extLst>
              <a:ext uri="{FF2B5EF4-FFF2-40B4-BE49-F238E27FC236}">
                <a16:creationId xmlns:a16="http://schemas.microsoft.com/office/drawing/2014/main" id="{EC6A1788-A49C-4A96-8ABA-04FFB68C003E}"/>
              </a:ext>
            </a:extLst>
          </p:cNvPr>
          <p:cNvSpPr/>
          <p:nvPr/>
        </p:nvSpPr>
        <p:spPr>
          <a:xfrm>
            <a:off x="8150446" y="4801074"/>
            <a:ext cx="2572204" cy="543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a:extLst>
              <a:ext uri="{FF2B5EF4-FFF2-40B4-BE49-F238E27FC236}">
                <a16:creationId xmlns:a16="http://schemas.microsoft.com/office/drawing/2014/main" id="{DF045313-64A9-46DB-A4BF-E2F6FD9C2DC8}"/>
              </a:ext>
            </a:extLst>
          </p:cNvPr>
          <p:cNvSpPr/>
          <p:nvPr/>
        </p:nvSpPr>
        <p:spPr>
          <a:xfrm>
            <a:off x="6259075" y="2735801"/>
            <a:ext cx="457963" cy="1197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44933187-1C54-442B-914D-EC1139B48FCF}"/>
                  </a:ext>
                </a:extLst>
              </p:cNvPr>
              <p:cNvSpPr txBox="1"/>
              <p:nvPr/>
            </p:nvSpPr>
            <p:spPr>
              <a:xfrm rot="16200000">
                <a:off x="5485953" y="3024811"/>
                <a:ext cx="2062060" cy="400110"/>
              </a:xfrm>
              <a:prstGeom prst="rect">
                <a:avLst/>
              </a:prstGeom>
              <a:noFill/>
            </p:spPr>
            <p:txBody>
              <a:bodyPr wrap="square">
                <a:spAutoFit/>
              </a:bodyPr>
              <a:lstStyle/>
              <a:p>
                <a14:m>
                  <m:oMath xmlns:m="http://schemas.openxmlformats.org/officeDocument/2006/math">
                    <m:d>
                      <m:dPr>
                        <m:begChr m:val="|"/>
                        <m:endChr m:val="|"/>
                        <m:ctrlPr>
                          <a:rPr lang="en-GB" sz="2000" i="1" smtClean="0">
                            <a:solidFill>
                              <a:srgbClr val="007F00"/>
                            </a:solidFill>
                            <a:latin typeface="Cambria Math" panose="02040503050406030204" pitchFamily="18" charset="0"/>
                            <a:ea typeface="Cambria Math" panose="02040503050406030204" pitchFamily="18" charset="0"/>
                          </a:rPr>
                        </m:ctrlPr>
                      </m:dPr>
                      <m:e>
                        <m:r>
                          <a:rPr lang="en-GB" sz="2000" i="1">
                            <a:solidFill>
                              <a:srgbClr val="007F00"/>
                            </a:solidFill>
                            <a:latin typeface="Cambria Math" panose="02040503050406030204" pitchFamily="18" charset="0"/>
                            <a:ea typeface="Cambria Math" panose="02040503050406030204" pitchFamily="18" charset="0"/>
                          </a:rPr>
                          <m:t>ℱ</m:t>
                        </m:r>
                        <m:d>
                          <m:dPr>
                            <m:ctrlPr>
                              <a:rPr lang="en-GB" sz="2000" i="1" smtClean="0">
                                <a:solidFill>
                                  <a:srgbClr val="007F00"/>
                                </a:solidFill>
                                <a:latin typeface="Cambria Math" panose="02040503050406030204" pitchFamily="18" charset="0"/>
                                <a:ea typeface="Cambria Math" panose="02040503050406030204" pitchFamily="18" charset="0"/>
                              </a:rPr>
                            </m:ctrlPr>
                          </m:dPr>
                          <m:e>
                            <m:sSub>
                              <m:sSubPr>
                                <m:ctrlPr>
                                  <a:rPr lang="en-GB" sz="2000" i="1">
                                    <a:solidFill>
                                      <a:srgbClr val="007F00"/>
                                    </a:solidFill>
                                    <a:latin typeface="Cambria Math" panose="02040503050406030204" pitchFamily="18" charset="0"/>
                                  </a:rPr>
                                </m:ctrlPr>
                              </m:sSubPr>
                              <m:e>
                                <m:r>
                                  <a:rPr lang="en-GB" sz="2000" i="1">
                                    <a:solidFill>
                                      <a:srgbClr val="007F00"/>
                                    </a:solidFill>
                                    <a:latin typeface="Cambria Math" panose="02040503050406030204" pitchFamily="18" charset="0"/>
                                  </a:rPr>
                                  <m:t>𝑉</m:t>
                                </m:r>
                              </m:e>
                              <m:sub>
                                <m:r>
                                  <a:rPr lang="en-GB" sz="2000" i="1">
                                    <a:solidFill>
                                      <a:srgbClr val="007F00"/>
                                    </a:solidFill>
                                    <a:latin typeface="Cambria Math" panose="02040503050406030204" pitchFamily="18" charset="0"/>
                                  </a:rPr>
                                  <m:t>𝑚𝑖𝑥</m:t>
                                </m:r>
                              </m:sub>
                            </m:sSub>
                          </m:e>
                        </m:d>
                      </m:e>
                    </m:d>
                    <m:r>
                      <a:rPr lang="en-GB" sz="2000" i="1" smtClean="0">
                        <a:solidFill>
                          <a:srgbClr val="007F00"/>
                        </a:solidFill>
                        <a:latin typeface="Cambria Math" panose="02040503050406030204" pitchFamily="18" charset="0"/>
                      </a:rPr>
                      <m:t> </m:t>
                    </m:r>
                  </m:oMath>
                </a14:m>
                <a:r>
                  <a:rPr lang="en-GB" sz="2000" dirty="0">
                    <a:solidFill>
                      <a:srgbClr val="007C00"/>
                    </a:solidFill>
                  </a:rPr>
                  <a:t>[a.u.]</a:t>
                </a:r>
              </a:p>
            </p:txBody>
          </p:sp>
        </mc:Choice>
        <mc:Fallback xmlns="">
          <p:sp>
            <p:nvSpPr>
              <p:cNvPr id="24" name="CasellaDiTesto 23">
                <a:extLst>
                  <a:ext uri="{FF2B5EF4-FFF2-40B4-BE49-F238E27FC236}">
                    <a16:creationId xmlns:a16="http://schemas.microsoft.com/office/drawing/2014/main" id="{44933187-1C54-442B-914D-EC1139B48FCF}"/>
                  </a:ext>
                </a:extLst>
              </p:cNvPr>
              <p:cNvSpPr txBox="1">
                <a:spLocks noRot="1" noChangeAspect="1" noMove="1" noResize="1" noEditPoints="1" noAdjustHandles="1" noChangeArrowheads="1" noChangeShapeType="1" noTextEdit="1"/>
              </p:cNvSpPr>
              <p:nvPr/>
            </p:nvSpPr>
            <p:spPr>
              <a:xfrm rot="16200000">
                <a:off x="5485953" y="3024811"/>
                <a:ext cx="2062060" cy="400110"/>
              </a:xfrm>
              <a:prstGeom prst="rect">
                <a:avLst/>
              </a:prstGeom>
              <a:blipFill>
                <a:blip r:embed="rId9"/>
                <a:stretch>
                  <a:fillRect l="-7576" r="-25758"/>
                </a:stretch>
              </a:blipFill>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524D93D8-C845-404E-8A7D-0DBF649AA604}"/>
              </a:ext>
            </a:extLst>
          </p:cNvPr>
          <p:cNvSpPr txBox="1"/>
          <p:nvPr/>
        </p:nvSpPr>
        <p:spPr>
          <a:xfrm>
            <a:off x="8506630" y="4749465"/>
            <a:ext cx="2015215" cy="400110"/>
          </a:xfrm>
          <a:prstGeom prst="rect">
            <a:avLst/>
          </a:prstGeom>
          <a:noFill/>
        </p:spPr>
        <p:txBody>
          <a:bodyPr wrap="square">
            <a:spAutoFit/>
          </a:bodyPr>
          <a:lstStyle/>
          <a:p>
            <a:r>
              <a:rPr lang="en-GB" sz="2000" dirty="0"/>
              <a:t>Frequency [GHz]</a:t>
            </a:r>
          </a:p>
        </p:txBody>
      </p:sp>
      <p:sp>
        <p:nvSpPr>
          <p:cNvPr id="16" name="Rettangolo 15">
            <a:extLst>
              <a:ext uri="{FF2B5EF4-FFF2-40B4-BE49-F238E27FC236}">
                <a16:creationId xmlns:a16="http://schemas.microsoft.com/office/drawing/2014/main" id="{ABB2122D-9EDF-4EAB-B89D-4BAF4E7877CC}"/>
              </a:ext>
            </a:extLst>
          </p:cNvPr>
          <p:cNvSpPr/>
          <p:nvPr/>
        </p:nvSpPr>
        <p:spPr>
          <a:xfrm>
            <a:off x="202966" y="2286620"/>
            <a:ext cx="286574" cy="2063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50031C2C-5D78-4FF3-AD5A-E1AD4ABB5667}"/>
                  </a:ext>
                </a:extLst>
              </p:cNvPr>
              <p:cNvSpPr txBox="1"/>
              <p:nvPr/>
            </p:nvSpPr>
            <p:spPr>
              <a:xfrm rot="16200000">
                <a:off x="-972914" y="2889668"/>
                <a:ext cx="2640091" cy="400110"/>
              </a:xfrm>
              <a:prstGeom prst="rect">
                <a:avLst/>
              </a:prstGeom>
              <a:noFill/>
            </p:spPr>
            <p:txBody>
              <a:bodyPr wrap="square" rtlCol="0">
                <a:spAutoFit/>
              </a:bodyPr>
              <a:lstStyle/>
              <a:p>
                <a14:m>
                  <m:oMath xmlns:m="http://schemas.openxmlformats.org/officeDocument/2006/math">
                    <m:r>
                      <a:rPr lang="en-GB" sz="2000" b="0" i="1" smtClean="0">
                        <a:solidFill>
                          <a:srgbClr val="BF00BF"/>
                        </a:solidFill>
                        <a:latin typeface="Cambria Math" panose="02040503050406030204" pitchFamily="18" charset="0"/>
                        <a:ea typeface="Cambria Math" panose="02040503050406030204" pitchFamily="18" charset="0"/>
                      </a:rPr>
                      <m:t>𝜆</m:t>
                    </m:r>
                  </m:oMath>
                </a14:m>
                <a:r>
                  <a:rPr lang="en-GB" sz="2000" dirty="0"/>
                  <a:t>, </a:t>
                </a:r>
                <a14:m>
                  <m:oMath xmlns:m="http://schemas.openxmlformats.org/officeDocument/2006/math">
                    <m:sSub>
                      <m:sSubPr>
                        <m:ctrlPr>
                          <a:rPr lang="en-GB" sz="2000" i="1">
                            <a:solidFill>
                              <a:srgbClr val="0000FF"/>
                            </a:solidFill>
                            <a:latin typeface="Cambria Math" panose="02040503050406030204" pitchFamily="18" charset="0"/>
                          </a:rPr>
                        </m:ctrlPr>
                      </m:sSubPr>
                      <m:e>
                        <m:r>
                          <a:rPr lang="en-GB" sz="2000" b="0" i="1">
                            <a:solidFill>
                              <a:srgbClr val="0000FF"/>
                            </a:solidFill>
                            <a:latin typeface="Cambria Math" panose="02040503050406030204" pitchFamily="18" charset="0"/>
                          </a:rPr>
                          <m:t>𝑉</m:t>
                        </m:r>
                      </m:e>
                      <m:sub>
                        <m:r>
                          <a:rPr lang="en-GB" sz="2000" b="0" i="1">
                            <a:solidFill>
                              <a:srgbClr val="0000FF"/>
                            </a:solidFill>
                            <a:latin typeface="Cambria Math" panose="02040503050406030204" pitchFamily="18" charset="0"/>
                          </a:rPr>
                          <m:t>𝑐𝑜𝑚𝑏</m:t>
                        </m:r>
                      </m:sub>
                    </m:sSub>
                  </m:oMath>
                </a14:m>
                <a:r>
                  <a:rPr lang="en-GB" sz="2000" dirty="0"/>
                  <a:t>,</a:t>
                </a:r>
                <a:r>
                  <a:rPr lang="en-GB" sz="2000" dirty="0">
                    <a:solidFill>
                      <a:srgbClr val="007F00"/>
                    </a:solidFill>
                  </a:rPr>
                  <a:t> </a:t>
                </a:r>
                <a14:m>
                  <m:oMath xmlns:m="http://schemas.openxmlformats.org/officeDocument/2006/math">
                    <m:sSub>
                      <m:sSubPr>
                        <m:ctrlPr>
                          <a:rPr lang="en-GB" sz="2000" i="1">
                            <a:solidFill>
                              <a:srgbClr val="007F00"/>
                            </a:solidFill>
                            <a:latin typeface="Cambria Math" panose="02040503050406030204" pitchFamily="18" charset="0"/>
                          </a:rPr>
                        </m:ctrlPr>
                      </m:sSubPr>
                      <m:e>
                        <m:r>
                          <a:rPr lang="en-GB" sz="2000" b="0" i="1">
                            <a:solidFill>
                              <a:srgbClr val="007F00"/>
                            </a:solidFill>
                            <a:latin typeface="Cambria Math" panose="02040503050406030204" pitchFamily="18" charset="0"/>
                          </a:rPr>
                          <m:t>𝑉</m:t>
                        </m:r>
                      </m:e>
                      <m:sub>
                        <m:r>
                          <a:rPr lang="en-GB" sz="2000" b="0" i="1">
                            <a:solidFill>
                              <a:srgbClr val="007F00"/>
                            </a:solidFill>
                            <a:latin typeface="Cambria Math" panose="02040503050406030204" pitchFamily="18" charset="0"/>
                          </a:rPr>
                          <m:t>𝑚𝑖𝑥</m:t>
                        </m:r>
                      </m:sub>
                    </m:sSub>
                  </m:oMath>
                </a14:m>
                <a:r>
                  <a:rPr lang="en-GB" sz="2000" dirty="0"/>
                  <a:t> [a.u.]</a:t>
                </a:r>
              </a:p>
            </p:txBody>
          </p:sp>
        </mc:Choice>
        <mc:Fallback xmlns="">
          <p:sp>
            <p:nvSpPr>
              <p:cNvPr id="21" name="CasellaDiTesto 20">
                <a:extLst>
                  <a:ext uri="{FF2B5EF4-FFF2-40B4-BE49-F238E27FC236}">
                    <a16:creationId xmlns:a16="http://schemas.microsoft.com/office/drawing/2014/main" id="{50031C2C-5D78-4FF3-AD5A-E1AD4ABB5667}"/>
                  </a:ext>
                </a:extLst>
              </p:cNvPr>
              <p:cNvSpPr txBox="1">
                <a:spLocks noRot="1" noChangeAspect="1" noMove="1" noResize="1" noEditPoints="1" noAdjustHandles="1" noChangeArrowheads="1" noChangeShapeType="1" noTextEdit="1"/>
              </p:cNvSpPr>
              <p:nvPr/>
            </p:nvSpPr>
            <p:spPr>
              <a:xfrm rot="16200000">
                <a:off x="-972914" y="2889668"/>
                <a:ext cx="2640091" cy="400110"/>
              </a:xfrm>
              <a:prstGeom prst="rect">
                <a:avLst/>
              </a:prstGeom>
              <a:blipFill>
                <a:blip r:embed="rId10"/>
                <a:stretch>
                  <a:fillRect l="-7576" r="-25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9418714-E39B-4262-8C82-F4086F842EB5}"/>
                  </a:ext>
                </a:extLst>
              </p:cNvPr>
              <p:cNvSpPr txBox="1"/>
              <p:nvPr/>
            </p:nvSpPr>
            <p:spPr>
              <a:xfrm>
                <a:off x="0" y="749962"/>
                <a:ext cx="12293353" cy="923330"/>
              </a:xfrm>
              <a:prstGeom prst="rect">
                <a:avLst/>
              </a:prstGeom>
              <a:noFill/>
            </p:spPr>
            <p:txBody>
              <a:bodyPr wrap="square" rtlCol="0">
                <a:spAutoFit/>
              </a:bodyPr>
              <a:lstStyle/>
              <a:p>
                <a:pPr marL="285750" indent="-285750">
                  <a:buFont typeface="Wingdings" panose="05000000000000000000" pitchFamily="2" charset="2"/>
                  <a:buChar char="q"/>
                </a:pPr>
                <a:r>
                  <a:rPr lang="en-GB" b="1" dirty="0"/>
                  <a:t>Third example continued:</a:t>
                </a:r>
                <a:r>
                  <a:rPr lang="en-GB" dirty="0"/>
                  <a:t>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smtClean="0">
                            <a:solidFill>
                              <a:schemeClr val="tx1"/>
                            </a:solidFill>
                            <a:latin typeface="Cambria Math" panose="02040503050406030204" pitchFamily="18" charset="0"/>
                          </a:rPr>
                          <m:t>𝑐𝑜𝑚𝑏</m:t>
                        </m:r>
                      </m:sub>
                    </m:sSub>
                  </m:oMath>
                </a14:m>
                <a:r>
                  <a:rPr lang="en-GB" dirty="0"/>
                  <a:t> is the comb-generator output when the input is a differentiated Gaussian signal, </a:t>
                </a:r>
                <a14:m>
                  <m:oMath xmlns:m="http://schemas.openxmlformats.org/officeDocument/2006/math">
                    <m:sSub>
                      <m:sSubPr>
                        <m:ctrlPr>
                          <a:rPr lang="en-GB" i="1" smtClean="0">
                            <a:latin typeface="Cambria Math" panose="02040503050406030204" pitchFamily="18" charset="0"/>
                          </a:rPr>
                        </m:ctrlPr>
                      </m:sSubPr>
                      <m:e>
                        <m:r>
                          <a:rPr lang="en-GB" b="0" i="1">
                            <a:latin typeface="Cambria Math" panose="02040503050406030204" pitchFamily="18" charset="0"/>
                            <a:ea typeface="Cambria Math" panose="02040503050406030204" pitchFamily="18" charset="0"/>
                          </a:rPr>
                          <m:t>𝜎</m:t>
                        </m:r>
                      </m:e>
                      <m:sub>
                        <m:r>
                          <a:rPr lang="en-GB" b="0" i="1">
                            <a:latin typeface="Cambria Math" panose="02040503050406030204" pitchFamily="18" charset="0"/>
                          </a:rPr>
                          <m:t>𝑧</m:t>
                        </m:r>
                      </m:sub>
                    </m:sSub>
                  </m:oMath>
                </a14:m>
                <a:r>
                  <a:rPr lang="en-GB" dirty="0"/>
                  <a:t> = 20 mm. </a:t>
                </a:r>
              </a:p>
              <a:p>
                <a:pPr marL="742950" lvl="1" indent="-285750">
                  <a:buFont typeface="Wingdings" panose="05000000000000000000" pitchFamily="2" charset="2"/>
                  <a:buChar char="Ø"/>
                </a:pPr>
                <a:r>
                  <a:rPr lang="en-GB" dirty="0"/>
                  <a:t>We suppose first that the local oscillator can’t compensate for </a:t>
                </a:r>
                <a14:m>
                  <m:oMath xmlns:m="http://schemas.openxmlformats.org/officeDocument/2006/math">
                    <m:sSubSup>
                      <m:sSubSupPr>
                        <m:ctrlPr>
                          <a:rPr lang="en-GB" i="1" smtClean="0">
                            <a:solidFill>
                              <a:schemeClr val="tx1"/>
                            </a:solidFill>
                            <a:latin typeface="Cambria Math" panose="02040503050406030204" pitchFamily="18" charset="0"/>
                            <a:ea typeface="Cambria Math" panose="02040503050406030204" pitchFamily="18" charset="0"/>
                          </a:rPr>
                        </m:ctrlPr>
                      </m:sSubSupPr>
                      <m:e>
                        <m:r>
                          <a:rPr lang="en-GB" b="0" i="1">
                            <a:solidFill>
                              <a:schemeClr val="tx1"/>
                            </a:solidFill>
                            <a:latin typeface="Cambria Math" panose="02040503050406030204" pitchFamily="18" charset="0"/>
                            <a:ea typeface="Cambria Math" panose="02040503050406030204" pitchFamily="18" charset="0"/>
                          </a:rPr>
                          <m:t>𝑡</m:t>
                        </m:r>
                      </m:e>
                      <m:sub>
                        <m:r>
                          <a:rPr lang="en-GB" b="0" i="1">
                            <a:solidFill>
                              <a:schemeClr val="tx1"/>
                            </a:solidFill>
                            <a:latin typeface="Cambria Math" panose="02040503050406030204" pitchFamily="18" charset="0"/>
                            <a:ea typeface="Cambria Math" panose="02040503050406030204" pitchFamily="18" charset="0"/>
                          </a:rPr>
                          <m:t>𝑎</m:t>
                        </m:r>
                      </m:sub>
                      <m:sup>
                        <m:r>
                          <a:rPr lang="en-GB" b="0" i="1">
                            <a:solidFill>
                              <a:schemeClr val="tx1"/>
                            </a:solidFill>
                            <a:latin typeface="Cambria Math" panose="02040503050406030204" pitchFamily="18" charset="0"/>
                            <a:ea typeface="Cambria Math" panose="02040503050406030204" pitchFamily="18" charset="0"/>
                          </a:rPr>
                          <m:t>′</m:t>
                        </m:r>
                      </m:sup>
                    </m:sSubSup>
                  </m:oMath>
                </a14:m>
                <a:r>
                  <a:rPr lang="en-GB" dirty="0"/>
                  <a:t>.</a:t>
                </a:r>
              </a:p>
              <a:p>
                <a:pPr marL="742950" lvl="1" indent="-285750">
                  <a:buFont typeface="Wingdings" panose="05000000000000000000" pitchFamily="2" charset="2"/>
                  <a:buChar char="Ø"/>
                </a:pPr>
                <a:r>
                  <a:rPr lang="en-GB" dirty="0"/>
                  <a:t>We compute numerically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𝑚𝑖𝑥</m:t>
                        </m:r>
                      </m:sub>
                    </m:sSub>
                  </m:oMath>
                </a14:m>
                <a:r>
                  <a:rPr lang="en-GB" dirty="0"/>
                  <a:t> and its Fourier transform along one synchrotron period.</a:t>
                </a:r>
              </a:p>
            </p:txBody>
          </p:sp>
        </mc:Choice>
        <mc:Fallback xmlns="">
          <p:sp>
            <p:nvSpPr>
              <p:cNvPr id="3" name="CasellaDiTesto 2">
                <a:extLst>
                  <a:ext uri="{FF2B5EF4-FFF2-40B4-BE49-F238E27FC236}">
                    <a16:creationId xmlns:a16="http://schemas.microsoft.com/office/drawing/2014/main" id="{39418714-E39B-4262-8C82-F4086F842EB5}"/>
                  </a:ext>
                </a:extLst>
              </p:cNvPr>
              <p:cNvSpPr txBox="1">
                <a:spLocks noRot="1" noChangeAspect="1" noMove="1" noResize="1" noEditPoints="1" noAdjustHandles="1" noChangeArrowheads="1" noChangeShapeType="1" noTextEdit="1"/>
              </p:cNvSpPr>
              <p:nvPr/>
            </p:nvSpPr>
            <p:spPr>
              <a:xfrm>
                <a:off x="0" y="749962"/>
                <a:ext cx="12293353" cy="923330"/>
              </a:xfrm>
              <a:prstGeom prst="rect">
                <a:avLst/>
              </a:prstGeom>
              <a:blipFill>
                <a:blip r:embed="rId11"/>
                <a:stretch>
                  <a:fillRect l="-297" t="-3311" b="-9934"/>
                </a:stretch>
              </a:blipFill>
            </p:spPr>
            <p:txBody>
              <a:bodyPr/>
              <a:lstStyle/>
              <a:p>
                <a:r>
                  <a:rPr lang="en-GB">
                    <a:noFill/>
                  </a:rPr>
                  <a:t> </a:t>
                </a:r>
              </a:p>
            </p:txBody>
          </p:sp>
        </mc:Fallback>
      </mc:AlternateContent>
      <p:sp>
        <p:nvSpPr>
          <p:cNvPr id="17" name="Rettangolo 16">
            <a:extLst>
              <a:ext uri="{FF2B5EF4-FFF2-40B4-BE49-F238E27FC236}">
                <a16:creationId xmlns:a16="http://schemas.microsoft.com/office/drawing/2014/main" id="{68D48BDC-ABF4-459A-AFF6-1BD09824767E}"/>
              </a:ext>
            </a:extLst>
          </p:cNvPr>
          <p:cNvSpPr/>
          <p:nvPr/>
        </p:nvSpPr>
        <p:spPr>
          <a:xfrm>
            <a:off x="2791461" y="4856686"/>
            <a:ext cx="1376218" cy="516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E4B81157-C31B-4797-A5AF-ADC25EDC364C}"/>
                  </a:ext>
                </a:extLst>
              </p:cNvPr>
              <p:cNvSpPr txBox="1"/>
              <p:nvPr/>
            </p:nvSpPr>
            <p:spPr>
              <a:xfrm>
                <a:off x="3054877" y="4744127"/>
                <a:ext cx="923456" cy="400110"/>
              </a:xfrm>
              <a:prstGeom prst="rect">
                <a:avLst/>
              </a:prstGeom>
              <a:noFill/>
            </p:spPr>
            <p:txBody>
              <a:bodyPr wrap="square">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𝑡</m:t>
                    </m:r>
                  </m:oMath>
                </a14:m>
                <a:r>
                  <a:rPr lang="en-GB" sz="2000" dirty="0"/>
                  <a:t> [ns]</a:t>
                </a:r>
              </a:p>
            </p:txBody>
          </p:sp>
        </mc:Choice>
        <mc:Fallback xmlns="">
          <p:sp>
            <p:nvSpPr>
              <p:cNvPr id="18" name="CasellaDiTesto 17">
                <a:extLst>
                  <a:ext uri="{FF2B5EF4-FFF2-40B4-BE49-F238E27FC236}">
                    <a16:creationId xmlns:a16="http://schemas.microsoft.com/office/drawing/2014/main" id="{E4B81157-C31B-4797-A5AF-ADC25EDC364C}"/>
                  </a:ext>
                </a:extLst>
              </p:cNvPr>
              <p:cNvSpPr txBox="1">
                <a:spLocks noRot="1" noChangeAspect="1" noMove="1" noResize="1" noEditPoints="1" noAdjustHandles="1" noChangeArrowheads="1" noChangeShapeType="1" noTextEdit="1"/>
              </p:cNvSpPr>
              <p:nvPr/>
            </p:nvSpPr>
            <p:spPr>
              <a:xfrm>
                <a:off x="3054877" y="4744127"/>
                <a:ext cx="923456" cy="400110"/>
              </a:xfrm>
              <a:prstGeom prst="rect">
                <a:avLst/>
              </a:prstGeom>
              <a:blipFill>
                <a:blip r:embed="rId12"/>
                <a:stretch>
                  <a:fillRect t="-7576" r="-2632" b="-25758"/>
                </a:stretch>
              </a:blipFill>
            </p:spPr>
            <p:txBody>
              <a:bodyPr/>
              <a:lstStyle/>
              <a:p>
                <a:r>
                  <a:rPr lang="en-GB">
                    <a:noFill/>
                  </a:rPr>
                  <a:t> </a:t>
                </a:r>
              </a:p>
            </p:txBody>
          </p:sp>
        </mc:Fallback>
      </mc:AlternateContent>
      <p:sp>
        <p:nvSpPr>
          <p:cNvPr id="20" name="CasellaDiTesto 19">
            <a:extLst>
              <a:ext uri="{FF2B5EF4-FFF2-40B4-BE49-F238E27FC236}">
                <a16:creationId xmlns:a16="http://schemas.microsoft.com/office/drawing/2014/main" id="{57A7EE66-D8AB-4ED5-843D-E8A6AA38D296}"/>
              </a:ext>
            </a:extLst>
          </p:cNvPr>
          <p:cNvSpPr txBox="1"/>
          <p:nvPr/>
        </p:nvSpPr>
        <p:spPr>
          <a:xfrm>
            <a:off x="6365001" y="1750986"/>
            <a:ext cx="1690407" cy="369332"/>
          </a:xfrm>
          <a:prstGeom prst="rect">
            <a:avLst/>
          </a:prstGeom>
          <a:noFill/>
        </p:spPr>
        <p:txBody>
          <a:bodyPr wrap="square" rtlCol="0">
            <a:spAutoFit/>
          </a:bodyPr>
          <a:lstStyle/>
          <a:p>
            <a:r>
              <a:rPr lang="en-GB" b="1" dirty="0">
                <a:solidFill>
                  <a:srgbClr val="01BFBF"/>
                </a:solidFill>
              </a:rPr>
              <a:t>DC component</a:t>
            </a:r>
          </a:p>
        </p:txBody>
      </p:sp>
      <p:sp>
        <p:nvSpPr>
          <p:cNvPr id="36" name="Freccia in giù 35">
            <a:extLst>
              <a:ext uri="{FF2B5EF4-FFF2-40B4-BE49-F238E27FC236}">
                <a16:creationId xmlns:a16="http://schemas.microsoft.com/office/drawing/2014/main" id="{21C2F340-B2C9-451C-91D3-01B7906129A1}"/>
              </a:ext>
            </a:extLst>
          </p:cNvPr>
          <p:cNvSpPr/>
          <p:nvPr/>
        </p:nvSpPr>
        <p:spPr>
          <a:xfrm>
            <a:off x="6859815" y="2083113"/>
            <a:ext cx="260687" cy="194010"/>
          </a:xfrm>
          <a:prstGeom prst="downArrow">
            <a:avLst/>
          </a:prstGeom>
          <a:solidFill>
            <a:srgbClr val="01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1BFBF"/>
              </a:solidFill>
            </a:endParaRP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0E9DC5B6-1884-4A92-86AB-5C09850A4CFD}"/>
                  </a:ext>
                </a:extLst>
              </p:cNvPr>
              <p:cNvSpPr txBox="1"/>
              <p:nvPr/>
            </p:nvSpPr>
            <p:spPr>
              <a:xfrm>
                <a:off x="5499224" y="1732408"/>
                <a:ext cx="535620" cy="429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𝒓𝒇</m:t>
                          </m:r>
                        </m:sub>
                      </m:sSub>
                    </m:oMath>
                  </m:oMathPara>
                </a14:m>
                <a:endParaRPr lang="en-GB" b="1" dirty="0"/>
              </a:p>
            </p:txBody>
          </p:sp>
        </mc:Choice>
        <mc:Fallback xmlns="">
          <p:sp>
            <p:nvSpPr>
              <p:cNvPr id="38" name="CasellaDiTesto 37">
                <a:extLst>
                  <a:ext uri="{FF2B5EF4-FFF2-40B4-BE49-F238E27FC236}">
                    <a16:creationId xmlns:a16="http://schemas.microsoft.com/office/drawing/2014/main" id="{0E9DC5B6-1884-4A92-86AB-5C09850A4CFD}"/>
                  </a:ext>
                </a:extLst>
              </p:cNvPr>
              <p:cNvSpPr txBox="1">
                <a:spLocks noRot="1" noChangeAspect="1" noMove="1" noResize="1" noEditPoints="1" noAdjustHandles="1" noChangeArrowheads="1" noChangeShapeType="1" noTextEdit="1"/>
              </p:cNvSpPr>
              <p:nvPr/>
            </p:nvSpPr>
            <p:spPr>
              <a:xfrm>
                <a:off x="5499224" y="1732408"/>
                <a:ext cx="535620" cy="429220"/>
              </a:xfrm>
              <a:prstGeom prst="rect">
                <a:avLst/>
              </a:prstGeom>
              <a:blipFill>
                <a:blip r:embed="rId13"/>
                <a:stretch>
                  <a:fillRect b="-112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2F8F13E5-84A0-4907-BF6A-46289E31FEBB}"/>
                  </a:ext>
                </a:extLst>
              </p:cNvPr>
              <p:cNvSpPr txBox="1"/>
              <p:nvPr/>
            </p:nvSpPr>
            <p:spPr>
              <a:xfrm>
                <a:off x="2201265" y="1769677"/>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40" name="CasellaDiTesto 39">
                <a:extLst>
                  <a:ext uri="{FF2B5EF4-FFF2-40B4-BE49-F238E27FC236}">
                    <a16:creationId xmlns:a16="http://schemas.microsoft.com/office/drawing/2014/main" id="{2F8F13E5-84A0-4907-BF6A-46289E31FEBB}"/>
                  </a:ext>
                </a:extLst>
              </p:cNvPr>
              <p:cNvSpPr txBox="1">
                <a:spLocks noRot="1" noChangeAspect="1" noMove="1" noResize="1" noEditPoints="1" noAdjustHandles="1" noChangeArrowheads="1" noChangeShapeType="1" noTextEdit="1"/>
              </p:cNvSpPr>
              <p:nvPr/>
            </p:nvSpPr>
            <p:spPr>
              <a:xfrm>
                <a:off x="2201265" y="1769677"/>
                <a:ext cx="535620" cy="400110"/>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00199281-F0FF-4FD7-9D7F-2EC08E9A5273}"/>
                  </a:ext>
                </a:extLst>
              </p:cNvPr>
              <p:cNvSpPr txBox="1"/>
              <p:nvPr/>
            </p:nvSpPr>
            <p:spPr>
              <a:xfrm>
                <a:off x="7893895" y="2187092"/>
                <a:ext cx="774107" cy="429220"/>
              </a:xfrm>
              <a:prstGeom prst="rect">
                <a:avLst/>
              </a:prstGeom>
              <a:noFill/>
            </p:spPr>
            <p:txBody>
              <a:bodyPr wrap="square" rtlCol="0">
                <a:spAutoFit/>
              </a:bodyPr>
              <a:lstStyle/>
              <a:p>
                <a:r>
                  <a:rPr lang="en-GB" sz="2000" b="1" dirty="0"/>
                  <a:t>3</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25" name="CasellaDiTesto 24">
                <a:extLst>
                  <a:ext uri="{FF2B5EF4-FFF2-40B4-BE49-F238E27FC236}">
                    <a16:creationId xmlns:a16="http://schemas.microsoft.com/office/drawing/2014/main" id="{00199281-F0FF-4FD7-9D7F-2EC08E9A5273}"/>
                  </a:ext>
                </a:extLst>
              </p:cNvPr>
              <p:cNvSpPr txBox="1">
                <a:spLocks noRot="1" noChangeAspect="1" noMove="1" noResize="1" noEditPoints="1" noAdjustHandles="1" noChangeArrowheads="1" noChangeShapeType="1" noTextEdit="1"/>
              </p:cNvSpPr>
              <p:nvPr/>
            </p:nvSpPr>
            <p:spPr>
              <a:xfrm>
                <a:off x="7893895" y="2187092"/>
                <a:ext cx="774107" cy="429220"/>
              </a:xfrm>
              <a:prstGeom prst="rect">
                <a:avLst/>
              </a:prstGeom>
              <a:blipFill>
                <a:blip r:embed="rId15"/>
                <a:stretch>
                  <a:fillRect l="-8661" t="-7143" b="-20000"/>
                </a:stretch>
              </a:blipFill>
            </p:spPr>
            <p:txBody>
              <a:bodyPr/>
              <a:lstStyle/>
              <a:p>
                <a:r>
                  <a:rPr lang="en-GB">
                    <a:noFill/>
                  </a:rPr>
                  <a:t> </a:t>
                </a:r>
              </a:p>
            </p:txBody>
          </p:sp>
        </mc:Fallback>
      </mc:AlternateContent>
    </p:spTree>
    <p:extLst>
      <p:ext uri="{BB962C8B-B14F-4D97-AF65-F5344CB8AC3E}">
        <p14:creationId xmlns:p14="http://schemas.microsoft.com/office/powerpoint/2010/main" val="30460204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B64F7AE1-E3BB-4EE7-B14E-6C509FFF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7" y="1855308"/>
            <a:ext cx="6208102" cy="3731334"/>
          </a:xfrm>
          <a:prstGeom prst="rect">
            <a:avLst/>
          </a:prstGeom>
        </p:spPr>
      </p:pic>
      <p:pic>
        <p:nvPicPr>
          <p:cNvPr id="10" name="Immagine 9">
            <a:extLst>
              <a:ext uri="{FF2B5EF4-FFF2-40B4-BE49-F238E27FC236}">
                <a16:creationId xmlns:a16="http://schemas.microsoft.com/office/drawing/2014/main" id="{7F18348F-5314-4668-86BC-15124F5DD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449" y="1853529"/>
            <a:ext cx="5888017" cy="3683148"/>
          </a:xfrm>
          <a:prstGeom prst="rect">
            <a:avLst/>
          </a:prstGeom>
        </p:spPr>
      </p:pic>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97</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101353" y="79603"/>
            <a:ext cx="12192000" cy="707886"/>
          </a:xfrm>
          <a:prstGeom prst="rect">
            <a:avLst/>
          </a:prstGeom>
          <a:noFill/>
        </p:spPr>
        <p:txBody>
          <a:bodyPr wrap="square" rtlCol="0">
            <a:spAutoFit/>
          </a:bodyPr>
          <a:lstStyle/>
          <a:p>
            <a:pPr algn="ctr"/>
            <a:r>
              <a:rPr lang="en-GB" sz="4000" dirty="0">
                <a:latin typeface="+mj-lt"/>
              </a:rPr>
              <a:t>Example continued: low-pass filter</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26008D6-C7F9-41ED-9851-8EBE5DB8515D}"/>
                  </a:ext>
                </a:extLst>
              </p:cNvPr>
              <p:cNvSpPr txBox="1"/>
              <p:nvPr/>
            </p:nvSpPr>
            <p:spPr>
              <a:xfrm>
                <a:off x="9235" y="5421265"/>
                <a:ext cx="12192001" cy="626005"/>
              </a:xfrm>
              <a:prstGeom prst="rect">
                <a:avLst/>
              </a:prstGeom>
              <a:noFill/>
            </p:spPr>
            <p:txBody>
              <a:bodyPr wrap="square">
                <a:spAutoFit/>
              </a:bodyPr>
              <a:lstStyle/>
              <a:p>
                <a:pPr lvl="2"/>
                <a14:m>
                  <m:oMathPara xmlns:m="http://schemas.openxmlformats.org/officeDocument/2006/math">
                    <m:oMathParaPr>
                      <m:jc m:val="center"/>
                    </m:oMathParaPr>
                    <m:oMath xmlns:m="http://schemas.openxmlformats.org/officeDocument/2006/math">
                      <m:sSub>
                        <m:sSubPr>
                          <m:ctrlPr>
                            <a:rPr lang="en-GB" b="1" i="1">
                              <a:solidFill>
                                <a:srgbClr val="01BFBF"/>
                              </a:solidFill>
                              <a:latin typeface="Cambria Math" panose="02040503050406030204" pitchFamily="18" charset="0"/>
                            </a:rPr>
                          </m:ctrlPr>
                        </m:sSubPr>
                        <m:e>
                          <m:r>
                            <a:rPr lang="en-GB" b="1" i="1">
                              <a:solidFill>
                                <a:srgbClr val="01BFBF"/>
                              </a:solidFill>
                              <a:latin typeface="Cambria Math" panose="02040503050406030204" pitchFamily="18" charset="0"/>
                            </a:rPr>
                            <m:t>𝑽</m:t>
                          </m:r>
                        </m:e>
                        <m:sub>
                          <m:r>
                            <a:rPr lang="en-GB" b="1" i="1">
                              <a:solidFill>
                                <a:srgbClr val="01BFBF"/>
                              </a:solidFill>
                              <a:latin typeface="Cambria Math" panose="02040503050406030204" pitchFamily="18" charset="0"/>
                            </a:rPr>
                            <m:t>𝒍𝒑𝒇</m:t>
                          </m:r>
                        </m:sub>
                      </m:sSub>
                      <m:d>
                        <m:dPr>
                          <m:ctrlPr>
                            <a:rPr lang="en-GB" b="1" i="1">
                              <a:solidFill>
                                <a:srgbClr val="01BFBF"/>
                              </a:solidFill>
                              <a:latin typeface="Cambria Math" panose="02040503050406030204" pitchFamily="18" charset="0"/>
                            </a:rPr>
                          </m:ctrlPr>
                        </m:dPr>
                        <m:e>
                          <m:r>
                            <a:rPr lang="en-GB" b="1" i="1">
                              <a:solidFill>
                                <a:srgbClr val="01BFBF"/>
                              </a:solidFill>
                              <a:latin typeface="Cambria Math" panose="02040503050406030204" pitchFamily="18" charset="0"/>
                            </a:rPr>
                            <m:t>𝒕</m:t>
                          </m:r>
                        </m:e>
                      </m:d>
                      <m:r>
                        <a:rPr lang="en-GB" b="1" i="1" smtClean="0">
                          <a:solidFill>
                            <a:srgbClr val="01BFBF"/>
                          </a:solidFill>
                          <a:latin typeface="Cambria Math" panose="02040503050406030204" pitchFamily="18" charset="0"/>
                          <a:ea typeface="Cambria Math" panose="02040503050406030204" pitchFamily="18" charset="0"/>
                        </a:rPr>
                        <m:t>∝</m:t>
                      </m:r>
                      <m:f>
                        <m:fPr>
                          <m:ctrlPr>
                            <a:rPr lang="en-GB" b="1" i="1">
                              <a:solidFill>
                                <a:srgbClr val="01BFBF"/>
                              </a:solidFill>
                              <a:latin typeface="Cambria Math" panose="02040503050406030204" pitchFamily="18" charset="0"/>
                            </a:rPr>
                          </m:ctrlPr>
                        </m:fPr>
                        <m:num>
                          <m:d>
                            <m:dPr>
                              <m:begChr m:val="|"/>
                              <m:endChr m:val="|"/>
                              <m:ctrlPr>
                                <a:rPr lang="en-GB" b="1" i="1">
                                  <a:solidFill>
                                    <a:srgbClr val="01BFBF"/>
                                  </a:solidFill>
                                  <a:latin typeface="Cambria Math" panose="02040503050406030204" pitchFamily="18" charset="0"/>
                                </a:rPr>
                              </m:ctrlPr>
                            </m:dPr>
                            <m:e>
                              <m:r>
                                <a:rPr lang="en-GB" b="1" i="1">
                                  <a:solidFill>
                                    <a:srgbClr val="01BFBF"/>
                                  </a:solidFill>
                                  <a:latin typeface="Cambria Math" panose="02040503050406030204" pitchFamily="18" charset="0"/>
                                </a:rPr>
                                <m:t>𝑩</m:t>
                              </m:r>
                              <m:r>
                                <a:rPr lang="en-GB" b="1" i="1">
                                  <a:solidFill>
                                    <a:srgbClr val="01BFBF"/>
                                  </a:solidFill>
                                  <a:latin typeface="Cambria Math" panose="02040503050406030204" pitchFamily="18" charset="0"/>
                                </a:rPr>
                                <m:t>(</m:t>
                              </m:r>
                              <m:r>
                                <a:rPr lang="en-GB" b="1" i="1">
                                  <a:solidFill>
                                    <a:srgbClr val="01BFBF"/>
                                  </a:solidFill>
                                  <a:latin typeface="Cambria Math" panose="02040503050406030204" pitchFamily="18" charset="0"/>
                                </a:rPr>
                                <m:t>𝒕</m:t>
                              </m:r>
                              <m:r>
                                <a:rPr lang="en-GB" b="1" i="1">
                                  <a:solidFill>
                                    <a:srgbClr val="01BFBF"/>
                                  </a:solidFill>
                                  <a:latin typeface="Cambria Math" panose="02040503050406030204" pitchFamily="18" charset="0"/>
                                </a:rPr>
                                <m:t>)</m:t>
                              </m:r>
                            </m:e>
                          </m:d>
                        </m:num>
                        <m:den>
                          <m:r>
                            <a:rPr lang="en-GB" b="1" i="1">
                              <a:solidFill>
                                <a:srgbClr val="01BFBF"/>
                              </a:solidFill>
                              <a:latin typeface="Cambria Math" panose="02040503050406030204" pitchFamily="18" charset="0"/>
                            </a:rPr>
                            <m:t>𝟐</m:t>
                          </m:r>
                        </m:den>
                      </m:f>
                      <m:r>
                        <a:rPr lang="en-GB" b="1" i="1">
                          <a:solidFill>
                            <a:srgbClr val="01BFBF"/>
                          </a:solidFill>
                          <a:latin typeface="Cambria Math" panose="02040503050406030204" pitchFamily="18" charset="0"/>
                        </a:rPr>
                        <m:t>𝐬𝐢𝐧</m:t>
                      </m:r>
                      <m:d>
                        <m:dPr>
                          <m:begChr m:val="["/>
                          <m:endChr m:val="]"/>
                          <m:ctrlPr>
                            <a:rPr lang="en-GB" b="1" i="1">
                              <a:solidFill>
                                <a:srgbClr val="01BFBF"/>
                              </a:solidFill>
                              <a:latin typeface="Cambria Math" panose="02040503050406030204" pitchFamily="18" charset="0"/>
                            </a:rPr>
                          </m:ctrlPr>
                        </m:dPr>
                        <m:e>
                          <m:r>
                            <a:rPr lang="en-GB" b="1" i="1">
                              <a:solidFill>
                                <a:srgbClr val="01BFBF"/>
                              </a:solidFill>
                              <a:latin typeface="Cambria Math" panose="02040503050406030204" pitchFamily="18" charset="0"/>
                            </a:rPr>
                            <m:t>𝟔</m:t>
                          </m:r>
                          <m:sSub>
                            <m:sSubPr>
                              <m:ctrlPr>
                                <a:rPr lang="en-GB" b="1" i="1">
                                  <a:solidFill>
                                    <a:srgbClr val="01BFBF"/>
                                  </a:solidFill>
                                  <a:latin typeface="Cambria Math" panose="02040503050406030204" pitchFamily="18" charset="0"/>
                                </a:rPr>
                              </m:ctrlPr>
                            </m:sSubPr>
                            <m:e>
                              <m:r>
                                <a:rPr lang="en-GB" b="1" i="1">
                                  <a:solidFill>
                                    <a:srgbClr val="01BFBF"/>
                                  </a:solidFill>
                                  <a:latin typeface="Cambria Math" panose="02040503050406030204" pitchFamily="18" charset="0"/>
                                </a:rPr>
                                <m:t>𝝎</m:t>
                              </m:r>
                            </m:e>
                            <m:sub>
                              <m:r>
                                <a:rPr lang="en-GB" b="1" i="1">
                                  <a:solidFill>
                                    <a:srgbClr val="01BFBF"/>
                                  </a:solidFill>
                                  <a:latin typeface="Cambria Math" panose="02040503050406030204" pitchFamily="18" charset="0"/>
                                </a:rPr>
                                <m:t>𝒓𝒇</m:t>
                              </m:r>
                            </m:sub>
                          </m:sSub>
                          <m:d>
                            <m:dPr>
                              <m:ctrlPr>
                                <a:rPr lang="en-GB" b="1" i="1">
                                  <a:solidFill>
                                    <a:srgbClr val="01BFBF"/>
                                  </a:solidFill>
                                  <a:latin typeface="Cambria Math" panose="02040503050406030204" pitchFamily="18" charset="0"/>
                                </a:rPr>
                              </m:ctrlPr>
                            </m:dPr>
                            <m:e>
                              <m:r>
                                <a:rPr lang="en-GB" b="1" i="1">
                                  <a:solidFill>
                                    <a:srgbClr val="01BFBF"/>
                                  </a:solidFill>
                                  <a:latin typeface="Cambria Math" panose="02040503050406030204" pitchFamily="18" charset="0"/>
                                </a:rPr>
                                <m:t>𝝉</m:t>
                              </m:r>
                              <m:r>
                                <a:rPr lang="en-GB" b="1" i="1">
                                  <a:solidFill>
                                    <a:srgbClr val="01BFBF"/>
                                  </a:solidFill>
                                  <a:latin typeface="Cambria Math" panose="02040503050406030204" pitchFamily="18" charset="0"/>
                                </a:rPr>
                                <m:t>−</m:t>
                              </m:r>
                              <m:sSubSup>
                                <m:sSubSupPr>
                                  <m:ctrlPr>
                                    <a:rPr lang="en-GB" b="1" i="1">
                                      <a:solidFill>
                                        <a:srgbClr val="01BFBF"/>
                                      </a:solidFill>
                                      <a:latin typeface="Cambria Math" panose="02040503050406030204" pitchFamily="18" charset="0"/>
                                    </a:rPr>
                                  </m:ctrlPr>
                                </m:sSubSupPr>
                                <m:e>
                                  <m:r>
                                    <a:rPr lang="en-GB" b="1" i="1">
                                      <a:solidFill>
                                        <a:srgbClr val="01BFBF"/>
                                      </a:solidFill>
                                      <a:latin typeface="Cambria Math" panose="02040503050406030204" pitchFamily="18" charset="0"/>
                                    </a:rPr>
                                    <m:t>𝒕</m:t>
                                  </m:r>
                                </m:e>
                                <m:sub>
                                  <m:r>
                                    <a:rPr lang="en-GB" b="1" i="1">
                                      <a:solidFill>
                                        <a:srgbClr val="01BFBF"/>
                                      </a:solidFill>
                                      <a:latin typeface="Cambria Math" panose="02040503050406030204" pitchFamily="18" charset="0"/>
                                    </a:rPr>
                                    <m:t>𝒂</m:t>
                                  </m:r>
                                </m:sub>
                                <m:sup>
                                  <m:r>
                                    <a:rPr lang="en-GB" b="1" i="1">
                                      <a:solidFill>
                                        <a:srgbClr val="01BFBF"/>
                                      </a:solidFill>
                                      <a:latin typeface="Cambria Math" panose="02040503050406030204" pitchFamily="18" charset="0"/>
                                    </a:rPr>
                                    <m:t>′</m:t>
                                  </m:r>
                                </m:sup>
                              </m:sSubSup>
                            </m:e>
                          </m:d>
                        </m:e>
                      </m:d>
                    </m:oMath>
                  </m:oMathPara>
                </a14:m>
                <a:endParaRPr lang="en-GB" b="1" i="1" dirty="0">
                  <a:solidFill>
                    <a:srgbClr val="01BFBF"/>
                  </a:solidFill>
                  <a:latin typeface="Cambria Math" panose="02040503050406030204" pitchFamily="18" charset="0"/>
                </a:endParaRPr>
              </a:p>
            </p:txBody>
          </p:sp>
        </mc:Choice>
        <mc:Fallback xmlns="">
          <p:sp>
            <p:nvSpPr>
              <p:cNvPr id="8" name="CasellaDiTesto 7">
                <a:extLst>
                  <a:ext uri="{FF2B5EF4-FFF2-40B4-BE49-F238E27FC236}">
                    <a16:creationId xmlns:a16="http://schemas.microsoft.com/office/drawing/2014/main" id="{B26008D6-C7F9-41ED-9851-8EBE5DB8515D}"/>
                  </a:ext>
                </a:extLst>
              </p:cNvPr>
              <p:cNvSpPr txBox="1">
                <a:spLocks noRot="1" noChangeAspect="1" noMove="1" noResize="1" noEditPoints="1" noAdjustHandles="1" noChangeArrowheads="1" noChangeShapeType="1" noTextEdit="1"/>
              </p:cNvSpPr>
              <p:nvPr/>
            </p:nvSpPr>
            <p:spPr>
              <a:xfrm>
                <a:off x="9235" y="5421265"/>
                <a:ext cx="12192001" cy="626005"/>
              </a:xfrm>
              <a:prstGeom prst="rect">
                <a:avLst/>
              </a:prstGeom>
              <a:blipFill>
                <a:blip r:embed="rId4"/>
                <a:stretch>
                  <a:fillRect/>
                </a:stretch>
              </a:blipFill>
            </p:spPr>
            <p:txBody>
              <a:bodyPr/>
              <a:lstStyle/>
              <a:p>
                <a:r>
                  <a:rPr lang="en-GB">
                    <a:noFill/>
                  </a:rPr>
                  <a:t> </a:t>
                </a:r>
              </a:p>
            </p:txBody>
          </p:sp>
        </mc:Fallback>
      </mc:AlternateContent>
      <p:sp>
        <p:nvSpPr>
          <p:cNvPr id="11" name="CasellaDiTesto 10">
            <a:extLst>
              <a:ext uri="{FF2B5EF4-FFF2-40B4-BE49-F238E27FC236}">
                <a16:creationId xmlns:a16="http://schemas.microsoft.com/office/drawing/2014/main" id="{47D32504-F589-4BEE-A519-6E157EE849E2}"/>
              </a:ext>
            </a:extLst>
          </p:cNvPr>
          <p:cNvSpPr txBox="1"/>
          <p:nvPr/>
        </p:nvSpPr>
        <p:spPr>
          <a:xfrm>
            <a:off x="9236" y="5242438"/>
            <a:ext cx="6797962" cy="369332"/>
          </a:xfrm>
          <a:prstGeom prst="rect">
            <a:avLst/>
          </a:prstGeom>
          <a:noFill/>
        </p:spPr>
        <p:txBody>
          <a:bodyPr wrap="square">
            <a:spAutoFit/>
          </a:bodyPr>
          <a:lstStyle/>
          <a:p>
            <a:pPr marL="742950" lvl="1" indent="-285750">
              <a:buFont typeface="Wingdings" panose="05000000000000000000" pitchFamily="2" charset="2"/>
              <a:buChar char="Ø"/>
            </a:pPr>
            <a:r>
              <a:rPr lang="en-GB" dirty="0"/>
              <a:t>Qualitatively</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EBA80CF1-C4A6-4F64-916B-74B242F6CB78}"/>
                  </a:ext>
                </a:extLst>
              </p:cNvPr>
              <p:cNvSpPr txBox="1"/>
              <p:nvPr/>
            </p:nvSpPr>
            <p:spPr>
              <a:xfrm>
                <a:off x="1" y="906980"/>
                <a:ext cx="12192000" cy="966996"/>
              </a:xfrm>
              <a:prstGeom prst="rect">
                <a:avLst/>
              </a:prstGeom>
              <a:noFill/>
            </p:spPr>
            <p:txBody>
              <a:bodyPr wrap="square" rtlCol="0">
                <a:spAutoFit/>
              </a:bodyPr>
              <a:lstStyle/>
              <a:p>
                <a:pPr marL="285750" indent="-285750">
                  <a:buFont typeface="Wingdings" panose="05000000000000000000" pitchFamily="2" charset="2"/>
                  <a:buChar char="q"/>
                </a:pPr>
                <a:r>
                  <a:rPr lang="en-GB" dirty="0"/>
                  <a:t>We apply a Bessel low-pass filter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𝑙𝑝</m:t>
                        </m:r>
                      </m:sub>
                    </m:sSub>
                  </m:oMath>
                </a14:m>
                <a:r>
                  <a:rPr lang="en-GB" dirty="0"/>
                  <a:t> to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𝑚𝑖𝑥</m:t>
                        </m:r>
                      </m:sub>
                    </m:sSub>
                  </m:oMath>
                </a14:m>
                <a:r>
                  <a:rPr lang="en-GB" dirty="0"/>
                  <a:t> in order to obtain only the DC component of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𝑚𝑖𝑥</m:t>
                        </m:r>
                      </m:sub>
                    </m:sSub>
                  </m:oMath>
                </a14:m>
                <a:r>
                  <a:rPr lang="en-GB" dirty="0"/>
                  <a:t>.</a:t>
                </a:r>
              </a:p>
              <a:p>
                <a:pPr marL="742950" lvl="1" indent="-285750">
                  <a:buFont typeface="Wingdings" panose="05000000000000000000" pitchFamily="2" charset="2"/>
                  <a:buChar char="Ø"/>
                </a:pPr>
                <a:r>
                  <a:rPr lang="en-GB" b="0" i="0" u="none" strike="noStrike" baseline="0" dirty="0">
                    <a:latin typeface="CMR12"/>
                  </a:rPr>
                  <a:t>A baseband Bessel low-pass filter was used at PEP-II.</a:t>
                </a:r>
              </a:p>
              <a:p>
                <a:pPr marL="742950" lvl="1" indent="-285750">
                  <a:buFont typeface="Wingdings" panose="05000000000000000000" pitchFamily="2" charset="2"/>
                  <a:buChar char="Ø"/>
                </a:pPr>
                <a:r>
                  <a:rPr lang="en-GB" dirty="0">
                    <a:latin typeface="CMR12"/>
                  </a:rPr>
                  <a:t>In simulation the filter has order 4 and the gain magnitude is -3 dB at 3</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𝑟𝑓</m:t>
                        </m:r>
                      </m:sub>
                    </m:sSub>
                  </m:oMath>
                </a14:m>
                <a:r>
                  <a:rPr lang="en-GB" dirty="0"/>
                  <a:t>.</a:t>
                </a:r>
              </a:p>
            </p:txBody>
          </p:sp>
        </mc:Choice>
        <mc:Fallback xmlns="">
          <p:sp>
            <p:nvSpPr>
              <p:cNvPr id="2" name="CasellaDiTesto 1">
                <a:extLst>
                  <a:ext uri="{FF2B5EF4-FFF2-40B4-BE49-F238E27FC236}">
                    <a16:creationId xmlns:a16="http://schemas.microsoft.com/office/drawing/2014/main" id="{EBA80CF1-C4A6-4F64-916B-74B242F6CB78}"/>
                  </a:ext>
                </a:extLst>
              </p:cNvPr>
              <p:cNvSpPr txBox="1">
                <a:spLocks noRot="1" noChangeAspect="1" noMove="1" noResize="1" noEditPoints="1" noAdjustHandles="1" noChangeArrowheads="1" noChangeShapeType="1" noTextEdit="1"/>
              </p:cNvSpPr>
              <p:nvPr/>
            </p:nvSpPr>
            <p:spPr>
              <a:xfrm>
                <a:off x="1" y="906980"/>
                <a:ext cx="12192000" cy="966996"/>
              </a:xfrm>
              <a:prstGeom prst="rect">
                <a:avLst/>
              </a:prstGeom>
              <a:blipFill>
                <a:blip r:embed="rId5"/>
                <a:stretch>
                  <a:fillRect l="-300" t="-3165" b="-7595"/>
                </a:stretch>
              </a:blipFill>
            </p:spPr>
            <p:txBody>
              <a:bodyPr/>
              <a:lstStyle/>
              <a:p>
                <a:r>
                  <a:rPr lang="en-GB">
                    <a:noFill/>
                  </a:rPr>
                  <a:t> </a:t>
                </a:r>
              </a:p>
            </p:txBody>
          </p:sp>
        </mc:Fallback>
      </mc:AlternateContent>
      <p:sp>
        <p:nvSpPr>
          <p:cNvPr id="34" name="Rettangolo 33">
            <a:extLst>
              <a:ext uri="{FF2B5EF4-FFF2-40B4-BE49-F238E27FC236}">
                <a16:creationId xmlns:a16="http://schemas.microsoft.com/office/drawing/2014/main" id="{B2D847C7-886D-40A2-95B0-3441185835A6}"/>
              </a:ext>
            </a:extLst>
          </p:cNvPr>
          <p:cNvSpPr/>
          <p:nvPr/>
        </p:nvSpPr>
        <p:spPr>
          <a:xfrm>
            <a:off x="101354" y="2497694"/>
            <a:ext cx="335599" cy="192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ttangolo 36">
            <a:extLst>
              <a:ext uri="{FF2B5EF4-FFF2-40B4-BE49-F238E27FC236}">
                <a16:creationId xmlns:a16="http://schemas.microsoft.com/office/drawing/2014/main" id="{8B67B30E-86FA-452F-8F45-2A17E40FC3CE}"/>
              </a:ext>
            </a:extLst>
          </p:cNvPr>
          <p:cNvSpPr/>
          <p:nvPr/>
        </p:nvSpPr>
        <p:spPr>
          <a:xfrm>
            <a:off x="6119090" y="2539162"/>
            <a:ext cx="369455" cy="192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ttangolo 40">
            <a:extLst>
              <a:ext uri="{FF2B5EF4-FFF2-40B4-BE49-F238E27FC236}">
                <a16:creationId xmlns:a16="http://schemas.microsoft.com/office/drawing/2014/main" id="{543EBF84-78EC-48FA-ACB7-6BA9186BF522}"/>
              </a:ext>
            </a:extLst>
          </p:cNvPr>
          <p:cNvSpPr/>
          <p:nvPr/>
        </p:nvSpPr>
        <p:spPr>
          <a:xfrm>
            <a:off x="2538070" y="4972849"/>
            <a:ext cx="1396621"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223EDC72-27A4-4123-812A-D38471DF786E}"/>
                  </a:ext>
                </a:extLst>
              </p:cNvPr>
              <p:cNvSpPr txBox="1"/>
              <p:nvPr/>
            </p:nvSpPr>
            <p:spPr>
              <a:xfrm>
                <a:off x="8372585" y="2463728"/>
                <a:ext cx="774107" cy="429220"/>
              </a:xfrm>
              <a:prstGeom prst="rect">
                <a:avLst/>
              </a:prstGeom>
              <a:noFill/>
            </p:spPr>
            <p:txBody>
              <a:bodyPr wrap="square" rtlCol="0">
                <a:spAutoFit/>
              </a:bodyPr>
              <a:lstStyle/>
              <a:p>
                <a:r>
                  <a:rPr lang="en-GB" sz="2000" b="1" dirty="0"/>
                  <a:t>6</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43" name="CasellaDiTesto 42">
                <a:extLst>
                  <a:ext uri="{FF2B5EF4-FFF2-40B4-BE49-F238E27FC236}">
                    <a16:creationId xmlns:a16="http://schemas.microsoft.com/office/drawing/2014/main" id="{223EDC72-27A4-4123-812A-D38471DF786E}"/>
                  </a:ext>
                </a:extLst>
              </p:cNvPr>
              <p:cNvSpPr txBox="1">
                <a:spLocks noRot="1" noChangeAspect="1" noMove="1" noResize="1" noEditPoints="1" noAdjustHandles="1" noChangeArrowheads="1" noChangeShapeType="1" noTextEdit="1"/>
              </p:cNvSpPr>
              <p:nvPr/>
            </p:nvSpPr>
            <p:spPr>
              <a:xfrm>
                <a:off x="8372585" y="2463728"/>
                <a:ext cx="774107" cy="429220"/>
              </a:xfrm>
              <a:prstGeom prst="rect">
                <a:avLst/>
              </a:prstGeom>
              <a:blipFill>
                <a:blip r:embed="rId6"/>
                <a:stretch>
                  <a:fillRect l="-7874" t="-5634" b="-183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012796DD-93FC-4B1E-97B1-B03A877CF6AF}"/>
                  </a:ext>
                </a:extLst>
              </p:cNvPr>
              <p:cNvSpPr txBox="1"/>
              <p:nvPr/>
            </p:nvSpPr>
            <p:spPr>
              <a:xfrm rot="16200000">
                <a:off x="-1327468" y="3097847"/>
                <a:ext cx="3252807" cy="423770"/>
              </a:xfrm>
              <a:prstGeom prst="rect">
                <a:avLst/>
              </a:prstGeom>
              <a:noFill/>
            </p:spPr>
            <p:txBody>
              <a:bodyPr wrap="square" rtlCol="0">
                <a:spAutoFit/>
              </a:bodyPr>
              <a:lstStyle/>
              <a:p>
                <a14:m>
                  <m:oMath xmlns:m="http://schemas.openxmlformats.org/officeDocument/2006/math">
                    <m:r>
                      <a:rPr lang="en-GB" sz="2000" b="0" i="1" smtClean="0">
                        <a:solidFill>
                          <a:srgbClr val="BF00BF"/>
                        </a:solidFill>
                        <a:latin typeface="Cambria Math" panose="02040503050406030204" pitchFamily="18" charset="0"/>
                        <a:ea typeface="Cambria Math" panose="02040503050406030204" pitchFamily="18" charset="0"/>
                      </a:rPr>
                      <m:t>𝜆</m:t>
                    </m:r>
                  </m:oMath>
                </a14:m>
                <a:r>
                  <a:rPr lang="en-GB" sz="2000" dirty="0"/>
                  <a:t>, </a:t>
                </a:r>
                <a14:m>
                  <m:oMath xmlns:m="http://schemas.openxmlformats.org/officeDocument/2006/math">
                    <m:sSub>
                      <m:sSubPr>
                        <m:ctrlPr>
                          <a:rPr lang="en-GB" sz="2000" i="1">
                            <a:solidFill>
                              <a:srgbClr val="0000FF"/>
                            </a:solidFill>
                            <a:latin typeface="Cambria Math" panose="02040503050406030204" pitchFamily="18" charset="0"/>
                          </a:rPr>
                        </m:ctrlPr>
                      </m:sSubPr>
                      <m:e>
                        <m:r>
                          <a:rPr lang="en-GB" sz="2000" b="0" i="1">
                            <a:solidFill>
                              <a:srgbClr val="0000FF"/>
                            </a:solidFill>
                            <a:latin typeface="Cambria Math" panose="02040503050406030204" pitchFamily="18" charset="0"/>
                          </a:rPr>
                          <m:t>𝑉</m:t>
                        </m:r>
                      </m:e>
                      <m:sub>
                        <m:r>
                          <a:rPr lang="en-GB" sz="2000" b="0" i="1">
                            <a:solidFill>
                              <a:srgbClr val="0000FF"/>
                            </a:solidFill>
                            <a:latin typeface="Cambria Math" panose="02040503050406030204" pitchFamily="18" charset="0"/>
                          </a:rPr>
                          <m:t>𝑐𝑜𝑚𝑏</m:t>
                        </m:r>
                      </m:sub>
                    </m:sSub>
                  </m:oMath>
                </a14:m>
                <a:r>
                  <a:rPr lang="en-GB" sz="2000" dirty="0"/>
                  <a:t>,</a:t>
                </a:r>
                <a:r>
                  <a:rPr lang="en-GB" sz="2000" dirty="0">
                    <a:solidFill>
                      <a:srgbClr val="007F00"/>
                    </a:solidFill>
                  </a:rPr>
                  <a:t> </a:t>
                </a:r>
                <a14:m>
                  <m:oMath xmlns:m="http://schemas.openxmlformats.org/officeDocument/2006/math">
                    <m:sSub>
                      <m:sSubPr>
                        <m:ctrlPr>
                          <a:rPr lang="en-GB" sz="2000" i="1">
                            <a:solidFill>
                              <a:srgbClr val="007F00"/>
                            </a:solidFill>
                            <a:latin typeface="Cambria Math" panose="02040503050406030204" pitchFamily="18" charset="0"/>
                          </a:rPr>
                        </m:ctrlPr>
                      </m:sSubPr>
                      <m:e>
                        <m:r>
                          <a:rPr lang="en-GB" sz="2000" b="0" i="1">
                            <a:solidFill>
                              <a:srgbClr val="007F00"/>
                            </a:solidFill>
                            <a:latin typeface="Cambria Math" panose="02040503050406030204" pitchFamily="18" charset="0"/>
                          </a:rPr>
                          <m:t>𝑉</m:t>
                        </m:r>
                      </m:e>
                      <m:sub>
                        <m:r>
                          <a:rPr lang="en-GB" sz="2000" b="0" i="1">
                            <a:solidFill>
                              <a:srgbClr val="007F00"/>
                            </a:solidFill>
                            <a:latin typeface="Cambria Math" panose="02040503050406030204" pitchFamily="18" charset="0"/>
                          </a:rPr>
                          <m:t>𝑚𝑖𝑥</m:t>
                        </m:r>
                      </m:sub>
                    </m:sSub>
                  </m:oMath>
                </a14:m>
                <a:r>
                  <a:rPr lang="en-GB" sz="2000" dirty="0"/>
                  <a:t>, </a:t>
                </a:r>
                <a14:m>
                  <m:oMath xmlns:m="http://schemas.openxmlformats.org/officeDocument/2006/math">
                    <m:sSub>
                      <m:sSubPr>
                        <m:ctrlPr>
                          <a:rPr lang="en-GB" sz="2000" i="1" smtClean="0">
                            <a:solidFill>
                              <a:srgbClr val="01BFBF"/>
                            </a:solidFill>
                            <a:latin typeface="Cambria Math" panose="02040503050406030204" pitchFamily="18" charset="0"/>
                          </a:rPr>
                        </m:ctrlPr>
                      </m:sSubPr>
                      <m:e>
                        <m:r>
                          <a:rPr lang="en-GB" sz="2000" i="1">
                            <a:solidFill>
                              <a:srgbClr val="01BFBF"/>
                            </a:solidFill>
                            <a:latin typeface="Cambria Math" panose="02040503050406030204" pitchFamily="18" charset="0"/>
                          </a:rPr>
                          <m:t>𝑉</m:t>
                        </m:r>
                      </m:e>
                      <m:sub>
                        <m:r>
                          <a:rPr lang="en-GB" sz="2000" b="0" i="1" smtClean="0">
                            <a:solidFill>
                              <a:srgbClr val="01BFBF"/>
                            </a:solidFill>
                            <a:latin typeface="Cambria Math" panose="02040503050406030204" pitchFamily="18" charset="0"/>
                          </a:rPr>
                          <m:t>𝑙𝑝𝑓</m:t>
                        </m:r>
                      </m:sub>
                    </m:sSub>
                  </m:oMath>
                </a14:m>
                <a:r>
                  <a:rPr lang="en-GB" sz="2000" dirty="0">
                    <a:solidFill>
                      <a:srgbClr val="01BFBF"/>
                    </a:solidFill>
                  </a:rPr>
                  <a:t> </a:t>
                </a:r>
                <a:r>
                  <a:rPr lang="en-GB" sz="2000" dirty="0"/>
                  <a:t>[a.u.]</a:t>
                </a:r>
              </a:p>
            </p:txBody>
          </p:sp>
        </mc:Choice>
        <mc:Fallback xmlns="">
          <p:sp>
            <p:nvSpPr>
              <p:cNvPr id="51" name="CasellaDiTesto 50">
                <a:extLst>
                  <a:ext uri="{FF2B5EF4-FFF2-40B4-BE49-F238E27FC236}">
                    <a16:creationId xmlns:a16="http://schemas.microsoft.com/office/drawing/2014/main" id="{012796DD-93FC-4B1E-97B1-B03A877CF6AF}"/>
                  </a:ext>
                </a:extLst>
              </p:cNvPr>
              <p:cNvSpPr txBox="1">
                <a:spLocks noRot="1" noChangeAspect="1" noMove="1" noResize="1" noEditPoints="1" noAdjustHandles="1" noChangeArrowheads="1" noChangeShapeType="1" noTextEdit="1"/>
              </p:cNvSpPr>
              <p:nvPr/>
            </p:nvSpPr>
            <p:spPr>
              <a:xfrm rot="16200000">
                <a:off x="-1327468" y="3097847"/>
                <a:ext cx="3252807" cy="423770"/>
              </a:xfrm>
              <a:prstGeom prst="rect">
                <a:avLst/>
              </a:prstGeom>
              <a:blipFill>
                <a:blip r:embed="rId7"/>
                <a:stretch>
                  <a:fillRect l="-5714"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22FE8490-15CD-42CF-80AC-FE72253B1087}"/>
                  </a:ext>
                </a:extLst>
              </p:cNvPr>
              <p:cNvSpPr txBox="1"/>
              <p:nvPr/>
            </p:nvSpPr>
            <p:spPr>
              <a:xfrm>
                <a:off x="3129433" y="4887257"/>
                <a:ext cx="923456" cy="400110"/>
              </a:xfrm>
              <a:prstGeom prst="rect">
                <a:avLst/>
              </a:prstGeom>
              <a:noFill/>
            </p:spPr>
            <p:txBody>
              <a:bodyPr wrap="square">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𝑡</m:t>
                    </m:r>
                  </m:oMath>
                </a14:m>
                <a:r>
                  <a:rPr lang="en-GB" sz="2000" dirty="0"/>
                  <a:t> [ns]</a:t>
                </a:r>
              </a:p>
            </p:txBody>
          </p:sp>
        </mc:Choice>
        <mc:Fallback xmlns="">
          <p:sp>
            <p:nvSpPr>
              <p:cNvPr id="53" name="CasellaDiTesto 52">
                <a:extLst>
                  <a:ext uri="{FF2B5EF4-FFF2-40B4-BE49-F238E27FC236}">
                    <a16:creationId xmlns:a16="http://schemas.microsoft.com/office/drawing/2014/main" id="{22FE8490-15CD-42CF-80AC-FE72253B1087}"/>
                  </a:ext>
                </a:extLst>
              </p:cNvPr>
              <p:cNvSpPr txBox="1">
                <a:spLocks noRot="1" noChangeAspect="1" noMove="1" noResize="1" noEditPoints="1" noAdjustHandles="1" noChangeArrowheads="1" noChangeShapeType="1" noTextEdit="1"/>
              </p:cNvSpPr>
              <p:nvPr/>
            </p:nvSpPr>
            <p:spPr>
              <a:xfrm>
                <a:off x="3129433" y="4887257"/>
                <a:ext cx="923456" cy="400110"/>
              </a:xfrm>
              <a:prstGeom prst="rect">
                <a:avLst/>
              </a:prstGeom>
              <a:blipFill>
                <a:blip r:embed="rId8"/>
                <a:stretch>
                  <a:fillRect t="-9231" r="-2632" b="-2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355C77CE-43FA-41B2-BEAF-E5875F8C1288}"/>
                  </a:ext>
                </a:extLst>
              </p:cNvPr>
              <p:cNvSpPr txBox="1"/>
              <p:nvPr/>
            </p:nvSpPr>
            <p:spPr>
              <a:xfrm rot="16200000">
                <a:off x="11004418" y="3246391"/>
                <a:ext cx="1523940" cy="423770"/>
              </a:xfrm>
              <a:prstGeom prst="rect">
                <a:avLst/>
              </a:prstGeom>
              <a:noFill/>
            </p:spPr>
            <p:txBody>
              <a:bodyPr wrap="square">
                <a:spAutoFit/>
              </a:bodyPr>
              <a:lstStyle/>
              <a:p>
                <a:r>
                  <a:rPr lang="en-GB" sz="2000" dirty="0">
                    <a:solidFill>
                      <a:srgbClr val="BFBF01"/>
                    </a:solidFill>
                  </a:rPr>
                  <a:t>|</a:t>
                </a:r>
                <a14:m>
                  <m:oMath xmlns:m="http://schemas.openxmlformats.org/officeDocument/2006/math">
                    <m:sSub>
                      <m:sSubPr>
                        <m:ctrlPr>
                          <a:rPr lang="en-GB" sz="2000" i="1" smtClean="0">
                            <a:solidFill>
                              <a:srgbClr val="BFBF01"/>
                            </a:solidFill>
                            <a:latin typeface="Cambria Math" panose="02040503050406030204" pitchFamily="18" charset="0"/>
                          </a:rPr>
                        </m:ctrlPr>
                      </m:sSubPr>
                      <m:e>
                        <m:r>
                          <a:rPr lang="en-GB" sz="2000" b="0" i="1" smtClean="0">
                            <a:solidFill>
                              <a:srgbClr val="BFBF01"/>
                            </a:solidFill>
                            <a:latin typeface="Cambria Math" panose="02040503050406030204" pitchFamily="18" charset="0"/>
                          </a:rPr>
                          <m:t>𝐵</m:t>
                        </m:r>
                      </m:e>
                      <m:sub>
                        <m:r>
                          <a:rPr lang="en-GB" sz="2000" b="0" i="1" smtClean="0">
                            <a:solidFill>
                              <a:srgbClr val="BFBF01"/>
                            </a:solidFill>
                            <a:latin typeface="Cambria Math" panose="02040503050406030204" pitchFamily="18" charset="0"/>
                          </a:rPr>
                          <m:t>𝑙𝑝</m:t>
                        </m:r>
                      </m:sub>
                    </m:sSub>
                  </m:oMath>
                </a14:m>
                <a:r>
                  <a:rPr lang="en-GB" sz="2000" dirty="0">
                    <a:solidFill>
                      <a:srgbClr val="BFBF01"/>
                    </a:solidFill>
                  </a:rPr>
                  <a:t>|[a.u.]</a:t>
                </a:r>
              </a:p>
            </p:txBody>
          </p:sp>
        </mc:Choice>
        <mc:Fallback xmlns="">
          <p:sp>
            <p:nvSpPr>
              <p:cNvPr id="55" name="CasellaDiTesto 54">
                <a:extLst>
                  <a:ext uri="{FF2B5EF4-FFF2-40B4-BE49-F238E27FC236}">
                    <a16:creationId xmlns:a16="http://schemas.microsoft.com/office/drawing/2014/main" id="{355C77CE-43FA-41B2-BEAF-E5875F8C1288}"/>
                  </a:ext>
                </a:extLst>
              </p:cNvPr>
              <p:cNvSpPr txBox="1">
                <a:spLocks noRot="1" noChangeAspect="1" noMove="1" noResize="1" noEditPoints="1" noAdjustHandles="1" noChangeArrowheads="1" noChangeShapeType="1" noTextEdit="1"/>
              </p:cNvSpPr>
              <p:nvPr/>
            </p:nvSpPr>
            <p:spPr>
              <a:xfrm rot="16200000">
                <a:off x="11004418" y="3246391"/>
                <a:ext cx="1523940" cy="423770"/>
              </a:xfrm>
              <a:prstGeom prst="rect">
                <a:avLst/>
              </a:prstGeom>
              <a:blipFill>
                <a:blip r:embed="rId9"/>
                <a:stretch>
                  <a:fillRect l="-5714" r="-20000" b="-44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id="{77565317-2AC8-40B7-9C7C-3B114F39D4A1}"/>
                  </a:ext>
                </a:extLst>
              </p:cNvPr>
              <p:cNvSpPr txBox="1"/>
              <p:nvPr/>
            </p:nvSpPr>
            <p:spPr>
              <a:xfrm>
                <a:off x="9936756" y="2474595"/>
                <a:ext cx="887301" cy="429220"/>
              </a:xfrm>
              <a:prstGeom prst="rect">
                <a:avLst/>
              </a:prstGeom>
              <a:noFill/>
            </p:spPr>
            <p:txBody>
              <a:bodyPr wrap="square" rtlCol="0">
                <a:spAutoFit/>
              </a:bodyPr>
              <a:lstStyle/>
              <a:p>
                <a:r>
                  <a:rPr lang="en-GB" sz="2000" b="1" dirty="0"/>
                  <a:t>1</a:t>
                </a:r>
                <a14:m>
                  <m:oMath xmlns:m="http://schemas.openxmlformats.org/officeDocument/2006/math">
                    <m:r>
                      <a:rPr lang="en-GB" sz="2000" b="1" i="0" smtClean="0">
                        <a:latin typeface="Cambria Math" panose="02040503050406030204" pitchFamily="18" charset="0"/>
                      </a:rPr>
                      <m:t>𝟐</m:t>
                    </m:r>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59" name="CasellaDiTesto 58">
                <a:extLst>
                  <a:ext uri="{FF2B5EF4-FFF2-40B4-BE49-F238E27FC236}">
                    <a16:creationId xmlns:a16="http://schemas.microsoft.com/office/drawing/2014/main" id="{77565317-2AC8-40B7-9C7C-3B114F39D4A1}"/>
                  </a:ext>
                </a:extLst>
              </p:cNvPr>
              <p:cNvSpPr txBox="1">
                <a:spLocks noRot="1" noChangeAspect="1" noMove="1" noResize="1" noEditPoints="1" noAdjustHandles="1" noChangeArrowheads="1" noChangeShapeType="1" noTextEdit="1"/>
              </p:cNvSpPr>
              <p:nvPr/>
            </p:nvSpPr>
            <p:spPr>
              <a:xfrm>
                <a:off x="9936756" y="2474595"/>
                <a:ext cx="887301" cy="429220"/>
              </a:xfrm>
              <a:prstGeom prst="rect">
                <a:avLst/>
              </a:prstGeom>
              <a:blipFill>
                <a:blip r:embed="rId11"/>
                <a:stretch>
                  <a:fillRect l="-6849" t="-7143" b="-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088C7351-0841-41DC-810B-61CF4FBA5075}"/>
                  </a:ext>
                </a:extLst>
              </p:cNvPr>
              <p:cNvSpPr txBox="1"/>
              <p:nvPr/>
            </p:nvSpPr>
            <p:spPr>
              <a:xfrm>
                <a:off x="7532349" y="2486281"/>
                <a:ext cx="887301" cy="429220"/>
              </a:xfrm>
              <a:prstGeom prst="rect">
                <a:avLst/>
              </a:prstGeom>
              <a:noFill/>
            </p:spPr>
            <p:txBody>
              <a:bodyPr wrap="square" rtlCol="0">
                <a:spAutoFit/>
              </a:bodyPr>
              <a:lstStyle/>
              <a:p>
                <a:r>
                  <a:rPr lang="en-GB" sz="2000" b="1" dirty="0"/>
                  <a:t>3</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61" name="CasellaDiTesto 60">
                <a:extLst>
                  <a:ext uri="{FF2B5EF4-FFF2-40B4-BE49-F238E27FC236}">
                    <a16:creationId xmlns:a16="http://schemas.microsoft.com/office/drawing/2014/main" id="{088C7351-0841-41DC-810B-61CF4FBA5075}"/>
                  </a:ext>
                </a:extLst>
              </p:cNvPr>
              <p:cNvSpPr txBox="1">
                <a:spLocks noRot="1" noChangeAspect="1" noMove="1" noResize="1" noEditPoints="1" noAdjustHandles="1" noChangeArrowheads="1" noChangeShapeType="1" noTextEdit="1"/>
              </p:cNvSpPr>
              <p:nvPr/>
            </p:nvSpPr>
            <p:spPr>
              <a:xfrm>
                <a:off x="7532349" y="2486281"/>
                <a:ext cx="887301" cy="429220"/>
              </a:xfrm>
              <a:prstGeom prst="rect">
                <a:avLst/>
              </a:prstGeom>
              <a:blipFill>
                <a:blip r:embed="rId12"/>
                <a:stretch>
                  <a:fillRect l="-7586" t="-7143" b="-20000"/>
                </a:stretch>
              </a:blipFill>
            </p:spPr>
            <p:txBody>
              <a:bodyPr/>
              <a:lstStyle/>
              <a:p>
                <a:r>
                  <a:rPr lang="en-GB">
                    <a:noFill/>
                  </a:rPr>
                  <a:t> </a:t>
                </a:r>
              </a:p>
            </p:txBody>
          </p:sp>
        </mc:Fallback>
      </mc:AlternateContent>
      <p:sp>
        <p:nvSpPr>
          <p:cNvPr id="64" name="Rettangolo 63">
            <a:extLst>
              <a:ext uri="{FF2B5EF4-FFF2-40B4-BE49-F238E27FC236}">
                <a16:creationId xmlns:a16="http://schemas.microsoft.com/office/drawing/2014/main" id="{AAC92702-260C-48C3-B0C8-2E8DF54EDA95}"/>
              </a:ext>
            </a:extLst>
          </p:cNvPr>
          <p:cNvSpPr/>
          <p:nvPr/>
        </p:nvSpPr>
        <p:spPr>
          <a:xfrm>
            <a:off x="7698765" y="4987079"/>
            <a:ext cx="2504840" cy="322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49" name="CasellaDiTesto 48">
            <a:extLst>
              <a:ext uri="{FF2B5EF4-FFF2-40B4-BE49-F238E27FC236}">
                <a16:creationId xmlns:a16="http://schemas.microsoft.com/office/drawing/2014/main" id="{4FEE1AE9-DC2D-499B-9C32-9C50EDA245C6}"/>
              </a:ext>
            </a:extLst>
          </p:cNvPr>
          <p:cNvSpPr txBox="1"/>
          <p:nvPr/>
        </p:nvSpPr>
        <p:spPr>
          <a:xfrm>
            <a:off x="8025508" y="4887257"/>
            <a:ext cx="2015215" cy="400110"/>
          </a:xfrm>
          <a:prstGeom prst="rect">
            <a:avLst/>
          </a:prstGeom>
          <a:noFill/>
        </p:spPr>
        <p:txBody>
          <a:bodyPr wrap="square">
            <a:spAutoFit/>
          </a:bodyPr>
          <a:lstStyle/>
          <a:p>
            <a:r>
              <a:rPr lang="en-GB" sz="2000" dirty="0"/>
              <a:t>Frequency [GHz]</a:t>
            </a:r>
          </a:p>
        </p:txBody>
      </p:sp>
      <mc:AlternateContent xmlns:mc="http://schemas.openxmlformats.org/markup-compatibility/2006" xmlns:a14="http://schemas.microsoft.com/office/drawing/2010/main">
        <mc:Choice Requires="a14">
          <p:sp>
            <p:nvSpPr>
              <p:cNvPr id="66" name="CasellaDiTesto 65">
                <a:extLst>
                  <a:ext uri="{FF2B5EF4-FFF2-40B4-BE49-F238E27FC236}">
                    <a16:creationId xmlns:a16="http://schemas.microsoft.com/office/drawing/2014/main" id="{4B5B6E18-4DC7-4E7C-8568-B6E7101B9694}"/>
                  </a:ext>
                </a:extLst>
              </p:cNvPr>
              <p:cNvSpPr txBox="1"/>
              <p:nvPr/>
            </p:nvSpPr>
            <p:spPr>
              <a:xfrm>
                <a:off x="9233" y="6068635"/>
                <a:ext cx="11562921" cy="967829"/>
              </a:xfrm>
              <a:prstGeom prst="rect">
                <a:avLst/>
              </a:prstGeom>
              <a:noFill/>
            </p:spPr>
            <p:txBody>
              <a:bodyPr wrap="square">
                <a:spAutoFit/>
              </a:bodyPr>
              <a:lstStyle/>
              <a:p>
                <a:pPr marL="742950" lvl="1" indent="-285750">
                  <a:buFont typeface="Wingdings" panose="05000000000000000000" pitchFamily="2" charset="2"/>
                  <a:buChar char="Ø"/>
                </a:pP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𝑙𝑝𝑓</m:t>
                        </m:r>
                      </m:sub>
                    </m:sSub>
                  </m:oMath>
                </a14:m>
                <a:r>
                  <a:rPr lang="en-GB" dirty="0">
                    <a:solidFill>
                      <a:schemeClr val="tx1"/>
                    </a:solidFill>
                  </a:rPr>
                  <a:t> doesn’t </a:t>
                </a:r>
                <a:r>
                  <a:rPr lang="en-GB" dirty="0"/>
                  <a:t>oscillate around zero due to the lack of compensation for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𝑡</m:t>
                        </m:r>
                      </m:e>
                      <m:sub>
                        <m:r>
                          <a:rPr lang="en-GB" b="0" i="1">
                            <a:solidFill>
                              <a:schemeClr val="tx1"/>
                            </a:solidFill>
                            <a:latin typeface="Cambria Math" panose="02040503050406030204" pitchFamily="18" charset="0"/>
                          </a:rPr>
                          <m:t>𝑎</m:t>
                        </m:r>
                      </m:sub>
                      <m:sup>
                        <m:r>
                          <a:rPr lang="en-GB" b="0" i="1">
                            <a:solidFill>
                              <a:schemeClr val="tx1"/>
                            </a:solidFill>
                            <a:latin typeface="Cambria Math" panose="02040503050406030204" pitchFamily="18" charset="0"/>
                          </a:rPr>
                          <m:t>′</m:t>
                        </m:r>
                      </m:sup>
                    </m:sSubSup>
                  </m:oMath>
                </a14:m>
                <a:r>
                  <a:rPr lang="en-GB" dirty="0"/>
                  <a:t>.</a:t>
                </a:r>
              </a:p>
              <a:p>
                <a:pPr marL="742950" lvl="1" indent="-285750">
                  <a:buFont typeface="Wingdings" panose="05000000000000000000" pitchFamily="2" charset="2"/>
                  <a:buChar char="Ø"/>
                </a:pP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𝑙𝑝𝑓</m:t>
                        </m:r>
                      </m:sub>
                    </m:sSub>
                  </m:oMath>
                </a14:m>
                <a:r>
                  <a:rPr lang="en-GB" dirty="0"/>
                  <a:t> extends to the adjacent bucket, leading to potential coupling in phase detection.</a:t>
                </a:r>
              </a:p>
              <a:p>
                <a:pPr marL="742950" lvl="1" indent="-285750">
                  <a:buFont typeface="Wingdings" panose="05000000000000000000" pitchFamily="2" charset="2"/>
                  <a:buChar char="Ø"/>
                </a:pPr>
                <a:endParaRPr lang="en-GB" dirty="0"/>
              </a:p>
            </p:txBody>
          </p:sp>
        </mc:Choice>
        <mc:Fallback xmlns="">
          <p:sp>
            <p:nvSpPr>
              <p:cNvPr id="66" name="CasellaDiTesto 65">
                <a:extLst>
                  <a:ext uri="{FF2B5EF4-FFF2-40B4-BE49-F238E27FC236}">
                    <a16:creationId xmlns:a16="http://schemas.microsoft.com/office/drawing/2014/main" id="{4B5B6E18-4DC7-4E7C-8568-B6E7101B9694}"/>
                  </a:ext>
                </a:extLst>
              </p:cNvPr>
              <p:cNvSpPr txBox="1">
                <a:spLocks noRot="1" noChangeAspect="1" noMove="1" noResize="1" noEditPoints="1" noAdjustHandles="1" noChangeArrowheads="1" noChangeShapeType="1" noTextEdit="1"/>
              </p:cNvSpPr>
              <p:nvPr/>
            </p:nvSpPr>
            <p:spPr>
              <a:xfrm>
                <a:off x="9233" y="6068635"/>
                <a:ext cx="11562921" cy="967829"/>
              </a:xfrm>
              <a:prstGeom prst="rect">
                <a:avLst/>
              </a:prstGeom>
              <a:blipFill>
                <a:blip r:embed="rId13"/>
                <a:stretch>
                  <a:fillRect t="-31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70B98CF2-BD01-47BB-8BB7-AC9A9769F443}"/>
                  </a:ext>
                </a:extLst>
              </p:cNvPr>
              <p:cNvSpPr txBox="1"/>
              <p:nvPr/>
            </p:nvSpPr>
            <p:spPr>
              <a:xfrm>
                <a:off x="4138140" y="1991847"/>
                <a:ext cx="535620" cy="429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𝒕</m:t>
                          </m:r>
                        </m:e>
                        <m:sub>
                          <m:r>
                            <a:rPr lang="en-GB" sz="2000" b="1" i="1" smtClean="0">
                              <a:latin typeface="Cambria Math" panose="02040503050406030204" pitchFamily="18" charset="0"/>
                            </a:rPr>
                            <m:t>𝒓𝒇</m:t>
                          </m:r>
                        </m:sub>
                      </m:sSub>
                    </m:oMath>
                  </m:oMathPara>
                </a14:m>
                <a:endParaRPr lang="en-GB" b="1" dirty="0"/>
              </a:p>
            </p:txBody>
          </p:sp>
        </mc:Choice>
        <mc:Fallback xmlns="">
          <p:sp>
            <p:nvSpPr>
              <p:cNvPr id="70" name="CasellaDiTesto 69">
                <a:extLst>
                  <a:ext uri="{FF2B5EF4-FFF2-40B4-BE49-F238E27FC236}">
                    <a16:creationId xmlns:a16="http://schemas.microsoft.com/office/drawing/2014/main" id="{70B98CF2-BD01-47BB-8BB7-AC9A9769F443}"/>
                  </a:ext>
                </a:extLst>
              </p:cNvPr>
              <p:cNvSpPr txBox="1">
                <a:spLocks noRot="1" noChangeAspect="1" noMove="1" noResize="1" noEditPoints="1" noAdjustHandles="1" noChangeArrowheads="1" noChangeShapeType="1" noTextEdit="1"/>
              </p:cNvSpPr>
              <p:nvPr/>
            </p:nvSpPr>
            <p:spPr>
              <a:xfrm>
                <a:off x="4138140" y="1991847"/>
                <a:ext cx="535620" cy="429220"/>
              </a:xfrm>
              <a:prstGeom prst="rect">
                <a:avLst/>
              </a:prstGeom>
              <a:blipFill>
                <a:blip r:embed="rId14"/>
                <a:stretch>
                  <a:fillRect b="-1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CasellaDiTesto 71">
                <a:extLst>
                  <a:ext uri="{FF2B5EF4-FFF2-40B4-BE49-F238E27FC236}">
                    <a16:creationId xmlns:a16="http://schemas.microsoft.com/office/drawing/2014/main" id="{87A3B099-3CB0-4809-94D5-6198EE2DD065}"/>
                  </a:ext>
                </a:extLst>
              </p:cNvPr>
              <p:cNvSpPr txBox="1"/>
              <p:nvPr/>
            </p:nvSpPr>
            <p:spPr>
              <a:xfrm>
                <a:off x="1811176" y="1992438"/>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rgbClr val="FF0000"/>
                              </a:solidFill>
                              <a:latin typeface="Cambria Math" panose="02040503050406030204" pitchFamily="18" charset="0"/>
                            </a:rPr>
                          </m:ctrlPr>
                        </m:sSubPr>
                        <m:e>
                          <m:r>
                            <a:rPr lang="en-GB" sz="2000" b="1" i="1" smtClean="0">
                              <a:solidFill>
                                <a:srgbClr val="FF0000"/>
                              </a:solidFill>
                              <a:latin typeface="Cambria Math" panose="02040503050406030204" pitchFamily="18" charset="0"/>
                              <a:ea typeface="Cambria Math" panose="02040503050406030204" pitchFamily="18" charset="0"/>
                            </a:rPr>
                            <m:t>∆</m:t>
                          </m:r>
                          <m:r>
                            <a:rPr lang="en-GB" sz="2000" b="1" i="1" smtClean="0">
                              <a:solidFill>
                                <a:srgbClr val="FF0000"/>
                              </a:solidFill>
                              <a:latin typeface="Cambria Math" panose="02040503050406030204" pitchFamily="18" charset="0"/>
                              <a:ea typeface="Cambria Math" panose="02040503050406030204" pitchFamily="18" charset="0"/>
                            </a:rPr>
                            <m:t>𝒕</m:t>
                          </m:r>
                        </m:e>
                        <m:sub>
                          <m:r>
                            <a:rPr lang="en-GB" sz="2000" b="1" i="1" smtClean="0">
                              <a:solidFill>
                                <a:srgbClr val="FF0000"/>
                              </a:solidFill>
                              <a:latin typeface="Cambria Math" panose="02040503050406030204" pitchFamily="18" charset="0"/>
                            </a:rPr>
                            <m:t>𝒔</m:t>
                          </m:r>
                        </m:sub>
                      </m:sSub>
                    </m:oMath>
                  </m:oMathPara>
                </a14:m>
                <a:endParaRPr lang="en-GB" sz="2400" b="1" dirty="0"/>
              </a:p>
            </p:txBody>
          </p:sp>
        </mc:Choice>
        <mc:Fallback xmlns="">
          <p:sp>
            <p:nvSpPr>
              <p:cNvPr id="72" name="CasellaDiTesto 71">
                <a:extLst>
                  <a:ext uri="{FF2B5EF4-FFF2-40B4-BE49-F238E27FC236}">
                    <a16:creationId xmlns:a16="http://schemas.microsoft.com/office/drawing/2014/main" id="{87A3B099-3CB0-4809-94D5-6198EE2DD065}"/>
                  </a:ext>
                </a:extLst>
              </p:cNvPr>
              <p:cNvSpPr txBox="1">
                <a:spLocks noRot="1" noChangeAspect="1" noMove="1" noResize="1" noEditPoints="1" noAdjustHandles="1" noChangeArrowheads="1" noChangeShapeType="1" noTextEdit="1"/>
              </p:cNvSpPr>
              <p:nvPr/>
            </p:nvSpPr>
            <p:spPr>
              <a:xfrm>
                <a:off x="1811176" y="1992438"/>
                <a:ext cx="535620" cy="400110"/>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B4041FA1-A853-4881-AE45-CB894057BCA2}"/>
                  </a:ext>
                </a:extLst>
              </p:cNvPr>
              <p:cNvSpPr txBox="1"/>
              <p:nvPr/>
            </p:nvSpPr>
            <p:spPr>
              <a:xfrm rot="16200000">
                <a:off x="4715204" y="3299423"/>
                <a:ext cx="3125702" cy="410497"/>
              </a:xfrm>
              <a:prstGeom prst="rect">
                <a:avLst/>
              </a:prstGeom>
              <a:noFill/>
            </p:spPr>
            <p:txBody>
              <a:bodyPr wrap="square">
                <a:spAutoFit/>
              </a:bodyPr>
              <a:lstStyle/>
              <a:p>
                <a14:m>
                  <m:oMath xmlns:m="http://schemas.openxmlformats.org/officeDocument/2006/math">
                    <m:d>
                      <m:dPr>
                        <m:begChr m:val="|"/>
                        <m:endChr m:val="|"/>
                        <m:ctrlPr>
                          <a:rPr lang="en-GB" i="1" smtClean="0">
                            <a:solidFill>
                              <a:srgbClr val="007F00"/>
                            </a:solidFill>
                            <a:latin typeface="Cambria Math" panose="02040503050406030204" pitchFamily="18" charset="0"/>
                            <a:ea typeface="Cambria Math" panose="02040503050406030204" pitchFamily="18" charset="0"/>
                          </a:rPr>
                        </m:ctrlPr>
                      </m:dPr>
                      <m:e>
                        <m:r>
                          <a:rPr lang="en-GB" i="1">
                            <a:solidFill>
                              <a:srgbClr val="007F00"/>
                            </a:solidFill>
                            <a:latin typeface="Cambria Math" panose="02040503050406030204" pitchFamily="18" charset="0"/>
                            <a:ea typeface="Cambria Math" panose="02040503050406030204" pitchFamily="18" charset="0"/>
                          </a:rPr>
                          <m:t>ℱ</m:t>
                        </m:r>
                        <m:d>
                          <m:dPr>
                            <m:ctrlPr>
                              <a:rPr lang="en-GB" i="1" smtClean="0">
                                <a:solidFill>
                                  <a:srgbClr val="007F00"/>
                                </a:solidFill>
                                <a:latin typeface="Cambria Math" panose="02040503050406030204" pitchFamily="18" charset="0"/>
                                <a:ea typeface="Cambria Math" panose="02040503050406030204" pitchFamily="18" charset="0"/>
                              </a:rPr>
                            </m:ctrlPr>
                          </m:dPr>
                          <m:e>
                            <m:sSub>
                              <m:sSubPr>
                                <m:ctrlPr>
                                  <a:rPr lang="en-GB" i="1">
                                    <a:solidFill>
                                      <a:srgbClr val="007F00"/>
                                    </a:solidFill>
                                    <a:latin typeface="Cambria Math" panose="02040503050406030204" pitchFamily="18" charset="0"/>
                                  </a:rPr>
                                </m:ctrlPr>
                              </m:sSubPr>
                              <m:e>
                                <m:r>
                                  <a:rPr lang="en-GB" i="1">
                                    <a:solidFill>
                                      <a:srgbClr val="007F00"/>
                                    </a:solidFill>
                                    <a:latin typeface="Cambria Math" panose="02040503050406030204" pitchFamily="18" charset="0"/>
                                  </a:rPr>
                                  <m:t>𝑉</m:t>
                                </m:r>
                              </m:e>
                              <m:sub>
                                <m:r>
                                  <a:rPr lang="en-GB" i="1">
                                    <a:solidFill>
                                      <a:srgbClr val="007F00"/>
                                    </a:solidFill>
                                    <a:latin typeface="Cambria Math" panose="02040503050406030204" pitchFamily="18" charset="0"/>
                                  </a:rPr>
                                  <m:t>𝑚𝑖𝑥</m:t>
                                </m:r>
                              </m:sub>
                            </m:sSub>
                          </m:e>
                        </m:d>
                      </m:e>
                    </m:d>
                  </m:oMath>
                </a14:m>
                <a:r>
                  <a:rPr lang="en-GB" dirty="0"/>
                  <a:t>, </a:t>
                </a:r>
                <a14:m>
                  <m:oMath xmlns:m="http://schemas.openxmlformats.org/officeDocument/2006/math">
                    <m:d>
                      <m:dPr>
                        <m:begChr m:val="|"/>
                        <m:endChr m:val="|"/>
                        <m:ctrlPr>
                          <a:rPr lang="en-GB" i="1" smtClean="0">
                            <a:solidFill>
                              <a:srgbClr val="01BFBF"/>
                            </a:solidFill>
                            <a:latin typeface="Cambria Math" panose="02040503050406030204" pitchFamily="18" charset="0"/>
                            <a:ea typeface="Cambria Math" panose="02040503050406030204" pitchFamily="18" charset="0"/>
                          </a:rPr>
                        </m:ctrlPr>
                      </m:dPr>
                      <m:e>
                        <m:r>
                          <a:rPr lang="en-GB" i="1">
                            <a:solidFill>
                              <a:srgbClr val="01BFBF"/>
                            </a:solidFill>
                            <a:latin typeface="Cambria Math" panose="02040503050406030204" pitchFamily="18" charset="0"/>
                            <a:ea typeface="Cambria Math" panose="02040503050406030204" pitchFamily="18" charset="0"/>
                          </a:rPr>
                          <m:t>ℱ</m:t>
                        </m:r>
                        <m:d>
                          <m:dPr>
                            <m:ctrlPr>
                              <a:rPr lang="en-GB" i="1">
                                <a:solidFill>
                                  <a:srgbClr val="01BFBF"/>
                                </a:solidFill>
                                <a:latin typeface="Cambria Math" panose="02040503050406030204" pitchFamily="18" charset="0"/>
                                <a:ea typeface="Cambria Math" panose="02040503050406030204" pitchFamily="18" charset="0"/>
                              </a:rPr>
                            </m:ctrlPr>
                          </m:dPr>
                          <m:e>
                            <m:sSub>
                              <m:sSubPr>
                                <m:ctrlPr>
                                  <a:rPr lang="en-GB" i="1">
                                    <a:solidFill>
                                      <a:srgbClr val="01BFBF"/>
                                    </a:solidFill>
                                    <a:latin typeface="Cambria Math" panose="02040503050406030204" pitchFamily="18" charset="0"/>
                                  </a:rPr>
                                </m:ctrlPr>
                              </m:sSubPr>
                              <m:e>
                                <m:r>
                                  <a:rPr lang="en-GB" i="1">
                                    <a:solidFill>
                                      <a:srgbClr val="01BFBF"/>
                                    </a:solidFill>
                                    <a:latin typeface="Cambria Math" panose="02040503050406030204" pitchFamily="18" charset="0"/>
                                  </a:rPr>
                                  <m:t>𝑉</m:t>
                                </m:r>
                              </m:e>
                              <m:sub>
                                <m:r>
                                  <a:rPr lang="en-GB" i="1">
                                    <a:solidFill>
                                      <a:srgbClr val="01BFBF"/>
                                    </a:solidFill>
                                    <a:latin typeface="Cambria Math" panose="02040503050406030204" pitchFamily="18" charset="0"/>
                                  </a:rPr>
                                  <m:t>𝑚𝑖𝑥</m:t>
                                </m:r>
                              </m:sub>
                            </m:sSub>
                          </m:e>
                        </m:d>
                        <m:sSub>
                          <m:sSubPr>
                            <m:ctrlPr>
                              <a:rPr lang="en-GB" i="1">
                                <a:solidFill>
                                  <a:srgbClr val="01BFBF"/>
                                </a:solidFill>
                                <a:latin typeface="Cambria Math" panose="02040503050406030204" pitchFamily="18" charset="0"/>
                              </a:rPr>
                            </m:ctrlPr>
                          </m:sSubPr>
                          <m:e>
                            <m:r>
                              <a:rPr lang="en-GB" i="1">
                                <a:solidFill>
                                  <a:srgbClr val="01BFBF"/>
                                </a:solidFill>
                                <a:latin typeface="Cambria Math" panose="02040503050406030204" pitchFamily="18" charset="0"/>
                              </a:rPr>
                              <m:t>𝐵</m:t>
                            </m:r>
                          </m:e>
                          <m:sub>
                            <m:r>
                              <a:rPr lang="en-GB" i="1">
                                <a:solidFill>
                                  <a:srgbClr val="01BFBF"/>
                                </a:solidFill>
                                <a:latin typeface="Cambria Math" panose="02040503050406030204" pitchFamily="18" charset="0"/>
                              </a:rPr>
                              <m:t>𝑙𝑝</m:t>
                            </m:r>
                          </m:sub>
                        </m:sSub>
                      </m:e>
                    </m:d>
                  </m:oMath>
                </a14:m>
                <a:r>
                  <a:rPr lang="en-GB" dirty="0">
                    <a:solidFill>
                      <a:srgbClr val="01BFBF"/>
                    </a:solidFill>
                  </a:rPr>
                  <a:t> </a:t>
                </a:r>
                <a:r>
                  <a:rPr lang="en-GB" dirty="0"/>
                  <a:t>[a.u.]</a:t>
                </a:r>
              </a:p>
            </p:txBody>
          </p:sp>
        </mc:Choice>
        <mc:Fallback xmlns="">
          <p:sp>
            <p:nvSpPr>
              <p:cNvPr id="3" name="CasellaDiTesto 2">
                <a:extLst>
                  <a:ext uri="{FF2B5EF4-FFF2-40B4-BE49-F238E27FC236}">
                    <a16:creationId xmlns:a16="http://schemas.microsoft.com/office/drawing/2014/main" id="{B4041FA1-A853-4881-AE45-CB894057BCA2}"/>
                  </a:ext>
                </a:extLst>
              </p:cNvPr>
              <p:cNvSpPr txBox="1">
                <a:spLocks noRot="1" noChangeAspect="1" noMove="1" noResize="1" noEditPoints="1" noAdjustHandles="1" noChangeArrowheads="1" noChangeShapeType="1" noTextEdit="1"/>
              </p:cNvSpPr>
              <p:nvPr/>
            </p:nvSpPr>
            <p:spPr>
              <a:xfrm rot="16200000">
                <a:off x="4715204" y="3299423"/>
                <a:ext cx="3125702" cy="410497"/>
              </a:xfrm>
              <a:prstGeom prst="rect">
                <a:avLst/>
              </a:prstGeom>
              <a:blipFill>
                <a:blip r:embed="rId16"/>
                <a:stretch>
                  <a:fillRect l="-1471" r="-17647"/>
                </a:stretch>
              </a:blipFill>
            </p:spPr>
            <p:txBody>
              <a:bodyPr/>
              <a:lstStyle/>
              <a:p>
                <a:r>
                  <a:rPr lang="en-GB">
                    <a:noFill/>
                  </a:rPr>
                  <a:t> </a:t>
                </a:r>
              </a:p>
            </p:txBody>
          </p:sp>
        </mc:Fallback>
      </mc:AlternateContent>
      <p:sp>
        <p:nvSpPr>
          <p:cNvPr id="5" name="CasellaDiTesto 4">
            <a:extLst>
              <a:ext uri="{FF2B5EF4-FFF2-40B4-BE49-F238E27FC236}">
                <a16:creationId xmlns:a16="http://schemas.microsoft.com/office/drawing/2014/main" id="{984CE416-3756-4B43-954E-402625083179}"/>
              </a:ext>
            </a:extLst>
          </p:cNvPr>
          <p:cNvSpPr txBox="1"/>
          <p:nvPr/>
        </p:nvSpPr>
        <p:spPr>
          <a:xfrm>
            <a:off x="6499037" y="1973798"/>
            <a:ext cx="1690407" cy="369332"/>
          </a:xfrm>
          <a:prstGeom prst="rect">
            <a:avLst/>
          </a:prstGeom>
          <a:noFill/>
        </p:spPr>
        <p:txBody>
          <a:bodyPr wrap="square" rtlCol="0">
            <a:spAutoFit/>
          </a:bodyPr>
          <a:lstStyle/>
          <a:p>
            <a:r>
              <a:rPr lang="en-GB" b="1" dirty="0">
                <a:solidFill>
                  <a:srgbClr val="01BFBF"/>
                </a:solidFill>
              </a:rPr>
              <a:t>DC component</a:t>
            </a:r>
          </a:p>
        </p:txBody>
      </p:sp>
      <p:sp>
        <p:nvSpPr>
          <p:cNvPr id="7" name="Freccia in giù 6">
            <a:extLst>
              <a:ext uri="{FF2B5EF4-FFF2-40B4-BE49-F238E27FC236}">
                <a16:creationId xmlns:a16="http://schemas.microsoft.com/office/drawing/2014/main" id="{745C0A1C-7ECC-430B-87B1-C4583A229975}"/>
              </a:ext>
            </a:extLst>
          </p:cNvPr>
          <p:cNvSpPr/>
          <p:nvPr/>
        </p:nvSpPr>
        <p:spPr>
          <a:xfrm>
            <a:off x="6616016" y="2296890"/>
            <a:ext cx="260687" cy="194010"/>
          </a:xfrm>
          <a:prstGeom prst="downArrow">
            <a:avLst/>
          </a:prstGeom>
          <a:solidFill>
            <a:srgbClr val="01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1BFBF"/>
              </a:solidFill>
            </a:endParaRP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28D4EE6F-ACBF-4AA1-83EB-6412CC4B0799}"/>
                  </a:ext>
                </a:extLst>
              </p:cNvPr>
              <p:cNvSpPr txBox="1"/>
              <p:nvPr/>
            </p:nvSpPr>
            <p:spPr>
              <a:xfrm>
                <a:off x="4820712" y="2016107"/>
                <a:ext cx="1144146" cy="395558"/>
              </a:xfrm>
              <a:prstGeom prst="rect">
                <a:avLst/>
              </a:prstGeom>
              <a:noFill/>
            </p:spPr>
            <p:txBody>
              <a:bodyPr wrap="square">
                <a:spAutoFit/>
              </a:bodyPr>
              <a:lstStyle/>
              <a:p>
                <a14:m>
                  <m:oMath xmlns:m="http://schemas.openxmlformats.org/officeDocument/2006/math">
                    <m:sSub>
                      <m:sSubPr>
                        <m:ctrlPr>
                          <a:rPr lang="en-GB" sz="1800" b="1" i="1" smtClean="0">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𝒕</m:t>
                        </m:r>
                      </m:e>
                      <m:sub>
                        <m:r>
                          <a:rPr lang="en-GB" sz="1800" b="1" i="1" smtClean="0">
                            <a:solidFill>
                              <a:srgbClr val="FF0000"/>
                            </a:solidFill>
                            <a:latin typeface="Cambria Math" panose="02040503050406030204" pitchFamily="18" charset="0"/>
                          </a:rPr>
                          <m:t>𝒓𝒇</m:t>
                        </m:r>
                      </m:sub>
                    </m:sSub>
                  </m:oMath>
                </a14:m>
                <a:r>
                  <a:rPr lang="en-GB" sz="1800" b="1" dirty="0">
                    <a:solidFill>
                      <a:srgbClr val="FF0000"/>
                    </a:solidFill>
                  </a:rPr>
                  <a:t> + </a:t>
                </a:r>
                <a14:m>
                  <m:oMath xmlns:m="http://schemas.openxmlformats.org/officeDocument/2006/math">
                    <m:sSub>
                      <m:sSubPr>
                        <m:ctrlPr>
                          <a:rPr lang="en-GB" sz="1800" b="1" i="1" smtClean="0">
                            <a:solidFill>
                              <a:srgbClr val="FF0000"/>
                            </a:solidFill>
                            <a:latin typeface="Cambria Math" panose="02040503050406030204" pitchFamily="18" charset="0"/>
                          </a:rPr>
                        </m:ctrlPr>
                      </m:sSubPr>
                      <m:e>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𝒕</m:t>
                        </m:r>
                      </m:e>
                      <m:sub>
                        <m:r>
                          <a:rPr lang="en-GB" sz="1800" b="1" i="1" smtClean="0">
                            <a:solidFill>
                              <a:srgbClr val="FF0000"/>
                            </a:solidFill>
                            <a:latin typeface="Cambria Math" panose="02040503050406030204" pitchFamily="18" charset="0"/>
                          </a:rPr>
                          <m:t>𝒔</m:t>
                        </m:r>
                      </m:sub>
                    </m:sSub>
                  </m:oMath>
                </a14:m>
                <a:endParaRPr lang="en-GB" dirty="0"/>
              </a:p>
            </p:txBody>
          </p:sp>
        </mc:Choice>
        <mc:Fallback xmlns="">
          <p:sp>
            <p:nvSpPr>
              <p:cNvPr id="38" name="CasellaDiTesto 37">
                <a:extLst>
                  <a:ext uri="{FF2B5EF4-FFF2-40B4-BE49-F238E27FC236}">
                    <a16:creationId xmlns:a16="http://schemas.microsoft.com/office/drawing/2014/main" id="{28D4EE6F-ACBF-4AA1-83EB-6412CC4B0799}"/>
                  </a:ext>
                </a:extLst>
              </p:cNvPr>
              <p:cNvSpPr txBox="1">
                <a:spLocks noRot="1" noChangeAspect="1" noMove="1" noResize="1" noEditPoints="1" noAdjustHandles="1" noChangeArrowheads="1" noChangeShapeType="1" noTextEdit="1"/>
              </p:cNvSpPr>
              <p:nvPr/>
            </p:nvSpPr>
            <p:spPr>
              <a:xfrm>
                <a:off x="4820712" y="2016107"/>
                <a:ext cx="1144146" cy="395558"/>
              </a:xfrm>
              <a:prstGeom prst="rect">
                <a:avLst/>
              </a:prstGeom>
              <a:blipFill>
                <a:blip r:embed="rId17"/>
                <a:stretch>
                  <a:fillRect t="-7692" b="-18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8321C2EF-5D8D-4A0C-AD26-10A2C083D8CC}"/>
                  </a:ext>
                </a:extLst>
              </p:cNvPr>
              <p:cNvSpPr txBox="1"/>
              <p:nvPr/>
            </p:nvSpPr>
            <p:spPr>
              <a:xfrm>
                <a:off x="1083931" y="2009128"/>
                <a:ext cx="535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000" b="1" i="1" smtClean="0">
                          <a:latin typeface="Cambria Math" panose="02040503050406030204" pitchFamily="18" charset="0"/>
                        </a:rPr>
                        <m:t>𝟎</m:t>
                      </m:r>
                    </m:oMath>
                  </m:oMathPara>
                </a14:m>
                <a:endParaRPr lang="en-GB" b="1" dirty="0"/>
              </a:p>
            </p:txBody>
          </p:sp>
        </mc:Choice>
        <mc:Fallback xmlns="">
          <p:sp>
            <p:nvSpPr>
              <p:cNvPr id="16" name="CasellaDiTesto 15">
                <a:extLst>
                  <a:ext uri="{FF2B5EF4-FFF2-40B4-BE49-F238E27FC236}">
                    <a16:creationId xmlns:a16="http://schemas.microsoft.com/office/drawing/2014/main" id="{8321C2EF-5D8D-4A0C-AD26-10A2C083D8CC}"/>
                  </a:ext>
                </a:extLst>
              </p:cNvPr>
              <p:cNvSpPr txBox="1">
                <a:spLocks noRot="1" noChangeAspect="1" noMove="1" noResize="1" noEditPoints="1" noAdjustHandles="1" noChangeArrowheads="1" noChangeShapeType="1" noTextEdit="1"/>
              </p:cNvSpPr>
              <p:nvPr/>
            </p:nvSpPr>
            <p:spPr>
              <a:xfrm>
                <a:off x="1083931" y="2009128"/>
                <a:ext cx="535620" cy="400110"/>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305032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a:extLst>
              <a:ext uri="{FF2B5EF4-FFF2-40B4-BE49-F238E27FC236}">
                <a16:creationId xmlns:a16="http://schemas.microsoft.com/office/drawing/2014/main" id="{4521C5F1-F776-4998-B783-2AAB774A5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135" y="1395247"/>
            <a:ext cx="5982560" cy="3771614"/>
          </a:xfrm>
          <a:prstGeom prst="rect">
            <a:avLst/>
          </a:prstGeom>
        </p:spPr>
      </p:pic>
      <p:pic>
        <p:nvPicPr>
          <p:cNvPr id="11" name="Immagine 10">
            <a:extLst>
              <a:ext uri="{FF2B5EF4-FFF2-40B4-BE49-F238E27FC236}">
                <a16:creationId xmlns:a16="http://schemas.microsoft.com/office/drawing/2014/main" id="{29BB6F11-04D4-4187-95E0-E5B72656C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66" y="1395247"/>
            <a:ext cx="6289085" cy="3832848"/>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F998815A-4193-4B61-B7EA-05FD63E2FF48}"/>
                  </a:ext>
                </a:extLst>
              </p:cNvPr>
              <p:cNvSpPr txBox="1"/>
              <p:nvPr/>
            </p:nvSpPr>
            <p:spPr>
              <a:xfrm>
                <a:off x="-195308" y="4797604"/>
                <a:ext cx="12387308" cy="2075825"/>
              </a:xfrm>
              <a:prstGeom prst="rect">
                <a:avLst/>
              </a:prstGeom>
              <a:noFill/>
            </p:spPr>
            <p:txBody>
              <a:bodyPr wrap="square">
                <a:spAutoFit/>
              </a:bodyPr>
              <a:lstStyle/>
              <a:p>
                <a:pPr marL="742950" lvl="1" indent="-285750">
                  <a:buFont typeface="Wingdings" panose="05000000000000000000" pitchFamily="2" charset="2"/>
                  <a:buChar char="Ø"/>
                </a:pPr>
                <a:r>
                  <a:rPr lang="en-GB" dirty="0"/>
                  <a:t>Qualitatively</a:t>
                </a:r>
              </a:p>
              <a:p>
                <a:pPr lvl="1"/>
                <a:endParaRPr lang="en-GB" dirty="0"/>
              </a:p>
              <a:p>
                <a:pPr marL="742950" lvl="1" indent="-285750">
                  <a:buFont typeface="Wingdings" panose="05000000000000000000" pitchFamily="2" charset="2"/>
                  <a:buChar char="Ø"/>
                </a:pPr>
                <a:r>
                  <a:rPr lang="en-GB" dirty="0"/>
                  <a:t>At each turn, the time-span where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𝑙𝑝𝑓</m:t>
                        </m:r>
                      </m:sub>
                    </m:sSub>
                  </m:oMath>
                </a14:m>
                <a:r>
                  <a:rPr lang="en-GB" dirty="0"/>
                  <a:t> is constant is relatively large thanks to the tone-burst technique.</a:t>
                </a:r>
              </a:p>
              <a:p>
                <a:pPr marL="1200150" lvl="2" indent="-285750">
                  <a:buFont typeface="Arial" panose="020B0604020202020204" pitchFamily="34" charset="0"/>
                  <a:buChar char="•"/>
                </a:pPr>
                <a:r>
                  <a:rPr lang="en-GB" dirty="0"/>
                  <a:t>In this time-span </a:t>
                </a:r>
                <a14:m>
                  <m:oMath xmlns:m="http://schemas.openxmlformats.org/officeDocument/2006/math">
                    <m:d>
                      <m:dPr>
                        <m:begChr m:val="|"/>
                        <m:endChr m:val="|"/>
                        <m:ctrlPr>
                          <a:rPr lang="en-GB" i="1" smtClean="0">
                            <a:solidFill>
                              <a:schemeClr val="tx1"/>
                            </a:solidFill>
                            <a:latin typeface="Cambria Math" panose="02040503050406030204" pitchFamily="18" charset="0"/>
                            <a:ea typeface="Cambria Math" panose="02040503050406030204" pitchFamily="18" charset="0"/>
                          </a:rPr>
                        </m:ctrlPr>
                      </m:dPr>
                      <m:e>
                        <m:r>
                          <a:rPr lang="en-GB" b="0" i="1">
                            <a:solidFill>
                              <a:schemeClr val="tx1"/>
                            </a:solidFill>
                            <a:latin typeface="Cambria Math" panose="02040503050406030204" pitchFamily="18" charset="0"/>
                            <a:ea typeface="Cambria Math" panose="02040503050406030204" pitchFamily="18" charset="0"/>
                          </a:rPr>
                          <m:t>𝐵</m:t>
                        </m:r>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𝑡</m:t>
                        </m:r>
                        <m:r>
                          <a:rPr lang="en-GB" b="0" i="1">
                            <a:solidFill>
                              <a:schemeClr val="tx1"/>
                            </a:solidFill>
                            <a:latin typeface="Cambria Math" panose="02040503050406030204" pitchFamily="18" charset="0"/>
                            <a:ea typeface="Cambria Math" panose="02040503050406030204" pitchFamily="18" charset="0"/>
                          </a:rPr>
                          <m:t>)</m:t>
                        </m:r>
                      </m:e>
                    </m:d>
                    <m:r>
                      <a:rPr lang="en-GB" b="0" i="1" smtClean="0">
                        <a:solidFill>
                          <a:schemeClr val="tx1"/>
                        </a:solidFill>
                        <a:latin typeface="Cambria Math" panose="02040503050406030204" pitchFamily="18" charset="0"/>
                        <a:ea typeface="Cambria Math" panose="02040503050406030204" pitchFamily="18" charset="0"/>
                      </a:rPr>
                      <m:t>≈1</m:t>
                    </m:r>
                  </m:oMath>
                </a14:m>
                <a:r>
                  <a:rPr lang="en-GB" dirty="0">
                    <a:solidFill>
                      <a:schemeClr val="tx1"/>
                    </a:solidFill>
                  </a:rPr>
                  <a:t> (no amplitude modulation in </a:t>
                </a:r>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𝑉</m:t>
                        </m:r>
                      </m:e>
                      <m:sub>
                        <m:r>
                          <a:rPr lang="en-GB" i="1">
                            <a:solidFill>
                              <a:schemeClr val="tx1"/>
                            </a:solidFill>
                            <a:latin typeface="Cambria Math" panose="02040503050406030204" pitchFamily="18" charset="0"/>
                          </a:rPr>
                          <m:t>𝑐𝑜𝑚𝑏</m:t>
                        </m:r>
                      </m:sub>
                    </m:sSub>
                  </m:oMath>
                </a14:m>
                <a:r>
                  <a:rPr lang="en-GB" dirty="0">
                    <a:solidFill>
                      <a:schemeClr val="tx1"/>
                    </a:solidFill>
                  </a:rPr>
                  <a:t>), therefore we assume that </a:t>
                </a:r>
                <a14:m>
                  <m:oMath xmlns:m="http://schemas.openxmlformats.org/officeDocument/2006/math">
                    <m:d>
                      <m:dPr>
                        <m:begChr m:val="|"/>
                        <m:endChr m:val="|"/>
                        <m:ctrlPr>
                          <a:rPr lang="en-GB" i="1">
                            <a:solidFill>
                              <a:schemeClr val="tx1"/>
                            </a:solidFill>
                            <a:latin typeface="Cambria Math" panose="02040503050406030204" pitchFamily="18" charset="0"/>
                            <a:ea typeface="Cambria Math" panose="02040503050406030204" pitchFamily="18" charset="0"/>
                          </a:rPr>
                        </m:ctrlPr>
                      </m:dPr>
                      <m:e>
                        <m:r>
                          <a:rPr lang="en-GB" b="0" i="1">
                            <a:solidFill>
                              <a:schemeClr val="tx1"/>
                            </a:solidFill>
                            <a:latin typeface="Cambria Math" panose="02040503050406030204" pitchFamily="18" charset="0"/>
                            <a:ea typeface="Cambria Math" panose="02040503050406030204" pitchFamily="18" charset="0"/>
                          </a:rPr>
                          <m:t>𝐵</m:t>
                        </m:r>
                        <m:r>
                          <a:rPr lang="en-GB" b="0" i="1">
                            <a:solidFill>
                              <a:schemeClr val="tx1"/>
                            </a:solidFill>
                            <a:latin typeface="Cambria Math" panose="02040503050406030204" pitchFamily="18" charset="0"/>
                            <a:ea typeface="Cambria Math" panose="02040503050406030204" pitchFamily="18" charset="0"/>
                          </a:rPr>
                          <m:t>(</m:t>
                        </m:r>
                        <m:r>
                          <a:rPr lang="en-GB" b="0" i="1">
                            <a:solidFill>
                              <a:schemeClr val="tx1"/>
                            </a:solidFill>
                            <a:latin typeface="Cambria Math" panose="02040503050406030204" pitchFamily="18" charset="0"/>
                            <a:ea typeface="Cambria Math" panose="02040503050406030204" pitchFamily="18" charset="0"/>
                          </a:rPr>
                          <m:t>𝑡</m:t>
                        </m:r>
                        <m:r>
                          <a:rPr lang="en-GB" b="0" i="1">
                            <a:solidFill>
                              <a:schemeClr val="tx1"/>
                            </a:solidFill>
                            <a:latin typeface="Cambria Math" panose="02040503050406030204" pitchFamily="18" charset="0"/>
                            <a:ea typeface="Cambria Math" panose="02040503050406030204" pitchFamily="18" charset="0"/>
                          </a:rPr>
                          <m:t>)</m:t>
                        </m:r>
                      </m:e>
                    </m:d>
                    <m:r>
                      <a:rPr lang="en-GB" b="0" i="1">
                        <a:solidFill>
                          <a:schemeClr val="tx1"/>
                        </a:solidFill>
                        <a:latin typeface="Cambria Math" panose="02040503050406030204" pitchFamily="18" charset="0"/>
                        <a:ea typeface="Cambria Math" panose="02040503050406030204" pitchFamily="18" charset="0"/>
                      </a:rPr>
                      <m:t>=1</m:t>
                    </m:r>
                  </m:oMath>
                </a14:m>
                <a:r>
                  <a:rPr lang="en-GB" dirty="0"/>
                  <a:t>.</a:t>
                </a:r>
              </a:p>
              <a:p>
                <a:pPr marL="1200150" lvl="2" indent="-285750">
                  <a:buFont typeface="Arial" panose="020B0604020202020204" pitchFamily="34" charset="0"/>
                  <a:buChar char="•"/>
                </a:pPr>
                <a:r>
                  <a:rPr lang="en-GB" dirty="0"/>
                  <a:t>The ADC clock could for instance sample in correspondence of the orange line at each turn.</a:t>
                </a:r>
              </a:p>
              <a:p>
                <a:pPr lvl="2"/>
                <a:endParaRPr lang="en-GB" dirty="0"/>
              </a:p>
              <a:p>
                <a:pPr marL="742950" lvl="1" indent="-285750">
                  <a:buFont typeface="Wingdings" panose="05000000000000000000" pitchFamily="2" charset="2"/>
                  <a:buChar char="Ø"/>
                </a:pPr>
                <a14:m>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𝑉</m:t>
                        </m:r>
                      </m:e>
                      <m:sub>
                        <m:r>
                          <a:rPr lang="en-GB" b="0" i="1">
                            <a:solidFill>
                              <a:schemeClr val="tx1"/>
                            </a:solidFill>
                            <a:latin typeface="Cambria Math" panose="02040503050406030204" pitchFamily="18" charset="0"/>
                          </a:rPr>
                          <m:t>𝑙𝑝𝑓</m:t>
                        </m:r>
                      </m:sub>
                    </m:sSub>
                  </m:oMath>
                </a14:m>
                <a:r>
                  <a:rPr lang="en-GB" dirty="0"/>
                  <a:t> still extends to the adjacent bucket, leading to potential coupling in phase detection.</a:t>
                </a:r>
              </a:p>
            </p:txBody>
          </p:sp>
        </mc:Choice>
        <mc:Fallback xmlns="">
          <p:sp>
            <p:nvSpPr>
              <p:cNvPr id="12" name="CasellaDiTesto 11">
                <a:extLst>
                  <a:ext uri="{FF2B5EF4-FFF2-40B4-BE49-F238E27FC236}">
                    <a16:creationId xmlns:a16="http://schemas.microsoft.com/office/drawing/2014/main" id="{F998815A-4193-4B61-B7EA-05FD63E2FF48}"/>
                  </a:ext>
                </a:extLst>
              </p:cNvPr>
              <p:cNvSpPr txBox="1">
                <a:spLocks noRot="1" noChangeAspect="1" noMove="1" noResize="1" noEditPoints="1" noAdjustHandles="1" noChangeArrowheads="1" noChangeShapeType="1" noTextEdit="1"/>
              </p:cNvSpPr>
              <p:nvPr/>
            </p:nvSpPr>
            <p:spPr>
              <a:xfrm>
                <a:off x="-195308" y="4797604"/>
                <a:ext cx="12387308" cy="2075825"/>
              </a:xfrm>
              <a:prstGeom prst="rect">
                <a:avLst/>
              </a:prstGeom>
              <a:blipFill>
                <a:blip r:embed="rId4"/>
                <a:stretch>
                  <a:fillRect t="-1466" b="-2639"/>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98</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101353" y="79603"/>
            <a:ext cx="12192000" cy="707886"/>
          </a:xfrm>
          <a:prstGeom prst="rect">
            <a:avLst/>
          </a:prstGeom>
          <a:noFill/>
        </p:spPr>
        <p:txBody>
          <a:bodyPr wrap="square" rtlCol="0">
            <a:spAutoFit/>
          </a:bodyPr>
          <a:lstStyle/>
          <a:p>
            <a:pPr algn="ctr"/>
            <a:r>
              <a:rPr lang="en-GB" sz="4000" dirty="0">
                <a:latin typeface="+mj-lt"/>
              </a:rPr>
              <a:t>Example continued: phase compensation</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EBA80CF1-C4A6-4F64-916B-74B242F6CB78}"/>
                  </a:ext>
                </a:extLst>
              </p:cNvPr>
              <p:cNvSpPr txBox="1"/>
              <p:nvPr/>
            </p:nvSpPr>
            <p:spPr>
              <a:xfrm>
                <a:off x="1" y="844837"/>
                <a:ext cx="12192000" cy="668581"/>
              </a:xfrm>
              <a:prstGeom prst="rect">
                <a:avLst/>
              </a:prstGeom>
              <a:noFill/>
            </p:spPr>
            <p:txBody>
              <a:bodyPr wrap="square" rtlCol="0">
                <a:spAutoFit/>
              </a:bodyPr>
              <a:lstStyle/>
              <a:p>
                <a:pPr marL="285750" indent="-285750">
                  <a:buFont typeface="Wingdings" panose="05000000000000000000" pitchFamily="2" charset="2"/>
                  <a:buChar char="q"/>
                </a:pPr>
                <a:r>
                  <a:rPr lang="en-GB" dirty="0"/>
                  <a:t>If the reference signal from the local oscillator can compensate for the phase error </a:t>
                </a:r>
                <a14:m>
                  <m:oMath xmlns:m="http://schemas.openxmlformats.org/officeDocument/2006/math">
                    <m:r>
                      <a:rPr lang="en-GB" b="0" i="1" smtClean="0">
                        <a:solidFill>
                          <a:schemeClr val="tx1"/>
                        </a:solidFill>
                        <a:latin typeface="Cambria Math" panose="02040503050406030204" pitchFamily="18" charset="0"/>
                      </a:rPr>
                      <m:t>6</m:t>
                    </m:r>
                    <m:sSub>
                      <m:sSubPr>
                        <m:ctrlPr>
                          <a:rPr lang="en-GB"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𝜔</m:t>
                        </m:r>
                      </m:e>
                      <m:sub>
                        <m:r>
                          <a:rPr lang="en-GB" b="0" i="1">
                            <a:solidFill>
                              <a:schemeClr val="tx1"/>
                            </a:solidFill>
                            <a:latin typeface="Cambria Math" panose="02040503050406030204" pitchFamily="18" charset="0"/>
                          </a:rPr>
                          <m:t>𝑟𝑓</m:t>
                        </m:r>
                      </m:sub>
                    </m:sSub>
                    <m:sSubSup>
                      <m:sSubSupPr>
                        <m:ctrlPr>
                          <a:rPr lang="en-GB" i="1" smtClean="0">
                            <a:solidFill>
                              <a:schemeClr val="tx1"/>
                            </a:solidFill>
                            <a:latin typeface="Cambria Math" panose="02040503050406030204" pitchFamily="18" charset="0"/>
                          </a:rPr>
                        </m:ctrlPr>
                      </m:sSubSupPr>
                      <m:e>
                        <m:r>
                          <a:rPr lang="en-GB" b="0" i="1">
                            <a:solidFill>
                              <a:schemeClr val="tx1"/>
                            </a:solidFill>
                            <a:latin typeface="Cambria Math" panose="02040503050406030204" pitchFamily="18" charset="0"/>
                          </a:rPr>
                          <m:t>𝑡</m:t>
                        </m:r>
                      </m:e>
                      <m:sub>
                        <m:r>
                          <a:rPr lang="en-GB" b="0" i="1">
                            <a:solidFill>
                              <a:schemeClr val="tx1"/>
                            </a:solidFill>
                            <a:latin typeface="Cambria Math" panose="02040503050406030204" pitchFamily="18" charset="0"/>
                          </a:rPr>
                          <m:t>𝑎</m:t>
                        </m:r>
                      </m:sub>
                      <m:sup>
                        <m:r>
                          <a:rPr lang="en-GB" b="0" i="1">
                            <a:solidFill>
                              <a:schemeClr val="tx1"/>
                            </a:solidFill>
                            <a:latin typeface="Cambria Math" panose="02040503050406030204" pitchFamily="18" charset="0"/>
                          </a:rPr>
                          <m:t>′</m:t>
                        </m:r>
                      </m:sup>
                    </m:sSubSup>
                  </m:oMath>
                </a14:m>
                <a:r>
                  <a:rPr lang="en-GB" dirty="0">
                    <a:solidFill>
                      <a:schemeClr val="tx1"/>
                    </a:solidFill>
                  </a:rPr>
                  <a:t> </a:t>
                </a:r>
                <a:r>
                  <a:rPr lang="en-GB" dirty="0"/>
                  <a:t>then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𝑙𝑝𝑓</m:t>
                        </m:r>
                      </m:sub>
                    </m:sSub>
                  </m:oMath>
                </a14:m>
                <a:r>
                  <a:rPr lang="en-GB" dirty="0"/>
                  <a:t> oscillates around zero and consequently the phase detection is correct. </a:t>
                </a:r>
              </a:p>
            </p:txBody>
          </p:sp>
        </mc:Choice>
        <mc:Fallback xmlns="">
          <p:sp>
            <p:nvSpPr>
              <p:cNvPr id="2" name="CasellaDiTesto 1">
                <a:extLst>
                  <a:ext uri="{FF2B5EF4-FFF2-40B4-BE49-F238E27FC236}">
                    <a16:creationId xmlns:a16="http://schemas.microsoft.com/office/drawing/2014/main" id="{EBA80CF1-C4A6-4F64-916B-74B242F6CB78}"/>
                  </a:ext>
                </a:extLst>
              </p:cNvPr>
              <p:cNvSpPr txBox="1">
                <a:spLocks noRot="1" noChangeAspect="1" noMove="1" noResize="1" noEditPoints="1" noAdjustHandles="1" noChangeArrowheads="1" noChangeShapeType="1" noTextEdit="1"/>
              </p:cNvSpPr>
              <p:nvPr/>
            </p:nvSpPr>
            <p:spPr>
              <a:xfrm>
                <a:off x="1" y="844837"/>
                <a:ext cx="12192000" cy="668581"/>
              </a:xfrm>
              <a:prstGeom prst="rect">
                <a:avLst/>
              </a:prstGeom>
              <a:blipFill>
                <a:blip r:embed="rId5"/>
                <a:stretch>
                  <a:fillRect l="-300" t="-4587" b="-14679"/>
                </a:stretch>
              </a:blipFill>
            </p:spPr>
            <p:txBody>
              <a:bodyPr/>
              <a:lstStyle/>
              <a:p>
                <a:r>
                  <a:rPr lang="en-GB">
                    <a:noFill/>
                  </a:rPr>
                  <a:t> </a:t>
                </a:r>
              </a:p>
            </p:txBody>
          </p:sp>
        </mc:Fallback>
      </mc:AlternateContent>
      <p:sp>
        <p:nvSpPr>
          <p:cNvPr id="19" name="Rettangolo 18">
            <a:extLst>
              <a:ext uri="{FF2B5EF4-FFF2-40B4-BE49-F238E27FC236}">
                <a16:creationId xmlns:a16="http://schemas.microsoft.com/office/drawing/2014/main" id="{0FC6A734-290C-4978-9B0E-D2B64BD0F247}"/>
              </a:ext>
            </a:extLst>
          </p:cNvPr>
          <p:cNvSpPr/>
          <p:nvPr/>
        </p:nvSpPr>
        <p:spPr>
          <a:xfrm>
            <a:off x="59965" y="1943666"/>
            <a:ext cx="349299" cy="2272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a:extLst>
              <a:ext uri="{FF2B5EF4-FFF2-40B4-BE49-F238E27FC236}">
                <a16:creationId xmlns:a16="http://schemas.microsoft.com/office/drawing/2014/main" id="{ADD63CFC-8552-4569-88BE-0A980419F552}"/>
              </a:ext>
            </a:extLst>
          </p:cNvPr>
          <p:cNvSpPr/>
          <p:nvPr/>
        </p:nvSpPr>
        <p:spPr>
          <a:xfrm>
            <a:off x="6029044" y="1855882"/>
            <a:ext cx="517483" cy="2272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a:extLst>
              <a:ext uri="{FF2B5EF4-FFF2-40B4-BE49-F238E27FC236}">
                <a16:creationId xmlns:a16="http://schemas.microsoft.com/office/drawing/2014/main" id="{49EB4A07-258C-4929-942E-EBF286C15165}"/>
              </a:ext>
            </a:extLst>
          </p:cNvPr>
          <p:cNvSpPr/>
          <p:nvPr/>
        </p:nvSpPr>
        <p:spPr>
          <a:xfrm>
            <a:off x="2948191" y="4600988"/>
            <a:ext cx="1053440" cy="64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tangolo 22">
            <a:extLst>
              <a:ext uri="{FF2B5EF4-FFF2-40B4-BE49-F238E27FC236}">
                <a16:creationId xmlns:a16="http://schemas.microsoft.com/office/drawing/2014/main" id="{FD3C7610-612E-4C1F-AA1D-F921AF0378E3}"/>
              </a:ext>
            </a:extLst>
          </p:cNvPr>
          <p:cNvSpPr/>
          <p:nvPr/>
        </p:nvSpPr>
        <p:spPr>
          <a:xfrm>
            <a:off x="7879044" y="4562336"/>
            <a:ext cx="2862521" cy="64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5B169ACA-2E4F-4386-A495-C1BE3A6F4CDA}"/>
                  </a:ext>
                </a:extLst>
              </p:cNvPr>
              <p:cNvSpPr txBox="1"/>
              <p:nvPr/>
            </p:nvSpPr>
            <p:spPr>
              <a:xfrm>
                <a:off x="8495079" y="2068631"/>
                <a:ext cx="774107" cy="429220"/>
              </a:xfrm>
              <a:prstGeom prst="rect">
                <a:avLst/>
              </a:prstGeom>
              <a:noFill/>
            </p:spPr>
            <p:txBody>
              <a:bodyPr wrap="square" rtlCol="0">
                <a:spAutoFit/>
              </a:bodyPr>
              <a:lstStyle/>
              <a:p>
                <a:r>
                  <a:rPr lang="en-GB" sz="2000" b="1" dirty="0"/>
                  <a:t>6</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25" name="CasellaDiTesto 24">
                <a:extLst>
                  <a:ext uri="{FF2B5EF4-FFF2-40B4-BE49-F238E27FC236}">
                    <a16:creationId xmlns:a16="http://schemas.microsoft.com/office/drawing/2014/main" id="{5B169ACA-2E4F-4386-A495-C1BE3A6F4CDA}"/>
                  </a:ext>
                </a:extLst>
              </p:cNvPr>
              <p:cNvSpPr txBox="1">
                <a:spLocks noRot="1" noChangeAspect="1" noMove="1" noResize="1" noEditPoints="1" noAdjustHandles="1" noChangeArrowheads="1" noChangeShapeType="1" noTextEdit="1"/>
              </p:cNvSpPr>
              <p:nvPr/>
            </p:nvSpPr>
            <p:spPr>
              <a:xfrm>
                <a:off x="8495079" y="2068631"/>
                <a:ext cx="774107" cy="429220"/>
              </a:xfrm>
              <a:prstGeom prst="rect">
                <a:avLst/>
              </a:prstGeom>
              <a:blipFill>
                <a:blip r:embed="rId6"/>
                <a:stretch>
                  <a:fillRect l="-8661" t="-5634" b="-183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4309E0B-739B-497D-A0A2-FD0196C7337F}"/>
                  </a:ext>
                </a:extLst>
              </p:cNvPr>
              <p:cNvSpPr txBox="1"/>
              <p:nvPr/>
            </p:nvSpPr>
            <p:spPr>
              <a:xfrm rot="16200000">
                <a:off x="-1332872" y="2670650"/>
                <a:ext cx="3252807" cy="423770"/>
              </a:xfrm>
              <a:prstGeom prst="rect">
                <a:avLst/>
              </a:prstGeom>
              <a:noFill/>
            </p:spPr>
            <p:txBody>
              <a:bodyPr wrap="square" rtlCol="0">
                <a:spAutoFit/>
              </a:bodyPr>
              <a:lstStyle/>
              <a:p>
                <a14:m>
                  <m:oMath xmlns:m="http://schemas.openxmlformats.org/officeDocument/2006/math">
                    <m:r>
                      <a:rPr lang="en-GB" sz="2000" b="0" i="1" smtClean="0">
                        <a:solidFill>
                          <a:srgbClr val="BF00BF"/>
                        </a:solidFill>
                        <a:latin typeface="Cambria Math" panose="02040503050406030204" pitchFamily="18" charset="0"/>
                        <a:ea typeface="Cambria Math" panose="02040503050406030204" pitchFamily="18" charset="0"/>
                      </a:rPr>
                      <m:t>𝜆</m:t>
                    </m:r>
                  </m:oMath>
                </a14:m>
                <a:r>
                  <a:rPr lang="en-GB" sz="2000" dirty="0"/>
                  <a:t>, </a:t>
                </a:r>
                <a14:m>
                  <m:oMath xmlns:m="http://schemas.openxmlformats.org/officeDocument/2006/math">
                    <m:sSub>
                      <m:sSubPr>
                        <m:ctrlPr>
                          <a:rPr lang="en-GB" sz="2000" i="1">
                            <a:solidFill>
                              <a:srgbClr val="0000FF"/>
                            </a:solidFill>
                            <a:latin typeface="Cambria Math" panose="02040503050406030204" pitchFamily="18" charset="0"/>
                          </a:rPr>
                        </m:ctrlPr>
                      </m:sSubPr>
                      <m:e>
                        <m:r>
                          <a:rPr lang="en-GB" sz="2000" b="0" i="1">
                            <a:solidFill>
                              <a:srgbClr val="0000FF"/>
                            </a:solidFill>
                            <a:latin typeface="Cambria Math" panose="02040503050406030204" pitchFamily="18" charset="0"/>
                          </a:rPr>
                          <m:t>𝑉</m:t>
                        </m:r>
                      </m:e>
                      <m:sub>
                        <m:r>
                          <a:rPr lang="en-GB" sz="2000" b="0" i="1">
                            <a:solidFill>
                              <a:srgbClr val="0000FF"/>
                            </a:solidFill>
                            <a:latin typeface="Cambria Math" panose="02040503050406030204" pitchFamily="18" charset="0"/>
                          </a:rPr>
                          <m:t>𝑐𝑜𝑚𝑏</m:t>
                        </m:r>
                      </m:sub>
                    </m:sSub>
                  </m:oMath>
                </a14:m>
                <a:r>
                  <a:rPr lang="en-GB" sz="2000" dirty="0"/>
                  <a:t>,</a:t>
                </a:r>
                <a:r>
                  <a:rPr lang="en-GB" sz="2000" dirty="0">
                    <a:solidFill>
                      <a:srgbClr val="007F00"/>
                    </a:solidFill>
                  </a:rPr>
                  <a:t> </a:t>
                </a:r>
                <a14:m>
                  <m:oMath xmlns:m="http://schemas.openxmlformats.org/officeDocument/2006/math">
                    <m:sSub>
                      <m:sSubPr>
                        <m:ctrlPr>
                          <a:rPr lang="en-GB" sz="2000" i="1">
                            <a:solidFill>
                              <a:srgbClr val="007F00"/>
                            </a:solidFill>
                            <a:latin typeface="Cambria Math" panose="02040503050406030204" pitchFamily="18" charset="0"/>
                          </a:rPr>
                        </m:ctrlPr>
                      </m:sSubPr>
                      <m:e>
                        <m:r>
                          <a:rPr lang="en-GB" sz="2000" b="0" i="1">
                            <a:solidFill>
                              <a:srgbClr val="007F00"/>
                            </a:solidFill>
                            <a:latin typeface="Cambria Math" panose="02040503050406030204" pitchFamily="18" charset="0"/>
                          </a:rPr>
                          <m:t>𝑉</m:t>
                        </m:r>
                      </m:e>
                      <m:sub>
                        <m:r>
                          <a:rPr lang="en-GB" sz="2000" b="0" i="1">
                            <a:solidFill>
                              <a:srgbClr val="007F00"/>
                            </a:solidFill>
                            <a:latin typeface="Cambria Math" panose="02040503050406030204" pitchFamily="18" charset="0"/>
                          </a:rPr>
                          <m:t>𝑚𝑖𝑥</m:t>
                        </m:r>
                      </m:sub>
                    </m:sSub>
                  </m:oMath>
                </a14:m>
                <a:r>
                  <a:rPr lang="en-GB" sz="2000" dirty="0"/>
                  <a:t>, </a:t>
                </a:r>
                <a14:m>
                  <m:oMath xmlns:m="http://schemas.openxmlformats.org/officeDocument/2006/math">
                    <m:sSub>
                      <m:sSubPr>
                        <m:ctrlPr>
                          <a:rPr lang="en-GB" sz="2000" i="1" smtClean="0">
                            <a:solidFill>
                              <a:srgbClr val="01BFBF"/>
                            </a:solidFill>
                            <a:latin typeface="Cambria Math" panose="02040503050406030204" pitchFamily="18" charset="0"/>
                          </a:rPr>
                        </m:ctrlPr>
                      </m:sSubPr>
                      <m:e>
                        <m:r>
                          <a:rPr lang="en-GB" sz="2000" i="1">
                            <a:solidFill>
                              <a:srgbClr val="01BFBF"/>
                            </a:solidFill>
                            <a:latin typeface="Cambria Math" panose="02040503050406030204" pitchFamily="18" charset="0"/>
                          </a:rPr>
                          <m:t>𝑉</m:t>
                        </m:r>
                      </m:e>
                      <m:sub>
                        <m:r>
                          <a:rPr lang="en-GB" sz="2000" b="0" i="1" smtClean="0">
                            <a:solidFill>
                              <a:srgbClr val="01BFBF"/>
                            </a:solidFill>
                            <a:latin typeface="Cambria Math" panose="02040503050406030204" pitchFamily="18" charset="0"/>
                          </a:rPr>
                          <m:t>𝑙𝑝𝑓</m:t>
                        </m:r>
                      </m:sub>
                    </m:sSub>
                  </m:oMath>
                </a14:m>
                <a:r>
                  <a:rPr lang="en-GB" sz="2000" dirty="0">
                    <a:solidFill>
                      <a:srgbClr val="01BFBF"/>
                    </a:solidFill>
                  </a:rPr>
                  <a:t> </a:t>
                </a:r>
                <a:r>
                  <a:rPr lang="en-GB" sz="2000" dirty="0"/>
                  <a:t>[a.u.]</a:t>
                </a:r>
              </a:p>
            </p:txBody>
          </p:sp>
        </mc:Choice>
        <mc:Fallback xmlns="">
          <p:sp>
            <p:nvSpPr>
              <p:cNvPr id="26" name="CasellaDiTesto 25">
                <a:extLst>
                  <a:ext uri="{FF2B5EF4-FFF2-40B4-BE49-F238E27FC236}">
                    <a16:creationId xmlns:a16="http://schemas.microsoft.com/office/drawing/2014/main" id="{14309E0B-739B-497D-A0A2-FD0196C7337F}"/>
                  </a:ext>
                </a:extLst>
              </p:cNvPr>
              <p:cNvSpPr txBox="1">
                <a:spLocks noRot="1" noChangeAspect="1" noMove="1" noResize="1" noEditPoints="1" noAdjustHandles="1" noChangeArrowheads="1" noChangeShapeType="1" noTextEdit="1"/>
              </p:cNvSpPr>
              <p:nvPr/>
            </p:nvSpPr>
            <p:spPr>
              <a:xfrm rot="16200000">
                <a:off x="-1332872" y="2670650"/>
                <a:ext cx="3252807" cy="423770"/>
              </a:xfrm>
              <a:prstGeom prst="rect">
                <a:avLst/>
              </a:prstGeom>
              <a:blipFill>
                <a:blip r:embed="rId7"/>
                <a:stretch>
                  <a:fillRect l="-5714" r="-2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05A76538-840E-4F18-9C3A-41BFE1862613}"/>
                  </a:ext>
                </a:extLst>
              </p:cNvPr>
              <p:cNvSpPr txBox="1"/>
              <p:nvPr/>
            </p:nvSpPr>
            <p:spPr>
              <a:xfrm>
                <a:off x="3132130" y="4501943"/>
                <a:ext cx="923456" cy="400110"/>
              </a:xfrm>
              <a:prstGeom prst="rect">
                <a:avLst/>
              </a:prstGeom>
              <a:noFill/>
            </p:spPr>
            <p:txBody>
              <a:bodyPr wrap="square">
                <a:spAutoFit/>
              </a:bodyPr>
              <a:lstStyle/>
              <a:p>
                <a14:m>
                  <m:oMath xmlns:m="http://schemas.openxmlformats.org/officeDocument/2006/math">
                    <m:r>
                      <a:rPr lang="en-GB" sz="200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𝑡</m:t>
                    </m:r>
                  </m:oMath>
                </a14:m>
                <a:r>
                  <a:rPr lang="en-GB" sz="2000" dirty="0"/>
                  <a:t> [ns]</a:t>
                </a:r>
              </a:p>
            </p:txBody>
          </p:sp>
        </mc:Choice>
        <mc:Fallback xmlns="">
          <p:sp>
            <p:nvSpPr>
              <p:cNvPr id="27" name="CasellaDiTesto 26">
                <a:extLst>
                  <a:ext uri="{FF2B5EF4-FFF2-40B4-BE49-F238E27FC236}">
                    <a16:creationId xmlns:a16="http://schemas.microsoft.com/office/drawing/2014/main" id="{05A76538-840E-4F18-9C3A-41BFE1862613}"/>
                  </a:ext>
                </a:extLst>
              </p:cNvPr>
              <p:cNvSpPr txBox="1">
                <a:spLocks noRot="1" noChangeAspect="1" noMove="1" noResize="1" noEditPoints="1" noAdjustHandles="1" noChangeArrowheads="1" noChangeShapeType="1" noTextEdit="1"/>
              </p:cNvSpPr>
              <p:nvPr/>
            </p:nvSpPr>
            <p:spPr>
              <a:xfrm>
                <a:off x="3132130" y="4501943"/>
                <a:ext cx="923456" cy="400110"/>
              </a:xfrm>
              <a:prstGeom prst="rect">
                <a:avLst/>
              </a:prstGeom>
              <a:blipFill>
                <a:blip r:embed="rId8"/>
                <a:stretch>
                  <a:fillRect t="-9231" r="-2649" b="-2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E5A42FC3-F462-4FF4-8AF3-DA682B36F3D0}"/>
                  </a:ext>
                </a:extLst>
              </p:cNvPr>
              <p:cNvSpPr txBox="1"/>
              <p:nvPr/>
            </p:nvSpPr>
            <p:spPr>
              <a:xfrm>
                <a:off x="10059250" y="2079498"/>
                <a:ext cx="887301" cy="429220"/>
              </a:xfrm>
              <a:prstGeom prst="rect">
                <a:avLst/>
              </a:prstGeom>
              <a:noFill/>
            </p:spPr>
            <p:txBody>
              <a:bodyPr wrap="square" rtlCol="0">
                <a:spAutoFit/>
              </a:bodyPr>
              <a:lstStyle/>
              <a:p>
                <a:r>
                  <a:rPr lang="en-GB" sz="2000" b="1" dirty="0"/>
                  <a:t>1</a:t>
                </a:r>
                <a14:m>
                  <m:oMath xmlns:m="http://schemas.openxmlformats.org/officeDocument/2006/math">
                    <m:r>
                      <a:rPr lang="en-GB" sz="2000" b="1" i="0" smtClean="0">
                        <a:latin typeface="Cambria Math" panose="02040503050406030204" pitchFamily="18" charset="0"/>
                      </a:rPr>
                      <m:t>𝟐</m:t>
                    </m:r>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32" name="CasellaDiTesto 31">
                <a:extLst>
                  <a:ext uri="{FF2B5EF4-FFF2-40B4-BE49-F238E27FC236}">
                    <a16:creationId xmlns:a16="http://schemas.microsoft.com/office/drawing/2014/main" id="{E5A42FC3-F462-4FF4-8AF3-DA682B36F3D0}"/>
                  </a:ext>
                </a:extLst>
              </p:cNvPr>
              <p:cNvSpPr txBox="1">
                <a:spLocks noRot="1" noChangeAspect="1" noMove="1" noResize="1" noEditPoints="1" noAdjustHandles="1" noChangeArrowheads="1" noChangeShapeType="1" noTextEdit="1"/>
              </p:cNvSpPr>
              <p:nvPr/>
            </p:nvSpPr>
            <p:spPr>
              <a:xfrm>
                <a:off x="10059250" y="2079498"/>
                <a:ext cx="887301" cy="429220"/>
              </a:xfrm>
              <a:prstGeom prst="rect">
                <a:avLst/>
              </a:prstGeom>
              <a:blipFill>
                <a:blip r:embed="rId9"/>
                <a:stretch>
                  <a:fillRect l="-6849" t="-5634" b="-183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CEACC9C9-57A1-457D-AC4D-AFC3084886B4}"/>
                  </a:ext>
                </a:extLst>
              </p:cNvPr>
              <p:cNvSpPr txBox="1"/>
              <p:nvPr/>
            </p:nvSpPr>
            <p:spPr>
              <a:xfrm>
                <a:off x="7654843" y="2091184"/>
                <a:ext cx="887301" cy="429220"/>
              </a:xfrm>
              <a:prstGeom prst="rect">
                <a:avLst/>
              </a:prstGeom>
              <a:noFill/>
            </p:spPr>
            <p:txBody>
              <a:bodyPr wrap="square" rtlCol="0">
                <a:spAutoFit/>
              </a:bodyPr>
              <a:lstStyle/>
              <a:p>
                <a:r>
                  <a:rPr lang="en-GB" sz="2000" b="1" dirty="0"/>
                  <a:t>3</a:t>
                </a:r>
                <a14:m>
                  <m:oMath xmlns:m="http://schemas.openxmlformats.org/officeDocument/2006/math">
                    <m:sSub>
                      <m:sSubPr>
                        <m:ctrlPr>
                          <a:rPr lang="en-GB" sz="2000" b="1" i="1" smtClean="0">
                            <a:latin typeface="Cambria Math" panose="02040503050406030204" pitchFamily="18" charset="0"/>
                          </a:rPr>
                        </m:ctrlPr>
                      </m:sSubPr>
                      <m:e>
                        <m:r>
                          <a:rPr lang="en-GB" sz="2000" b="1" i="1" smtClean="0">
                            <a:latin typeface="Cambria Math" panose="02040503050406030204" pitchFamily="18" charset="0"/>
                          </a:rPr>
                          <m:t>𝒇</m:t>
                        </m:r>
                      </m:e>
                      <m:sub>
                        <m:r>
                          <a:rPr lang="en-GB" sz="2000" b="1" i="1" smtClean="0">
                            <a:latin typeface="Cambria Math" panose="02040503050406030204" pitchFamily="18" charset="0"/>
                          </a:rPr>
                          <m:t>𝒓𝒇</m:t>
                        </m:r>
                      </m:sub>
                    </m:sSub>
                  </m:oMath>
                </a14:m>
                <a:endParaRPr lang="en-GB" sz="2000" b="1" dirty="0"/>
              </a:p>
            </p:txBody>
          </p:sp>
        </mc:Choice>
        <mc:Fallback xmlns="">
          <p:sp>
            <p:nvSpPr>
              <p:cNvPr id="33" name="CasellaDiTesto 32">
                <a:extLst>
                  <a:ext uri="{FF2B5EF4-FFF2-40B4-BE49-F238E27FC236}">
                    <a16:creationId xmlns:a16="http://schemas.microsoft.com/office/drawing/2014/main" id="{CEACC9C9-57A1-457D-AC4D-AFC3084886B4}"/>
                  </a:ext>
                </a:extLst>
              </p:cNvPr>
              <p:cNvSpPr txBox="1">
                <a:spLocks noRot="1" noChangeAspect="1" noMove="1" noResize="1" noEditPoints="1" noAdjustHandles="1" noChangeArrowheads="1" noChangeShapeType="1" noTextEdit="1"/>
              </p:cNvSpPr>
              <p:nvPr/>
            </p:nvSpPr>
            <p:spPr>
              <a:xfrm>
                <a:off x="7654843" y="2091184"/>
                <a:ext cx="887301" cy="429220"/>
              </a:xfrm>
              <a:prstGeom prst="rect">
                <a:avLst/>
              </a:prstGeom>
              <a:blipFill>
                <a:blip r:embed="rId10"/>
                <a:stretch>
                  <a:fillRect l="-7586" t="-5714" b="-20000"/>
                </a:stretch>
              </a:blipFill>
            </p:spPr>
            <p:txBody>
              <a:bodyPr/>
              <a:lstStyle/>
              <a:p>
                <a:r>
                  <a:rPr lang="en-GB">
                    <a:noFill/>
                  </a:rPr>
                  <a:t> </a:t>
                </a:r>
              </a:p>
            </p:txBody>
          </p:sp>
        </mc:Fallback>
      </mc:AlternateContent>
      <p:sp>
        <p:nvSpPr>
          <p:cNvPr id="36" name="CasellaDiTesto 35">
            <a:extLst>
              <a:ext uri="{FF2B5EF4-FFF2-40B4-BE49-F238E27FC236}">
                <a16:creationId xmlns:a16="http://schemas.microsoft.com/office/drawing/2014/main" id="{5FB9AC2F-2E8E-416F-AC08-4C72858DB775}"/>
              </a:ext>
            </a:extLst>
          </p:cNvPr>
          <p:cNvSpPr txBox="1"/>
          <p:nvPr/>
        </p:nvSpPr>
        <p:spPr>
          <a:xfrm>
            <a:off x="8155130" y="4501943"/>
            <a:ext cx="2015215" cy="400110"/>
          </a:xfrm>
          <a:prstGeom prst="rect">
            <a:avLst/>
          </a:prstGeom>
          <a:noFill/>
        </p:spPr>
        <p:txBody>
          <a:bodyPr wrap="square">
            <a:spAutoFit/>
          </a:bodyPr>
          <a:lstStyle/>
          <a:p>
            <a:r>
              <a:rPr lang="en-GB" sz="2000" dirty="0"/>
              <a:t>Frequency [GHz]</a:t>
            </a: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06FDEB96-6080-48F1-BEA9-58CA64D16B5E}"/>
                  </a:ext>
                </a:extLst>
              </p:cNvPr>
              <p:cNvSpPr txBox="1"/>
              <p:nvPr/>
            </p:nvSpPr>
            <p:spPr>
              <a:xfrm>
                <a:off x="4116887" y="4252576"/>
                <a:ext cx="535620" cy="395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𝒕</m:t>
                          </m:r>
                        </m:e>
                        <m:sub>
                          <m:r>
                            <a:rPr lang="en-GB" b="1" i="1" smtClean="0">
                              <a:latin typeface="Cambria Math" panose="02040503050406030204" pitchFamily="18" charset="0"/>
                            </a:rPr>
                            <m:t>𝒓𝒇</m:t>
                          </m:r>
                        </m:sub>
                      </m:sSub>
                    </m:oMath>
                  </m:oMathPara>
                </a14:m>
                <a:endParaRPr lang="en-GB" b="1" dirty="0"/>
              </a:p>
            </p:txBody>
          </p:sp>
        </mc:Choice>
        <mc:Fallback xmlns="">
          <p:sp>
            <p:nvSpPr>
              <p:cNvPr id="38" name="CasellaDiTesto 37">
                <a:extLst>
                  <a:ext uri="{FF2B5EF4-FFF2-40B4-BE49-F238E27FC236}">
                    <a16:creationId xmlns:a16="http://schemas.microsoft.com/office/drawing/2014/main" id="{06FDEB96-6080-48F1-BEA9-58CA64D16B5E}"/>
                  </a:ext>
                </a:extLst>
              </p:cNvPr>
              <p:cNvSpPr txBox="1">
                <a:spLocks noRot="1" noChangeAspect="1" noMove="1" noResize="1" noEditPoints="1" noAdjustHandles="1" noChangeArrowheads="1" noChangeShapeType="1" noTextEdit="1"/>
              </p:cNvSpPr>
              <p:nvPr/>
            </p:nvSpPr>
            <p:spPr>
              <a:xfrm>
                <a:off x="4116887" y="4252576"/>
                <a:ext cx="535620" cy="395558"/>
              </a:xfrm>
              <a:prstGeom prst="rect">
                <a:avLst/>
              </a:prstGeom>
              <a:blipFill>
                <a:blip r:embed="rId11"/>
                <a:stretch>
                  <a:fillRect b="-109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DDA95571-701B-42F6-875A-0366886E66F8}"/>
                  </a:ext>
                </a:extLst>
              </p:cNvPr>
              <p:cNvSpPr txBox="1"/>
              <p:nvPr/>
            </p:nvSpPr>
            <p:spPr>
              <a:xfrm>
                <a:off x="1791826" y="1585999"/>
                <a:ext cx="5356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𝒕</m:t>
                          </m:r>
                        </m:e>
                        <m:sub>
                          <m:r>
                            <a:rPr lang="en-GB" b="1" i="1" smtClean="0">
                              <a:solidFill>
                                <a:srgbClr val="FF0000"/>
                              </a:solidFill>
                              <a:latin typeface="Cambria Math" panose="02040503050406030204" pitchFamily="18" charset="0"/>
                            </a:rPr>
                            <m:t>𝒔</m:t>
                          </m:r>
                        </m:sub>
                      </m:sSub>
                    </m:oMath>
                  </m:oMathPara>
                </a14:m>
                <a:endParaRPr lang="en-GB" sz="2000" b="1" dirty="0"/>
              </a:p>
            </p:txBody>
          </p:sp>
        </mc:Choice>
        <mc:Fallback xmlns="">
          <p:sp>
            <p:nvSpPr>
              <p:cNvPr id="40" name="CasellaDiTesto 39">
                <a:extLst>
                  <a:ext uri="{FF2B5EF4-FFF2-40B4-BE49-F238E27FC236}">
                    <a16:creationId xmlns:a16="http://schemas.microsoft.com/office/drawing/2014/main" id="{DDA95571-701B-42F6-875A-0366886E66F8}"/>
                  </a:ext>
                </a:extLst>
              </p:cNvPr>
              <p:cNvSpPr txBox="1">
                <a:spLocks noRot="1" noChangeAspect="1" noMove="1" noResize="1" noEditPoints="1" noAdjustHandles="1" noChangeArrowheads="1" noChangeShapeType="1" noTextEdit="1"/>
              </p:cNvSpPr>
              <p:nvPr/>
            </p:nvSpPr>
            <p:spPr>
              <a:xfrm>
                <a:off x="1791826" y="1585999"/>
                <a:ext cx="535620"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FCF79B3D-3D2B-47A5-8BA5-A235343BE9F7}"/>
                  </a:ext>
                </a:extLst>
              </p:cNvPr>
              <p:cNvSpPr txBox="1"/>
              <p:nvPr/>
            </p:nvSpPr>
            <p:spPr>
              <a:xfrm>
                <a:off x="3230757" y="4960428"/>
                <a:ext cx="6782618" cy="415307"/>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sSub>
                        <m:sSubPr>
                          <m:ctrlPr>
                            <a:rPr lang="en-GB" b="1" i="1" smtClean="0">
                              <a:solidFill>
                                <a:srgbClr val="01BFBF"/>
                              </a:solidFill>
                              <a:latin typeface="Cambria Math" panose="02040503050406030204" pitchFamily="18" charset="0"/>
                            </a:rPr>
                          </m:ctrlPr>
                        </m:sSubPr>
                        <m:e>
                          <m:r>
                            <a:rPr lang="en-GB" b="1" i="1" smtClean="0">
                              <a:solidFill>
                                <a:srgbClr val="01BFBF"/>
                              </a:solidFill>
                              <a:latin typeface="Cambria Math" panose="02040503050406030204" pitchFamily="18" charset="0"/>
                            </a:rPr>
                            <m:t>𝑽</m:t>
                          </m:r>
                        </m:e>
                        <m:sub>
                          <m:r>
                            <a:rPr lang="en-GB" b="1" i="1">
                              <a:solidFill>
                                <a:srgbClr val="01BFBF"/>
                              </a:solidFill>
                              <a:latin typeface="Cambria Math" panose="02040503050406030204" pitchFamily="18" charset="0"/>
                            </a:rPr>
                            <m:t>𝒍𝒑𝒇</m:t>
                          </m:r>
                        </m:sub>
                      </m:sSub>
                      <m:d>
                        <m:dPr>
                          <m:ctrlPr>
                            <a:rPr lang="en-GB" b="1" i="1" smtClean="0">
                              <a:solidFill>
                                <a:srgbClr val="01BFBF"/>
                              </a:solidFill>
                              <a:latin typeface="Cambria Math" panose="02040503050406030204" pitchFamily="18" charset="0"/>
                            </a:rPr>
                          </m:ctrlPr>
                        </m:dPr>
                        <m:e>
                          <m:r>
                            <a:rPr lang="en-GB" b="1" i="1" smtClean="0">
                              <a:solidFill>
                                <a:srgbClr val="01BFBF"/>
                              </a:solidFill>
                              <a:latin typeface="Cambria Math" panose="02040503050406030204" pitchFamily="18" charset="0"/>
                            </a:rPr>
                            <m:t>𝒕</m:t>
                          </m:r>
                        </m:e>
                      </m:d>
                      <m:r>
                        <a:rPr lang="en-GB" b="1" i="1">
                          <a:solidFill>
                            <a:srgbClr val="01BFBF"/>
                          </a:solidFill>
                          <a:latin typeface="Cambria Math" panose="02040503050406030204" pitchFamily="18" charset="0"/>
                          <a:ea typeface="Cambria Math" panose="02040503050406030204" pitchFamily="18" charset="0"/>
                        </a:rPr>
                        <m:t>∝</m:t>
                      </m:r>
                      <m:r>
                        <a:rPr lang="en-GB" b="1" i="1">
                          <a:solidFill>
                            <a:srgbClr val="01BFBF"/>
                          </a:solidFill>
                          <a:latin typeface="Cambria Math" panose="02040503050406030204" pitchFamily="18" charset="0"/>
                        </a:rPr>
                        <m:t>𝐬𝐢𝐧</m:t>
                      </m:r>
                      <m:d>
                        <m:dPr>
                          <m:ctrlPr>
                            <a:rPr lang="en-GB" b="1" i="1" smtClean="0">
                              <a:solidFill>
                                <a:srgbClr val="01BFBF"/>
                              </a:solidFill>
                              <a:latin typeface="Cambria Math" panose="02040503050406030204" pitchFamily="18" charset="0"/>
                            </a:rPr>
                          </m:ctrlPr>
                        </m:dPr>
                        <m:e>
                          <m:r>
                            <a:rPr lang="en-GB" b="1" i="1">
                              <a:solidFill>
                                <a:srgbClr val="01BFBF"/>
                              </a:solidFill>
                              <a:latin typeface="Cambria Math" panose="02040503050406030204" pitchFamily="18" charset="0"/>
                            </a:rPr>
                            <m:t>𝟔</m:t>
                          </m:r>
                          <m:sSub>
                            <m:sSubPr>
                              <m:ctrlPr>
                                <a:rPr lang="en-GB" b="1" i="1">
                                  <a:solidFill>
                                    <a:srgbClr val="01BFBF"/>
                                  </a:solidFill>
                                  <a:latin typeface="Cambria Math" panose="02040503050406030204" pitchFamily="18" charset="0"/>
                                </a:rPr>
                              </m:ctrlPr>
                            </m:sSubPr>
                            <m:e>
                              <m:r>
                                <a:rPr lang="en-GB" b="1" i="1">
                                  <a:solidFill>
                                    <a:srgbClr val="01BFBF"/>
                                  </a:solidFill>
                                  <a:latin typeface="Cambria Math" panose="02040503050406030204" pitchFamily="18" charset="0"/>
                                </a:rPr>
                                <m:t>𝝎</m:t>
                              </m:r>
                            </m:e>
                            <m:sub>
                              <m:r>
                                <a:rPr lang="en-GB" b="1" i="1">
                                  <a:solidFill>
                                    <a:srgbClr val="01BFBF"/>
                                  </a:solidFill>
                                  <a:latin typeface="Cambria Math" panose="02040503050406030204" pitchFamily="18" charset="0"/>
                                </a:rPr>
                                <m:t>𝒓𝒇</m:t>
                              </m:r>
                            </m:sub>
                          </m:sSub>
                          <m:r>
                            <a:rPr lang="en-GB" b="1" i="1">
                              <a:solidFill>
                                <a:srgbClr val="01BFBF"/>
                              </a:solidFill>
                              <a:latin typeface="Cambria Math" panose="02040503050406030204" pitchFamily="18" charset="0"/>
                            </a:rPr>
                            <m:t>𝝉</m:t>
                          </m:r>
                        </m:e>
                      </m:d>
                    </m:oMath>
                  </m:oMathPara>
                </a14:m>
                <a:endParaRPr lang="en-GB" dirty="0"/>
              </a:p>
            </p:txBody>
          </p:sp>
        </mc:Choice>
        <mc:Fallback xmlns="">
          <p:sp>
            <p:nvSpPr>
              <p:cNvPr id="10" name="CasellaDiTesto 9">
                <a:extLst>
                  <a:ext uri="{FF2B5EF4-FFF2-40B4-BE49-F238E27FC236}">
                    <a16:creationId xmlns:a16="http://schemas.microsoft.com/office/drawing/2014/main" id="{FCF79B3D-3D2B-47A5-8BA5-A235343BE9F7}"/>
                  </a:ext>
                </a:extLst>
              </p:cNvPr>
              <p:cNvSpPr txBox="1">
                <a:spLocks noRot="1" noChangeAspect="1" noMove="1" noResize="1" noEditPoints="1" noAdjustHandles="1" noChangeArrowheads="1" noChangeShapeType="1" noTextEdit="1"/>
              </p:cNvSpPr>
              <p:nvPr/>
            </p:nvSpPr>
            <p:spPr>
              <a:xfrm>
                <a:off x="3230757" y="4960428"/>
                <a:ext cx="6782618" cy="415307"/>
              </a:xfrm>
              <a:prstGeom prst="rect">
                <a:avLst/>
              </a:prstGeom>
              <a:blipFill>
                <a:blip r:embed="rId13"/>
                <a:stretch>
                  <a:fillRect b="-8824"/>
                </a:stretch>
              </a:blipFill>
            </p:spPr>
            <p:txBody>
              <a:bodyPr/>
              <a:lstStyle/>
              <a:p>
                <a:r>
                  <a:rPr lang="en-GB">
                    <a:noFill/>
                  </a:rPr>
                  <a:t> </a:t>
                </a:r>
              </a:p>
            </p:txBody>
          </p:sp>
        </mc:Fallback>
      </mc:AlternateContent>
      <p:cxnSp>
        <p:nvCxnSpPr>
          <p:cNvPr id="97" name="Connettore diritto 96">
            <a:extLst>
              <a:ext uri="{FF2B5EF4-FFF2-40B4-BE49-F238E27FC236}">
                <a16:creationId xmlns:a16="http://schemas.microsoft.com/office/drawing/2014/main" id="{FE22D629-F977-48F0-A2C1-D14F2F0176E4}"/>
              </a:ext>
            </a:extLst>
          </p:cNvPr>
          <p:cNvCxnSpPr/>
          <p:nvPr/>
        </p:nvCxnSpPr>
        <p:spPr>
          <a:xfrm>
            <a:off x="3591187" y="1971046"/>
            <a:ext cx="0" cy="230171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A2F4101F-B4C1-458D-9675-EE05937F6013}"/>
              </a:ext>
            </a:extLst>
          </p:cNvPr>
          <p:cNvSpPr txBox="1"/>
          <p:nvPr/>
        </p:nvSpPr>
        <p:spPr>
          <a:xfrm>
            <a:off x="6584250" y="1523569"/>
            <a:ext cx="1690407" cy="369332"/>
          </a:xfrm>
          <a:prstGeom prst="rect">
            <a:avLst/>
          </a:prstGeom>
          <a:noFill/>
        </p:spPr>
        <p:txBody>
          <a:bodyPr wrap="square" rtlCol="0">
            <a:spAutoFit/>
          </a:bodyPr>
          <a:lstStyle/>
          <a:p>
            <a:r>
              <a:rPr lang="en-GB" b="1" dirty="0">
                <a:solidFill>
                  <a:srgbClr val="01BFBF"/>
                </a:solidFill>
              </a:rPr>
              <a:t>DC component</a:t>
            </a:r>
          </a:p>
        </p:txBody>
      </p:sp>
      <p:sp>
        <p:nvSpPr>
          <p:cNvPr id="5" name="Freccia in giù 4">
            <a:extLst>
              <a:ext uri="{FF2B5EF4-FFF2-40B4-BE49-F238E27FC236}">
                <a16:creationId xmlns:a16="http://schemas.microsoft.com/office/drawing/2014/main" id="{71D3F8D9-FBBB-40C1-BC47-DC12447E95D9}"/>
              </a:ext>
            </a:extLst>
          </p:cNvPr>
          <p:cNvSpPr/>
          <p:nvPr/>
        </p:nvSpPr>
        <p:spPr>
          <a:xfrm>
            <a:off x="6718985" y="1846661"/>
            <a:ext cx="260687" cy="194010"/>
          </a:xfrm>
          <a:prstGeom prst="downArrow">
            <a:avLst/>
          </a:prstGeom>
          <a:solidFill>
            <a:srgbClr val="01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1BFBF"/>
              </a:solidFill>
            </a:endParaRP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E2E4CA54-2C65-406D-9655-14DCBDFFD6D5}"/>
                  </a:ext>
                </a:extLst>
              </p:cNvPr>
              <p:cNvSpPr txBox="1"/>
              <p:nvPr/>
            </p:nvSpPr>
            <p:spPr>
              <a:xfrm rot="16200000">
                <a:off x="4812806" y="2919661"/>
                <a:ext cx="3125702" cy="410497"/>
              </a:xfrm>
              <a:prstGeom prst="rect">
                <a:avLst/>
              </a:prstGeom>
              <a:noFill/>
            </p:spPr>
            <p:txBody>
              <a:bodyPr wrap="square">
                <a:spAutoFit/>
              </a:bodyPr>
              <a:lstStyle/>
              <a:p>
                <a14:m>
                  <m:oMath xmlns:m="http://schemas.openxmlformats.org/officeDocument/2006/math">
                    <m:d>
                      <m:dPr>
                        <m:begChr m:val="|"/>
                        <m:endChr m:val="|"/>
                        <m:ctrlPr>
                          <a:rPr lang="en-GB" i="1" smtClean="0">
                            <a:solidFill>
                              <a:srgbClr val="007F00"/>
                            </a:solidFill>
                            <a:latin typeface="Cambria Math" panose="02040503050406030204" pitchFamily="18" charset="0"/>
                            <a:ea typeface="Cambria Math" panose="02040503050406030204" pitchFamily="18" charset="0"/>
                          </a:rPr>
                        </m:ctrlPr>
                      </m:dPr>
                      <m:e>
                        <m:r>
                          <a:rPr lang="en-GB" i="1">
                            <a:solidFill>
                              <a:srgbClr val="007F00"/>
                            </a:solidFill>
                            <a:latin typeface="Cambria Math" panose="02040503050406030204" pitchFamily="18" charset="0"/>
                            <a:ea typeface="Cambria Math" panose="02040503050406030204" pitchFamily="18" charset="0"/>
                          </a:rPr>
                          <m:t>ℱ</m:t>
                        </m:r>
                        <m:d>
                          <m:dPr>
                            <m:ctrlPr>
                              <a:rPr lang="en-GB" i="1" smtClean="0">
                                <a:solidFill>
                                  <a:srgbClr val="007F00"/>
                                </a:solidFill>
                                <a:latin typeface="Cambria Math" panose="02040503050406030204" pitchFamily="18" charset="0"/>
                                <a:ea typeface="Cambria Math" panose="02040503050406030204" pitchFamily="18" charset="0"/>
                              </a:rPr>
                            </m:ctrlPr>
                          </m:dPr>
                          <m:e>
                            <m:sSub>
                              <m:sSubPr>
                                <m:ctrlPr>
                                  <a:rPr lang="en-GB" i="1">
                                    <a:solidFill>
                                      <a:srgbClr val="007F00"/>
                                    </a:solidFill>
                                    <a:latin typeface="Cambria Math" panose="02040503050406030204" pitchFamily="18" charset="0"/>
                                  </a:rPr>
                                </m:ctrlPr>
                              </m:sSubPr>
                              <m:e>
                                <m:r>
                                  <a:rPr lang="en-GB" i="1">
                                    <a:solidFill>
                                      <a:srgbClr val="007F00"/>
                                    </a:solidFill>
                                    <a:latin typeface="Cambria Math" panose="02040503050406030204" pitchFamily="18" charset="0"/>
                                  </a:rPr>
                                  <m:t>𝑉</m:t>
                                </m:r>
                              </m:e>
                              <m:sub>
                                <m:r>
                                  <a:rPr lang="en-GB" i="1">
                                    <a:solidFill>
                                      <a:srgbClr val="007F00"/>
                                    </a:solidFill>
                                    <a:latin typeface="Cambria Math" panose="02040503050406030204" pitchFamily="18" charset="0"/>
                                  </a:rPr>
                                  <m:t>𝑚𝑖𝑥</m:t>
                                </m:r>
                              </m:sub>
                            </m:sSub>
                          </m:e>
                        </m:d>
                      </m:e>
                    </m:d>
                  </m:oMath>
                </a14:m>
                <a:r>
                  <a:rPr lang="en-GB" dirty="0"/>
                  <a:t>, </a:t>
                </a:r>
                <a14:m>
                  <m:oMath xmlns:m="http://schemas.openxmlformats.org/officeDocument/2006/math">
                    <m:d>
                      <m:dPr>
                        <m:begChr m:val="|"/>
                        <m:endChr m:val="|"/>
                        <m:ctrlPr>
                          <a:rPr lang="en-GB" i="1" smtClean="0">
                            <a:solidFill>
                              <a:srgbClr val="01BFBF"/>
                            </a:solidFill>
                            <a:latin typeface="Cambria Math" panose="02040503050406030204" pitchFamily="18" charset="0"/>
                            <a:ea typeface="Cambria Math" panose="02040503050406030204" pitchFamily="18" charset="0"/>
                          </a:rPr>
                        </m:ctrlPr>
                      </m:dPr>
                      <m:e>
                        <m:r>
                          <a:rPr lang="en-GB" i="1">
                            <a:solidFill>
                              <a:srgbClr val="01BFBF"/>
                            </a:solidFill>
                            <a:latin typeface="Cambria Math" panose="02040503050406030204" pitchFamily="18" charset="0"/>
                            <a:ea typeface="Cambria Math" panose="02040503050406030204" pitchFamily="18" charset="0"/>
                          </a:rPr>
                          <m:t>ℱ</m:t>
                        </m:r>
                        <m:d>
                          <m:dPr>
                            <m:ctrlPr>
                              <a:rPr lang="en-GB" i="1">
                                <a:solidFill>
                                  <a:srgbClr val="01BFBF"/>
                                </a:solidFill>
                                <a:latin typeface="Cambria Math" panose="02040503050406030204" pitchFamily="18" charset="0"/>
                                <a:ea typeface="Cambria Math" panose="02040503050406030204" pitchFamily="18" charset="0"/>
                              </a:rPr>
                            </m:ctrlPr>
                          </m:dPr>
                          <m:e>
                            <m:sSub>
                              <m:sSubPr>
                                <m:ctrlPr>
                                  <a:rPr lang="en-GB" i="1">
                                    <a:solidFill>
                                      <a:srgbClr val="01BFBF"/>
                                    </a:solidFill>
                                    <a:latin typeface="Cambria Math" panose="02040503050406030204" pitchFamily="18" charset="0"/>
                                  </a:rPr>
                                </m:ctrlPr>
                              </m:sSubPr>
                              <m:e>
                                <m:r>
                                  <a:rPr lang="en-GB" i="1">
                                    <a:solidFill>
                                      <a:srgbClr val="01BFBF"/>
                                    </a:solidFill>
                                    <a:latin typeface="Cambria Math" panose="02040503050406030204" pitchFamily="18" charset="0"/>
                                  </a:rPr>
                                  <m:t>𝑉</m:t>
                                </m:r>
                              </m:e>
                              <m:sub>
                                <m:r>
                                  <a:rPr lang="en-GB" i="1">
                                    <a:solidFill>
                                      <a:srgbClr val="01BFBF"/>
                                    </a:solidFill>
                                    <a:latin typeface="Cambria Math" panose="02040503050406030204" pitchFamily="18" charset="0"/>
                                  </a:rPr>
                                  <m:t>𝑚𝑖𝑥</m:t>
                                </m:r>
                              </m:sub>
                            </m:sSub>
                          </m:e>
                        </m:d>
                        <m:sSub>
                          <m:sSubPr>
                            <m:ctrlPr>
                              <a:rPr lang="en-GB" i="1">
                                <a:solidFill>
                                  <a:srgbClr val="01BFBF"/>
                                </a:solidFill>
                                <a:latin typeface="Cambria Math" panose="02040503050406030204" pitchFamily="18" charset="0"/>
                              </a:rPr>
                            </m:ctrlPr>
                          </m:sSubPr>
                          <m:e>
                            <m:r>
                              <a:rPr lang="en-GB" i="1">
                                <a:solidFill>
                                  <a:srgbClr val="01BFBF"/>
                                </a:solidFill>
                                <a:latin typeface="Cambria Math" panose="02040503050406030204" pitchFamily="18" charset="0"/>
                              </a:rPr>
                              <m:t>𝐵</m:t>
                            </m:r>
                          </m:e>
                          <m:sub>
                            <m:r>
                              <a:rPr lang="en-GB" i="1">
                                <a:solidFill>
                                  <a:srgbClr val="01BFBF"/>
                                </a:solidFill>
                                <a:latin typeface="Cambria Math" panose="02040503050406030204" pitchFamily="18" charset="0"/>
                              </a:rPr>
                              <m:t>𝑙𝑝</m:t>
                            </m:r>
                          </m:sub>
                        </m:sSub>
                      </m:e>
                    </m:d>
                  </m:oMath>
                </a14:m>
                <a:r>
                  <a:rPr lang="en-GB" dirty="0">
                    <a:solidFill>
                      <a:srgbClr val="01BFBF"/>
                    </a:solidFill>
                  </a:rPr>
                  <a:t> </a:t>
                </a:r>
                <a:r>
                  <a:rPr lang="en-GB" dirty="0"/>
                  <a:t>[a.u.]</a:t>
                </a:r>
              </a:p>
            </p:txBody>
          </p:sp>
        </mc:Choice>
        <mc:Fallback xmlns="">
          <p:sp>
            <p:nvSpPr>
              <p:cNvPr id="7" name="CasellaDiTesto 6">
                <a:extLst>
                  <a:ext uri="{FF2B5EF4-FFF2-40B4-BE49-F238E27FC236}">
                    <a16:creationId xmlns:a16="http://schemas.microsoft.com/office/drawing/2014/main" id="{E2E4CA54-2C65-406D-9655-14DCBDFFD6D5}"/>
                  </a:ext>
                </a:extLst>
              </p:cNvPr>
              <p:cNvSpPr txBox="1">
                <a:spLocks noRot="1" noChangeAspect="1" noMove="1" noResize="1" noEditPoints="1" noAdjustHandles="1" noChangeArrowheads="1" noChangeShapeType="1" noTextEdit="1"/>
              </p:cNvSpPr>
              <p:nvPr/>
            </p:nvSpPr>
            <p:spPr>
              <a:xfrm rot="16200000">
                <a:off x="4812806" y="2919661"/>
                <a:ext cx="3125702" cy="410497"/>
              </a:xfrm>
              <a:prstGeom prst="rect">
                <a:avLst/>
              </a:prstGeom>
              <a:blipFill>
                <a:blip r:embed="rId14"/>
                <a:stretch>
                  <a:fillRect l="-1471" r="-176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8CC77091-4199-4ECC-A5DD-1CE767DD3868}"/>
                  </a:ext>
                </a:extLst>
              </p:cNvPr>
              <p:cNvSpPr txBox="1"/>
              <p:nvPr/>
            </p:nvSpPr>
            <p:spPr>
              <a:xfrm rot="16200000">
                <a:off x="11131699" y="2788710"/>
                <a:ext cx="1523940" cy="423770"/>
              </a:xfrm>
              <a:prstGeom prst="rect">
                <a:avLst/>
              </a:prstGeom>
              <a:noFill/>
            </p:spPr>
            <p:txBody>
              <a:bodyPr wrap="square">
                <a:spAutoFit/>
              </a:bodyPr>
              <a:lstStyle/>
              <a:p>
                <a:r>
                  <a:rPr lang="en-GB" sz="2000" dirty="0">
                    <a:solidFill>
                      <a:srgbClr val="BFBF01"/>
                    </a:solidFill>
                  </a:rPr>
                  <a:t>|</a:t>
                </a:r>
                <a14:m>
                  <m:oMath xmlns:m="http://schemas.openxmlformats.org/officeDocument/2006/math">
                    <m:sSub>
                      <m:sSubPr>
                        <m:ctrlPr>
                          <a:rPr lang="en-GB" sz="2000" i="1" smtClean="0">
                            <a:solidFill>
                              <a:srgbClr val="BFBF01"/>
                            </a:solidFill>
                            <a:latin typeface="Cambria Math" panose="02040503050406030204" pitchFamily="18" charset="0"/>
                          </a:rPr>
                        </m:ctrlPr>
                      </m:sSubPr>
                      <m:e>
                        <m:r>
                          <a:rPr lang="en-GB" sz="2000" b="0" i="1" smtClean="0">
                            <a:solidFill>
                              <a:srgbClr val="BFBF01"/>
                            </a:solidFill>
                            <a:latin typeface="Cambria Math" panose="02040503050406030204" pitchFamily="18" charset="0"/>
                          </a:rPr>
                          <m:t>𝐵</m:t>
                        </m:r>
                      </m:e>
                      <m:sub>
                        <m:r>
                          <a:rPr lang="en-GB" sz="2000" b="0" i="1" smtClean="0">
                            <a:solidFill>
                              <a:srgbClr val="BFBF01"/>
                            </a:solidFill>
                            <a:latin typeface="Cambria Math" panose="02040503050406030204" pitchFamily="18" charset="0"/>
                          </a:rPr>
                          <m:t>𝑙𝑝</m:t>
                        </m:r>
                      </m:sub>
                    </m:sSub>
                  </m:oMath>
                </a14:m>
                <a:r>
                  <a:rPr lang="en-GB" sz="2000" dirty="0">
                    <a:solidFill>
                      <a:srgbClr val="BFBF01"/>
                    </a:solidFill>
                  </a:rPr>
                  <a:t>|[a.u.]</a:t>
                </a:r>
              </a:p>
            </p:txBody>
          </p:sp>
        </mc:Choice>
        <mc:Fallback xmlns="">
          <p:sp>
            <p:nvSpPr>
              <p:cNvPr id="8" name="CasellaDiTesto 7">
                <a:extLst>
                  <a:ext uri="{FF2B5EF4-FFF2-40B4-BE49-F238E27FC236}">
                    <a16:creationId xmlns:a16="http://schemas.microsoft.com/office/drawing/2014/main" id="{8CC77091-4199-4ECC-A5DD-1CE767DD3868}"/>
                  </a:ext>
                </a:extLst>
              </p:cNvPr>
              <p:cNvSpPr txBox="1">
                <a:spLocks noRot="1" noChangeAspect="1" noMove="1" noResize="1" noEditPoints="1" noAdjustHandles="1" noChangeArrowheads="1" noChangeShapeType="1" noTextEdit="1"/>
              </p:cNvSpPr>
              <p:nvPr/>
            </p:nvSpPr>
            <p:spPr>
              <a:xfrm rot="16200000">
                <a:off x="11131699" y="2788710"/>
                <a:ext cx="1523940" cy="423770"/>
              </a:xfrm>
              <a:prstGeom prst="rect">
                <a:avLst/>
              </a:prstGeom>
              <a:blipFill>
                <a:blip r:embed="rId15"/>
                <a:stretch>
                  <a:fillRect l="-5714" r="-20000" b="-44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0C5453CA-3AE4-49B9-AC78-DBCA066A68EA}"/>
                  </a:ext>
                </a:extLst>
              </p:cNvPr>
              <p:cNvSpPr txBox="1"/>
              <p:nvPr/>
            </p:nvSpPr>
            <p:spPr>
              <a:xfrm>
                <a:off x="4983054" y="4251649"/>
                <a:ext cx="1144146" cy="395558"/>
              </a:xfrm>
              <a:prstGeom prst="rect">
                <a:avLst/>
              </a:prstGeom>
              <a:noFill/>
            </p:spPr>
            <p:txBody>
              <a:bodyPr wrap="square">
                <a:spAutoFit/>
              </a:bodyPr>
              <a:lstStyle/>
              <a:p>
                <a14:m>
                  <m:oMath xmlns:m="http://schemas.openxmlformats.org/officeDocument/2006/math">
                    <m:sSub>
                      <m:sSubPr>
                        <m:ctrlPr>
                          <a:rPr lang="en-GB" sz="1800" b="1" i="1" smtClean="0">
                            <a:solidFill>
                              <a:srgbClr val="FF0000"/>
                            </a:solidFill>
                            <a:latin typeface="Cambria Math" panose="02040503050406030204" pitchFamily="18" charset="0"/>
                          </a:rPr>
                        </m:ctrlPr>
                      </m:sSubPr>
                      <m:e>
                        <m:r>
                          <a:rPr lang="en-GB" sz="1800" b="1" i="1">
                            <a:solidFill>
                              <a:srgbClr val="FF0000"/>
                            </a:solidFill>
                            <a:latin typeface="Cambria Math" panose="02040503050406030204" pitchFamily="18" charset="0"/>
                          </a:rPr>
                          <m:t>𝒕</m:t>
                        </m:r>
                      </m:e>
                      <m:sub>
                        <m:r>
                          <a:rPr lang="en-GB" sz="1800" b="1" i="1" smtClean="0">
                            <a:solidFill>
                              <a:srgbClr val="FF0000"/>
                            </a:solidFill>
                            <a:latin typeface="Cambria Math" panose="02040503050406030204" pitchFamily="18" charset="0"/>
                          </a:rPr>
                          <m:t>𝒓𝒇</m:t>
                        </m:r>
                      </m:sub>
                    </m:sSub>
                  </m:oMath>
                </a14:m>
                <a:r>
                  <a:rPr lang="en-GB" sz="1800" b="1" dirty="0">
                    <a:solidFill>
                      <a:srgbClr val="FF0000"/>
                    </a:solidFill>
                  </a:rPr>
                  <a:t> + </a:t>
                </a:r>
                <a14:m>
                  <m:oMath xmlns:m="http://schemas.openxmlformats.org/officeDocument/2006/math">
                    <m:sSub>
                      <m:sSubPr>
                        <m:ctrlPr>
                          <a:rPr lang="en-GB" sz="1800" b="1" i="1" smtClean="0">
                            <a:solidFill>
                              <a:srgbClr val="FF0000"/>
                            </a:solidFill>
                            <a:latin typeface="Cambria Math" panose="02040503050406030204" pitchFamily="18" charset="0"/>
                          </a:rPr>
                        </m:ctrlPr>
                      </m:sSubPr>
                      <m:e>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𝒕</m:t>
                        </m:r>
                      </m:e>
                      <m:sub>
                        <m:r>
                          <a:rPr lang="en-GB" sz="1800" b="1" i="1" smtClean="0">
                            <a:solidFill>
                              <a:srgbClr val="FF0000"/>
                            </a:solidFill>
                            <a:latin typeface="Cambria Math" panose="02040503050406030204" pitchFamily="18" charset="0"/>
                          </a:rPr>
                          <m:t>𝒔</m:t>
                        </m:r>
                      </m:sub>
                    </m:sSub>
                  </m:oMath>
                </a14:m>
                <a:endParaRPr lang="en-GB" dirty="0"/>
              </a:p>
            </p:txBody>
          </p:sp>
        </mc:Choice>
        <mc:Fallback xmlns="">
          <p:sp>
            <p:nvSpPr>
              <p:cNvPr id="13" name="CasellaDiTesto 12">
                <a:extLst>
                  <a:ext uri="{FF2B5EF4-FFF2-40B4-BE49-F238E27FC236}">
                    <a16:creationId xmlns:a16="http://schemas.microsoft.com/office/drawing/2014/main" id="{0C5453CA-3AE4-49B9-AC78-DBCA066A68EA}"/>
                  </a:ext>
                </a:extLst>
              </p:cNvPr>
              <p:cNvSpPr txBox="1">
                <a:spLocks noRot="1" noChangeAspect="1" noMove="1" noResize="1" noEditPoints="1" noAdjustHandles="1" noChangeArrowheads="1" noChangeShapeType="1" noTextEdit="1"/>
              </p:cNvSpPr>
              <p:nvPr/>
            </p:nvSpPr>
            <p:spPr>
              <a:xfrm>
                <a:off x="4983054" y="4251649"/>
                <a:ext cx="1144146" cy="395558"/>
              </a:xfrm>
              <a:prstGeom prst="rect">
                <a:avLst/>
              </a:prstGeom>
              <a:blipFill>
                <a:blip r:embed="rId16"/>
                <a:stretch>
                  <a:fillRect t="-6154" b="-18462"/>
                </a:stretch>
              </a:blipFill>
            </p:spPr>
            <p:txBody>
              <a:bodyPr/>
              <a:lstStyle/>
              <a:p>
                <a:r>
                  <a:rPr lang="en-GB">
                    <a:noFill/>
                  </a:rPr>
                  <a:t> </a:t>
                </a:r>
              </a:p>
            </p:txBody>
          </p:sp>
        </mc:Fallback>
      </mc:AlternateContent>
      <p:sp>
        <p:nvSpPr>
          <p:cNvPr id="34" name="CasellaDiTesto 33">
            <a:extLst>
              <a:ext uri="{FF2B5EF4-FFF2-40B4-BE49-F238E27FC236}">
                <a16:creationId xmlns:a16="http://schemas.microsoft.com/office/drawing/2014/main" id="{DFB1DC22-0594-44F2-92CB-28F11DF68C6B}"/>
              </a:ext>
            </a:extLst>
          </p:cNvPr>
          <p:cNvSpPr txBox="1"/>
          <p:nvPr/>
        </p:nvSpPr>
        <p:spPr>
          <a:xfrm>
            <a:off x="4333651" y="1574334"/>
            <a:ext cx="1142510" cy="369332"/>
          </a:xfrm>
          <a:prstGeom prst="rect">
            <a:avLst/>
          </a:prstGeom>
          <a:noFill/>
        </p:spPr>
        <p:txBody>
          <a:bodyPr wrap="square">
            <a:spAutoFit/>
          </a:bodyPr>
          <a:lstStyle/>
          <a:p>
            <a:r>
              <a:rPr lang="en-GB" b="1" dirty="0">
                <a:solidFill>
                  <a:srgbClr val="FFC000"/>
                </a:solidFill>
              </a:rPr>
              <a:t>ADC clock</a:t>
            </a:r>
          </a:p>
        </p:txBody>
      </p:sp>
      <p:cxnSp>
        <p:nvCxnSpPr>
          <p:cNvPr id="30" name="Connettore 2 29">
            <a:extLst>
              <a:ext uri="{FF2B5EF4-FFF2-40B4-BE49-F238E27FC236}">
                <a16:creationId xmlns:a16="http://schemas.microsoft.com/office/drawing/2014/main" id="{A732CCAC-A270-42AE-8977-46096D9FF7C9}"/>
              </a:ext>
            </a:extLst>
          </p:cNvPr>
          <p:cNvCxnSpPr>
            <a:cxnSpLocks/>
          </p:cNvCxnSpPr>
          <p:nvPr/>
        </p:nvCxnSpPr>
        <p:spPr>
          <a:xfrm flipV="1">
            <a:off x="3591187" y="1855882"/>
            <a:ext cx="829893" cy="229181"/>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9290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332377-E765-45E3-9B4C-F76178C31317}"/>
              </a:ext>
            </a:extLst>
          </p:cNvPr>
          <p:cNvSpPr>
            <a:spLocks noGrp="1"/>
          </p:cNvSpPr>
          <p:nvPr>
            <p:ph type="sldNum" sz="quarter" idx="12"/>
          </p:nvPr>
        </p:nvSpPr>
        <p:spPr/>
        <p:txBody>
          <a:bodyPr/>
          <a:lstStyle/>
          <a:p>
            <a:fld id="{F556478C-EA8F-4B12-8AB2-8053E5C3663D}" type="slidenum">
              <a:rPr lang="en-GB" smtClean="0"/>
              <a:t>99</a:t>
            </a:fld>
            <a:endParaRPr lang="en-GB"/>
          </a:p>
        </p:txBody>
      </p:sp>
      <p:sp>
        <p:nvSpPr>
          <p:cNvPr id="6" name="CasellaDiTesto 5">
            <a:extLst>
              <a:ext uri="{FF2B5EF4-FFF2-40B4-BE49-F238E27FC236}">
                <a16:creationId xmlns:a16="http://schemas.microsoft.com/office/drawing/2014/main" id="{E9F8B7F9-9200-439E-8AF1-31C6EF0FC89A}"/>
              </a:ext>
            </a:extLst>
          </p:cNvPr>
          <p:cNvSpPr txBox="1"/>
          <p:nvPr/>
        </p:nvSpPr>
        <p:spPr>
          <a:xfrm>
            <a:off x="-79899" y="-34904"/>
            <a:ext cx="12271899" cy="707886"/>
          </a:xfrm>
          <a:prstGeom prst="rect">
            <a:avLst/>
          </a:prstGeom>
          <a:noFill/>
        </p:spPr>
        <p:txBody>
          <a:bodyPr wrap="square" rtlCol="0">
            <a:spAutoFit/>
          </a:bodyPr>
          <a:lstStyle/>
          <a:p>
            <a:pPr algn="ctr"/>
            <a:r>
              <a:rPr lang="en-GB" sz="3900" dirty="0">
                <a:latin typeface="+mj-lt"/>
              </a:rPr>
              <a:t>Phase detection and input for ADC</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3CEAD4B-347E-4824-BE38-C02834D4DD9C}"/>
                  </a:ext>
                </a:extLst>
              </p:cNvPr>
              <p:cNvSpPr txBox="1"/>
              <p:nvPr/>
            </p:nvSpPr>
            <p:spPr>
              <a:xfrm>
                <a:off x="0" y="665979"/>
                <a:ext cx="12181273" cy="6238759"/>
              </a:xfrm>
              <a:prstGeom prst="rect">
                <a:avLst/>
              </a:prstGeom>
              <a:noFill/>
            </p:spPr>
            <p:txBody>
              <a:bodyPr wrap="square" rtlCol="0">
                <a:spAutoFit/>
              </a:bodyPr>
              <a:lstStyle/>
              <a:p>
                <a:pPr marL="285750" indent="-285750">
                  <a:buFont typeface="Wingdings" panose="05000000000000000000" pitchFamily="2" charset="2"/>
                  <a:buChar char="q"/>
                </a:pPr>
                <a:r>
                  <a:rPr lang="en-GB" dirty="0"/>
                  <a:t>In the macroparticle code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𝟎</m:t>
                        </m:r>
                      </m:sub>
                    </m:sSub>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𝝋</m:t>
                    </m:r>
                    <m:r>
                      <a:rPr lang="en-GB" b="1" i="1" smtClean="0">
                        <a:solidFill>
                          <a:srgbClr val="FF0000"/>
                        </a:solidFill>
                        <a:latin typeface="Cambria Math" panose="02040503050406030204" pitchFamily="18" charset="0"/>
                        <a:ea typeface="Cambria Math" panose="02040503050406030204" pitchFamily="18" charset="0"/>
                      </a:rPr>
                      <m:t>−</m:t>
                    </m:r>
                  </m:oMath>
                </a14:m>
                <a:r>
                  <a:rPr lang="en-GB" b="1" dirty="0">
                    <a:solidFill>
                      <a:srgbClr val="FF0000"/>
                    </a:solidFill>
                  </a:rPr>
                  <a: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a14:m>
                <a:r>
                  <a:rPr lang="en-GB" dirty="0"/>
                  <a:t> is already known at each turn, </a:t>
                </a:r>
              </a:p>
              <a:p>
                <a:pPr marL="742950" lvl="1" indent="-285750">
                  <a:buFont typeface="Wingdings" panose="05000000000000000000" pitchFamily="2" charset="2"/>
                  <a:buChar char="Ø"/>
                </a:pPr>
                <a14:m>
                  <m:oMath xmlns:m="http://schemas.openxmlformats.org/officeDocument/2006/math">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oMath>
                </a14:m>
                <a:r>
                  <a:rPr lang="en-GB" dirty="0"/>
                  <a:t> is known from the tracking and the constant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a14:m>
                <a:r>
                  <a:rPr lang="en-GB" dirty="0"/>
                  <a:t> can be easily computed.</a:t>
                </a:r>
              </a:p>
              <a:p>
                <a:pPr marL="742950" lvl="1" indent="-285750">
                  <a:buFont typeface="Wingdings" panose="05000000000000000000" pitchFamily="2" charset="2"/>
                  <a:buChar char="Ø"/>
                </a:pPr>
                <a:r>
                  <a:rPr lang="en-GB" dirty="0"/>
                  <a:t>The signal manipulations shown in the last slides (Gaussian profile, button transfer impedance, comb-generator, etc.) can’t be directly applied in the code since each bunch is represented by just a macroparticle.</a:t>
                </a:r>
              </a:p>
              <a:p>
                <a:pPr marL="1200150" lvl="2" indent="-285750">
                  <a:buFont typeface="Arial" panose="020B0604020202020204" pitchFamily="34" charset="0"/>
                  <a:buChar char="•"/>
                </a:pPr>
                <a:r>
                  <a:rPr lang="en-GB" dirty="0"/>
                  <a:t>However the Python routines able to perform these signal manipulations are available for separate analysis. </a:t>
                </a:r>
              </a:p>
              <a:p>
                <a:endParaRPr lang="en-GB" dirty="0"/>
              </a:p>
              <a:p>
                <a:pPr marL="285750" indent="-285750">
                  <a:buFont typeface="Wingdings" panose="05000000000000000000" pitchFamily="2" charset="2"/>
                  <a:buChar char="q"/>
                </a:pPr>
                <a:r>
                  <a:rPr lang="en-GB" dirty="0"/>
                  <a:t>In the code we directly compute</a:t>
                </a:r>
              </a:p>
              <a:p>
                <a:pPr marL="285750" indent="-285750">
                  <a:buFont typeface="Wingdings" panose="05000000000000000000" pitchFamily="2" charset="2"/>
                  <a:buChar char="q"/>
                </a:pPr>
                <a:endParaRPr lang="en-GB" dirty="0"/>
              </a:p>
              <a:p>
                <a:endParaRPr lang="en-GB" dirty="0"/>
              </a:p>
              <a:p>
                <a:pPr marL="742950" lvl="1" indent="-285750">
                  <a:buFont typeface="Wingdings" panose="05000000000000000000" pitchFamily="2" charset="2"/>
                  <a:buChar char="Ø"/>
                </a:pPr>
                <a:r>
                  <a:rPr lang="en-GB" dirty="0"/>
                  <a:t>where phase errors can be included through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𝒄𝒍</m:t>
                        </m:r>
                      </m:sub>
                    </m:sSub>
                  </m:oMath>
                </a14:m>
                <a:r>
                  <a:rPr lang="en-GB" dirty="0"/>
                  <a:t> (bunch coupling) and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𝒆𝒓𝒓</m:t>
                        </m:r>
                      </m:sub>
                    </m:sSub>
                  </m:oMath>
                </a14:m>
                <a:r>
                  <a:rPr lang="en-GB" dirty="0"/>
                  <a:t> (phase advance of the comb-voltage).</a:t>
                </a:r>
              </a:p>
              <a:p>
                <a:pPr lvl="1"/>
                <a:r>
                  <a:rPr lang="en-GB" dirty="0"/>
                  <a:t> </a:t>
                </a:r>
              </a:p>
              <a:p>
                <a:pPr marL="285750" indent="-285750">
                  <a:buFont typeface="Wingdings" panose="05000000000000000000" pitchFamily="2" charset="2"/>
                  <a:buChar char="q"/>
                </a:pPr>
                <a:r>
                  <a:rPr lang="en-GB" dirty="0"/>
                  <a:t>If intensity effects are large, then the synchronous phase is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smtClean="0">
                            <a:solidFill>
                              <a:srgbClr val="FF0000"/>
                            </a:solidFill>
                            <a:latin typeface="Cambria Math" panose="02040503050406030204" pitchFamily="18" charset="0"/>
                          </a:rPr>
                          <m:t>𝑯𝑶𝑴</m:t>
                        </m:r>
                      </m:sub>
                    </m:sSub>
                    <m:r>
                      <a:rPr lang="en-GB" b="1" i="1" smtClean="0">
                        <a:solidFill>
                          <a:srgbClr val="FF0000"/>
                        </a:solidFill>
                        <a:latin typeface="Cambria Math" panose="02040503050406030204" pitchFamily="18" charset="0"/>
                      </a:rPr>
                      <m:t> </m:t>
                    </m:r>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oMath>
                </a14:m>
                <a:r>
                  <a:rPr lang="en-GB" dirty="0"/>
                  <a:t> and this shift can’t be neglected. Therefore, from</a:t>
                </a:r>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742950" lvl="1" indent="-285750">
                  <a:buFont typeface="Wingdings" panose="05000000000000000000" pitchFamily="2" charset="2"/>
                  <a:buChar char="Ø"/>
                </a:pPr>
                <a:r>
                  <a:rPr lang="en-GB" dirty="0"/>
                  <a:t>we see that, even when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𝒄𝒍</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𝒆𝒓𝒓</m:t>
                        </m:r>
                      </m:sub>
                    </m:sSub>
                    <m:r>
                      <a:rPr lang="en-GB" b="1" i="1"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rPr>
                      <m:t>𝟎</m:t>
                    </m:r>
                  </m:oMath>
                </a14:m>
                <a:r>
                  <a:rPr lang="en-GB" dirty="0"/>
                  <a:t>, we have to compensate the synchronous-phase shift due to the HOMs.</a:t>
                </a:r>
              </a:p>
              <a:p>
                <a:pPr marL="1200150" lvl="2" indent="-285750">
                  <a:buFont typeface="Arial" panose="020B0604020202020204" pitchFamily="34" charset="0"/>
                  <a:buChar char="•"/>
                </a:pPr>
                <a:r>
                  <a:rPr lang="en-GB" dirty="0"/>
                  <a:t>This can be done in the code since </a:t>
                </a:r>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𝑯𝑶𝑴</m:t>
                        </m:r>
                      </m:sub>
                    </m:sSub>
                  </m:oMath>
                </a14:m>
                <a:r>
                  <a:rPr lang="en-GB" dirty="0"/>
                  <a:t> can be computed with the new Python routine;</a:t>
                </a:r>
              </a:p>
              <a:p>
                <a:pPr marL="1200150" lvl="2" indent="-285750">
                  <a:buFont typeface="Arial" panose="020B0604020202020204" pitchFamily="34" charset="0"/>
                  <a:buChar char="•"/>
                </a:pPr>
                <a:r>
                  <a:rPr lang="en-GB" dirty="0"/>
                  <a:t>In operation, an input-offset can be set in the phase-servo-loop panel in order to obtain the desired compensation.</a:t>
                </a:r>
              </a:p>
              <a:p>
                <a:pPr marL="1200150" lvl="2" indent="-285750">
                  <a:buFont typeface="Arial" panose="020B0604020202020204" pitchFamily="34" charset="0"/>
                  <a:buChar char="•"/>
                </a:pPr>
                <a:endParaRPr lang="en-GB" dirty="0"/>
              </a:p>
              <a:p>
                <a:pPr marL="285750" indent="-285750">
                  <a:buFont typeface="Wingdings" panose="05000000000000000000" pitchFamily="2" charset="2"/>
                  <a:buChar char="q"/>
                </a:pPr>
                <a:r>
                  <a:rPr lang="en-GB" dirty="0"/>
                  <a:t>Before entering into the ADC,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𝒍𝒑𝒇</m:t>
                        </m:r>
                      </m:sub>
                    </m:sSub>
                  </m:oMath>
                </a14:m>
                <a:r>
                  <a:rPr lang="en-GB" dirty="0"/>
                  <a:t> passes through an amplifier with gain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𝒂</m:t>
                        </m:r>
                        <m:r>
                          <a:rPr lang="en-GB" b="1" i="1">
                            <a:solidFill>
                              <a:srgbClr val="FF0000"/>
                            </a:solidFill>
                            <a:latin typeface="Cambria Math" panose="02040503050406030204" pitchFamily="18" charset="0"/>
                          </a:rPr>
                          <m:t>𝟐</m:t>
                        </m:r>
                      </m:sub>
                    </m:sSub>
                  </m:oMath>
                </a14:m>
                <a:r>
                  <a:rPr lang="en-GB" dirty="0"/>
                  <a:t>.</a:t>
                </a:r>
              </a:p>
              <a:p>
                <a:pPr marL="742950" lvl="1" indent="-285750">
                  <a:buFont typeface="Wingdings" panose="05000000000000000000" pitchFamily="2" charset="2"/>
                  <a:buChar char="Ø"/>
                </a:pPr>
                <a:r>
                  <a:rPr lang="en-GB" dirty="0"/>
                  <a:t>Noise can also be added in the code and the input voltage for the ADC is </a:t>
                </a:r>
                <a14:m>
                  <m:oMath xmlns:m="http://schemas.openxmlformats.org/officeDocument/2006/math">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𝑨𝑫𝑪</m:t>
                        </m:r>
                      </m:sub>
                    </m:sSub>
                    <m:r>
                      <a:rPr lang="en-GB" b="0" i="0"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𝒂</m:t>
                        </m:r>
                        <m:r>
                          <a:rPr lang="en-GB" b="1" i="1">
                            <a:solidFill>
                              <a:srgbClr val="FF0000"/>
                            </a:solidFill>
                            <a:latin typeface="Cambria Math" panose="02040503050406030204" pitchFamily="18" charset="0"/>
                          </a:rPr>
                          <m:t>𝟐</m:t>
                        </m:r>
                      </m:sub>
                    </m:sSub>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a:solidFill>
                              <a:srgbClr val="FF0000"/>
                            </a:solidFill>
                            <a:latin typeface="Cambria Math" panose="02040503050406030204" pitchFamily="18" charset="0"/>
                          </a:rPr>
                          <m:t>𝒍𝒑𝒇</m:t>
                        </m:r>
                      </m:sub>
                    </m:sSub>
                    <m:r>
                      <a:rPr lang="en-GB" b="1" i="0" smtClean="0">
                        <a:solidFill>
                          <a:srgbClr val="FF0000"/>
                        </a:solidFill>
                        <a:latin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𝓝</m:t>
                    </m:r>
                    <m:r>
                      <a:rPr lang="en-GB" b="1" i="1" smtClean="0">
                        <a:solidFill>
                          <a:srgbClr val="FF0000"/>
                        </a:solidFill>
                        <a:latin typeface="Cambria Math" panose="02040503050406030204" pitchFamily="18" charset="0"/>
                        <a:ea typeface="Cambria Math" panose="02040503050406030204" pitchFamily="18" charset="0"/>
                      </a:rPr>
                      <m:t>(</m:t>
                    </m:r>
                    <m:r>
                      <a:rPr lang="en-GB" b="1" i="1" smtClean="0">
                        <a:solidFill>
                          <a:srgbClr val="FF0000"/>
                        </a:solidFill>
                        <a:latin typeface="Cambria Math" panose="02040503050406030204" pitchFamily="18" charset="0"/>
                        <a:ea typeface="Cambria Math" panose="02040503050406030204" pitchFamily="18" charset="0"/>
                      </a:rPr>
                      <m:t>𝟎</m:t>
                    </m:r>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𝝈</m:t>
                        </m:r>
                      </m:e>
                      <m:sub>
                        <m:r>
                          <a:rPr lang="en-GB" b="1" i="1" smtClean="0">
                            <a:solidFill>
                              <a:srgbClr val="FF0000"/>
                            </a:solidFill>
                            <a:latin typeface="Cambria Math" panose="02040503050406030204" pitchFamily="18" charset="0"/>
                            <a:ea typeface="Cambria Math" panose="02040503050406030204" pitchFamily="18" charset="0"/>
                          </a:rPr>
                          <m:t>𝑵</m:t>
                        </m:r>
                      </m:sub>
                    </m:sSub>
                    <m:r>
                      <a:rPr lang="en-GB" b="1" i="1" smtClean="0">
                        <a:solidFill>
                          <a:srgbClr val="FF0000"/>
                        </a:solidFill>
                        <a:latin typeface="Cambria Math" panose="02040503050406030204" pitchFamily="18" charset="0"/>
                        <a:ea typeface="Cambria Math" panose="02040503050406030204" pitchFamily="18" charset="0"/>
                      </a:rPr>
                      <m:t>)</m:t>
                    </m:r>
                  </m:oMath>
                </a14:m>
                <a:r>
                  <a:rPr lang="en-GB" dirty="0"/>
                  <a:t>,</a:t>
                </a:r>
                <a:r>
                  <a:rPr lang="en-GB" b="1" dirty="0"/>
                  <a:t> </a:t>
                </a:r>
                <a:r>
                  <a:rPr lang="en-GB" dirty="0"/>
                  <a:t>where </a:t>
                </a:r>
                <a14:m>
                  <m:oMath xmlns:m="http://schemas.openxmlformats.org/officeDocument/2006/math">
                    <m:r>
                      <a:rPr lang="en-GB" b="1" i="1">
                        <a:solidFill>
                          <a:srgbClr val="FF0000"/>
                        </a:solidFill>
                        <a:latin typeface="Cambria Math" panose="02040503050406030204" pitchFamily="18" charset="0"/>
                        <a:ea typeface="Cambria Math" panose="02040503050406030204" pitchFamily="18" charset="0"/>
                      </a:rPr>
                      <m:t>𝓝</m:t>
                    </m:r>
                  </m:oMath>
                </a14:m>
                <a:r>
                  <a:rPr lang="en-GB" dirty="0"/>
                  <a:t> is a sample from a Gaussian distribution with mean 0 and rms </a:t>
                </a:r>
                <a14:m>
                  <m:oMath xmlns:m="http://schemas.openxmlformats.org/officeDocument/2006/math">
                    <m:sSub>
                      <m:sSubPr>
                        <m:ctrlPr>
                          <a:rPr lang="en-GB" b="1" i="1">
                            <a:solidFill>
                              <a:srgbClr val="FF0000"/>
                            </a:solidFill>
                            <a:latin typeface="Cambria Math" panose="02040503050406030204" pitchFamily="18" charset="0"/>
                            <a:ea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𝝈</m:t>
                        </m:r>
                      </m:e>
                      <m:sub>
                        <m:r>
                          <a:rPr lang="en-GB" b="1" i="1">
                            <a:solidFill>
                              <a:srgbClr val="FF0000"/>
                            </a:solidFill>
                            <a:latin typeface="Cambria Math" panose="02040503050406030204" pitchFamily="18" charset="0"/>
                            <a:ea typeface="Cambria Math" panose="02040503050406030204" pitchFamily="18" charset="0"/>
                          </a:rPr>
                          <m:t>𝑵</m:t>
                        </m:r>
                      </m:sub>
                    </m:sSub>
                  </m:oMath>
                </a14:m>
                <a:r>
                  <a:rPr lang="en-GB" dirty="0"/>
                  <a:t>.</a:t>
                </a:r>
              </a:p>
            </p:txBody>
          </p:sp>
        </mc:Choice>
        <mc:Fallback xmlns="">
          <p:sp>
            <p:nvSpPr>
              <p:cNvPr id="7" name="CasellaDiTesto 6">
                <a:extLst>
                  <a:ext uri="{FF2B5EF4-FFF2-40B4-BE49-F238E27FC236}">
                    <a16:creationId xmlns:a16="http://schemas.microsoft.com/office/drawing/2014/main" id="{F3CEAD4B-347E-4824-BE38-C02834D4DD9C}"/>
                  </a:ext>
                </a:extLst>
              </p:cNvPr>
              <p:cNvSpPr txBox="1">
                <a:spLocks noRot="1" noChangeAspect="1" noMove="1" noResize="1" noEditPoints="1" noAdjustHandles="1" noChangeArrowheads="1" noChangeShapeType="1" noTextEdit="1"/>
              </p:cNvSpPr>
              <p:nvPr/>
            </p:nvSpPr>
            <p:spPr>
              <a:xfrm>
                <a:off x="0" y="665979"/>
                <a:ext cx="12181273" cy="6238759"/>
              </a:xfrm>
              <a:prstGeom prst="rect">
                <a:avLst/>
              </a:prstGeom>
              <a:blipFill>
                <a:blip r:embed="rId2"/>
                <a:stretch>
                  <a:fillRect l="-300" t="-488" b="-5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C544768-5DD8-4521-B00A-BF62FCD8E33B}"/>
                  </a:ext>
                </a:extLst>
              </p:cNvPr>
              <p:cNvSpPr txBox="1"/>
              <p:nvPr/>
            </p:nvSpPr>
            <p:spPr>
              <a:xfrm>
                <a:off x="771593" y="2352675"/>
                <a:ext cx="12202727"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𝒍𝒑𝒇</m:t>
                          </m:r>
                        </m:sub>
                      </m:sSub>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𝑸</m:t>
                              </m:r>
                            </m:e>
                            <m:sub>
                              <m:r>
                                <a:rPr lang="en-GB" b="1" i="1" smtClean="0">
                                  <a:solidFill>
                                    <a:srgbClr val="FF0000"/>
                                  </a:solidFill>
                                  <a:latin typeface="Cambria Math" panose="02040503050406030204" pitchFamily="18" charset="0"/>
                                  <a:ea typeface="Cambria Math" panose="02040503050406030204" pitchFamily="18" charset="0"/>
                                </a:rPr>
                                <m:t>𝒃</m:t>
                              </m:r>
                            </m:sub>
                          </m:sSub>
                        </m:num>
                        <m:den>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𝑻</m:t>
                              </m:r>
                            </m:e>
                            <m:sub>
                              <m:r>
                                <a:rPr lang="en-GB" b="1" i="1" smtClean="0">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𝒎</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𝒄</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𝒍</m:t>
                                  </m:r>
                                </m:sub>
                              </m:sSub>
                              <m:d>
                                <m:dPr>
                                  <m:ctrlPr>
                                    <a:rPr lang="en-GB" b="1" i="1">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𝟎</m:t>
                                      </m:r>
                                    </m:sub>
                                  </m:sSub>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𝒄𝒍</m:t>
                                      </m:r>
                                    </m:sub>
                                  </m:sSub>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𝒆𝒓𝒓</m:t>
                                      </m:r>
                                    </m:sub>
                                  </m:sSub>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𝒐𝒇𝒇</m:t>
                                      </m:r>
                                    </m:sub>
                                  </m:sSub>
                                </m:e>
                              </m:d>
                            </m:e>
                          </m:d>
                        </m:e>
                      </m:func>
                    </m:oMath>
                  </m:oMathPara>
                </a14:m>
                <a:endParaRPr lang="en-GB" dirty="0"/>
              </a:p>
            </p:txBody>
          </p:sp>
        </mc:Choice>
        <mc:Fallback xmlns="">
          <p:sp>
            <p:nvSpPr>
              <p:cNvPr id="3" name="CasellaDiTesto 2">
                <a:extLst>
                  <a:ext uri="{FF2B5EF4-FFF2-40B4-BE49-F238E27FC236}">
                    <a16:creationId xmlns:a16="http://schemas.microsoft.com/office/drawing/2014/main" id="{2C544768-5DD8-4521-B00A-BF62FCD8E33B}"/>
                  </a:ext>
                </a:extLst>
              </p:cNvPr>
              <p:cNvSpPr txBox="1">
                <a:spLocks noRot="1" noChangeAspect="1" noMove="1" noResize="1" noEditPoints="1" noAdjustHandles="1" noChangeArrowheads="1" noChangeShapeType="1" noTextEdit="1"/>
              </p:cNvSpPr>
              <p:nvPr/>
            </p:nvSpPr>
            <p:spPr>
              <a:xfrm>
                <a:off x="771593" y="2352675"/>
                <a:ext cx="12202727" cy="65941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266D94EA-9589-4F93-A053-CCCB73BEE7F0}"/>
                  </a:ext>
                </a:extLst>
              </p:cNvPr>
              <p:cNvSpPr txBox="1"/>
              <p:nvPr/>
            </p:nvSpPr>
            <p:spPr>
              <a:xfrm>
                <a:off x="69173" y="4075975"/>
                <a:ext cx="12191999"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𝑽</m:t>
                          </m:r>
                        </m:e>
                        <m:sub>
                          <m:r>
                            <a:rPr lang="en-GB" b="1" i="1" smtClean="0">
                              <a:solidFill>
                                <a:srgbClr val="FF0000"/>
                              </a:solidFill>
                              <a:latin typeface="Cambria Math" panose="02040503050406030204" pitchFamily="18" charset="0"/>
                            </a:rPr>
                            <m:t>𝒍𝒑𝒇</m:t>
                          </m:r>
                        </m:sub>
                      </m:sSub>
                      <m:r>
                        <a:rPr lang="en-GB" b="1" i="1" smtClean="0">
                          <a:solidFill>
                            <a:srgbClr val="FF0000"/>
                          </a:solidFill>
                          <a:latin typeface="Cambria Math" panose="02040503050406030204" pitchFamily="18" charset="0"/>
                          <a:ea typeface="Cambria Math" panose="02040503050406030204" pitchFamily="18" charset="0"/>
                        </a:rPr>
                        <m:t>=</m:t>
                      </m:r>
                      <m:f>
                        <m:fPr>
                          <m:ctrlPr>
                            <a:rPr lang="en-GB" b="1" i="1" smtClean="0">
                              <a:solidFill>
                                <a:srgbClr val="FF0000"/>
                              </a:solidFill>
                              <a:latin typeface="Cambria Math" panose="02040503050406030204" pitchFamily="18" charset="0"/>
                              <a:ea typeface="Cambria Math" panose="02040503050406030204" pitchFamily="18" charset="0"/>
                            </a:rPr>
                          </m:ctrlPr>
                        </m:fPr>
                        <m:num>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𝑸</m:t>
                              </m:r>
                            </m:e>
                            <m:sub>
                              <m:r>
                                <a:rPr lang="en-GB" b="1" i="1" smtClean="0">
                                  <a:solidFill>
                                    <a:srgbClr val="FF0000"/>
                                  </a:solidFill>
                                  <a:latin typeface="Cambria Math" panose="02040503050406030204" pitchFamily="18" charset="0"/>
                                  <a:ea typeface="Cambria Math" panose="02040503050406030204" pitchFamily="18" charset="0"/>
                                </a:rPr>
                                <m:t>𝒃</m:t>
                              </m:r>
                            </m:sub>
                          </m:sSub>
                        </m:num>
                        <m:den>
                          <m:sSub>
                            <m:sSubPr>
                              <m:ctrlPr>
                                <a:rPr lang="en-GB" b="1" i="1" smtClean="0">
                                  <a:solidFill>
                                    <a:srgbClr val="FF0000"/>
                                  </a:solidFill>
                                  <a:latin typeface="Cambria Math" panose="02040503050406030204" pitchFamily="18" charset="0"/>
                                  <a:ea typeface="Cambria Math" panose="02040503050406030204" pitchFamily="18" charset="0"/>
                                </a:rPr>
                              </m:ctrlPr>
                            </m:sSubPr>
                            <m:e>
                              <m:r>
                                <a:rPr lang="en-GB" b="1" i="1" smtClean="0">
                                  <a:solidFill>
                                    <a:srgbClr val="FF0000"/>
                                  </a:solidFill>
                                  <a:latin typeface="Cambria Math" panose="02040503050406030204" pitchFamily="18" charset="0"/>
                                  <a:ea typeface="Cambria Math" panose="02040503050406030204" pitchFamily="18" charset="0"/>
                                </a:rPr>
                                <m:t>𝑻</m:t>
                              </m:r>
                            </m:e>
                            <m:sub>
                              <m:r>
                                <a:rPr lang="en-GB" b="1" i="1" smtClean="0">
                                  <a:solidFill>
                                    <a:srgbClr val="FF0000"/>
                                  </a:solidFill>
                                  <a:latin typeface="Cambria Math" panose="02040503050406030204" pitchFamily="18" charset="0"/>
                                  <a:ea typeface="Cambria Math" panose="02040503050406030204" pitchFamily="18" charset="0"/>
                                </a:rPr>
                                <m:t>𝟎</m:t>
                              </m:r>
                            </m:sub>
                          </m:sSub>
                        </m:den>
                      </m:f>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𝒁</m:t>
                              </m:r>
                            </m:e>
                            <m:sub>
                              <m:r>
                                <a:rPr lang="en-GB" b="1" i="1">
                                  <a:solidFill>
                                    <a:srgbClr val="FF0000"/>
                                  </a:solidFill>
                                  <a:latin typeface="Cambria Math" panose="02040503050406030204" pitchFamily="18" charset="0"/>
                                </a:rPr>
                                <m:t>𝒃</m:t>
                              </m:r>
                            </m:sub>
                          </m:sSub>
                        </m:e>
                      </m:d>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𝒎</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𝒑</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𝒄</m:t>
                          </m:r>
                        </m:sub>
                      </m:sSub>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𝒈</m:t>
                          </m:r>
                        </m:e>
                        <m:sub>
                          <m:r>
                            <a:rPr lang="en-GB" b="1" i="1" smtClean="0">
                              <a:solidFill>
                                <a:srgbClr val="FF0000"/>
                              </a:solidFill>
                              <a:latin typeface="Cambria Math" panose="02040503050406030204" pitchFamily="18" charset="0"/>
                            </a:rPr>
                            <m:t>𝒂</m:t>
                          </m:r>
                        </m:sub>
                      </m:sSub>
                      <m:func>
                        <m:funcPr>
                          <m:ctrlPr>
                            <a:rPr lang="en-GB" b="1" i="1">
                              <a:solidFill>
                                <a:srgbClr val="FF0000"/>
                              </a:solidFill>
                              <a:latin typeface="Cambria Math" panose="02040503050406030204" pitchFamily="18" charset="0"/>
                            </a:rPr>
                          </m:ctrlPr>
                        </m:funcPr>
                        <m:fName>
                          <m:r>
                            <a:rPr lang="en-GB" b="1">
                              <a:solidFill>
                                <a:srgbClr val="FF0000"/>
                              </a:solidFill>
                              <a:latin typeface="Cambria Math" panose="02040503050406030204" pitchFamily="18" charset="0"/>
                            </a:rPr>
                            <m:t>𝐬𝐢𝐧</m:t>
                          </m:r>
                        </m:fName>
                        <m:e>
                          <m:d>
                            <m:dPr>
                              <m:begChr m:val="["/>
                              <m:endChr m:val="]"/>
                              <m:ctrlPr>
                                <a:rPr lang="en-GB" b="1" i="1" smtClean="0">
                                  <a:solidFill>
                                    <a:srgbClr val="FF0000"/>
                                  </a:solidFill>
                                  <a:latin typeface="Cambria Math" panose="02040503050406030204" pitchFamily="18" charset="0"/>
                                </a:rPr>
                              </m:ctrlPr>
                            </m:dPr>
                            <m:e>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𝒈</m:t>
                                  </m:r>
                                </m:e>
                                <m:sub>
                                  <m:r>
                                    <a:rPr lang="en-GB" b="1" i="1">
                                      <a:solidFill>
                                        <a:srgbClr val="FF0000"/>
                                      </a:solidFill>
                                      <a:latin typeface="Cambria Math" panose="02040503050406030204" pitchFamily="18" charset="0"/>
                                    </a:rPr>
                                    <m:t>𝒍</m:t>
                                  </m:r>
                                </m:sub>
                              </m:sSub>
                              <m:d>
                                <m:dPr>
                                  <m:ctrlPr>
                                    <a:rPr lang="en-GB" b="1" i="1">
                                      <a:solidFill>
                                        <a:srgbClr val="FF0000"/>
                                      </a:solidFill>
                                      <a:latin typeface="Cambria Math" panose="02040503050406030204" pitchFamily="18" charset="0"/>
                                    </a:rPr>
                                  </m:ctrlPr>
                                </m:d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r>
                                    <a:rPr lang="en-GB" b="1" i="1" smtClean="0">
                                      <a:solidFill>
                                        <a:srgbClr val="FF0000"/>
                                      </a:solidFill>
                                      <a:latin typeface="Cambria Math" panose="02040503050406030204" pitchFamily="18" charset="0"/>
                                      <a:ea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𝑯𝑶𝑴</m:t>
                                      </m:r>
                                    </m:sub>
                                  </m:sSub>
                                  <m:r>
                                    <a:rPr lang="en-GB" b="1" i="1" smtClean="0">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𝑯𝑶𝑴</m:t>
                                      </m:r>
                                    </m:sub>
                                  </m:sSub>
                                  <m:r>
                                    <a:rPr lang="en-GB" b="1" i="1">
                                      <a:solidFill>
                                        <a:srgbClr val="FF0000"/>
                                      </a:solidFill>
                                      <a:latin typeface="Cambria Math" panose="02040503050406030204" pitchFamily="18" charset="0"/>
                                      <a:ea typeface="Cambria Math" panose="02040503050406030204" pitchFamily="18" charset="0"/>
                                    </a:rPr>
                                    <m:t>−</m:t>
                                  </m:r>
                                  <m:r>
                                    <m:rPr>
                                      <m:nor/>
                                    </m:rPr>
                                    <a:rPr lang="en-GB" b="1" dirty="0">
                                      <a:solidFill>
                                        <a:srgbClr val="FF0000"/>
                                      </a:solidFill>
                                    </a:rPr>
                                    <m:t> </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𝑺𝑹</m:t>
                                      </m:r>
                                    </m:sub>
                                  </m:sSub>
                                  <m:r>
                                    <a:rPr lang="en-GB" b="1" i="1" smtClean="0">
                                      <a:solidFill>
                                        <a:srgbClr val="FF0000"/>
                                      </a:solidFill>
                                      <a:latin typeface="Cambria Math" panose="02040503050406030204" pitchFamily="18" charset="0"/>
                                    </a:rPr>
                                    <m:t>)</m:t>
                                  </m:r>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𝒄𝒍</m:t>
                                      </m:r>
                                    </m:sub>
                                  </m:sSub>
                                  <m:r>
                                    <a:rPr lang="en-GB" b="1" i="1">
                                      <a:solidFill>
                                        <a:srgbClr val="FF0000"/>
                                      </a:solidFill>
                                      <a:latin typeface="Cambria Math" panose="02040503050406030204" pitchFamily="18" charset="0"/>
                                    </a:rPr>
                                    <m:t>+</m:t>
                                  </m:r>
                                  <m:sSub>
                                    <m:sSubPr>
                                      <m:ctrlPr>
                                        <a:rPr lang="en-GB"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𝝋</m:t>
                                      </m:r>
                                    </m:e>
                                    <m:sub>
                                      <m:r>
                                        <a:rPr lang="en-GB" b="1" i="1">
                                          <a:solidFill>
                                            <a:srgbClr val="FF0000"/>
                                          </a:solidFill>
                                          <a:latin typeface="Cambria Math" panose="02040503050406030204" pitchFamily="18" charset="0"/>
                                        </a:rPr>
                                        <m:t>𝒆𝒓𝒓</m:t>
                                      </m:r>
                                    </m:sub>
                                  </m:sSub>
                                </m:e>
                              </m:d>
                            </m:e>
                          </m:d>
                        </m:e>
                      </m:func>
                    </m:oMath>
                  </m:oMathPara>
                </a14:m>
                <a:endParaRPr lang="en-GB" dirty="0"/>
              </a:p>
            </p:txBody>
          </p:sp>
        </mc:Choice>
        <mc:Fallback xmlns="">
          <p:sp>
            <p:nvSpPr>
              <p:cNvPr id="2" name="CasellaDiTesto 1">
                <a:extLst>
                  <a:ext uri="{FF2B5EF4-FFF2-40B4-BE49-F238E27FC236}">
                    <a16:creationId xmlns:a16="http://schemas.microsoft.com/office/drawing/2014/main" id="{266D94EA-9589-4F93-A053-CCCB73BEE7F0}"/>
                  </a:ext>
                </a:extLst>
              </p:cNvPr>
              <p:cNvSpPr txBox="1">
                <a:spLocks noRot="1" noChangeAspect="1" noMove="1" noResize="1" noEditPoints="1" noAdjustHandles="1" noChangeArrowheads="1" noChangeShapeType="1" noTextEdit="1"/>
              </p:cNvSpPr>
              <p:nvPr/>
            </p:nvSpPr>
            <p:spPr>
              <a:xfrm>
                <a:off x="69173" y="4075975"/>
                <a:ext cx="12191999" cy="659411"/>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65444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54718</TotalTime>
  <Words>29988</Words>
  <Application>Microsoft Office PowerPoint</Application>
  <PresentationFormat>Widescreen</PresentationFormat>
  <Paragraphs>4362</Paragraphs>
  <Slides>166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166</vt:i4>
      </vt:variant>
    </vt:vector>
  </HeadingPairs>
  <TitlesOfParts>
    <vt:vector size="173" baseType="lpstr">
      <vt:lpstr>Arial</vt:lpstr>
      <vt:lpstr>Calibri</vt:lpstr>
      <vt:lpstr>Calibri Light</vt:lpstr>
      <vt:lpstr>Cambria Math</vt:lpstr>
      <vt:lpstr>CMR12</vt:lpstr>
      <vt:lpstr>Wingdings</vt:lpstr>
      <vt:lpstr>Tema di Office</vt:lpstr>
      <vt:lpstr>Multi-bunch longitudinal beam-dynamics code for the DAFNE rings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Danilo Quartullo</dc:creator>
  <cp:lastModifiedBy>Danilo Quartullo</cp:lastModifiedBy>
  <cp:revision>2206</cp:revision>
  <dcterms:created xsi:type="dcterms:W3CDTF">2020-07-07T12:56:20Z</dcterms:created>
  <dcterms:modified xsi:type="dcterms:W3CDTF">2020-12-14T18:53:21Z</dcterms:modified>
</cp:coreProperties>
</file>